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4"/>
  </p:notesMasterIdLst>
  <p:sldIdLst>
    <p:sldId id="256" r:id="rId2"/>
    <p:sldId id="273" r:id="rId3"/>
    <p:sldId id="266" r:id="rId4"/>
    <p:sldId id="283" r:id="rId5"/>
    <p:sldId id="278" r:id="rId6"/>
    <p:sldId id="269" r:id="rId7"/>
    <p:sldId id="280" r:id="rId8"/>
    <p:sldId id="274" r:id="rId9"/>
    <p:sldId id="286" r:id="rId10"/>
    <p:sldId id="284" r:id="rId11"/>
    <p:sldId id="271" r:id="rId12"/>
    <p:sldId id="287" r:id="rId13"/>
  </p:sldIdLst>
  <p:sldSz cx="12192000" cy="6858000"/>
  <p:notesSz cx="10018713" cy="68897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33" autoAdjust="0"/>
    <p:restoredTop sz="60360" autoAdjust="0"/>
  </p:normalViewPr>
  <p:slideViewPr>
    <p:cSldViewPr snapToGrid="0">
      <p:cViewPr>
        <p:scale>
          <a:sx n="71" d="100"/>
          <a:sy n="71" d="100"/>
        </p:scale>
        <p:origin x="1004"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41442" cy="345684"/>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5674952" y="1"/>
            <a:ext cx="4341442" cy="345684"/>
          </a:xfrm>
          <a:prstGeom prst="rect">
            <a:avLst/>
          </a:prstGeom>
        </p:spPr>
        <p:txBody>
          <a:bodyPr vert="horz" lIns="96616" tIns="48308" rIns="96616" bIns="48308" rtlCol="0"/>
          <a:lstStyle>
            <a:lvl1pPr algn="r">
              <a:defRPr sz="1300"/>
            </a:lvl1pPr>
          </a:lstStyle>
          <a:p>
            <a:fld id="{F4311CB2-3071-437C-ADDC-568B36652F0C}" type="datetimeFigureOut">
              <a:rPr lang="en-GB" smtClean="0"/>
              <a:t>12/12/2018</a:t>
            </a:fld>
            <a:endParaRPr lang="en-GB"/>
          </a:p>
        </p:txBody>
      </p:sp>
      <p:sp>
        <p:nvSpPr>
          <p:cNvPr id="4" name="Slide Image Placeholder 3"/>
          <p:cNvSpPr>
            <a:spLocks noGrp="1" noRot="1" noChangeAspect="1"/>
          </p:cNvSpPr>
          <p:nvPr>
            <p:ph type="sldImg" idx="2"/>
          </p:nvPr>
        </p:nvSpPr>
        <p:spPr>
          <a:xfrm>
            <a:off x="2943225" y="862013"/>
            <a:ext cx="4132263" cy="2324100"/>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1001872" y="3315691"/>
            <a:ext cx="8014970" cy="2712840"/>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44067"/>
            <a:ext cx="4341442" cy="345683"/>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5674952" y="6544067"/>
            <a:ext cx="4341442" cy="345683"/>
          </a:xfrm>
          <a:prstGeom prst="rect">
            <a:avLst/>
          </a:prstGeom>
        </p:spPr>
        <p:txBody>
          <a:bodyPr vert="horz" lIns="96616" tIns="48308" rIns="96616" bIns="48308" rtlCol="0" anchor="b"/>
          <a:lstStyle>
            <a:lvl1pPr algn="r">
              <a:defRPr sz="1300"/>
            </a:lvl1pPr>
          </a:lstStyle>
          <a:p>
            <a:fld id="{1FEBF00F-3C29-4C86-AE34-069C867105E1}" type="slidenum">
              <a:rPr lang="en-GB" smtClean="0"/>
              <a:t>‹#›</a:t>
            </a:fld>
            <a:endParaRPr lang="en-GB"/>
          </a:p>
        </p:txBody>
      </p:sp>
    </p:spTree>
    <p:extLst>
      <p:ext uri="{BB962C8B-B14F-4D97-AF65-F5344CB8AC3E}">
        <p14:creationId xmlns:p14="http://schemas.microsoft.com/office/powerpoint/2010/main" val="1451072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guys, my name is Lee Perkins and today I would like to present this presentation to you about Sir Winston Churchill, the man who led the nation to victory in the second world war. </a:t>
            </a:r>
          </a:p>
          <a:p>
            <a:endParaRPr lang="en-GB" dirty="0"/>
          </a:p>
          <a:p>
            <a:r>
              <a:rPr lang="en-GB" dirty="0"/>
              <a:t>The man himself has been the subject of numerous biographies and essays, but, this presentation looks at the man and his leadership qualities at certain key stages of his career as well as the effect he has had on military history.</a:t>
            </a:r>
          </a:p>
          <a:p>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1</a:t>
            </a:fld>
            <a:endParaRPr lang="en-GB"/>
          </a:p>
        </p:txBody>
      </p:sp>
    </p:spTree>
    <p:extLst>
      <p:ext uri="{BB962C8B-B14F-4D97-AF65-F5344CB8AC3E}">
        <p14:creationId xmlns:p14="http://schemas.microsoft.com/office/powerpoint/2010/main" val="2519052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to concentrate on a few key events, some of which I believe have played a major part in history.</a:t>
            </a:r>
          </a:p>
          <a:p>
            <a:endParaRPr lang="en-GB" dirty="0"/>
          </a:p>
          <a:p>
            <a:r>
              <a:rPr lang="en-GB" dirty="0"/>
              <a:t>Winston Churchill was involved in the Second Boer War in 1899 when he went to South Africa as a war correspondent. </a:t>
            </a:r>
          </a:p>
          <a:p>
            <a:r>
              <a:rPr lang="en-GB" dirty="0"/>
              <a:t>He was captured on the 15</a:t>
            </a:r>
            <a:r>
              <a:rPr lang="en-GB" baseline="30000" dirty="0"/>
              <a:t>th</a:t>
            </a:r>
            <a:r>
              <a:rPr lang="en-GB" dirty="0"/>
              <a:t> of November 1899 and was taken to a Prisoner of War camp, where he became an instant popular hero by staging a successful daring escape. </a:t>
            </a:r>
          </a:p>
          <a:p>
            <a:endParaRPr lang="en-GB" dirty="0"/>
          </a:p>
          <a:p>
            <a:r>
              <a:rPr lang="en-GB" dirty="0"/>
              <a:t>During World War One Churchill was serving as First Lord of the Admiralty.</a:t>
            </a:r>
          </a:p>
          <a:p>
            <a:r>
              <a:rPr lang="en-GB" dirty="0"/>
              <a:t>With his key events being Gallipoli and serving on the Western front which I will discuss briefly in the presentation</a:t>
            </a:r>
          </a:p>
          <a:p>
            <a:r>
              <a:rPr lang="en-GB" dirty="0"/>
              <a:t>Then with World War Two serving as Prime Minister where I will speak about a few key events</a:t>
            </a:r>
          </a:p>
          <a:p>
            <a:endParaRPr lang="en-GB" dirty="0"/>
          </a:p>
          <a:p>
            <a:endParaRPr lang="en-GB" dirty="0"/>
          </a:p>
          <a:p>
            <a:endParaRPr lang="en-GB" dirty="0"/>
          </a:p>
          <a:p>
            <a:endParaRPr lang="en-GB" dirty="0"/>
          </a:p>
          <a:p>
            <a:endParaRPr lang="en-GB" dirty="0"/>
          </a:p>
          <a:p>
            <a:br>
              <a:rPr lang="en-GB" dirty="0"/>
            </a:br>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2</a:t>
            </a:fld>
            <a:endParaRPr lang="en-GB"/>
          </a:p>
        </p:txBody>
      </p:sp>
    </p:spTree>
    <p:extLst>
      <p:ext uri="{BB962C8B-B14F-4D97-AF65-F5344CB8AC3E}">
        <p14:creationId xmlns:p14="http://schemas.microsoft.com/office/powerpoint/2010/main" val="313030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Churchill was not always the hero we know today, in fact Gallipoli alone almost destroyed his career. </a:t>
            </a:r>
          </a:p>
          <a:p>
            <a:endParaRPr lang="en-GB" dirty="0"/>
          </a:p>
          <a:p>
            <a:r>
              <a:rPr lang="en-GB" dirty="0"/>
              <a:t>In 1915 Churchill was the master mind behind the shocking disaster what we all know today as the Gallipoli disaster.  The shocking and ill prepared naval campaign followed by the beach landings on Gallipoli was a total mess of bad intelligence, bad communication and over confidence and it taught Churchill some serious lessons, but these lessons came at a deadly price with an estimated 250,000 casualties for the Allies. </a:t>
            </a:r>
          </a:p>
          <a:p>
            <a:endParaRPr lang="en-GB" dirty="0"/>
          </a:p>
          <a:p>
            <a:r>
              <a:rPr lang="en-GB" dirty="0"/>
              <a:t>He was militarily shamed. He resigned from Government and was demoted, he then went to fight on the western front. </a:t>
            </a:r>
          </a:p>
          <a:p>
            <a:r>
              <a:rPr lang="en-GB" sz="1300" dirty="0"/>
              <a:t>I feel like this campaign is too important to leave out as it gives you a feel that Churchill was not always the beloved hero we know today.</a:t>
            </a:r>
          </a:p>
          <a:p>
            <a:endParaRPr lang="en-GB" sz="1300" dirty="0"/>
          </a:p>
          <a:p>
            <a:endParaRPr lang="en-GB" sz="1300" dirty="0"/>
          </a:p>
          <a:p>
            <a:br>
              <a:rPr lang="en-GB" dirty="0"/>
            </a:b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3</a:t>
            </a:fld>
            <a:endParaRPr lang="en-GB"/>
          </a:p>
        </p:txBody>
      </p:sp>
    </p:spTree>
    <p:extLst>
      <p:ext uri="{BB962C8B-B14F-4D97-AF65-F5344CB8AC3E}">
        <p14:creationId xmlns:p14="http://schemas.microsoft.com/office/powerpoint/2010/main" val="611476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Churchill’s constant warning about Hitler and German nationalism fell on deaf ears.</a:t>
            </a:r>
          </a:p>
          <a:p>
            <a:endParaRPr lang="en-GB" dirty="0"/>
          </a:p>
          <a:p>
            <a:r>
              <a:rPr lang="en-GB" dirty="0"/>
              <a:t>In the early 1930s he spent most of his time</a:t>
            </a:r>
            <a:r>
              <a:rPr lang="en-GB" sz="1300" dirty="0"/>
              <a:t> writing books and newspaper articles and many thought his political career was over. </a:t>
            </a:r>
            <a:br>
              <a:rPr lang="en-GB" dirty="0"/>
            </a:br>
            <a:endParaRPr lang="en-GB" dirty="0"/>
          </a:p>
          <a:p>
            <a:r>
              <a:rPr lang="en-GB" dirty="0"/>
              <a:t>With the Nazi party coming to power in 1933, Churchill was noticed again for his thorough opposition to Hitler and the new Nazi dictatorship.</a:t>
            </a:r>
          </a:p>
          <a:p>
            <a:r>
              <a:rPr lang="en-GB" dirty="0"/>
              <a:t>Churchill worked franticly warning his countrymen about the dangers of German nationalism and called for Britain to rearm. But, many Britons were weary of war and hesitant to get involved in international affairs again. </a:t>
            </a:r>
          </a:p>
          <a:p>
            <a:r>
              <a:rPr lang="en-GB" dirty="0"/>
              <a:t>He warned that if Britain delayed, the situation would become more difficult. He warned of German military power.</a:t>
            </a:r>
          </a:p>
          <a:p>
            <a:r>
              <a:rPr lang="en-GB" dirty="0"/>
              <a:t> </a:t>
            </a:r>
          </a:p>
          <a:p>
            <a:r>
              <a:rPr lang="en-GB" dirty="0"/>
              <a:t>But as British historian Robert James suggests, Churchill’s word didn’t hold much value among his peers during 1933 – 1936.</a:t>
            </a:r>
          </a:p>
          <a:p>
            <a:endParaRPr lang="en-GB" dirty="0"/>
          </a:p>
          <a:p>
            <a:r>
              <a:rPr lang="en-GB" dirty="0"/>
              <a:t>Despite all of his warnings… none were taken serious enough to take action…</a:t>
            </a:r>
          </a:p>
          <a:p>
            <a:r>
              <a:rPr lang="en-GB" dirty="0"/>
              <a:t>Which leads to…. ** CLICK ** Germany invading Poland on 1</a:t>
            </a:r>
            <a:r>
              <a:rPr lang="en-GB" baseline="30000" dirty="0"/>
              <a:t>st</a:t>
            </a:r>
            <a:r>
              <a:rPr lang="en-GB" dirty="0"/>
              <a:t> of September 1939</a:t>
            </a:r>
          </a:p>
        </p:txBody>
      </p:sp>
      <p:sp>
        <p:nvSpPr>
          <p:cNvPr id="4" name="Slide Number Placeholder 3"/>
          <p:cNvSpPr>
            <a:spLocks noGrp="1"/>
          </p:cNvSpPr>
          <p:nvPr>
            <p:ph type="sldNum" sz="quarter" idx="5"/>
          </p:nvPr>
        </p:nvSpPr>
        <p:spPr/>
        <p:txBody>
          <a:bodyPr/>
          <a:lstStyle/>
          <a:p>
            <a:fld id="{1FEBF00F-3C29-4C86-AE34-069C867105E1}" type="slidenum">
              <a:rPr lang="en-GB" smtClean="0"/>
              <a:t>4</a:t>
            </a:fld>
            <a:endParaRPr lang="en-GB"/>
          </a:p>
        </p:txBody>
      </p:sp>
    </p:spTree>
    <p:extLst>
      <p:ext uri="{BB962C8B-B14F-4D97-AF65-F5344CB8AC3E}">
        <p14:creationId xmlns:p14="http://schemas.microsoft.com/office/powerpoint/2010/main" val="3450773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scene is set for patriotic Churchill to lead the nation!</a:t>
            </a:r>
          </a:p>
          <a:p>
            <a:endParaRPr lang="en-GB" dirty="0"/>
          </a:p>
          <a:p>
            <a:r>
              <a:rPr lang="en-GB" dirty="0"/>
              <a:t>Churchill succeeds Neville Chamberlain in May 1940 in becoming prime minister. He is quoted in 1948 describing this event where he goes on to say; ‘ I felt as if I were walking with Destiny, and that all my past life had been but a preparation for this hour and for this trial’ he was confident in himself, he knew what needed to be done and he was motivated and driven to serve his country to the best of his ability as true patriots do.</a:t>
            </a:r>
          </a:p>
          <a:p>
            <a:endParaRPr lang="en-GB" dirty="0"/>
          </a:p>
          <a:p>
            <a:pPr defTabSz="966155"/>
            <a:r>
              <a:rPr lang="en-GB" dirty="0"/>
              <a:t>He understood full well that some Britons called for a negotiated settlement with Hitler, most noticeable Lord Halifax who was the foreign secretary at the time. </a:t>
            </a:r>
          </a:p>
          <a:p>
            <a:pPr defTabSz="966155"/>
            <a:r>
              <a:rPr lang="en-GB" dirty="0"/>
              <a:t>Churchill threw such ideas out and reminded the government that it was a war for freedom and principle. He is famously quoted ‘I have nothing to offer but blood, toil, tears and sweat.’ Churchill wanted to offer all he had to his country, he did not want to negotiate with in his eyes, a tyrant. He wanted to fight for our freedom and for our principles.</a:t>
            </a:r>
          </a:p>
        </p:txBody>
      </p:sp>
      <p:sp>
        <p:nvSpPr>
          <p:cNvPr id="4" name="Slide Number Placeholder 3"/>
          <p:cNvSpPr>
            <a:spLocks noGrp="1"/>
          </p:cNvSpPr>
          <p:nvPr>
            <p:ph type="sldNum" sz="quarter" idx="5"/>
          </p:nvPr>
        </p:nvSpPr>
        <p:spPr/>
        <p:txBody>
          <a:bodyPr/>
          <a:lstStyle/>
          <a:p>
            <a:fld id="{1FEBF00F-3C29-4C86-AE34-069C867105E1}" type="slidenum">
              <a:rPr lang="en-GB" smtClean="0"/>
              <a:t>5</a:t>
            </a:fld>
            <a:endParaRPr lang="en-GB"/>
          </a:p>
        </p:txBody>
      </p:sp>
    </p:spTree>
    <p:extLst>
      <p:ext uri="{BB962C8B-B14F-4D97-AF65-F5344CB8AC3E}">
        <p14:creationId xmlns:p14="http://schemas.microsoft.com/office/powerpoint/2010/main" val="2739000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Churchill’s defiance and motivation shines through on the darkest of days.</a:t>
            </a:r>
          </a:p>
          <a:p>
            <a:endParaRPr lang="en-GB" dirty="0"/>
          </a:p>
          <a:p>
            <a:r>
              <a:rPr lang="en-GB" dirty="0"/>
              <a:t>Operation Dynamo was a desperate attempt to help retrieve the men stuck on the beaches at Dunkirk. Although the operation was a success it was a damning defeat for the allies and he used this in his famous ‘we shall fight on the beaches’ speech to turn defeat into; </a:t>
            </a:r>
          </a:p>
          <a:p>
            <a:r>
              <a:rPr lang="en-GB" dirty="0"/>
              <a:t>as British historian Andrew Roberts calls it, a ‘morale-boosting triumph in adversity’ Churchill had many traits but one of his greatest was the ability to rejuvenate his men's morale by his passionate speeches. </a:t>
            </a:r>
          </a:p>
          <a:p>
            <a:br>
              <a:rPr lang="en-GB" dirty="0"/>
            </a:br>
            <a:r>
              <a:rPr lang="en-GB" dirty="0"/>
              <a:t>In many of his speeches, he comes to terms with reality especially here, where he comments that; ‘</a:t>
            </a:r>
            <a:r>
              <a:rPr lang="en-GB" sz="1300" dirty="0"/>
              <a:t>We must be very careful not to assign to this deliverance the attributes of a victory. Wars are not won by evacuations’</a:t>
            </a:r>
          </a:p>
          <a:p>
            <a:endParaRPr lang="en-GB" dirty="0"/>
          </a:p>
          <a:p>
            <a:r>
              <a:rPr lang="en-GB" dirty="0"/>
              <a:t>One key importance I don’t not want to shy away from is that Churchill had ordered the wounded to be the last to be evacuated, which may surprise some of you, but as I’m sure you all will agree that all great leaders have to have some sort of ruthlessness in order to achieve their objectives and here is one example of that.</a:t>
            </a:r>
          </a:p>
          <a:p>
            <a:r>
              <a:rPr lang="en-GB" dirty="0"/>
              <a:t> </a:t>
            </a:r>
          </a:p>
          <a:p>
            <a:pPr defTabSz="966155"/>
            <a:r>
              <a:rPr lang="en-GB" dirty="0"/>
              <a:t>I strongly believe that if most of the British army had been lost at Dunkirk, the whole conflict might have taken a very different course. It was a critical moment for Britain in the Second World War, a moment where Churchill excelled in his leadership so early on in being prime minister, </a:t>
            </a:r>
          </a:p>
          <a:p>
            <a:pPr defTabSz="966155"/>
            <a:r>
              <a:rPr lang="en-GB" dirty="0"/>
              <a:t>here is a short clip of his famous speech shortly after Dunkirk so you can get a sense of idea how the people at the time would hear it.</a:t>
            </a:r>
          </a:p>
          <a:p>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6</a:t>
            </a:fld>
            <a:endParaRPr lang="en-GB"/>
          </a:p>
        </p:txBody>
      </p:sp>
    </p:spTree>
    <p:extLst>
      <p:ext uri="{BB962C8B-B14F-4D97-AF65-F5344CB8AC3E}">
        <p14:creationId xmlns:p14="http://schemas.microsoft.com/office/powerpoint/2010/main" val="3111019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r>
              <a:rPr lang="en-GB" sz="1300" dirty="0"/>
              <a:t>The battle of Britain was a decisive moment in the war and at this time Churchill demonstrated the true quality of his leadership. </a:t>
            </a:r>
          </a:p>
          <a:p>
            <a:pPr defTabSz="966155"/>
            <a:endParaRPr lang="en-GB" sz="1300" dirty="0"/>
          </a:p>
          <a:p>
            <a:pPr defTabSz="966155"/>
            <a:r>
              <a:rPr lang="en-GB" sz="1300" dirty="0"/>
              <a:t>The confrontation nearly brought Britain to its knees, although now considered as a water shed moment, it was the first major defeat for the Germans in World War Two.</a:t>
            </a:r>
          </a:p>
          <a:p>
            <a:pPr defTabSz="966155"/>
            <a:endParaRPr lang="en-GB" sz="1300" dirty="0"/>
          </a:p>
          <a:p>
            <a:pPr defTabSz="966155"/>
            <a:r>
              <a:rPr lang="en-GB" sz="1300" dirty="0"/>
              <a:t>Churchill’s speech on the 20</a:t>
            </a:r>
            <a:r>
              <a:rPr lang="en-GB" sz="1300" baseline="30000" dirty="0"/>
              <a:t>th</a:t>
            </a:r>
            <a:r>
              <a:rPr lang="en-GB" sz="1300" dirty="0"/>
              <a:t> of August 1940 is seen today as a turning point in this conflict, as he has the ability to capture the spirit of the nation, fighting for its existence against the Nazi war machine. </a:t>
            </a:r>
          </a:p>
          <a:p>
            <a:pPr defTabSz="966155"/>
            <a:r>
              <a:rPr lang="en-GB" sz="1300" dirty="0"/>
              <a:t>He was able to galvanise Britain as a united front against Hitler and pays tribute to the RAF with this legendary quote taken from the speech; </a:t>
            </a:r>
          </a:p>
          <a:p>
            <a:pPr defTabSz="966155"/>
            <a:r>
              <a:rPr lang="en-GB" sz="1300" dirty="0"/>
              <a:t>’never in the field of human conflict was so much owed by so many to so few’ with Sir Basil Hart commenting that ‘in that dark time of disaster Winston Churchill shone by his fighting spirit’ showing us Churchill had the determination, the drive and the fighting spirit to get the nation through this dark period. </a:t>
            </a:r>
            <a:endParaRPr lang="en-GB" dirty="0"/>
          </a:p>
          <a:p>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7</a:t>
            </a:fld>
            <a:endParaRPr lang="en-GB"/>
          </a:p>
        </p:txBody>
      </p:sp>
    </p:spTree>
    <p:extLst>
      <p:ext uri="{BB962C8B-B14F-4D97-AF65-F5344CB8AC3E}">
        <p14:creationId xmlns:p14="http://schemas.microsoft.com/office/powerpoint/2010/main" val="2184775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Churchill was a born leader, he had many key attributes that were needed by Britain in this crucial time.</a:t>
            </a:r>
          </a:p>
          <a:p>
            <a:r>
              <a:rPr lang="en-GB" dirty="0"/>
              <a:t> </a:t>
            </a:r>
          </a:p>
          <a:p>
            <a:r>
              <a:rPr lang="en-GB" dirty="0"/>
              <a:t>His determination and confidence after the Gallipoli disaster where many men would shy away from such positions, but, this was not Churchill, he was determined to learn from his past endeavours and was confident in his ability to lead the nation against Hitler.</a:t>
            </a:r>
          </a:p>
          <a:p>
            <a:endParaRPr lang="en-GB" dirty="0"/>
          </a:p>
          <a:p>
            <a:r>
              <a:rPr lang="en-GB" dirty="0"/>
              <a:t>Churchill’s vision was clear in his warning about Hitler before the war, but,  in Churchill’s book The River War, published in 1899, he also warned us about the Islamic religion and many of them being radicalised which has been visible in recent years. </a:t>
            </a:r>
            <a:br>
              <a:rPr lang="en-GB" dirty="0"/>
            </a:br>
            <a:endParaRPr lang="en-GB" dirty="0"/>
          </a:p>
          <a:p>
            <a:r>
              <a:rPr lang="en-GB" dirty="0"/>
              <a:t>He was a man of action and he needed to be, not only throwing out the idea of a settlement with Hitler but</a:t>
            </a:r>
            <a:r>
              <a:rPr lang="en-GB" u="none" dirty="0"/>
              <a:t> he was also key in the organisation of the ‘Grand Alliance’</a:t>
            </a:r>
          </a:p>
          <a:p>
            <a:endParaRPr lang="en-GB" u="none" dirty="0"/>
          </a:p>
          <a:p>
            <a:r>
              <a:rPr lang="en-GB" dirty="0"/>
              <a:t>Dunkirk was just one example of how Churchill needed to make ruthless decisions, but also Churchill was an advocate for the use of chemical weapons</a:t>
            </a:r>
            <a:r>
              <a:rPr lang="en-GB" sz="1200" dirty="0"/>
              <a:t> which shows the dark side of his leadership.</a:t>
            </a:r>
          </a:p>
          <a:p>
            <a:endParaRPr lang="en-GB" sz="1200" dirty="0"/>
          </a:p>
          <a:p>
            <a:r>
              <a:rPr lang="en-GB" sz="1200" dirty="0"/>
              <a:t>Churchill’s endeavours have brought nearly 80 years of peace</a:t>
            </a:r>
          </a:p>
          <a:p>
            <a:endParaRPr lang="en-GB" dirty="0"/>
          </a:p>
          <a:p>
            <a:r>
              <a:rPr lang="en-GB" dirty="0"/>
              <a:t>Churchill’s speeches are renowned and he was able to unite the nation through the power of communication, arguably his biggest asset and trade mark. </a:t>
            </a:r>
          </a:p>
          <a:p>
            <a:endParaRPr lang="en-GB" dirty="0"/>
          </a:p>
          <a:p>
            <a:r>
              <a:rPr lang="en-GB" dirty="0"/>
              <a:t>The way he inspires the nation, not just the fighting men, for example this quote; </a:t>
            </a:r>
            <a:r>
              <a:rPr lang="en-GB" sz="1300" dirty="0"/>
              <a:t>‘Never give in, never give in, never, never, never, never. . . in nothing great or small or petty never give in, except to convictions of honour and good sense.’ although its not his most famous, it’s a quote from a speech he gave to school kids in Harrow in 1941 it shows no matter what the occasion he inspired those around him. </a:t>
            </a:r>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8</a:t>
            </a:fld>
            <a:endParaRPr lang="en-GB"/>
          </a:p>
        </p:txBody>
      </p:sp>
    </p:spTree>
    <p:extLst>
      <p:ext uri="{BB962C8B-B14F-4D97-AF65-F5344CB8AC3E}">
        <p14:creationId xmlns:p14="http://schemas.microsoft.com/office/powerpoint/2010/main" val="1532314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Churchill’s death drew the whole nation into mourning.</a:t>
            </a:r>
          </a:p>
          <a:p>
            <a:endParaRPr lang="en-GB" dirty="0"/>
          </a:p>
          <a:p>
            <a:r>
              <a:rPr lang="en-GB" dirty="0"/>
              <a:t>He was given a state funeral which is </a:t>
            </a:r>
            <a:r>
              <a:rPr lang="en-GB" sz="1300" dirty="0"/>
              <a:t>an honour usually reserved for the sovereign head of state.</a:t>
            </a:r>
            <a:r>
              <a:rPr lang="en-GB" sz="1300" b="1" dirty="0"/>
              <a:t> </a:t>
            </a:r>
          </a:p>
          <a:p>
            <a:r>
              <a:rPr lang="en-GB" dirty="0"/>
              <a:t>The scale of the grief shared at his death gives you some idea of the regard he was held in, due to his service to the country.</a:t>
            </a:r>
          </a:p>
          <a:p>
            <a:endParaRPr lang="en-GB" dirty="0"/>
          </a:p>
          <a:p>
            <a:r>
              <a:rPr lang="en-GB" dirty="0"/>
              <a:t>The Winston Churchill Memorial Trust was set up on the death of Sir Winston Churchill in 1965, as a national memorial to his achievements as a leader so that his achievements and service were never forgotten.</a:t>
            </a:r>
            <a:br>
              <a:rPr lang="en-GB" dirty="0"/>
            </a:br>
            <a:r>
              <a:rPr lang="en-GB" dirty="0"/>
              <a:t>Churchill received a number of honours but most notably the Knight of the Garter and Order of Merit honours.</a:t>
            </a:r>
          </a:p>
          <a:p>
            <a:endParaRPr lang="en-GB" dirty="0"/>
          </a:p>
          <a:p>
            <a:r>
              <a:rPr lang="en-GB" dirty="0"/>
              <a:t>According to a BBC poll in 2002, Sir Winston Churchill was voted the ‘Greatest Briton’.</a:t>
            </a:r>
          </a:p>
          <a:p>
            <a:endParaRPr lang="en-GB" dirty="0"/>
          </a:p>
          <a:p>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9</a:t>
            </a:fld>
            <a:endParaRPr lang="en-GB"/>
          </a:p>
        </p:txBody>
      </p:sp>
    </p:spTree>
    <p:extLst>
      <p:ext uri="{BB962C8B-B14F-4D97-AF65-F5344CB8AC3E}">
        <p14:creationId xmlns:p14="http://schemas.microsoft.com/office/powerpoint/2010/main" val="13667349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r>
              <a:rPr lang="en-GB" dirty="0"/>
              <a:t>Churchill overcame many hardships, he fought in his own wars and overcame the disgrace and humiliation of Gallipoli.</a:t>
            </a:r>
          </a:p>
          <a:p>
            <a:pPr defTabSz="966155"/>
            <a:r>
              <a:rPr lang="en-GB" dirty="0"/>
              <a:t>Churchill’s determination and motivation put him in a position to save his beloved country at its most vital time of need. </a:t>
            </a:r>
          </a:p>
          <a:p>
            <a:pPr defTabSz="966155"/>
            <a:r>
              <a:rPr lang="en-GB" dirty="0"/>
              <a:t>Today it can be see that the second World War was won with American money and Russian blood. </a:t>
            </a:r>
          </a:p>
          <a:p>
            <a:pPr defTabSz="966155"/>
            <a:r>
              <a:rPr lang="en-GB" dirty="0"/>
              <a:t>But we cannot ignore the fact that Churchill’s resilience against Hitler and the Nazi War Machine, Particularly in 1940 to 1941, had instrumental impact on the war.  </a:t>
            </a:r>
          </a:p>
          <a:p>
            <a:pPr defTabSz="966155"/>
            <a:endParaRPr lang="en-GB" dirty="0"/>
          </a:p>
          <a:p>
            <a:pPr defTabSz="966155"/>
            <a:endParaRPr lang="en-GB" dirty="0"/>
          </a:p>
          <a:p>
            <a:pPr defTabSz="966155"/>
            <a:r>
              <a:rPr lang="en-GB" dirty="0"/>
              <a:t>Which brings me to the end of this presentation and in my eyes Winston Churchill is one of the greatest patriots that has ever lived.</a:t>
            </a:r>
          </a:p>
          <a:p>
            <a:pPr defTabSz="966155"/>
            <a:endParaRPr lang="en-GB" dirty="0"/>
          </a:p>
          <a:p>
            <a:pPr defTabSz="966155"/>
            <a:r>
              <a:rPr lang="en-GB" dirty="0"/>
              <a:t>Thank you for your time and here are the sources that I’ve used.</a:t>
            </a:r>
          </a:p>
        </p:txBody>
      </p:sp>
      <p:sp>
        <p:nvSpPr>
          <p:cNvPr id="4" name="Slide Number Placeholder 3"/>
          <p:cNvSpPr>
            <a:spLocks noGrp="1"/>
          </p:cNvSpPr>
          <p:nvPr>
            <p:ph type="sldNum" sz="quarter" idx="5"/>
          </p:nvPr>
        </p:nvSpPr>
        <p:spPr/>
        <p:txBody>
          <a:bodyPr/>
          <a:lstStyle/>
          <a:p>
            <a:fld id="{1FEBF00F-3C29-4C86-AE34-069C867105E1}" type="slidenum">
              <a:rPr lang="en-GB" smtClean="0"/>
              <a:t>10</a:t>
            </a:fld>
            <a:endParaRPr lang="en-GB"/>
          </a:p>
        </p:txBody>
      </p:sp>
    </p:spTree>
    <p:extLst>
      <p:ext uri="{BB962C8B-B14F-4D97-AF65-F5344CB8AC3E}">
        <p14:creationId xmlns:p14="http://schemas.microsoft.com/office/powerpoint/2010/main" val="4234836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FEBF00F-3C29-4C86-AE34-069C867105E1}" type="slidenum">
              <a:rPr lang="en-GB" smtClean="0"/>
              <a:t>11</a:t>
            </a:fld>
            <a:endParaRPr lang="en-GB"/>
          </a:p>
        </p:txBody>
      </p:sp>
    </p:spTree>
    <p:extLst>
      <p:ext uri="{BB962C8B-B14F-4D97-AF65-F5344CB8AC3E}">
        <p14:creationId xmlns:p14="http://schemas.microsoft.com/office/powerpoint/2010/main" val="14900270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EBF00F-3C29-4C86-AE34-069C867105E1}" type="slidenum">
              <a:rPr lang="en-GB" smtClean="0"/>
              <a:t>12</a:t>
            </a:fld>
            <a:endParaRPr lang="en-GB"/>
          </a:p>
        </p:txBody>
      </p:sp>
    </p:spTree>
    <p:extLst>
      <p:ext uri="{BB962C8B-B14F-4D97-AF65-F5344CB8AC3E}">
        <p14:creationId xmlns:p14="http://schemas.microsoft.com/office/powerpoint/2010/main" val="2862136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5AA422-AF54-485E-AC76-B228D527AE8D}"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4026356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AA422-AF54-485E-AC76-B228D527AE8D}"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62915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85AA422-AF54-485E-AC76-B228D527AE8D}"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1811380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5AA422-AF54-485E-AC76-B228D527AE8D}"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981374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5AA422-AF54-485E-AC76-B228D527AE8D}" type="datetimeFigureOut">
              <a:rPr lang="en-GB" smtClean="0"/>
              <a:t>12/12/2018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1870847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5AA422-AF54-485E-AC76-B228D527AE8D}" type="datetimeFigureOut">
              <a:rPr lang="en-GB" smtClean="0"/>
              <a:t>12/12/2018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3509145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5AA422-AF54-485E-AC76-B228D527AE8D}" type="datetimeFigureOut">
              <a:rPr lang="en-GB" smtClean="0"/>
              <a:t>12/12/2018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2241832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85AA422-AF54-485E-AC76-B228D527AE8D}"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579895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85AA422-AF54-485E-AC76-B228D527AE8D}" type="datetimeFigureOut">
              <a:rPr lang="en-GB" smtClean="0"/>
              <a:t>12/12/2018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2087020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AA422-AF54-485E-AC76-B228D527AE8D}"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144544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AA422-AF54-485E-AC76-B228D527AE8D}" type="datetimeFigureOut">
              <a:rPr lang="en-GB" smtClean="0"/>
              <a:t>12/12/2018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B4B69-30FF-4BE1-9946-83D38CBEA7A8}" type="slidenum">
              <a:rPr lang="en-GB" smtClean="0"/>
              <a:t>‹#›</a:t>
            </a:fld>
            <a:endParaRPr lang="en-GB"/>
          </a:p>
        </p:txBody>
      </p:sp>
    </p:spTree>
    <p:extLst>
      <p:ext uri="{BB962C8B-B14F-4D97-AF65-F5344CB8AC3E}">
        <p14:creationId xmlns:p14="http://schemas.microsoft.com/office/powerpoint/2010/main" val="3160862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5AA422-AF54-485E-AC76-B228D527AE8D}" type="datetimeFigureOut">
              <a:rPr lang="en-GB" smtClean="0"/>
              <a:t>12/12/2018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7B4B69-30FF-4BE1-9946-83D38CBEA7A8}" type="slidenum">
              <a:rPr lang="en-GB" smtClean="0"/>
              <a:t>‹#›</a:t>
            </a:fld>
            <a:endParaRPr lang="en-GB"/>
          </a:p>
        </p:txBody>
      </p:sp>
    </p:spTree>
    <p:extLst>
      <p:ext uri="{BB962C8B-B14F-4D97-AF65-F5344CB8AC3E}">
        <p14:creationId xmlns:p14="http://schemas.microsoft.com/office/powerpoint/2010/main" val="2246849479"/>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video" Target="https://www.youtube.com/embed/14IVzLjoFBQ?start=675" TargetMode="Externa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hyperlink" Target="https://www.youtube.com/watch?v=14IVzLjoFBQ"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5647-4A46-4467-9D0C-D9BF25D48C90}"/>
              </a:ext>
            </a:extLst>
          </p:cNvPr>
          <p:cNvSpPr>
            <a:spLocks noGrp="1"/>
          </p:cNvSpPr>
          <p:nvPr>
            <p:ph type="ctrTitle"/>
          </p:nvPr>
        </p:nvSpPr>
        <p:spPr>
          <a:xfrm>
            <a:off x="700737" y="994410"/>
            <a:ext cx="10790525" cy="4869180"/>
          </a:xfrm>
        </p:spPr>
        <p:txBody>
          <a:bodyPr anchor="ctr">
            <a:normAutofit/>
          </a:bodyPr>
          <a:lstStyle/>
          <a:p>
            <a:r>
              <a:rPr lang="en-GB" sz="7200" dirty="0"/>
              <a:t>Sir Winston Churchill </a:t>
            </a:r>
            <a:br>
              <a:rPr lang="en-GB" sz="7200" dirty="0"/>
            </a:br>
            <a:r>
              <a:rPr lang="en-GB" sz="4400" dirty="0"/>
              <a:t>1874-1965</a:t>
            </a:r>
            <a:br>
              <a:rPr lang="en-GB" sz="4400" dirty="0"/>
            </a:br>
            <a:br>
              <a:rPr lang="en-GB" sz="4400" dirty="0"/>
            </a:br>
            <a:r>
              <a:rPr lang="en-GB" sz="4000" dirty="0"/>
              <a:t>Lee Perkins  </a:t>
            </a:r>
            <a:br>
              <a:rPr lang="en-GB" sz="4000" dirty="0"/>
            </a:br>
            <a:r>
              <a:rPr lang="en-GB" sz="4000" dirty="0"/>
              <a:t>17</a:t>
            </a:r>
            <a:r>
              <a:rPr lang="en-GB" sz="4000" baseline="30000" dirty="0"/>
              <a:t>th</a:t>
            </a:r>
            <a:r>
              <a:rPr lang="en-GB" sz="4000" dirty="0"/>
              <a:t> December 2018</a:t>
            </a:r>
            <a:br>
              <a:rPr lang="en-GB" sz="4000" dirty="0"/>
            </a:br>
            <a:endParaRPr lang="en-GB" sz="4000" dirty="0"/>
          </a:p>
        </p:txBody>
      </p:sp>
    </p:spTree>
    <p:extLst>
      <p:ext uri="{BB962C8B-B14F-4D97-AF65-F5344CB8AC3E}">
        <p14:creationId xmlns:p14="http://schemas.microsoft.com/office/powerpoint/2010/main" val="1535779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8A0229A-42DD-4753-9AF7-6BE394C1E84A}"/>
              </a:ext>
            </a:extLst>
          </p:cNvPr>
          <p:cNvSpPr txBox="1"/>
          <p:nvPr/>
        </p:nvSpPr>
        <p:spPr>
          <a:xfrm>
            <a:off x="1492623" y="194153"/>
            <a:ext cx="9206753" cy="1200329"/>
          </a:xfrm>
          <a:prstGeom prst="rect">
            <a:avLst/>
          </a:prstGeom>
          <a:noFill/>
        </p:spPr>
        <p:txBody>
          <a:bodyPr wrap="square" rtlCol="0">
            <a:spAutoFit/>
          </a:bodyPr>
          <a:lstStyle/>
          <a:p>
            <a:r>
              <a:rPr lang="en-GB" sz="7200" dirty="0"/>
              <a:t>Key Events of his Career</a:t>
            </a:r>
          </a:p>
        </p:txBody>
      </p:sp>
      <p:sp>
        <p:nvSpPr>
          <p:cNvPr id="8" name="TextBox 7">
            <a:extLst>
              <a:ext uri="{FF2B5EF4-FFF2-40B4-BE49-F238E27FC236}">
                <a16:creationId xmlns:a16="http://schemas.microsoft.com/office/drawing/2014/main" id="{EF6A9021-D9A0-4C26-88FC-6586CDA326DE}"/>
              </a:ext>
            </a:extLst>
          </p:cNvPr>
          <p:cNvSpPr txBox="1"/>
          <p:nvPr/>
        </p:nvSpPr>
        <p:spPr>
          <a:xfrm>
            <a:off x="561974" y="2250140"/>
            <a:ext cx="5534026"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Second Boer War (1899 - 1902)</a:t>
            </a:r>
            <a:br>
              <a:rPr lang="en-GB" sz="2800" dirty="0"/>
            </a:br>
            <a:endParaRPr lang="en-GB" sz="2800" dirty="0"/>
          </a:p>
          <a:p>
            <a:pPr marL="285750" indent="-285750">
              <a:buFont typeface="Arial" panose="020B0604020202020204" pitchFamily="34" charset="0"/>
              <a:buChar char="•"/>
            </a:pPr>
            <a:r>
              <a:rPr lang="en-GB" sz="2800" dirty="0"/>
              <a:t>World War One (1914 - 1918)</a:t>
            </a:r>
          </a:p>
          <a:p>
            <a:pPr marL="742950" lvl="1" indent="-285750">
              <a:buFont typeface="Arial" panose="020B0604020202020204" pitchFamily="34" charset="0"/>
              <a:buChar char="•"/>
            </a:pPr>
            <a:r>
              <a:rPr lang="en-GB" sz="2800" dirty="0"/>
              <a:t>Gallipoli (1915 - 1916)</a:t>
            </a:r>
          </a:p>
          <a:p>
            <a:pPr marL="1200150" lvl="2" indent="-285750">
              <a:buFont typeface="Arial" panose="020B0604020202020204" pitchFamily="34" charset="0"/>
              <a:buChar char="•"/>
            </a:pPr>
            <a:r>
              <a:rPr lang="en-GB" sz="2800" dirty="0"/>
              <a:t>Western Front (1914 - 1918)</a:t>
            </a:r>
            <a:br>
              <a:rPr lang="en-GB" sz="2800" dirty="0"/>
            </a:br>
            <a:endParaRPr lang="en-GB" sz="2800" dirty="0"/>
          </a:p>
          <a:p>
            <a:pPr marL="285750" indent="-285750">
              <a:buFont typeface="Arial" panose="020B0604020202020204" pitchFamily="34" charset="0"/>
              <a:buChar char="•"/>
            </a:pPr>
            <a:r>
              <a:rPr lang="en-GB" sz="2800" dirty="0"/>
              <a:t>World War Two (1939 - 1945)</a:t>
            </a:r>
          </a:p>
        </p:txBody>
      </p:sp>
      <p:pic>
        <p:nvPicPr>
          <p:cNvPr id="11" name="Picture 10">
            <a:extLst>
              <a:ext uri="{FF2B5EF4-FFF2-40B4-BE49-F238E27FC236}">
                <a16:creationId xmlns:a16="http://schemas.microsoft.com/office/drawing/2014/main" id="{55CC6BF6-1678-4E01-A5BA-B85FFAC90B02}"/>
              </a:ext>
            </a:extLst>
          </p:cNvPr>
          <p:cNvPicPr>
            <a:picLocks noChangeAspect="1"/>
          </p:cNvPicPr>
          <p:nvPr/>
        </p:nvPicPr>
        <p:blipFill>
          <a:blip r:embed="rId4"/>
          <a:stretch>
            <a:fillRect/>
          </a:stretch>
        </p:blipFill>
        <p:spPr>
          <a:xfrm>
            <a:off x="6096000" y="1739152"/>
            <a:ext cx="5584873" cy="4294443"/>
          </a:xfrm>
          <a:prstGeom prst="rect">
            <a:avLst/>
          </a:prstGeom>
        </p:spPr>
      </p:pic>
      <p:sp>
        <p:nvSpPr>
          <p:cNvPr id="2" name="TextBox 1">
            <a:extLst>
              <a:ext uri="{FF2B5EF4-FFF2-40B4-BE49-F238E27FC236}">
                <a16:creationId xmlns:a16="http://schemas.microsoft.com/office/drawing/2014/main" id="{76F0F751-B01D-4868-BD4B-E767F8E9B413}"/>
              </a:ext>
            </a:extLst>
          </p:cNvPr>
          <p:cNvSpPr txBox="1"/>
          <p:nvPr/>
        </p:nvSpPr>
        <p:spPr>
          <a:xfrm>
            <a:off x="6162653" y="6032497"/>
            <a:ext cx="6183086" cy="338554"/>
          </a:xfrm>
          <a:prstGeom prst="rect">
            <a:avLst/>
          </a:prstGeom>
          <a:noFill/>
        </p:spPr>
        <p:txBody>
          <a:bodyPr wrap="square" rtlCol="0">
            <a:spAutoFit/>
          </a:bodyPr>
          <a:lstStyle/>
          <a:p>
            <a:r>
              <a:rPr lang="en-GB" sz="1600" dirty="0"/>
              <a:t>C. Beaton, ‘Churchill at No 10 Downing Street’ (IWM. MH26392)</a:t>
            </a:r>
          </a:p>
        </p:txBody>
      </p:sp>
    </p:spTree>
    <p:extLst>
      <p:ext uri="{BB962C8B-B14F-4D97-AF65-F5344CB8AC3E}">
        <p14:creationId xmlns:p14="http://schemas.microsoft.com/office/powerpoint/2010/main" val="2658017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6E1103-F15A-4413-8EC6-89AAFD69F5E5}"/>
              </a:ext>
            </a:extLst>
          </p:cNvPr>
          <p:cNvPicPr>
            <a:picLocks noChangeAspect="1"/>
          </p:cNvPicPr>
          <p:nvPr/>
        </p:nvPicPr>
        <p:blipFill>
          <a:blip r:embed="rId4"/>
          <a:stretch>
            <a:fillRect/>
          </a:stretch>
        </p:blipFill>
        <p:spPr>
          <a:xfrm>
            <a:off x="228545" y="342501"/>
            <a:ext cx="4969183" cy="5865221"/>
          </a:xfrm>
          <a:prstGeom prst="rect">
            <a:avLst/>
          </a:prstGeom>
        </p:spPr>
      </p:pic>
      <p:sp>
        <p:nvSpPr>
          <p:cNvPr id="5" name="TextBox 4">
            <a:extLst>
              <a:ext uri="{FF2B5EF4-FFF2-40B4-BE49-F238E27FC236}">
                <a16:creationId xmlns:a16="http://schemas.microsoft.com/office/drawing/2014/main" id="{85F62846-3A2D-4580-AB22-476C4C89E68C}"/>
              </a:ext>
            </a:extLst>
          </p:cNvPr>
          <p:cNvSpPr txBox="1"/>
          <p:nvPr/>
        </p:nvSpPr>
        <p:spPr>
          <a:xfrm>
            <a:off x="6768898" y="189562"/>
            <a:ext cx="4226483" cy="1815882"/>
          </a:xfrm>
          <a:prstGeom prst="rect">
            <a:avLst/>
          </a:prstGeom>
          <a:noFill/>
        </p:spPr>
        <p:txBody>
          <a:bodyPr wrap="square" rtlCol="0">
            <a:spAutoFit/>
          </a:bodyPr>
          <a:lstStyle/>
          <a:p>
            <a:pPr algn="ctr"/>
            <a:r>
              <a:rPr lang="en-GB" sz="4400" dirty="0"/>
              <a:t>Churchill’s Gallipoli Disaster</a:t>
            </a:r>
          </a:p>
          <a:p>
            <a:pPr algn="ctr"/>
            <a:r>
              <a:rPr lang="en-GB" sz="2400" dirty="0"/>
              <a:t>1915 - 1916</a:t>
            </a:r>
          </a:p>
        </p:txBody>
      </p:sp>
      <p:sp>
        <p:nvSpPr>
          <p:cNvPr id="11" name="TextBox 10">
            <a:extLst>
              <a:ext uri="{FF2B5EF4-FFF2-40B4-BE49-F238E27FC236}">
                <a16:creationId xmlns:a16="http://schemas.microsoft.com/office/drawing/2014/main" id="{94552B14-AE6E-446F-9CB7-684E29B57154}"/>
              </a:ext>
            </a:extLst>
          </p:cNvPr>
          <p:cNvSpPr txBox="1"/>
          <p:nvPr/>
        </p:nvSpPr>
        <p:spPr>
          <a:xfrm>
            <a:off x="5611906" y="2320260"/>
            <a:ext cx="6195411"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a:t>Disastrous naval campaign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Fatal price paid for his arrogance and passion </a:t>
            </a:r>
          </a:p>
          <a:p>
            <a:endParaRPr lang="en-GB" sz="2400" dirty="0"/>
          </a:p>
          <a:p>
            <a:pPr marL="285750" indent="-285750">
              <a:buFont typeface="Arial" panose="020B0604020202020204" pitchFamily="34" charset="0"/>
              <a:buChar char="•"/>
            </a:pPr>
            <a:r>
              <a:rPr lang="en-GB" sz="2400" dirty="0"/>
              <a:t>Blinded by his ambition</a:t>
            </a:r>
          </a:p>
          <a:p>
            <a:endParaRPr lang="en-GB" sz="2400" dirty="0"/>
          </a:p>
          <a:p>
            <a:pPr marL="285750" indent="-285750">
              <a:buFont typeface="Arial" panose="020B0604020202020204" pitchFamily="34" charset="0"/>
              <a:buChar char="•"/>
            </a:pPr>
            <a:r>
              <a:rPr lang="en-GB" sz="2400" dirty="0"/>
              <a:t>Resigned from Government</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Became an officer commanding a battalion on the Western Front</a:t>
            </a:r>
            <a:endParaRPr lang="en-GB" dirty="0"/>
          </a:p>
          <a:p>
            <a:pPr marL="285750" indent="-285750">
              <a:buFont typeface="Arial" panose="020B0604020202020204" pitchFamily="34" charset="0"/>
              <a:buChar char="•"/>
            </a:pPr>
            <a:endParaRPr lang="en-GB" dirty="0"/>
          </a:p>
        </p:txBody>
      </p:sp>
      <p:sp>
        <p:nvSpPr>
          <p:cNvPr id="2" name="TextBox 1">
            <a:extLst>
              <a:ext uri="{FF2B5EF4-FFF2-40B4-BE49-F238E27FC236}">
                <a16:creationId xmlns:a16="http://schemas.microsoft.com/office/drawing/2014/main" id="{106AD5A1-D6CE-4D4C-B9E5-2670F75FEA32}"/>
              </a:ext>
            </a:extLst>
          </p:cNvPr>
          <p:cNvSpPr txBox="1"/>
          <p:nvPr/>
        </p:nvSpPr>
        <p:spPr>
          <a:xfrm>
            <a:off x="156755" y="6207722"/>
            <a:ext cx="5669280" cy="307777"/>
          </a:xfrm>
          <a:prstGeom prst="rect">
            <a:avLst/>
          </a:prstGeom>
          <a:noFill/>
        </p:spPr>
        <p:txBody>
          <a:bodyPr wrap="square" rtlCol="0">
            <a:spAutoFit/>
          </a:bodyPr>
          <a:lstStyle/>
          <a:p>
            <a:r>
              <a:rPr lang="en-GB" sz="1400" dirty="0"/>
              <a:t>N. Wilkinson, Troops Landing on C beach, </a:t>
            </a:r>
            <a:r>
              <a:rPr lang="en-GB" sz="1400" dirty="0" err="1"/>
              <a:t>Suvla</a:t>
            </a:r>
            <a:r>
              <a:rPr lang="en-GB" sz="1400" dirty="0"/>
              <a:t> Bay (IWM. ART 2452)</a:t>
            </a:r>
          </a:p>
        </p:txBody>
      </p:sp>
    </p:spTree>
    <p:extLst>
      <p:ext uri="{BB962C8B-B14F-4D97-AF65-F5344CB8AC3E}">
        <p14:creationId xmlns:p14="http://schemas.microsoft.com/office/powerpoint/2010/main" val="1796012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66224DB-CCE1-4965-A332-B86991C94B2A}"/>
              </a:ext>
            </a:extLst>
          </p:cNvPr>
          <p:cNvSpPr txBox="1"/>
          <p:nvPr/>
        </p:nvSpPr>
        <p:spPr>
          <a:xfrm>
            <a:off x="3361764" y="140394"/>
            <a:ext cx="5468471" cy="830997"/>
          </a:xfrm>
          <a:prstGeom prst="rect">
            <a:avLst/>
          </a:prstGeom>
          <a:noFill/>
        </p:spPr>
        <p:txBody>
          <a:bodyPr wrap="square" rtlCol="0">
            <a:spAutoFit/>
          </a:bodyPr>
          <a:lstStyle/>
          <a:p>
            <a:r>
              <a:rPr lang="en-GB" sz="4800" dirty="0"/>
              <a:t>Churchill’s Warnings</a:t>
            </a:r>
          </a:p>
        </p:txBody>
      </p:sp>
      <p:sp>
        <p:nvSpPr>
          <p:cNvPr id="2" name="TextBox 1">
            <a:extLst>
              <a:ext uri="{FF2B5EF4-FFF2-40B4-BE49-F238E27FC236}">
                <a16:creationId xmlns:a16="http://schemas.microsoft.com/office/drawing/2014/main" id="{D8C33D8C-49A1-4F4F-8EBA-79A653DBEDFE}"/>
              </a:ext>
            </a:extLst>
          </p:cNvPr>
          <p:cNvSpPr txBox="1"/>
          <p:nvPr/>
        </p:nvSpPr>
        <p:spPr>
          <a:xfrm>
            <a:off x="457200" y="1093694"/>
            <a:ext cx="5916706" cy="4678204"/>
          </a:xfrm>
          <a:prstGeom prst="rect">
            <a:avLst/>
          </a:prstGeom>
          <a:noFill/>
        </p:spPr>
        <p:txBody>
          <a:bodyPr wrap="square" rtlCol="0">
            <a:spAutoFit/>
          </a:bodyPr>
          <a:lstStyle/>
          <a:p>
            <a:pPr marL="285750" indent="-285750">
              <a:buFont typeface="Arial" panose="020B0604020202020204" pitchFamily="34" charset="0"/>
              <a:buChar char="•"/>
            </a:pPr>
            <a:r>
              <a:rPr lang="en-GB" sz="2000" dirty="0"/>
              <a:t>Lone voice warning against Hitler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Warned his countrymen of German nationalism</a:t>
            </a:r>
          </a:p>
          <a:p>
            <a:endParaRPr lang="en-GB" sz="2000" dirty="0"/>
          </a:p>
          <a:p>
            <a:pPr marL="285750" indent="-285750">
              <a:buFont typeface="Arial" panose="020B0604020202020204" pitchFamily="34" charset="0"/>
              <a:buChar char="•"/>
            </a:pPr>
            <a:r>
              <a:rPr lang="en-GB" sz="2000" dirty="0"/>
              <a:t>Churchill was convinced that Hitler would resort to armed force at the first available opportunity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His speeches between 1933 - 1936</a:t>
            </a:r>
            <a:br>
              <a:rPr lang="en-GB" sz="2000" dirty="0"/>
            </a:br>
            <a:r>
              <a:rPr lang="en-GB" sz="2000" dirty="0"/>
              <a:t>	‘were made to an audience that was weary of his 	rhetoric, bored by his incessant alarmism, and 	deeply distrustful of his judgment.’ (</a:t>
            </a:r>
            <a:r>
              <a:rPr lang="en-GB" dirty="0" err="1"/>
              <a:t>R.R.James</a:t>
            </a:r>
            <a:r>
              <a:rPr lang="en-GB" dirty="0"/>
              <a:t>)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In 1938 he warned that the German army would be stronger than the French in two years</a:t>
            </a:r>
            <a:endParaRPr lang="en-GB" dirty="0"/>
          </a:p>
          <a:p>
            <a:pPr marL="285750" indent="-285750">
              <a:buFont typeface="Arial" panose="020B0604020202020204" pitchFamily="34" charset="0"/>
              <a:buChar char="•"/>
            </a:pPr>
            <a:endParaRPr lang="en-GB" dirty="0"/>
          </a:p>
        </p:txBody>
      </p:sp>
      <p:pic>
        <p:nvPicPr>
          <p:cNvPr id="9" name="Picture 8">
            <a:extLst>
              <a:ext uri="{FF2B5EF4-FFF2-40B4-BE49-F238E27FC236}">
                <a16:creationId xmlns:a16="http://schemas.microsoft.com/office/drawing/2014/main" id="{C4817E2E-59D9-474B-B24A-E1AA9526F650}"/>
              </a:ext>
            </a:extLst>
          </p:cNvPr>
          <p:cNvPicPr>
            <a:picLocks noChangeAspect="1"/>
          </p:cNvPicPr>
          <p:nvPr/>
        </p:nvPicPr>
        <p:blipFill>
          <a:blip r:embed="rId5"/>
          <a:stretch>
            <a:fillRect/>
          </a:stretch>
        </p:blipFill>
        <p:spPr>
          <a:xfrm>
            <a:off x="6373906" y="1093694"/>
            <a:ext cx="5572227" cy="4554071"/>
          </a:xfrm>
          <a:prstGeom prst="rect">
            <a:avLst/>
          </a:prstGeom>
        </p:spPr>
      </p:pic>
      <p:sp>
        <p:nvSpPr>
          <p:cNvPr id="10" name="TextBox 9">
            <a:extLst>
              <a:ext uri="{FF2B5EF4-FFF2-40B4-BE49-F238E27FC236}">
                <a16:creationId xmlns:a16="http://schemas.microsoft.com/office/drawing/2014/main" id="{1A5D3480-8523-4B08-A500-FD272226687E}"/>
              </a:ext>
            </a:extLst>
          </p:cNvPr>
          <p:cNvSpPr txBox="1"/>
          <p:nvPr/>
        </p:nvSpPr>
        <p:spPr>
          <a:xfrm>
            <a:off x="179295" y="5764306"/>
            <a:ext cx="6813176" cy="523220"/>
          </a:xfrm>
          <a:prstGeom prst="rect">
            <a:avLst/>
          </a:prstGeom>
          <a:noFill/>
        </p:spPr>
        <p:txBody>
          <a:bodyPr wrap="square" rtlCol="0">
            <a:spAutoFit/>
          </a:bodyPr>
          <a:lstStyle/>
          <a:p>
            <a:r>
              <a:rPr lang="en-GB" sz="2800" dirty="0"/>
              <a:t>Germany invade Poland 1 September 1939</a:t>
            </a:r>
          </a:p>
        </p:txBody>
      </p:sp>
      <p:sp>
        <p:nvSpPr>
          <p:cNvPr id="11" name="TextBox 10">
            <a:extLst>
              <a:ext uri="{FF2B5EF4-FFF2-40B4-BE49-F238E27FC236}">
                <a16:creationId xmlns:a16="http://schemas.microsoft.com/office/drawing/2014/main" id="{10E3B058-598D-4678-9467-F4169486D90E}"/>
              </a:ext>
            </a:extLst>
          </p:cNvPr>
          <p:cNvSpPr txBox="1"/>
          <p:nvPr/>
        </p:nvSpPr>
        <p:spPr>
          <a:xfrm>
            <a:off x="6876453" y="5687362"/>
            <a:ext cx="5804263" cy="338554"/>
          </a:xfrm>
          <a:prstGeom prst="rect">
            <a:avLst/>
          </a:prstGeom>
          <a:noFill/>
        </p:spPr>
        <p:txBody>
          <a:bodyPr wrap="square" rtlCol="0">
            <a:spAutoFit/>
          </a:bodyPr>
          <a:lstStyle/>
          <a:p>
            <a:r>
              <a:rPr lang="en-GB" sz="1600" dirty="0"/>
              <a:t>A. Ruddy, ‘Stony-faced: Winston Churchill’, 1923</a:t>
            </a:r>
          </a:p>
        </p:txBody>
      </p:sp>
    </p:spTree>
    <p:extLst>
      <p:ext uri="{BB962C8B-B14F-4D97-AF65-F5344CB8AC3E}">
        <p14:creationId xmlns:p14="http://schemas.microsoft.com/office/powerpoint/2010/main" val="2527868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640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2000" fill="hold"/>
                                        <p:tgtEl>
                                          <p:spTgt spid="10"/>
                                        </p:tgtEl>
                                        <p:attrNameLst>
                                          <p:attrName>ppt_x</p:attrName>
                                        </p:attrNameLst>
                                      </p:cBhvr>
                                      <p:tavLst>
                                        <p:tav tm="0">
                                          <p:val>
                                            <p:strVal val="#ppt_x"/>
                                          </p:val>
                                        </p:tav>
                                        <p:tav tm="100000">
                                          <p:val>
                                            <p:strVal val="#ppt_x"/>
                                          </p:val>
                                        </p:tav>
                                      </p:tavLst>
                                    </p:anim>
                                    <p:anim calcmode="lin" valueType="num">
                                      <p:cBhvr additive="base">
                                        <p:cTn id="8" dur="2000" fill="hold"/>
                                        <p:tgtEl>
                                          <p:spTgt spid="10"/>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explod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90EA8D-0368-45F6-905A-61B1D60EDD97}"/>
              </a:ext>
            </a:extLst>
          </p:cNvPr>
          <p:cNvSpPr txBox="1"/>
          <p:nvPr/>
        </p:nvSpPr>
        <p:spPr>
          <a:xfrm>
            <a:off x="2043953" y="0"/>
            <a:ext cx="8946776" cy="830997"/>
          </a:xfrm>
          <a:prstGeom prst="rect">
            <a:avLst/>
          </a:prstGeom>
          <a:noFill/>
        </p:spPr>
        <p:txBody>
          <a:bodyPr wrap="square" rtlCol="0">
            <a:spAutoFit/>
          </a:bodyPr>
          <a:lstStyle/>
          <a:p>
            <a:r>
              <a:rPr lang="en-GB" sz="4800" dirty="0"/>
              <a:t>WAR! Churchill Leads The Nation</a:t>
            </a:r>
          </a:p>
        </p:txBody>
      </p:sp>
      <p:sp>
        <p:nvSpPr>
          <p:cNvPr id="3" name="TextBox 2">
            <a:extLst>
              <a:ext uri="{FF2B5EF4-FFF2-40B4-BE49-F238E27FC236}">
                <a16:creationId xmlns:a16="http://schemas.microsoft.com/office/drawing/2014/main" id="{697AA611-9569-41B6-B686-C0A3D60113DA}"/>
              </a:ext>
            </a:extLst>
          </p:cNvPr>
          <p:cNvSpPr txBox="1"/>
          <p:nvPr/>
        </p:nvSpPr>
        <p:spPr>
          <a:xfrm>
            <a:off x="362268" y="934571"/>
            <a:ext cx="6074390" cy="4770537"/>
          </a:xfrm>
          <a:prstGeom prst="rect">
            <a:avLst/>
          </a:prstGeom>
          <a:noFill/>
        </p:spPr>
        <p:txBody>
          <a:bodyPr wrap="square" rtlCol="0">
            <a:spAutoFit/>
          </a:bodyPr>
          <a:lstStyle/>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000" dirty="0"/>
              <a:t>Churchill succeeds Neville Chamberlain as Prime Minister in 1940</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 felt as if I were walking with Destiny, and that all my past life had been but a preparation for this hour and for this trial.’ W. Churchill 1948</a:t>
            </a:r>
          </a:p>
          <a:p>
            <a:endParaRPr lang="en-GB" sz="2000" dirty="0"/>
          </a:p>
          <a:p>
            <a:pPr marL="285750" indent="-285750">
              <a:buFont typeface="Arial" panose="020B0604020202020204" pitchFamily="34" charset="0"/>
              <a:buChar char="•"/>
            </a:pPr>
            <a:r>
              <a:rPr lang="en-GB" sz="2000" dirty="0"/>
              <a:t>Some Britain’s called for a negotiated settlement with Hitler</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Self-created the position of Minister of Defence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 have nothing to offer but blood, toil, tears and sweat.’ W. Churchill 13</a:t>
            </a:r>
            <a:r>
              <a:rPr lang="en-GB" sz="2000" baseline="30000" dirty="0"/>
              <a:t> </a:t>
            </a:r>
            <a:r>
              <a:rPr lang="en-GB" sz="2000" dirty="0"/>
              <a:t>May 1940</a:t>
            </a:r>
          </a:p>
        </p:txBody>
      </p:sp>
      <p:pic>
        <p:nvPicPr>
          <p:cNvPr id="5" name="Picture 4">
            <a:extLst>
              <a:ext uri="{FF2B5EF4-FFF2-40B4-BE49-F238E27FC236}">
                <a16:creationId xmlns:a16="http://schemas.microsoft.com/office/drawing/2014/main" id="{992D6EA1-CD56-40E4-B760-099433D52B12}"/>
              </a:ext>
            </a:extLst>
          </p:cNvPr>
          <p:cNvPicPr>
            <a:picLocks noChangeAspect="1"/>
          </p:cNvPicPr>
          <p:nvPr/>
        </p:nvPicPr>
        <p:blipFill>
          <a:blip r:embed="rId4"/>
          <a:stretch>
            <a:fillRect/>
          </a:stretch>
        </p:blipFill>
        <p:spPr>
          <a:xfrm>
            <a:off x="6702362" y="830997"/>
            <a:ext cx="4750851" cy="5166391"/>
          </a:xfrm>
          <a:prstGeom prst="rect">
            <a:avLst/>
          </a:prstGeom>
        </p:spPr>
      </p:pic>
      <p:sp>
        <p:nvSpPr>
          <p:cNvPr id="4" name="TextBox 3">
            <a:extLst>
              <a:ext uri="{FF2B5EF4-FFF2-40B4-BE49-F238E27FC236}">
                <a16:creationId xmlns:a16="http://schemas.microsoft.com/office/drawing/2014/main" id="{B330921E-B9FF-4598-A7FF-8EFC144000A2}"/>
              </a:ext>
            </a:extLst>
          </p:cNvPr>
          <p:cNvSpPr txBox="1"/>
          <p:nvPr/>
        </p:nvSpPr>
        <p:spPr>
          <a:xfrm>
            <a:off x="6632693" y="5997388"/>
            <a:ext cx="5705138" cy="338554"/>
          </a:xfrm>
          <a:prstGeom prst="rect">
            <a:avLst/>
          </a:prstGeom>
          <a:noFill/>
        </p:spPr>
        <p:txBody>
          <a:bodyPr wrap="square" rtlCol="0">
            <a:spAutoFit/>
          </a:bodyPr>
          <a:lstStyle/>
          <a:p>
            <a:r>
              <a:rPr lang="en-GB" sz="1600" dirty="0"/>
              <a:t>Sunderland Daily Echo and Shipping Gazette, Sept 3 1939</a:t>
            </a:r>
          </a:p>
        </p:txBody>
      </p:sp>
    </p:spTree>
    <p:extLst>
      <p:ext uri="{BB962C8B-B14F-4D97-AF65-F5344CB8AC3E}">
        <p14:creationId xmlns:p14="http://schemas.microsoft.com/office/powerpoint/2010/main" val="4061654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5647-4A46-4467-9D0C-D9BF25D48C90}"/>
              </a:ext>
            </a:extLst>
          </p:cNvPr>
          <p:cNvSpPr>
            <a:spLocks noGrp="1"/>
          </p:cNvSpPr>
          <p:nvPr>
            <p:ph type="ctrTitle"/>
          </p:nvPr>
        </p:nvSpPr>
        <p:spPr>
          <a:xfrm>
            <a:off x="422832" y="134472"/>
            <a:ext cx="10790525" cy="1120588"/>
          </a:xfrm>
        </p:spPr>
        <p:txBody>
          <a:bodyPr anchor="ctr">
            <a:normAutofit/>
          </a:bodyPr>
          <a:lstStyle/>
          <a:p>
            <a:r>
              <a:rPr lang="en-GB" dirty="0"/>
              <a:t>We Shall Fight on The Beaches</a:t>
            </a:r>
          </a:p>
        </p:txBody>
      </p:sp>
      <p:sp>
        <p:nvSpPr>
          <p:cNvPr id="3" name="TextBox 2">
            <a:extLst>
              <a:ext uri="{FF2B5EF4-FFF2-40B4-BE49-F238E27FC236}">
                <a16:creationId xmlns:a16="http://schemas.microsoft.com/office/drawing/2014/main" id="{F8021EF9-01A0-40B1-B934-E706511C68D0}"/>
              </a:ext>
            </a:extLst>
          </p:cNvPr>
          <p:cNvSpPr txBox="1"/>
          <p:nvPr/>
        </p:nvSpPr>
        <p:spPr>
          <a:xfrm>
            <a:off x="494550" y="1504399"/>
            <a:ext cx="5798674" cy="4431983"/>
          </a:xfrm>
          <a:prstGeom prst="rect">
            <a:avLst/>
          </a:prstGeom>
          <a:noFill/>
        </p:spPr>
        <p:txBody>
          <a:bodyPr wrap="square" rtlCol="0">
            <a:spAutoFit/>
          </a:bodyPr>
          <a:lstStyle/>
          <a:p>
            <a:pPr marL="342900" indent="-342900">
              <a:buFont typeface="Arial" panose="020B0604020202020204" pitchFamily="34" charset="0"/>
              <a:buChar char="•"/>
            </a:pPr>
            <a:r>
              <a:rPr lang="en-GB" sz="2200" dirty="0"/>
              <a:t>Dunkirk Operation ‘Dynamo’ 26 May 1940</a:t>
            </a:r>
          </a:p>
          <a:p>
            <a:endParaRPr lang="en-GB" sz="2200" dirty="0"/>
          </a:p>
          <a:p>
            <a:pPr marL="285750" indent="-285750">
              <a:buFont typeface="Arial" panose="020B0604020202020204" pitchFamily="34" charset="0"/>
              <a:buChar char="•"/>
            </a:pPr>
            <a:r>
              <a:rPr lang="en-GB" sz="2200" dirty="0"/>
              <a:t> Troops rescued 338,266</a:t>
            </a:r>
          </a:p>
          <a:p>
            <a:endParaRPr lang="en-GB" sz="2200" dirty="0"/>
          </a:p>
          <a:p>
            <a:pPr marL="285750" indent="-285750">
              <a:buFont typeface="Arial" panose="020B0604020202020204" pitchFamily="34" charset="0"/>
              <a:buChar char="•"/>
            </a:pPr>
            <a:r>
              <a:rPr lang="en-GB" sz="2200" dirty="0"/>
              <a:t>Defiant at the jaws of defeat</a:t>
            </a:r>
          </a:p>
          <a:p>
            <a:endParaRPr lang="en-GB" sz="2200" dirty="0"/>
          </a:p>
          <a:p>
            <a:pPr marL="285750" indent="-285750">
              <a:buFont typeface="Arial" panose="020B0604020202020204" pitchFamily="34" charset="0"/>
              <a:buChar char="•"/>
            </a:pPr>
            <a:r>
              <a:rPr lang="en-GB" sz="2200" dirty="0"/>
              <a:t>‘Morale-boosting triumph in adversity’ </a:t>
            </a:r>
            <a:r>
              <a:rPr lang="en-GB" sz="2200" dirty="0" err="1"/>
              <a:t>A.Robets</a:t>
            </a:r>
            <a:r>
              <a:rPr lang="en-GB" sz="2200" dirty="0"/>
              <a:t> 2010 </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Ordered the wounded to be the last to be evacuated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p:txBody>
      </p:sp>
      <p:pic>
        <p:nvPicPr>
          <p:cNvPr id="4" name="Picture 3">
            <a:extLst>
              <a:ext uri="{FF2B5EF4-FFF2-40B4-BE49-F238E27FC236}">
                <a16:creationId xmlns:a16="http://schemas.microsoft.com/office/drawing/2014/main" id="{6DC2A26B-4A87-4BFC-B38D-EB770188AF59}"/>
              </a:ext>
            </a:extLst>
          </p:cNvPr>
          <p:cNvPicPr>
            <a:picLocks noChangeAspect="1"/>
          </p:cNvPicPr>
          <p:nvPr/>
        </p:nvPicPr>
        <p:blipFill>
          <a:blip r:embed="rId5"/>
          <a:stretch>
            <a:fillRect/>
          </a:stretch>
        </p:blipFill>
        <p:spPr>
          <a:xfrm>
            <a:off x="7306425" y="1255060"/>
            <a:ext cx="4391025" cy="3257630"/>
          </a:xfrm>
          <a:prstGeom prst="rect">
            <a:avLst/>
          </a:prstGeom>
        </p:spPr>
      </p:pic>
      <p:sp>
        <p:nvSpPr>
          <p:cNvPr id="6" name="TextBox 5">
            <a:extLst>
              <a:ext uri="{FF2B5EF4-FFF2-40B4-BE49-F238E27FC236}">
                <a16:creationId xmlns:a16="http://schemas.microsoft.com/office/drawing/2014/main" id="{794A4CF4-BFF6-400F-8627-ABE4834E4D44}"/>
              </a:ext>
            </a:extLst>
          </p:cNvPr>
          <p:cNvSpPr txBox="1"/>
          <p:nvPr/>
        </p:nvSpPr>
        <p:spPr>
          <a:xfrm>
            <a:off x="593162" y="5353601"/>
            <a:ext cx="5601450" cy="1015663"/>
          </a:xfrm>
          <a:prstGeom prst="rect">
            <a:avLst/>
          </a:prstGeom>
          <a:noFill/>
        </p:spPr>
        <p:txBody>
          <a:bodyPr wrap="square" rtlCol="0">
            <a:spAutoFit/>
          </a:bodyPr>
          <a:lstStyle/>
          <a:p>
            <a:r>
              <a:rPr lang="en-GB" sz="2000" dirty="0"/>
              <a:t>‘We must be very careful not to assign to this deliverance the attributes of a victory. Wars are not won by evacuations’ Churchill 1940</a:t>
            </a:r>
          </a:p>
        </p:txBody>
      </p:sp>
      <p:pic>
        <p:nvPicPr>
          <p:cNvPr id="9" name="Online Media 8">
            <a:hlinkClick r:id="" action="ppaction://media"/>
            <a:extLst>
              <a:ext uri="{FF2B5EF4-FFF2-40B4-BE49-F238E27FC236}">
                <a16:creationId xmlns:a16="http://schemas.microsoft.com/office/drawing/2014/main" id="{DC45CD2C-EFD4-4A80-8463-28E11F5E6367}"/>
              </a:ext>
            </a:extLst>
          </p:cNvPr>
          <p:cNvPicPr>
            <a:picLocks noRot="1" noChangeAspect="1"/>
          </p:cNvPicPr>
          <p:nvPr>
            <a:videoFile r:link="rId1"/>
          </p:nvPr>
        </p:nvPicPr>
        <p:blipFill>
          <a:blip r:embed="rId6"/>
          <a:stretch>
            <a:fillRect/>
          </a:stretch>
        </p:blipFill>
        <p:spPr>
          <a:xfrm>
            <a:off x="7306425" y="5353601"/>
            <a:ext cx="4391025" cy="802407"/>
          </a:xfrm>
          <a:prstGeom prst="rect">
            <a:avLst/>
          </a:prstGeom>
        </p:spPr>
      </p:pic>
      <p:sp>
        <p:nvSpPr>
          <p:cNvPr id="11" name="TextBox 10">
            <a:extLst>
              <a:ext uri="{FF2B5EF4-FFF2-40B4-BE49-F238E27FC236}">
                <a16:creationId xmlns:a16="http://schemas.microsoft.com/office/drawing/2014/main" id="{5D5EB677-B669-4105-91BB-FB9C7F03282D}"/>
              </a:ext>
            </a:extLst>
          </p:cNvPr>
          <p:cNvSpPr txBox="1"/>
          <p:nvPr/>
        </p:nvSpPr>
        <p:spPr>
          <a:xfrm>
            <a:off x="7236824" y="4512690"/>
            <a:ext cx="4632959" cy="338554"/>
          </a:xfrm>
          <a:prstGeom prst="rect">
            <a:avLst/>
          </a:prstGeom>
          <a:noFill/>
        </p:spPr>
        <p:txBody>
          <a:bodyPr wrap="square" rtlCol="0">
            <a:spAutoFit/>
          </a:bodyPr>
          <a:lstStyle/>
          <a:p>
            <a:r>
              <a:rPr lang="en-GB" sz="1600" dirty="0"/>
              <a:t>J. Frost, Daily Sketch, ‘Dunkirk Evacuation’ June 1940  </a:t>
            </a:r>
          </a:p>
        </p:txBody>
      </p:sp>
      <p:sp>
        <p:nvSpPr>
          <p:cNvPr id="12" name="TextBox 11">
            <a:extLst>
              <a:ext uri="{FF2B5EF4-FFF2-40B4-BE49-F238E27FC236}">
                <a16:creationId xmlns:a16="http://schemas.microsoft.com/office/drawing/2014/main" id="{98F3AF0B-3185-4DEA-807C-8DE0E7645B30}"/>
              </a:ext>
            </a:extLst>
          </p:cNvPr>
          <p:cNvSpPr txBox="1"/>
          <p:nvPr/>
        </p:nvSpPr>
        <p:spPr>
          <a:xfrm>
            <a:off x="7525580" y="6156008"/>
            <a:ext cx="3952713" cy="338554"/>
          </a:xfrm>
          <a:prstGeom prst="rect">
            <a:avLst/>
          </a:prstGeom>
          <a:noFill/>
        </p:spPr>
        <p:txBody>
          <a:bodyPr wrap="square" rtlCol="0">
            <a:spAutoFit/>
          </a:bodyPr>
          <a:lstStyle/>
          <a:p>
            <a:r>
              <a:rPr lang="en-GB" sz="1600" dirty="0"/>
              <a:t>K&amp;W ‘we Shall fight on the Beaches’ 2016</a:t>
            </a:r>
          </a:p>
        </p:txBody>
      </p:sp>
    </p:spTree>
    <p:extLst>
      <p:ext uri="{BB962C8B-B14F-4D97-AF65-F5344CB8AC3E}">
        <p14:creationId xmlns:p14="http://schemas.microsoft.com/office/powerpoint/2010/main" val="630812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5647-4A46-4467-9D0C-D9BF25D48C90}"/>
              </a:ext>
            </a:extLst>
          </p:cNvPr>
          <p:cNvSpPr>
            <a:spLocks noGrp="1"/>
          </p:cNvSpPr>
          <p:nvPr>
            <p:ph type="ctrTitle"/>
          </p:nvPr>
        </p:nvSpPr>
        <p:spPr>
          <a:xfrm>
            <a:off x="700736" y="0"/>
            <a:ext cx="10790525" cy="1425294"/>
          </a:xfrm>
        </p:spPr>
        <p:txBody>
          <a:bodyPr anchor="ctr">
            <a:noAutofit/>
          </a:bodyPr>
          <a:lstStyle/>
          <a:p>
            <a:r>
              <a:rPr lang="en-GB" dirty="0"/>
              <a:t>Churchill’s Battle of Britain</a:t>
            </a:r>
            <a:br>
              <a:rPr lang="en-GB" dirty="0"/>
            </a:br>
            <a:r>
              <a:rPr lang="en-GB" sz="2400" dirty="0"/>
              <a:t>10 July – 31 October 1940</a:t>
            </a:r>
          </a:p>
        </p:txBody>
      </p:sp>
      <p:sp>
        <p:nvSpPr>
          <p:cNvPr id="4" name="TextBox 3">
            <a:extLst>
              <a:ext uri="{FF2B5EF4-FFF2-40B4-BE49-F238E27FC236}">
                <a16:creationId xmlns:a16="http://schemas.microsoft.com/office/drawing/2014/main" id="{58B21C2E-AB36-4D4E-ACE0-CB18A62BF9B0}"/>
              </a:ext>
            </a:extLst>
          </p:cNvPr>
          <p:cNvSpPr txBox="1"/>
          <p:nvPr/>
        </p:nvSpPr>
        <p:spPr>
          <a:xfrm>
            <a:off x="6095998" y="1263930"/>
            <a:ext cx="5938273" cy="4708981"/>
          </a:xfrm>
          <a:prstGeom prst="rect">
            <a:avLst/>
          </a:prstGeom>
          <a:noFill/>
        </p:spPr>
        <p:txBody>
          <a:bodyPr wrap="square" rtlCol="0">
            <a:spAutoFit/>
          </a:bodyPr>
          <a:lstStyle/>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20 August 1940 Churchill pays tribute to the heroics of the RAF</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‘Never in the field of human conflict was so much owed by so many to so few’ W. Churchill August 20, 1940</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Galvanised Britain as a united front against Hitler</a:t>
            </a:r>
          </a:p>
          <a:p>
            <a:endParaRPr lang="en-GB" sz="2000" dirty="0"/>
          </a:p>
          <a:p>
            <a:pPr marL="285750" indent="-285750">
              <a:buFont typeface="Arial" panose="020B0604020202020204" pitchFamily="34" charset="0"/>
              <a:buChar char="•"/>
            </a:pPr>
            <a:r>
              <a:rPr lang="en-GB" sz="2000" dirty="0"/>
              <a:t>Inspirational speeches to lift fighting spirits</a:t>
            </a:r>
          </a:p>
          <a:p>
            <a:endParaRPr lang="en-GB" sz="2000" dirty="0"/>
          </a:p>
          <a:p>
            <a:pPr marL="285750" indent="-285750">
              <a:buFont typeface="Arial" panose="020B0604020202020204" pitchFamily="34" charset="0"/>
              <a:buChar char="•"/>
            </a:pPr>
            <a:r>
              <a:rPr lang="en-GB" sz="2000" dirty="0"/>
              <a:t>‘in that dark time of disaster Winston Churchill shone by his fighting spirit’. B.S Hart p.187 </a:t>
            </a:r>
          </a:p>
          <a:p>
            <a:endParaRPr lang="en-GB" sz="2000" dirty="0"/>
          </a:p>
        </p:txBody>
      </p:sp>
      <p:pic>
        <p:nvPicPr>
          <p:cNvPr id="6" name="Picture 5">
            <a:extLst>
              <a:ext uri="{FF2B5EF4-FFF2-40B4-BE49-F238E27FC236}">
                <a16:creationId xmlns:a16="http://schemas.microsoft.com/office/drawing/2014/main" id="{233A8D33-6961-40ED-BC14-6F35FD1063E2}"/>
              </a:ext>
            </a:extLst>
          </p:cNvPr>
          <p:cNvPicPr>
            <a:picLocks noChangeAspect="1"/>
          </p:cNvPicPr>
          <p:nvPr/>
        </p:nvPicPr>
        <p:blipFill>
          <a:blip r:embed="rId4"/>
          <a:stretch>
            <a:fillRect/>
          </a:stretch>
        </p:blipFill>
        <p:spPr>
          <a:xfrm>
            <a:off x="421973" y="1577788"/>
            <a:ext cx="5516303" cy="4061012"/>
          </a:xfrm>
          <a:prstGeom prst="rect">
            <a:avLst/>
          </a:prstGeom>
        </p:spPr>
      </p:pic>
      <p:sp>
        <p:nvSpPr>
          <p:cNvPr id="8" name="TextBox 7">
            <a:extLst>
              <a:ext uri="{FF2B5EF4-FFF2-40B4-BE49-F238E27FC236}">
                <a16:creationId xmlns:a16="http://schemas.microsoft.com/office/drawing/2014/main" id="{3AA3793F-18BB-4AB0-9713-C123F62E37CA}"/>
              </a:ext>
            </a:extLst>
          </p:cNvPr>
          <p:cNvSpPr txBox="1"/>
          <p:nvPr/>
        </p:nvSpPr>
        <p:spPr>
          <a:xfrm>
            <a:off x="837518" y="5682437"/>
            <a:ext cx="4685212" cy="338554"/>
          </a:xfrm>
          <a:prstGeom prst="rect">
            <a:avLst/>
          </a:prstGeom>
          <a:noFill/>
        </p:spPr>
        <p:txBody>
          <a:bodyPr wrap="square" rtlCol="0">
            <a:spAutoFit/>
          </a:bodyPr>
          <a:lstStyle/>
          <a:p>
            <a:r>
              <a:rPr lang="en-GB" sz="1600" dirty="0"/>
              <a:t>International Churchill Society, ‘Battle of Britain’ </a:t>
            </a:r>
          </a:p>
        </p:txBody>
      </p:sp>
    </p:spTree>
    <p:extLst>
      <p:ext uri="{BB962C8B-B14F-4D97-AF65-F5344CB8AC3E}">
        <p14:creationId xmlns:p14="http://schemas.microsoft.com/office/powerpoint/2010/main" val="322995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5647-4A46-4467-9D0C-D9BF25D48C90}"/>
              </a:ext>
            </a:extLst>
          </p:cNvPr>
          <p:cNvSpPr>
            <a:spLocks noGrp="1"/>
          </p:cNvSpPr>
          <p:nvPr>
            <p:ph type="ctrTitle"/>
          </p:nvPr>
        </p:nvSpPr>
        <p:spPr>
          <a:xfrm>
            <a:off x="2273442" y="360365"/>
            <a:ext cx="7645116" cy="1062128"/>
          </a:xfrm>
        </p:spPr>
        <p:txBody>
          <a:bodyPr anchor="ctr">
            <a:normAutofit fontScale="90000"/>
          </a:bodyPr>
          <a:lstStyle/>
          <a:p>
            <a:r>
              <a:rPr lang="en-GB" dirty="0"/>
              <a:t>Born Leader </a:t>
            </a:r>
            <a:br>
              <a:rPr lang="en-GB" dirty="0"/>
            </a:br>
            <a:endParaRPr lang="en-GB" sz="1800" dirty="0"/>
          </a:p>
        </p:txBody>
      </p:sp>
      <p:pic>
        <p:nvPicPr>
          <p:cNvPr id="5" name="Picture 4">
            <a:extLst>
              <a:ext uri="{FF2B5EF4-FFF2-40B4-BE49-F238E27FC236}">
                <a16:creationId xmlns:a16="http://schemas.microsoft.com/office/drawing/2014/main" id="{1496C993-8640-42CE-A5C5-212AC84CA374}"/>
              </a:ext>
            </a:extLst>
          </p:cNvPr>
          <p:cNvPicPr>
            <a:picLocks noChangeAspect="1"/>
          </p:cNvPicPr>
          <p:nvPr/>
        </p:nvPicPr>
        <p:blipFill>
          <a:blip r:embed="rId4"/>
          <a:stretch>
            <a:fillRect/>
          </a:stretch>
        </p:blipFill>
        <p:spPr>
          <a:xfrm>
            <a:off x="395575" y="1184366"/>
            <a:ext cx="4227568" cy="4663171"/>
          </a:xfrm>
          <a:prstGeom prst="rect">
            <a:avLst/>
          </a:prstGeom>
        </p:spPr>
      </p:pic>
      <p:sp>
        <p:nvSpPr>
          <p:cNvPr id="3" name="TextBox 2">
            <a:extLst>
              <a:ext uri="{FF2B5EF4-FFF2-40B4-BE49-F238E27FC236}">
                <a16:creationId xmlns:a16="http://schemas.microsoft.com/office/drawing/2014/main" id="{CBC71DD8-B0E2-47E9-9F53-643A58DB3776}"/>
              </a:ext>
            </a:extLst>
          </p:cNvPr>
          <p:cNvSpPr txBox="1"/>
          <p:nvPr/>
        </p:nvSpPr>
        <p:spPr>
          <a:xfrm>
            <a:off x="5658329" y="1422493"/>
            <a:ext cx="3046402"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Determination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Confidence</a:t>
            </a:r>
          </a:p>
          <a:p>
            <a:endParaRPr lang="en-GB" sz="2400" dirty="0"/>
          </a:p>
          <a:p>
            <a:pPr marL="285750" indent="-285750">
              <a:buFont typeface="Arial" panose="020B0604020202020204" pitchFamily="34" charset="0"/>
              <a:buChar char="•"/>
            </a:pPr>
            <a:r>
              <a:rPr lang="en-GB" sz="2400" dirty="0"/>
              <a:t>Vision</a:t>
            </a:r>
          </a:p>
          <a:p>
            <a:endParaRPr lang="en-GB" sz="2400" dirty="0"/>
          </a:p>
          <a:p>
            <a:pPr marL="285750" indent="-285750">
              <a:buFont typeface="Arial" panose="020B0604020202020204" pitchFamily="34" charset="0"/>
              <a:buChar char="•"/>
            </a:pPr>
            <a:r>
              <a:rPr lang="en-GB" sz="2400" dirty="0"/>
              <a:t>Action</a:t>
            </a:r>
          </a:p>
          <a:p>
            <a:pPr marL="285750" indent="-285750">
              <a:buFont typeface="Arial" panose="020B0604020202020204" pitchFamily="34" charset="0"/>
              <a:buChar char="•"/>
            </a:pPr>
            <a:endParaRPr lang="en-GB" sz="2400" dirty="0"/>
          </a:p>
        </p:txBody>
      </p:sp>
      <p:sp>
        <p:nvSpPr>
          <p:cNvPr id="7" name="TextBox 6">
            <a:extLst>
              <a:ext uri="{FF2B5EF4-FFF2-40B4-BE49-F238E27FC236}">
                <a16:creationId xmlns:a16="http://schemas.microsoft.com/office/drawing/2014/main" id="{A38CD46B-30DD-4223-9A4F-49BED1CDC2E2}"/>
              </a:ext>
            </a:extLst>
          </p:cNvPr>
          <p:cNvSpPr txBox="1"/>
          <p:nvPr/>
        </p:nvSpPr>
        <p:spPr>
          <a:xfrm>
            <a:off x="8704731" y="1422493"/>
            <a:ext cx="289513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a:t>Ruthless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Communication </a:t>
            </a:r>
          </a:p>
          <a:p>
            <a:endParaRPr lang="en-GB" sz="2400" dirty="0"/>
          </a:p>
          <a:p>
            <a:pPr marL="342900" indent="-342900">
              <a:buFont typeface="Arial" panose="020B0604020202020204" pitchFamily="34" charset="0"/>
              <a:buChar char="•"/>
            </a:pPr>
            <a:r>
              <a:rPr lang="en-GB" sz="2400" dirty="0"/>
              <a:t>Courage</a:t>
            </a:r>
          </a:p>
          <a:p>
            <a:endParaRPr lang="en-GB" sz="2400" dirty="0"/>
          </a:p>
          <a:p>
            <a:pPr marL="285750" indent="-285750">
              <a:buFont typeface="Arial" panose="020B0604020202020204" pitchFamily="34" charset="0"/>
              <a:buChar char="•"/>
            </a:pPr>
            <a:r>
              <a:rPr lang="en-GB" sz="2400" dirty="0"/>
              <a:t>Inspirational </a:t>
            </a:r>
          </a:p>
        </p:txBody>
      </p:sp>
      <p:sp>
        <p:nvSpPr>
          <p:cNvPr id="11" name="TextBox 10">
            <a:extLst>
              <a:ext uri="{FF2B5EF4-FFF2-40B4-BE49-F238E27FC236}">
                <a16:creationId xmlns:a16="http://schemas.microsoft.com/office/drawing/2014/main" id="{AE9D6F61-9760-41AE-AA08-2790D635AE4D}"/>
              </a:ext>
            </a:extLst>
          </p:cNvPr>
          <p:cNvSpPr txBox="1"/>
          <p:nvPr/>
        </p:nvSpPr>
        <p:spPr>
          <a:xfrm>
            <a:off x="5070251" y="4718714"/>
            <a:ext cx="6726174" cy="1015663"/>
          </a:xfrm>
          <a:prstGeom prst="rect">
            <a:avLst/>
          </a:prstGeom>
          <a:noFill/>
        </p:spPr>
        <p:txBody>
          <a:bodyPr wrap="square" rtlCol="0">
            <a:spAutoFit/>
          </a:bodyPr>
          <a:lstStyle/>
          <a:p>
            <a:r>
              <a:rPr lang="en-GB" sz="2000" dirty="0"/>
              <a:t>‘Never give in, never give in, never, never, never, never. . . in nothing great or small or petty never give in, except to</a:t>
            </a:r>
          </a:p>
          <a:p>
            <a:r>
              <a:rPr lang="en-GB" sz="2000" dirty="0"/>
              <a:t>convictions of honour and good sense.’ W. Churchill 1941</a:t>
            </a:r>
          </a:p>
        </p:txBody>
      </p:sp>
      <p:sp>
        <p:nvSpPr>
          <p:cNvPr id="12" name="TextBox 11">
            <a:extLst>
              <a:ext uri="{FF2B5EF4-FFF2-40B4-BE49-F238E27FC236}">
                <a16:creationId xmlns:a16="http://schemas.microsoft.com/office/drawing/2014/main" id="{5528E797-678F-494E-9448-E27BBF672C22}"/>
              </a:ext>
            </a:extLst>
          </p:cNvPr>
          <p:cNvSpPr txBox="1"/>
          <p:nvPr/>
        </p:nvSpPr>
        <p:spPr>
          <a:xfrm>
            <a:off x="395574" y="5847537"/>
            <a:ext cx="4227567" cy="307777"/>
          </a:xfrm>
          <a:prstGeom prst="rect">
            <a:avLst/>
          </a:prstGeom>
          <a:noFill/>
        </p:spPr>
        <p:txBody>
          <a:bodyPr wrap="square" rtlCol="0">
            <a:spAutoFit/>
          </a:bodyPr>
          <a:lstStyle/>
          <a:p>
            <a:r>
              <a:rPr lang="en-GB" sz="1400" dirty="0"/>
              <a:t>The Churchill Project, ‘This Is Freedom’ 14 August 1950</a:t>
            </a:r>
          </a:p>
        </p:txBody>
      </p:sp>
    </p:spTree>
    <p:extLst>
      <p:ext uri="{BB962C8B-B14F-4D97-AF65-F5344CB8AC3E}">
        <p14:creationId xmlns:p14="http://schemas.microsoft.com/office/powerpoint/2010/main" val="1157506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961453D-8B72-4FAC-A401-1B5D26D90C98}"/>
              </a:ext>
            </a:extLst>
          </p:cNvPr>
          <p:cNvSpPr>
            <a:spLocks noGrp="1"/>
          </p:cNvSpPr>
          <p:nvPr>
            <p:ph type="ctrTitle"/>
          </p:nvPr>
        </p:nvSpPr>
        <p:spPr>
          <a:xfrm>
            <a:off x="1524000" y="277206"/>
            <a:ext cx="9144000" cy="847444"/>
          </a:xfrm>
        </p:spPr>
        <p:txBody>
          <a:bodyPr>
            <a:normAutofit fontScale="90000"/>
          </a:bodyPr>
          <a:lstStyle/>
          <a:p>
            <a:r>
              <a:rPr lang="en-GB" dirty="0"/>
              <a:t>Churchill’s Farewell</a:t>
            </a:r>
          </a:p>
        </p:txBody>
      </p:sp>
      <p:pic>
        <p:nvPicPr>
          <p:cNvPr id="7" name="Picture 6">
            <a:extLst>
              <a:ext uri="{FF2B5EF4-FFF2-40B4-BE49-F238E27FC236}">
                <a16:creationId xmlns:a16="http://schemas.microsoft.com/office/drawing/2014/main" id="{EAFBE055-BE04-4D0C-993A-045422C70259}"/>
              </a:ext>
            </a:extLst>
          </p:cNvPr>
          <p:cNvPicPr>
            <a:picLocks noChangeAspect="1"/>
          </p:cNvPicPr>
          <p:nvPr/>
        </p:nvPicPr>
        <p:blipFill>
          <a:blip r:embed="rId4"/>
          <a:stretch>
            <a:fillRect/>
          </a:stretch>
        </p:blipFill>
        <p:spPr>
          <a:xfrm>
            <a:off x="7140388" y="1475892"/>
            <a:ext cx="4594412" cy="4192638"/>
          </a:xfrm>
          <a:prstGeom prst="rect">
            <a:avLst/>
          </a:prstGeom>
        </p:spPr>
      </p:pic>
      <p:sp>
        <p:nvSpPr>
          <p:cNvPr id="9" name="TextBox 8">
            <a:extLst>
              <a:ext uri="{FF2B5EF4-FFF2-40B4-BE49-F238E27FC236}">
                <a16:creationId xmlns:a16="http://schemas.microsoft.com/office/drawing/2014/main" id="{0B782E63-2B94-48F4-AF9E-2B805B09FCBC}"/>
              </a:ext>
            </a:extLst>
          </p:cNvPr>
          <p:cNvSpPr txBox="1"/>
          <p:nvPr/>
        </p:nvSpPr>
        <p:spPr>
          <a:xfrm>
            <a:off x="698223" y="1745812"/>
            <a:ext cx="5898777" cy="4062651"/>
          </a:xfrm>
          <a:prstGeom prst="rect">
            <a:avLst/>
          </a:prstGeom>
          <a:noFill/>
        </p:spPr>
        <p:txBody>
          <a:bodyPr wrap="square" rtlCol="0">
            <a:spAutoFit/>
          </a:bodyPr>
          <a:lstStyle/>
          <a:p>
            <a:pPr marL="285750" indent="-285750">
              <a:buFont typeface="Arial" panose="020B0604020202020204" pitchFamily="34" charset="0"/>
              <a:buChar char="•"/>
            </a:pPr>
            <a:r>
              <a:rPr lang="en-GB" sz="2000" dirty="0"/>
              <a:t>State funeral 30 January 1965 </a:t>
            </a:r>
          </a:p>
          <a:p>
            <a:r>
              <a:rPr lang="en-GB" sz="2000" dirty="0"/>
              <a:t> </a:t>
            </a:r>
          </a:p>
          <a:p>
            <a:pPr marL="285750" indent="-285750">
              <a:buFont typeface="Arial" panose="020B0604020202020204" pitchFamily="34" charset="0"/>
              <a:buChar char="•"/>
            </a:pPr>
            <a:r>
              <a:rPr lang="en-GB" sz="2000" dirty="0"/>
              <a:t>Winston Churchill Memorial Trust established 1965 </a:t>
            </a:r>
          </a:p>
          <a:p>
            <a:pPr marL="742950" lvl="1" indent="-285750">
              <a:buFont typeface="Arial" panose="020B0604020202020204" pitchFamily="34" charset="0"/>
              <a:buChar char="•"/>
            </a:pPr>
            <a:r>
              <a:rPr lang="en-GB" sz="2000" dirty="0"/>
              <a:t>National memorial to his achievements as a national leader</a:t>
            </a:r>
          </a:p>
          <a:p>
            <a:endParaRPr lang="en-GB" sz="2000" dirty="0"/>
          </a:p>
          <a:p>
            <a:pPr marL="285750" indent="-285750">
              <a:buFont typeface="Arial" panose="020B0604020202020204" pitchFamily="34" charset="0"/>
              <a:buChar char="•"/>
            </a:pPr>
            <a:r>
              <a:rPr lang="en-GB" sz="2000" dirty="0"/>
              <a:t>Most notable honours</a:t>
            </a:r>
          </a:p>
          <a:p>
            <a:pPr marL="742950" lvl="1" indent="-285750">
              <a:buFont typeface="Arial" panose="020B0604020202020204" pitchFamily="34" charset="0"/>
              <a:buChar char="•"/>
            </a:pPr>
            <a:r>
              <a:rPr lang="en-GB" sz="2000" dirty="0"/>
              <a:t>Knight of the Garter</a:t>
            </a:r>
          </a:p>
          <a:p>
            <a:pPr marL="1200150" lvl="2" indent="-285750">
              <a:buFont typeface="Arial" panose="020B0604020202020204" pitchFamily="34" charset="0"/>
              <a:buChar char="•"/>
            </a:pPr>
            <a:r>
              <a:rPr lang="en-GB" sz="2000" dirty="0"/>
              <a:t>Order of Merit	</a:t>
            </a:r>
          </a:p>
          <a:p>
            <a:pPr lvl="2"/>
            <a:endParaRPr lang="en-GB" sz="2000" dirty="0"/>
          </a:p>
          <a:p>
            <a:pPr marL="285750" indent="-285750">
              <a:buFont typeface="Arial" panose="020B0604020202020204" pitchFamily="34" charset="0"/>
              <a:buChar char="•"/>
            </a:pPr>
            <a:r>
              <a:rPr lang="en-GB" sz="2000" dirty="0"/>
              <a:t>According to a BBC poll of 2002, Sir Winston Churchill was voted the ‘Greatest Briton’</a:t>
            </a:r>
          </a:p>
          <a:p>
            <a:endParaRPr lang="en-GB" dirty="0"/>
          </a:p>
        </p:txBody>
      </p:sp>
      <p:sp>
        <p:nvSpPr>
          <p:cNvPr id="10" name="TextBox 9">
            <a:extLst>
              <a:ext uri="{FF2B5EF4-FFF2-40B4-BE49-F238E27FC236}">
                <a16:creationId xmlns:a16="http://schemas.microsoft.com/office/drawing/2014/main" id="{64B9E4A2-608A-477B-B520-F36E28F7E25E}"/>
              </a:ext>
            </a:extLst>
          </p:cNvPr>
          <p:cNvSpPr txBox="1"/>
          <p:nvPr/>
        </p:nvSpPr>
        <p:spPr>
          <a:xfrm>
            <a:off x="7140388" y="5668530"/>
            <a:ext cx="4820835" cy="584775"/>
          </a:xfrm>
          <a:prstGeom prst="rect">
            <a:avLst/>
          </a:prstGeom>
          <a:noFill/>
        </p:spPr>
        <p:txBody>
          <a:bodyPr wrap="square" rtlCol="0">
            <a:spAutoFit/>
          </a:bodyPr>
          <a:lstStyle/>
          <a:p>
            <a:r>
              <a:rPr lang="en-GB" sz="1600" dirty="0"/>
              <a:t>International Churchill Society ‘Churchill’s coffin leaves St. Paul’ 30 January 1965</a:t>
            </a:r>
          </a:p>
        </p:txBody>
      </p:sp>
    </p:spTree>
    <p:extLst>
      <p:ext uri="{BB962C8B-B14F-4D97-AF65-F5344CB8AC3E}">
        <p14:creationId xmlns:p14="http://schemas.microsoft.com/office/powerpoint/2010/main" val="2145771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06FB28F-CD54-45B3-B37E-0355D0C6BEBF}"/>
              </a:ext>
            </a:extLst>
          </p:cNvPr>
          <p:cNvSpPr>
            <a:spLocks noGrp="1"/>
          </p:cNvSpPr>
          <p:nvPr>
            <p:ph type="ctrTitle"/>
          </p:nvPr>
        </p:nvSpPr>
        <p:spPr>
          <a:xfrm>
            <a:off x="3065929" y="269966"/>
            <a:ext cx="6060142" cy="973521"/>
          </a:xfrm>
        </p:spPr>
        <p:txBody>
          <a:bodyPr/>
          <a:lstStyle/>
          <a:p>
            <a:r>
              <a:rPr lang="en-GB" dirty="0"/>
              <a:t>Conclusion</a:t>
            </a:r>
          </a:p>
        </p:txBody>
      </p:sp>
      <p:sp>
        <p:nvSpPr>
          <p:cNvPr id="2" name="TextBox 1">
            <a:extLst>
              <a:ext uri="{FF2B5EF4-FFF2-40B4-BE49-F238E27FC236}">
                <a16:creationId xmlns:a16="http://schemas.microsoft.com/office/drawing/2014/main" id="{D34FF988-68AE-4653-BF64-C1C133C7FC92}"/>
              </a:ext>
            </a:extLst>
          </p:cNvPr>
          <p:cNvSpPr txBox="1"/>
          <p:nvPr/>
        </p:nvSpPr>
        <p:spPr>
          <a:xfrm>
            <a:off x="567961" y="1563725"/>
            <a:ext cx="5256490" cy="4616648"/>
          </a:xfrm>
          <a:prstGeom prst="rect">
            <a:avLst/>
          </a:prstGeom>
          <a:noFill/>
        </p:spPr>
        <p:txBody>
          <a:bodyPr wrap="square" rtlCol="0">
            <a:spAutoFit/>
          </a:bodyPr>
          <a:lstStyle/>
          <a:p>
            <a:endParaRPr lang="en-GB" sz="2000" dirty="0"/>
          </a:p>
          <a:p>
            <a:pPr marL="285750" indent="-285750">
              <a:buFont typeface="Arial" panose="020B0604020202020204" pitchFamily="34" charset="0"/>
              <a:buChar char="•"/>
            </a:pPr>
            <a:r>
              <a:rPr lang="en-GB" sz="2000" dirty="0"/>
              <a:t>Churchill’s resilience lead us to victory</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Speeches inspired the nation</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Determination and Confidence after Gallipoli</a:t>
            </a:r>
          </a:p>
          <a:p>
            <a:endParaRPr lang="en-GB" sz="2000" dirty="0"/>
          </a:p>
          <a:p>
            <a:pPr marL="285750" indent="-285750">
              <a:buFont typeface="Arial" panose="020B0604020202020204" pitchFamily="34" charset="0"/>
              <a:buChar char="•"/>
            </a:pPr>
            <a:r>
              <a:rPr lang="en-GB" sz="2000" dirty="0"/>
              <a:t>National Hero</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Influenced modern day thinking</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Actions saved Britain from Nazi invasion </a:t>
            </a:r>
          </a:p>
          <a:p>
            <a:endParaRPr lang="en-GB" dirty="0"/>
          </a:p>
          <a:p>
            <a:endParaRPr lang="en-GB" dirty="0"/>
          </a:p>
          <a:p>
            <a:pPr marL="285750" indent="-285750">
              <a:buFont typeface="Arial" panose="020B0604020202020204" pitchFamily="34" charset="0"/>
              <a:buChar char="•"/>
            </a:pPr>
            <a:endParaRPr lang="en-GB" dirty="0"/>
          </a:p>
        </p:txBody>
      </p:sp>
      <p:pic>
        <p:nvPicPr>
          <p:cNvPr id="10" name="Picture 9">
            <a:extLst>
              <a:ext uri="{FF2B5EF4-FFF2-40B4-BE49-F238E27FC236}">
                <a16:creationId xmlns:a16="http://schemas.microsoft.com/office/drawing/2014/main" id="{F8F8EC36-9087-4DB9-A74B-8FA2DD523E9B}"/>
              </a:ext>
            </a:extLst>
          </p:cNvPr>
          <p:cNvPicPr>
            <a:picLocks noChangeAspect="1"/>
          </p:cNvPicPr>
          <p:nvPr/>
        </p:nvPicPr>
        <p:blipFill>
          <a:blip r:embed="rId4"/>
          <a:stretch>
            <a:fillRect/>
          </a:stretch>
        </p:blipFill>
        <p:spPr>
          <a:xfrm>
            <a:off x="6485395" y="1389553"/>
            <a:ext cx="5281352" cy="4314706"/>
          </a:xfrm>
          <a:prstGeom prst="rect">
            <a:avLst/>
          </a:prstGeom>
        </p:spPr>
      </p:pic>
      <p:sp>
        <p:nvSpPr>
          <p:cNvPr id="12" name="TextBox 11">
            <a:extLst>
              <a:ext uri="{FF2B5EF4-FFF2-40B4-BE49-F238E27FC236}">
                <a16:creationId xmlns:a16="http://schemas.microsoft.com/office/drawing/2014/main" id="{60D12069-AE46-4745-B2F0-88571321E151}"/>
              </a:ext>
            </a:extLst>
          </p:cNvPr>
          <p:cNvSpPr txBox="1"/>
          <p:nvPr/>
        </p:nvSpPr>
        <p:spPr>
          <a:xfrm>
            <a:off x="6539817" y="5704259"/>
            <a:ext cx="5084222" cy="338554"/>
          </a:xfrm>
          <a:prstGeom prst="rect">
            <a:avLst/>
          </a:prstGeom>
          <a:noFill/>
        </p:spPr>
        <p:txBody>
          <a:bodyPr wrap="square" rtlCol="0">
            <a:spAutoFit/>
          </a:bodyPr>
          <a:lstStyle/>
          <a:p>
            <a:r>
              <a:rPr lang="en-GB" sz="1600" dirty="0"/>
              <a:t>W.G Horton, ‘The VE Day’, 8 May 1945 (IWM. H41849)</a:t>
            </a:r>
          </a:p>
        </p:txBody>
      </p:sp>
    </p:spTree>
    <p:extLst>
      <p:ext uri="{BB962C8B-B14F-4D97-AF65-F5344CB8AC3E}">
        <p14:creationId xmlns:p14="http://schemas.microsoft.com/office/powerpoint/2010/main" val="2477157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5647-4A46-4467-9D0C-D9BF25D48C90}"/>
              </a:ext>
            </a:extLst>
          </p:cNvPr>
          <p:cNvSpPr>
            <a:spLocks noGrp="1"/>
          </p:cNvSpPr>
          <p:nvPr>
            <p:ph type="ctrTitle"/>
          </p:nvPr>
        </p:nvSpPr>
        <p:spPr>
          <a:xfrm>
            <a:off x="700737" y="0"/>
            <a:ext cx="10790525" cy="600892"/>
          </a:xfrm>
        </p:spPr>
        <p:txBody>
          <a:bodyPr anchor="ctr">
            <a:normAutofit fontScale="90000"/>
          </a:bodyPr>
          <a:lstStyle/>
          <a:p>
            <a:br>
              <a:rPr lang="en-GB" sz="1800" dirty="0"/>
            </a:br>
            <a:r>
              <a:rPr lang="en-GB" sz="3600" dirty="0"/>
              <a:t>Bibliography </a:t>
            </a:r>
          </a:p>
        </p:txBody>
      </p:sp>
      <p:sp>
        <p:nvSpPr>
          <p:cNvPr id="3" name="TextBox 2">
            <a:extLst>
              <a:ext uri="{FF2B5EF4-FFF2-40B4-BE49-F238E27FC236}">
                <a16:creationId xmlns:a16="http://schemas.microsoft.com/office/drawing/2014/main" id="{BCE64952-00A3-4297-82D2-D7FB0D2A7780}"/>
              </a:ext>
            </a:extLst>
          </p:cNvPr>
          <p:cNvSpPr txBox="1"/>
          <p:nvPr/>
        </p:nvSpPr>
        <p:spPr>
          <a:xfrm>
            <a:off x="700737" y="687976"/>
            <a:ext cx="11138263" cy="5693866"/>
          </a:xfrm>
          <a:prstGeom prst="rect">
            <a:avLst/>
          </a:prstGeom>
          <a:noFill/>
        </p:spPr>
        <p:txBody>
          <a:bodyPr wrap="square" rtlCol="0">
            <a:spAutoFit/>
          </a:bodyPr>
          <a:lstStyle/>
          <a:p>
            <a:r>
              <a:rPr lang="en-GB" sz="1400" b="1" u="sng" dirty="0"/>
              <a:t>Primary Sources</a:t>
            </a:r>
            <a:endParaRPr lang="en-GB" sz="1400" dirty="0"/>
          </a:p>
          <a:p>
            <a:r>
              <a:rPr lang="en-GB" sz="1400" dirty="0"/>
              <a:t>‘10 Winston Churchill Leadership Lessons’, </a:t>
            </a:r>
            <a:r>
              <a:rPr lang="en-GB" sz="1400" i="1" dirty="0"/>
              <a:t>Serve to Lead Group</a:t>
            </a:r>
            <a:r>
              <a:rPr lang="en-GB" sz="1400" dirty="0"/>
              <a:t>, 2018 &lt;https://servetolead.org/10-winston-churchill-leadership-lessons/&gt; [accessed 10 December 2018]</a:t>
            </a:r>
          </a:p>
          <a:p>
            <a:r>
              <a:rPr lang="en-GB" sz="1400" dirty="0"/>
              <a:t> ‘History of Sir Winston Churchill - GOV.UK’ &lt;https://www.gov.uk/government/history/past-prime-ministers/winston-churchill&gt; [accessed 10 December 2018]</a:t>
            </a:r>
          </a:p>
          <a:p>
            <a:r>
              <a:rPr lang="en-GB" sz="1400" dirty="0"/>
              <a:t>‘How Churchill Led Britain To Victory In The Second World War’, </a:t>
            </a:r>
            <a:r>
              <a:rPr lang="en-GB" sz="1400" i="1" dirty="0"/>
              <a:t>Imperial War Museums</a:t>
            </a:r>
            <a:r>
              <a:rPr lang="en-GB" sz="1400" dirty="0"/>
              <a:t> &lt;http://www.iwm.org.uk/history/how-churchill-led-britain-to-victory-in-the-second-world-war&gt; [accessed 10 December 2018]</a:t>
            </a:r>
          </a:p>
          <a:p>
            <a:r>
              <a:rPr lang="en-GB" sz="1400" dirty="0"/>
              <a:t>‘National Churchill Museum | </a:t>
            </a:r>
            <a:r>
              <a:rPr lang="en-GB" sz="1400" dirty="0" err="1"/>
              <a:t>Honors</a:t>
            </a:r>
            <a:r>
              <a:rPr lang="en-GB" sz="1400" dirty="0"/>
              <a:t> of Winston Churchill, Winston Churchill Awards’ &lt;https://www.nationalchurchillmuseum.org/honors-of-winston-churchill.html&gt; [accessed 10 December 2018]</a:t>
            </a:r>
          </a:p>
          <a:p>
            <a:r>
              <a:rPr lang="en-GB" sz="1400" dirty="0"/>
              <a:t>‘War Leader Archives’, </a:t>
            </a:r>
            <a:r>
              <a:rPr lang="en-GB" sz="1400" i="1" dirty="0"/>
              <a:t>The International Churchill Society</a:t>
            </a:r>
            <a:r>
              <a:rPr lang="en-GB" sz="1400" dirty="0"/>
              <a:t> &lt;https://winstonchurchill.org/the-life-of-churchill/war-leader/&gt; [accessed 16 December 2018]</a:t>
            </a:r>
          </a:p>
          <a:p>
            <a:endParaRPr lang="en-GB" sz="1400" b="1" u="sng" dirty="0"/>
          </a:p>
          <a:p>
            <a:r>
              <a:rPr lang="en-GB" sz="1400" b="1" u="sng" dirty="0"/>
              <a:t>Secondary Sources</a:t>
            </a:r>
            <a:endParaRPr lang="en-GB" sz="1400" dirty="0"/>
          </a:p>
          <a:p>
            <a:r>
              <a:rPr lang="en-GB" sz="1400" dirty="0"/>
              <a:t>‘Campaign - The Gallipoli Association’ &lt;https://www.gallipoli-association.org/campaign/&gt; [accessed 10 December 2018]</a:t>
            </a:r>
          </a:p>
          <a:p>
            <a:r>
              <a:rPr lang="en-GB" sz="1400" dirty="0"/>
              <a:t>‘Churchill in the Trenches’ – by Peter Apps’ &lt;https://winstonchurchill.hillsdale.edu/churchill-trenches-peter-apps/&gt; [accessed 10 December 2018]</a:t>
            </a:r>
          </a:p>
          <a:p>
            <a:r>
              <a:rPr lang="en-GB" sz="1400" dirty="0"/>
              <a:t>‘Churchill Voted Greatest Briton’, 24 November 2002 &lt;http://news.bbc.co.uk/1/hi/entertainment/2509465.stm&gt; [accessed 10 December 2018]</a:t>
            </a:r>
          </a:p>
          <a:p>
            <a:r>
              <a:rPr lang="en-GB" sz="1400" dirty="0"/>
              <a:t>‘Dardanelles – Churchill College’ &lt;https://www.chu.cam.ac.uk/archives/education/churchill-era/exercises/dardanelles/&gt; [accessed 10 December 2018]</a:t>
            </a:r>
          </a:p>
          <a:p>
            <a:r>
              <a:rPr lang="en-GB" sz="1400" dirty="0"/>
              <a:t>Gilbert, Martin, </a:t>
            </a:r>
            <a:r>
              <a:rPr lang="en-GB" sz="1400" i="1" dirty="0"/>
              <a:t>Winston Churchill - the Wilderness Years: A Lone Voice Against Hitler in the Prelude to War</a:t>
            </a:r>
            <a:r>
              <a:rPr lang="en-GB" sz="1400" dirty="0"/>
              <a:t> (Tauris Parke Paperbacks, 2011)</a:t>
            </a:r>
          </a:p>
          <a:p>
            <a:r>
              <a:rPr lang="en-GB" sz="1400" dirty="0"/>
              <a:t>Hart, B, L, ‘The Military Strategist’ in Churchill: Four Faces and the Man (Penguin: London, 1969)</a:t>
            </a:r>
          </a:p>
          <a:p>
            <a:r>
              <a:rPr lang="en-GB" sz="1400" dirty="0"/>
              <a:t>James, R. R, ‘The </a:t>
            </a:r>
            <a:r>
              <a:rPr lang="en-GB" sz="1400" dirty="0" err="1"/>
              <a:t>Politican</a:t>
            </a:r>
            <a:r>
              <a:rPr lang="en-GB" sz="1400" dirty="0"/>
              <a:t>’ in </a:t>
            </a:r>
            <a:r>
              <a:rPr lang="en-GB" sz="1400" i="1" u="sng" dirty="0"/>
              <a:t>Churchill: Four Faces and the Man </a:t>
            </a:r>
            <a:r>
              <a:rPr lang="en-GB" sz="1400" u="sng" dirty="0"/>
              <a:t>(Penguin: London, 1969)</a:t>
            </a:r>
            <a:endParaRPr lang="en-GB" sz="1400" dirty="0"/>
          </a:p>
          <a:p>
            <a:r>
              <a:rPr lang="en-GB" sz="1400" dirty="0"/>
              <a:t>‘Operation Dynamo: Things You Need to Know about the Dunkirk Evacuation’, </a:t>
            </a:r>
            <a:r>
              <a:rPr lang="en-GB" sz="1400" i="1" dirty="0"/>
              <a:t>English Heritage</a:t>
            </a:r>
            <a:r>
              <a:rPr lang="en-GB" sz="1400" dirty="0"/>
              <a:t> &lt;https://www.english-	heritage.org.uk/visit/places/dover-castle/history-and-stories/opertion-dynamo-things-you-need-to-know/&gt; [accessed 12 December 2018]</a:t>
            </a:r>
          </a:p>
          <a:p>
            <a:r>
              <a:rPr lang="en-GB" sz="1400" dirty="0"/>
              <a:t>Roberts, Andrew, </a:t>
            </a:r>
            <a:r>
              <a:rPr lang="en-GB" sz="1400" i="1" dirty="0"/>
              <a:t>Hitler and Churchill: Secrets of Leadership</a:t>
            </a:r>
            <a:r>
              <a:rPr lang="en-GB" sz="1400" dirty="0"/>
              <a:t> (Hachette UK, 2010)</a:t>
            </a:r>
          </a:p>
          <a:p>
            <a:r>
              <a:rPr lang="en-GB" sz="1400" dirty="0"/>
              <a:t>Tharoor, Shashi, </a:t>
            </a:r>
            <a:r>
              <a:rPr lang="en-GB" sz="1400" i="1" dirty="0"/>
              <a:t>Inglorious Empire: What the British Did to India</a:t>
            </a:r>
            <a:r>
              <a:rPr lang="en-GB" sz="1400" dirty="0"/>
              <a:t> (Penguin UK, 2018)</a:t>
            </a:r>
          </a:p>
          <a:p>
            <a:r>
              <a:rPr lang="en-GB" sz="1400" dirty="0"/>
              <a:t>‘Winston Churchill | We Shall Fight on the Beaches (FULL) - YouTube’ </a:t>
            </a:r>
            <a:r>
              <a:rPr lang="en-GB" sz="1400" u="sng" dirty="0">
                <a:hlinkClick r:id="rId4"/>
              </a:rPr>
              <a:t>https://www.youtube.com/watch?v=14IVzLjoFBQ</a:t>
            </a:r>
            <a:r>
              <a:rPr lang="en-GB" sz="1400" dirty="0"/>
              <a:t> 11:15 – 12:36 [accessed 16 	December 2018]</a:t>
            </a:r>
          </a:p>
          <a:p>
            <a:endParaRPr lang="en-GB" sz="1400" dirty="0"/>
          </a:p>
        </p:txBody>
      </p:sp>
    </p:spTree>
    <p:extLst>
      <p:ext uri="{BB962C8B-B14F-4D97-AF65-F5344CB8AC3E}">
        <p14:creationId xmlns:p14="http://schemas.microsoft.com/office/powerpoint/2010/main" val="2205963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5647-4A46-4467-9D0C-D9BF25D48C90}"/>
              </a:ext>
            </a:extLst>
          </p:cNvPr>
          <p:cNvSpPr>
            <a:spLocks noGrp="1"/>
          </p:cNvSpPr>
          <p:nvPr>
            <p:ph type="ctrTitle"/>
          </p:nvPr>
        </p:nvSpPr>
        <p:spPr>
          <a:xfrm>
            <a:off x="596235" y="156755"/>
            <a:ext cx="10790525" cy="600892"/>
          </a:xfrm>
        </p:spPr>
        <p:txBody>
          <a:bodyPr anchor="ctr">
            <a:normAutofit fontScale="90000"/>
          </a:bodyPr>
          <a:lstStyle/>
          <a:p>
            <a:br>
              <a:rPr lang="en-GB" sz="1800" dirty="0"/>
            </a:br>
            <a:r>
              <a:rPr lang="en-GB" sz="3200" dirty="0"/>
              <a:t>Bibliography </a:t>
            </a:r>
          </a:p>
        </p:txBody>
      </p:sp>
      <p:sp>
        <p:nvSpPr>
          <p:cNvPr id="4" name="TextBox 3">
            <a:extLst>
              <a:ext uri="{FF2B5EF4-FFF2-40B4-BE49-F238E27FC236}">
                <a16:creationId xmlns:a16="http://schemas.microsoft.com/office/drawing/2014/main" id="{E96C7159-399F-4181-9667-26210C7DC243}"/>
              </a:ext>
            </a:extLst>
          </p:cNvPr>
          <p:cNvSpPr txBox="1"/>
          <p:nvPr/>
        </p:nvSpPr>
        <p:spPr>
          <a:xfrm>
            <a:off x="814251" y="896983"/>
            <a:ext cx="10563498" cy="4832092"/>
          </a:xfrm>
          <a:prstGeom prst="rect">
            <a:avLst/>
          </a:prstGeom>
          <a:noFill/>
        </p:spPr>
        <p:txBody>
          <a:bodyPr wrap="square" rtlCol="0">
            <a:spAutoFit/>
          </a:bodyPr>
          <a:lstStyle/>
          <a:p>
            <a:endParaRPr lang="en-GB" sz="1400" dirty="0"/>
          </a:p>
          <a:p>
            <a:r>
              <a:rPr lang="en-GB" sz="1400" b="1" u="sng" dirty="0"/>
              <a:t>Images</a:t>
            </a:r>
            <a:endParaRPr lang="en-GB" sz="1400" dirty="0"/>
          </a:p>
          <a:p>
            <a:r>
              <a:rPr lang="en-GB" sz="1400" dirty="0"/>
              <a:t>‘Battle of Britain’, </a:t>
            </a:r>
            <a:r>
              <a:rPr lang="en-GB" sz="1400" i="1" dirty="0"/>
              <a:t>The International Churchill Society</a:t>
            </a:r>
            <a:r>
              <a:rPr lang="en-GB" sz="1400" dirty="0"/>
              <a:t>, 2015 &lt;https://winstonchurchill.org/the-life-of-churchill/war-	leader/1940-1942/battle-of-	</a:t>
            </a:r>
            <a:r>
              <a:rPr lang="en-GB" sz="1400" dirty="0" err="1"/>
              <a:t>britain</a:t>
            </a:r>
            <a:r>
              <a:rPr lang="en-GB" sz="1400" dirty="0"/>
              <a:t>/&gt; [accessed 13 December 2018]</a:t>
            </a:r>
          </a:p>
          <a:p>
            <a:r>
              <a:rPr lang="en-GB" sz="1400" dirty="0"/>
              <a:t>‘Churchill’s Final Farewell: The State and Private Funeral of Sir Winston Churchill’, </a:t>
            </a:r>
            <a:r>
              <a:rPr lang="en-GB" sz="1400" i="1" dirty="0"/>
              <a:t>The International Churchill Society</a:t>
            </a:r>
            <a:r>
              <a:rPr lang="en-GB" sz="1400" dirty="0"/>
              <a:t>, 2015 	&lt;https://winstonchurchill.org/publications/finest-hour/finest-hour-166/churchill-s-final-farewell-the-state-and-private-funeral-of-sir-	</a:t>
            </a:r>
            <a:r>
              <a:rPr lang="en-GB" sz="1400" dirty="0" err="1"/>
              <a:t>winston-churchill</a:t>
            </a:r>
            <a:r>
              <a:rPr lang="en-GB" sz="1400" dirty="0"/>
              <a:t>/&gt; [accessed 11 December 2018]</a:t>
            </a:r>
          </a:p>
          <a:p>
            <a:r>
              <a:rPr lang="en-GB" sz="1400" dirty="0"/>
              <a:t>‘Dunkirk Evacuation’ &lt;http://www.bl.uk/learning/timeline/item105798.html&gt; [accessed 12 December 2018]</a:t>
            </a:r>
          </a:p>
          <a:p>
            <a:r>
              <a:rPr lang="en-GB" sz="1400" dirty="0"/>
              <a:t>‘Results for “Britain Declares War Germany Fails to Reply” | British Newspaper Archive’ 	&lt;https://www.britishnewspaperarchive.co.uk/search/results?basicsearch=britain%20declares%20war%20germany%2	0fails%20to%20reply&amp;exactsearch=false&amp;retrievecountrycounts=false&gt; [accessed 11 December 2018]</a:t>
            </a:r>
          </a:p>
          <a:p>
            <a:r>
              <a:rPr lang="en-GB" sz="1400" dirty="0"/>
              <a:t>Ruddy, Austin J., ‘Did Winston Churchill Hold a Grudge against Leicester?’, </a:t>
            </a:r>
            <a:r>
              <a:rPr lang="en-GB" sz="1400" i="1" dirty="0" err="1"/>
              <a:t>Leicestermercury</a:t>
            </a:r>
            <a:r>
              <a:rPr lang="en-GB" sz="1400" dirty="0"/>
              <a:t>, 2018 	&lt;http://www.leicestermercury.co.uk/news/history/winston-churchill-hold-grudge-against-1133023&gt; [accessed 10 	December 2018]</a:t>
            </a:r>
          </a:p>
          <a:p>
            <a:r>
              <a:rPr lang="en-GB" sz="1400" dirty="0"/>
              <a:t>‘The Gallipoli Campaign’, </a:t>
            </a:r>
            <a:r>
              <a:rPr lang="en-GB" sz="1400" i="1" dirty="0"/>
              <a:t>Imperial War Museums</a:t>
            </a:r>
            <a:r>
              <a:rPr lang="en-GB" sz="1400" dirty="0"/>
              <a:t> &lt;http://www.iwm.org.uk/learning/resources/the-gallipoli-campaign&gt; 	[accessed 12	December 2018]</a:t>
            </a:r>
          </a:p>
          <a:p>
            <a:r>
              <a:rPr lang="en-GB" sz="1400" dirty="0"/>
              <a:t>‘THE VE DAY, 8 MAY 1945’, </a:t>
            </a:r>
            <a:r>
              <a:rPr lang="en-GB" sz="1400" i="1" dirty="0"/>
              <a:t>Imperial War Museums</a:t>
            </a:r>
            <a:r>
              <a:rPr lang="en-GB" sz="1400" dirty="0"/>
              <a:t> &lt;http://www.iwm.org.uk/collections/item/object/205206153&gt; [accessed 11 December 	2018]</a:t>
            </a:r>
          </a:p>
          <a:p>
            <a:r>
              <a:rPr lang="en-GB" sz="1400" dirty="0"/>
              <a:t>‘This Is Freedom, Unpublished Winston S. Churchill Article, 1950’, </a:t>
            </a:r>
            <a:r>
              <a:rPr lang="en-GB" sz="1400" i="1" dirty="0"/>
              <a:t>The Churchill Project - Hillsdale College</a:t>
            </a:r>
            <a:r>
              <a:rPr lang="en-GB" sz="1400" dirty="0"/>
              <a:t>, 2018 	&lt;https://winstonchurchill.hillsdale.edu/churchill-socialism/&gt; [accessed 10 December 2018]</a:t>
            </a:r>
          </a:p>
          <a:p>
            <a:r>
              <a:rPr lang="en-GB" sz="1400" dirty="0"/>
              <a:t>‘WINSTON CHURCHILL AS PRIME MINISTER 1940-1945’, </a:t>
            </a:r>
            <a:r>
              <a:rPr lang="en-GB" sz="1400" i="1" dirty="0"/>
              <a:t>Imperial War Museums</a:t>
            </a:r>
            <a:r>
              <a:rPr lang="en-GB" sz="1400" dirty="0"/>
              <a:t> 	&lt;http://www.iwm.org.uk/collections/item/object/205125050&gt; [accessed 10 December 2018]</a:t>
            </a:r>
          </a:p>
          <a:p>
            <a:endParaRPr lang="en-GB" sz="1400" dirty="0"/>
          </a:p>
        </p:txBody>
      </p:sp>
    </p:spTree>
    <p:extLst>
      <p:ext uri="{BB962C8B-B14F-4D97-AF65-F5344CB8AC3E}">
        <p14:creationId xmlns:p14="http://schemas.microsoft.com/office/powerpoint/2010/main" val="31939380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11272</TotalTime>
  <Words>2225</Words>
  <Application>Microsoft Office PowerPoint</Application>
  <PresentationFormat>Widescreen</PresentationFormat>
  <Paragraphs>249</Paragraphs>
  <Slides>12</Slides>
  <Notes>12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Sir Winston Churchill  1874-1965  Lee Perkins   17th December 2018 </vt:lpstr>
      <vt:lpstr>PowerPoint Presentation</vt:lpstr>
      <vt:lpstr>PowerPoint Presentation</vt:lpstr>
      <vt:lpstr>PowerPoint Presentation</vt:lpstr>
      <vt:lpstr>PowerPoint Presentation</vt:lpstr>
      <vt:lpstr>We Shall Fight on The Beaches</vt:lpstr>
      <vt:lpstr>Churchill’s Battle of Britain 10 July – 31 October 1940</vt:lpstr>
      <vt:lpstr>Born Leader  </vt:lpstr>
      <vt:lpstr>Churchill’s Farewell</vt:lpstr>
      <vt:lpstr>Conclusion</vt:lpstr>
      <vt:lpstr> Bibliography </vt:lpstr>
      <vt:lpstr>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Lee Perkins  17th December 2018 Winston Churchill blah..</dc:title>
  <dc:creator>Lee Perks</dc:creator>
  <cp:lastModifiedBy>Lee Perks</cp:lastModifiedBy>
  <cp:revision>10</cp:revision>
  <cp:lastPrinted>2018-12-17T10:09:41Z</cp:lastPrinted>
  <dcterms:created xsi:type="dcterms:W3CDTF">2018-12-09T13:46:27Z</dcterms:created>
  <dcterms:modified xsi:type="dcterms:W3CDTF">2018-12-17T14:11:39Z</dcterms:modified>
</cp:coreProperties>
</file>