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74" r:id="rId2"/>
    <p:sldId id="283" r:id="rId3"/>
    <p:sldId id="321" r:id="rId4"/>
    <p:sldId id="322" r:id="rId5"/>
    <p:sldId id="323" r:id="rId6"/>
    <p:sldId id="314" r:id="rId7"/>
    <p:sldId id="320" r:id="rId8"/>
    <p:sldId id="315" r:id="rId9"/>
    <p:sldId id="324" r:id="rId10"/>
    <p:sldId id="275" r:id="rId11"/>
    <p:sldId id="276" r:id="rId12"/>
    <p:sldId id="295" r:id="rId13"/>
    <p:sldId id="278" r:id="rId14"/>
    <p:sldId id="285" r:id="rId15"/>
    <p:sldId id="306" r:id="rId16"/>
    <p:sldId id="307" r:id="rId17"/>
    <p:sldId id="308" r:id="rId18"/>
    <p:sldId id="300" r:id="rId19"/>
    <p:sldId id="302" r:id="rId20"/>
    <p:sldId id="309" r:id="rId21"/>
    <p:sldId id="290" r:id="rId22"/>
    <p:sldId id="305" r:id="rId23"/>
    <p:sldId id="304" r:id="rId24"/>
    <p:sldId id="303" r:id="rId25"/>
    <p:sldId id="310" r:id="rId26"/>
    <p:sldId id="311" r:id="rId27"/>
    <p:sldId id="312" r:id="rId28"/>
    <p:sldId id="313" r:id="rId29"/>
    <p:sldId id="318"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mma Roberts (IMH)" initials="ER(" lastIdx="1" clrIdx="0">
    <p:extLst>
      <p:ext uri="{19B8F6BF-5375-455C-9EA6-DF929625EA0E}">
        <p15:presenceInfo xmlns:p15="http://schemas.microsoft.com/office/powerpoint/2012/main" userId="Emma Roberts (IM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8922" autoAdjust="0"/>
    <p:restoredTop sz="94545" autoAdjust="0"/>
  </p:normalViewPr>
  <p:slideViewPr>
    <p:cSldViewPr>
      <p:cViewPr varScale="1">
        <p:scale>
          <a:sx n="58" d="100"/>
          <a:sy n="58" d="100"/>
        </p:scale>
        <p:origin x="72" y="156"/>
      </p:cViewPr>
      <p:guideLst>
        <p:guide orient="horz" pos="2160"/>
        <p:guide pos="3840"/>
      </p:guideLst>
    </p:cSldViewPr>
  </p:slideViewPr>
  <p:notesTextViewPr>
    <p:cViewPr>
      <p:scale>
        <a:sx n="1" d="1"/>
        <a:sy n="1" d="1"/>
      </p:scale>
      <p:origin x="0" y="0"/>
    </p:cViewPr>
  </p:notesTextViewPr>
  <p:sorterViewPr>
    <p:cViewPr>
      <p:scale>
        <a:sx n="70" d="100"/>
        <a:sy n="70" d="100"/>
      </p:scale>
      <p:origin x="0" y="-568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73BBCB-B4A4-4BDD-9183-7F25A91D8E99}"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BAB5D4BE-F3A7-4C80-A489-CD1752E9B241}">
      <dgm:prSet phldrT="[Text]"/>
      <dgm:spPr/>
      <dgm:t>
        <a:bodyPr/>
        <a:lstStyle/>
        <a:p>
          <a:r>
            <a:rPr lang="en-GB" dirty="0"/>
            <a:t>People in Work</a:t>
          </a:r>
        </a:p>
      </dgm:t>
    </dgm:pt>
    <dgm:pt modelId="{97BEEE6A-4317-4620-A2C7-662DDA2E92AF}" type="parTrans" cxnId="{F6DF8348-C835-47C4-A261-BED80ADB39E0}">
      <dgm:prSet/>
      <dgm:spPr/>
      <dgm:t>
        <a:bodyPr/>
        <a:lstStyle/>
        <a:p>
          <a:endParaRPr lang="en-GB"/>
        </a:p>
      </dgm:t>
    </dgm:pt>
    <dgm:pt modelId="{BDAB90AE-C85A-4B73-8D18-C9FB33454088}" type="sibTrans" cxnId="{F6DF8348-C835-47C4-A261-BED80ADB39E0}">
      <dgm:prSet/>
      <dgm:spPr/>
      <dgm:t>
        <a:bodyPr/>
        <a:lstStyle/>
        <a:p>
          <a:endParaRPr lang="en-GB"/>
        </a:p>
      </dgm:t>
    </dgm:pt>
    <dgm:pt modelId="{C1D46F11-6632-4DB0-864B-233809F686F1}">
      <dgm:prSet phldrT="[Text]"/>
      <dgm:spPr/>
      <dgm:t>
        <a:bodyPr/>
        <a:lstStyle/>
        <a:p>
          <a:r>
            <a:rPr lang="en-GB" dirty="0"/>
            <a:t>Earnings, Employment, Hours of work</a:t>
          </a:r>
        </a:p>
      </dgm:t>
    </dgm:pt>
    <dgm:pt modelId="{FA04D68F-DB13-4551-BFD2-AD15A711EBAE}" type="parTrans" cxnId="{1F1A6C93-5719-47D5-B9BC-59D1AA660BCA}">
      <dgm:prSet/>
      <dgm:spPr/>
      <dgm:t>
        <a:bodyPr/>
        <a:lstStyle/>
        <a:p>
          <a:endParaRPr lang="en-GB"/>
        </a:p>
      </dgm:t>
    </dgm:pt>
    <dgm:pt modelId="{A3CEB3FB-7A92-429A-8419-A0424636957D}" type="sibTrans" cxnId="{1F1A6C93-5719-47D5-B9BC-59D1AA660BCA}">
      <dgm:prSet/>
      <dgm:spPr/>
      <dgm:t>
        <a:bodyPr/>
        <a:lstStyle/>
        <a:p>
          <a:endParaRPr lang="en-GB"/>
        </a:p>
      </dgm:t>
    </dgm:pt>
    <dgm:pt modelId="{C6CA7C9A-4CD3-4835-B69C-AFAB94C906A3}">
      <dgm:prSet phldrT="[Text]"/>
      <dgm:spPr/>
      <dgm:t>
        <a:bodyPr/>
        <a:lstStyle/>
        <a:p>
          <a:r>
            <a:rPr lang="en-GB" dirty="0"/>
            <a:t>Productivity, Labour disputes</a:t>
          </a:r>
        </a:p>
      </dgm:t>
    </dgm:pt>
    <dgm:pt modelId="{896C22B4-1F58-4674-8134-07484BD6F5E7}" type="parTrans" cxnId="{BBE2C553-B5E3-4900-B860-5CD332ECA680}">
      <dgm:prSet/>
      <dgm:spPr/>
      <dgm:t>
        <a:bodyPr/>
        <a:lstStyle/>
        <a:p>
          <a:endParaRPr lang="en-GB"/>
        </a:p>
      </dgm:t>
    </dgm:pt>
    <dgm:pt modelId="{92C9A37E-D520-4132-96CF-706E456B33D0}" type="sibTrans" cxnId="{BBE2C553-B5E3-4900-B860-5CD332ECA680}">
      <dgm:prSet/>
      <dgm:spPr/>
      <dgm:t>
        <a:bodyPr/>
        <a:lstStyle/>
        <a:p>
          <a:endParaRPr lang="en-GB"/>
        </a:p>
      </dgm:t>
    </dgm:pt>
    <dgm:pt modelId="{9E17CF17-A9CF-4E75-BD84-D9ED5D45433D}">
      <dgm:prSet phldrT="[Text]"/>
      <dgm:spPr/>
      <dgm:t>
        <a:bodyPr/>
        <a:lstStyle/>
        <a:p>
          <a:r>
            <a:rPr lang="en-GB" dirty="0"/>
            <a:t>Aspects of work and jobs</a:t>
          </a:r>
        </a:p>
      </dgm:t>
    </dgm:pt>
    <dgm:pt modelId="{99E1F617-453C-404A-A0D1-28343D2060F6}" type="parTrans" cxnId="{09AA1FFD-0F0D-4BAF-B7F1-161E284BECBD}">
      <dgm:prSet/>
      <dgm:spPr/>
      <dgm:t>
        <a:bodyPr/>
        <a:lstStyle/>
        <a:p>
          <a:endParaRPr lang="en-GB"/>
        </a:p>
      </dgm:t>
    </dgm:pt>
    <dgm:pt modelId="{C7DA582C-C202-42C4-94C4-ACCC79E77E34}" type="sibTrans" cxnId="{09AA1FFD-0F0D-4BAF-B7F1-161E284BECBD}">
      <dgm:prSet/>
      <dgm:spPr/>
      <dgm:t>
        <a:bodyPr/>
        <a:lstStyle/>
        <a:p>
          <a:endParaRPr lang="en-GB"/>
        </a:p>
      </dgm:t>
    </dgm:pt>
    <dgm:pt modelId="{C3B69E9C-BBB5-478D-9FED-1576869BE229}">
      <dgm:prSet phldrT="[Text]"/>
      <dgm:spPr/>
      <dgm:t>
        <a:bodyPr/>
        <a:lstStyle/>
        <a:p>
          <a:r>
            <a:rPr lang="en-GB" dirty="0"/>
            <a:t>Economic inactivity, redundancies, claimant count, unemployment</a:t>
          </a:r>
        </a:p>
      </dgm:t>
    </dgm:pt>
    <dgm:pt modelId="{3AE31356-F918-4123-AE45-A65AEF7C4A9C}" type="parTrans" cxnId="{7DA284BD-6157-40F4-B7DB-377C1BFF887C}">
      <dgm:prSet/>
      <dgm:spPr/>
      <dgm:t>
        <a:bodyPr/>
        <a:lstStyle/>
        <a:p>
          <a:endParaRPr lang="en-GB"/>
        </a:p>
      </dgm:t>
    </dgm:pt>
    <dgm:pt modelId="{9F4C858D-1973-4C8E-BCB0-4EB9C64D7B86}" type="sibTrans" cxnId="{7DA284BD-6157-40F4-B7DB-377C1BFF887C}">
      <dgm:prSet/>
      <dgm:spPr/>
      <dgm:t>
        <a:bodyPr/>
        <a:lstStyle/>
        <a:p>
          <a:endParaRPr lang="en-GB"/>
        </a:p>
      </dgm:t>
    </dgm:pt>
    <dgm:pt modelId="{5DFBC133-64DF-4D33-88EB-23F111921173}">
      <dgm:prSet phldrT="[Text]"/>
      <dgm:spPr/>
      <dgm:t>
        <a:bodyPr/>
        <a:lstStyle/>
        <a:p>
          <a:r>
            <a:rPr lang="en-GB" dirty="0"/>
            <a:t>Job statistics</a:t>
          </a:r>
        </a:p>
      </dgm:t>
    </dgm:pt>
    <dgm:pt modelId="{84FEF4AC-D0A5-46DC-969C-221D5370BB0E}" type="parTrans" cxnId="{E9EAC96E-4121-4EBB-9463-41DDB31FE133}">
      <dgm:prSet/>
      <dgm:spPr/>
      <dgm:t>
        <a:bodyPr/>
        <a:lstStyle/>
        <a:p>
          <a:endParaRPr lang="en-GB"/>
        </a:p>
      </dgm:t>
    </dgm:pt>
    <dgm:pt modelId="{551DBEBF-F0F0-42FA-B71A-CE1DAE200BBE}" type="sibTrans" cxnId="{E9EAC96E-4121-4EBB-9463-41DDB31FE133}">
      <dgm:prSet/>
      <dgm:spPr/>
      <dgm:t>
        <a:bodyPr/>
        <a:lstStyle/>
        <a:p>
          <a:endParaRPr lang="en-GB"/>
        </a:p>
      </dgm:t>
    </dgm:pt>
    <dgm:pt modelId="{596C3A23-8EA9-4E60-880C-F2D0F04F054E}">
      <dgm:prSet phldrT="[Text]"/>
      <dgm:spPr/>
      <dgm:t>
        <a:bodyPr/>
        <a:lstStyle/>
        <a:p>
          <a:r>
            <a:rPr lang="en-GB" dirty="0"/>
            <a:t>Jobs </a:t>
          </a:r>
        </a:p>
      </dgm:t>
    </dgm:pt>
    <dgm:pt modelId="{3BC99C7D-4755-42AC-B9CE-E432D2C0F336}" type="parTrans" cxnId="{BFBCA554-A80A-4815-A78B-CB3F82EA1FDF}">
      <dgm:prSet/>
      <dgm:spPr/>
      <dgm:t>
        <a:bodyPr/>
        <a:lstStyle/>
        <a:p>
          <a:endParaRPr lang="en-GB"/>
        </a:p>
      </dgm:t>
    </dgm:pt>
    <dgm:pt modelId="{01F0EC86-0764-4806-BA55-375C80D0EF2E}" type="sibTrans" cxnId="{BFBCA554-A80A-4815-A78B-CB3F82EA1FDF}">
      <dgm:prSet/>
      <dgm:spPr/>
      <dgm:t>
        <a:bodyPr/>
        <a:lstStyle/>
        <a:p>
          <a:endParaRPr lang="en-GB"/>
        </a:p>
      </dgm:t>
    </dgm:pt>
    <dgm:pt modelId="{0CDFA5F0-A00C-46F5-BF4D-E23E8922A9A7}">
      <dgm:prSet phldrT="[Text]"/>
      <dgm:spPr/>
      <dgm:t>
        <a:bodyPr/>
        <a:lstStyle/>
        <a:p>
          <a:r>
            <a:rPr lang="en-GB" dirty="0"/>
            <a:t>Vacancies</a:t>
          </a:r>
        </a:p>
      </dgm:t>
    </dgm:pt>
    <dgm:pt modelId="{1F41BEB3-BC3E-42E5-B871-9FC706754338}" type="parTrans" cxnId="{7B3D3252-74EC-4B58-B30B-6D8E4BE130B0}">
      <dgm:prSet/>
      <dgm:spPr/>
      <dgm:t>
        <a:bodyPr/>
        <a:lstStyle/>
        <a:p>
          <a:endParaRPr lang="en-GB"/>
        </a:p>
      </dgm:t>
    </dgm:pt>
    <dgm:pt modelId="{9A7DD40A-2B70-462D-B823-8C6BF472F383}" type="sibTrans" cxnId="{7B3D3252-74EC-4B58-B30B-6D8E4BE130B0}">
      <dgm:prSet/>
      <dgm:spPr/>
      <dgm:t>
        <a:bodyPr/>
        <a:lstStyle/>
        <a:p>
          <a:endParaRPr lang="en-GB"/>
        </a:p>
      </dgm:t>
    </dgm:pt>
    <dgm:pt modelId="{6AE0EADA-4EBF-4D37-9AB8-6EA255DF5F4A}" type="pres">
      <dgm:prSet presAssocID="{9073BBCB-B4A4-4BDD-9183-7F25A91D8E99}" presName="Name0" presStyleCnt="0">
        <dgm:presLayoutVars>
          <dgm:dir/>
          <dgm:animLvl val="lvl"/>
          <dgm:resizeHandles val="exact"/>
        </dgm:presLayoutVars>
      </dgm:prSet>
      <dgm:spPr/>
    </dgm:pt>
    <dgm:pt modelId="{E460C9F6-8B4B-4E14-89B9-6B0E74C9CCFA}" type="pres">
      <dgm:prSet presAssocID="{BAB5D4BE-F3A7-4C80-A489-CD1752E9B241}" presName="linNode" presStyleCnt="0"/>
      <dgm:spPr/>
    </dgm:pt>
    <dgm:pt modelId="{55DAA7C0-A8B2-4134-AEF2-7E2CEB848D11}" type="pres">
      <dgm:prSet presAssocID="{BAB5D4BE-F3A7-4C80-A489-CD1752E9B241}" presName="parentText" presStyleLbl="node1" presStyleIdx="0" presStyleCnt="3">
        <dgm:presLayoutVars>
          <dgm:chMax val="1"/>
          <dgm:bulletEnabled val="1"/>
        </dgm:presLayoutVars>
      </dgm:prSet>
      <dgm:spPr/>
    </dgm:pt>
    <dgm:pt modelId="{210F643C-A32C-410D-ABAF-169A87BAF4B0}" type="pres">
      <dgm:prSet presAssocID="{BAB5D4BE-F3A7-4C80-A489-CD1752E9B241}" presName="descendantText" presStyleLbl="alignAccFollowNode1" presStyleIdx="0" presStyleCnt="3">
        <dgm:presLayoutVars>
          <dgm:bulletEnabled val="1"/>
        </dgm:presLayoutVars>
      </dgm:prSet>
      <dgm:spPr/>
    </dgm:pt>
    <dgm:pt modelId="{B2AE9C77-D5A8-425B-B54E-7D855205E016}" type="pres">
      <dgm:prSet presAssocID="{BDAB90AE-C85A-4B73-8D18-C9FB33454088}" presName="sp" presStyleCnt="0"/>
      <dgm:spPr/>
    </dgm:pt>
    <dgm:pt modelId="{96548E01-DA17-46A3-8A96-6E3CBD65330F}" type="pres">
      <dgm:prSet presAssocID="{9E17CF17-A9CF-4E75-BD84-D9ED5D45433D}" presName="linNode" presStyleCnt="0"/>
      <dgm:spPr/>
    </dgm:pt>
    <dgm:pt modelId="{36B955F3-04DB-4C75-9617-2B05DEA4672F}" type="pres">
      <dgm:prSet presAssocID="{9E17CF17-A9CF-4E75-BD84-D9ED5D45433D}" presName="parentText" presStyleLbl="node1" presStyleIdx="1" presStyleCnt="3">
        <dgm:presLayoutVars>
          <dgm:chMax val="1"/>
          <dgm:bulletEnabled val="1"/>
        </dgm:presLayoutVars>
      </dgm:prSet>
      <dgm:spPr/>
    </dgm:pt>
    <dgm:pt modelId="{653C7C62-0738-49D8-AB85-02638B3789F0}" type="pres">
      <dgm:prSet presAssocID="{9E17CF17-A9CF-4E75-BD84-D9ED5D45433D}" presName="descendantText" presStyleLbl="alignAccFollowNode1" presStyleIdx="1" presStyleCnt="3">
        <dgm:presLayoutVars>
          <dgm:bulletEnabled val="1"/>
        </dgm:presLayoutVars>
      </dgm:prSet>
      <dgm:spPr/>
    </dgm:pt>
    <dgm:pt modelId="{847A19C8-C53B-429F-A67E-A08592EA5FD8}" type="pres">
      <dgm:prSet presAssocID="{C7DA582C-C202-42C4-94C4-ACCC79E77E34}" presName="sp" presStyleCnt="0"/>
      <dgm:spPr/>
    </dgm:pt>
    <dgm:pt modelId="{6045009B-7AFF-4AC9-AAE8-FAE4E74D0DC9}" type="pres">
      <dgm:prSet presAssocID="{5DFBC133-64DF-4D33-88EB-23F111921173}" presName="linNode" presStyleCnt="0"/>
      <dgm:spPr/>
    </dgm:pt>
    <dgm:pt modelId="{4ED34BDF-69B4-440E-A9F1-FB37F0B2249C}" type="pres">
      <dgm:prSet presAssocID="{5DFBC133-64DF-4D33-88EB-23F111921173}" presName="parentText" presStyleLbl="node1" presStyleIdx="2" presStyleCnt="3">
        <dgm:presLayoutVars>
          <dgm:chMax val="1"/>
          <dgm:bulletEnabled val="1"/>
        </dgm:presLayoutVars>
      </dgm:prSet>
      <dgm:spPr/>
    </dgm:pt>
    <dgm:pt modelId="{2F278B54-1DCE-43C8-B491-CF47111D85ED}" type="pres">
      <dgm:prSet presAssocID="{5DFBC133-64DF-4D33-88EB-23F111921173}" presName="descendantText" presStyleLbl="alignAccFollowNode1" presStyleIdx="2" presStyleCnt="3">
        <dgm:presLayoutVars>
          <dgm:bulletEnabled val="1"/>
        </dgm:presLayoutVars>
      </dgm:prSet>
      <dgm:spPr/>
    </dgm:pt>
  </dgm:ptLst>
  <dgm:cxnLst>
    <dgm:cxn modelId="{367DFC1D-EF56-401B-9325-86CE2A039A19}" type="presOf" srcId="{596C3A23-8EA9-4E60-880C-F2D0F04F054E}" destId="{2F278B54-1DCE-43C8-B491-CF47111D85ED}" srcOrd="0" destOrd="0" presId="urn:microsoft.com/office/officeart/2005/8/layout/vList5"/>
    <dgm:cxn modelId="{3BEB6C1F-4BF5-4942-AA3E-8A8FF7F5FAA3}" type="presOf" srcId="{9073BBCB-B4A4-4BDD-9183-7F25A91D8E99}" destId="{6AE0EADA-4EBF-4D37-9AB8-6EA255DF5F4A}" srcOrd="0" destOrd="0" presId="urn:microsoft.com/office/officeart/2005/8/layout/vList5"/>
    <dgm:cxn modelId="{A39A1535-1C62-4E98-BE23-0183C212F51A}" type="presOf" srcId="{C1D46F11-6632-4DB0-864B-233809F686F1}" destId="{210F643C-A32C-410D-ABAF-169A87BAF4B0}" srcOrd="0" destOrd="0" presId="urn:microsoft.com/office/officeart/2005/8/layout/vList5"/>
    <dgm:cxn modelId="{4BBD5243-C737-4538-A7E4-488BFD1F7427}" type="presOf" srcId="{5DFBC133-64DF-4D33-88EB-23F111921173}" destId="{4ED34BDF-69B4-440E-A9F1-FB37F0B2249C}" srcOrd="0" destOrd="0" presId="urn:microsoft.com/office/officeart/2005/8/layout/vList5"/>
    <dgm:cxn modelId="{F6DF8348-C835-47C4-A261-BED80ADB39E0}" srcId="{9073BBCB-B4A4-4BDD-9183-7F25A91D8E99}" destId="{BAB5D4BE-F3A7-4C80-A489-CD1752E9B241}" srcOrd="0" destOrd="0" parTransId="{97BEEE6A-4317-4620-A2C7-662DDA2E92AF}" sibTransId="{BDAB90AE-C85A-4B73-8D18-C9FB33454088}"/>
    <dgm:cxn modelId="{E9EAC96E-4121-4EBB-9463-41DDB31FE133}" srcId="{9073BBCB-B4A4-4BDD-9183-7F25A91D8E99}" destId="{5DFBC133-64DF-4D33-88EB-23F111921173}" srcOrd="2" destOrd="0" parTransId="{84FEF4AC-D0A5-46DC-969C-221D5370BB0E}" sibTransId="{551DBEBF-F0F0-42FA-B71A-CE1DAE200BBE}"/>
    <dgm:cxn modelId="{7B3D3252-74EC-4B58-B30B-6D8E4BE130B0}" srcId="{5DFBC133-64DF-4D33-88EB-23F111921173}" destId="{0CDFA5F0-A00C-46F5-BF4D-E23E8922A9A7}" srcOrd="1" destOrd="0" parTransId="{1F41BEB3-BC3E-42E5-B871-9FC706754338}" sibTransId="{9A7DD40A-2B70-462D-B823-8C6BF472F383}"/>
    <dgm:cxn modelId="{BBE2C553-B5E3-4900-B860-5CD332ECA680}" srcId="{BAB5D4BE-F3A7-4C80-A489-CD1752E9B241}" destId="{C6CA7C9A-4CD3-4835-B69C-AFAB94C906A3}" srcOrd="1" destOrd="0" parTransId="{896C22B4-1F58-4674-8134-07484BD6F5E7}" sibTransId="{92C9A37E-D520-4132-96CF-706E456B33D0}"/>
    <dgm:cxn modelId="{BFBCA554-A80A-4815-A78B-CB3F82EA1FDF}" srcId="{5DFBC133-64DF-4D33-88EB-23F111921173}" destId="{596C3A23-8EA9-4E60-880C-F2D0F04F054E}" srcOrd="0" destOrd="0" parTransId="{3BC99C7D-4755-42AC-B9CE-E432D2C0F336}" sibTransId="{01F0EC86-0764-4806-BA55-375C80D0EF2E}"/>
    <dgm:cxn modelId="{D0BC567B-8965-443C-8E91-E8DDDDF94B17}" type="presOf" srcId="{C3B69E9C-BBB5-478D-9FED-1576869BE229}" destId="{653C7C62-0738-49D8-AB85-02638B3789F0}" srcOrd="0" destOrd="0" presId="urn:microsoft.com/office/officeart/2005/8/layout/vList5"/>
    <dgm:cxn modelId="{FCD3FF81-B21C-4F96-8F39-DC6B16211205}" type="presOf" srcId="{9E17CF17-A9CF-4E75-BD84-D9ED5D45433D}" destId="{36B955F3-04DB-4C75-9617-2B05DEA4672F}" srcOrd="0" destOrd="0" presId="urn:microsoft.com/office/officeart/2005/8/layout/vList5"/>
    <dgm:cxn modelId="{7158E98A-42E9-4499-A8C4-3FCBFB685528}" type="presOf" srcId="{BAB5D4BE-F3A7-4C80-A489-CD1752E9B241}" destId="{55DAA7C0-A8B2-4134-AEF2-7E2CEB848D11}" srcOrd="0" destOrd="0" presId="urn:microsoft.com/office/officeart/2005/8/layout/vList5"/>
    <dgm:cxn modelId="{1F1A6C93-5719-47D5-B9BC-59D1AA660BCA}" srcId="{BAB5D4BE-F3A7-4C80-A489-CD1752E9B241}" destId="{C1D46F11-6632-4DB0-864B-233809F686F1}" srcOrd="0" destOrd="0" parTransId="{FA04D68F-DB13-4551-BFD2-AD15A711EBAE}" sibTransId="{A3CEB3FB-7A92-429A-8419-A0424636957D}"/>
    <dgm:cxn modelId="{FD0BEA95-CC2C-4DCD-A30F-CBBED39427A1}" type="presOf" srcId="{C6CA7C9A-4CD3-4835-B69C-AFAB94C906A3}" destId="{210F643C-A32C-410D-ABAF-169A87BAF4B0}" srcOrd="0" destOrd="1" presId="urn:microsoft.com/office/officeart/2005/8/layout/vList5"/>
    <dgm:cxn modelId="{2132EF96-884B-4375-A6E6-0EB20672EB7C}" type="presOf" srcId="{0CDFA5F0-A00C-46F5-BF4D-E23E8922A9A7}" destId="{2F278B54-1DCE-43C8-B491-CF47111D85ED}" srcOrd="0" destOrd="1" presId="urn:microsoft.com/office/officeart/2005/8/layout/vList5"/>
    <dgm:cxn modelId="{7DA284BD-6157-40F4-B7DB-377C1BFF887C}" srcId="{9E17CF17-A9CF-4E75-BD84-D9ED5D45433D}" destId="{C3B69E9C-BBB5-478D-9FED-1576869BE229}" srcOrd="0" destOrd="0" parTransId="{3AE31356-F918-4123-AE45-A65AEF7C4A9C}" sibTransId="{9F4C858D-1973-4C8E-BCB0-4EB9C64D7B86}"/>
    <dgm:cxn modelId="{09AA1FFD-0F0D-4BAF-B7F1-161E284BECBD}" srcId="{9073BBCB-B4A4-4BDD-9183-7F25A91D8E99}" destId="{9E17CF17-A9CF-4E75-BD84-D9ED5D45433D}" srcOrd="1" destOrd="0" parTransId="{99E1F617-453C-404A-A0D1-28343D2060F6}" sibTransId="{C7DA582C-C202-42C4-94C4-ACCC79E77E34}"/>
    <dgm:cxn modelId="{D7558948-D4DC-4F79-BA4E-AE7FAB034E9C}" type="presParOf" srcId="{6AE0EADA-4EBF-4D37-9AB8-6EA255DF5F4A}" destId="{E460C9F6-8B4B-4E14-89B9-6B0E74C9CCFA}" srcOrd="0" destOrd="0" presId="urn:microsoft.com/office/officeart/2005/8/layout/vList5"/>
    <dgm:cxn modelId="{9A59B499-3837-4C9A-A129-2C2D76FE3113}" type="presParOf" srcId="{E460C9F6-8B4B-4E14-89B9-6B0E74C9CCFA}" destId="{55DAA7C0-A8B2-4134-AEF2-7E2CEB848D11}" srcOrd="0" destOrd="0" presId="urn:microsoft.com/office/officeart/2005/8/layout/vList5"/>
    <dgm:cxn modelId="{C529A8BA-37D1-4885-BE6A-F2D73A82D78E}" type="presParOf" srcId="{E460C9F6-8B4B-4E14-89B9-6B0E74C9CCFA}" destId="{210F643C-A32C-410D-ABAF-169A87BAF4B0}" srcOrd="1" destOrd="0" presId="urn:microsoft.com/office/officeart/2005/8/layout/vList5"/>
    <dgm:cxn modelId="{06DA7241-A6AE-4C57-88EB-018060903CA1}" type="presParOf" srcId="{6AE0EADA-4EBF-4D37-9AB8-6EA255DF5F4A}" destId="{B2AE9C77-D5A8-425B-B54E-7D855205E016}" srcOrd="1" destOrd="0" presId="urn:microsoft.com/office/officeart/2005/8/layout/vList5"/>
    <dgm:cxn modelId="{ED2AFD86-C742-403D-8083-D36DC05B17F6}" type="presParOf" srcId="{6AE0EADA-4EBF-4D37-9AB8-6EA255DF5F4A}" destId="{96548E01-DA17-46A3-8A96-6E3CBD65330F}" srcOrd="2" destOrd="0" presId="urn:microsoft.com/office/officeart/2005/8/layout/vList5"/>
    <dgm:cxn modelId="{20D82A80-2527-4D7C-AEC1-9B3840C869CF}" type="presParOf" srcId="{96548E01-DA17-46A3-8A96-6E3CBD65330F}" destId="{36B955F3-04DB-4C75-9617-2B05DEA4672F}" srcOrd="0" destOrd="0" presId="urn:microsoft.com/office/officeart/2005/8/layout/vList5"/>
    <dgm:cxn modelId="{B1682A90-F909-42A8-B75F-E6D1CA8D1DCD}" type="presParOf" srcId="{96548E01-DA17-46A3-8A96-6E3CBD65330F}" destId="{653C7C62-0738-49D8-AB85-02638B3789F0}" srcOrd="1" destOrd="0" presId="urn:microsoft.com/office/officeart/2005/8/layout/vList5"/>
    <dgm:cxn modelId="{B0B96753-A4B6-4B3F-A44E-FC6D4F7FB134}" type="presParOf" srcId="{6AE0EADA-4EBF-4D37-9AB8-6EA255DF5F4A}" destId="{847A19C8-C53B-429F-A67E-A08592EA5FD8}" srcOrd="3" destOrd="0" presId="urn:microsoft.com/office/officeart/2005/8/layout/vList5"/>
    <dgm:cxn modelId="{8D36D6CC-D5CA-4A1D-8F50-26589A13BCBD}" type="presParOf" srcId="{6AE0EADA-4EBF-4D37-9AB8-6EA255DF5F4A}" destId="{6045009B-7AFF-4AC9-AAE8-FAE4E74D0DC9}" srcOrd="4" destOrd="0" presId="urn:microsoft.com/office/officeart/2005/8/layout/vList5"/>
    <dgm:cxn modelId="{2DB5B7E8-A9CB-4AC3-90B1-3E143C24B69A}" type="presParOf" srcId="{6045009B-7AFF-4AC9-AAE8-FAE4E74D0DC9}" destId="{4ED34BDF-69B4-440E-A9F1-FB37F0B2249C}" srcOrd="0" destOrd="0" presId="urn:microsoft.com/office/officeart/2005/8/layout/vList5"/>
    <dgm:cxn modelId="{34D2191A-DA5F-41E8-BF4D-38B3749168B5}" type="presParOf" srcId="{6045009B-7AFF-4AC9-AAE8-FAE4E74D0DC9}" destId="{2F278B54-1DCE-43C8-B491-CF47111D85ED}"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0F643C-A32C-410D-ABAF-169A87BAF4B0}">
      <dsp:nvSpPr>
        <dsp:cNvPr id="0" name=""/>
        <dsp:cNvSpPr/>
      </dsp:nvSpPr>
      <dsp:spPr>
        <a:xfrm rot="5400000">
          <a:off x="5201792" y="-2106217"/>
          <a:ext cx="872534" cy="530640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l" defTabSz="1022350">
            <a:lnSpc>
              <a:spcPct val="90000"/>
            </a:lnSpc>
            <a:spcBef>
              <a:spcPct val="0"/>
            </a:spcBef>
            <a:spcAft>
              <a:spcPct val="15000"/>
            </a:spcAft>
            <a:buChar char="•"/>
          </a:pPr>
          <a:r>
            <a:rPr lang="en-GB" sz="2300" kern="1200" dirty="0"/>
            <a:t>Earnings, Employment, Hours of work</a:t>
          </a:r>
        </a:p>
        <a:p>
          <a:pPr marL="228600" lvl="1" indent="-228600" algn="l" defTabSz="1022350">
            <a:lnSpc>
              <a:spcPct val="90000"/>
            </a:lnSpc>
            <a:spcBef>
              <a:spcPct val="0"/>
            </a:spcBef>
            <a:spcAft>
              <a:spcPct val="15000"/>
            </a:spcAft>
            <a:buChar char="•"/>
          </a:pPr>
          <a:r>
            <a:rPr lang="en-GB" sz="2300" kern="1200" dirty="0"/>
            <a:t>Productivity, Labour disputes</a:t>
          </a:r>
        </a:p>
      </dsp:txBody>
      <dsp:txXfrm rot="-5400000">
        <a:off x="2984855" y="153314"/>
        <a:ext cx="5263814" cy="787346"/>
      </dsp:txXfrm>
    </dsp:sp>
    <dsp:sp modelId="{55DAA7C0-A8B2-4134-AEF2-7E2CEB848D11}">
      <dsp:nvSpPr>
        <dsp:cNvPr id="0" name=""/>
        <dsp:cNvSpPr/>
      </dsp:nvSpPr>
      <dsp:spPr>
        <a:xfrm>
          <a:off x="0" y="1652"/>
          <a:ext cx="2984855" cy="109066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GB" sz="3100" kern="1200" dirty="0"/>
            <a:t>People in Work</a:t>
          </a:r>
        </a:p>
      </dsp:txBody>
      <dsp:txXfrm>
        <a:off x="53242" y="54894"/>
        <a:ext cx="2878371" cy="984184"/>
      </dsp:txXfrm>
    </dsp:sp>
    <dsp:sp modelId="{653C7C62-0738-49D8-AB85-02638B3789F0}">
      <dsp:nvSpPr>
        <dsp:cNvPr id="0" name=""/>
        <dsp:cNvSpPr/>
      </dsp:nvSpPr>
      <dsp:spPr>
        <a:xfrm rot="5400000">
          <a:off x="5201792" y="-961016"/>
          <a:ext cx="872534" cy="530640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l" defTabSz="1022350">
            <a:lnSpc>
              <a:spcPct val="90000"/>
            </a:lnSpc>
            <a:spcBef>
              <a:spcPct val="0"/>
            </a:spcBef>
            <a:spcAft>
              <a:spcPct val="15000"/>
            </a:spcAft>
            <a:buChar char="•"/>
          </a:pPr>
          <a:r>
            <a:rPr lang="en-GB" sz="2300" kern="1200" dirty="0"/>
            <a:t>Economic inactivity, redundancies, claimant count, unemployment</a:t>
          </a:r>
        </a:p>
      </dsp:txBody>
      <dsp:txXfrm rot="-5400000">
        <a:off x="2984855" y="1298515"/>
        <a:ext cx="5263814" cy="787346"/>
      </dsp:txXfrm>
    </dsp:sp>
    <dsp:sp modelId="{36B955F3-04DB-4C75-9617-2B05DEA4672F}">
      <dsp:nvSpPr>
        <dsp:cNvPr id="0" name=""/>
        <dsp:cNvSpPr/>
      </dsp:nvSpPr>
      <dsp:spPr>
        <a:xfrm>
          <a:off x="0" y="1146853"/>
          <a:ext cx="2984855" cy="109066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GB" sz="3100" kern="1200" dirty="0"/>
            <a:t>Aspects of work and jobs</a:t>
          </a:r>
        </a:p>
      </dsp:txBody>
      <dsp:txXfrm>
        <a:off x="53242" y="1200095"/>
        <a:ext cx="2878371" cy="984184"/>
      </dsp:txXfrm>
    </dsp:sp>
    <dsp:sp modelId="{2F278B54-1DCE-43C8-B491-CF47111D85ED}">
      <dsp:nvSpPr>
        <dsp:cNvPr id="0" name=""/>
        <dsp:cNvSpPr/>
      </dsp:nvSpPr>
      <dsp:spPr>
        <a:xfrm rot="5400000">
          <a:off x="5201792" y="184184"/>
          <a:ext cx="872534" cy="5306408"/>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l" defTabSz="1022350">
            <a:lnSpc>
              <a:spcPct val="90000"/>
            </a:lnSpc>
            <a:spcBef>
              <a:spcPct val="0"/>
            </a:spcBef>
            <a:spcAft>
              <a:spcPct val="15000"/>
            </a:spcAft>
            <a:buChar char="•"/>
          </a:pPr>
          <a:r>
            <a:rPr lang="en-GB" sz="2300" kern="1200" dirty="0"/>
            <a:t>Jobs </a:t>
          </a:r>
        </a:p>
        <a:p>
          <a:pPr marL="228600" lvl="1" indent="-228600" algn="l" defTabSz="1022350">
            <a:lnSpc>
              <a:spcPct val="90000"/>
            </a:lnSpc>
            <a:spcBef>
              <a:spcPct val="0"/>
            </a:spcBef>
            <a:spcAft>
              <a:spcPct val="15000"/>
            </a:spcAft>
            <a:buChar char="•"/>
          </a:pPr>
          <a:r>
            <a:rPr lang="en-GB" sz="2300" kern="1200" dirty="0"/>
            <a:t>Vacancies</a:t>
          </a:r>
        </a:p>
      </dsp:txBody>
      <dsp:txXfrm rot="-5400000">
        <a:off x="2984855" y="2443715"/>
        <a:ext cx="5263814" cy="787346"/>
      </dsp:txXfrm>
    </dsp:sp>
    <dsp:sp modelId="{4ED34BDF-69B4-440E-A9F1-FB37F0B2249C}">
      <dsp:nvSpPr>
        <dsp:cNvPr id="0" name=""/>
        <dsp:cNvSpPr/>
      </dsp:nvSpPr>
      <dsp:spPr>
        <a:xfrm>
          <a:off x="0" y="2292055"/>
          <a:ext cx="2984855" cy="109066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GB" sz="3100" kern="1200" dirty="0"/>
            <a:t>Job statistics</a:t>
          </a:r>
        </a:p>
      </dsp:txBody>
      <dsp:txXfrm>
        <a:off x="53242" y="2345297"/>
        <a:ext cx="2878371" cy="984184"/>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D56189-99E0-4B47-BFC5-571BBAF22E0B}" type="datetimeFigureOut">
              <a:rPr lang="en-GB" smtClean="0"/>
              <a:t>20/07/2021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207540-EC7D-4791-806E-E644BF3314ED}" type="slidenum">
              <a:rPr lang="en-GB" smtClean="0"/>
              <a:t>‹#›</a:t>
            </a:fld>
            <a:endParaRPr lang="en-GB"/>
          </a:p>
        </p:txBody>
      </p:sp>
    </p:spTree>
    <p:extLst>
      <p:ext uri="{BB962C8B-B14F-4D97-AF65-F5344CB8AC3E}">
        <p14:creationId xmlns:p14="http://schemas.microsoft.com/office/powerpoint/2010/main" val="39762917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207540-EC7D-4791-806E-E644BF3314ED}" type="slidenum">
              <a:rPr lang="en-GB" smtClean="0"/>
              <a:t>5</a:t>
            </a:fld>
            <a:endParaRPr lang="en-GB"/>
          </a:p>
        </p:txBody>
      </p:sp>
    </p:spTree>
    <p:extLst>
      <p:ext uri="{BB962C8B-B14F-4D97-AF65-F5344CB8AC3E}">
        <p14:creationId xmlns:p14="http://schemas.microsoft.com/office/powerpoint/2010/main" val="22436785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207540-EC7D-4791-806E-E644BF3314ED}" type="slidenum">
              <a:rPr lang="en-GB" smtClean="0"/>
              <a:t>10</a:t>
            </a:fld>
            <a:endParaRPr lang="en-GB"/>
          </a:p>
        </p:txBody>
      </p:sp>
    </p:spTree>
    <p:extLst>
      <p:ext uri="{BB962C8B-B14F-4D97-AF65-F5344CB8AC3E}">
        <p14:creationId xmlns:p14="http://schemas.microsoft.com/office/powerpoint/2010/main" val="2402606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207540-EC7D-4791-806E-E644BF3314ED}" type="slidenum">
              <a:rPr lang="en-GB" smtClean="0"/>
              <a:t>22</a:t>
            </a:fld>
            <a:endParaRPr lang="en-GB"/>
          </a:p>
        </p:txBody>
      </p:sp>
    </p:spTree>
    <p:extLst>
      <p:ext uri="{BB962C8B-B14F-4D97-AF65-F5344CB8AC3E}">
        <p14:creationId xmlns:p14="http://schemas.microsoft.com/office/powerpoint/2010/main" val="11156118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normAutofit/>
          </a:bodyPr>
          <a:lstStyle/>
          <a:p>
            <a:r>
              <a:rPr lang="en-GB" dirty="0"/>
              <a:t>You can also</a:t>
            </a:r>
            <a:r>
              <a:rPr lang="en-GB" baseline="0" dirty="0"/>
              <a:t> look at some other interesting videos on YouTube about this topic including Andrew McAfee’s ‘What will future jobs look like?’</a:t>
            </a:r>
          </a:p>
          <a:p>
            <a:r>
              <a:rPr lang="en-GB" baseline="0" dirty="0"/>
              <a:t>What else has been happening recently that might effect labour markets that the video didn’t consider?</a:t>
            </a:r>
          </a:p>
        </p:txBody>
      </p:sp>
      <p:sp>
        <p:nvSpPr>
          <p:cNvPr id="4" name="Slide Number Placeholder 3"/>
          <p:cNvSpPr>
            <a:spLocks noGrp="1"/>
          </p:cNvSpPr>
          <p:nvPr>
            <p:ph type="sldNum" sz="quarter" idx="10"/>
          </p:nvPr>
        </p:nvSpPr>
        <p:spPr/>
        <p:txBody>
          <a:bodyPr/>
          <a:lstStyle/>
          <a:p>
            <a:fld id="{80948AD5-76BC-478E-8D73-01AEAEFCEE58}" type="slidenum">
              <a:rPr lang="en-GB" smtClean="0"/>
              <a:pPr/>
              <a:t>25</a:t>
            </a:fld>
            <a:endParaRPr lang="en-GB"/>
          </a:p>
        </p:txBody>
      </p:sp>
    </p:spTree>
    <p:extLst>
      <p:ext uri="{BB962C8B-B14F-4D97-AF65-F5344CB8AC3E}">
        <p14:creationId xmlns:p14="http://schemas.microsoft.com/office/powerpoint/2010/main" val="5297606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normAutofit/>
          </a:bodyPr>
          <a:lstStyle/>
          <a:p>
            <a:r>
              <a:rPr lang="en-GB" dirty="0"/>
              <a:t>Where might you find these types of</a:t>
            </a:r>
            <a:r>
              <a:rPr lang="en-GB" baseline="0" dirty="0"/>
              <a:t> information?  </a:t>
            </a:r>
          </a:p>
          <a:p>
            <a:r>
              <a:rPr lang="en-GB" baseline="0" dirty="0"/>
              <a:t>Split into groups and using</a:t>
            </a:r>
            <a:endParaRPr lang="en-GB" dirty="0"/>
          </a:p>
        </p:txBody>
      </p:sp>
      <p:sp>
        <p:nvSpPr>
          <p:cNvPr id="4" name="Slide Number Placeholder 3"/>
          <p:cNvSpPr>
            <a:spLocks noGrp="1"/>
          </p:cNvSpPr>
          <p:nvPr>
            <p:ph type="sldNum" sz="quarter" idx="10"/>
          </p:nvPr>
        </p:nvSpPr>
        <p:spPr/>
        <p:txBody>
          <a:bodyPr/>
          <a:lstStyle/>
          <a:p>
            <a:fld id="{80948AD5-76BC-478E-8D73-01AEAEFCEE58}" type="slidenum">
              <a:rPr lang="en-GB" smtClean="0"/>
              <a:pPr/>
              <a:t>26</a:t>
            </a:fld>
            <a:endParaRPr lang="en-GB"/>
          </a:p>
        </p:txBody>
      </p:sp>
    </p:spTree>
    <p:extLst>
      <p:ext uri="{BB962C8B-B14F-4D97-AF65-F5344CB8AC3E}">
        <p14:creationId xmlns:p14="http://schemas.microsoft.com/office/powerpoint/2010/main" val="40717738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A862DA54-88BD-413E-961B-CF47CB0F48DD}" type="slidenum">
              <a:rPr lang="en-GB" smtClean="0"/>
              <a:pPr/>
              <a:t>27</a:t>
            </a:fld>
            <a:endParaRPr lang="en-GB" dirty="0"/>
          </a:p>
        </p:txBody>
      </p:sp>
    </p:spTree>
    <p:extLst>
      <p:ext uri="{BB962C8B-B14F-4D97-AF65-F5344CB8AC3E}">
        <p14:creationId xmlns:p14="http://schemas.microsoft.com/office/powerpoint/2010/main" val="7471257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26DC715-FDAB-4FC9-8BF7-21F78FB7F100}" type="datetimeFigureOut">
              <a:rPr lang="en-GB" smtClean="0"/>
              <a:t>20/07/2021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34507842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26DC715-FDAB-4FC9-8BF7-21F78FB7F100}" type="datetimeFigureOut">
              <a:rPr lang="en-GB" smtClean="0"/>
              <a:t>20/07/2021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6001882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6DC715-FDAB-4FC9-8BF7-21F78FB7F100}" type="datetimeFigureOut">
              <a:rPr lang="en-GB" smtClean="0"/>
              <a:t>20/07/2021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915055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26DC715-FDAB-4FC9-8BF7-21F78FB7F100}" type="datetimeFigureOut">
              <a:rPr lang="en-GB" smtClean="0"/>
              <a:t>20/07/2021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15514034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26DC715-FDAB-4FC9-8BF7-21F78FB7F100}" type="datetimeFigureOut">
              <a:rPr lang="en-GB" smtClean="0"/>
              <a:t>20/07/2021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521269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26DC715-FDAB-4FC9-8BF7-21F78FB7F100}" type="datetimeFigureOut">
              <a:rPr lang="en-GB" smtClean="0"/>
              <a:t>20/07/2021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954784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6DC715-FDAB-4FC9-8BF7-21F78FB7F100}" type="datetimeFigureOut">
              <a:rPr lang="en-GB" smtClean="0"/>
              <a:t>20/07/2021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1170828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26DC715-FDAB-4FC9-8BF7-21F78FB7F100}" type="datetimeFigureOut">
              <a:rPr lang="en-GB" smtClean="0"/>
              <a:t>20/07/2021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33905606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26DC715-FDAB-4FC9-8BF7-21F78FB7F100}" type="datetimeFigureOut">
              <a:rPr lang="en-GB" smtClean="0"/>
              <a:t>20/07/2021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3181496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26DC715-FDAB-4FC9-8BF7-21F78FB7F100}" type="datetimeFigureOut">
              <a:rPr lang="en-GB" smtClean="0"/>
              <a:t>20/07/2021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18296236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26DC715-FDAB-4FC9-8BF7-21F78FB7F100}" type="datetimeFigureOut">
              <a:rPr lang="en-GB" smtClean="0"/>
              <a:t>20/07/2021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30537368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6DC715-FDAB-4FC9-8BF7-21F78FB7F100}" type="datetimeFigureOut">
              <a:rPr lang="en-GB" smtClean="0"/>
              <a:t>20/07/2021</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4832C8-592D-4851-A9B3-DB4C8B5C66CA}" type="slidenum">
              <a:rPr lang="en-GB" smtClean="0"/>
              <a:t>‹#›</a:t>
            </a:fld>
            <a:endParaRPr lang="en-GB"/>
          </a:p>
        </p:txBody>
      </p:sp>
    </p:spTree>
    <p:extLst>
      <p:ext uri="{BB962C8B-B14F-4D97-AF65-F5344CB8AC3E}">
        <p14:creationId xmlns:p14="http://schemas.microsoft.com/office/powerpoint/2010/main" val="11983827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hyperlink" Target="https://www.bing.com/videos/search?view=detail&amp;mid=72989585196970A384FE72989585196970A384FE&amp;q=youtube%20megatrends&amp;shtp=GetUrl&amp;shid=4ff6672f-6d32-4ea0-b872-a7b080453143&amp;shtk=TWVnYXRyZW5kcyAtIFdoYXQgaXMgYSBtZWdhdHJlbmQgYW5kIHdoeSBkbyB0aGV5IG1hdHRlcj8%3D&amp;shdk=V2F0Y2ggdGhlIGZpcnN0IGluIG91ciBzZXJpZXMgb2YgVUsgZmlsbXMgYXMgRGF2aWQgTGFuY2VmaWVsZCwgUGFydG5lciwgUHdDLCBnaXZlcyBhbiBvdmVydmlldyBvbiBob3cgdGhlIE1lZ2F0cmVuZHMgYXJlIHNoYXBpbmcgYnVzaW5lc3MgYW5kIHNvY2lldHkgdG9kYXkgYW5kIGhvdyB0aGV5IHdpbGwgYWZmZWN0IGV2ZXJ5Ym9keSdzIGZ1dHVyZQ%3D%3D&amp;shhk=%2BKg8G6zBoXfJeaO6v79sbSuLt%2FNsrQvUpwFcgZXW7YQ%3D&amp;form=VDSHOT&amp;shth=OVP.iqAY4w5LdUOrpN4FrDKlqQHgFo"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71464" y="1059120"/>
            <a:ext cx="7920880" cy="2369880"/>
          </a:xfrm>
          <a:prstGeom prst="rect">
            <a:avLst/>
          </a:prstGeom>
          <a:noFill/>
        </p:spPr>
        <p:txBody>
          <a:bodyPr wrap="square" rtlCol="0">
            <a:spAutoFit/>
          </a:bodyPr>
          <a:lstStyle/>
          <a:p>
            <a:r>
              <a:rPr lang="en-GB" sz="4400" dirty="0"/>
              <a:t>Resilience, Talent &amp; Technology:</a:t>
            </a:r>
          </a:p>
          <a:p>
            <a:endParaRPr lang="en-GB" sz="4000" b="1" dirty="0">
              <a:solidFill>
                <a:schemeClr val="tx2">
                  <a:lumMod val="60000"/>
                  <a:lumOff val="40000"/>
                </a:schemeClr>
              </a:solidFill>
            </a:endParaRPr>
          </a:p>
          <a:p>
            <a:r>
              <a:rPr lang="en-GB" sz="4000" b="1" dirty="0">
                <a:solidFill>
                  <a:schemeClr val="tx2">
                    <a:lumMod val="60000"/>
                    <a:lumOff val="40000"/>
                  </a:schemeClr>
                </a:solidFill>
              </a:rPr>
              <a:t>Module Introduction </a:t>
            </a:r>
          </a:p>
          <a:p>
            <a:r>
              <a:rPr lang="en-GB" sz="2400" dirty="0"/>
              <a:t>Dr Emma Roberts</a:t>
            </a:r>
          </a:p>
        </p:txBody>
      </p:sp>
    </p:spTree>
    <p:extLst>
      <p:ext uri="{BB962C8B-B14F-4D97-AF65-F5344CB8AC3E}">
        <p14:creationId xmlns:p14="http://schemas.microsoft.com/office/powerpoint/2010/main" val="7125880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Module Learning Outcomes</a:t>
            </a:r>
          </a:p>
        </p:txBody>
      </p:sp>
      <p:sp>
        <p:nvSpPr>
          <p:cNvPr id="4" name="Content Placeholder 3"/>
          <p:cNvSpPr>
            <a:spLocks noGrp="1"/>
          </p:cNvSpPr>
          <p:nvPr>
            <p:ph idx="1"/>
          </p:nvPr>
        </p:nvSpPr>
        <p:spPr/>
        <p:txBody>
          <a:bodyPr>
            <a:normAutofit fontScale="77500" lnSpcReduction="20000"/>
          </a:bodyPr>
          <a:lstStyle/>
          <a:p>
            <a:pPr lvl="0">
              <a:buFont typeface="Wingdings" panose="05000000000000000000" pitchFamily="2" charset="2"/>
              <a:buChar char="§"/>
            </a:pPr>
            <a:r>
              <a:rPr lang="en-GB" dirty="0"/>
              <a:t>Critically evaluate current research and advanced scholarship so to enable them to evaluate managerial and business environments, with a focus on the drivers of the Fourth Industrial Revolution; and analyse how resourcing an organisation is affected and informed by internal and external factors that in turn serve to influence the resilience (structures, processes and behaviours) adopted by the organisation.</a:t>
            </a:r>
          </a:p>
          <a:p>
            <a:pPr marL="0" indent="0">
              <a:buNone/>
            </a:pPr>
            <a:r>
              <a:rPr lang="en-GB" dirty="0"/>
              <a:t> </a:t>
            </a:r>
          </a:p>
          <a:p>
            <a:pPr lvl="0">
              <a:buFont typeface="Wingdings" panose="05000000000000000000" pitchFamily="2" charset="2"/>
              <a:buChar char="§"/>
            </a:pPr>
            <a:r>
              <a:rPr lang="en-GB" dirty="0"/>
              <a:t>Demonstrate the ability to systematically evaluate current HRM and IHRM issues within a variety of organisations so as to enable them to effectively adapt the design and implementation of fair, efficient and effective policies and procedures that serve to deliver upon and influence the strategic aims of the organisation in volatile, uncertain, complex and ambiguous operating conditions, while considering societal impact in the context of the Fourth Industrial Revolution.</a:t>
            </a:r>
          </a:p>
          <a:p>
            <a:pPr>
              <a:buFont typeface="Wingdings" panose="05000000000000000000" pitchFamily="2" charset="2"/>
              <a:buChar char="§"/>
            </a:pPr>
            <a:endParaRPr lang="en-GB" dirty="0"/>
          </a:p>
        </p:txBody>
      </p:sp>
      <p:sp>
        <p:nvSpPr>
          <p:cNvPr id="2" name="Slide Number Placeholder 1"/>
          <p:cNvSpPr>
            <a:spLocks noGrp="1"/>
          </p:cNvSpPr>
          <p:nvPr>
            <p:ph type="sldNum" sz="quarter" idx="12"/>
          </p:nvPr>
        </p:nvSpPr>
        <p:spPr/>
        <p:txBody>
          <a:bodyPr/>
          <a:lstStyle/>
          <a:p>
            <a:fld id="{AC82685A-BD3A-4230-8D85-804689F67293}" type="slidenum">
              <a:rPr lang="en-GB" smtClean="0"/>
              <a:t>2</a:t>
            </a:fld>
            <a:endParaRPr lang="en-GB"/>
          </a:p>
        </p:txBody>
      </p:sp>
    </p:spTree>
    <p:extLst>
      <p:ext uri="{BB962C8B-B14F-4D97-AF65-F5344CB8AC3E}">
        <p14:creationId xmlns:p14="http://schemas.microsoft.com/office/powerpoint/2010/main" val="5791778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80EEB4-6F39-4065-88F3-AF03608252A0}"/>
              </a:ext>
            </a:extLst>
          </p:cNvPr>
          <p:cNvSpPr>
            <a:spLocks noGrp="1"/>
          </p:cNvSpPr>
          <p:nvPr>
            <p:ph type="title"/>
          </p:nvPr>
        </p:nvSpPr>
        <p:spPr/>
        <p:txBody>
          <a:bodyPr/>
          <a:lstStyle/>
          <a:p>
            <a:r>
              <a:rPr lang="en-US" dirty="0"/>
              <a:t>Schedule</a:t>
            </a:r>
            <a:endParaRPr lang="en-GB" dirty="0"/>
          </a:p>
        </p:txBody>
      </p:sp>
      <p:pic>
        <p:nvPicPr>
          <p:cNvPr id="8" name="Content Placeholder 7">
            <a:extLst>
              <a:ext uri="{FF2B5EF4-FFF2-40B4-BE49-F238E27FC236}">
                <a16:creationId xmlns:a16="http://schemas.microsoft.com/office/drawing/2014/main" id="{2496DF55-0FF1-40BA-919E-F7607BEBA127}"/>
              </a:ext>
            </a:extLst>
          </p:cNvPr>
          <p:cNvPicPr>
            <a:picLocks noGrp="1" noChangeAspect="1"/>
          </p:cNvPicPr>
          <p:nvPr>
            <p:ph idx="1"/>
          </p:nvPr>
        </p:nvPicPr>
        <p:blipFill rotWithShape="1">
          <a:blip r:embed="rId2"/>
          <a:srcRect l="5479" t="9172" r="7534" b="8028"/>
          <a:stretch/>
        </p:blipFill>
        <p:spPr>
          <a:xfrm>
            <a:off x="18208" y="476672"/>
            <a:ext cx="12155584" cy="6508502"/>
          </a:xfrm>
        </p:spPr>
      </p:pic>
      <p:sp>
        <p:nvSpPr>
          <p:cNvPr id="9" name="TextBox 8">
            <a:extLst>
              <a:ext uri="{FF2B5EF4-FFF2-40B4-BE49-F238E27FC236}">
                <a16:creationId xmlns:a16="http://schemas.microsoft.com/office/drawing/2014/main" id="{88788B4E-669D-43CA-9C08-63F0655BF73C}"/>
              </a:ext>
            </a:extLst>
          </p:cNvPr>
          <p:cNvSpPr txBox="1"/>
          <p:nvPr/>
        </p:nvSpPr>
        <p:spPr>
          <a:xfrm>
            <a:off x="8616280" y="332656"/>
            <a:ext cx="2966120" cy="369332"/>
          </a:xfrm>
          <a:prstGeom prst="rect">
            <a:avLst/>
          </a:prstGeom>
          <a:solidFill>
            <a:schemeClr val="accent1"/>
          </a:solidFill>
        </p:spPr>
        <p:txBody>
          <a:bodyPr wrap="square" rtlCol="0">
            <a:spAutoFit/>
          </a:bodyPr>
          <a:lstStyle/>
          <a:p>
            <a:r>
              <a:rPr lang="en-US" dirty="0">
                <a:solidFill>
                  <a:schemeClr val="bg1"/>
                </a:solidFill>
              </a:rPr>
              <a:t>Please look in MS Teams Files</a:t>
            </a:r>
            <a:endParaRPr lang="en-GB" dirty="0">
              <a:solidFill>
                <a:schemeClr val="bg1"/>
              </a:solidFill>
            </a:endParaRPr>
          </a:p>
        </p:txBody>
      </p:sp>
    </p:spTree>
    <p:extLst>
      <p:ext uri="{BB962C8B-B14F-4D97-AF65-F5344CB8AC3E}">
        <p14:creationId xmlns:p14="http://schemas.microsoft.com/office/powerpoint/2010/main" val="3212559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5870D-8934-4C5E-BC86-0A2ED7AF8C3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970256D-CD69-4356-A02A-62E3B4DA9EDC}"/>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C9DF3F74-4897-41E5-9881-AE4BCCEDC641}"/>
              </a:ext>
            </a:extLst>
          </p:cNvPr>
          <p:cNvPicPr>
            <a:picLocks noChangeAspect="1"/>
          </p:cNvPicPr>
          <p:nvPr/>
        </p:nvPicPr>
        <p:blipFill rotWithShape="1">
          <a:blip r:embed="rId2"/>
          <a:srcRect l="8657" t="12200" r="8657" b="10671"/>
          <a:stretch/>
        </p:blipFill>
        <p:spPr>
          <a:xfrm>
            <a:off x="-15812" y="274638"/>
            <a:ext cx="12547172" cy="6583362"/>
          </a:xfrm>
          <a:prstGeom prst="rect">
            <a:avLst/>
          </a:prstGeom>
        </p:spPr>
      </p:pic>
    </p:spTree>
    <p:extLst>
      <p:ext uri="{BB962C8B-B14F-4D97-AF65-F5344CB8AC3E}">
        <p14:creationId xmlns:p14="http://schemas.microsoft.com/office/powerpoint/2010/main" val="11596740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65B7B-7194-4260-8532-DE49BF52FDD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C2C55F5-38D5-4512-8FD7-370A95D52B74}"/>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47213A45-708F-4B13-AA64-3C21C68E52F0}"/>
              </a:ext>
            </a:extLst>
          </p:cNvPr>
          <p:cNvPicPr>
            <a:picLocks noChangeAspect="1"/>
          </p:cNvPicPr>
          <p:nvPr/>
        </p:nvPicPr>
        <p:blipFill rotWithShape="1">
          <a:blip r:embed="rId3"/>
          <a:srcRect l="9110" t="12476" r="8742" b="20876"/>
          <a:stretch/>
        </p:blipFill>
        <p:spPr>
          <a:xfrm>
            <a:off x="272487" y="847252"/>
            <a:ext cx="11567233" cy="5278912"/>
          </a:xfrm>
          <a:prstGeom prst="rect">
            <a:avLst/>
          </a:prstGeom>
        </p:spPr>
      </p:pic>
    </p:spTree>
    <p:extLst>
      <p:ext uri="{BB962C8B-B14F-4D97-AF65-F5344CB8AC3E}">
        <p14:creationId xmlns:p14="http://schemas.microsoft.com/office/powerpoint/2010/main" val="40051324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9E235-3A38-4EA6-B0B4-DC4CB19D87A6}"/>
              </a:ext>
            </a:extLst>
          </p:cNvPr>
          <p:cNvSpPr>
            <a:spLocks noGrp="1"/>
          </p:cNvSpPr>
          <p:nvPr>
            <p:ph type="title"/>
          </p:nvPr>
        </p:nvSpPr>
        <p:spPr/>
        <p:txBody>
          <a:bodyPr>
            <a:normAutofit fontScale="90000"/>
          </a:bodyPr>
          <a:lstStyle/>
          <a:p>
            <a:r>
              <a:rPr lang="en-US" dirty="0"/>
              <a:t>Assessment 1- Video Presentation</a:t>
            </a:r>
            <a:br>
              <a:rPr lang="en-US" dirty="0"/>
            </a:br>
            <a:r>
              <a:rPr lang="en-GB" sz="3600" b="1" dirty="0">
                <a:effectLst/>
                <a:latin typeface="Arial" panose="020B0604020202020204" pitchFamily="34" charset="0"/>
                <a:ea typeface="Times New Roman" panose="02020603050405020304" pitchFamily="18" charset="0"/>
                <a:cs typeface="Times New Roman" panose="02020603050405020304" pitchFamily="18" charset="0"/>
              </a:rPr>
              <a:t>23:59 Monday 9</a:t>
            </a:r>
            <a:r>
              <a:rPr lang="en-GB" sz="3600" b="1" baseline="30000" dirty="0">
                <a:effectLst/>
                <a:latin typeface="Arial" panose="020B0604020202020204" pitchFamily="34" charset="0"/>
                <a:ea typeface="Times New Roman" panose="02020603050405020304" pitchFamily="18" charset="0"/>
                <a:cs typeface="Times New Roman" panose="02020603050405020304" pitchFamily="18" charset="0"/>
              </a:rPr>
              <a:t>th</a:t>
            </a:r>
            <a:r>
              <a:rPr lang="en-GB" sz="3600" b="1" dirty="0">
                <a:effectLst/>
                <a:latin typeface="Arial" panose="020B0604020202020204" pitchFamily="34" charset="0"/>
                <a:ea typeface="Times New Roman" panose="02020603050405020304" pitchFamily="18" charset="0"/>
                <a:cs typeface="Times New Roman" panose="02020603050405020304" pitchFamily="18" charset="0"/>
              </a:rPr>
              <a:t> August 2021</a:t>
            </a:r>
            <a:endParaRPr lang="en-GB" dirty="0"/>
          </a:p>
        </p:txBody>
      </p:sp>
      <p:sp>
        <p:nvSpPr>
          <p:cNvPr id="3" name="Content Placeholder 2">
            <a:extLst>
              <a:ext uri="{FF2B5EF4-FFF2-40B4-BE49-F238E27FC236}">
                <a16:creationId xmlns:a16="http://schemas.microsoft.com/office/drawing/2014/main" id="{537123CC-8FC0-4E65-B40C-D9883A2A52B8}"/>
              </a:ext>
            </a:extLst>
          </p:cNvPr>
          <p:cNvSpPr>
            <a:spLocks noGrp="1"/>
          </p:cNvSpPr>
          <p:nvPr>
            <p:ph idx="1"/>
          </p:nvPr>
        </p:nvSpPr>
        <p:spPr/>
        <p:txBody>
          <a:bodyPr>
            <a:normAutofit fontScale="85000" lnSpcReduction="20000"/>
          </a:bodyPr>
          <a:lstStyle/>
          <a:p>
            <a:pPr marL="0" indent="0" fontAlgn="base">
              <a:buNone/>
            </a:pPr>
            <a:r>
              <a:rPr lang="en-GB" sz="1800" dirty="0">
                <a:solidFill>
                  <a:srgbClr val="000000"/>
                </a:solidFill>
                <a:effectLst/>
                <a:latin typeface="inherit"/>
                <a:ea typeface="Times New Roman" panose="02020603050405020304" pitchFamily="18" charset="0"/>
                <a:cs typeface="Calibri" panose="020F0502020204030204" pitchFamily="34" charset="0"/>
              </a:rPr>
              <a:t>You are asked to provide a video presentation that answers the following questions, using a critical academic underpinning:</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fontAlgn="base">
              <a:buSzPts val="1000"/>
              <a:buFont typeface="Symbol" panose="05050102010706020507" pitchFamily="18" charset="2"/>
              <a:buChar char=""/>
              <a:tabLst>
                <a:tab pos="457200" algn="l"/>
              </a:tabLst>
            </a:pPr>
            <a:r>
              <a:rPr lang="en-GB" sz="1800" dirty="0">
                <a:solidFill>
                  <a:srgbClr val="000000"/>
                </a:solidFill>
                <a:effectLst/>
                <a:latin typeface="inherit"/>
                <a:ea typeface="Times New Roman" panose="02020603050405020304" pitchFamily="18" charset="0"/>
                <a:cs typeface="Calibri" panose="020F0502020204030204" pitchFamily="34" charset="0"/>
              </a:rPr>
              <a:t>How can HRM play its part in generating and maintaining competitive advantage over the coming 5 year period?</a:t>
            </a:r>
            <a:endPar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fontAlgn="base">
              <a:buSzPts val="1000"/>
              <a:buFont typeface="Symbol" panose="05050102010706020507" pitchFamily="18" charset="2"/>
              <a:buChar char=""/>
              <a:tabLst>
                <a:tab pos="457200" algn="l"/>
              </a:tabLst>
            </a:pPr>
            <a:r>
              <a:rPr lang="en-GB" sz="1800" dirty="0">
                <a:solidFill>
                  <a:srgbClr val="000000"/>
                </a:solidFill>
                <a:effectLst/>
                <a:latin typeface="inherit"/>
                <a:ea typeface="Times New Roman" panose="02020603050405020304" pitchFamily="18" charset="0"/>
                <a:cs typeface="Calibri" panose="020F0502020204030204" pitchFamily="34" charset="0"/>
              </a:rPr>
              <a:t>What does it mean for the structure, design and strategy of the HR function?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fontAlgn="base">
              <a:buNone/>
            </a:pPr>
            <a:r>
              <a:rPr lang="en-GB" sz="1800" dirty="0">
                <a:solidFill>
                  <a:srgbClr val="000000"/>
                </a:solidFill>
                <a:effectLst/>
                <a:latin typeface="inherit"/>
                <a:ea typeface="Times New Roman" panose="02020603050405020304" pitchFamily="18" charset="0"/>
                <a:cs typeface="Calibri" panose="020F0502020204030204" pitchFamily="34" charset="0"/>
              </a:rPr>
              <a:t>Please imagine this video is for senior HR managers in any organisation or industry that is of interest to you, so it is a knowledgeable audience. They will be especially interested in how these ideas can be persuasively delivered to senior company executives to raise the profile and influence of HR.</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fontAlgn="base">
              <a:buNone/>
            </a:pPr>
            <a:r>
              <a:rPr lang="en-GB" sz="1800" dirty="0">
                <a:solidFill>
                  <a:srgbClr val="000000"/>
                </a:solidFill>
                <a:effectLst/>
                <a:latin typeface="inherit"/>
                <a:ea typeface="Times New Roman" panose="02020603050405020304" pitchFamily="18" charset="0"/>
                <a:cs typeface="Calibri" panose="020F0502020204030204" pitchFamily="34" charset="0"/>
              </a:rPr>
              <a:t>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fontAlgn="base">
              <a:buNone/>
            </a:pPr>
            <a:r>
              <a:rPr lang="en-GB" sz="1800" dirty="0">
                <a:solidFill>
                  <a:srgbClr val="000000"/>
                </a:solidFill>
                <a:effectLst/>
                <a:latin typeface="inherit"/>
                <a:ea typeface="Times New Roman" panose="02020603050405020304" pitchFamily="18" charset="0"/>
                <a:cs typeface="Calibri" panose="020F0502020204030204" pitchFamily="34" charset="0"/>
              </a:rPr>
              <a:t>Please provide the following:</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fontAlgn="base">
              <a:buSzPts val="1000"/>
              <a:buFont typeface="Symbol" panose="05050102010706020507" pitchFamily="18" charset="2"/>
              <a:buChar char=""/>
              <a:tabLst>
                <a:tab pos="457200" algn="l"/>
              </a:tabLst>
            </a:pPr>
            <a:r>
              <a:rPr lang="en-GB" sz="1800" dirty="0">
                <a:solidFill>
                  <a:srgbClr val="000000"/>
                </a:solidFill>
                <a:effectLst/>
                <a:latin typeface="inherit"/>
                <a:ea typeface="Times New Roman" panose="02020603050405020304" pitchFamily="18" charset="0"/>
                <a:cs typeface="Calibri" panose="020F0502020204030204" pitchFamily="34" charset="0"/>
              </a:rPr>
              <a:t>an appropriate </a:t>
            </a:r>
            <a:r>
              <a:rPr lang="en-GB" sz="1800" u="sng" dirty="0">
                <a:solidFill>
                  <a:srgbClr val="000000"/>
                </a:solidFill>
                <a:effectLst/>
                <a:latin typeface="inherit"/>
                <a:ea typeface="Times New Roman" panose="02020603050405020304" pitchFamily="18" charset="0"/>
                <a:cs typeface="Calibri" panose="020F0502020204030204" pitchFamily="34" charset="0"/>
              </a:rPr>
              <a:t>introduction </a:t>
            </a:r>
            <a:r>
              <a:rPr lang="en-GB" sz="1800" dirty="0">
                <a:solidFill>
                  <a:srgbClr val="000000"/>
                </a:solidFill>
                <a:effectLst/>
                <a:latin typeface="inherit"/>
                <a:ea typeface="Times New Roman" panose="02020603050405020304" pitchFamily="18" charset="0"/>
                <a:cs typeface="Calibri" panose="020F0502020204030204" pitchFamily="34" charset="0"/>
              </a:rPr>
              <a:t>to the company or industry of no more than two minutes. This video will only be viewed by your module tutor, internal verifier and external examiner. </a:t>
            </a:r>
            <a:endPar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fontAlgn="base">
              <a:buSzPts val="1000"/>
              <a:buFont typeface="Symbol" panose="05050102010706020507" pitchFamily="18" charset="2"/>
              <a:buChar char=""/>
              <a:tabLst>
                <a:tab pos="457200" algn="l"/>
              </a:tabLst>
            </a:pPr>
            <a:r>
              <a:rPr lang="en-GB" sz="1800" dirty="0">
                <a:solidFill>
                  <a:srgbClr val="000000"/>
                </a:solidFill>
                <a:effectLst/>
                <a:latin typeface="inherit"/>
                <a:ea typeface="Times New Roman" panose="02020603050405020304" pitchFamily="18" charset="0"/>
                <a:cs typeface="Calibri" panose="020F0502020204030204" pitchFamily="34" charset="0"/>
              </a:rPr>
              <a:t>correct academic </a:t>
            </a:r>
            <a:r>
              <a:rPr lang="en-GB" sz="1800" u="sng" dirty="0">
                <a:solidFill>
                  <a:srgbClr val="000000"/>
                </a:solidFill>
                <a:effectLst/>
                <a:latin typeface="inherit"/>
                <a:ea typeface="Times New Roman" panose="02020603050405020304" pitchFamily="18" charset="0"/>
                <a:cs typeface="Calibri" panose="020F0502020204030204" pitchFamily="34" charset="0"/>
              </a:rPr>
              <a:t>citation</a:t>
            </a:r>
            <a:r>
              <a:rPr lang="en-GB" sz="1800" dirty="0">
                <a:solidFill>
                  <a:srgbClr val="000000"/>
                </a:solidFill>
                <a:effectLst/>
                <a:latin typeface="inherit"/>
                <a:ea typeface="Times New Roman" panose="02020603050405020304" pitchFamily="18" charset="0"/>
                <a:cs typeface="Calibri" panose="020F0502020204030204" pitchFamily="34" charset="0"/>
              </a:rPr>
              <a:t> on each slide (such as in-text or footnotes). The full references are not needed on the video slides but must be in the submitted file.</a:t>
            </a:r>
            <a:endPar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fontAlgn="base">
              <a:buSzPts val="1000"/>
              <a:buFont typeface="Symbol" panose="05050102010706020507" pitchFamily="18" charset="2"/>
              <a:buChar char=""/>
              <a:tabLst>
                <a:tab pos="457200" algn="l"/>
              </a:tabLst>
            </a:pPr>
            <a:r>
              <a:rPr lang="en-GB" sz="1800" dirty="0">
                <a:solidFill>
                  <a:srgbClr val="000000"/>
                </a:solidFill>
                <a:effectLst/>
                <a:latin typeface="inherit"/>
                <a:ea typeface="Times New Roman" panose="02020603050405020304" pitchFamily="18" charset="0"/>
                <a:cs typeface="Calibri" panose="020F0502020204030204" pitchFamily="34" charset="0"/>
              </a:rPr>
              <a:t>a </a:t>
            </a:r>
            <a:r>
              <a:rPr lang="en-GB" sz="1800" u="sng" dirty="0">
                <a:solidFill>
                  <a:srgbClr val="000000"/>
                </a:solidFill>
                <a:effectLst/>
                <a:latin typeface="inherit"/>
                <a:ea typeface="Times New Roman" panose="02020603050405020304" pitchFamily="18" charset="0"/>
                <a:cs typeface="Calibri" panose="020F0502020204030204" pitchFamily="34" charset="0"/>
              </a:rPr>
              <a:t>critical </a:t>
            </a:r>
            <a:r>
              <a:rPr lang="en-GB" sz="1800" dirty="0">
                <a:solidFill>
                  <a:srgbClr val="000000"/>
                </a:solidFill>
                <a:effectLst/>
                <a:latin typeface="inherit"/>
                <a:ea typeface="Times New Roman" panose="02020603050405020304" pitchFamily="18" charset="0"/>
                <a:cs typeface="Calibri" panose="020F0502020204030204" pitchFamily="34" charset="0"/>
              </a:rPr>
              <a:t>approach to any content ensuring your sources are credible, go beyond any reading material supplied on the module and are fully justified.</a:t>
            </a:r>
            <a:endPar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fontAlgn="base">
              <a:buSzPts val="1000"/>
              <a:buFont typeface="Symbol" panose="05050102010706020507" pitchFamily="18" charset="2"/>
              <a:buChar char=""/>
              <a:tabLst>
                <a:tab pos="457200" algn="l"/>
              </a:tabLst>
            </a:pPr>
            <a:r>
              <a:rPr lang="en-GB" sz="1800" dirty="0">
                <a:solidFill>
                  <a:srgbClr val="000000"/>
                </a:solidFill>
                <a:effectLst/>
                <a:latin typeface="inherit"/>
                <a:ea typeface="Times New Roman" panose="02020603050405020304" pitchFamily="18" charset="0"/>
                <a:cs typeface="Calibri" panose="020F0502020204030204" pitchFamily="34" charset="0"/>
              </a:rPr>
              <a:t>an </a:t>
            </a:r>
            <a:r>
              <a:rPr lang="en-GB" sz="1800" u="sng" dirty="0">
                <a:solidFill>
                  <a:srgbClr val="000000"/>
                </a:solidFill>
                <a:effectLst/>
                <a:latin typeface="inherit"/>
                <a:ea typeface="Times New Roman" panose="02020603050405020304" pitchFamily="18" charset="0"/>
                <a:cs typeface="Calibri" panose="020F0502020204030204" pitchFamily="34" charset="0"/>
              </a:rPr>
              <a:t>applied</a:t>
            </a:r>
            <a:r>
              <a:rPr lang="en-GB" sz="1800" dirty="0">
                <a:solidFill>
                  <a:srgbClr val="000000"/>
                </a:solidFill>
                <a:effectLst/>
                <a:latin typeface="inherit"/>
                <a:ea typeface="Times New Roman" panose="02020603050405020304" pitchFamily="18" charset="0"/>
                <a:cs typeface="Calibri" panose="020F0502020204030204" pitchFamily="34" charset="0"/>
              </a:rPr>
              <a:t> focus throughout using plenty of appropriate organisational examples</a:t>
            </a:r>
            <a:endPar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indent="0" fontAlgn="base">
              <a:buNone/>
            </a:pPr>
            <a:r>
              <a:rPr lang="en-GB" sz="1800" dirty="0">
                <a:solidFill>
                  <a:srgbClr val="201F1E"/>
                </a:solidFill>
                <a:effectLst/>
                <a:latin typeface="Segoe UI" panose="020B0502040204020203"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fontAlgn="base">
              <a:buNone/>
            </a:pPr>
            <a:r>
              <a:rPr lang="en-GB" sz="1800" b="1" dirty="0">
                <a:solidFill>
                  <a:srgbClr val="201F1E"/>
                </a:solidFill>
                <a:effectLst/>
                <a:latin typeface="Segoe UI" panose="020B0502040204020203" pitchFamily="34" charset="0"/>
                <a:ea typeface="Times New Roman" panose="02020603050405020304" pitchFamily="18" charset="0"/>
                <a:cs typeface="Times New Roman" panose="02020603050405020304" pitchFamily="18" charset="0"/>
              </a:rPr>
              <a:t>In your submitted file you must submit:</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fontAlgn="base">
              <a:buFont typeface="+mj-lt"/>
              <a:buAutoNum type="arabicPeriod"/>
              <a:tabLst>
                <a:tab pos="457200" algn="l"/>
              </a:tabLst>
            </a:pPr>
            <a:r>
              <a:rPr lang="en-GB" sz="1800" b="1" dirty="0">
                <a:solidFill>
                  <a:srgbClr val="000000"/>
                </a:solidFill>
                <a:effectLst/>
                <a:latin typeface="inherit"/>
                <a:ea typeface="Times New Roman" panose="02020603050405020304" pitchFamily="18" charset="0"/>
                <a:cs typeface="Calibri" panose="020F0502020204030204" pitchFamily="34" charset="0"/>
              </a:rPr>
              <a:t>a link to your video.  </a:t>
            </a:r>
            <a:endPar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fontAlgn="base">
              <a:buFont typeface="+mj-lt"/>
              <a:buAutoNum type="arabicPeriod"/>
              <a:tabLst>
                <a:tab pos="457200" algn="l"/>
              </a:tabLst>
            </a:pPr>
            <a:r>
              <a:rPr lang="en-GB" sz="1800" b="1" dirty="0">
                <a:solidFill>
                  <a:srgbClr val="000000"/>
                </a:solidFill>
                <a:effectLst/>
                <a:latin typeface="inherit"/>
                <a:ea typeface="Times New Roman" panose="02020603050405020304" pitchFamily="18" charset="0"/>
                <a:cs typeface="Calibri" panose="020F0502020204030204" pitchFamily="34" charset="0"/>
              </a:rPr>
              <a:t>a script/narrative of your video. </a:t>
            </a:r>
            <a:endPar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fontAlgn="base">
              <a:buFont typeface="+mj-lt"/>
              <a:buAutoNum type="arabicPeriod"/>
              <a:tabLst>
                <a:tab pos="457200" algn="l"/>
              </a:tabLst>
            </a:pPr>
            <a:r>
              <a:rPr lang="en-GB" sz="1800" b="1" dirty="0">
                <a:solidFill>
                  <a:srgbClr val="000000"/>
                </a:solidFill>
                <a:effectLst/>
                <a:latin typeface="inherit"/>
                <a:ea typeface="Times New Roman" panose="02020603050405020304" pitchFamily="18" charset="0"/>
                <a:cs typeface="Calibri" panose="020F0502020204030204" pitchFamily="34" charset="0"/>
              </a:rPr>
              <a:t>a list (in Harvard format) of all references and information sources specifically referred to within the video.</a:t>
            </a:r>
            <a:endPar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892246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9E235-3A38-4EA6-B0B4-DC4CB19D87A6}"/>
              </a:ext>
            </a:extLst>
          </p:cNvPr>
          <p:cNvSpPr>
            <a:spLocks noGrp="1"/>
          </p:cNvSpPr>
          <p:nvPr>
            <p:ph type="title"/>
          </p:nvPr>
        </p:nvSpPr>
        <p:spPr/>
        <p:txBody>
          <a:bodyPr>
            <a:normAutofit fontScale="90000"/>
          </a:bodyPr>
          <a:lstStyle/>
          <a:p>
            <a:r>
              <a:rPr lang="en-US" dirty="0"/>
              <a:t>Assessment 2- Portfolio</a:t>
            </a:r>
            <a:br>
              <a:rPr lang="en-US" dirty="0"/>
            </a:br>
            <a:r>
              <a:rPr lang="en-GB" sz="2800" b="1" dirty="0">
                <a:effectLst/>
                <a:latin typeface="Arial" panose="020B0604020202020204" pitchFamily="34" charset="0"/>
                <a:ea typeface="Times New Roman" panose="02020603050405020304" pitchFamily="18" charset="0"/>
              </a:rPr>
              <a:t>23:59 Sunday 12</a:t>
            </a:r>
            <a:r>
              <a:rPr lang="en-GB" sz="2800" b="1" baseline="30000" dirty="0">
                <a:effectLst/>
                <a:latin typeface="Arial" panose="020B0604020202020204" pitchFamily="34" charset="0"/>
                <a:ea typeface="Times New Roman" panose="02020603050405020304" pitchFamily="18" charset="0"/>
              </a:rPr>
              <a:t>th</a:t>
            </a:r>
            <a:r>
              <a:rPr lang="en-GB" sz="2800" b="1" dirty="0">
                <a:effectLst/>
                <a:latin typeface="Arial" panose="020B0604020202020204" pitchFamily="34" charset="0"/>
                <a:ea typeface="Times New Roman" panose="02020603050405020304" pitchFamily="18" charset="0"/>
              </a:rPr>
              <a:t> September 2021</a:t>
            </a:r>
            <a:endParaRPr lang="en-GB" dirty="0"/>
          </a:p>
        </p:txBody>
      </p:sp>
      <p:sp>
        <p:nvSpPr>
          <p:cNvPr id="5" name="Content Placeholder 4">
            <a:extLst>
              <a:ext uri="{FF2B5EF4-FFF2-40B4-BE49-F238E27FC236}">
                <a16:creationId xmlns:a16="http://schemas.microsoft.com/office/drawing/2014/main" id="{952EDB01-294E-4316-8F35-C43801F80F39}"/>
              </a:ext>
            </a:extLst>
          </p:cNvPr>
          <p:cNvSpPr>
            <a:spLocks noGrp="1"/>
          </p:cNvSpPr>
          <p:nvPr>
            <p:ph idx="1"/>
          </p:nvPr>
        </p:nvSpPr>
        <p:spPr/>
        <p:txBody>
          <a:bodyPr>
            <a:normAutofit fontScale="85000" lnSpcReduction="20000"/>
          </a:bodyPr>
          <a:lstStyle/>
          <a:p>
            <a:pPr marL="0" indent="0" fontAlgn="base">
              <a:buNone/>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 preparation for this assessment, students are invited to deliver a 30-minute class seminar presentation for debate and discussion on a chosen topic relevant to this module, either in pairs or individually. This is not assessed but is part of the preparation to enable the student to attain the required depth and criticality of their topic area.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fontAlgn="base">
              <a:buNone/>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fontAlgn="base">
              <a:buNone/>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Students must submit a portfolio of 3 pieces of written work to demonstrate the critical examination of their topic areas appropriate to level 7 and showing a readiness for level 8.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fontAlgn="base">
              <a:buNone/>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fontAlgn="base">
              <a:buNone/>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Each of these </a:t>
            </a:r>
            <a:r>
              <a:rPr lang="en-GB" sz="1800" u="sng"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three</a:t>
            </a: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pieces must be the equivalent of 1,000 words, and might include tasks such as the following (these are only ideas):</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fontAlgn="base">
              <a:buFont typeface="+mj-lt"/>
              <a:buAutoNum type="arabicPeriod"/>
              <a:tabLst>
                <a:tab pos="457200" algn="l"/>
              </a:tabLs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 write-up of the key academic underpinning of the class presentation topic area, culminating in a preferred conceptual framework. </a:t>
            </a:r>
            <a:endPar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fontAlgn="base">
              <a:buFont typeface="+mj-lt"/>
              <a:buAutoNum type="arabicPeriod"/>
              <a:tabLst>
                <a:tab pos="457200" algn="l"/>
              </a:tabLs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 preliminary, critical literature review indicating areas of further research.</a:t>
            </a:r>
            <a:endPar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fontAlgn="base">
              <a:buFont typeface="+mj-lt"/>
              <a:buAutoNum type="arabicPeriod"/>
              <a:tabLst>
                <a:tab pos="457200" algn="l"/>
              </a:tabLs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Create a model of HR factors affecting an organisation in relation to the topic area with appropriate discussion and critique, and identifying potential gaps in current understanding.</a:t>
            </a:r>
            <a:endPar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fontAlgn="base">
              <a:buFont typeface="+mj-lt"/>
              <a:buAutoNum type="arabicPeriod"/>
              <a:tabLst>
                <a:tab pos="457200" algn="l"/>
              </a:tabLs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Evaluate the appropriateness of various methodological approaches for researching these identified topics of interest.</a:t>
            </a:r>
            <a:endPar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fontAlgn="base">
              <a:buFont typeface="+mj-lt"/>
              <a:buAutoNum type="arabicPeriod"/>
              <a:tabLst>
                <a:tab pos="457200" algn="l"/>
              </a:tabLst>
            </a:pPr>
            <a:r>
              <a:rPr lang="en-GB"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Select one of the identified areas of further research and outline an appropriate research design that would </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further the boundaries of knowledge in the field.</a:t>
            </a:r>
            <a:endPar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indent="0" algn="just">
              <a:lnSpc>
                <a:spcPct val="115000"/>
              </a:lnSpc>
              <a:buNone/>
            </a:pP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algn="just">
              <a:lnSpc>
                <a:spcPct val="115000"/>
              </a:lnSpc>
              <a:buNone/>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As far as possible your evidence should be compiled into one word document with links to other media (where used) and activities clearly labelled. The portfolio should be presented professionally and demonstrate creativity. </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2396814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02C5918-CB72-4D28-AF82-222C1D81BA5C}"/>
              </a:ext>
            </a:extLst>
          </p:cNvPr>
          <p:cNvSpPr>
            <a:spLocks noGrp="1"/>
          </p:cNvSpPr>
          <p:nvPr>
            <p:ph idx="1"/>
          </p:nvPr>
        </p:nvSpPr>
        <p:spPr/>
        <p:txBody>
          <a:bodyPr>
            <a:normAutofit lnSpcReduction="10000"/>
          </a:bodyPr>
          <a:lstStyle/>
          <a:p>
            <a:r>
              <a:rPr lang="en-US" dirty="0"/>
              <a:t>Collaborative and Participatory</a:t>
            </a:r>
          </a:p>
          <a:p>
            <a:r>
              <a:rPr lang="en-US" dirty="0"/>
              <a:t>Questioning, skeptical, curious</a:t>
            </a:r>
          </a:p>
          <a:p>
            <a:r>
              <a:rPr lang="en-US" dirty="0"/>
              <a:t>Supportive, building on others’ work</a:t>
            </a:r>
          </a:p>
          <a:p>
            <a:pPr marL="0" indent="0">
              <a:buNone/>
            </a:pPr>
            <a:endParaRPr lang="en-US" dirty="0"/>
          </a:p>
          <a:p>
            <a:pPr marL="0" indent="0">
              <a:buNone/>
            </a:pPr>
            <a:r>
              <a:rPr lang="en-US" dirty="0"/>
              <a:t>Plenary and input </a:t>
            </a:r>
          </a:p>
          <a:p>
            <a:pPr marL="0" indent="0">
              <a:buNone/>
            </a:pPr>
            <a:r>
              <a:rPr lang="en-US" dirty="0"/>
              <a:t>	      		small group work </a:t>
            </a:r>
          </a:p>
          <a:p>
            <a:pPr marL="0" indent="0">
              <a:buNone/>
            </a:pPr>
            <a:r>
              <a:rPr lang="en-US" dirty="0"/>
              <a:t>					   presentation and feedback </a:t>
            </a:r>
          </a:p>
          <a:p>
            <a:pPr marL="0" indent="0">
              <a:buNone/>
            </a:pPr>
            <a:r>
              <a:rPr lang="en-US" dirty="0"/>
              <a:t>							plenary discussion</a:t>
            </a:r>
            <a:endParaRPr lang="en-GB" dirty="0"/>
          </a:p>
        </p:txBody>
      </p:sp>
      <p:sp>
        <p:nvSpPr>
          <p:cNvPr id="6" name="Rectangle 2">
            <a:extLst>
              <a:ext uri="{FF2B5EF4-FFF2-40B4-BE49-F238E27FC236}">
                <a16:creationId xmlns:a16="http://schemas.microsoft.com/office/drawing/2014/main" id="{181D9746-B567-4A34-B563-A1437ECF7BF8}"/>
              </a:ext>
            </a:extLst>
          </p:cNvPr>
          <p:cNvSpPr txBox="1">
            <a:spLocks noChangeArrowheads="1"/>
          </p:cNvSpPr>
          <p:nvPr/>
        </p:nvSpPr>
        <p:spPr>
          <a:xfrm>
            <a:off x="0" y="0"/>
            <a:ext cx="12192000" cy="1255922"/>
          </a:xfrm>
          <a:prstGeom prst="rect">
            <a:avLst/>
          </a:prstGeom>
          <a:solidFill>
            <a:schemeClr val="tx2"/>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solidFill>
                  <a:schemeClr val="bg1"/>
                </a:solidFill>
              </a:rPr>
              <a:t>Ways of working…</a:t>
            </a:r>
          </a:p>
        </p:txBody>
      </p:sp>
      <p:sp>
        <p:nvSpPr>
          <p:cNvPr id="7" name="Arrow: Right 6">
            <a:extLst>
              <a:ext uri="{FF2B5EF4-FFF2-40B4-BE49-F238E27FC236}">
                <a16:creationId xmlns:a16="http://schemas.microsoft.com/office/drawing/2014/main" id="{C157A0D5-A358-48C1-A6E7-5E38F841505C}"/>
              </a:ext>
            </a:extLst>
          </p:cNvPr>
          <p:cNvSpPr/>
          <p:nvPr/>
        </p:nvSpPr>
        <p:spPr>
          <a:xfrm rot="2330306">
            <a:off x="2711624" y="4365104"/>
            <a:ext cx="432048" cy="2446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Right 7">
            <a:extLst>
              <a:ext uri="{FF2B5EF4-FFF2-40B4-BE49-F238E27FC236}">
                <a16:creationId xmlns:a16="http://schemas.microsoft.com/office/drawing/2014/main" id="{0D9E02EC-123A-4556-91B1-45149E6CF76B}"/>
              </a:ext>
            </a:extLst>
          </p:cNvPr>
          <p:cNvSpPr/>
          <p:nvPr/>
        </p:nvSpPr>
        <p:spPr>
          <a:xfrm rot="2337484">
            <a:off x="4324661" y="4932824"/>
            <a:ext cx="432048" cy="2446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Right 8">
            <a:extLst>
              <a:ext uri="{FF2B5EF4-FFF2-40B4-BE49-F238E27FC236}">
                <a16:creationId xmlns:a16="http://schemas.microsoft.com/office/drawing/2014/main" id="{C1316973-396F-4319-B177-A9C1E25E277C}"/>
              </a:ext>
            </a:extLst>
          </p:cNvPr>
          <p:cNvSpPr/>
          <p:nvPr/>
        </p:nvSpPr>
        <p:spPr>
          <a:xfrm rot="2769327">
            <a:off x="5973815" y="5419423"/>
            <a:ext cx="432048" cy="2446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029054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CE0E1-E7B4-4DE3-953F-0B9362B80836}"/>
              </a:ext>
            </a:extLst>
          </p:cNvPr>
          <p:cNvSpPr>
            <a:spLocks noGrp="1"/>
          </p:cNvSpPr>
          <p:nvPr>
            <p:ph type="title"/>
          </p:nvPr>
        </p:nvSpPr>
        <p:spPr/>
        <p:txBody>
          <a:bodyPr/>
          <a:lstStyle/>
          <a:p>
            <a:r>
              <a:rPr lang="en-US" dirty="0"/>
              <a:t>Introductions</a:t>
            </a:r>
            <a:endParaRPr lang="en-GB" dirty="0"/>
          </a:p>
        </p:txBody>
      </p:sp>
      <p:sp>
        <p:nvSpPr>
          <p:cNvPr id="3" name="Content Placeholder 2">
            <a:extLst>
              <a:ext uri="{FF2B5EF4-FFF2-40B4-BE49-F238E27FC236}">
                <a16:creationId xmlns:a16="http://schemas.microsoft.com/office/drawing/2014/main" id="{F16E3608-C619-4A28-8337-1D6DA59222EF}"/>
              </a:ext>
            </a:extLst>
          </p:cNvPr>
          <p:cNvSpPr>
            <a:spLocks noGrp="1"/>
          </p:cNvSpPr>
          <p:nvPr>
            <p:ph idx="1"/>
          </p:nvPr>
        </p:nvSpPr>
        <p:spPr/>
        <p:txBody>
          <a:bodyPr/>
          <a:lstStyle/>
          <a:p>
            <a:r>
              <a:rPr lang="en-US" dirty="0"/>
              <a:t>Please can I hear a little about your experience and what your organizational roles have been?</a:t>
            </a:r>
          </a:p>
          <a:p>
            <a:r>
              <a:rPr lang="en-US" dirty="0"/>
              <a:t>Either as a chat message or speak to camera.</a:t>
            </a:r>
            <a:endParaRPr lang="en-GB" dirty="0"/>
          </a:p>
        </p:txBody>
      </p:sp>
      <p:sp>
        <p:nvSpPr>
          <p:cNvPr id="4" name="Rectangle 2">
            <a:extLst>
              <a:ext uri="{FF2B5EF4-FFF2-40B4-BE49-F238E27FC236}">
                <a16:creationId xmlns:a16="http://schemas.microsoft.com/office/drawing/2014/main" id="{1957E6DA-D825-43B0-8CA9-68465D93166A}"/>
              </a:ext>
            </a:extLst>
          </p:cNvPr>
          <p:cNvSpPr txBox="1">
            <a:spLocks noChangeArrowheads="1"/>
          </p:cNvSpPr>
          <p:nvPr/>
        </p:nvSpPr>
        <p:spPr>
          <a:xfrm>
            <a:off x="0" y="0"/>
            <a:ext cx="12192000" cy="1255922"/>
          </a:xfrm>
          <a:prstGeom prst="rect">
            <a:avLst/>
          </a:prstGeom>
          <a:solidFill>
            <a:schemeClr val="tx2"/>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solidFill>
                  <a:schemeClr val="bg1"/>
                </a:solidFill>
              </a:rPr>
              <a:t>Introductions</a:t>
            </a:r>
          </a:p>
        </p:txBody>
      </p:sp>
    </p:spTree>
    <p:extLst>
      <p:ext uri="{BB962C8B-B14F-4D97-AF65-F5344CB8AC3E}">
        <p14:creationId xmlns:p14="http://schemas.microsoft.com/office/powerpoint/2010/main" val="6944451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0" y="0"/>
            <a:ext cx="12192000" cy="1255922"/>
          </a:xfrm>
          <a:solidFill>
            <a:schemeClr val="tx2"/>
          </a:solidFill>
        </p:spPr>
        <p:txBody>
          <a:bodyPr>
            <a:normAutofit/>
          </a:bodyPr>
          <a:lstStyle/>
          <a:p>
            <a:r>
              <a:rPr lang="en-GB" dirty="0">
                <a:solidFill>
                  <a:schemeClr val="bg1"/>
                </a:solidFill>
              </a:rPr>
              <a:t>Typical Working Conditions?</a:t>
            </a:r>
          </a:p>
        </p:txBody>
      </p:sp>
      <p:sp>
        <p:nvSpPr>
          <p:cNvPr id="68611" name="Rectangle 3"/>
          <p:cNvSpPr>
            <a:spLocks noGrp="1" noChangeArrowheads="1"/>
          </p:cNvSpPr>
          <p:nvPr>
            <p:ph type="body" idx="1"/>
          </p:nvPr>
        </p:nvSpPr>
        <p:spPr/>
        <p:txBody>
          <a:bodyPr/>
          <a:lstStyle/>
          <a:p>
            <a:endParaRPr lang="en-US"/>
          </a:p>
        </p:txBody>
      </p:sp>
      <p:pic>
        <p:nvPicPr>
          <p:cNvPr id="68612" name="Picture 4" descr="offic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3875" b="12763"/>
          <a:stretch/>
        </p:blipFill>
        <p:spPr bwMode="auto">
          <a:xfrm>
            <a:off x="0" y="895207"/>
            <a:ext cx="12192000" cy="5962793"/>
          </a:xfrm>
          <a:prstGeom prst="rect">
            <a:avLst/>
          </a:prstGeom>
          <a:noFill/>
          <a:extLst>
            <a:ext uri="{909E8E84-426E-40DD-AFC4-6F175D3DCCD1}">
              <a14:hiddenFill xmlns:a14="http://schemas.microsoft.com/office/drawing/2010/main">
                <a:solidFill>
                  <a:srgbClr val="FFFFFF"/>
                </a:solidFill>
              </a14:hiddenFill>
            </a:ext>
          </a:extLst>
        </p:spPr>
      </p:pic>
      <p:sp>
        <p:nvSpPr>
          <p:cNvPr id="68613" name="Text Box 5"/>
          <p:cNvSpPr txBox="1">
            <a:spLocks noChangeArrowheads="1"/>
          </p:cNvSpPr>
          <p:nvPr/>
        </p:nvSpPr>
        <p:spPr bwMode="auto">
          <a:xfrm>
            <a:off x="0" y="4810125"/>
            <a:ext cx="4321175" cy="2047875"/>
          </a:xfrm>
          <a:prstGeom prst="rect">
            <a:avLst/>
          </a:prstGeom>
          <a:solidFill>
            <a:schemeClr val="tx2"/>
          </a:solidFill>
          <a:ln>
            <a:noFill/>
          </a:ln>
          <a:effectLst/>
        </p:spPr>
        <p:txBody>
          <a:bodyPr>
            <a:spAutoFit/>
          </a:bodyPr>
          <a:lstStyle/>
          <a:p>
            <a:pPr>
              <a:spcBef>
                <a:spcPct val="50000"/>
              </a:spcBef>
            </a:pPr>
            <a:r>
              <a:rPr lang="en-GB" sz="1600" dirty="0">
                <a:solidFill>
                  <a:schemeClr val="bg1"/>
                </a:solidFill>
              </a:rPr>
              <a:t>5-day week/ 40 hours</a:t>
            </a:r>
          </a:p>
          <a:p>
            <a:pPr>
              <a:spcBef>
                <a:spcPct val="50000"/>
              </a:spcBef>
            </a:pPr>
            <a:r>
              <a:rPr lang="en-GB" sz="1600" dirty="0">
                <a:solidFill>
                  <a:schemeClr val="bg1"/>
                </a:solidFill>
              </a:rPr>
              <a:t>Minimum wage</a:t>
            </a:r>
          </a:p>
          <a:p>
            <a:pPr>
              <a:spcBef>
                <a:spcPct val="50000"/>
              </a:spcBef>
            </a:pPr>
            <a:r>
              <a:rPr lang="en-GB" sz="1600" dirty="0">
                <a:solidFill>
                  <a:schemeClr val="bg1"/>
                </a:solidFill>
              </a:rPr>
              <a:t>Four weeks paid annual leave, </a:t>
            </a:r>
          </a:p>
          <a:p>
            <a:pPr>
              <a:spcBef>
                <a:spcPct val="50000"/>
              </a:spcBef>
            </a:pPr>
            <a:r>
              <a:rPr lang="en-GB" sz="1600" dirty="0">
                <a:solidFill>
                  <a:schemeClr val="bg1"/>
                </a:solidFill>
              </a:rPr>
              <a:t>Sick pay and maternity and paternity leave.</a:t>
            </a:r>
          </a:p>
          <a:p>
            <a:pPr>
              <a:spcBef>
                <a:spcPct val="50000"/>
              </a:spcBef>
            </a:pPr>
            <a:r>
              <a:rPr lang="en-GB" sz="1600" dirty="0">
                <a:solidFill>
                  <a:schemeClr val="bg1"/>
                </a:solidFill>
              </a:rPr>
              <a:t>All employers have a duty to take care of the health and safety of all their employees. </a:t>
            </a:r>
          </a:p>
        </p:txBody>
      </p:sp>
    </p:spTree>
    <p:extLst>
      <p:ext uri="{BB962C8B-B14F-4D97-AF65-F5344CB8AC3E}">
        <p14:creationId xmlns:p14="http://schemas.microsoft.com/office/powerpoint/2010/main" val="25960050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394" name="AutoShape 2" descr="9k="/>
          <p:cNvSpPr>
            <a:spLocks noChangeAspect="1" noChangeArrowheads="1"/>
          </p:cNvSpPr>
          <p:nvPr/>
        </p:nvSpPr>
        <p:spPr bwMode="auto">
          <a:xfrm>
            <a:off x="4786314" y="2557464"/>
            <a:ext cx="2619375" cy="1743075"/>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n-GB"/>
          </a:p>
        </p:txBody>
      </p:sp>
      <p:sp>
        <p:nvSpPr>
          <p:cNvPr id="59395" name="AutoShape 3" descr="9k="/>
          <p:cNvSpPr>
            <a:spLocks noChangeAspect="1" noChangeArrowheads="1"/>
          </p:cNvSpPr>
          <p:nvPr/>
        </p:nvSpPr>
        <p:spPr bwMode="auto">
          <a:xfrm>
            <a:off x="4786314" y="2557464"/>
            <a:ext cx="2619375" cy="1743075"/>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n-GB"/>
          </a:p>
        </p:txBody>
      </p:sp>
      <p:pic>
        <p:nvPicPr>
          <p:cNvPr id="59396" name="Picture 4" descr="_46851844_dundeeheritagetrust009"/>
          <p:cNvPicPr>
            <a:picLocks noChangeAspect="1" noChangeArrowheads="1"/>
          </p:cNvPicPr>
          <p:nvPr/>
        </p:nvPicPr>
        <p:blipFill rotWithShape="1">
          <a:blip r:embed="rId2">
            <a:extLst>
              <a:ext uri="{28A0092B-C50C-407E-A947-70E740481C1C}">
                <a14:useLocalDpi xmlns:a14="http://schemas.microsoft.com/office/drawing/2010/main" val="0"/>
              </a:ext>
            </a:extLst>
          </a:blip>
          <a:srcRect l="4325" t="1" b="32287"/>
          <a:stretch/>
        </p:blipFill>
        <p:spPr bwMode="auto">
          <a:xfrm>
            <a:off x="-80956" y="1052736"/>
            <a:ext cx="12272956" cy="5790398"/>
          </a:xfrm>
          <a:prstGeom prst="rect">
            <a:avLst/>
          </a:prstGeom>
          <a:noFill/>
          <a:extLst>
            <a:ext uri="{909E8E84-426E-40DD-AFC4-6F175D3DCCD1}">
              <a14:hiddenFill xmlns:a14="http://schemas.microsoft.com/office/drawing/2010/main">
                <a:solidFill>
                  <a:srgbClr val="FFFFFF"/>
                </a:solidFill>
              </a14:hiddenFill>
            </a:ext>
          </a:extLst>
        </p:spPr>
      </p:pic>
      <p:sp>
        <p:nvSpPr>
          <p:cNvPr id="59398" name="Text Box 6"/>
          <p:cNvSpPr txBox="1">
            <a:spLocks noChangeArrowheads="1"/>
          </p:cNvSpPr>
          <p:nvPr/>
        </p:nvSpPr>
        <p:spPr bwMode="auto">
          <a:xfrm>
            <a:off x="8084017" y="4571743"/>
            <a:ext cx="4140200" cy="2271391"/>
          </a:xfrm>
          <a:prstGeom prst="rect">
            <a:avLst/>
          </a:prstGeom>
          <a:solidFill>
            <a:schemeClr val="tx2"/>
          </a:solidFill>
          <a:ln>
            <a:noFill/>
          </a:ln>
          <a:effectLst/>
        </p:spPr>
        <p:txBody>
          <a:bodyPr>
            <a:spAutoFit/>
          </a:bodyPr>
          <a:lstStyle/>
          <a:p>
            <a:r>
              <a:rPr lang="en-GB" sz="2400" dirty="0">
                <a:solidFill>
                  <a:schemeClr val="bg1"/>
                </a:solidFill>
              </a:rPr>
              <a:t>Working day of 14 hours</a:t>
            </a:r>
          </a:p>
          <a:p>
            <a:r>
              <a:rPr lang="en-GB" sz="2400" dirty="0">
                <a:solidFill>
                  <a:schemeClr val="bg1"/>
                </a:solidFill>
              </a:rPr>
              <a:t>Sunday off </a:t>
            </a:r>
          </a:p>
          <a:p>
            <a:r>
              <a:rPr lang="en-GB" sz="2400" dirty="0">
                <a:solidFill>
                  <a:schemeClr val="bg1"/>
                </a:solidFill>
              </a:rPr>
              <a:t>2 days holiday per year</a:t>
            </a:r>
          </a:p>
          <a:p>
            <a:pPr>
              <a:lnSpc>
                <a:spcPct val="90000"/>
              </a:lnSpc>
              <a:spcBef>
                <a:spcPct val="20000"/>
              </a:spcBef>
              <a:buClr>
                <a:schemeClr val="hlink"/>
              </a:buClr>
              <a:buSzPct val="120000"/>
            </a:pPr>
            <a:r>
              <a:rPr lang="en-GB" sz="2400" dirty="0">
                <a:solidFill>
                  <a:schemeClr val="bg1"/>
                </a:solidFill>
              </a:rPr>
              <a:t>Diseases such as bronchitis, pneumonia and tuberculosis were rife.</a:t>
            </a:r>
          </a:p>
        </p:txBody>
      </p:sp>
      <p:sp>
        <p:nvSpPr>
          <p:cNvPr id="7" name="Text Box 5">
            <a:extLst>
              <a:ext uri="{FF2B5EF4-FFF2-40B4-BE49-F238E27FC236}">
                <a16:creationId xmlns:a16="http://schemas.microsoft.com/office/drawing/2014/main" id="{326D4CE6-4422-4691-93ED-B3C7765B8BFA}"/>
              </a:ext>
            </a:extLst>
          </p:cNvPr>
          <p:cNvSpPr txBox="1">
            <a:spLocks noChangeArrowheads="1"/>
          </p:cNvSpPr>
          <p:nvPr/>
        </p:nvSpPr>
        <p:spPr bwMode="auto">
          <a:xfrm>
            <a:off x="-31714" y="14866"/>
            <a:ext cx="12272955" cy="1477328"/>
          </a:xfrm>
          <a:prstGeom prst="rect">
            <a:avLst/>
          </a:prstGeom>
          <a:solidFill>
            <a:schemeClr val="accent1">
              <a:lumMod val="75000"/>
            </a:schemeClr>
          </a:solidFill>
          <a:ln>
            <a:noFill/>
          </a:ln>
          <a:effectLst/>
        </p:spPr>
        <p:txBody>
          <a:bodyPr wrap="square">
            <a:spAutoFit/>
          </a:bodyPr>
          <a:lstStyle/>
          <a:p>
            <a:pPr algn="ctr">
              <a:spcBef>
                <a:spcPct val="50000"/>
              </a:spcBef>
            </a:pPr>
            <a:r>
              <a:rPr lang="en-GB" sz="3600" dirty="0">
                <a:solidFill>
                  <a:schemeClr val="bg1"/>
                </a:solidFill>
              </a:rPr>
              <a:t>Working Life in 1800s</a:t>
            </a:r>
          </a:p>
          <a:p>
            <a:pPr algn="ctr">
              <a:spcBef>
                <a:spcPct val="50000"/>
              </a:spcBef>
            </a:pPr>
            <a:r>
              <a:rPr lang="en-GB" sz="3600" dirty="0">
                <a:solidFill>
                  <a:schemeClr val="bg1"/>
                </a:solidFill>
              </a:rPr>
              <a:t>Prior to a protective regulatory environment</a:t>
            </a:r>
          </a:p>
        </p:txBody>
      </p:sp>
    </p:spTree>
    <p:extLst>
      <p:ext uri="{BB962C8B-B14F-4D97-AF65-F5344CB8AC3E}">
        <p14:creationId xmlns:p14="http://schemas.microsoft.com/office/powerpoint/2010/main" val="9435971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2208213" y="115888"/>
            <a:ext cx="7488187" cy="1800944"/>
          </a:xfrm>
        </p:spPr>
        <p:txBody>
          <a:bodyPr rtlCol="0">
            <a:normAutofit fontScale="90000"/>
          </a:bodyPr>
          <a:lstStyle/>
          <a:p>
            <a:pPr>
              <a:defRPr/>
            </a:pPr>
            <a:r>
              <a:rPr lang="en-GB" dirty="0">
                <a:solidFill>
                  <a:schemeClr val="tx2"/>
                </a:solidFill>
              </a:rPr>
              <a:t>What is today’s revolution akin to Mechanisation and De-skilling?</a:t>
            </a:r>
          </a:p>
        </p:txBody>
      </p:sp>
      <p:pic>
        <p:nvPicPr>
          <p:cNvPr id="10243" name="Picture 3" descr="jb095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7408" y="1700808"/>
            <a:ext cx="50038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972" name="Text Box 4"/>
          <p:cNvSpPr txBox="1">
            <a:spLocks noChangeArrowheads="1"/>
          </p:cNvSpPr>
          <p:nvPr/>
        </p:nvSpPr>
        <p:spPr bwMode="auto">
          <a:xfrm>
            <a:off x="7032626" y="2060576"/>
            <a:ext cx="4391966" cy="2031325"/>
          </a:xfrm>
          <a:prstGeom prst="rect">
            <a:avLst/>
          </a:prstGeom>
          <a:solidFill>
            <a:schemeClr val="tx2">
              <a:lumMod val="60000"/>
              <a:lumOff val="40000"/>
            </a:schemeClr>
          </a:solidFill>
          <a:ln>
            <a:noFill/>
          </a:ln>
          <a:effectLst/>
        </p:spPr>
        <p:txBody>
          <a:bodyPr wrap="square">
            <a:spAutoFit/>
          </a:bodyPr>
          <a:lstStyle/>
          <a:p>
            <a:pPr>
              <a:defRPr/>
            </a:pPr>
            <a:r>
              <a:rPr lang="en-GB" dirty="0">
                <a:solidFill>
                  <a:schemeClr val="bg1"/>
                </a:solidFill>
              </a:rPr>
              <a:t>“By developing machines…which require only unskilled instead of skilled labour, the cost of labour can be reduced [and] the bargaining position of the worker reduced”</a:t>
            </a:r>
          </a:p>
          <a:p>
            <a:pPr algn="r">
              <a:defRPr/>
            </a:pPr>
            <a:r>
              <a:rPr lang="en-GB" dirty="0">
                <a:solidFill>
                  <a:schemeClr val="bg1"/>
                </a:solidFill>
              </a:rPr>
              <a:t>Andrew </a:t>
            </a:r>
            <a:r>
              <a:rPr lang="en-GB" dirty="0" err="1">
                <a:solidFill>
                  <a:schemeClr val="bg1"/>
                </a:solidFill>
              </a:rPr>
              <a:t>Ure</a:t>
            </a:r>
            <a:endParaRPr lang="en-GB" dirty="0">
              <a:solidFill>
                <a:schemeClr val="bg1"/>
              </a:solidFill>
            </a:endParaRPr>
          </a:p>
          <a:p>
            <a:pPr algn="r">
              <a:defRPr/>
            </a:pPr>
            <a:endParaRPr lang="en-GB" dirty="0">
              <a:solidFill>
                <a:schemeClr val="bg1"/>
              </a:solidFill>
            </a:endParaRPr>
          </a:p>
          <a:p>
            <a:pPr algn="r">
              <a:defRPr/>
            </a:pPr>
            <a:r>
              <a:rPr lang="en-GB" dirty="0">
                <a:solidFill>
                  <a:schemeClr val="bg1"/>
                </a:solidFill>
              </a:rPr>
              <a:t>cited in Burnes (1996) p. 10</a:t>
            </a:r>
          </a:p>
        </p:txBody>
      </p:sp>
      <p:sp>
        <p:nvSpPr>
          <p:cNvPr id="3" name="TextBox 2">
            <a:extLst>
              <a:ext uri="{FF2B5EF4-FFF2-40B4-BE49-F238E27FC236}">
                <a16:creationId xmlns:a16="http://schemas.microsoft.com/office/drawing/2014/main" id="{FBF0B342-5750-4A7F-9192-AFE61BAB4F19}"/>
              </a:ext>
            </a:extLst>
          </p:cNvPr>
          <p:cNvSpPr txBox="1"/>
          <p:nvPr/>
        </p:nvSpPr>
        <p:spPr>
          <a:xfrm>
            <a:off x="6960096" y="4941168"/>
            <a:ext cx="4320480" cy="1384995"/>
          </a:xfrm>
          <a:prstGeom prst="rect">
            <a:avLst/>
          </a:prstGeom>
          <a:noFill/>
        </p:spPr>
        <p:txBody>
          <a:bodyPr wrap="square" rtlCol="0">
            <a:spAutoFit/>
          </a:bodyPr>
          <a:lstStyle/>
          <a:p>
            <a:pPr algn="ctr"/>
            <a:r>
              <a:rPr lang="en-US" sz="2800" dirty="0">
                <a:solidFill>
                  <a:schemeClr val="tx2"/>
                </a:solidFill>
                <a:latin typeface="+mj-lt"/>
                <a:ea typeface="+mj-ea"/>
                <a:cs typeface="+mj-cs"/>
              </a:rPr>
              <a:t>Has the regulatory environment caught up with today’s challenges?</a:t>
            </a:r>
            <a:endParaRPr lang="en-GB" sz="2800" dirty="0">
              <a:solidFill>
                <a:schemeClr val="tx2"/>
              </a:solidFill>
              <a:latin typeface="+mj-lt"/>
              <a:ea typeface="+mj-ea"/>
              <a:cs typeface="+mj-cs"/>
            </a:endParaRPr>
          </a:p>
        </p:txBody>
      </p:sp>
    </p:spTree>
    <p:extLst>
      <p:ext uri="{BB962C8B-B14F-4D97-AF65-F5344CB8AC3E}">
        <p14:creationId xmlns:p14="http://schemas.microsoft.com/office/powerpoint/2010/main" val="20993632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63490" name="Picture 2" descr="0_post_card_views_unidentified_forth_bridge_11896"/>
          <p:cNvPicPr>
            <a:picLocks noChangeAspect="1" noChangeArrowheads="1"/>
          </p:cNvPicPr>
          <p:nvPr/>
        </p:nvPicPr>
        <p:blipFill>
          <a:blip r:embed="rId2">
            <a:extLst>
              <a:ext uri="{28A0092B-C50C-407E-A947-70E740481C1C}">
                <a14:useLocalDpi xmlns:a14="http://schemas.microsoft.com/office/drawing/2010/main" val="0"/>
              </a:ext>
            </a:extLst>
          </a:blip>
          <a:srcRect r="12599"/>
          <a:stretch>
            <a:fillRect/>
          </a:stretch>
        </p:blipFill>
        <p:spPr bwMode="auto">
          <a:xfrm>
            <a:off x="2792412" y="9525"/>
            <a:ext cx="9399588" cy="6848475"/>
          </a:xfrm>
          <a:prstGeom prst="rect">
            <a:avLst/>
          </a:prstGeom>
          <a:noFill/>
          <a:extLst>
            <a:ext uri="{909E8E84-426E-40DD-AFC4-6F175D3DCCD1}">
              <a14:hiddenFill xmlns:a14="http://schemas.microsoft.com/office/drawing/2010/main">
                <a:solidFill>
                  <a:srgbClr val="FFFFFF"/>
                </a:solidFill>
              </a14:hiddenFill>
            </a:ext>
          </a:extLst>
        </p:spPr>
      </p:pic>
      <p:sp>
        <p:nvSpPr>
          <p:cNvPr id="63491" name="Rectangle 3"/>
          <p:cNvSpPr>
            <a:spLocks noGrp="1" noChangeArrowheads="1"/>
          </p:cNvSpPr>
          <p:nvPr>
            <p:ph type="title"/>
          </p:nvPr>
        </p:nvSpPr>
        <p:spPr>
          <a:xfrm>
            <a:off x="5316537" y="9525"/>
            <a:ext cx="6875463" cy="836613"/>
          </a:xfrm>
        </p:spPr>
        <p:txBody>
          <a:bodyPr/>
          <a:lstStyle/>
          <a:p>
            <a:r>
              <a:rPr lang="en-GB" sz="3200" dirty="0"/>
              <a:t>The Forth Bridge (built 1883-1890)</a:t>
            </a:r>
          </a:p>
        </p:txBody>
      </p:sp>
      <p:sp>
        <p:nvSpPr>
          <p:cNvPr id="63492" name="Rectangle 4"/>
          <p:cNvSpPr>
            <a:spLocks noGrp="1" noChangeArrowheads="1"/>
          </p:cNvSpPr>
          <p:nvPr>
            <p:ph type="body" idx="1"/>
          </p:nvPr>
        </p:nvSpPr>
        <p:spPr>
          <a:xfrm>
            <a:off x="0" y="0"/>
            <a:ext cx="2999656" cy="6867524"/>
          </a:xfrm>
          <a:solidFill>
            <a:schemeClr val="tx2"/>
          </a:solidFill>
        </p:spPr>
        <p:txBody>
          <a:bodyPr/>
          <a:lstStyle/>
          <a:p>
            <a:pPr>
              <a:lnSpc>
                <a:spcPct val="80000"/>
              </a:lnSpc>
            </a:pPr>
            <a:endParaRPr lang="en-GB" sz="2000" dirty="0">
              <a:solidFill>
                <a:schemeClr val="bg1"/>
              </a:solidFill>
            </a:endParaRPr>
          </a:p>
          <a:p>
            <a:pPr>
              <a:lnSpc>
                <a:spcPct val="80000"/>
              </a:lnSpc>
            </a:pPr>
            <a:r>
              <a:rPr lang="en-GB" sz="2000" dirty="0">
                <a:solidFill>
                  <a:schemeClr val="bg1"/>
                </a:solidFill>
              </a:rPr>
              <a:t>More than 4,600 workers were employed to work on the bridge at the peak of its construction. </a:t>
            </a:r>
          </a:p>
          <a:p>
            <a:pPr>
              <a:lnSpc>
                <a:spcPct val="80000"/>
              </a:lnSpc>
            </a:pPr>
            <a:endParaRPr lang="en-GB" sz="2000" dirty="0">
              <a:solidFill>
                <a:schemeClr val="bg1"/>
              </a:solidFill>
            </a:endParaRPr>
          </a:p>
          <a:p>
            <a:pPr>
              <a:lnSpc>
                <a:spcPct val="80000"/>
              </a:lnSpc>
            </a:pPr>
            <a:r>
              <a:rPr lang="en-GB" sz="2000" dirty="0">
                <a:solidFill>
                  <a:schemeClr val="bg1"/>
                </a:solidFill>
              </a:rPr>
              <a:t>A </a:t>
            </a:r>
            <a:r>
              <a:rPr lang="en-GB" sz="2000" b="1" u="sng" dirty="0">
                <a:solidFill>
                  <a:schemeClr val="bg1"/>
                </a:solidFill>
              </a:rPr>
              <a:t>work accident</a:t>
            </a:r>
            <a:r>
              <a:rPr lang="en-GB" sz="2000" dirty="0">
                <a:solidFill>
                  <a:schemeClr val="bg1"/>
                </a:solidFill>
              </a:rPr>
              <a:t> book recording all those who were hurt or suffered sickness during the seven years of construction.</a:t>
            </a:r>
          </a:p>
          <a:p>
            <a:pPr>
              <a:lnSpc>
                <a:spcPct val="80000"/>
              </a:lnSpc>
            </a:pPr>
            <a:endParaRPr lang="en-GB" sz="2000" dirty="0">
              <a:solidFill>
                <a:schemeClr val="bg1"/>
              </a:solidFill>
            </a:endParaRPr>
          </a:p>
          <a:p>
            <a:pPr>
              <a:lnSpc>
                <a:spcPct val="80000"/>
              </a:lnSpc>
            </a:pPr>
            <a:r>
              <a:rPr lang="en-GB" sz="2000" dirty="0">
                <a:solidFill>
                  <a:schemeClr val="bg1"/>
                </a:solidFill>
              </a:rPr>
              <a:t>How many accidents? 	26,000                             </a:t>
            </a:r>
          </a:p>
          <a:p>
            <a:pPr>
              <a:lnSpc>
                <a:spcPct val="80000"/>
              </a:lnSpc>
            </a:pPr>
            <a:endParaRPr lang="en-GB" sz="2000" dirty="0">
              <a:solidFill>
                <a:schemeClr val="bg1"/>
              </a:solidFill>
            </a:endParaRPr>
          </a:p>
          <a:p>
            <a:pPr>
              <a:lnSpc>
                <a:spcPct val="80000"/>
              </a:lnSpc>
            </a:pPr>
            <a:r>
              <a:rPr lang="en-GB" sz="2000" dirty="0">
                <a:solidFill>
                  <a:schemeClr val="bg1"/>
                </a:solidFill>
              </a:rPr>
              <a:t>How many deaths?</a:t>
            </a:r>
          </a:p>
          <a:p>
            <a:pPr marL="0" indent="0">
              <a:lnSpc>
                <a:spcPct val="80000"/>
              </a:lnSpc>
              <a:buNone/>
            </a:pPr>
            <a:r>
              <a:rPr lang="en-GB" sz="2000" dirty="0">
                <a:solidFill>
                  <a:schemeClr val="bg1"/>
                </a:solidFill>
              </a:rPr>
              <a:t>	78</a:t>
            </a:r>
          </a:p>
        </p:txBody>
      </p:sp>
    </p:spTree>
    <p:extLst>
      <p:ext uri="{BB962C8B-B14F-4D97-AF65-F5344CB8AC3E}">
        <p14:creationId xmlns:p14="http://schemas.microsoft.com/office/powerpoint/2010/main" val="6344533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7" name="Picture 3" descr="construction-safety"/>
          <p:cNvPicPr>
            <a:picLocks noChangeAspect="1" noChangeArrowheads="1"/>
          </p:cNvPicPr>
          <p:nvPr/>
        </p:nvPicPr>
        <p:blipFill rotWithShape="1">
          <a:blip r:embed="rId2">
            <a:extLst>
              <a:ext uri="{28A0092B-C50C-407E-A947-70E740481C1C}">
                <a14:useLocalDpi xmlns:a14="http://schemas.microsoft.com/office/drawing/2010/main" val="0"/>
              </a:ext>
            </a:extLst>
          </a:blip>
          <a:srcRect t="4710" b="6885"/>
          <a:stretch/>
        </p:blipFill>
        <p:spPr bwMode="auto">
          <a:xfrm>
            <a:off x="0" y="0"/>
            <a:ext cx="5541348"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7588" name="Picture 4" descr="compensation+lawyers+to+help+man+crushed+at+work_3248_800062742_1_0_7048407_3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41348" y="186182"/>
            <a:ext cx="6686386" cy="6686386"/>
          </a:xfrm>
          <a:prstGeom prst="rect">
            <a:avLst/>
          </a:prstGeom>
          <a:noFill/>
          <a:extLst>
            <a:ext uri="{909E8E84-426E-40DD-AFC4-6F175D3DCCD1}">
              <a14:hiddenFill xmlns:a14="http://schemas.microsoft.com/office/drawing/2010/main">
                <a:solidFill>
                  <a:srgbClr val="FFFFFF"/>
                </a:solidFill>
              </a14:hiddenFill>
            </a:ext>
          </a:extLst>
        </p:spPr>
      </p:pic>
      <p:sp>
        <p:nvSpPr>
          <p:cNvPr id="67586" name="Rectangle 2"/>
          <p:cNvSpPr>
            <a:spLocks noGrp="1" noChangeArrowheads="1"/>
          </p:cNvSpPr>
          <p:nvPr>
            <p:ph type="title"/>
          </p:nvPr>
        </p:nvSpPr>
        <p:spPr>
          <a:xfrm>
            <a:off x="4850308" y="-1"/>
            <a:ext cx="7341692" cy="1628776"/>
          </a:xfrm>
          <a:solidFill>
            <a:schemeClr val="tx2"/>
          </a:solidFill>
        </p:spPr>
        <p:txBody>
          <a:bodyPr/>
          <a:lstStyle/>
          <a:p>
            <a:r>
              <a:rPr lang="en-GB" dirty="0">
                <a:solidFill>
                  <a:schemeClr val="bg1"/>
                </a:solidFill>
              </a:rPr>
              <a:t>Health &amp; Safety at Work Act 1974</a:t>
            </a:r>
          </a:p>
        </p:txBody>
      </p:sp>
      <p:sp>
        <p:nvSpPr>
          <p:cNvPr id="2" name="TextBox 1">
            <a:extLst>
              <a:ext uri="{FF2B5EF4-FFF2-40B4-BE49-F238E27FC236}">
                <a16:creationId xmlns:a16="http://schemas.microsoft.com/office/drawing/2014/main" id="{DBF97F8E-A6AF-4571-843B-B5C10DE730C0}"/>
              </a:ext>
            </a:extLst>
          </p:cNvPr>
          <p:cNvSpPr txBox="1"/>
          <p:nvPr/>
        </p:nvSpPr>
        <p:spPr>
          <a:xfrm>
            <a:off x="2604188" y="5373216"/>
            <a:ext cx="4176464" cy="1077218"/>
          </a:xfrm>
          <a:prstGeom prst="rect">
            <a:avLst/>
          </a:prstGeom>
          <a:solidFill>
            <a:schemeClr val="tx2"/>
          </a:solidFill>
        </p:spPr>
        <p:txBody>
          <a:bodyPr wrap="square" rtlCol="0">
            <a:spAutoFit/>
          </a:bodyPr>
          <a:lstStyle/>
          <a:p>
            <a:r>
              <a:rPr lang="en-US" sz="3200" dirty="0">
                <a:solidFill>
                  <a:schemeClr val="bg1"/>
                </a:solidFill>
              </a:rPr>
              <a:t>What are today’s employee safety issues?</a:t>
            </a:r>
            <a:endParaRPr lang="en-GB" sz="3200" dirty="0">
              <a:solidFill>
                <a:schemeClr val="bg1"/>
              </a:solidFill>
            </a:endParaRPr>
          </a:p>
        </p:txBody>
      </p:sp>
    </p:spTree>
    <p:extLst>
      <p:ext uri="{BB962C8B-B14F-4D97-AF65-F5344CB8AC3E}">
        <p14:creationId xmlns:p14="http://schemas.microsoft.com/office/powerpoint/2010/main" val="15871576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16360-45C3-4D93-AC82-4965D9CEA324}"/>
              </a:ext>
            </a:extLst>
          </p:cNvPr>
          <p:cNvSpPr>
            <a:spLocks noGrp="1"/>
          </p:cNvSpPr>
          <p:nvPr>
            <p:ph type="title"/>
          </p:nvPr>
        </p:nvSpPr>
        <p:spPr/>
        <p:txBody>
          <a:bodyPr/>
          <a:lstStyle/>
          <a:p>
            <a:r>
              <a:rPr lang="en-GB" i="1" dirty="0">
                <a:latin typeface="Arial" panose="020B0604020202020204" pitchFamily="34" charset="0"/>
                <a:ea typeface="Times New Roman" panose="02020603050405020304" pitchFamily="18" charset="0"/>
              </a:rPr>
              <a:t>The Workplace of the Future</a:t>
            </a:r>
            <a:endParaRPr lang="en-GB" dirty="0"/>
          </a:p>
        </p:txBody>
      </p:sp>
      <p:sp>
        <p:nvSpPr>
          <p:cNvPr id="3" name="Content Placeholder 2">
            <a:extLst>
              <a:ext uri="{FF2B5EF4-FFF2-40B4-BE49-F238E27FC236}">
                <a16:creationId xmlns:a16="http://schemas.microsoft.com/office/drawing/2014/main" id="{7C6C1646-4229-4B30-9CC1-0652612DE57B}"/>
              </a:ext>
            </a:extLst>
          </p:cNvPr>
          <p:cNvSpPr>
            <a:spLocks noGrp="1"/>
          </p:cNvSpPr>
          <p:nvPr>
            <p:ph idx="1"/>
          </p:nvPr>
        </p:nvSpPr>
        <p:spPr>
          <a:xfrm>
            <a:off x="1981200" y="2132856"/>
            <a:ext cx="8229600" cy="4248472"/>
          </a:xfrm>
        </p:spPr>
        <p:txBody>
          <a:bodyPr>
            <a:normAutofit/>
          </a:bodyPr>
          <a:lstStyle/>
          <a:p>
            <a:pPr marL="0" indent="0">
              <a:buNone/>
            </a:pPr>
            <a:r>
              <a:rPr lang="en-GB" sz="1800" i="1" dirty="0">
                <a:latin typeface="Arial" panose="020B0604020202020204" pitchFamily="34" charset="0"/>
                <a:ea typeface="Times New Roman" panose="02020603050405020304" pitchFamily="18" charset="0"/>
              </a:rPr>
              <a:t>The new panther organizations will be extremely cost effective and have very high levels of productivity (Murphy,2 016).They will also be good at problem-solving, have little staff turnover, and have creative and satisfied employees (Boxall &amp; Purcell,2010). These very well-paid employees will find their work meaningful. </a:t>
            </a:r>
          </a:p>
          <a:p>
            <a:pPr marL="0" indent="0">
              <a:buNone/>
            </a:pPr>
            <a:endParaRPr lang="en-GB" sz="1800" i="1" dirty="0">
              <a:latin typeface="Arial" panose="020B0604020202020204" pitchFamily="34" charset="0"/>
              <a:ea typeface="Times New Roman" panose="02020603050405020304" pitchFamily="18" charset="0"/>
            </a:endParaRPr>
          </a:p>
          <a:p>
            <a:pPr marL="0" indent="0">
              <a:buNone/>
            </a:pPr>
            <a:r>
              <a:rPr lang="en-GB" sz="1800" i="1" dirty="0">
                <a:latin typeface="Arial" panose="020B0604020202020204" pitchFamily="34" charset="0"/>
                <a:ea typeface="Times New Roman" panose="02020603050405020304" pitchFamily="18" charset="0"/>
              </a:rPr>
              <a:t>They will be living out their dreams in the panther organizations, and will have contacts among the </a:t>
            </a:r>
            <a:r>
              <a:rPr lang="en-GB" sz="1800" b="1" i="1" dirty="0">
                <a:latin typeface="Arial" panose="020B0604020202020204" pitchFamily="34" charset="0"/>
                <a:ea typeface="Times New Roman" panose="02020603050405020304" pitchFamily="18" charset="0"/>
              </a:rPr>
              <a:t>precariat</a:t>
            </a:r>
            <a:r>
              <a:rPr lang="en-GB" sz="1800" i="1" dirty="0">
                <a:latin typeface="Arial" panose="020B0604020202020204" pitchFamily="34" charset="0"/>
                <a:ea typeface="Times New Roman" panose="02020603050405020304" pitchFamily="18" charset="0"/>
              </a:rPr>
              <a:t> who can perform short-term contractual assignments (Brynjolfsson &amp; McAfee,2011,2014). This kind of relationship will contribute to securing the future of ‘the company of one’. </a:t>
            </a:r>
          </a:p>
          <a:p>
            <a:pPr marL="0" indent="0">
              <a:buNone/>
            </a:pPr>
            <a:endParaRPr lang="en-GB" sz="1800" i="1" dirty="0">
              <a:latin typeface="Arial" panose="020B0604020202020204" pitchFamily="34" charset="0"/>
              <a:ea typeface="Times New Roman" panose="02020603050405020304" pitchFamily="18" charset="0"/>
            </a:endParaRPr>
          </a:p>
          <a:p>
            <a:pPr marL="0" indent="0" algn="r">
              <a:buNone/>
            </a:pPr>
            <a:r>
              <a:rPr lang="en-US" sz="1400" dirty="0">
                <a:solidFill>
                  <a:srgbClr val="3A3A3A"/>
                </a:solidFill>
                <a:latin typeface="Source Sans Pro" panose="020B0503030403020204" pitchFamily="34" charset="0"/>
              </a:rPr>
              <a:t>Johannessen, Jon-</a:t>
            </a:r>
            <a:r>
              <a:rPr lang="en-US" sz="1400" dirty="0" err="1">
                <a:solidFill>
                  <a:srgbClr val="3A3A3A"/>
                </a:solidFill>
                <a:latin typeface="Source Sans Pro" panose="020B0503030403020204" pitchFamily="34" charset="0"/>
              </a:rPr>
              <a:t>Arild</a:t>
            </a:r>
            <a:r>
              <a:rPr lang="en-US" sz="1400" dirty="0">
                <a:solidFill>
                  <a:srgbClr val="3A3A3A"/>
                </a:solidFill>
                <a:latin typeface="Source Sans Pro" panose="020B0503030403020204" pitchFamily="34" charset="0"/>
              </a:rPr>
              <a:t>. (2018). </a:t>
            </a:r>
            <a:r>
              <a:rPr lang="en-US" sz="1400" i="1" dirty="0">
                <a:solidFill>
                  <a:srgbClr val="3A3A3A"/>
                </a:solidFill>
                <a:latin typeface="Source Sans Pro" panose="020B0503030403020204" pitchFamily="34" charset="0"/>
              </a:rPr>
              <a:t>The Workplace of the Future : The Fourth Industrial Revolution, the Precariat and the Death of Hierarchies</a:t>
            </a:r>
            <a:r>
              <a:rPr lang="en-US" sz="1400" dirty="0">
                <a:solidFill>
                  <a:srgbClr val="3A3A3A"/>
                </a:solidFill>
                <a:latin typeface="Source Sans Pro" panose="020B0503030403020204" pitchFamily="34" charset="0"/>
              </a:rPr>
              <a:t> (1st ed.). CRC Press.</a:t>
            </a:r>
            <a:r>
              <a:rPr lang="en-GB" sz="1400" i="1" dirty="0">
                <a:latin typeface="Arial" panose="020B0604020202020204" pitchFamily="34" charset="0"/>
                <a:ea typeface="Times New Roman" panose="02020603050405020304" pitchFamily="18" charset="0"/>
              </a:rPr>
              <a:t>.Page 3. </a:t>
            </a:r>
          </a:p>
          <a:p>
            <a:pPr marL="0" indent="0">
              <a:buNone/>
            </a:pPr>
            <a:endParaRPr lang="en-GB" dirty="0"/>
          </a:p>
        </p:txBody>
      </p:sp>
      <p:sp>
        <p:nvSpPr>
          <p:cNvPr id="4" name="Rectangle 2">
            <a:extLst>
              <a:ext uri="{FF2B5EF4-FFF2-40B4-BE49-F238E27FC236}">
                <a16:creationId xmlns:a16="http://schemas.microsoft.com/office/drawing/2014/main" id="{82A55EA3-D972-42C0-A32A-EC6D98CD2B1D}"/>
              </a:ext>
            </a:extLst>
          </p:cNvPr>
          <p:cNvSpPr txBox="1">
            <a:spLocks noChangeArrowheads="1"/>
          </p:cNvSpPr>
          <p:nvPr/>
        </p:nvSpPr>
        <p:spPr>
          <a:xfrm>
            <a:off x="0" y="0"/>
            <a:ext cx="12192000" cy="1255922"/>
          </a:xfrm>
          <a:prstGeom prst="rect">
            <a:avLst/>
          </a:prstGeom>
          <a:solidFill>
            <a:schemeClr val="tx2"/>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solidFill>
                  <a:schemeClr val="bg1"/>
                </a:solidFill>
              </a:rPr>
              <a:t>The Workplace of the future</a:t>
            </a:r>
          </a:p>
        </p:txBody>
      </p:sp>
    </p:spTree>
    <p:extLst>
      <p:ext uri="{BB962C8B-B14F-4D97-AF65-F5344CB8AC3E}">
        <p14:creationId xmlns:p14="http://schemas.microsoft.com/office/powerpoint/2010/main" val="8714850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6C1646-4229-4B30-9CC1-0652612DE57B}"/>
              </a:ext>
            </a:extLst>
          </p:cNvPr>
          <p:cNvSpPr>
            <a:spLocks noGrp="1"/>
          </p:cNvSpPr>
          <p:nvPr>
            <p:ph idx="1"/>
          </p:nvPr>
        </p:nvSpPr>
        <p:spPr>
          <a:xfrm>
            <a:off x="1981200" y="1916832"/>
            <a:ext cx="8229600" cy="4464496"/>
          </a:xfrm>
        </p:spPr>
        <p:txBody>
          <a:bodyPr>
            <a:normAutofit/>
          </a:bodyPr>
          <a:lstStyle/>
          <a:p>
            <a:pPr marL="0" indent="0">
              <a:buNone/>
            </a:pPr>
            <a:r>
              <a:rPr lang="en-GB" sz="1800" i="1" dirty="0">
                <a:latin typeface="Arial" panose="020B0604020202020204" pitchFamily="34" charset="0"/>
                <a:ea typeface="Times New Roman" panose="02020603050405020304" pitchFamily="18" charset="0"/>
              </a:rPr>
              <a:t>Within a panther organization, the employees will flourish using their expertise to perform their specialized knowledge tasks (Bruce &amp; Crook,2015). These employees will be optimistic, positive individuals who will spend much of their working lives in contact with their global competence networks (</a:t>
            </a:r>
            <a:r>
              <a:rPr lang="en-GB" sz="1800" i="1" dirty="0" err="1">
                <a:latin typeface="Arial" panose="020B0604020202020204" pitchFamily="34" charset="0"/>
                <a:ea typeface="Times New Roman" panose="02020603050405020304" pitchFamily="18" charset="0"/>
              </a:rPr>
              <a:t>Reinmoell</a:t>
            </a:r>
            <a:r>
              <a:rPr lang="en-GB" sz="1800" i="1" dirty="0">
                <a:latin typeface="Arial" panose="020B0604020202020204" pitchFamily="34" charset="0"/>
                <a:ea typeface="Times New Roman" panose="02020603050405020304" pitchFamily="18" charset="0"/>
              </a:rPr>
              <a:t> &amp; </a:t>
            </a:r>
            <a:r>
              <a:rPr lang="en-GB" sz="1800" i="1" dirty="0" err="1">
                <a:latin typeface="Arial" panose="020B0604020202020204" pitchFamily="34" charset="0"/>
                <a:ea typeface="Times New Roman" panose="02020603050405020304" pitchFamily="18" charset="0"/>
              </a:rPr>
              <a:t>Reinmoeller</a:t>
            </a:r>
            <a:r>
              <a:rPr lang="en-GB" sz="1800" i="1" dirty="0">
                <a:latin typeface="Arial" panose="020B0604020202020204" pitchFamily="34" charset="0"/>
                <a:ea typeface="Times New Roman" panose="02020603050405020304" pitchFamily="18" charset="0"/>
              </a:rPr>
              <a:t>, 2015). </a:t>
            </a:r>
          </a:p>
          <a:p>
            <a:pPr marL="0" indent="0">
              <a:buNone/>
            </a:pPr>
            <a:endParaRPr lang="en-GB" sz="1800" i="1" dirty="0">
              <a:latin typeface="Arial" panose="020B0604020202020204" pitchFamily="34" charset="0"/>
              <a:ea typeface="Times New Roman" panose="02020603050405020304" pitchFamily="18" charset="0"/>
            </a:endParaRPr>
          </a:p>
          <a:p>
            <a:pPr marL="0" indent="0">
              <a:buNone/>
            </a:pPr>
            <a:r>
              <a:rPr lang="en-GB" sz="1800" i="1" dirty="0">
                <a:latin typeface="Arial" panose="020B0604020202020204" pitchFamily="34" charset="0"/>
                <a:ea typeface="Times New Roman" panose="02020603050405020304" pitchFamily="18" charset="0"/>
              </a:rPr>
              <a:t>Those who do not succeed in making this transformation will have been forced to leave the organization and will number among either the </a:t>
            </a:r>
            <a:r>
              <a:rPr lang="en-GB" sz="1800" b="1" i="1" dirty="0">
                <a:latin typeface="Arial" panose="020B0604020202020204" pitchFamily="34" charset="0"/>
                <a:ea typeface="Times New Roman" panose="02020603050405020304" pitchFamily="18" charset="0"/>
              </a:rPr>
              <a:t>precariat</a:t>
            </a:r>
            <a:r>
              <a:rPr lang="en-GB" sz="1800" i="1" dirty="0">
                <a:latin typeface="Arial" panose="020B0604020202020204" pitchFamily="34" charset="0"/>
                <a:ea typeface="Times New Roman" panose="02020603050405020304" pitchFamily="18" charset="0"/>
              </a:rPr>
              <a:t> or the </a:t>
            </a:r>
            <a:r>
              <a:rPr lang="en-GB" sz="1800" b="1" i="1" dirty="0">
                <a:latin typeface="Arial" panose="020B0604020202020204" pitchFamily="34" charset="0"/>
                <a:ea typeface="Times New Roman" panose="02020603050405020304" pitchFamily="18" charset="0"/>
              </a:rPr>
              <a:t>working poor</a:t>
            </a:r>
            <a:r>
              <a:rPr lang="en-GB" sz="1800" i="1" dirty="0">
                <a:latin typeface="Arial" panose="020B0604020202020204" pitchFamily="34" charset="0"/>
                <a:ea typeface="Times New Roman" panose="02020603050405020304" pitchFamily="18" charset="0"/>
              </a:rPr>
              <a:t>.</a:t>
            </a:r>
          </a:p>
          <a:p>
            <a:pPr marL="0" indent="0">
              <a:buNone/>
            </a:pPr>
            <a:endParaRPr lang="en-GB" sz="1800" i="1" dirty="0">
              <a:latin typeface="Arial" panose="020B0604020202020204" pitchFamily="34" charset="0"/>
              <a:ea typeface="Times New Roman" panose="02020603050405020304" pitchFamily="18" charset="0"/>
            </a:endParaRPr>
          </a:p>
          <a:p>
            <a:pPr marL="0" indent="0" algn="r">
              <a:buNone/>
            </a:pPr>
            <a:r>
              <a:rPr lang="en-US" sz="1400" dirty="0">
                <a:solidFill>
                  <a:srgbClr val="3A3A3A"/>
                </a:solidFill>
                <a:latin typeface="Source Sans Pro" panose="020B0503030403020204" pitchFamily="34" charset="0"/>
              </a:rPr>
              <a:t>Johannessen, Jon-</a:t>
            </a:r>
            <a:r>
              <a:rPr lang="en-US" sz="1400" dirty="0" err="1">
                <a:solidFill>
                  <a:srgbClr val="3A3A3A"/>
                </a:solidFill>
                <a:latin typeface="Source Sans Pro" panose="020B0503030403020204" pitchFamily="34" charset="0"/>
              </a:rPr>
              <a:t>Arild</a:t>
            </a:r>
            <a:r>
              <a:rPr lang="en-US" sz="1400" dirty="0">
                <a:solidFill>
                  <a:srgbClr val="3A3A3A"/>
                </a:solidFill>
                <a:latin typeface="Source Sans Pro" panose="020B0503030403020204" pitchFamily="34" charset="0"/>
              </a:rPr>
              <a:t>. (2018). </a:t>
            </a:r>
            <a:r>
              <a:rPr lang="en-US" sz="1400" i="1" dirty="0">
                <a:solidFill>
                  <a:srgbClr val="3A3A3A"/>
                </a:solidFill>
                <a:latin typeface="Source Sans Pro" panose="020B0503030403020204" pitchFamily="34" charset="0"/>
              </a:rPr>
              <a:t>The Workplace of the Future : The Fourth Industrial Revolution, the Precariat and the Death of Hierarchies</a:t>
            </a:r>
            <a:r>
              <a:rPr lang="en-US" sz="1400" dirty="0">
                <a:solidFill>
                  <a:srgbClr val="3A3A3A"/>
                </a:solidFill>
                <a:latin typeface="Source Sans Pro" panose="020B0503030403020204" pitchFamily="34" charset="0"/>
              </a:rPr>
              <a:t> (1st ed.). CRC Press.</a:t>
            </a:r>
            <a:r>
              <a:rPr lang="en-GB" sz="1400" i="1" dirty="0">
                <a:latin typeface="Arial" panose="020B0604020202020204" pitchFamily="34" charset="0"/>
                <a:ea typeface="Times New Roman" panose="02020603050405020304" pitchFamily="18" charset="0"/>
              </a:rPr>
              <a:t>. Page 3 </a:t>
            </a:r>
          </a:p>
          <a:p>
            <a:pPr marL="0" indent="0">
              <a:buNone/>
            </a:pPr>
            <a:endParaRPr lang="en-GB" dirty="0"/>
          </a:p>
        </p:txBody>
      </p:sp>
      <p:sp>
        <p:nvSpPr>
          <p:cNvPr id="4" name="Rectangle 2">
            <a:extLst>
              <a:ext uri="{FF2B5EF4-FFF2-40B4-BE49-F238E27FC236}">
                <a16:creationId xmlns:a16="http://schemas.microsoft.com/office/drawing/2014/main" id="{E40A4924-4DDC-40AA-996D-7CE7DBFFD6C7}"/>
              </a:ext>
            </a:extLst>
          </p:cNvPr>
          <p:cNvSpPr txBox="1">
            <a:spLocks noChangeArrowheads="1"/>
          </p:cNvSpPr>
          <p:nvPr/>
        </p:nvSpPr>
        <p:spPr>
          <a:xfrm>
            <a:off x="0" y="0"/>
            <a:ext cx="12192000" cy="1255922"/>
          </a:xfrm>
          <a:prstGeom prst="rect">
            <a:avLst/>
          </a:prstGeom>
          <a:solidFill>
            <a:schemeClr val="tx2"/>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solidFill>
                  <a:schemeClr val="bg1"/>
                </a:solidFill>
              </a:rPr>
              <a:t>The Workplace of the future</a:t>
            </a:r>
          </a:p>
        </p:txBody>
      </p:sp>
    </p:spTree>
    <p:extLst>
      <p:ext uri="{BB962C8B-B14F-4D97-AF65-F5344CB8AC3E}">
        <p14:creationId xmlns:p14="http://schemas.microsoft.com/office/powerpoint/2010/main" val="32226253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43AE7E7-84C0-4817-9368-D6B53F39F9B0}"/>
              </a:ext>
            </a:extLst>
          </p:cNvPr>
          <p:cNvPicPr>
            <a:picLocks noChangeAspect="1"/>
          </p:cNvPicPr>
          <p:nvPr/>
        </p:nvPicPr>
        <p:blipFill rotWithShape="1">
          <a:blip r:embed="rId2"/>
          <a:srcRect l="15828" t="24211" r="21904" b="10189"/>
          <a:stretch/>
        </p:blipFill>
        <p:spPr>
          <a:xfrm>
            <a:off x="3179676" y="1844824"/>
            <a:ext cx="5832648" cy="3456384"/>
          </a:xfrm>
          <a:prstGeom prst="rect">
            <a:avLst/>
          </a:prstGeom>
        </p:spPr>
      </p:pic>
      <p:sp>
        <p:nvSpPr>
          <p:cNvPr id="11" name="TextBox 10">
            <a:extLst>
              <a:ext uri="{FF2B5EF4-FFF2-40B4-BE49-F238E27FC236}">
                <a16:creationId xmlns:a16="http://schemas.microsoft.com/office/drawing/2014/main" id="{345F60D9-77F2-4C0C-862E-8E82C0451A03}"/>
              </a:ext>
            </a:extLst>
          </p:cNvPr>
          <p:cNvSpPr txBox="1"/>
          <p:nvPr/>
        </p:nvSpPr>
        <p:spPr>
          <a:xfrm>
            <a:off x="2135560" y="5517232"/>
            <a:ext cx="7920880" cy="523220"/>
          </a:xfrm>
          <a:prstGeom prst="rect">
            <a:avLst/>
          </a:prstGeom>
          <a:noFill/>
        </p:spPr>
        <p:txBody>
          <a:bodyPr wrap="square">
            <a:spAutoFit/>
          </a:bodyPr>
          <a:lstStyle/>
          <a:p>
            <a:r>
              <a:rPr lang="en-US" sz="1400" dirty="0">
                <a:solidFill>
                  <a:srgbClr val="3A3A3A"/>
                </a:solidFill>
                <a:latin typeface="Source Sans Pro" panose="020B0503030403020204" pitchFamily="34" charset="0"/>
              </a:rPr>
              <a:t>Johannessen, Jon-</a:t>
            </a:r>
            <a:r>
              <a:rPr lang="en-US" sz="1400" dirty="0" err="1">
                <a:solidFill>
                  <a:srgbClr val="3A3A3A"/>
                </a:solidFill>
                <a:latin typeface="Source Sans Pro" panose="020B0503030403020204" pitchFamily="34" charset="0"/>
              </a:rPr>
              <a:t>Arild</a:t>
            </a:r>
            <a:r>
              <a:rPr lang="en-US" sz="1400" dirty="0">
                <a:solidFill>
                  <a:srgbClr val="3A3A3A"/>
                </a:solidFill>
                <a:latin typeface="Source Sans Pro" panose="020B0503030403020204" pitchFamily="34" charset="0"/>
              </a:rPr>
              <a:t>. (2018). </a:t>
            </a:r>
            <a:r>
              <a:rPr lang="en-US" sz="1400" i="1" dirty="0">
                <a:solidFill>
                  <a:srgbClr val="3A3A3A"/>
                </a:solidFill>
                <a:latin typeface="Source Sans Pro" panose="020B0503030403020204" pitchFamily="34" charset="0"/>
              </a:rPr>
              <a:t>The Workplace of the Future : The Fourth Industrial Revolution, the Precariat and the Death of Hierarchies</a:t>
            </a:r>
            <a:r>
              <a:rPr lang="en-US" sz="1400" dirty="0">
                <a:solidFill>
                  <a:srgbClr val="3A3A3A"/>
                </a:solidFill>
                <a:latin typeface="Source Sans Pro" panose="020B0503030403020204" pitchFamily="34" charset="0"/>
              </a:rPr>
              <a:t> (1st ed.). CRC Press.</a:t>
            </a:r>
            <a:r>
              <a:rPr lang="en-GB" sz="1400" i="1" dirty="0">
                <a:latin typeface="Arial" panose="020B0604020202020204" pitchFamily="34" charset="0"/>
                <a:ea typeface="Times New Roman" panose="02020603050405020304" pitchFamily="18" charset="0"/>
              </a:rPr>
              <a:t>. Page 4</a:t>
            </a:r>
            <a:endParaRPr lang="en-GB" sz="1400" dirty="0"/>
          </a:p>
        </p:txBody>
      </p:sp>
      <p:sp>
        <p:nvSpPr>
          <p:cNvPr id="12" name="Rectangle 2">
            <a:extLst>
              <a:ext uri="{FF2B5EF4-FFF2-40B4-BE49-F238E27FC236}">
                <a16:creationId xmlns:a16="http://schemas.microsoft.com/office/drawing/2014/main" id="{72839C07-D8CF-48D4-B764-E9EDC8ACCDBB}"/>
              </a:ext>
            </a:extLst>
          </p:cNvPr>
          <p:cNvSpPr txBox="1">
            <a:spLocks noChangeArrowheads="1"/>
          </p:cNvSpPr>
          <p:nvPr/>
        </p:nvSpPr>
        <p:spPr>
          <a:xfrm>
            <a:off x="0" y="0"/>
            <a:ext cx="12192000" cy="1484784"/>
          </a:xfrm>
          <a:prstGeom prst="rect">
            <a:avLst/>
          </a:prstGeom>
          <a:solidFill>
            <a:schemeClr val="tx2"/>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a:solidFill>
                  <a:schemeClr val="bg1"/>
                </a:solidFill>
              </a:rPr>
              <a:t>A typology of working life?</a:t>
            </a:r>
            <a:endParaRPr lang="en-GB" dirty="0">
              <a:solidFill>
                <a:schemeClr val="bg1"/>
              </a:solidFill>
            </a:endParaRPr>
          </a:p>
        </p:txBody>
      </p:sp>
    </p:spTree>
    <p:extLst>
      <p:ext uri="{BB962C8B-B14F-4D97-AF65-F5344CB8AC3E}">
        <p14:creationId xmlns:p14="http://schemas.microsoft.com/office/powerpoint/2010/main" val="23916537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24000" y="116633"/>
            <a:ext cx="4139952" cy="1323439"/>
          </a:xfrm>
          <a:prstGeom prst="rect">
            <a:avLst/>
          </a:prstGeom>
          <a:noFill/>
        </p:spPr>
        <p:txBody>
          <a:bodyPr wrap="square" rtlCol="0">
            <a:spAutoFit/>
          </a:bodyPr>
          <a:lstStyle/>
          <a:p>
            <a:pPr algn="ctr"/>
            <a:r>
              <a:rPr lang="en-GB" sz="4000" b="1" dirty="0">
                <a:solidFill>
                  <a:schemeClr val="bg1"/>
                </a:solidFill>
              </a:rPr>
              <a:t>What is people management for?</a:t>
            </a:r>
          </a:p>
        </p:txBody>
      </p:sp>
      <p:sp>
        <p:nvSpPr>
          <p:cNvPr id="9" name="Rectangle 2"/>
          <p:cNvSpPr txBox="1">
            <a:spLocks noChangeArrowheads="1"/>
          </p:cNvSpPr>
          <p:nvPr/>
        </p:nvSpPr>
        <p:spPr>
          <a:xfrm>
            <a:off x="0" y="0"/>
            <a:ext cx="12192000" cy="1484784"/>
          </a:xfrm>
          <a:prstGeom prst="rect">
            <a:avLst/>
          </a:prstGeom>
          <a:solidFill>
            <a:schemeClr val="tx2"/>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600" dirty="0">
                <a:solidFill>
                  <a:schemeClr val="bg1"/>
                </a:solidFill>
              </a:rPr>
              <a:t>How is the role of HR changing today?</a:t>
            </a:r>
          </a:p>
        </p:txBody>
      </p:sp>
      <p:pic>
        <p:nvPicPr>
          <p:cNvPr id="7" name="Picture 6"/>
          <p:cNvPicPr>
            <a:picLocks noChangeAspect="1"/>
          </p:cNvPicPr>
          <p:nvPr/>
        </p:nvPicPr>
        <p:blipFill rotWithShape="1">
          <a:blip r:embed="rId2"/>
          <a:srcRect l="13775" t="10801" r="28738" b="16400"/>
          <a:stretch/>
        </p:blipFill>
        <p:spPr>
          <a:xfrm>
            <a:off x="4105051" y="1114608"/>
            <a:ext cx="5256584" cy="3744416"/>
          </a:xfrm>
          <a:prstGeom prst="rect">
            <a:avLst/>
          </a:prstGeom>
          <a:ln>
            <a:solidFill>
              <a:schemeClr val="tx1"/>
            </a:solidFill>
          </a:ln>
        </p:spPr>
      </p:pic>
      <p:pic>
        <p:nvPicPr>
          <p:cNvPr id="5" name="Picture 4"/>
          <p:cNvPicPr>
            <a:picLocks noChangeAspect="1"/>
          </p:cNvPicPr>
          <p:nvPr/>
        </p:nvPicPr>
        <p:blipFill rotWithShape="1">
          <a:blip r:embed="rId3"/>
          <a:srcRect l="18500" t="10800" r="39763" b="5201"/>
          <a:stretch/>
        </p:blipFill>
        <p:spPr>
          <a:xfrm>
            <a:off x="8328248" y="2639917"/>
            <a:ext cx="3634928" cy="4115013"/>
          </a:xfrm>
          <a:prstGeom prst="rect">
            <a:avLst/>
          </a:prstGeom>
          <a:ln>
            <a:solidFill>
              <a:schemeClr val="tx2"/>
            </a:solidFill>
          </a:ln>
        </p:spPr>
      </p:pic>
      <p:pic>
        <p:nvPicPr>
          <p:cNvPr id="8" name="Picture 7"/>
          <p:cNvPicPr>
            <a:picLocks noChangeAspect="1"/>
          </p:cNvPicPr>
          <p:nvPr/>
        </p:nvPicPr>
        <p:blipFill rotWithShape="1">
          <a:blip r:embed="rId4"/>
          <a:srcRect l="-399" t="10800" r="19288" b="3801"/>
          <a:stretch/>
        </p:blipFill>
        <p:spPr>
          <a:xfrm>
            <a:off x="1980816" y="3564382"/>
            <a:ext cx="5278041" cy="3125830"/>
          </a:xfrm>
          <a:prstGeom prst="rect">
            <a:avLst/>
          </a:prstGeom>
          <a:ln>
            <a:solidFill>
              <a:schemeClr val="tx1"/>
            </a:solidFill>
          </a:ln>
        </p:spPr>
      </p:pic>
      <p:pic>
        <p:nvPicPr>
          <p:cNvPr id="6" name="Picture 5"/>
          <p:cNvPicPr>
            <a:picLocks noChangeAspect="1"/>
          </p:cNvPicPr>
          <p:nvPr/>
        </p:nvPicPr>
        <p:blipFill rotWithShape="1">
          <a:blip r:embed="rId5"/>
          <a:srcRect l="24800" t="10800" r="42125" b="3801"/>
          <a:stretch/>
        </p:blipFill>
        <p:spPr>
          <a:xfrm>
            <a:off x="119336" y="1148862"/>
            <a:ext cx="3024336" cy="4392488"/>
          </a:xfrm>
          <a:prstGeom prst="rect">
            <a:avLst/>
          </a:prstGeom>
          <a:ln>
            <a:solidFill>
              <a:schemeClr val="tx1"/>
            </a:solidFill>
          </a:ln>
        </p:spPr>
      </p:pic>
    </p:spTree>
    <p:extLst>
      <p:ext uri="{BB962C8B-B14F-4D97-AF65-F5344CB8AC3E}">
        <p14:creationId xmlns:p14="http://schemas.microsoft.com/office/powerpoint/2010/main" val="14684867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5" name="Rectangle 2"/>
          <p:cNvSpPr txBox="1">
            <a:spLocks noChangeArrowheads="1"/>
          </p:cNvSpPr>
          <p:nvPr/>
        </p:nvSpPr>
        <p:spPr>
          <a:xfrm>
            <a:off x="0" y="0"/>
            <a:ext cx="12192000" cy="1484784"/>
          </a:xfrm>
          <a:prstGeom prst="rect">
            <a:avLst/>
          </a:prstGeom>
          <a:solidFill>
            <a:schemeClr val="tx2"/>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600">
                <a:solidFill>
                  <a:schemeClr val="bg1"/>
                </a:solidFill>
              </a:rPr>
              <a:t>Role of Contemporary HR professionals?</a:t>
            </a:r>
            <a:endParaRPr lang="en-GB" sz="3600" dirty="0">
              <a:solidFill>
                <a:schemeClr val="bg1"/>
              </a:solidFill>
            </a:endParaRPr>
          </a:p>
        </p:txBody>
      </p:sp>
      <p:pic>
        <p:nvPicPr>
          <p:cNvPr id="3074" name="Picture 2" descr="Image result for personnel manager"/>
          <p:cNvPicPr>
            <a:picLocks noChangeAspect="1" noChangeArrowheads="1"/>
          </p:cNvPicPr>
          <p:nvPr/>
        </p:nvPicPr>
        <p:blipFill rotWithShape="1">
          <a:blip r:embed="rId2">
            <a:extLst>
              <a:ext uri="{28A0092B-C50C-407E-A947-70E740481C1C}">
                <a14:useLocalDpi xmlns:a14="http://schemas.microsoft.com/office/drawing/2010/main" val="0"/>
              </a:ext>
            </a:extLst>
          </a:blip>
          <a:srcRect l="5599" t="3938" r="3683" b="9204"/>
          <a:stretch/>
        </p:blipFill>
        <p:spPr bwMode="auto">
          <a:xfrm>
            <a:off x="1918097" y="2694930"/>
            <a:ext cx="3888432" cy="388843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Image result for welfare officer badge"/>
          <p:cNvPicPr>
            <a:picLocks noGrp="1" noChangeAspect="1" noChangeArrowheads="1"/>
          </p:cNvPicPr>
          <p:nvPr>
            <p:ph idx="1"/>
          </p:nvPr>
        </p:nvPicPr>
        <p:blipFill rotWithShape="1">
          <a:blip r:embed="rId3" cstate="print">
            <a:extLst>
              <a:ext uri="{28A0092B-C50C-407E-A947-70E740481C1C}">
                <a14:useLocalDpi xmlns:a14="http://schemas.microsoft.com/office/drawing/2010/main" val="0"/>
              </a:ext>
            </a:extLst>
          </a:blip>
          <a:srcRect t="34828" r="-817" b="34010"/>
          <a:stretch/>
        </p:blipFill>
        <p:spPr bwMode="auto">
          <a:xfrm>
            <a:off x="1703512" y="1710827"/>
            <a:ext cx="3754760" cy="116057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See the source image">
            <a:extLst>
              <a:ext uri="{FF2B5EF4-FFF2-40B4-BE49-F238E27FC236}">
                <a16:creationId xmlns:a16="http://schemas.microsoft.com/office/drawing/2014/main" id="{5216D8F1-9DFA-4C79-B214-8544E92CEA2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31866" b="5041"/>
          <a:stretch/>
        </p:blipFill>
        <p:spPr bwMode="auto">
          <a:xfrm>
            <a:off x="6312024" y="5085185"/>
            <a:ext cx="4192374" cy="162806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e the source image">
            <a:extLst>
              <a:ext uri="{FF2B5EF4-FFF2-40B4-BE49-F238E27FC236}">
                <a16:creationId xmlns:a16="http://schemas.microsoft.com/office/drawing/2014/main" id="{ADAFA2B9-131E-4A68-B5E3-794AD0ADD97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06530" y="1692277"/>
            <a:ext cx="4666655" cy="31312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20635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124ED9-B0F8-4EBC-85AC-BF67E666976B}"/>
              </a:ext>
            </a:extLst>
          </p:cNvPr>
          <p:cNvSpPr>
            <a:spLocks noGrp="1"/>
          </p:cNvSpPr>
          <p:nvPr>
            <p:ph idx="1"/>
          </p:nvPr>
        </p:nvSpPr>
        <p:spPr>
          <a:xfrm>
            <a:off x="1981200" y="1916832"/>
            <a:ext cx="8229600" cy="4608512"/>
          </a:xfrm>
        </p:spPr>
        <p:txBody>
          <a:bodyPr>
            <a:normAutofit fontScale="40000" lnSpcReduction="20000"/>
          </a:bodyPr>
          <a:lstStyle/>
          <a:p>
            <a:r>
              <a:rPr lang="en-US" sz="5000" dirty="0"/>
              <a:t>The impending Fourth Industrial Revolution (FIR), encompassing artificial intelligence (AI), robotics and machine learning, is predicted to have both positive and negative effects on society as a whole, and many workplaces, jobs, employee skills and competencies. </a:t>
            </a:r>
          </a:p>
          <a:p>
            <a:r>
              <a:rPr lang="en-US" sz="5000" dirty="0"/>
              <a:t>Accordingly, it threatens to significantly transform contemporary human resource management (HRM) theories, models, roles and functions (Human Resources Professional Association 2017; Kavanagh, </a:t>
            </a:r>
            <a:r>
              <a:rPr lang="en-US" sz="5000" dirty="0" err="1"/>
              <a:t>Thite</a:t>
            </a:r>
            <a:r>
              <a:rPr lang="en-US" sz="5000" dirty="0"/>
              <a:t> and Johnson 2015; Parry and Tyson 2011; </a:t>
            </a:r>
            <a:r>
              <a:rPr lang="en-US" sz="5000" dirty="0" err="1"/>
              <a:t>Strohmeier</a:t>
            </a:r>
            <a:r>
              <a:rPr lang="en-US" sz="5000" dirty="0"/>
              <a:t> 2007; Willis Towers Watson 2018). </a:t>
            </a:r>
          </a:p>
          <a:p>
            <a:r>
              <a:rPr lang="en-US" sz="5000" dirty="0"/>
              <a:t>For example, AI and machine learning technologies are likely to have significant impacts on human resource planning; employee attraction, selection and retention; learning and development; remuneration and benefits systems and career planning functions, amongst others (Deloitte Access Economics – DAE, 2018; </a:t>
            </a:r>
            <a:r>
              <a:rPr lang="en-US" sz="5000" dirty="0" err="1"/>
              <a:t>Strohmeier</a:t>
            </a:r>
            <a:r>
              <a:rPr lang="en-US" sz="5000" dirty="0"/>
              <a:t> and Piazza; Taylor et al. 2019; World Economic Forum 2018).</a:t>
            </a:r>
          </a:p>
          <a:p>
            <a:endParaRPr lang="en-US" dirty="0"/>
          </a:p>
          <a:p>
            <a:pPr marL="0" indent="0" algn="r">
              <a:buNone/>
            </a:pPr>
            <a:r>
              <a:rPr lang="en-US" sz="2900" dirty="0">
                <a:solidFill>
                  <a:srgbClr val="3A3A3A"/>
                </a:solidFill>
                <a:latin typeface="Source Sans Pro" panose="020B0503030403020204" pitchFamily="34" charset="0"/>
              </a:rPr>
              <a:t>Nankervis, Alan, Connell, Julia, Cameron, Roslyn, Montague, Alan, &amp; </a:t>
            </a:r>
            <a:r>
              <a:rPr lang="en-US" sz="2900" dirty="0" err="1">
                <a:solidFill>
                  <a:srgbClr val="3A3A3A"/>
                </a:solidFill>
                <a:latin typeface="Source Sans Pro" panose="020B0503030403020204" pitchFamily="34" charset="0"/>
              </a:rPr>
              <a:t>Prikshat</a:t>
            </a:r>
            <a:r>
              <a:rPr lang="en-US" sz="2900" dirty="0">
                <a:solidFill>
                  <a:srgbClr val="3A3A3A"/>
                </a:solidFill>
                <a:latin typeface="Source Sans Pro" panose="020B0503030403020204" pitchFamily="34" charset="0"/>
              </a:rPr>
              <a:t>, Verma. (2021). ‘Are we there yet?’ Australian HR professionals and the Fourth Industrial Revolution. </a:t>
            </a:r>
            <a:r>
              <a:rPr lang="en-US" sz="2900" i="1" dirty="0">
                <a:solidFill>
                  <a:srgbClr val="3A3A3A"/>
                </a:solidFill>
                <a:latin typeface="Source Sans Pro" panose="020B0503030403020204" pitchFamily="34" charset="0"/>
              </a:rPr>
              <a:t>Asia Pacific Journal of Human Resources</a:t>
            </a:r>
            <a:r>
              <a:rPr lang="en-US" sz="2900" dirty="0">
                <a:solidFill>
                  <a:srgbClr val="3A3A3A"/>
                </a:solidFill>
                <a:latin typeface="Source Sans Pro" panose="020B0503030403020204" pitchFamily="34" charset="0"/>
              </a:rPr>
              <a:t>, </a:t>
            </a:r>
            <a:r>
              <a:rPr lang="en-US" sz="2900" i="1" dirty="0">
                <a:solidFill>
                  <a:srgbClr val="3A3A3A"/>
                </a:solidFill>
                <a:latin typeface="Source Sans Pro" panose="020B0503030403020204" pitchFamily="34" charset="0"/>
              </a:rPr>
              <a:t>59</a:t>
            </a:r>
            <a:r>
              <a:rPr lang="en-US" sz="2900" dirty="0">
                <a:solidFill>
                  <a:srgbClr val="3A3A3A"/>
                </a:solidFill>
                <a:latin typeface="Source Sans Pro" panose="020B0503030403020204" pitchFamily="34" charset="0"/>
              </a:rPr>
              <a:t>(1), 3–19</a:t>
            </a:r>
            <a:endParaRPr lang="en-GB" sz="2900" dirty="0"/>
          </a:p>
        </p:txBody>
      </p:sp>
      <p:sp>
        <p:nvSpPr>
          <p:cNvPr id="4" name="Rectangle 2">
            <a:extLst>
              <a:ext uri="{FF2B5EF4-FFF2-40B4-BE49-F238E27FC236}">
                <a16:creationId xmlns:a16="http://schemas.microsoft.com/office/drawing/2014/main" id="{52B3C5B7-B341-46D4-ADB6-86DD8B39F35A}"/>
              </a:ext>
            </a:extLst>
          </p:cNvPr>
          <p:cNvSpPr txBox="1">
            <a:spLocks noChangeArrowheads="1"/>
          </p:cNvSpPr>
          <p:nvPr/>
        </p:nvSpPr>
        <p:spPr>
          <a:xfrm>
            <a:off x="0" y="-10555"/>
            <a:ext cx="12192000" cy="1484784"/>
          </a:xfrm>
          <a:prstGeom prst="rect">
            <a:avLst/>
          </a:prstGeom>
          <a:solidFill>
            <a:schemeClr val="tx2"/>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dirty="0">
                <a:solidFill>
                  <a:schemeClr val="bg1"/>
                </a:solidFill>
              </a:rPr>
              <a:t>What is the impact of 4</a:t>
            </a:r>
            <a:r>
              <a:rPr lang="en-US" sz="3600" baseline="30000" dirty="0">
                <a:solidFill>
                  <a:schemeClr val="bg1"/>
                </a:solidFill>
              </a:rPr>
              <a:t>th</a:t>
            </a:r>
            <a:r>
              <a:rPr lang="en-US" sz="3600" dirty="0">
                <a:solidFill>
                  <a:schemeClr val="bg1"/>
                </a:solidFill>
              </a:rPr>
              <a:t> IR on HR?</a:t>
            </a:r>
            <a:endParaRPr lang="en-GB" sz="3600" dirty="0">
              <a:solidFill>
                <a:schemeClr val="bg1"/>
              </a:solidFill>
            </a:endParaRPr>
          </a:p>
        </p:txBody>
      </p:sp>
    </p:spTree>
    <p:extLst>
      <p:ext uri="{BB962C8B-B14F-4D97-AF65-F5344CB8AC3E}">
        <p14:creationId xmlns:p14="http://schemas.microsoft.com/office/powerpoint/2010/main" val="231593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0" y="0"/>
            <a:ext cx="12192000" cy="1484784"/>
          </a:xfrm>
          <a:solidFill>
            <a:schemeClr val="tx2"/>
          </a:solidFill>
        </p:spPr>
        <p:txBody>
          <a:bodyPr>
            <a:normAutofit/>
          </a:bodyPr>
          <a:lstStyle/>
          <a:p>
            <a:r>
              <a:rPr lang="en-GB" sz="3600" dirty="0">
                <a:solidFill>
                  <a:schemeClr val="bg1"/>
                </a:solidFill>
              </a:rPr>
              <a:t>Role of Contemporary HR professionals?</a:t>
            </a:r>
          </a:p>
        </p:txBody>
      </p:sp>
      <p:sp>
        <p:nvSpPr>
          <p:cNvPr id="53251" name="Rectangle 3"/>
          <p:cNvSpPr>
            <a:spLocks noGrp="1" noChangeArrowheads="1"/>
          </p:cNvSpPr>
          <p:nvPr>
            <p:ph type="body" idx="1"/>
          </p:nvPr>
        </p:nvSpPr>
        <p:spPr>
          <a:xfrm>
            <a:off x="609600" y="2420888"/>
            <a:ext cx="10972800" cy="3705276"/>
          </a:xfrm>
        </p:spPr>
        <p:txBody>
          <a:bodyPr>
            <a:normAutofit/>
          </a:bodyPr>
          <a:lstStyle/>
          <a:p>
            <a:pPr>
              <a:buFont typeface="Wingdings" pitchFamily="2" charset="2"/>
              <a:buNone/>
            </a:pPr>
            <a:r>
              <a:rPr lang="en-GB" dirty="0"/>
              <a:t>“HR is changing; there’s been a shift from a primary focus of supporting line managers to manage their people well…                  </a:t>
            </a:r>
          </a:p>
          <a:p>
            <a:pPr>
              <a:buFont typeface="Wingdings" pitchFamily="2" charset="2"/>
              <a:buNone/>
            </a:pPr>
            <a:endParaRPr lang="en-GB" dirty="0"/>
          </a:p>
          <a:p>
            <a:pPr>
              <a:buFont typeface="Wingdings" pitchFamily="2" charset="2"/>
              <a:buNone/>
            </a:pPr>
            <a:r>
              <a:rPr lang="en-GB" dirty="0"/>
              <a:t>  …to one of delivering sustainable organisation capability and performance.”</a:t>
            </a:r>
          </a:p>
          <a:p>
            <a:pPr algn="r">
              <a:buFont typeface="Wingdings" pitchFamily="2" charset="2"/>
              <a:buNone/>
            </a:pPr>
            <a:r>
              <a:rPr lang="en-GB" dirty="0"/>
              <a:t>ww.cipd.co.uk</a:t>
            </a:r>
          </a:p>
          <a:p>
            <a:pPr>
              <a:buFont typeface="Wingdings" pitchFamily="2" charset="2"/>
              <a:buNone/>
            </a:pPr>
            <a:endParaRPr lang="en-GB" dirty="0"/>
          </a:p>
        </p:txBody>
      </p:sp>
    </p:spTree>
    <p:extLst>
      <p:ext uri="{BB962C8B-B14F-4D97-AF65-F5344CB8AC3E}">
        <p14:creationId xmlns:p14="http://schemas.microsoft.com/office/powerpoint/2010/main" val="23800756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49751AC-A8B0-4DAF-AB04-D5B396EDE1CE}"/>
              </a:ext>
            </a:extLst>
          </p:cNvPr>
          <p:cNvPicPr>
            <a:picLocks noGrp="1" noChangeAspect="1"/>
          </p:cNvPicPr>
          <p:nvPr>
            <p:ph idx="1"/>
          </p:nvPr>
        </p:nvPicPr>
        <p:blipFill rotWithShape="1">
          <a:blip r:embed="rId3"/>
          <a:srcRect l="34441" t="31718" r="42427" b="22021"/>
          <a:stretch/>
        </p:blipFill>
        <p:spPr>
          <a:xfrm>
            <a:off x="1558969" y="609514"/>
            <a:ext cx="3456384" cy="3888433"/>
          </a:xfrm>
        </p:spPr>
      </p:pic>
      <p:pic>
        <p:nvPicPr>
          <p:cNvPr id="8" name="Picture 7">
            <a:extLst>
              <a:ext uri="{FF2B5EF4-FFF2-40B4-BE49-F238E27FC236}">
                <a16:creationId xmlns:a16="http://schemas.microsoft.com/office/drawing/2014/main" id="{6F22F719-D4F2-4EFC-889C-19B699E55CFB}"/>
              </a:ext>
            </a:extLst>
          </p:cNvPr>
          <p:cNvPicPr>
            <a:picLocks noChangeAspect="1"/>
          </p:cNvPicPr>
          <p:nvPr/>
        </p:nvPicPr>
        <p:blipFill rotWithShape="1">
          <a:blip r:embed="rId4"/>
          <a:srcRect l="26995" t="16401" r="22438" b="13240"/>
          <a:stretch/>
        </p:blipFill>
        <p:spPr>
          <a:xfrm>
            <a:off x="1524001" y="3224524"/>
            <a:ext cx="4623847" cy="3618983"/>
          </a:xfrm>
          <a:prstGeom prst="rect">
            <a:avLst/>
          </a:prstGeom>
        </p:spPr>
      </p:pic>
      <p:pic>
        <p:nvPicPr>
          <p:cNvPr id="10" name="Picture 9">
            <a:extLst>
              <a:ext uri="{FF2B5EF4-FFF2-40B4-BE49-F238E27FC236}">
                <a16:creationId xmlns:a16="http://schemas.microsoft.com/office/drawing/2014/main" id="{F55BC8C1-C79C-4909-8B19-2AF1990586F4}"/>
              </a:ext>
            </a:extLst>
          </p:cNvPr>
          <p:cNvPicPr>
            <a:picLocks noChangeAspect="1"/>
          </p:cNvPicPr>
          <p:nvPr/>
        </p:nvPicPr>
        <p:blipFill rotWithShape="1">
          <a:blip r:embed="rId5"/>
          <a:srcRect l="20863" t="20601" r="54725" b="22000"/>
          <a:stretch/>
        </p:blipFill>
        <p:spPr>
          <a:xfrm>
            <a:off x="4882754" y="1124745"/>
            <a:ext cx="2736304" cy="3618983"/>
          </a:xfrm>
          <a:prstGeom prst="rect">
            <a:avLst/>
          </a:prstGeom>
        </p:spPr>
      </p:pic>
      <p:pic>
        <p:nvPicPr>
          <p:cNvPr id="12" name="Picture 11">
            <a:extLst>
              <a:ext uri="{FF2B5EF4-FFF2-40B4-BE49-F238E27FC236}">
                <a16:creationId xmlns:a16="http://schemas.microsoft.com/office/drawing/2014/main" id="{E6DE85C0-F681-474A-AE6E-055FC73EA126}"/>
              </a:ext>
            </a:extLst>
          </p:cNvPr>
          <p:cNvPicPr>
            <a:picLocks noChangeAspect="1"/>
          </p:cNvPicPr>
          <p:nvPr/>
        </p:nvPicPr>
        <p:blipFill rotWithShape="1">
          <a:blip r:embed="rId6"/>
          <a:srcRect l="55512" t="27600" r="21651" b="19200"/>
          <a:stretch/>
        </p:blipFill>
        <p:spPr>
          <a:xfrm>
            <a:off x="7463644" y="1780226"/>
            <a:ext cx="3204356" cy="4198811"/>
          </a:xfrm>
          <a:prstGeom prst="rect">
            <a:avLst/>
          </a:prstGeom>
        </p:spPr>
      </p:pic>
      <p:sp>
        <p:nvSpPr>
          <p:cNvPr id="13" name="Oval 12">
            <a:extLst>
              <a:ext uri="{FF2B5EF4-FFF2-40B4-BE49-F238E27FC236}">
                <a16:creationId xmlns:a16="http://schemas.microsoft.com/office/drawing/2014/main" id="{434EAA0E-40F9-4704-BC4F-659749F5F90E}"/>
              </a:ext>
            </a:extLst>
          </p:cNvPr>
          <p:cNvSpPr/>
          <p:nvPr/>
        </p:nvSpPr>
        <p:spPr>
          <a:xfrm>
            <a:off x="1524000" y="1354849"/>
            <a:ext cx="3744416" cy="1396313"/>
          </a:xfrm>
          <a:prstGeom prst="ellipse">
            <a:avLst/>
          </a:prstGeom>
          <a:solidFill>
            <a:srgbClr val="FFFF00">
              <a:alpha val="4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Oval 13">
            <a:extLst>
              <a:ext uri="{FF2B5EF4-FFF2-40B4-BE49-F238E27FC236}">
                <a16:creationId xmlns:a16="http://schemas.microsoft.com/office/drawing/2014/main" id="{8B174983-7062-4656-925D-34C677D192B5}"/>
              </a:ext>
            </a:extLst>
          </p:cNvPr>
          <p:cNvSpPr/>
          <p:nvPr/>
        </p:nvSpPr>
        <p:spPr>
          <a:xfrm>
            <a:off x="7259938" y="2289687"/>
            <a:ext cx="3456384" cy="1396313"/>
          </a:xfrm>
          <a:prstGeom prst="ellipse">
            <a:avLst/>
          </a:prstGeom>
          <a:solidFill>
            <a:srgbClr val="FFFF00">
              <a:alpha val="4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Oval 14">
            <a:extLst>
              <a:ext uri="{FF2B5EF4-FFF2-40B4-BE49-F238E27FC236}">
                <a16:creationId xmlns:a16="http://schemas.microsoft.com/office/drawing/2014/main" id="{C081E9E8-BC03-4BC5-A7FC-4F52A801EE3F}"/>
              </a:ext>
            </a:extLst>
          </p:cNvPr>
          <p:cNvSpPr/>
          <p:nvPr/>
        </p:nvSpPr>
        <p:spPr>
          <a:xfrm>
            <a:off x="4714971" y="3224524"/>
            <a:ext cx="2845351" cy="1396313"/>
          </a:xfrm>
          <a:prstGeom prst="ellipse">
            <a:avLst/>
          </a:prstGeom>
          <a:solidFill>
            <a:srgbClr val="FFFF00">
              <a:alpha val="4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TextBox 15">
            <a:extLst>
              <a:ext uri="{FF2B5EF4-FFF2-40B4-BE49-F238E27FC236}">
                <a16:creationId xmlns:a16="http://schemas.microsoft.com/office/drawing/2014/main" id="{8A4260AD-E912-4B4E-998A-F1D3A3AFE93F}"/>
              </a:ext>
            </a:extLst>
          </p:cNvPr>
          <p:cNvSpPr txBox="1"/>
          <p:nvPr/>
        </p:nvSpPr>
        <p:spPr>
          <a:xfrm>
            <a:off x="5879976" y="240180"/>
            <a:ext cx="4320480" cy="369332"/>
          </a:xfrm>
          <a:prstGeom prst="rect">
            <a:avLst/>
          </a:prstGeom>
          <a:noFill/>
        </p:spPr>
        <p:txBody>
          <a:bodyPr wrap="square" rtlCol="0">
            <a:spAutoFit/>
          </a:bodyPr>
          <a:lstStyle/>
          <a:p>
            <a:r>
              <a:rPr lang="en-US" dirty="0" err="1"/>
              <a:t>Charan</a:t>
            </a:r>
            <a:r>
              <a:rPr lang="en-US" dirty="0"/>
              <a:t>, Barton &amp; Carey, HBR July 2015</a:t>
            </a:r>
            <a:endParaRPr lang="en-GB" dirty="0"/>
          </a:p>
        </p:txBody>
      </p:sp>
    </p:spTree>
    <p:extLst>
      <p:ext uri="{BB962C8B-B14F-4D97-AF65-F5344CB8AC3E}">
        <p14:creationId xmlns:p14="http://schemas.microsoft.com/office/powerpoint/2010/main" val="42192530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0" y="0"/>
            <a:ext cx="12192000" cy="1484784"/>
          </a:xfrm>
          <a:solidFill>
            <a:schemeClr val="tx2"/>
          </a:solidFill>
        </p:spPr>
        <p:txBody>
          <a:bodyPr>
            <a:normAutofit/>
          </a:bodyPr>
          <a:lstStyle/>
          <a:p>
            <a:r>
              <a:rPr lang="en-GB" sz="4000" dirty="0">
                <a:solidFill>
                  <a:schemeClr val="bg1"/>
                </a:solidFill>
              </a:rPr>
              <a:t>Big Themes and Questions to consider</a:t>
            </a:r>
          </a:p>
        </p:txBody>
      </p:sp>
      <p:sp>
        <p:nvSpPr>
          <p:cNvPr id="3" name="Content Placeholder 2">
            <a:extLst>
              <a:ext uri="{FF2B5EF4-FFF2-40B4-BE49-F238E27FC236}">
                <a16:creationId xmlns:a16="http://schemas.microsoft.com/office/drawing/2014/main" id="{E66A0A65-3055-4A60-B88C-81A88761E19C}"/>
              </a:ext>
            </a:extLst>
          </p:cNvPr>
          <p:cNvSpPr>
            <a:spLocks noGrp="1"/>
          </p:cNvSpPr>
          <p:nvPr>
            <p:ph idx="1"/>
          </p:nvPr>
        </p:nvSpPr>
        <p:spPr>
          <a:xfrm>
            <a:off x="695400" y="1700808"/>
            <a:ext cx="10657184" cy="2980928"/>
          </a:xfrm>
        </p:spPr>
        <p:txBody>
          <a:bodyPr>
            <a:normAutofit/>
          </a:bodyPr>
          <a:lstStyle/>
          <a:p>
            <a:r>
              <a:rPr lang="en-US" dirty="0"/>
              <a:t>How are </a:t>
            </a:r>
            <a:r>
              <a:rPr lang="en-US" dirty="0" err="1"/>
              <a:t>organisations</a:t>
            </a:r>
            <a:r>
              <a:rPr lang="en-US" dirty="0"/>
              <a:t> adapting and emerging to cope with the 4</a:t>
            </a:r>
            <a:r>
              <a:rPr lang="en-US" baseline="30000" dirty="0"/>
              <a:t>th</a:t>
            </a:r>
            <a:r>
              <a:rPr lang="en-US" dirty="0"/>
              <a:t> IR?</a:t>
            </a:r>
          </a:p>
          <a:p>
            <a:r>
              <a:rPr lang="en-US" dirty="0"/>
              <a:t>What kinds of work are/will people be needed to do and how will they be managed? </a:t>
            </a:r>
          </a:p>
          <a:p>
            <a:r>
              <a:rPr lang="en-US" dirty="0"/>
              <a:t>What is the role, impact and limitations of technology?</a:t>
            </a:r>
          </a:p>
          <a:p>
            <a:pPr marL="0" indent="0">
              <a:buNone/>
            </a:pPr>
            <a:endParaRPr lang="en-GB" dirty="0"/>
          </a:p>
        </p:txBody>
      </p:sp>
      <p:sp>
        <p:nvSpPr>
          <p:cNvPr id="2" name="TextBox 1">
            <a:extLst>
              <a:ext uri="{FF2B5EF4-FFF2-40B4-BE49-F238E27FC236}">
                <a16:creationId xmlns:a16="http://schemas.microsoft.com/office/drawing/2014/main" id="{B104E8AC-93D5-4DA9-B6ED-C28D63E75498}"/>
              </a:ext>
            </a:extLst>
          </p:cNvPr>
          <p:cNvSpPr txBox="1"/>
          <p:nvPr/>
        </p:nvSpPr>
        <p:spPr>
          <a:xfrm>
            <a:off x="0" y="5281082"/>
            <a:ext cx="12192000" cy="1569660"/>
          </a:xfrm>
          <a:prstGeom prst="rect">
            <a:avLst/>
          </a:prstGeom>
          <a:solidFill>
            <a:schemeClr val="accent1">
              <a:lumMod val="75000"/>
            </a:schemeClr>
          </a:solidFill>
        </p:spPr>
        <p:txBody>
          <a:bodyPr wrap="square" rtlCol="0">
            <a:spAutoFit/>
          </a:bodyPr>
          <a:lstStyle/>
          <a:p>
            <a:pPr lvl="1"/>
            <a:r>
              <a:rPr lang="en-GB" sz="2400" dirty="0">
                <a:solidFill>
                  <a:schemeClr val="bg1"/>
                </a:solidFill>
              </a:rPr>
              <a:t>Does it depend on:</a:t>
            </a:r>
          </a:p>
          <a:p>
            <a:pPr marL="742950" lvl="1" indent="-285750">
              <a:buFont typeface="Arial" panose="020B0604020202020204" pitchFamily="34" charset="0"/>
              <a:buChar char="•"/>
            </a:pPr>
            <a:r>
              <a:rPr lang="en-GB" sz="2400" dirty="0">
                <a:solidFill>
                  <a:schemeClr val="bg1"/>
                </a:solidFill>
              </a:rPr>
              <a:t>Organisational context/ industry/ sector/skilled work/ knowledge economy</a:t>
            </a:r>
          </a:p>
          <a:p>
            <a:pPr marL="742950" lvl="1" indent="-285750">
              <a:buFont typeface="Arial" panose="020B0604020202020204" pitchFamily="34" charset="0"/>
              <a:buChar char="•"/>
            </a:pPr>
            <a:r>
              <a:rPr lang="en-GB" sz="2400" dirty="0">
                <a:solidFill>
                  <a:schemeClr val="bg1"/>
                </a:solidFill>
              </a:rPr>
              <a:t>Economic cycle/ recession/ boom/ highly competitive market for labour</a:t>
            </a:r>
          </a:p>
          <a:p>
            <a:endParaRPr lang="en-GB" sz="2400" dirty="0">
              <a:solidFill>
                <a:schemeClr val="bg1"/>
              </a:solidFill>
            </a:endParaRPr>
          </a:p>
        </p:txBody>
      </p:sp>
    </p:spTree>
    <p:extLst>
      <p:ext uri="{BB962C8B-B14F-4D97-AF65-F5344CB8AC3E}">
        <p14:creationId xmlns:p14="http://schemas.microsoft.com/office/powerpoint/2010/main" val="14753376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en-GB" dirty="0"/>
              <a:t>Process of enquiry demonstrating </a:t>
            </a:r>
            <a:br>
              <a:rPr lang="en-GB" dirty="0"/>
            </a:br>
            <a:r>
              <a:rPr lang="en-GB" dirty="0"/>
              <a:t>a readiness for level 8…</a:t>
            </a:r>
          </a:p>
        </p:txBody>
      </p:sp>
      <p:sp>
        <p:nvSpPr>
          <p:cNvPr id="12" name="Content Placeholder 11"/>
          <p:cNvSpPr>
            <a:spLocks noGrp="1"/>
          </p:cNvSpPr>
          <p:nvPr>
            <p:ph sz="quarter" idx="4"/>
          </p:nvPr>
        </p:nvSpPr>
        <p:spPr>
          <a:xfrm>
            <a:off x="911424" y="2060848"/>
            <a:ext cx="9865095" cy="3816423"/>
          </a:xfrm>
          <a:ln>
            <a:solidFill>
              <a:schemeClr val="accent1"/>
            </a:solidFill>
          </a:ln>
        </p:spPr>
        <p:txBody>
          <a:bodyPr>
            <a:normAutofit lnSpcReduction="10000"/>
          </a:bodyPr>
          <a:lstStyle/>
          <a:p>
            <a:pPr fontAlgn="base">
              <a:lnSpc>
                <a:spcPct val="150000"/>
              </a:lnSpc>
              <a:buFont typeface="+mj-lt"/>
              <a:buAutoNum type="arabicPeriod"/>
              <a:tabLst>
                <a:tab pos="457200" algn="l"/>
              </a:tabLst>
            </a:pPr>
            <a:r>
              <a:rPr lang="en-GB" sz="2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What are the </a:t>
            </a:r>
            <a:r>
              <a:rPr lang="en-GB" sz="20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concepts</a:t>
            </a:r>
            <a:r>
              <a:rPr lang="en-GB" sz="2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underpinning the academic topic? How do they fit together? = conceptual framework. </a:t>
            </a:r>
            <a:endParaRPr lang="en-GB" sz="20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fontAlgn="base">
              <a:lnSpc>
                <a:spcPct val="150000"/>
              </a:lnSpc>
              <a:buFont typeface="+mj-lt"/>
              <a:buAutoNum type="arabicPeriod"/>
              <a:tabLst>
                <a:tab pos="457200" algn="l"/>
              </a:tabLst>
            </a:pPr>
            <a:r>
              <a:rPr lang="en-GB" sz="2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Outline a preliminary, critical </a:t>
            </a:r>
            <a:r>
              <a:rPr lang="en-GB" sz="20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literature</a:t>
            </a:r>
            <a:r>
              <a:rPr lang="en-GB" sz="2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review indicating current approaches and areas of further research.</a:t>
            </a:r>
            <a:endParaRPr lang="en-GB" sz="20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fontAlgn="base">
              <a:lnSpc>
                <a:spcPct val="150000"/>
              </a:lnSpc>
              <a:buFont typeface="+mj-lt"/>
              <a:buAutoNum type="arabicPeriod"/>
              <a:tabLst>
                <a:tab pos="457200" algn="l"/>
              </a:tabLst>
            </a:pPr>
            <a:r>
              <a:rPr lang="en-GB" sz="2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Propose a tentative </a:t>
            </a:r>
            <a:r>
              <a:rPr lang="en-GB" sz="20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model</a:t>
            </a:r>
            <a:r>
              <a:rPr lang="en-GB" sz="2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of how various factors affect the issue with annotation, critique, and identifying potential gaps in current understanding.</a:t>
            </a:r>
            <a:endParaRPr lang="en-GB" sz="20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pPr fontAlgn="base">
              <a:lnSpc>
                <a:spcPct val="150000"/>
              </a:lnSpc>
              <a:buFont typeface="+mj-lt"/>
              <a:buAutoNum type="arabicPeriod"/>
              <a:tabLst>
                <a:tab pos="457200" algn="l"/>
              </a:tabLst>
            </a:pPr>
            <a:r>
              <a:rPr lang="en-GB" sz="2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Evaluate the appropriateness of various </a:t>
            </a:r>
            <a:r>
              <a:rPr lang="en-GB" sz="2000" b="1"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methodological</a:t>
            </a:r>
            <a:r>
              <a:rPr lang="en-GB" sz="20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 approaches for researching these identified gaps of interest.</a:t>
            </a:r>
            <a:endParaRPr lang="en-GB" sz="20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86853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09600" y="274638"/>
            <a:ext cx="3686200" cy="1786210"/>
          </a:xfrm>
        </p:spPr>
        <p:txBody>
          <a:bodyPr/>
          <a:lstStyle/>
          <a:p>
            <a:r>
              <a:rPr lang="en-GB" dirty="0"/>
              <a:t>Megatrends</a:t>
            </a:r>
          </a:p>
        </p:txBody>
      </p:sp>
      <p:sp>
        <p:nvSpPr>
          <p:cNvPr id="2" name="Slide Number Placeholder 1"/>
          <p:cNvSpPr>
            <a:spLocks noGrp="1"/>
          </p:cNvSpPr>
          <p:nvPr>
            <p:ph type="sldNum" sz="quarter" idx="12"/>
          </p:nvPr>
        </p:nvSpPr>
        <p:spPr/>
        <p:txBody>
          <a:bodyPr/>
          <a:lstStyle/>
          <a:p>
            <a:fld id="{AC82685A-BD3A-4230-8D85-804689F67293}" type="slidenum">
              <a:rPr lang="en-GB" smtClean="0"/>
              <a:t>25</a:t>
            </a:fld>
            <a:endParaRPr lang="en-GB"/>
          </a:p>
        </p:txBody>
      </p:sp>
      <p:sp>
        <p:nvSpPr>
          <p:cNvPr id="3" name="TextBox 2"/>
          <p:cNvSpPr txBox="1"/>
          <p:nvPr/>
        </p:nvSpPr>
        <p:spPr>
          <a:xfrm>
            <a:off x="2423592" y="4316904"/>
            <a:ext cx="7416824" cy="1938992"/>
          </a:xfrm>
          <a:prstGeom prst="rect">
            <a:avLst/>
          </a:prstGeom>
          <a:noFill/>
        </p:spPr>
        <p:txBody>
          <a:bodyPr wrap="square" rtlCol="0">
            <a:spAutoFit/>
          </a:bodyPr>
          <a:lstStyle/>
          <a:p>
            <a:pPr algn="ctr"/>
            <a:r>
              <a:rPr lang="en-GB" sz="2400" dirty="0"/>
              <a:t>Watch the clip and critically review how these megatrend will affect labour markets in coming years and what the impact on organisations might be.</a:t>
            </a:r>
          </a:p>
          <a:p>
            <a:pPr algn="ctr"/>
            <a:endParaRPr lang="en-GB" sz="2400" dirty="0"/>
          </a:p>
          <a:p>
            <a:pPr algn="ctr"/>
            <a:r>
              <a:rPr lang="en-US" sz="2400" dirty="0">
                <a:hlinkClick r:id="rId3"/>
              </a:rPr>
              <a:t>Link to </a:t>
            </a:r>
            <a:r>
              <a:rPr lang="en-US" sz="2400" dirty="0" err="1">
                <a:hlinkClick r:id="rId3"/>
              </a:rPr>
              <a:t>Youtube</a:t>
            </a:r>
            <a:r>
              <a:rPr lang="en-US" sz="2400" dirty="0">
                <a:hlinkClick r:id="rId3"/>
              </a:rPr>
              <a:t> PWC megatrends</a:t>
            </a:r>
            <a:endParaRPr lang="en-GB" sz="2400" dirty="0"/>
          </a:p>
        </p:txBody>
      </p:sp>
      <p:pic>
        <p:nvPicPr>
          <p:cNvPr id="6" name="Picture 5">
            <a:extLst>
              <a:ext uri="{FF2B5EF4-FFF2-40B4-BE49-F238E27FC236}">
                <a16:creationId xmlns:a16="http://schemas.microsoft.com/office/drawing/2014/main" id="{4261E357-95E7-4C7C-B7D6-5DE5EFC6E1E8}"/>
              </a:ext>
            </a:extLst>
          </p:cNvPr>
          <p:cNvPicPr>
            <a:picLocks noChangeAspect="1"/>
          </p:cNvPicPr>
          <p:nvPr/>
        </p:nvPicPr>
        <p:blipFill rotWithShape="1">
          <a:blip r:embed="rId4"/>
          <a:srcRect l="70081" t="10671"/>
          <a:stretch/>
        </p:blipFill>
        <p:spPr>
          <a:xfrm rot="5400000">
            <a:off x="6913736" y="-834553"/>
            <a:ext cx="3647728" cy="6126163"/>
          </a:xfrm>
          <a:prstGeom prst="rect">
            <a:avLst/>
          </a:prstGeom>
        </p:spPr>
      </p:pic>
    </p:spTree>
    <p:extLst>
      <p:ext uri="{BB962C8B-B14F-4D97-AF65-F5344CB8AC3E}">
        <p14:creationId xmlns:p14="http://schemas.microsoft.com/office/powerpoint/2010/main" val="8711782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2055334" y="1807779"/>
            <a:ext cx="7543800" cy="633774"/>
          </a:xfrm>
        </p:spPr>
        <p:txBody>
          <a:bodyPr>
            <a:noAutofit/>
          </a:bodyPr>
          <a:lstStyle/>
          <a:p>
            <a:pPr algn="l"/>
            <a:r>
              <a:rPr lang="en-GB" sz="2400" b="1" dirty="0">
                <a:solidFill>
                  <a:schemeClr val="tx2"/>
                </a:solidFill>
              </a:rPr>
              <a:t>Sources of information </a:t>
            </a:r>
          </a:p>
        </p:txBody>
      </p:sp>
      <p:graphicFrame>
        <p:nvGraphicFramePr>
          <p:cNvPr id="4" name="Content Placeholder 3"/>
          <p:cNvGraphicFramePr>
            <a:graphicFrameLocks noGrp="1"/>
          </p:cNvGraphicFramePr>
          <p:nvPr>
            <p:ph idx="1"/>
          </p:nvPr>
        </p:nvGraphicFramePr>
        <p:xfrm>
          <a:off x="2055334" y="2597315"/>
          <a:ext cx="8291264" cy="33843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p:cNvSpPr>
            <a:spLocks noGrp="1"/>
          </p:cNvSpPr>
          <p:nvPr>
            <p:ph type="sldNum" sz="quarter" idx="12"/>
          </p:nvPr>
        </p:nvSpPr>
        <p:spPr/>
        <p:txBody>
          <a:bodyPr/>
          <a:lstStyle/>
          <a:p>
            <a:fld id="{AC82685A-BD3A-4230-8D85-804689F67293}" type="slidenum">
              <a:rPr lang="en-GB" smtClean="0"/>
              <a:t>26</a:t>
            </a:fld>
            <a:endParaRPr lang="en-GB"/>
          </a:p>
        </p:txBody>
      </p:sp>
      <p:sp>
        <p:nvSpPr>
          <p:cNvPr id="10" name="Rectangle 2"/>
          <p:cNvSpPr txBox="1">
            <a:spLocks noChangeArrowheads="1"/>
          </p:cNvSpPr>
          <p:nvPr/>
        </p:nvSpPr>
        <p:spPr>
          <a:xfrm>
            <a:off x="2346960" y="286605"/>
            <a:ext cx="7543800" cy="1054164"/>
          </a:xfrm>
          <a:prstGeom prst="rect">
            <a:avLst/>
          </a:prstGeom>
        </p:spPr>
        <p:txBody>
          <a:bodyPr vert="horz" lIns="91440" tIns="45720" rIns="91440" bIns="45720" rtlCol="0" anchor="b">
            <a:no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GB" sz="3600" dirty="0">
                <a:solidFill>
                  <a:schemeClr val="tx2"/>
                </a:solidFill>
              </a:rPr>
              <a:t>Exploring Labour Market Trends</a:t>
            </a:r>
          </a:p>
        </p:txBody>
      </p:sp>
    </p:spTree>
    <p:extLst>
      <p:ext uri="{BB962C8B-B14F-4D97-AF65-F5344CB8AC3E}">
        <p14:creationId xmlns:p14="http://schemas.microsoft.com/office/powerpoint/2010/main" val="31901886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a:normAutofit/>
          </a:bodyPr>
          <a:lstStyle/>
          <a:p>
            <a:pPr marL="0" indent="0">
              <a:buNone/>
            </a:pPr>
            <a:r>
              <a:rPr lang="en-GB" b="1" u="sng" dirty="0"/>
              <a:t>Tight Labour Market</a:t>
            </a:r>
          </a:p>
          <a:p>
            <a:r>
              <a:rPr lang="en-GB" sz="2400" dirty="0"/>
              <a:t>High Employment levels</a:t>
            </a:r>
          </a:p>
          <a:p>
            <a:r>
              <a:rPr lang="en-GB" sz="2400" dirty="0"/>
              <a:t>Labour shortages for employers</a:t>
            </a:r>
          </a:p>
          <a:p>
            <a:r>
              <a:rPr lang="en-GB" sz="2400" dirty="0"/>
              <a:t>Not enough people with specific skills</a:t>
            </a:r>
          </a:p>
          <a:p>
            <a:r>
              <a:rPr lang="en-GB" sz="2400" dirty="0"/>
              <a:t>Demand for people outstrips supply</a:t>
            </a:r>
          </a:p>
          <a:p>
            <a:r>
              <a:rPr lang="en-GB" sz="2400" dirty="0"/>
              <a:t>Employees have increased bargaining power</a:t>
            </a:r>
          </a:p>
        </p:txBody>
      </p:sp>
      <p:sp>
        <p:nvSpPr>
          <p:cNvPr id="4" name="Content Placeholder 3"/>
          <p:cNvSpPr>
            <a:spLocks noGrp="1"/>
          </p:cNvSpPr>
          <p:nvPr>
            <p:ph sz="half" idx="2"/>
          </p:nvPr>
        </p:nvSpPr>
        <p:spPr/>
        <p:txBody>
          <a:bodyPr>
            <a:normAutofit/>
          </a:bodyPr>
          <a:lstStyle/>
          <a:p>
            <a:pPr marL="0" indent="0">
              <a:buNone/>
            </a:pPr>
            <a:r>
              <a:rPr lang="en-GB" b="1" u="sng" dirty="0"/>
              <a:t>Loose Labour Market</a:t>
            </a:r>
          </a:p>
          <a:p>
            <a:r>
              <a:rPr lang="en-GB" sz="2400" dirty="0"/>
              <a:t>High Unemployment</a:t>
            </a:r>
          </a:p>
          <a:p>
            <a:r>
              <a:rPr lang="en-GB" sz="2400" dirty="0"/>
              <a:t>Plenty of available labour and skills</a:t>
            </a:r>
          </a:p>
          <a:p>
            <a:r>
              <a:rPr lang="en-GB" sz="2400" dirty="0"/>
              <a:t>Demand for jobs outstrips supply</a:t>
            </a:r>
          </a:p>
          <a:p>
            <a:r>
              <a:rPr lang="en-GB" sz="2400" dirty="0"/>
              <a:t>Jobs shortages for employees</a:t>
            </a:r>
          </a:p>
          <a:p>
            <a:r>
              <a:rPr lang="en-GB" sz="2400" dirty="0"/>
              <a:t>Employer has increased bargaining power</a:t>
            </a:r>
          </a:p>
          <a:p>
            <a:endParaRPr lang="en-GB" dirty="0"/>
          </a:p>
          <a:p>
            <a:pPr>
              <a:buNone/>
            </a:pPr>
            <a:endParaRPr lang="en-GB" b="1" u="sng" dirty="0"/>
          </a:p>
        </p:txBody>
      </p:sp>
      <p:sp>
        <p:nvSpPr>
          <p:cNvPr id="5" name="TextBox 4"/>
          <p:cNvSpPr txBox="1"/>
          <p:nvPr/>
        </p:nvSpPr>
        <p:spPr>
          <a:xfrm>
            <a:off x="3863753" y="5011341"/>
            <a:ext cx="184731" cy="1107996"/>
          </a:xfrm>
          <a:prstGeom prst="rect">
            <a:avLst/>
          </a:prstGeom>
          <a:noFill/>
        </p:spPr>
        <p:txBody>
          <a:bodyPr wrap="none" rtlCol="0">
            <a:spAutoFit/>
          </a:bodyPr>
          <a:lstStyle/>
          <a:p>
            <a:endParaRPr lang="en-GB" sz="2400" dirty="0"/>
          </a:p>
          <a:p>
            <a:endParaRPr lang="en-GB" sz="2400" dirty="0"/>
          </a:p>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27</a:t>
            </a:fld>
            <a:endParaRPr lang="en-GB"/>
          </a:p>
        </p:txBody>
      </p:sp>
      <p:sp>
        <p:nvSpPr>
          <p:cNvPr id="7" name="Rectangle 2"/>
          <p:cNvSpPr>
            <a:spLocks noGrp="1" noChangeArrowheads="1"/>
          </p:cNvSpPr>
          <p:nvPr>
            <p:ph type="title"/>
          </p:nvPr>
        </p:nvSpPr>
        <p:spPr>
          <a:xfrm>
            <a:off x="2346960" y="286605"/>
            <a:ext cx="7543800" cy="1450757"/>
          </a:xfrm>
        </p:spPr>
        <p:txBody>
          <a:bodyPr>
            <a:noAutofit/>
          </a:bodyPr>
          <a:lstStyle/>
          <a:p>
            <a:pPr algn="l"/>
            <a:r>
              <a:rPr lang="en-GB" sz="3200" dirty="0">
                <a:solidFill>
                  <a:schemeClr val="tx2"/>
                </a:solidFill>
              </a:rPr>
              <a:t>UNDERSTANDING LABOUR MARKET TRENDS</a:t>
            </a:r>
          </a:p>
        </p:txBody>
      </p:sp>
    </p:spTree>
    <p:extLst>
      <p:ext uri="{BB962C8B-B14F-4D97-AF65-F5344CB8AC3E}">
        <p14:creationId xmlns:p14="http://schemas.microsoft.com/office/powerpoint/2010/main" val="2175679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1" end="1"/>
                                            </p:txEl>
                                          </p:spTgt>
                                        </p:tgtEl>
                                        <p:attrNameLst>
                                          <p:attrName>style.visibility</p:attrName>
                                        </p:attrNameLst>
                                      </p:cBhvr>
                                      <p:to>
                                        <p:strVal val="visible"/>
                                      </p:to>
                                    </p:set>
                                    <p:anim calcmode="lin" valueType="num">
                                      <p:cBhvr additive="base">
                                        <p:cTn id="3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2" end="2"/>
                                            </p:txEl>
                                          </p:spTgt>
                                        </p:tgtEl>
                                        <p:attrNameLst>
                                          <p:attrName>style.visibility</p:attrName>
                                        </p:attrNameLst>
                                      </p:cBhvr>
                                      <p:to>
                                        <p:strVal val="visible"/>
                                      </p:to>
                                    </p:set>
                                    <p:anim calcmode="lin" valueType="num">
                                      <p:cBhvr additive="base">
                                        <p:cTn id="3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2" end="2"/>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
                                            <p:txEl>
                                              <p:pRg st="3" end="3"/>
                                            </p:txEl>
                                          </p:spTgt>
                                        </p:tgtEl>
                                        <p:attrNameLst>
                                          <p:attrName>style.visibility</p:attrName>
                                        </p:attrNameLst>
                                      </p:cBhvr>
                                      <p:to>
                                        <p:strVal val="visible"/>
                                      </p:to>
                                    </p:set>
                                    <p:anim calcmode="lin" valueType="num">
                                      <p:cBhvr additive="base">
                                        <p:cTn id="41"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4">
                                            <p:txEl>
                                              <p:pRg st="3" end="3"/>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4">
                                            <p:txEl>
                                              <p:pRg st="4" end="4"/>
                                            </p:txEl>
                                          </p:spTgt>
                                        </p:tgtEl>
                                        <p:attrNameLst>
                                          <p:attrName>style.visibility</p:attrName>
                                        </p:attrNameLst>
                                      </p:cBhvr>
                                      <p:to>
                                        <p:strVal val="visible"/>
                                      </p:to>
                                    </p:set>
                                    <p:anim calcmode="lin" valueType="num">
                                      <p:cBhvr additive="base">
                                        <p:cTn id="4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4">
                                            <p:txEl>
                                              <p:pRg st="4" end="4"/>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4">
                                            <p:txEl>
                                              <p:pRg st="5" end="5"/>
                                            </p:txEl>
                                          </p:spTgt>
                                        </p:tgtEl>
                                        <p:attrNameLst>
                                          <p:attrName>style.visibility</p:attrName>
                                        </p:attrNameLst>
                                      </p:cBhvr>
                                      <p:to>
                                        <p:strVal val="visible"/>
                                      </p:to>
                                    </p:set>
                                    <p:anim calcmode="lin" valueType="num">
                                      <p:cBhvr additive="base">
                                        <p:cTn id="49"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endParaRPr lang="en-GB" dirty="0"/>
          </a:p>
          <a:p>
            <a:r>
              <a:rPr lang="en-GB" dirty="0"/>
              <a:t>In your group analyse the current labour market of a given country.</a:t>
            </a:r>
          </a:p>
          <a:p>
            <a:r>
              <a:rPr lang="en-GB" b="1" dirty="0"/>
              <a:t>Your analysis should include:</a:t>
            </a:r>
          </a:p>
          <a:p>
            <a:pPr lvl="1">
              <a:buFont typeface="Wingdings" panose="05000000000000000000" pitchFamily="2" charset="2"/>
              <a:buChar char="§"/>
            </a:pPr>
            <a:r>
              <a:rPr lang="en-GB" dirty="0"/>
              <a:t> Current labour market statistics </a:t>
            </a:r>
          </a:p>
          <a:p>
            <a:pPr lvl="1">
              <a:buFont typeface="Wingdings" panose="05000000000000000000" pitchFamily="2" charset="2"/>
              <a:buChar char="§"/>
            </a:pPr>
            <a:r>
              <a:rPr lang="en-GB" dirty="0"/>
              <a:t> An assessment of the impact of the megatrends discussed</a:t>
            </a:r>
          </a:p>
          <a:p>
            <a:pPr lvl="1">
              <a:buFont typeface="Wingdings" panose="05000000000000000000" pitchFamily="2" charset="2"/>
              <a:buChar char="§"/>
            </a:pPr>
            <a:r>
              <a:rPr lang="en-GB" dirty="0"/>
              <a:t> Conclusions on the state of the country’s labour market</a:t>
            </a:r>
          </a:p>
        </p:txBody>
      </p:sp>
      <p:sp>
        <p:nvSpPr>
          <p:cNvPr id="4" name="Rectangle 2">
            <a:extLst>
              <a:ext uri="{FF2B5EF4-FFF2-40B4-BE49-F238E27FC236}">
                <a16:creationId xmlns:a16="http://schemas.microsoft.com/office/drawing/2014/main" id="{600B4D84-2AEA-4C6B-AC03-9B4D29DDFAFE}"/>
              </a:ext>
            </a:extLst>
          </p:cNvPr>
          <p:cNvSpPr txBox="1">
            <a:spLocks noChangeArrowheads="1"/>
          </p:cNvSpPr>
          <p:nvPr/>
        </p:nvSpPr>
        <p:spPr>
          <a:xfrm>
            <a:off x="0" y="0"/>
            <a:ext cx="12192000" cy="1484784"/>
          </a:xfrm>
          <a:prstGeom prst="rect">
            <a:avLst/>
          </a:prstGeom>
          <a:solidFill>
            <a:schemeClr val="tx2"/>
          </a:solid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dirty="0">
                <a:solidFill>
                  <a:schemeClr val="bg1"/>
                </a:solidFill>
              </a:rPr>
              <a:t>Group Activity: Analysis of a Labour Market</a:t>
            </a:r>
          </a:p>
        </p:txBody>
      </p:sp>
    </p:spTree>
    <p:extLst>
      <p:ext uri="{BB962C8B-B14F-4D97-AF65-F5344CB8AC3E}">
        <p14:creationId xmlns:p14="http://schemas.microsoft.com/office/powerpoint/2010/main" val="6079624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a:extLst>
              <a:ext uri="{FF2B5EF4-FFF2-40B4-BE49-F238E27FC236}">
                <a16:creationId xmlns:a16="http://schemas.microsoft.com/office/drawing/2014/main" id="{F0E95184-20DE-4226-BC22-C414303AD71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321" r="929" b="11456"/>
          <a:stretch/>
        </p:blipFill>
        <p:spPr bwMode="auto">
          <a:xfrm>
            <a:off x="0" y="476672"/>
            <a:ext cx="12192000" cy="658848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2">
            <a:extLst>
              <a:ext uri="{FF2B5EF4-FFF2-40B4-BE49-F238E27FC236}">
                <a16:creationId xmlns:a16="http://schemas.microsoft.com/office/drawing/2014/main" id="{DA80E266-3C9A-4CA0-BA6B-89A7B4D3E341}"/>
              </a:ext>
            </a:extLst>
          </p:cNvPr>
          <p:cNvSpPr txBox="1">
            <a:spLocks noChangeArrowheads="1"/>
          </p:cNvSpPr>
          <p:nvPr/>
        </p:nvSpPr>
        <p:spPr>
          <a:xfrm>
            <a:off x="0" y="0"/>
            <a:ext cx="12192000" cy="2348880"/>
          </a:xfrm>
          <a:prstGeom prst="rect">
            <a:avLst/>
          </a:prstGeom>
          <a:solidFill>
            <a:schemeClr val="tx2"/>
          </a:solidFill>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4000" dirty="0">
              <a:solidFill>
                <a:schemeClr val="bg1"/>
              </a:solidFill>
            </a:endParaRPr>
          </a:p>
          <a:p>
            <a:r>
              <a:rPr lang="en-GB" sz="4000" dirty="0">
                <a:solidFill>
                  <a:schemeClr val="bg1"/>
                </a:solidFill>
              </a:rPr>
              <a:t>Break-time</a:t>
            </a:r>
          </a:p>
        </p:txBody>
      </p:sp>
    </p:spTree>
    <p:extLst>
      <p:ext uri="{BB962C8B-B14F-4D97-AF65-F5344CB8AC3E}">
        <p14:creationId xmlns:p14="http://schemas.microsoft.com/office/powerpoint/2010/main" val="1870017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1072</TotalTime>
  <Words>2004</Words>
  <Application>Microsoft Office PowerPoint</Application>
  <PresentationFormat>Widescreen</PresentationFormat>
  <Paragraphs>175</Paragraphs>
  <Slides>29</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Arial</vt:lpstr>
      <vt:lpstr>Calibri</vt:lpstr>
      <vt:lpstr>inherit</vt:lpstr>
      <vt:lpstr>Segoe UI</vt:lpstr>
      <vt:lpstr>Source Sans Pro</vt:lpstr>
      <vt:lpstr>Symbol</vt:lpstr>
      <vt:lpstr>Wingdings</vt:lpstr>
      <vt:lpstr>Office Theme</vt:lpstr>
      <vt:lpstr>PowerPoint Presentation</vt:lpstr>
      <vt:lpstr>Module Learning Outcomes</vt:lpstr>
      <vt:lpstr>Schedule</vt:lpstr>
      <vt:lpstr>PowerPoint Presentation</vt:lpstr>
      <vt:lpstr>PowerPoint Presentation</vt:lpstr>
      <vt:lpstr>Assessment 1- Video Presentation 23:59 Monday 9th August 2021</vt:lpstr>
      <vt:lpstr>Assessment 2- Portfolio 23:59 Sunday 12th September 2021</vt:lpstr>
      <vt:lpstr>PowerPoint Presentation</vt:lpstr>
      <vt:lpstr>Introductions</vt:lpstr>
      <vt:lpstr>Typical Working Conditions?</vt:lpstr>
      <vt:lpstr>PowerPoint Presentation</vt:lpstr>
      <vt:lpstr>What is today’s revolution akin to Mechanisation and De-skilling?</vt:lpstr>
      <vt:lpstr>The Forth Bridge (built 1883-1890)</vt:lpstr>
      <vt:lpstr>Health &amp; Safety at Work Act 1974</vt:lpstr>
      <vt:lpstr>The Workplace of the Future</vt:lpstr>
      <vt:lpstr>PowerPoint Presentation</vt:lpstr>
      <vt:lpstr>PowerPoint Presentation</vt:lpstr>
      <vt:lpstr>PowerPoint Presentation</vt:lpstr>
      <vt:lpstr>PowerPoint Presentation</vt:lpstr>
      <vt:lpstr>PowerPoint Presentation</vt:lpstr>
      <vt:lpstr>Role of Contemporary HR professionals?</vt:lpstr>
      <vt:lpstr>PowerPoint Presentation</vt:lpstr>
      <vt:lpstr>Big Themes and Questions to consider</vt:lpstr>
      <vt:lpstr>Process of enquiry demonstrating  a readiness for level 8…</vt:lpstr>
      <vt:lpstr>Megatrends</vt:lpstr>
      <vt:lpstr>Sources of information </vt:lpstr>
      <vt:lpstr>UNDERSTANDING LABOUR MARKET TRENDS</vt:lpstr>
      <vt:lpstr>PowerPoint Presentation</vt:lpstr>
      <vt:lpstr>PowerPoint Presentation</vt:lpstr>
    </vt:vector>
  </TitlesOfParts>
  <Company>LTUC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Roberts</dc:creator>
  <cp:lastModifiedBy>Emma Roberts (IMH)</cp:lastModifiedBy>
  <cp:revision>116</cp:revision>
  <dcterms:created xsi:type="dcterms:W3CDTF">2013-06-25T13:48:10Z</dcterms:created>
  <dcterms:modified xsi:type="dcterms:W3CDTF">2021-07-20T10:36:44Z</dcterms:modified>
</cp:coreProperties>
</file>