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68" r:id="rId5"/>
    <p:sldId id="262" r:id="rId6"/>
    <p:sldId id="267" r:id="rId7"/>
    <p:sldId id="258" r:id="rId8"/>
    <p:sldId id="260" r:id="rId9"/>
    <p:sldId id="261" r:id="rId10"/>
    <p:sldId id="266" r:id="rId11"/>
    <p:sldId id="264" r:id="rId12"/>
    <p:sldId id="259" r:id="rId13"/>
    <p:sldId id="26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46" d="100"/>
          <a:sy n="46" d="100"/>
        </p:scale>
        <p:origin x="63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86afc61e-1f1e-4a76-b3fa-fff7879e0c09" providerId="AD" clId="Web-{5D614063-419B-4B0C-99BA-11D4D222F34D}"/>
    <pc:docChg chg="addSld modSld">
      <pc:chgData name="Jade Coakley (1801569)" userId="S::1801569@student.uwtsd.ac.uk::86afc61e-1f1e-4a76-b3fa-fff7879e0c09" providerId="AD" clId="Web-{5D614063-419B-4B0C-99BA-11D4D222F34D}" dt="2019-01-18T20:15:48.587" v="1541" actId="20577"/>
      <pc:docMkLst>
        <pc:docMk/>
      </pc:docMkLst>
      <pc:sldChg chg="modSp">
        <pc:chgData name="Jade Coakley (1801569)" userId="S::1801569@student.uwtsd.ac.uk::86afc61e-1f1e-4a76-b3fa-fff7879e0c09" providerId="AD" clId="Web-{5D614063-419B-4B0C-99BA-11D4D222F34D}" dt="2019-01-18T20:01:22.282" v="1120" actId="20577"/>
        <pc:sldMkLst>
          <pc:docMk/>
          <pc:sldMk cId="3378746936" sldId="259"/>
        </pc:sldMkLst>
        <pc:spChg chg="mod">
          <ac:chgData name="Jade Coakley (1801569)" userId="S::1801569@student.uwtsd.ac.uk::86afc61e-1f1e-4a76-b3fa-fff7879e0c09" providerId="AD" clId="Web-{5D614063-419B-4B0C-99BA-11D4D222F34D}" dt="2019-01-18T20:01:22.282" v="1120" actId="20577"/>
          <ac:spMkLst>
            <pc:docMk/>
            <pc:sldMk cId="3378746936" sldId="259"/>
            <ac:spMk id="3" creationId="{7978F9E7-9CA1-44ED-BCA7-61E772D5A800}"/>
          </ac:spMkLst>
        </pc:spChg>
      </pc:sldChg>
      <pc:sldChg chg="modSp">
        <pc:chgData name="Jade Coakley (1801569)" userId="S::1801569@student.uwtsd.ac.uk::86afc61e-1f1e-4a76-b3fa-fff7879e0c09" providerId="AD" clId="Web-{5D614063-419B-4B0C-99BA-11D4D222F34D}" dt="2019-01-18T20:15:46.884" v="1539" actId="20577"/>
        <pc:sldMkLst>
          <pc:docMk/>
          <pc:sldMk cId="1449858424" sldId="260"/>
        </pc:sldMkLst>
        <pc:spChg chg="mod">
          <ac:chgData name="Jade Coakley (1801569)" userId="S::1801569@student.uwtsd.ac.uk::86afc61e-1f1e-4a76-b3fa-fff7879e0c09" providerId="AD" clId="Web-{5D614063-419B-4B0C-99BA-11D4D222F34D}" dt="2019-01-18T20:15:46.884" v="1539" actId="20577"/>
          <ac:spMkLst>
            <pc:docMk/>
            <pc:sldMk cId="1449858424" sldId="260"/>
            <ac:spMk id="3" creationId="{D379B7F9-EB1F-46D3-B024-01CE4E8FDFCE}"/>
          </ac:spMkLst>
        </pc:spChg>
        <pc:spChg chg="mod">
          <ac:chgData name="Jade Coakley (1801569)" userId="S::1801569@student.uwtsd.ac.uk::86afc61e-1f1e-4a76-b3fa-fff7879e0c09" providerId="AD" clId="Web-{5D614063-419B-4B0C-99BA-11D4D222F34D}" dt="2019-01-18T20:13:49.682" v="1526" actId="20577"/>
          <ac:spMkLst>
            <pc:docMk/>
            <pc:sldMk cId="1449858424" sldId="260"/>
            <ac:spMk id="4" creationId="{7006DD35-6B29-45C4-BCFF-C48F018B0EBC}"/>
          </ac:spMkLst>
        </pc:spChg>
      </pc:sldChg>
      <pc:sldChg chg="modSp">
        <pc:chgData name="Jade Coakley (1801569)" userId="S::1801569@student.uwtsd.ac.uk::86afc61e-1f1e-4a76-b3fa-fff7879e0c09" providerId="AD" clId="Web-{5D614063-419B-4B0C-99BA-11D4D222F34D}" dt="2019-01-18T20:05:30.671" v="1247" actId="1076"/>
        <pc:sldMkLst>
          <pc:docMk/>
          <pc:sldMk cId="2455683943" sldId="261"/>
        </pc:sldMkLst>
        <pc:spChg chg="mod">
          <ac:chgData name="Jade Coakley (1801569)" userId="S::1801569@student.uwtsd.ac.uk::86afc61e-1f1e-4a76-b3fa-fff7879e0c09" providerId="AD" clId="Web-{5D614063-419B-4B0C-99BA-11D4D222F34D}" dt="2019-01-18T20:03:12.578" v="1168" actId="20577"/>
          <ac:spMkLst>
            <pc:docMk/>
            <pc:sldMk cId="2455683943" sldId="261"/>
            <ac:spMk id="2" creationId="{72B64D7F-E0EA-453B-8015-37F6F25643F9}"/>
          </ac:spMkLst>
        </pc:spChg>
        <pc:spChg chg="mod">
          <ac:chgData name="Jade Coakley (1801569)" userId="S::1801569@student.uwtsd.ac.uk::86afc61e-1f1e-4a76-b3fa-fff7879e0c09" providerId="AD" clId="Web-{5D614063-419B-4B0C-99BA-11D4D222F34D}" dt="2019-01-18T20:05:21.421" v="1245" actId="20577"/>
          <ac:spMkLst>
            <pc:docMk/>
            <pc:sldMk cId="2455683943" sldId="261"/>
            <ac:spMk id="3" creationId="{0981CE38-E680-4DF1-B4E9-20303420E710}"/>
          </ac:spMkLst>
        </pc:spChg>
        <pc:spChg chg="mod">
          <ac:chgData name="Jade Coakley (1801569)" userId="S::1801569@student.uwtsd.ac.uk::86afc61e-1f1e-4a76-b3fa-fff7879e0c09" providerId="AD" clId="Web-{5D614063-419B-4B0C-99BA-11D4D222F34D}" dt="2019-01-18T20:05:30.671" v="1247" actId="1076"/>
          <ac:spMkLst>
            <pc:docMk/>
            <pc:sldMk cId="2455683943" sldId="261"/>
            <ac:spMk id="4" creationId="{211594A7-3B04-42AA-B8AC-FAEA293D8F79}"/>
          </ac:spMkLst>
        </pc:spChg>
      </pc:sldChg>
      <pc:sldChg chg="modSp">
        <pc:chgData name="Jade Coakley (1801569)" userId="S::1801569@student.uwtsd.ac.uk::86afc61e-1f1e-4a76-b3fa-fff7879e0c09" providerId="AD" clId="Web-{5D614063-419B-4B0C-99BA-11D4D222F34D}" dt="2019-01-18T20:12:58.588" v="1516" actId="20577"/>
        <pc:sldMkLst>
          <pc:docMk/>
          <pc:sldMk cId="1397751494" sldId="262"/>
        </pc:sldMkLst>
        <pc:spChg chg="mod">
          <ac:chgData name="Jade Coakley (1801569)" userId="S::1801569@student.uwtsd.ac.uk::86afc61e-1f1e-4a76-b3fa-fff7879e0c09" providerId="AD" clId="Web-{5D614063-419B-4B0C-99BA-11D4D222F34D}" dt="2019-01-18T20:12:58.588" v="1516" actId="20577"/>
          <ac:spMkLst>
            <pc:docMk/>
            <pc:sldMk cId="1397751494" sldId="262"/>
            <ac:spMk id="3" creationId="{E6E7805C-BBFA-409B-B7E9-B2C55F85E1B6}"/>
          </ac:spMkLst>
        </pc:spChg>
        <pc:spChg chg="mod">
          <ac:chgData name="Jade Coakley (1801569)" userId="S::1801569@student.uwtsd.ac.uk::86afc61e-1f1e-4a76-b3fa-fff7879e0c09" providerId="AD" clId="Web-{5D614063-419B-4B0C-99BA-11D4D222F34D}" dt="2019-01-18T20:12:23.167" v="1502" actId="20577"/>
          <ac:spMkLst>
            <pc:docMk/>
            <pc:sldMk cId="1397751494" sldId="262"/>
            <ac:spMk id="4" creationId="{E136D7CF-D919-4294-A478-07C2808F7A43}"/>
          </ac:spMkLst>
        </pc:spChg>
      </pc:sldChg>
      <pc:sldChg chg="modSp">
        <pc:chgData name="Jade Coakley (1801569)" userId="S::1801569@student.uwtsd.ac.uk::86afc61e-1f1e-4a76-b3fa-fff7879e0c09" providerId="AD" clId="Web-{5D614063-419B-4B0C-99BA-11D4D222F34D}" dt="2019-01-18T20:11:39.464" v="1476" actId="20577"/>
        <pc:sldMkLst>
          <pc:docMk/>
          <pc:sldMk cId="1482251761" sldId="263"/>
        </pc:sldMkLst>
        <pc:spChg chg="mod">
          <ac:chgData name="Jade Coakley (1801569)" userId="S::1801569@student.uwtsd.ac.uk::86afc61e-1f1e-4a76-b3fa-fff7879e0c09" providerId="AD" clId="Web-{5D614063-419B-4B0C-99BA-11D4D222F34D}" dt="2019-01-18T20:11:39.464" v="1476" actId="20577"/>
          <ac:spMkLst>
            <pc:docMk/>
            <pc:sldMk cId="1482251761" sldId="263"/>
            <ac:spMk id="3" creationId="{7239DC0F-FCB5-434E-B957-EFF7FA20A15C}"/>
          </ac:spMkLst>
        </pc:spChg>
      </pc:sldChg>
      <pc:sldChg chg="modSp">
        <pc:chgData name="Jade Coakley (1801569)" userId="S::1801569@student.uwtsd.ac.uk::86afc61e-1f1e-4a76-b3fa-fff7879e0c09" providerId="AD" clId="Web-{5D614063-419B-4B0C-99BA-11D4D222F34D}" dt="2019-01-18T20:14:35.337" v="1536" actId="20577"/>
        <pc:sldMkLst>
          <pc:docMk/>
          <pc:sldMk cId="3660752270" sldId="264"/>
        </pc:sldMkLst>
        <pc:spChg chg="mod">
          <ac:chgData name="Jade Coakley (1801569)" userId="S::1801569@student.uwtsd.ac.uk::86afc61e-1f1e-4a76-b3fa-fff7879e0c09" providerId="AD" clId="Web-{5D614063-419B-4B0C-99BA-11D4D222F34D}" dt="2019-01-18T20:14:35.337" v="1536" actId="20577"/>
          <ac:spMkLst>
            <pc:docMk/>
            <pc:sldMk cId="3660752270" sldId="264"/>
            <ac:spMk id="3" creationId="{405A7438-481F-4963-AAA6-0C5E7A8D77ED}"/>
          </ac:spMkLst>
        </pc:spChg>
      </pc:sldChg>
      <pc:sldChg chg="modSp">
        <pc:chgData name="Jade Coakley (1801569)" userId="S::1801569@student.uwtsd.ac.uk::86afc61e-1f1e-4a76-b3fa-fff7879e0c09" providerId="AD" clId="Web-{5D614063-419B-4B0C-99BA-11D4D222F34D}" dt="2019-01-18T19:57:49.644" v="965" actId="20577"/>
        <pc:sldMkLst>
          <pc:docMk/>
          <pc:sldMk cId="3757344328" sldId="265"/>
        </pc:sldMkLst>
        <pc:spChg chg="mod">
          <ac:chgData name="Jade Coakley (1801569)" userId="S::1801569@student.uwtsd.ac.uk::86afc61e-1f1e-4a76-b3fa-fff7879e0c09" providerId="AD" clId="Web-{5D614063-419B-4B0C-99BA-11D4D222F34D}" dt="2019-01-18T19:57:49.644" v="965" actId="20577"/>
          <ac:spMkLst>
            <pc:docMk/>
            <pc:sldMk cId="3757344328" sldId="265"/>
            <ac:spMk id="3" creationId="{9F0C031C-37A4-4E55-9B2B-7A217FFAE5C4}"/>
          </ac:spMkLst>
        </pc:spChg>
      </pc:sldChg>
      <pc:sldChg chg="modSp">
        <pc:chgData name="Jade Coakley (1801569)" userId="S::1801569@student.uwtsd.ac.uk::86afc61e-1f1e-4a76-b3fa-fff7879e0c09" providerId="AD" clId="Web-{5D614063-419B-4B0C-99BA-11D4D222F34D}" dt="2019-01-18T20:14:07.400" v="1529" actId="20577"/>
        <pc:sldMkLst>
          <pc:docMk/>
          <pc:sldMk cId="3782473596" sldId="266"/>
        </pc:sldMkLst>
        <pc:spChg chg="mod">
          <ac:chgData name="Jade Coakley (1801569)" userId="S::1801569@student.uwtsd.ac.uk::86afc61e-1f1e-4a76-b3fa-fff7879e0c09" providerId="AD" clId="Web-{5D614063-419B-4B0C-99BA-11D4D222F34D}" dt="2019-01-18T20:09:21.575" v="1461" actId="20577"/>
          <ac:spMkLst>
            <pc:docMk/>
            <pc:sldMk cId="3782473596" sldId="266"/>
            <ac:spMk id="2" creationId="{4FC24D40-C81D-4081-A60E-017FABF6F272}"/>
          </ac:spMkLst>
        </pc:spChg>
        <pc:spChg chg="mod">
          <ac:chgData name="Jade Coakley (1801569)" userId="S::1801569@student.uwtsd.ac.uk::86afc61e-1f1e-4a76-b3fa-fff7879e0c09" providerId="AD" clId="Web-{5D614063-419B-4B0C-99BA-11D4D222F34D}" dt="2019-01-18T20:14:07.400" v="1529" actId="20577"/>
          <ac:spMkLst>
            <pc:docMk/>
            <pc:sldMk cId="3782473596" sldId="266"/>
            <ac:spMk id="3" creationId="{414F33C8-35E6-4648-84E7-F8CD7BBDB534}"/>
          </ac:spMkLst>
        </pc:spChg>
      </pc:sldChg>
      <pc:sldChg chg="addSp modSp new">
        <pc:chgData name="Jade Coakley (1801569)" userId="S::1801569@student.uwtsd.ac.uk::86afc61e-1f1e-4a76-b3fa-fff7879e0c09" providerId="AD" clId="Web-{5D614063-419B-4B0C-99BA-11D4D222F34D}" dt="2019-01-18T20:13:32.744" v="1523" actId="20577"/>
        <pc:sldMkLst>
          <pc:docMk/>
          <pc:sldMk cId="1420200598" sldId="267"/>
        </pc:sldMkLst>
        <pc:spChg chg="mod">
          <ac:chgData name="Jade Coakley (1801569)" userId="S::1801569@student.uwtsd.ac.uk::86afc61e-1f1e-4a76-b3fa-fff7879e0c09" providerId="AD" clId="Web-{5D614063-419B-4B0C-99BA-11D4D222F34D}" dt="2019-01-18T19:19:35.664" v="17" actId="20577"/>
          <ac:spMkLst>
            <pc:docMk/>
            <pc:sldMk cId="1420200598" sldId="267"/>
            <ac:spMk id="2" creationId="{D1EA8EBD-B165-4497-86E3-3055136C7A12}"/>
          </ac:spMkLst>
        </pc:spChg>
        <pc:spChg chg="mod">
          <ac:chgData name="Jade Coakley (1801569)" userId="S::1801569@student.uwtsd.ac.uk::86afc61e-1f1e-4a76-b3fa-fff7879e0c09" providerId="AD" clId="Web-{5D614063-419B-4B0C-99BA-11D4D222F34D}" dt="2019-01-18T20:13:24.354" v="1522" actId="1076"/>
          <ac:spMkLst>
            <pc:docMk/>
            <pc:sldMk cId="1420200598" sldId="267"/>
            <ac:spMk id="3" creationId="{C992220B-47D3-4593-8A6B-C32D4367BCED}"/>
          </ac:spMkLst>
        </pc:spChg>
        <pc:spChg chg="add mod">
          <ac:chgData name="Jade Coakley (1801569)" userId="S::1801569@student.uwtsd.ac.uk::86afc61e-1f1e-4a76-b3fa-fff7879e0c09" providerId="AD" clId="Web-{5D614063-419B-4B0C-99BA-11D4D222F34D}" dt="2019-01-18T20:13:32.744" v="1523" actId="20577"/>
          <ac:spMkLst>
            <pc:docMk/>
            <pc:sldMk cId="1420200598" sldId="267"/>
            <ac:spMk id="4" creationId="{F2584EEE-883C-45BA-9B3C-F5585EEAE02A}"/>
          </ac:spMkLst>
        </pc:spChg>
      </pc:sldChg>
      <pc:sldChg chg="addSp delSp modSp new">
        <pc:chgData name="Jade Coakley (1801569)" userId="S::1801569@student.uwtsd.ac.uk::86afc61e-1f1e-4a76-b3fa-fff7879e0c09" providerId="AD" clId="Web-{5D614063-419B-4B0C-99BA-11D4D222F34D}" dt="2019-01-18T20:12:07.308" v="1499" actId="20577"/>
        <pc:sldMkLst>
          <pc:docMk/>
          <pc:sldMk cId="2670058639" sldId="268"/>
        </pc:sldMkLst>
        <pc:spChg chg="mod">
          <ac:chgData name="Jade Coakley (1801569)" userId="S::1801569@student.uwtsd.ac.uk::86afc61e-1f1e-4a76-b3fa-fff7879e0c09" providerId="AD" clId="Web-{5D614063-419B-4B0C-99BA-11D4D222F34D}" dt="2019-01-18T19:39:49.225" v="268" actId="1076"/>
          <ac:spMkLst>
            <pc:docMk/>
            <pc:sldMk cId="2670058639" sldId="268"/>
            <ac:spMk id="2" creationId="{8095C817-8DF8-4FF6-8EAD-9AD25AB007F7}"/>
          </ac:spMkLst>
        </pc:spChg>
        <pc:spChg chg="add del mod">
          <ac:chgData name="Jade Coakley (1801569)" userId="S::1801569@student.uwtsd.ac.uk::86afc61e-1f1e-4a76-b3fa-fff7879e0c09" providerId="AD" clId="Web-{5D614063-419B-4B0C-99BA-11D4D222F34D}" dt="2019-01-18T20:12:07.308" v="1499" actId="20577"/>
          <ac:spMkLst>
            <pc:docMk/>
            <pc:sldMk cId="2670058639" sldId="268"/>
            <ac:spMk id="3" creationId="{BBC16E93-CE07-4ABA-9A85-92266B0F7913}"/>
          </ac:spMkLst>
        </pc:spChg>
        <pc:graphicFrameChg chg="add del mod ord modGraphic">
          <ac:chgData name="Jade Coakley (1801569)" userId="S::1801569@student.uwtsd.ac.uk::86afc61e-1f1e-4a76-b3fa-fff7879e0c09" providerId="AD" clId="Web-{5D614063-419B-4B0C-99BA-11D4D222F34D}" dt="2019-01-18T19:39:55.053" v="270"/>
          <ac:graphicFrameMkLst>
            <pc:docMk/>
            <pc:sldMk cId="2670058639" sldId="268"/>
            <ac:graphicFrameMk id="4" creationId="{935488D6-D448-4026-B5E9-9CF8213AF97C}"/>
          </ac:graphicFrameMkLst>
        </pc:graphicFrameChg>
      </pc:sldChg>
    </pc:docChg>
  </pc:docChgLst>
  <pc:docChgLst>
    <pc:chgData name="Jade Coakley (1801569)" userId="S::1801569@student.uwtsd.ac.uk::86afc61e-1f1e-4a76-b3fa-fff7879e0c09" providerId="AD" clId="Web-{6B74AB8B-7DB4-4379-B8E9-4A3091A5161C}"/>
    <pc:docChg chg="modSld">
      <pc:chgData name="Jade Coakley (1801569)" userId="S::1801569@student.uwtsd.ac.uk::86afc61e-1f1e-4a76-b3fa-fff7879e0c09" providerId="AD" clId="Web-{6B74AB8B-7DB4-4379-B8E9-4A3091A5161C}" dt="2019-01-18T19:16:54.168" v="20" actId="20577"/>
      <pc:docMkLst>
        <pc:docMk/>
      </pc:docMkLst>
      <pc:sldChg chg="modSp">
        <pc:chgData name="Jade Coakley (1801569)" userId="S::1801569@student.uwtsd.ac.uk::86afc61e-1f1e-4a76-b3fa-fff7879e0c09" providerId="AD" clId="Web-{6B74AB8B-7DB4-4379-B8E9-4A3091A5161C}" dt="2019-01-18T19:16:50.715" v="18" actId="20577"/>
        <pc:sldMkLst>
          <pc:docMk/>
          <pc:sldMk cId="1482251761" sldId="263"/>
        </pc:sldMkLst>
        <pc:spChg chg="mod">
          <ac:chgData name="Jade Coakley (1801569)" userId="S::1801569@student.uwtsd.ac.uk::86afc61e-1f1e-4a76-b3fa-fff7879e0c09" providerId="AD" clId="Web-{6B74AB8B-7DB4-4379-B8E9-4A3091A5161C}" dt="2019-01-18T19:16:50.715" v="18" actId="20577"/>
          <ac:spMkLst>
            <pc:docMk/>
            <pc:sldMk cId="1482251761" sldId="263"/>
            <ac:spMk id="3" creationId="{7239DC0F-FCB5-434E-B957-EFF7FA20A15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dirty="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9744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nchor="ct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7843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dirty="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60086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49613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dirty="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8277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77794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804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dirty="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47588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dirty="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61348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18/01/2019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20362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dirty="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17716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191271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dirty="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0881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dirty="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28974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dirty="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dirty="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637767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79228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7716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46CE7D5-CF57-46EF-B807-FDD0502418D4}" type="datetimeFigureOut">
              <a:rPr lang="en-GB" smtClean="0"/>
              <a:t>18/01/2019</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91022145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rvices/2018/isolation/?lang=en" TargetMode="External"/><Relationship Id="rId2" Type="http://schemas.openxmlformats.org/officeDocument/2006/relationships/hyperlink" Target="http://isolation/" TargetMode="External"/><Relationship Id="rId1" Type="http://schemas.openxmlformats.org/officeDocument/2006/relationships/slideLayout" Target="../slideLayouts/slideLayout2.xml"/><Relationship Id="rId4" Type="http://schemas.openxmlformats.org/officeDocument/2006/relationships/hyperlink" Target="http://care-homes/"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isolation-8-14-20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2113" y="4946739"/>
            <a:ext cx="9144000" cy="87224"/>
          </a:xfrm>
        </p:spPr>
        <p:txBody>
          <a:bodyPr>
            <a:normAutofit fontScale="90000"/>
          </a:bodyPr>
          <a:lstStyle/>
          <a:p>
            <a:r>
              <a:rPr lang="en-GB" dirty="0">
                <a:cs typeface="Calibri Light"/>
              </a:rPr>
              <a:t/>
            </a:r>
            <a:br>
              <a:rPr lang="en-GB" dirty="0">
                <a:cs typeface="Calibri Light"/>
              </a:rPr>
            </a:br>
            <a:r>
              <a:rPr lang="en-GB" dirty="0">
                <a:ea typeface="+mj-lt"/>
                <a:cs typeface="+mj-lt"/>
              </a:rPr>
              <a:t/>
            </a:r>
            <a:br>
              <a:rPr lang="en-GB" dirty="0">
                <a:ea typeface="+mj-lt"/>
                <a:cs typeface="+mj-lt"/>
              </a:rPr>
            </a:br>
            <a:r>
              <a:rPr lang="en-GB" dirty="0">
                <a:ea typeface="+mj-lt"/>
                <a:cs typeface="+mj-lt"/>
              </a:rPr>
              <a:t/>
            </a:r>
            <a:br>
              <a:rPr lang="en-GB" dirty="0">
                <a:ea typeface="+mj-lt"/>
                <a:cs typeface="+mj-lt"/>
              </a:rPr>
            </a:br>
            <a:r>
              <a:rPr lang="en-GB" dirty="0">
                <a:cs typeface="Calibri Light"/>
              </a:rPr>
              <a:t>Explain, using social and/or psychological theories, the impact of isolation on individuals within a social care setting. </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C85623-4538-4F64-AFB3-1A61E8F3BF65}"/>
              </a:ext>
            </a:extLst>
          </p:cNvPr>
          <p:cNvSpPr>
            <a:spLocks noGrp="1"/>
          </p:cNvSpPr>
          <p:nvPr>
            <p:ph type="title"/>
          </p:nvPr>
        </p:nvSpPr>
        <p:spPr>
          <a:xfrm>
            <a:off x="1748137" y="116615"/>
            <a:ext cx="8534400" cy="1507067"/>
          </a:xfrm>
        </p:spPr>
        <p:txBody>
          <a:bodyPr/>
          <a:lstStyle/>
          <a:p>
            <a:r>
              <a:rPr lang="en-US" dirty="0"/>
              <a:t>Social isolation and issues that arise from isolation </a:t>
            </a:r>
          </a:p>
        </p:txBody>
      </p:sp>
      <p:sp>
        <p:nvSpPr>
          <p:cNvPr id="3" name="TextBox 2">
            <a:extLst>
              <a:ext uri="{FF2B5EF4-FFF2-40B4-BE49-F238E27FC236}">
                <a16:creationId xmlns:a16="http://schemas.microsoft.com/office/drawing/2014/main" xmlns="" id="{D426D875-2A57-4B26-8596-DD6F6A8D3655}"/>
              </a:ext>
            </a:extLst>
          </p:cNvPr>
          <p:cNvSpPr txBox="1"/>
          <p:nvPr/>
        </p:nvSpPr>
        <p:spPr>
          <a:xfrm>
            <a:off x="1130060" y="2143664"/>
            <a:ext cx="6553200" cy="2308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lumMod val="95000"/>
                    <a:lumOff val="5000"/>
                  </a:schemeClr>
                </a:solidFill>
              </a:rPr>
              <a:t>Social isolation describes the absence of social contact and can sometimes lead to loneliness. It is a state of being cut off rom normal social networks, which can be triggered by factors such as loss of mobility, unemployment, or health issues. </a:t>
            </a:r>
          </a:p>
        </p:txBody>
      </p:sp>
      <p:sp>
        <p:nvSpPr>
          <p:cNvPr id="4" name="TextBox 3">
            <a:extLst>
              <a:ext uri="{FF2B5EF4-FFF2-40B4-BE49-F238E27FC236}">
                <a16:creationId xmlns:a16="http://schemas.microsoft.com/office/drawing/2014/main" xmlns="" id="{E484170B-644D-48CE-8DC2-B65EDA5ED917}"/>
              </a:ext>
            </a:extLst>
          </p:cNvPr>
          <p:cNvSpPr txBox="1"/>
          <p:nvPr/>
        </p:nvSpPr>
        <p:spPr>
          <a:xfrm>
            <a:off x="7901796" y="5565475"/>
            <a:ext cx="2743200"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lumMod val="95000"/>
                    <a:lumOff val="5000"/>
                  </a:schemeClr>
                </a:solidFill>
              </a:rPr>
              <a:t>No isolation (2018)</a:t>
            </a:r>
          </a:p>
        </p:txBody>
      </p:sp>
    </p:spTree>
    <p:extLst>
      <p:ext uri="{BB962C8B-B14F-4D97-AF65-F5344CB8AC3E}">
        <p14:creationId xmlns:p14="http://schemas.microsoft.com/office/powerpoint/2010/main" val="3346581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761122-3470-486E-8019-369C6A584E88}"/>
              </a:ext>
            </a:extLst>
          </p:cNvPr>
          <p:cNvSpPr>
            <a:spLocks noGrp="1"/>
          </p:cNvSpPr>
          <p:nvPr>
            <p:ph type="title"/>
          </p:nvPr>
        </p:nvSpPr>
        <p:spPr>
          <a:xfrm>
            <a:off x="252891" y="1596"/>
            <a:ext cx="8534400" cy="1507067"/>
          </a:xfrm>
        </p:spPr>
        <p:txBody>
          <a:bodyPr/>
          <a:lstStyle/>
          <a:p>
            <a:r>
              <a:rPr lang="en-US"/>
              <a:t>Why does social isolation happen </a:t>
            </a:r>
          </a:p>
        </p:txBody>
      </p:sp>
      <p:sp>
        <p:nvSpPr>
          <p:cNvPr id="3" name="Content Placeholder 2">
            <a:extLst>
              <a:ext uri="{FF2B5EF4-FFF2-40B4-BE49-F238E27FC236}">
                <a16:creationId xmlns:a16="http://schemas.microsoft.com/office/drawing/2014/main" xmlns="" id="{7239DC0F-FCB5-434E-B957-EFF7FA20A15C}"/>
              </a:ext>
            </a:extLst>
          </p:cNvPr>
          <p:cNvSpPr>
            <a:spLocks noGrp="1"/>
          </p:cNvSpPr>
          <p:nvPr>
            <p:ph idx="1"/>
          </p:nvPr>
        </p:nvSpPr>
        <p:spPr>
          <a:xfrm>
            <a:off x="526061" y="1505309"/>
            <a:ext cx="8534400" cy="3615267"/>
          </a:xfrm>
        </p:spPr>
        <p:txBody>
          <a:bodyPr/>
          <a:lstStyle/>
          <a:p>
            <a:pPr marL="0" indent="0">
              <a:buNone/>
            </a:pPr>
            <a:r>
              <a:rPr lang="en-US" dirty="0">
                <a:solidFill>
                  <a:schemeClr val="bg1">
                    <a:lumMod val="95000"/>
                    <a:lumOff val="5000"/>
                  </a:schemeClr>
                </a:solidFill>
              </a:rPr>
              <a:t>Social isolation can happen to anyone in society and it does not necessarily mean its you intention to be socially isolated the reasons being for social isolation may be </a:t>
            </a:r>
          </a:p>
          <a:p>
            <a:r>
              <a:rPr lang="en-US" dirty="0">
                <a:solidFill>
                  <a:schemeClr val="bg1">
                    <a:lumMod val="95000"/>
                    <a:lumOff val="5000"/>
                  </a:schemeClr>
                </a:solidFill>
              </a:rPr>
              <a:t>- lack of jobs in your area </a:t>
            </a:r>
          </a:p>
          <a:p>
            <a:r>
              <a:rPr lang="en-US" dirty="0">
                <a:solidFill>
                  <a:schemeClr val="bg1">
                    <a:lumMod val="95000"/>
                    <a:lumOff val="5000"/>
                  </a:schemeClr>
                </a:solidFill>
              </a:rPr>
              <a:t>- lack of community based activities to do in the area </a:t>
            </a:r>
          </a:p>
          <a:p>
            <a:r>
              <a:rPr lang="en-US" dirty="0">
                <a:solidFill>
                  <a:schemeClr val="bg1">
                    <a:lumMod val="95000"/>
                    <a:lumOff val="5000"/>
                  </a:schemeClr>
                </a:solidFill>
              </a:rPr>
              <a:t>- lack of social connections </a:t>
            </a:r>
          </a:p>
          <a:p>
            <a:r>
              <a:rPr lang="en-US" dirty="0">
                <a:solidFill>
                  <a:schemeClr val="bg1">
                    <a:lumMod val="95000"/>
                    <a:lumOff val="5000"/>
                  </a:schemeClr>
                </a:solidFill>
              </a:rPr>
              <a:t>-  unsubstantial education </a:t>
            </a:r>
          </a:p>
          <a:p>
            <a:endParaRPr lang="en-US" dirty="0"/>
          </a:p>
          <a:p>
            <a:pPr marL="0" indent="0">
              <a:buNone/>
            </a:pPr>
            <a:endParaRPr lang="en-US" dirty="0"/>
          </a:p>
        </p:txBody>
      </p:sp>
    </p:spTree>
    <p:extLst>
      <p:ext uri="{BB962C8B-B14F-4D97-AF65-F5344CB8AC3E}">
        <p14:creationId xmlns:p14="http://schemas.microsoft.com/office/powerpoint/2010/main" val="1482251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95C817-8DF8-4FF6-8EAD-9AD25AB007F7}"/>
              </a:ext>
            </a:extLst>
          </p:cNvPr>
          <p:cNvSpPr>
            <a:spLocks noGrp="1"/>
          </p:cNvSpPr>
          <p:nvPr>
            <p:ph type="title"/>
          </p:nvPr>
        </p:nvSpPr>
        <p:spPr>
          <a:xfrm>
            <a:off x="684212" y="1596"/>
            <a:ext cx="8534400" cy="1507067"/>
          </a:xfrm>
        </p:spPr>
        <p:txBody>
          <a:bodyPr/>
          <a:lstStyle/>
          <a:p>
            <a:r>
              <a:rPr lang="en-US" dirty="0"/>
              <a:t>Theorist on isolation </a:t>
            </a:r>
          </a:p>
        </p:txBody>
      </p:sp>
      <p:sp>
        <p:nvSpPr>
          <p:cNvPr id="3" name="Content Placeholder 2">
            <a:extLst>
              <a:ext uri="{FF2B5EF4-FFF2-40B4-BE49-F238E27FC236}">
                <a16:creationId xmlns:a16="http://schemas.microsoft.com/office/drawing/2014/main" xmlns="" id="{BBC16E93-CE07-4ABA-9A85-92266B0F7913}"/>
              </a:ext>
            </a:extLst>
          </p:cNvPr>
          <p:cNvSpPr>
            <a:spLocks noGrp="1"/>
          </p:cNvSpPr>
          <p:nvPr>
            <p:ph idx="1"/>
          </p:nvPr>
        </p:nvSpPr>
        <p:spPr>
          <a:xfrm>
            <a:off x="296023" y="757687"/>
            <a:ext cx="8534400" cy="3615267"/>
          </a:xfrm>
        </p:spPr>
        <p:txBody>
          <a:bodyPr/>
          <a:lstStyle/>
          <a:p>
            <a:r>
              <a:rPr lang="en-US" dirty="0">
                <a:solidFill>
                  <a:schemeClr val="bg1">
                    <a:lumMod val="95000"/>
                    <a:lumOff val="5000"/>
                  </a:schemeClr>
                </a:solidFill>
              </a:rPr>
              <a:t>"both quantitative and qualitative aspects of deprivation in connectedness contribute in a myriad of ways to social isolation of a human being".       </a:t>
            </a:r>
          </a:p>
          <a:p>
            <a:pPr marL="0" indent="0">
              <a:buNone/>
            </a:pPr>
            <a:r>
              <a:rPr lang="en-US" dirty="0">
                <a:solidFill>
                  <a:schemeClr val="bg1">
                    <a:lumMod val="95000"/>
                    <a:lumOff val="5000"/>
                  </a:schemeClr>
                </a:solidFill>
              </a:rPr>
              <a:t>                                                                                  (</a:t>
            </a:r>
            <a:r>
              <a:rPr lang="en-US" dirty="0" err="1">
                <a:solidFill>
                  <a:schemeClr val="bg1">
                    <a:lumMod val="95000"/>
                    <a:lumOff val="5000"/>
                  </a:schemeClr>
                </a:solidFill>
              </a:rPr>
              <a:t>Zavaleta</a:t>
            </a:r>
            <a:r>
              <a:rPr lang="en-US" dirty="0">
                <a:solidFill>
                  <a:schemeClr val="bg1">
                    <a:lumMod val="95000"/>
                    <a:lumOff val="5000"/>
                  </a:schemeClr>
                </a:solidFill>
              </a:rPr>
              <a:t>, 2014)</a:t>
            </a:r>
          </a:p>
        </p:txBody>
      </p:sp>
    </p:spTree>
    <p:extLst>
      <p:ext uri="{BB962C8B-B14F-4D97-AF65-F5344CB8AC3E}">
        <p14:creationId xmlns:p14="http://schemas.microsoft.com/office/powerpoint/2010/main" val="2670058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1FD1EE-DCB0-4846-91CA-3B24A387963A}"/>
              </a:ext>
            </a:extLst>
          </p:cNvPr>
          <p:cNvSpPr>
            <a:spLocks noGrp="1"/>
          </p:cNvSpPr>
          <p:nvPr>
            <p:ph type="title"/>
          </p:nvPr>
        </p:nvSpPr>
        <p:spPr>
          <a:xfrm>
            <a:off x="540438" y="-70291"/>
            <a:ext cx="8534400" cy="1507067"/>
          </a:xfrm>
        </p:spPr>
        <p:txBody>
          <a:bodyPr/>
          <a:lstStyle/>
          <a:p>
            <a:r>
              <a:rPr lang="en-US"/>
              <a:t>Lonliness </a:t>
            </a:r>
          </a:p>
        </p:txBody>
      </p:sp>
      <p:sp>
        <p:nvSpPr>
          <p:cNvPr id="3" name="Content Placeholder 2">
            <a:extLst>
              <a:ext uri="{FF2B5EF4-FFF2-40B4-BE49-F238E27FC236}">
                <a16:creationId xmlns:a16="http://schemas.microsoft.com/office/drawing/2014/main" xmlns="" id="{E6E7805C-BBFA-409B-B7E9-B2C55F85E1B6}"/>
              </a:ext>
            </a:extLst>
          </p:cNvPr>
          <p:cNvSpPr>
            <a:spLocks noGrp="1"/>
          </p:cNvSpPr>
          <p:nvPr>
            <p:ph idx="1"/>
          </p:nvPr>
        </p:nvSpPr>
        <p:spPr>
          <a:xfrm>
            <a:off x="669835" y="1749725"/>
            <a:ext cx="8534400" cy="3615267"/>
          </a:xfrm>
        </p:spPr>
        <p:txBody>
          <a:bodyPr/>
          <a:lstStyle/>
          <a:p>
            <a:r>
              <a:rPr lang="en-US" dirty="0">
                <a:solidFill>
                  <a:schemeClr val="bg1">
                    <a:lumMod val="95000"/>
                    <a:lumOff val="5000"/>
                  </a:schemeClr>
                </a:solidFill>
              </a:rPr>
              <a:t>Loneliness is based on a persons emotional perception of the social connections they need and it not only caused b physical isolation and lack of companionship, but also through a lack of useful role in society. </a:t>
            </a:r>
          </a:p>
          <a:p>
            <a:r>
              <a:rPr lang="en-US" dirty="0">
                <a:solidFill>
                  <a:schemeClr val="bg1">
                    <a:lumMod val="95000"/>
                    <a:lumOff val="5000"/>
                  </a:schemeClr>
                </a:solidFill>
              </a:rPr>
              <a:t>Where as isolation is seen as external and objective loneliness is seen as internal and subjective </a:t>
            </a:r>
          </a:p>
        </p:txBody>
      </p:sp>
      <p:sp>
        <p:nvSpPr>
          <p:cNvPr id="4" name="TextBox 3">
            <a:extLst>
              <a:ext uri="{FF2B5EF4-FFF2-40B4-BE49-F238E27FC236}">
                <a16:creationId xmlns:a16="http://schemas.microsoft.com/office/drawing/2014/main" xmlns="" id="{E136D7CF-D919-4294-A478-07C2808F7A43}"/>
              </a:ext>
            </a:extLst>
          </p:cNvPr>
          <p:cNvSpPr txBox="1"/>
          <p:nvPr/>
        </p:nvSpPr>
        <p:spPr>
          <a:xfrm>
            <a:off x="7829909" y="5364192"/>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lumMod val="95000"/>
                    <a:lumOff val="5000"/>
                  </a:schemeClr>
                </a:solidFill>
              </a:rPr>
              <a:t>(IOTUK,2017)</a:t>
            </a:r>
          </a:p>
        </p:txBody>
      </p:sp>
    </p:spTree>
    <p:extLst>
      <p:ext uri="{BB962C8B-B14F-4D97-AF65-F5344CB8AC3E}">
        <p14:creationId xmlns:p14="http://schemas.microsoft.com/office/powerpoint/2010/main" val="1397751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EA8EBD-B165-4497-86E3-3055136C7A12}"/>
              </a:ext>
            </a:extLst>
          </p:cNvPr>
          <p:cNvSpPr>
            <a:spLocks noGrp="1"/>
          </p:cNvSpPr>
          <p:nvPr>
            <p:ph type="title"/>
          </p:nvPr>
        </p:nvSpPr>
        <p:spPr>
          <a:xfrm>
            <a:off x="684212" y="202879"/>
            <a:ext cx="8534400" cy="1507067"/>
          </a:xfrm>
        </p:spPr>
        <p:txBody>
          <a:bodyPr/>
          <a:lstStyle/>
          <a:p>
            <a:r>
              <a:rPr lang="en-US" dirty="0"/>
              <a:t>Theorist on loneliness </a:t>
            </a:r>
          </a:p>
        </p:txBody>
      </p:sp>
      <p:sp>
        <p:nvSpPr>
          <p:cNvPr id="3" name="Content Placeholder 2">
            <a:extLst>
              <a:ext uri="{FF2B5EF4-FFF2-40B4-BE49-F238E27FC236}">
                <a16:creationId xmlns:a16="http://schemas.microsoft.com/office/drawing/2014/main" xmlns="" id="{C992220B-47D3-4593-8A6B-C32D4367BCED}"/>
              </a:ext>
            </a:extLst>
          </p:cNvPr>
          <p:cNvSpPr>
            <a:spLocks noGrp="1"/>
          </p:cNvSpPr>
          <p:nvPr>
            <p:ph idx="1"/>
          </p:nvPr>
        </p:nvSpPr>
        <p:spPr>
          <a:xfrm>
            <a:off x="439797" y="1447800"/>
            <a:ext cx="8534400" cy="3615267"/>
          </a:xfrm>
        </p:spPr>
        <p:txBody>
          <a:bodyPr/>
          <a:lstStyle/>
          <a:p>
            <a:pPr marL="0" indent="0">
              <a:buNone/>
            </a:pPr>
            <a:r>
              <a:rPr lang="en-US" dirty="0">
                <a:solidFill>
                  <a:schemeClr val="bg1">
                    <a:lumMod val="95000"/>
                    <a:lumOff val="5000"/>
                  </a:schemeClr>
                </a:solidFill>
              </a:rPr>
              <a:t>"loneliness is an overwhelming, persistent experience. No matter what one does, loneliness is an inner worm that gnaws at the heart". </a:t>
            </a:r>
            <a:endParaRPr lang="en-US">
              <a:solidFill>
                <a:schemeClr val="bg1">
                  <a:lumMod val="95000"/>
                  <a:lumOff val="5000"/>
                </a:schemeClr>
              </a:solidFill>
            </a:endParaRPr>
          </a:p>
        </p:txBody>
      </p:sp>
      <p:sp>
        <p:nvSpPr>
          <p:cNvPr id="4" name="TextBox 3">
            <a:extLst>
              <a:ext uri="{FF2B5EF4-FFF2-40B4-BE49-F238E27FC236}">
                <a16:creationId xmlns:a16="http://schemas.microsoft.com/office/drawing/2014/main" xmlns="" id="{F2584EEE-883C-45BA-9B3C-F5585EEAE02A}"/>
              </a:ext>
            </a:extLst>
          </p:cNvPr>
          <p:cNvSpPr txBox="1"/>
          <p:nvPr/>
        </p:nvSpPr>
        <p:spPr>
          <a:xfrm>
            <a:off x="8821947" y="5924909"/>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lumMod val="95000"/>
                    <a:lumOff val="5000"/>
                  </a:schemeClr>
                </a:solidFill>
              </a:rPr>
              <a:t>(Zilboorg,1928)</a:t>
            </a:r>
          </a:p>
        </p:txBody>
      </p:sp>
    </p:spTree>
    <p:extLst>
      <p:ext uri="{BB962C8B-B14F-4D97-AF65-F5344CB8AC3E}">
        <p14:creationId xmlns:p14="http://schemas.microsoft.com/office/powerpoint/2010/main" val="1420200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FBDD28-ACB6-4F6B-BFC3-861514489278}"/>
              </a:ext>
            </a:extLst>
          </p:cNvPr>
          <p:cNvSpPr>
            <a:spLocks noGrp="1"/>
          </p:cNvSpPr>
          <p:nvPr>
            <p:ph type="title"/>
          </p:nvPr>
        </p:nvSpPr>
        <p:spPr>
          <a:xfrm>
            <a:off x="1230552" y="174124"/>
            <a:ext cx="8534400" cy="1507067"/>
          </a:xfrm>
        </p:spPr>
        <p:txBody>
          <a:bodyPr/>
          <a:lstStyle/>
          <a:p>
            <a:r>
              <a:rPr lang="en-US" dirty="0"/>
              <a:t>Isolation within Wales </a:t>
            </a:r>
          </a:p>
        </p:txBody>
      </p:sp>
      <p:sp>
        <p:nvSpPr>
          <p:cNvPr id="3" name="TextBox 2">
            <a:extLst>
              <a:ext uri="{FF2B5EF4-FFF2-40B4-BE49-F238E27FC236}">
                <a16:creationId xmlns:a16="http://schemas.microsoft.com/office/drawing/2014/main" xmlns="" id="{7B9610B1-2A9B-4CE9-89C5-581FA3AB3AD1}"/>
              </a:ext>
            </a:extLst>
          </p:cNvPr>
          <p:cNvSpPr txBox="1"/>
          <p:nvPr/>
        </p:nvSpPr>
        <p:spPr>
          <a:xfrm>
            <a:off x="828136" y="1956758"/>
            <a:ext cx="5546784" cy="2308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lumMod val="95000"/>
                    <a:lumOff val="5000"/>
                  </a:schemeClr>
                </a:solidFill>
              </a:rPr>
              <a:t>Wales can be seen as a isolated country and this is because of the amount of rural areas we have which then means individuals no being able to get work or even get to work. </a:t>
            </a:r>
            <a:endParaRPr lang="en-US" dirty="0">
              <a:solidFill>
                <a:schemeClr val="bg1">
                  <a:lumMod val="95000"/>
                  <a:lumOff val="5000"/>
                </a:schemeClr>
              </a:solidFill>
            </a:endParaRPr>
          </a:p>
        </p:txBody>
      </p:sp>
      <p:sp>
        <p:nvSpPr>
          <p:cNvPr id="4" name="TextBox 3">
            <a:extLst>
              <a:ext uri="{FF2B5EF4-FFF2-40B4-BE49-F238E27FC236}">
                <a16:creationId xmlns:a16="http://schemas.microsoft.com/office/drawing/2014/main" xmlns="" id="{E42134D1-AA71-491E-9BD6-E6F7C58DBF7A}"/>
              </a:ext>
            </a:extLst>
          </p:cNvPr>
          <p:cNvSpPr txBox="1"/>
          <p:nvPr/>
        </p:nvSpPr>
        <p:spPr>
          <a:xfrm>
            <a:off x="856890" y="4832229"/>
            <a:ext cx="5489275"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lumMod val="95000"/>
                    <a:lumOff val="5000"/>
                  </a:schemeClr>
                </a:solidFill>
              </a:rPr>
              <a:t>"Tackling loneliness and isolation in Wales is  a national priority".</a:t>
            </a:r>
            <a:endParaRPr lang="en-US" dirty="0"/>
          </a:p>
        </p:txBody>
      </p:sp>
      <p:sp>
        <p:nvSpPr>
          <p:cNvPr id="5" name="TextBox 4">
            <a:extLst>
              <a:ext uri="{FF2B5EF4-FFF2-40B4-BE49-F238E27FC236}">
                <a16:creationId xmlns:a16="http://schemas.microsoft.com/office/drawing/2014/main" xmlns="" id="{DE595C44-EACF-4F88-A022-D6A25CE0D504}"/>
              </a:ext>
            </a:extLst>
          </p:cNvPr>
          <p:cNvSpPr txBox="1"/>
          <p:nvPr/>
        </p:nvSpPr>
        <p:spPr>
          <a:xfrm>
            <a:off x="7743645" y="5479211"/>
            <a:ext cx="3390181" cy="4001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lumMod val="95000"/>
                    <a:lumOff val="5000"/>
                  </a:schemeClr>
                </a:solidFill>
              </a:rPr>
              <a:t>Welsh government (2018) </a:t>
            </a:r>
          </a:p>
        </p:txBody>
      </p:sp>
    </p:spTree>
    <p:extLst>
      <p:ext uri="{BB962C8B-B14F-4D97-AF65-F5344CB8AC3E}">
        <p14:creationId xmlns:p14="http://schemas.microsoft.com/office/powerpoint/2010/main" val="3573321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A45A17-DEE6-4D41-9075-3B4ED71BA71E}"/>
              </a:ext>
            </a:extLst>
          </p:cNvPr>
          <p:cNvSpPr>
            <a:spLocks noGrp="1"/>
          </p:cNvSpPr>
          <p:nvPr>
            <p:ph type="title"/>
          </p:nvPr>
        </p:nvSpPr>
        <p:spPr>
          <a:xfrm>
            <a:off x="612325" y="145370"/>
            <a:ext cx="8534400" cy="1507067"/>
          </a:xfrm>
        </p:spPr>
        <p:txBody>
          <a:bodyPr/>
          <a:lstStyle/>
          <a:p>
            <a:r>
              <a:rPr lang="en-US"/>
              <a:t>Social capital</a:t>
            </a:r>
          </a:p>
        </p:txBody>
      </p:sp>
      <p:sp>
        <p:nvSpPr>
          <p:cNvPr id="3" name="Content Placeholder 2">
            <a:extLst>
              <a:ext uri="{FF2B5EF4-FFF2-40B4-BE49-F238E27FC236}">
                <a16:creationId xmlns:a16="http://schemas.microsoft.com/office/drawing/2014/main" xmlns="" id="{D379B7F9-EB1F-46D3-B024-01CE4E8FDFCE}"/>
              </a:ext>
            </a:extLst>
          </p:cNvPr>
          <p:cNvSpPr>
            <a:spLocks noGrp="1"/>
          </p:cNvSpPr>
          <p:nvPr>
            <p:ph idx="1"/>
          </p:nvPr>
        </p:nvSpPr>
        <p:spPr/>
        <p:txBody>
          <a:bodyPr/>
          <a:lstStyle/>
          <a:p>
            <a:endParaRPr lang="en-US" dirty="0">
              <a:solidFill>
                <a:schemeClr val="bg1">
                  <a:lumMod val="95000"/>
                  <a:lumOff val="5000"/>
                </a:schemeClr>
              </a:solidFill>
            </a:endParaRPr>
          </a:p>
          <a:p>
            <a:pPr marL="0" indent="0">
              <a:buNone/>
            </a:pPr>
            <a:r>
              <a:rPr lang="en-US" dirty="0">
                <a:solidFill>
                  <a:schemeClr val="bg1">
                    <a:lumMod val="95000"/>
                    <a:lumOff val="5000"/>
                  </a:schemeClr>
                </a:solidFill>
              </a:rPr>
              <a:t>social capital focus on social relations that have productive benefits. Social capital is the links shared values and understanding in society that enable individuals and groups to trust each other and so work together.</a:t>
            </a:r>
          </a:p>
          <a:p>
            <a:r>
              <a:rPr lang="en-US" dirty="0">
                <a:solidFill>
                  <a:schemeClr val="bg1">
                    <a:lumMod val="95000"/>
                    <a:lumOff val="5000"/>
                  </a:schemeClr>
                </a:solidFill>
              </a:rPr>
              <a:t>Physical capital </a:t>
            </a:r>
          </a:p>
          <a:p>
            <a:r>
              <a:rPr lang="en-US" dirty="0">
                <a:solidFill>
                  <a:schemeClr val="bg1">
                    <a:lumMod val="95000"/>
                    <a:lumOff val="5000"/>
                  </a:schemeClr>
                </a:solidFill>
              </a:rPr>
              <a:t>Human capital </a:t>
            </a:r>
          </a:p>
          <a:p>
            <a:r>
              <a:rPr lang="en-US" dirty="0">
                <a:solidFill>
                  <a:schemeClr val="bg1">
                    <a:lumMod val="95000"/>
                    <a:lumOff val="5000"/>
                  </a:schemeClr>
                </a:solidFill>
              </a:rPr>
              <a:t>Cultural capital </a:t>
            </a:r>
          </a:p>
        </p:txBody>
      </p:sp>
      <p:sp>
        <p:nvSpPr>
          <p:cNvPr id="4" name="TextBox 3">
            <a:extLst>
              <a:ext uri="{FF2B5EF4-FFF2-40B4-BE49-F238E27FC236}">
                <a16:creationId xmlns:a16="http://schemas.microsoft.com/office/drawing/2014/main" xmlns="" id="{7006DD35-6B29-45C4-BCFF-C48F018B0EBC}"/>
              </a:ext>
            </a:extLst>
          </p:cNvPr>
          <p:cNvSpPr txBox="1"/>
          <p:nvPr/>
        </p:nvSpPr>
        <p:spPr>
          <a:xfrm>
            <a:off x="7973683" y="5522343"/>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lumMod val="95000"/>
                    <a:lumOff val="5000"/>
                  </a:schemeClr>
                </a:solidFill>
              </a:rPr>
              <a:t>(OCED,2018)</a:t>
            </a:r>
          </a:p>
        </p:txBody>
      </p:sp>
    </p:spTree>
    <p:extLst>
      <p:ext uri="{BB962C8B-B14F-4D97-AF65-F5344CB8AC3E}">
        <p14:creationId xmlns:p14="http://schemas.microsoft.com/office/powerpoint/2010/main" val="1449858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B64D7F-E0EA-453B-8015-37F6F25643F9}"/>
              </a:ext>
            </a:extLst>
          </p:cNvPr>
          <p:cNvSpPr>
            <a:spLocks noGrp="1"/>
          </p:cNvSpPr>
          <p:nvPr>
            <p:ph type="title"/>
          </p:nvPr>
        </p:nvSpPr>
        <p:spPr>
          <a:xfrm>
            <a:off x="324778" y="87860"/>
            <a:ext cx="8534400" cy="1507067"/>
          </a:xfrm>
        </p:spPr>
        <p:txBody>
          <a:bodyPr/>
          <a:lstStyle/>
          <a:p>
            <a:r>
              <a:rPr lang="en-US" dirty="0"/>
              <a:t>Care homes for elderly people </a:t>
            </a:r>
          </a:p>
        </p:txBody>
      </p:sp>
      <p:sp>
        <p:nvSpPr>
          <p:cNvPr id="3" name="Content Placeholder 2">
            <a:extLst>
              <a:ext uri="{FF2B5EF4-FFF2-40B4-BE49-F238E27FC236}">
                <a16:creationId xmlns:a16="http://schemas.microsoft.com/office/drawing/2014/main" xmlns="" id="{0981CE38-E680-4DF1-B4E9-20303420E710}"/>
              </a:ext>
            </a:extLst>
          </p:cNvPr>
          <p:cNvSpPr>
            <a:spLocks noGrp="1"/>
          </p:cNvSpPr>
          <p:nvPr>
            <p:ph idx="1"/>
          </p:nvPr>
        </p:nvSpPr>
        <p:spPr>
          <a:xfrm>
            <a:off x="137873" y="1591573"/>
            <a:ext cx="8534400" cy="2134400"/>
          </a:xfrm>
        </p:spPr>
        <p:txBody>
          <a:bodyPr>
            <a:normAutofit lnSpcReduction="10000"/>
          </a:bodyPr>
          <a:lstStyle/>
          <a:p>
            <a:pPr marL="0" indent="0">
              <a:buNone/>
            </a:pPr>
            <a:r>
              <a:rPr lang="en-US" sz="2400" dirty="0">
                <a:solidFill>
                  <a:schemeClr val="bg1">
                    <a:lumMod val="95000"/>
                    <a:lumOff val="5000"/>
                  </a:schemeClr>
                </a:solidFill>
              </a:rPr>
              <a:t>Care homes  is a great source of independence for individuals who are elderly. It allows them to live their life the best they can while being supported by care professionals and health care professionals. Although care homes is a great aspect to health and social care there is a great amount of loneliness and isolation.</a:t>
            </a:r>
            <a:r>
              <a:rPr lang="en-US" sz="2400" dirty="0"/>
              <a:t> </a:t>
            </a:r>
            <a:endParaRPr lang="en-US"/>
          </a:p>
        </p:txBody>
      </p:sp>
      <p:sp>
        <p:nvSpPr>
          <p:cNvPr id="4" name="TextBox 3">
            <a:extLst>
              <a:ext uri="{FF2B5EF4-FFF2-40B4-BE49-F238E27FC236}">
                <a16:creationId xmlns:a16="http://schemas.microsoft.com/office/drawing/2014/main" xmlns="" id="{211594A7-3B04-42AA-B8AC-FAEA293D8F79}"/>
              </a:ext>
            </a:extLst>
          </p:cNvPr>
          <p:cNvSpPr txBox="1"/>
          <p:nvPr/>
        </p:nvSpPr>
        <p:spPr>
          <a:xfrm>
            <a:off x="138024" y="4271513"/>
            <a:ext cx="8163464"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lumMod val="95000"/>
                    <a:lumOff val="5000"/>
                  </a:schemeClr>
                </a:solidFill>
              </a:rPr>
              <a:t>According to Age UK, more than one million elderly people regularly go </a:t>
            </a:r>
            <a:r>
              <a:rPr lang="en-US" sz="2400">
                <a:solidFill>
                  <a:schemeClr val="bg1">
                    <a:lumMod val="95000"/>
                    <a:lumOff val="5000"/>
                  </a:schemeClr>
                </a:solidFill>
              </a:rPr>
              <a:t>an entire month without specking to anyone. </a:t>
            </a:r>
            <a:endParaRPr lang="en-US" sz="2400" dirty="0">
              <a:solidFill>
                <a:schemeClr val="bg1">
                  <a:lumMod val="95000"/>
                  <a:lumOff val="5000"/>
                </a:schemeClr>
              </a:solidFill>
            </a:endParaRPr>
          </a:p>
        </p:txBody>
      </p:sp>
      <p:sp>
        <p:nvSpPr>
          <p:cNvPr id="5" name="TextBox 4">
            <a:extLst>
              <a:ext uri="{FF2B5EF4-FFF2-40B4-BE49-F238E27FC236}">
                <a16:creationId xmlns:a16="http://schemas.microsoft.com/office/drawing/2014/main" xmlns="" id="{8296DEB0-2B34-41EE-89BD-00F5029DE159}"/>
              </a:ext>
            </a:extLst>
          </p:cNvPr>
          <p:cNvSpPr txBox="1"/>
          <p:nvPr/>
        </p:nvSpPr>
        <p:spPr>
          <a:xfrm>
            <a:off x="8117457" y="5637362"/>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lumMod val="95000"/>
                    <a:lumOff val="5000"/>
                  </a:schemeClr>
                </a:solidFill>
              </a:rPr>
              <a:t>(care roadshows, 2017)</a:t>
            </a:r>
            <a:endParaRPr lang="en-US" dirty="0">
              <a:solidFill>
                <a:schemeClr val="bg1">
                  <a:lumMod val="95000"/>
                  <a:lumOff val="5000"/>
                </a:schemeClr>
              </a:solidFill>
            </a:endParaRPr>
          </a:p>
        </p:txBody>
      </p:sp>
    </p:spTree>
    <p:extLst>
      <p:ext uri="{BB962C8B-B14F-4D97-AF65-F5344CB8AC3E}">
        <p14:creationId xmlns:p14="http://schemas.microsoft.com/office/powerpoint/2010/main" val="2455683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C24D40-C81D-4081-A60E-017FABF6F272}"/>
              </a:ext>
            </a:extLst>
          </p:cNvPr>
          <p:cNvSpPr>
            <a:spLocks noGrp="1"/>
          </p:cNvSpPr>
          <p:nvPr>
            <p:ph type="title"/>
          </p:nvPr>
        </p:nvSpPr>
        <p:spPr>
          <a:xfrm>
            <a:off x="353532" y="130993"/>
            <a:ext cx="8534400" cy="1507067"/>
          </a:xfrm>
        </p:spPr>
        <p:txBody>
          <a:bodyPr>
            <a:normAutofit/>
          </a:bodyPr>
          <a:lstStyle/>
          <a:p>
            <a:r>
              <a:rPr lang="en-US" dirty="0"/>
              <a:t>Issues relating to social isolation in care homes </a:t>
            </a:r>
          </a:p>
        </p:txBody>
      </p:sp>
      <p:sp>
        <p:nvSpPr>
          <p:cNvPr id="3" name="Content Placeholder 2">
            <a:extLst>
              <a:ext uri="{FF2B5EF4-FFF2-40B4-BE49-F238E27FC236}">
                <a16:creationId xmlns:a16="http://schemas.microsoft.com/office/drawing/2014/main" xmlns="" id="{414F33C8-35E6-4648-84E7-F8CD7BBDB534}"/>
              </a:ext>
            </a:extLst>
          </p:cNvPr>
          <p:cNvSpPr>
            <a:spLocks noGrp="1"/>
          </p:cNvSpPr>
          <p:nvPr>
            <p:ph idx="1"/>
          </p:nvPr>
        </p:nvSpPr>
        <p:spPr>
          <a:xfrm>
            <a:off x="612325" y="1404668"/>
            <a:ext cx="8534400" cy="4794210"/>
          </a:xfrm>
        </p:spPr>
        <p:txBody>
          <a:bodyPr/>
          <a:lstStyle/>
          <a:p>
            <a:pPr marL="0" indent="0">
              <a:buNone/>
            </a:pPr>
            <a:r>
              <a:rPr lang="en-US" dirty="0">
                <a:solidFill>
                  <a:schemeClr val="bg1">
                    <a:lumMod val="95000"/>
                    <a:lumOff val="5000"/>
                  </a:schemeClr>
                </a:solidFill>
              </a:rPr>
              <a:t>In a care home setting, individuals can get isolated and lonely and this is because they are away from their family and their friends, many have to live with other people with complex needs that they may not to live with , which then leads to isolation. </a:t>
            </a:r>
          </a:p>
          <a:p>
            <a:pPr marL="0" indent="0">
              <a:buNone/>
            </a:pPr>
            <a:r>
              <a:rPr lang="en-US" dirty="0">
                <a:solidFill>
                  <a:schemeClr val="bg1">
                    <a:lumMod val="95000"/>
                    <a:lumOff val="5000"/>
                  </a:schemeClr>
                </a:solidFill>
              </a:rPr>
              <a:t>- Routines </a:t>
            </a:r>
          </a:p>
          <a:p>
            <a:pPr marL="0" indent="0">
              <a:buNone/>
            </a:pPr>
            <a:r>
              <a:rPr lang="en-US" dirty="0">
                <a:solidFill>
                  <a:schemeClr val="bg1">
                    <a:lumMod val="95000"/>
                    <a:lumOff val="5000"/>
                  </a:schemeClr>
                </a:solidFill>
              </a:rPr>
              <a:t>- Lack of independence </a:t>
            </a:r>
          </a:p>
          <a:p>
            <a:pPr marL="0" indent="0">
              <a:buNone/>
            </a:pPr>
            <a:r>
              <a:rPr lang="en-US" dirty="0">
                <a:solidFill>
                  <a:schemeClr val="bg1">
                    <a:lumMod val="95000"/>
                    <a:lumOff val="5000"/>
                  </a:schemeClr>
                </a:solidFill>
              </a:rPr>
              <a:t>-  Limited time with family </a:t>
            </a:r>
          </a:p>
          <a:p>
            <a:pPr marL="0" indent="0">
              <a:buNone/>
            </a:pPr>
            <a:r>
              <a:rPr lang="en-US" dirty="0">
                <a:solidFill>
                  <a:schemeClr val="bg1">
                    <a:lumMod val="95000"/>
                    <a:lumOff val="5000"/>
                  </a:schemeClr>
                </a:solidFill>
              </a:rPr>
              <a:t>- Adapting </a:t>
            </a:r>
          </a:p>
          <a:p>
            <a:pPr marL="0" indent="0">
              <a:buNone/>
            </a:pPr>
            <a:endParaRPr lang="en-US" dirty="0"/>
          </a:p>
        </p:txBody>
      </p:sp>
    </p:spTree>
    <p:extLst>
      <p:ext uri="{BB962C8B-B14F-4D97-AF65-F5344CB8AC3E}">
        <p14:creationId xmlns:p14="http://schemas.microsoft.com/office/powerpoint/2010/main" val="3782473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B85A3E-3A1C-4D41-A6A9-B450A4ABC6CA}"/>
              </a:ext>
            </a:extLst>
          </p:cNvPr>
          <p:cNvSpPr>
            <a:spLocks noGrp="1"/>
          </p:cNvSpPr>
          <p:nvPr>
            <p:ph type="title"/>
          </p:nvPr>
        </p:nvSpPr>
        <p:spPr>
          <a:xfrm>
            <a:off x="784854" y="202879"/>
            <a:ext cx="8534400" cy="1507067"/>
          </a:xfrm>
        </p:spPr>
        <p:txBody>
          <a:bodyPr>
            <a:normAutofit fontScale="90000"/>
          </a:bodyPr>
          <a:lstStyle/>
          <a:p>
            <a:r>
              <a:rPr lang="en-US" dirty="0"/>
              <a:t>Strategies to overcome social isolation and lonliness in care for </a:t>
            </a:r>
            <a:r>
              <a:rPr lang="en-US"/>
              <a:t>adults</a:t>
            </a:r>
          </a:p>
        </p:txBody>
      </p:sp>
      <p:sp>
        <p:nvSpPr>
          <p:cNvPr id="3" name="Content Placeholder 2">
            <a:extLst>
              <a:ext uri="{FF2B5EF4-FFF2-40B4-BE49-F238E27FC236}">
                <a16:creationId xmlns:a16="http://schemas.microsoft.com/office/drawing/2014/main" xmlns="" id="{405A7438-481F-4963-AAA6-0C5E7A8D77ED}"/>
              </a:ext>
            </a:extLst>
          </p:cNvPr>
          <p:cNvSpPr>
            <a:spLocks noGrp="1"/>
          </p:cNvSpPr>
          <p:nvPr>
            <p:ph idx="1"/>
          </p:nvPr>
        </p:nvSpPr>
        <p:spPr>
          <a:xfrm>
            <a:off x="569194" y="2137913"/>
            <a:ext cx="8534400" cy="3615267"/>
          </a:xfrm>
        </p:spPr>
        <p:txBody>
          <a:bodyPr/>
          <a:lstStyle/>
          <a:p>
            <a:r>
              <a:rPr lang="en-US" dirty="0">
                <a:solidFill>
                  <a:schemeClr val="bg1">
                    <a:lumMod val="95000"/>
                    <a:lumOff val="5000"/>
                  </a:schemeClr>
                </a:solidFill>
              </a:rPr>
              <a:t>Hen power </a:t>
            </a:r>
          </a:p>
          <a:p>
            <a:r>
              <a:rPr lang="en-US" dirty="0">
                <a:solidFill>
                  <a:schemeClr val="bg1">
                    <a:lumMod val="95000"/>
                    <a:lumOff val="5000"/>
                  </a:schemeClr>
                </a:solidFill>
              </a:rPr>
              <a:t>Building connections </a:t>
            </a:r>
          </a:p>
          <a:p>
            <a:r>
              <a:rPr lang="en-US" dirty="0">
                <a:solidFill>
                  <a:schemeClr val="bg1">
                    <a:lumMod val="95000"/>
                    <a:lumOff val="5000"/>
                  </a:schemeClr>
                </a:solidFill>
              </a:rPr>
              <a:t>Building communities </a:t>
            </a:r>
          </a:p>
          <a:p>
            <a:r>
              <a:rPr lang="en-US" dirty="0">
                <a:solidFill>
                  <a:schemeClr val="bg1">
                    <a:lumMod val="95000"/>
                    <a:lumOff val="5000"/>
                  </a:schemeClr>
                </a:solidFill>
              </a:rPr>
              <a:t>Promoting a sense of purpose </a:t>
            </a:r>
          </a:p>
          <a:p>
            <a:endParaRPr lang="en-US" dirty="0"/>
          </a:p>
          <a:p>
            <a:endParaRPr lang="en-US" dirty="0"/>
          </a:p>
        </p:txBody>
      </p:sp>
    </p:spTree>
    <p:extLst>
      <p:ext uri="{BB962C8B-B14F-4D97-AF65-F5344CB8AC3E}">
        <p14:creationId xmlns:p14="http://schemas.microsoft.com/office/powerpoint/2010/main" val="3660752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D6D00C-A7DB-4C2A-9C6A-96EB96309FA7}"/>
              </a:ext>
            </a:extLst>
          </p:cNvPr>
          <p:cNvSpPr>
            <a:spLocks noGrp="1"/>
          </p:cNvSpPr>
          <p:nvPr>
            <p:ph type="title"/>
          </p:nvPr>
        </p:nvSpPr>
        <p:spPr>
          <a:xfrm>
            <a:off x="784853" y="73483"/>
            <a:ext cx="8534400" cy="1507067"/>
          </a:xfrm>
        </p:spPr>
        <p:txBody>
          <a:bodyPr/>
          <a:lstStyle/>
          <a:p>
            <a:r>
              <a:rPr lang="en-US"/>
              <a:t>Reference list </a:t>
            </a:r>
          </a:p>
        </p:txBody>
      </p:sp>
      <p:sp>
        <p:nvSpPr>
          <p:cNvPr id="3" name="Content Placeholder 2">
            <a:extLst>
              <a:ext uri="{FF2B5EF4-FFF2-40B4-BE49-F238E27FC236}">
                <a16:creationId xmlns:a16="http://schemas.microsoft.com/office/drawing/2014/main" xmlns="" id="{7978F9E7-9CA1-44ED-BCA7-61E772D5A800}"/>
              </a:ext>
            </a:extLst>
          </p:cNvPr>
          <p:cNvSpPr>
            <a:spLocks noGrp="1"/>
          </p:cNvSpPr>
          <p:nvPr>
            <p:ph idx="1"/>
          </p:nvPr>
        </p:nvSpPr>
        <p:spPr>
          <a:xfrm>
            <a:off x="957383" y="1720970"/>
            <a:ext cx="10173417" cy="4923606"/>
          </a:xfrm>
        </p:spPr>
        <p:txBody>
          <a:bodyPr>
            <a:normAutofit/>
          </a:bodyPr>
          <a:lstStyle/>
          <a:p>
            <a:endParaRPr lang="en-US" dirty="0"/>
          </a:p>
          <a:p>
            <a:pPr marL="0" indent="0">
              <a:buNone/>
            </a:pPr>
            <a:r>
              <a:rPr lang="en-US" dirty="0"/>
              <a:t>No Isolation. (2018) what it isolation</a:t>
            </a:r>
          </a:p>
          <a:p>
            <a:pPr marL="0" indent="0">
              <a:buNone/>
            </a:pPr>
            <a:r>
              <a:rPr lang="en-US" dirty="0">
                <a:hlinkClick r:id="rId2"/>
              </a:rPr>
              <a:t>https://www.noisolation.com/global/research/what-is-social-isolation/</a:t>
            </a:r>
            <a:endParaRPr lang="en-US"/>
          </a:p>
          <a:p>
            <a:pPr marL="0" indent="0">
              <a:buNone/>
            </a:pPr>
            <a:r>
              <a:rPr lang="en-US" dirty="0"/>
              <a:t>Welsh Government., </a:t>
            </a:r>
            <a:r>
              <a:rPr lang="en-US" dirty="0" err="1"/>
              <a:t>Irranca.Davies</a:t>
            </a:r>
            <a:r>
              <a:rPr lang="en-US" dirty="0"/>
              <a:t> (2018) Tackling loneliness and isolation in Wales.</a:t>
            </a:r>
          </a:p>
          <a:p>
            <a:pPr marL="0" indent="0">
              <a:buNone/>
            </a:pPr>
            <a:r>
              <a:rPr lang="en-US" dirty="0">
                <a:hlinkClick r:id="rId3"/>
              </a:rPr>
              <a:t>https://gov.wales/newsroom/health-and-social-services/2018/isolation/?lang=en</a:t>
            </a:r>
          </a:p>
          <a:p>
            <a:pPr marL="0" indent="0">
              <a:buNone/>
            </a:pPr>
            <a:r>
              <a:rPr lang="en-US" dirty="0" err="1"/>
              <a:t>Brown.E</a:t>
            </a:r>
            <a:r>
              <a:rPr lang="en-US" dirty="0"/>
              <a:t>. (2017) care roadshows. (How can care Homes overcome isolation)</a:t>
            </a:r>
          </a:p>
          <a:p>
            <a:pPr marL="0" indent="0">
              <a:buNone/>
            </a:pPr>
            <a:r>
              <a:rPr lang="en-US" dirty="0">
                <a:hlinkClick r:id="rId2"/>
              </a:rPr>
              <a:t>https://www.careroadshows.co.uk/can-care-homes-overcome-isolation/</a:t>
            </a:r>
          </a:p>
          <a:p>
            <a:pPr marL="0" indent="0">
              <a:buNone/>
            </a:pPr>
            <a:r>
              <a:rPr lang="en-US" dirty="0"/>
              <a:t> Owen. T. LONLINESS IN CARE HOMES (2014) </a:t>
            </a:r>
          </a:p>
          <a:p>
            <a:pPr marL="0" indent="0">
              <a:buNone/>
            </a:pPr>
            <a:r>
              <a:rPr lang="en-US" dirty="0">
                <a:hlinkClick r:id="rId4"/>
              </a:rPr>
              <a:t>https://www.campaigntoendloneliness.org/blog/loneliness-in-care-homes/</a:t>
            </a:r>
            <a:endParaRPr lang="en-US"/>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378746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0AD78F-E69D-450E-AE61-5010CAD582C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9F0C031C-37A4-4E55-9B2B-7A217FFAE5C4}"/>
              </a:ext>
            </a:extLst>
          </p:cNvPr>
          <p:cNvSpPr>
            <a:spLocks noGrp="1"/>
          </p:cNvSpPr>
          <p:nvPr>
            <p:ph idx="1"/>
          </p:nvPr>
        </p:nvSpPr>
        <p:spPr>
          <a:xfrm>
            <a:off x="684212" y="412631"/>
            <a:ext cx="8534400" cy="3888436"/>
          </a:xfrm>
        </p:spPr>
        <p:txBody>
          <a:bodyPr/>
          <a:lstStyle/>
          <a:p>
            <a:endParaRPr lang="en-US" dirty="0"/>
          </a:p>
          <a:p>
            <a:r>
              <a:rPr lang="en-US" dirty="0" err="1"/>
              <a:t>Anderson.J</a:t>
            </a:r>
            <a:r>
              <a:rPr lang="en-US" dirty="0"/>
              <a:t>. (2018) Senior Living Blog. (14 ways to help seniors avoid isolation)</a:t>
            </a:r>
          </a:p>
          <a:p>
            <a:r>
              <a:rPr lang="en-US" dirty="0">
                <a:hlinkClick r:id="rId2"/>
              </a:rPr>
              <a:t>https://www.aplaceformom.com/blog/help-seniors-avoid-social-isolation-8-14-2014/</a:t>
            </a:r>
            <a:endParaRPr lang="en-US"/>
          </a:p>
          <a:p>
            <a:r>
              <a:rPr lang="en-US" dirty="0"/>
              <a:t>Perlman, Peplau. (1992) theoretical approaches to loneliness. (P.124)</a:t>
            </a:r>
          </a:p>
          <a:p>
            <a:r>
              <a:rPr lang="en-US" dirty="0" err="1"/>
              <a:t>Zavaleta</a:t>
            </a:r>
            <a:r>
              <a:rPr lang="en-US" dirty="0"/>
              <a:t>, Samuel, Mills. (2014) social isolation: A conceptual and </a:t>
            </a:r>
            <a:r>
              <a:rPr lang="en-US" dirty="0" err="1"/>
              <a:t>measurment</a:t>
            </a:r>
            <a:r>
              <a:rPr lang="en-US" dirty="0"/>
              <a:t> proposal. </a:t>
            </a:r>
          </a:p>
          <a:p>
            <a:endParaRPr lang="en-US" dirty="0"/>
          </a:p>
          <a:p>
            <a:endParaRPr lang="en-US" dirty="0"/>
          </a:p>
        </p:txBody>
      </p:sp>
    </p:spTree>
    <p:extLst>
      <p:ext uri="{BB962C8B-B14F-4D97-AF65-F5344CB8AC3E}">
        <p14:creationId xmlns:p14="http://schemas.microsoft.com/office/powerpoint/2010/main" val="375734432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466</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 Light</vt:lpstr>
      <vt:lpstr>Century Gothic</vt:lpstr>
      <vt:lpstr>Wingdings 3</vt:lpstr>
      <vt:lpstr>Slice</vt:lpstr>
      <vt:lpstr>   Explain, using social and/or psychological theories, the impact of isolation on individuals within a social care setting. </vt:lpstr>
      <vt:lpstr>Social isolation and issues that arise from isolation </vt:lpstr>
      <vt:lpstr>Why does social isolation happen </vt:lpstr>
      <vt:lpstr>Theorist on isolation </vt:lpstr>
      <vt:lpstr>Lonliness </vt:lpstr>
      <vt:lpstr>Theorist on loneliness </vt:lpstr>
      <vt:lpstr>Isolation within Wales </vt:lpstr>
      <vt:lpstr>Social capital</vt:lpstr>
      <vt:lpstr>Care homes for elderly people </vt:lpstr>
      <vt:lpstr>Issues relating to social isolation in care homes </vt:lpstr>
      <vt:lpstr>Strategies to overcome social isolation and lonliness in care for adults</vt:lpstr>
      <vt:lpstr>Reference list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Jade Coakley</cp:lastModifiedBy>
  <cp:revision>793</cp:revision>
  <dcterms:created xsi:type="dcterms:W3CDTF">2013-07-15T20:26:40Z</dcterms:created>
  <dcterms:modified xsi:type="dcterms:W3CDTF">2019-01-18T19:18:21Z</dcterms:modified>
</cp:coreProperties>
</file>