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73" r:id="rId3"/>
    <p:sldId id="257" r:id="rId4"/>
    <p:sldId id="284" r:id="rId5"/>
    <p:sldId id="275" r:id="rId6"/>
    <p:sldId id="280" r:id="rId7"/>
    <p:sldId id="281" r:id="rId8"/>
    <p:sldId id="285" r:id="rId9"/>
    <p:sldId id="277" r:id="rId10"/>
    <p:sldId id="282" r:id="rId11"/>
    <p:sldId id="283" r:id="rId12"/>
    <p:sldId id="286" r:id="rId13"/>
    <p:sldId id="274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5809" autoAdjust="0"/>
    <p:restoredTop sz="94249" autoAdjust="0"/>
  </p:normalViewPr>
  <p:slideViewPr>
    <p:cSldViewPr snapToGrid="0">
      <p:cViewPr varScale="1">
        <p:scale>
          <a:sx n="68" d="100"/>
          <a:sy n="68" d="100"/>
        </p:scale>
        <p:origin x="184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2E1893-463D-4EDB-B7E4-2EB58D971649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589E75-4883-4FF5-8951-A7722E2939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4045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ns.gov.uk/peoplepopulationandcommunity/birthsdeathsandmarriages/lifeexpectancies/bulletins/nationallifetablesunitedkingdom/2016to2018" TargetMode="External"/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ageuk.org.uk/Documents/EN-GB/For-professionals/Research/Financial_Abuse_Evidence_Review-Nov_2015.pdf?dtrk=true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organisations/office-of-the-public-guardian/about" TargetMode="External"/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legislation.gov.uk/ukpga/2017/27/enacted" TargetMode="External"/><Relationship Id="rId4" Type="http://schemas.openxmlformats.org/officeDocument/2006/relationships/hyperlink" Target="https://www.legislation.gov.uk/ukpga/2005/9/contents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https://www.ons.gov.uk/peoplepopulationandcommunity/birthsdeathsandmarriages/lifeexpectancies/bulletins/nationallifetablesunitedkingdom/2016to2018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589E75-4883-4FF5-8951-A7722E2939F4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86972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Elder Abuse Cymru 2017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589E75-4883-4FF5-8951-A7722E2939F4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4347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Her Majesty's Inspectorate of Constabulary and Fire &amp; Rescue Services HMICFRS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589E75-4883-4FF5-8951-A7722E2939F4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322904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https://www.ageuk.org.uk/Documents/EN-GB/For-professionals/Research/Financial_Abuse_Evidence_Review-Nov_2015.pdf?dtrk=true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589E75-4883-4FF5-8951-A7722E2939F4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50623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https://www.gov.uk/government/organisations/office-of-the-public-guardian/about</a:t>
            </a:r>
            <a:endParaRPr lang="en-GB" dirty="0"/>
          </a:p>
          <a:p>
            <a:r>
              <a:rPr lang="en-GB" dirty="0">
                <a:hlinkClick r:id="rId4"/>
              </a:rPr>
              <a:t>https://www.legislation.gov.uk/ukpga/2005/9/contents</a:t>
            </a:r>
            <a:endParaRPr lang="en-GB" dirty="0"/>
          </a:p>
          <a:p>
            <a:r>
              <a:rPr lang="en-GB" dirty="0">
                <a:hlinkClick r:id="rId5"/>
              </a:rPr>
              <a:t>https://www.legislation.gov.uk/ukpga/2017/27/enacted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589E75-4883-4FF5-8951-A7722E2939F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06363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03/11/2020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bbc.co.uk/news/uk-wales-41248567" TargetMode="External"/><Relationship Id="rId3" Type="http://schemas.openxmlformats.org/officeDocument/2006/relationships/hyperlink" Target="https://www.ons.gov.uk/peoplepopulationandcommunity/birthsdeathsandmarriages/lifeexpectancies/bulletins/nationallifetablesunitedkingdom/2016to2018" TargetMode="External"/><Relationship Id="rId7" Type="http://schemas.openxmlformats.org/officeDocument/2006/relationships/hyperlink" Target="https://www.cps.gov.uk/legal-guidance/older-people-prosecuting-crimes-against" TargetMode="External"/><Relationship Id="rId2" Type="http://schemas.openxmlformats.org/officeDocument/2006/relationships/hyperlink" Target="https://journals.sagepub.com/doi/abs/10.1177/073346480001900206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ageuk.org.uk/globalassets/age-cymru/documents/information-guides-and-factsheets/fs78w.pdf" TargetMode="External"/><Relationship Id="rId5" Type="http://schemas.openxmlformats.org/officeDocument/2006/relationships/hyperlink" Target="https://jmlevinemd.com/elder-neglect-and-abuse-a-primer-for-primary-care-physicians/" TargetMode="External"/><Relationship Id="rId10" Type="http://schemas.openxmlformats.org/officeDocument/2006/relationships/hyperlink" Target="http://www.cpa.org.uk/information/reviews/financialabuse240408%5b1%5d.pdf" TargetMode="External"/><Relationship Id="rId4" Type="http://schemas.openxmlformats.org/officeDocument/2006/relationships/hyperlink" Target="https://www.ons.gov.uk/peoplepopulationandcommunity/birthsdeathsandmarriages/ageing/articles/livinglongerisage70thenewage65/2019-11-19" TargetMode="External"/><Relationship Id="rId9" Type="http://schemas.openxmlformats.org/officeDocument/2006/relationships/hyperlink" Target="https://www.theguardian.com/uk-news/2019/jul/17/police-letting-down-older-victims-of-say-inspector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9CC25-7BAE-4D8B-BA89-5169BB51CBB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Elder Abuse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10969F-3EFD-41C2-9851-4A04DA07F4F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Week 6 Tutorial</a:t>
            </a:r>
          </a:p>
        </p:txBody>
      </p:sp>
    </p:spTree>
    <p:extLst>
      <p:ext uri="{BB962C8B-B14F-4D97-AF65-F5344CB8AC3E}">
        <p14:creationId xmlns:p14="http://schemas.microsoft.com/office/powerpoint/2010/main" val="1458519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D356DD-D92D-45C2-B4F9-5A06D3D2A0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264"/>
          </a:xfrm>
        </p:spPr>
        <p:txBody>
          <a:bodyPr>
            <a:normAutofit fontScale="90000"/>
          </a:bodyPr>
          <a:lstStyle/>
          <a:p>
            <a:r>
              <a:rPr lang="en-GB" dirty="0"/>
              <a:t>Living longer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98BE67-176B-4BAD-8B65-512D9454EE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09959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65 years traditionally old age</a:t>
            </a:r>
          </a:p>
          <a:p>
            <a:r>
              <a:rPr lang="en-GB" dirty="0"/>
              <a:t>State pension rising</a:t>
            </a:r>
          </a:p>
          <a:p>
            <a:r>
              <a:rPr lang="en-GB" dirty="0"/>
              <a:t>Equality Act 2010</a:t>
            </a:r>
          </a:p>
          <a:p>
            <a:r>
              <a:rPr lang="en-GB" dirty="0"/>
              <a:t>2018 man aged 65 expected to live another 18.6 yrs. &amp; Women 21 yrs.</a:t>
            </a:r>
          </a:p>
          <a:p>
            <a:r>
              <a:rPr lang="en-GB" dirty="0"/>
              <a:t>2018 - 11.9 million UK residents aged 65+ (18% of the total population).</a:t>
            </a:r>
          </a:p>
          <a:p>
            <a:r>
              <a:rPr lang="en-GB" dirty="0"/>
              <a:t>1950 - 5.3 million people of this age (10.8% of the population).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36952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359718-A4C3-4A19-AAF9-E75D865CAA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6017"/>
          </a:xfrm>
        </p:spPr>
        <p:txBody>
          <a:bodyPr/>
          <a:lstStyle/>
          <a:p>
            <a:r>
              <a:rPr lang="en-GB" dirty="0"/>
              <a:t>What is elder abuse?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D5A786-5255-4213-B2ED-766CFE99C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13412"/>
            <a:ext cx="8354291" cy="3987690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600" dirty="0"/>
              <a:t>A term representing all types of mistreatment or abusive behaviour towards older adults (Wolf, 2000)</a:t>
            </a:r>
          </a:p>
          <a:p>
            <a:pPr marL="0" indent="0">
              <a:buNone/>
            </a:pPr>
            <a:r>
              <a:rPr lang="en-GB" sz="2600" dirty="0"/>
              <a:t>Abuse - intentional behaviour or / and failure to act</a:t>
            </a:r>
          </a:p>
          <a:p>
            <a:pPr marL="0" indent="0">
              <a:buNone/>
            </a:pPr>
            <a:r>
              <a:rPr lang="en-GB" sz="2600" dirty="0"/>
              <a:t>Self-neglect is very common form of elder abuse and the most difficult to detect and treat (Levine, 2003)</a:t>
            </a:r>
          </a:p>
          <a:p>
            <a:r>
              <a:rPr lang="en-GB" b="1" dirty="0"/>
              <a:t>single or repeated act or lack of appropriate action, occurring within any relationship where there is an expectation of trust, which causes harm or distress to an older person.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80223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D7CDE-26D8-44BD-87D4-5557F022B7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39515"/>
          </a:xfrm>
        </p:spPr>
        <p:txBody>
          <a:bodyPr>
            <a:normAutofit fontScale="90000"/>
          </a:bodyPr>
          <a:lstStyle/>
          <a:p>
            <a:r>
              <a:rPr lang="en-GB" dirty="0"/>
              <a:t>Types of Abuse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72DE46-45B7-40FB-BC88-7F13B5E1B9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63287"/>
            <a:ext cx="8229600" cy="4153946"/>
          </a:xfrm>
        </p:spPr>
        <p:txBody>
          <a:bodyPr>
            <a:normAutofit/>
          </a:bodyPr>
          <a:lstStyle/>
          <a:p>
            <a:r>
              <a:rPr lang="en-GB" dirty="0"/>
              <a:t>Domestic abuse</a:t>
            </a:r>
          </a:p>
          <a:p>
            <a:r>
              <a:rPr lang="en-GB" dirty="0"/>
              <a:t>Physical / psychological </a:t>
            </a:r>
          </a:p>
          <a:p>
            <a:r>
              <a:rPr lang="en-GB" dirty="0"/>
              <a:t>Financial</a:t>
            </a:r>
          </a:p>
          <a:p>
            <a:r>
              <a:rPr lang="en-GB" dirty="0"/>
              <a:t>Neglect / Self-neglect</a:t>
            </a:r>
          </a:p>
          <a:p>
            <a:r>
              <a:rPr lang="en-GB" dirty="0"/>
              <a:t>Sexual abuse</a:t>
            </a:r>
          </a:p>
          <a:p>
            <a:r>
              <a:rPr lang="en-GB" dirty="0"/>
              <a:t>Organisational abuse</a:t>
            </a:r>
          </a:p>
          <a:p>
            <a:r>
              <a:rPr lang="en-GB" dirty="0"/>
              <a:t>Modern slavery</a:t>
            </a:r>
          </a:p>
        </p:txBody>
      </p:sp>
    </p:spTree>
    <p:extLst>
      <p:ext uri="{BB962C8B-B14F-4D97-AF65-F5344CB8AC3E}">
        <p14:creationId xmlns:p14="http://schemas.microsoft.com/office/powerpoint/2010/main" val="557578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264"/>
          </a:xfrm>
        </p:spPr>
        <p:txBody>
          <a:bodyPr>
            <a:normAutofit/>
          </a:bodyPr>
          <a:lstStyle/>
          <a:p>
            <a:r>
              <a:rPr lang="en-US" sz="2800" dirty="0"/>
              <a:t>Emotional/Psychological Abuse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47156"/>
            <a:ext cx="8229600" cy="4370077"/>
          </a:xfrm>
        </p:spPr>
        <p:txBody>
          <a:bodyPr>
            <a:normAutofit fontScale="85000" lnSpcReduction="20000"/>
          </a:bodyPr>
          <a:lstStyle/>
          <a:p>
            <a:pPr>
              <a:spcBef>
                <a:spcPts val="1200"/>
              </a:spcBef>
            </a:pPr>
            <a:r>
              <a:rPr lang="en-US" dirty="0"/>
              <a:t>Shouting and bullying</a:t>
            </a:r>
          </a:p>
          <a:p>
            <a:pPr>
              <a:spcBef>
                <a:spcPts val="1200"/>
              </a:spcBef>
            </a:pPr>
            <a:r>
              <a:rPr lang="en-US" dirty="0"/>
              <a:t>Insults or name calling</a:t>
            </a:r>
          </a:p>
          <a:p>
            <a:pPr>
              <a:spcBef>
                <a:spcPts val="1200"/>
              </a:spcBef>
            </a:pPr>
            <a:r>
              <a:rPr lang="en-US" dirty="0"/>
              <a:t>Threats of violence</a:t>
            </a:r>
          </a:p>
          <a:p>
            <a:pPr>
              <a:spcBef>
                <a:spcPts val="1200"/>
              </a:spcBef>
            </a:pPr>
            <a:r>
              <a:rPr lang="en-US" dirty="0"/>
              <a:t>Intimidation or belittling</a:t>
            </a:r>
          </a:p>
          <a:p>
            <a:pPr>
              <a:spcBef>
                <a:spcPts val="1200"/>
              </a:spcBef>
            </a:pPr>
            <a:r>
              <a:rPr lang="en-US" dirty="0"/>
              <a:t>Harassment</a:t>
            </a:r>
          </a:p>
          <a:p>
            <a:pPr>
              <a:spcBef>
                <a:spcPts val="1200"/>
              </a:spcBef>
            </a:pPr>
            <a:r>
              <a:rPr lang="en-US" dirty="0"/>
              <a:t>Ignoring the person or isolating them from their needs</a:t>
            </a:r>
          </a:p>
          <a:p>
            <a:pPr>
              <a:spcBef>
                <a:spcPts val="1200"/>
              </a:spcBef>
            </a:pPr>
            <a:r>
              <a:rPr lang="en-US" dirty="0"/>
              <a:t>Treating an older person like a child</a:t>
            </a:r>
          </a:p>
          <a:p>
            <a:pPr>
              <a:spcBef>
                <a:spcPts val="1200"/>
              </a:spcBef>
            </a:pPr>
            <a:r>
              <a:rPr lang="en-US" dirty="0"/>
              <a:t>Inappropriately infringing on their privacy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2FB01-402B-4F57-AA93-8EBDF67A44D2}" type="slidenum">
              <a:rPr lang="en-CA" smtClean="0"/>
              <a:t>5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812783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A358BA-26E9-49A7-917D-7E1A541B87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3013"/>
          </a:xfrm>
        </p:spPr>
        <p:txBody>
          <a:bodyPr>
            <a:normAutofit/>
          </a:bodyPr>
          <a:lstStyle/>
          <a:p>
            <a:r>
              <a:rPr lang="en-GB" sz="3600" dirty="0"/>
              <a:t>Elder Abuse Cymru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07D14F-C6F6-4BE4-92A4-FA112FAF40E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13906"/>
            <a:ext cx="8229600" cy="4403328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500,000 older people are abused in the UK every year </a:t>
            </a:r>
          </a:p>
          <a:p>
            <a:r>
              <a:rPr lang="en-GB" dirty="0"/>
              <a:t>Victims are usually women over 70.</a:t>
            </a:r>
          </a:p>
          <a:p>
            <a:pPr fontAlgn="base"/>
            <a:r>
              <a:rPr lang="en-GB" dirty="0"/>
              <a:t>2017 survey found 12.5% of 500 people aged 65 and older had experienced some form of abuse.</a:t>
            </a:r>
          </a:p>
          <a:p>
            <a:pPr fontAlgn="base"/>
            <a:r>
              <a:rPr lang="en-GB" dirty="0"/>
              <a:t>6.7% had experienced psychological abuse, such as threats, intimidation and mockery</a:t>
            </a:r>
          </a:p>
          <a:p>
            <a:pPr fontAlgn="base"/>
            <a:r>
              <a:rPr lang="en-GB" dirty="0"/>
              <a:t>0.8% had experienced physical abuse such as hitting, slapping and spitting</a:t>
            </a:r>
          </a:p>
          <a:p>
            <a:pPr fontAlgn="base"/>
            <a:r>
              <a:rPr lang="en-GB" dirty="0"/>
              <a:t>3.3% had experienced financial abuse, such as misuse of power of attorney, theft and fraud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0240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2CDD7-3D84-48E4-B46C-8C59D7644D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3013"/>
          </a:xfrm>
        </p:spPr>
        <p:txBody>
          <a:bodyPr>
            <a:normAutofit fontScale="90000"/>
          </a:bodyPr>
          <a:lstStyle/>
          <a:p>
            <a:r>
              <a:rPr lang="en-GB" dirty="0"/>
              <a:t>Police &amp; CPS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C2C9F9-6582-43ED-AB1A-BEC3B59A91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47652"/>
            <a:ext cx="8229600" cy="4569582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2017/18 - 153 cases where a safeguarding referral should have been made by police to LA but only 77 cases did</a:t>
            </a:r>
          </a:p>
          <a:p>
            <a:r>
              <a:rPr lang="en-GB" dirty="0"/>
              <a:t>2017/2018 192 cases inspected by HMICFRS &amp; identified that 97 cases compiled with Victims Code but didn’t get the support. Victim care was not good enough!</a:t>
            </a:r>
          </a:p>
          <a:p>
            <a:r>
              <a:rPr lang="en-GB" dirty="0"/>
              <a:t>Out of the 3,012 cases recorded in 2015/16, just 0.7% resulted in a successful criminal conviction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397530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Abuse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96785"/>
            <a:ext cx="8229600" cy="4220448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en-US" dirty="0"/>
              <a:t>1% to 2% over 65 year old's experienced some type of financial abuse.</a:t>
            </a:r>
          </a:p>
          <a:p>
            <a:pPr marL="0" indent="0">
              <a:buNone/>
            </a:pPr>
            <a:r>
              <a:rPr lang="en-US" dirty="0"/>
              <a:t>Two sub-categories:</a:t>
            </a:r>
          </a:p>
          <a:p>
            <a:pPr>
              <a:spcBef>
                <a:spcPts val="1600"/>
              </a:spcBef>
            </a:pPr>
            <a:r>
              <a:rPr lang="en-US" dirty="0"/>
              <a:t>victims were unaware that the financial abuse was occurring</a:t>
            </a:r>
          </a:p>
          <a:p>
            <a:pPr>
              <a:spcBef>
                <a:spcPts val="1600"/>
              </a:spcBef>
            </a:pPr>
            <a:r>
              <a:rPr lang="en-US" dirty="0"/>
              <a:t>abuse was done using threats and intimidation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2FB01-402B-4F57-AA93-8EBDF67A44D2}" type="slidenum">
              <a:rPr lang="en-CA" smtClean="0"/>
              <a:t>8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782796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Financial Abuse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US" dirty="0">
                <a:solidFill>
                  <a:srgbClr val="F7403A"/>
                </a:solidFill>
              </a:rPr>
              <a:t>Examples of </a:t>
            </a:r>
            <a:r>
              <a:rPr lang="en-US" i="1" dirty="0">
                <a:solidFill>
                  <a:srgbClr val="F7403A"/>
                </a:solidFill>
              </a:rPr>
              <a:t>financial abuse</a:t>
            </a:r>
            <a:r>
              <a:rPr lang="en-US" dirty="0">
                <a:solidFill>
                  <a:srgbClr val="F7403A"/>
                </a:solidFill>
              </a:rPr>
              <a:t>:</a:t>
            </a:r>
          </a:p>
          <a:p>
            <a:pPr>
              <a:lnSpc>
                <a:spcPct val="150000"/>
              </a:lnSpc>
              <a:spcBef>
                <a:spcPts val="1600"/>
              </a:spcBef>
            </a:pPr>
            <a:r>
              <a:rPr lang="en-US" dirty="0"/>
              <a:t>Misuse of funds or property</a:t>
            </a:r>
          </a:p>
          <a:p>
            <a:pPr>
              <a:spcBef>
                <a:spcPts val="1600"/>
              </a:spcBef>
            </a:pPr>
            <a:r>
              <a:rPr lang="en-US" dirty="0"/>
              <a:t>Theft of cash, jewelry or other property </a:t>
            </a:r>
          </a:p>
          <a:p>
            <a:pPr>
              <a:spcBef>
                <a:spcPts val="1600"/>
              </a:spcBef>
            </a:pPr>
            <a:r>
              <a:rPr lang="en-US" dirty="0"/>
              <a:t>Exploitation or scams</a:t>
            </a:r>
          </a:p>
          <a:p>
            <a:pPr>
              <a:spcBef>
                <a:spcPts val="1600"/>
              </a:spcBef>
            </a:pPr>
            <a:r>
              <a:rPr lang="en-US" dirty="0"/>
              <a:t>Abuse of power of attorney</a:t>
            </a:r>
          </a:p>
          <a:p>
            <a:pPr>
              <a:spcBef>
                <a:spcPts val="1600"/>
              </a:spcBef>
            </a:pPr>
            <a:r>
              <a:rPr lang="en-US" dirty="0"/>
              <a:t>Fraud</a:t>
            </a:r>
          </a:p>
          <a:p>
            <a:pPr>
              <a:spcBef>
                <a:spcPts val="1600"/>
              </a:spcBef>
            </a:pPr>
            <a:r>
              <a:rPr lang="en-US" dirty="0"/>
              <a:t>Forgery of </a:t>
            </a:r>
            <a:r>
              <a:rPr lang="en-GB" dirty="0"/>
              <a:t>cheques</a:t>
            </a:r>
            <a:r>
              <a:rPr lang="en-US" dirty="0"/>
              <a:t> or other documents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22FB01-402B-4F57-AA93-8EBDF67A44D2}" type="slidenum">
              <a:rPr lang="en-CA" smtClean="0"/>
              <a:t>9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294588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1D9AE4-239C-4071-A41F-F9F5BDCC3A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06017"/>
          </a:xfrm>
        </p:spPr>
        <p:txBody>
          <a:bodyPr/>
          <a:lstStyle/>
          <a:p>
            <a:r>
              <a:rPr lang="en-GB" dirty="0"/>
              <a:t>OPG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9BF7D-291B-498A-9842-499566096B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3535"/>
            <a:ext cx="8229600" cy="4253698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The Office of the Public Guardian </a:t>
            </a:r>
          </a:p>
          <a:p>
            <a:r>
              <a:rPr lang="en-GB" dirty="0"/>
              <a:t>works towards protecting the dignity and interests of individuals who lack mental capacity</a:t>
            </a:r>
          </a:p>
          <a:p>
            <a:r>
              <a:rPr lang="en-GB" dirty="0"/>
              <a:t>Help in the decisions about individuals health &amp; finance with others.</a:t>
            </a:r>
          </a:p>
          <a:p>
            <a:r>
              <a:rPr lang="en-GB" dirty="0"/>
              <a:t>Proactive planning for an eventuality of losing one’s mental capacity.</a:t>
            </a:r>
          </a:p>
          <a:p>
            <a:r>
              <a:rPr lang="en-GB" dirty="0"/>
              <a:t>Registration of an able person who will have ‘Lasting powers of attorney’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836835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D80724-B3AA-469B-8A0B-34148A8876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3137"/>
          </a:xfrm>
        </p:spPr>
        <p:txBody>
          <a:bodyPr>
            <a:normAutofit/>
          </a:bodyPr>
          <a:lstStyle/>
          <a:p>
            <a:r>
              <a:rPr lang="en-GB" sz="3200" dirty="0"/>
              <a:t>Legislation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86E81D-61D0-4A15-9F83-E43CF34700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80408"/>
            <a:ext cx="8229600" cy="4336826"/>
          </a:xfrm>
        </p:spPr>
        <p:txBody>
          <a:bodyPr>
            <a:normAutofit/>
          </a:bodyPr>
          <a:lstStyle/>
          <a:p>
            <a:r>
              <a:rPr lang="en-GB" dirty="0"/>
              <a:t>No legal financial abuse.</a:t>
            </a:r>
          </a:p>
          <a:p>
            <a:r>
              <a:rPr lang="en-GB" dirty="0"/>
              <a:t>Call for statutory protection due to age/physical/increased impairments</a:t>
            </a:r>
          </a:p>
          <a:p>
            <a:r>
              <a:rPr lang="en-GB" dirty="0"/>
              <a:t>The law considers capacity rather than age</a:t>
            </a:r>
          </a:p>
          <a:p>
            <a:pPr lvl="1"/>
            <a:r>
              <a:rPr lang="en-GB" dirty="0"/>
              <a:t>Mental Capacity Act 2005. </a:t>
            </a:r>
          </a:p>
          <a:p>
            <a:pPr lvl="1"/>
            <a:r>
              <a:rPr lang="en-GB" dirty="0"/>
              <a:t>Guardianship (Missing Persons) Act 2017</a:t>
            </a:r>
          </a:p>
          <a:p>
            <a:pPr lvl="1"/>
            <a:r>
              <a:rPr lang="en-GB" dirty="0"/>
              <a:t>Fraud Act 2006 </a:t>
            </a:r>
          </a:p>
          <a:p>
            <a:pPr lvl="1"/>
            <a:r>
              <a:rPr lang="en-GB" dirty="0"/>
              <a:t>Safeguarding Vulnerable Groups Act 2006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14992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4B05A7-2003-4AD5-B702-C079A2C21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16743"/>
          </a:xfrm>
        </p:spPr>
        <p:txBody>
          <a:bodyPr/>
          <a:lstStyle/>
          <a:p>
            <a:r>
              <a:rPr lang="en-GB" dirty="0"/>
              <a:t>Prevention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C634D1-88D0-4180-88DB-B5EFB7CB70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dirty="0"/>
              <a:t>Report it</a:t>
            </a:r>
          </a:p>
          <a:p>
            <a:r>
              <a:rPr lang="en-GB" dirty="0"/>
              <a:t>Close family</a:t>
            </a:r>
          </a:p>
          <a:p>
            <a:r>
              <a:rPr lang="en-GB" dirty="0"/>
              <a:t>Regular contact</a:t>
            </a:r>
          </a:p>
          <a:p>
            <a:r>
              <a:rPr lang="en-GB" dirty="0"/>
              <a:t>Community events</a:t>
            </a:r>
          </a:p>
          <a:p>
            <a:r>
              <a:rPr lang="en-GB" dirty="0"/>
              <a:t>Aware of help from organisations /support groups</a:t>
            </a:r>
          </a:p>
          <a:p>
            <a:r>
              <a:rPr lang="en-GB" dirty="0"/>
              <a:t>Remove the abuser</a:t>
            </a:r>
          </a:p>
          <a:p>
            <a:r>
              <a:rPr lang="en-GB" dirty="0"/>
              <a:t>Be in charge to finances</a:t>
            </a:r>
          </a:p>
          <a:p>
            <a:r>
              <a:rPr lang="en-GB"/>
              <a:t>Report concerns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647823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491AE-1A8A-4E66-B864-58717AAA86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73013"/>
          </a:xfrm>
        </p:spPr>
        <p:txBody>
          <a:bodyPr>
            <a:normAutofit/>
          </a:bodyPr>
          <a:lstStyle/>
          <a:p>
            <a:r>
              <a:rPr lang="en-GB" sz="2000" dirty="0"/>
              <a:t>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BD782D-C048-4543-9974-132050892D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>
                <a:hlinkClick r:id="rId2"/>
              </a:rPr>
              <a:t>https://journals.sagepub.com/doi/abs/10.1177/073346480001900206</a:t>
            </a:r>
            <a:endParaRPr lang="en-GB" sz="1400" dirty="0"/>
          </a:p>
          <a:p>
            <a:r>
              <a:rPr lang="en-GB" sz="1400" dirty="0">
                <a:hlinkClick r:id="rId3"/>
              </a:rPr>
              <a:t>https://www.ons.gov.uk/peoplepopulationandcommunity/birthsdeathsandmarriages/lifeexpectancies/bulletins/nationallifetablesunitedkingdom/2016to2018</a:t>
            </a:r>
            <a:endParaRPr lang="en-GB" sz="1400" dirty="0"/>
          </a:p>
          <a:p>
            <a:r>
              <a:rPr lang="en-GB" sz="1400" dirty="0">
                <a:hlinkClick r:id="rId4"/>
              </a:rPr>
              <a:t>https://www.ons.gov.uk/peoplepopulationandcommunity/birthsdeathsandmarriages/ageing/articles/livinglongerisage70thenewage65/2019-11-19</a:t>
            </a:r>
            <a:endParaRPr lang="en-GB" sz="1400" dirty="0"/>
          </a:p>
          <a:p>
            <a:r>
              <a:rPr lang="en-GB" sz="1400" dirty="0">
                <a:hlinkClick r:id="rId5"/>
              </a:rPr>
              <a:t>https://jmlevinemd.com/elder-neglect-and-abuse-a-primer-for-primary-care-physicians/</a:t>
            </a:r>
            <a:endParaRPr lang="en-GB" sz="1400" dirty="0"/>
          </a:p>
          <a:p>
            <a:r>
              <a:rPr lang="en-GB" sz="1400" dirty="0">
                <a:hlinkClick r:id="rId6"/>
              </a:rPr>
              <a:t>https://www.ageuk.org.uk/globalassets/age-cymru/documents/information-guides-and-factsheets/fs78w.pdf</a:t>
            </a:r>
            <a:endParaRPr lang="en-GB" sz="1400" dirty="0"/>
          </a:p>
          <a:p>
            <a:r>
              <a:rPr lang="en-GB" sz="1400" dirty="0">
                <a:hlinkClick r:id="rId7"/>
              </a:rPr>
              <a:t>https://www.cps.gov.uk/legal-guidance/older-people-prosecuting-crimes-against</a:t>
            </a:r>
            <a:endParaRPr lang="en-GB" sz="1400" dirty="0"/>
          </a:p>
          <a:p>
            <a:r>
              <a:rPr lang="en-GB" sz="1400" dirty="0">
                <a:hlinkClick r:id="rId8"/>
              </a:rPr>
              <a:t>https://www.bbc.co.uk/news/uk-wales-41248567</a:t>
            </a:r>
            <a:endParaRPr lang="en-GB" sz="1400" dirty="0"/>
          </a:p>
          <a:p>
            <a:r>
              <a:rPr lang="en-GB" sz="1400" dirty="0">
                <a:hlinkClick r:id="rId9"/>
              </a:rPr>
              <a:t>https://www.theguardian.com/uk-news/2019/jul/17/police-letting-down-older-victims-of-say-inspectors</a:t>
            </a:r>
            <a:endParaRPr lang="en-GB" sz="1400" dirty="0"/>
          </a:p>
          <a:p>
            <a:r>
              <a:rPr lang="en-GB" sz="1400" dirty="0">
                <a:hlinkClick r:id="rId10"/>
              </a:rPr>
              <a:t>http://www.cpa.org.uk/information/reviews/financialabuse240408[1].pdf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06208914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684</TotalTime>
  <Words>818</Words>
  <Application>Microsoft Office PowerPoint</Application>
  <PresentationFormat>On-screen Show (4:3)</PresentationFormat>
  <Paragraphs>103</Paragraphs>
  <Slides>13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Myriad Pro</vt:lpstr>
      <vt:lpstr>Theme1.thmx first page pp</vt:lpstr>
      <vt:lpstr>Elder Abuse</vt:lpstr>
      <vt:lpstr>Living longer</vt:lpstr>
      <vt:lpstr>What is elder abuse?</vt:lpstr>
      <vt:lpstr>Types of Abuse</vt:lpstr>
      <vt:lpstr>Emotional/Psychological Abuse</vt:lpstr>
      <vt:lpstr>Elder Abuse Cymru</vt:lpstr>
      <vt:lpstr>Police &amp; CPS</vt:lpstr>
      <vt:lpstr>Financial Abuse</vt:lpstr>
      <vt:lpstr>Financial Abuse</vt:lpstr>
      <vt:lpstr>OPG</vt:lpstr>
      <vt:lpstr>Legislation </vt:lpstr>
      <vt:lpstr>Prevention</vt:lpstr>
      <vt:lpstr>sources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Elder Abuse</dc:title>
  <dc:creator>jane davies thomas</dc:creator>
  <cp:lastModifiedBy>Jane Thomas</cp:lastModifiedBy>
  <cp:revision>35</cp:revision>
  <dcterms:created xsi:type="dcterms:W3CDTF">2019-09-12T18:25:22Z</dcterms:created>
  <dcterms:modified xsi:type="dcterms:W3CDTF">2020-11-03T14:46:44Z</dcterms:modified>
</cp:coreProperties>
</file>