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63" r:id="rId3"/>
    <p:sldId id="257" r:id="rId4"/>
    <p:sldId id="258" r:id="rId5"/>
    <p:sldId id="259" r:id="rId6"/>
    <p:sldId id="260" r:id="rId7"/>
    <p:sldId id="27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 (Edu)" userId="70671642-1cab-4673-91d4-479775f6974b" providerId="ADAL" clId="{CD5B583F-109B-451F-A193-FA6DE9E921A7}"/>
    <pc:docChg chg="modSld">
      <pc:chgData name="Alison Evans (Edu)" userId="70671642-1cab-4673-91d4-479775f6974b" providerId="ADAL" clId="{CD5B583F-109B-451F-A193-FA6DE9E921A7}" dt="2024-02-26T12:49:55.209" v="11" actId="113"/>
      <pc:docMkLst>
        <pc:docMk/>
      </pc:docMkLst>
      <pc:sldChg chg="modSp mod">
        <pc:chgData name="Alison Evans (Edu)" userId="70671642-1cab-4673-91d4-479775f6974b" providerId="ADAL" clId="{CD5B583F-109B-451F-A193-FA6DE9E921A7}" dt="2024-02-26T12:48:27.140" v="3" actId="113"/>
        <pc:sldMkLst>
          <pc:docMk/>
          <pc:sldMk cId="3756766262" sldId="257"/>
        </pc:sldMkLst>
        <pc:spChg chg="mod">
          <ac:chgData name="Alison Evans (Edu)" userId="70671642-1cab-4673-91d4-479775f6974b" providerId="ADAL" clId="{CD5B583F-109B-451F-A193-FA6DE9E921A7}" dt="2024-02-26T12:48:14.190" v="2" actId="113"/>
          <ac:spMkLst>
            <pc:docMk/>
            <pc:sldMk cId="3756766262" sldId="257"/>
            <ac:spMk id="14" creationId="{9F1DC122-C99D-7E9F-B88F-7DAA863C0790}"/>
          </ac:spMkLst>
        </pc:spChg>
        <pc:spChg chg="mod">
          <ac:chgData name="Alison Evans (Edu)" userId="70671642-1cab-4673-91d4-479775f6974b" providerId="ADAL" clId="{CD5B583F-109B-451F-A193-FA6DE9E921A7}" dt="2024-02-26T12:48:27.140" v="3" actId="113"/>
          <ac:spMkLst>
            <pc:docMk/>
            <pc:sldMk cId="3756766262" sldId="257"/>
            <ac:spMk id="17" creationId="{6A1ACD1B-66DE-9D39-46E3-D6F396DC276E}"/>
          </ac:spMkLst>
        </pc:spChg>
      </pc:sldChg>
      <pc:sldChg chg="modSp mod">
        <pc:chgData name="Alison Evans (Edu)" userId="70671642-1cab-4673-91d4-479775f6974b" providerId="ADAL" clId="{CD5B583F-109B-451F-A193-FA6DE9E921A7}" dt="2024-02-26T12:48:43.506" v="5" actId="113"/>
        <pc:sldMkLst>
          <pc:docMk/>
          <pc:sldMk cId="3685987701" sldId="258"/>
        </pc:sldMkLst>
        <pc:spChg chg="mod">
          <ac:chgData name="Alison Evans (Edu)" userId="70671642-1cab-4673-91d4-479775f6974b" providerId="ADAL" clId="{CD5B583F-109B-451F-A193-FA6DE9E921A7}" dt="2024-02-26T12:48:37.454" v="4" actId="113"/>
          <ac:spMkLst>
            <pc:docMk/>
            <pc:sldMk cId="3685987701" sldId="258"/>
            <ac:spMk id="10" creationId="{59DF28F7-5BCE-AFE4-02EF-6E6D3ED7D9AE}"/>
          </ac:spMkLst>
        </pc:spChg>
        <pc:spChg chg="mod">
          <ac:chgData name="Alison Evans (Edu)" userId="70671642-1cab-4673-91d4-479775f6974b" providerId="ADAL" clId="{CD5B583F-109B-451F-A193-FA6DE9E921A7}" dt="2024-02-26T12:48:43.506" v="5" actId="113"/>
          <ac:spMkLst>
            <pc:docMk/>
            <pc:sldMk cId="3685987701" sldId="258"/>
            <ac:spMk id="14" creationId="{368ECA12-6CA6-D243-51EA-53F726495EB2}"/>
          </ac:spMkLst>
        </pc:spChg>
      </pc:sldChg>
      <pc:sldChg chg="modSp mod">
        <pc:chgData name="Alison Evans (Edu)" userId="70671642-1cab-4673-91d4-479775f6974b" providerId="ADAL" clId="{CD5B583F-109B-451F-A193-FA6DE9E921A7}" dt="2024-02-26T12:49:16.877" v="8" actId="207"/>
        <pc:sldMkLst>
          <pc:docMk/>
          <pc:sldMk cId="3775165773" sldId="259"/>
        </pc:sldMkLst>
        <pc:spChg chg="mod">
          <ac:chgData name="Alison Evans (Edu)" userId="70671642-1cab-4673-91d4-479775f6974b" providerId="ADAL" clId="{CD5B583F-109B-451F-A193-FA6DE9E921A7}" dt="2024-02-26T12:49:01.560" v="6" actId="113"/>
          <ac:spMkLst>
            <pc:docMk/>
            <pc:sldMk cId="3775165773" sldId="259"/>
            <ac:spMk id="7" creationId="{71631570-3DDD-0D89-6D94-B3CAEEA86054}"/>
          </ac:spMkLst>
        </pc:spChg>
        <pc:spChg chg="mod">
          <ac:chgData name="Alison Evans (Edu)" userId="70671642-1cab-4673-91d4-479775f6974b" providerId="ADAL" clId="{CD5B583F-109B-451F-A193-FA6DE9E921A7}" dt="2024-02-26T12:49:16.877" v="8" actId="207"/>
          <ac:spMkLst>
            <pc:docMk/>
            <pc:sldMk cId="3775165773" sldId="259"/>
            <ac:spMk id="11" creationId="{4A67E021-5DD9-389A-941C-E84E37DAACD0}"/>
          </ac:spMkLst>
        </pc:spChg>
      </pc:sldChg>
      <pc:sldChg chg="modSp mod">
        <pc:chgData name="Alison Evans (Edu)" userId="70671642-1cab-4673-91d4-479775f6974b" providerId="ADAL" clId="{CD5B583F-109B-451F-A193-FA6DE9E921A7}" dt="2024-02-26T12:49:36.453" v="10" actId="113"/>
        <pc:sldMkLst>
          <pc:docMk/>
          <pc:sldMk cId="134582864" sldId="260"/>
        </pc:sldMkLst>
        <pc:spChg chg="mod">
          <ac:chgData name="Alison Evans (Edu)" userId="70671642-1cab-4673-91d4-479775f6974b" providerId="ADAL" clId="{CD5B583F-109B-451F-A193-FA6DE9E921A7}" dt="2024-02-26T12:49:31.449" v="9" actId="113"/>
          <ac:spMkLst>
            <pc:docMk/>
            <pc:sldMk cId="134582864" sldId="260"/>
            <ac:spMk id="7" creationId="{31CEBCE6-B6F5-1C07-3063-D04955EBCD48}"/>
          </ac:spMkLst>
        </pc:spChg>
        <pc:spChg chg="mod">
          <ac:chgData name="Alison Evans (Edu)" userId="70671642-1cab-4673-91d4-479775f6974b" providerId="ADAL" clId="{CD5B583F-109B-451F-A193-FA6DE9E921A7}" dt="2024-02-26T12:49:36.453" v="10" actId="113"/>
          <ac:spMkLst>
            <pc:docMk/>
            <pc:sldMk cId="134582864" sldId="260"/>
            <ac:spMk id="9" creationId="{7113D156-A46E-159C-B2BE-08CCEDC38259}"/>
          </ac:spMkLst>
        </pc:spChg>
      </pc:sldChg>
      <pc:sldChg chg="modSp mod">
        <pc:chgData name="Alison Evans (Edu)" userId="70671642-1cab-4673-91d4-479775f6974b" providerId="ADAL" clId="{CD5B583F-109B-451F-A193-FA6DE9E921A7}" dt="2024-02-26T12:47:53.745" v="1" actId="113"/>
        <pc:sldMkLst>
          <pc:docMk/>
          <pc:sldMk cId="2593866492" sldId="263"/>
        </pc:sldMkLst>
        <pc:spChg chg="mod">
          <ac:chgData name="Alison Evans (Edu)" userId="70671642-1cab-4673-91d4-479775f6974b" providerId="ADAL" clId="{CD5B583F-109B-451F-A193-FA6DE9E921A7}" dt="2024-02-26T12:47:53.745" v="1" actId="113"/>
          <ac:spMkLst>
            <pc:docMk/>
            <pc:sldMk cId="2593866492" sldId="263"/>
            <ac:spMk id="7" creationId="{BE7EF418-C526-4C17-08CB-FF8313B3354E}"/>
          </ac:spMkLst>
        </pc:spChg>
        <pc:spChg chg="mod">
          <ac:chgData name="Alison Evans (Edu)" userId="70671642-1cab-4673-91d4-479775f6974b" providerId="ADAL" clId="{CD5B583F-109B-451F-A193-FA6DE9E921A7}" dt="2024-02-26T12:47:44.480" v="0" actId="113"/>
          <ac:spMkLst>
            <pc:docMk/>
            <pc:sldMk cId="2593866492" sldId="263"/>
            <ac:spMk id="9" creationId="{4A71298B-1F1D-218A-0CBF-BD14A3681A0F}"/>
          </ac:spMkLst>
        </pc:spChg>
      </pc:sldChg>
      <pc:sldChg chg="modSp mod">
        <pc:chgData name="Alison Evans (Edu)" userId="70671642-1cab-4673-91d4-479775f6974b" providerId="ADAL" clId="{CD5B583F-109B-451F-A193-FA6DE9E921A7}" dt="2024-02-26T12:49:55.209" v="11" actId="113"/>
        <pc:sldMkLst>
          <pc:docMk/>
          <pc:sldMk cId="3211014625" sldId="271"/>
        </pc:sldMkLst>
        <pc:spChg chg="mod">
          <ac:chgData name="Alison Evans (Edu)" userId="70671642-1cab-4673-91d4-479775f6974b" providerId="ADAL" clId="{CD5B583F-109B-451F-A193-FA6DE9E921A7}" dt="2024-02-26T12:49:55.209" v="11" actId="113"/>
          <ac:spMkLst>
            <pc:docMk/>
            <pc:sldMk cId="3211014625" sldId="271"/>
            <ac:spMk id="7" creationId="{911F6967-60C1-A9A3-6CCC-45366366CB4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C35C5-B3DA-89BC-7792-2B74607A5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7BFCF8-8D6D-0EB5-E17C-84634645D1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FAD102-FE5D-E8BE-5BB7-77F21C689E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28E16-B6E7-323D-0A41-6A3014E6D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6843AC-5E9B-45E7-EF30-F60B9170C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396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A70BA-6CFE-6EDE-6EC3-30638C865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A42BB-8992-64F3-A753-3179B02E60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3DF44-4CE1-E759-8169-B2149D098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4B97F2-A39C-2360-E9A2-8FCFF2027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0BFD69-FFF2-12CB-253A-1179CAB0B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629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A6998-00DB-E8B8-ADD9-3FCD9DDAF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E7AE4-8DDC-1A91-41CB-EB2BAE4004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6FCF21-30DD-1BEE-6022-3FEF69D16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A29A00-404E-0E09-FD8D-846C8964E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49AAE7-1C9F-05D4-1D89-FB6FD0100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412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335C5-CFAE-95EE-C2DA-9164B3D07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CA067-FBC5-CF9D-9972-38426E5071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DC6F4C-CA10-4709-8946-FC9937D570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DDC025-0B2F-C595-1AB7-641F07A15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B65801-EB98-9F6B-1028-EC811216F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AA210F-4D6E-2D8B-B2E7-227E5314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06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EAC27-804F-27AB-B57F-0269BFD80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9B4DC4-1420-461F-555C-511B184EF0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720F86-F2DE-9AE8-F9CD-D5BC35C2AC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292B30-EA5D-E579-6411-E86235C5D5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4FE8CD-6198-C503-98CE-742EC4BF80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65F053-7D0C-BE13-3E67-2E3C2F15E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4AC0D0-B5B1-186E-1B04-9668AFC0E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4FC661-FD06-33D9-CCA2-D867A8E2D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357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12252-B5FD-93FA-F4DF-4704F8A90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80574-4A85-E95B-33C4-B7BAC2509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BBB-9EB7-343D-6D37-A4BB99D3A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8C92FD-81DB-A1C2-8B4C-767B02FB6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484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3F9B98-ADE1-6AFB-ECE5-AABACA1A8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0AECA0-6A2E-FB2E-55F6-8068E7D69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63DCE7-3E6B-473D-D3A4-8F20E94F3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610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7F58D-4EF2-B20D-636A-077545643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1E75F-9EBC-E96D-3F8E-5B866DF44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A7CFD2-1C41-8AEE-4544-C42B4941A8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779E64-945B-A6E7-F7F0-3ACBA1D16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4DE79F-8107-1751-2EF5-931261538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1CF969-A8F0-C721-07BD-710D13EAD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51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247EA-E319-130C-9868-1037F4759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CB6E41-7760-033B-6A72-7B96A9FE7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0B99D7-8C72-427A-8186-31C50BFC2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B207FC-46D3-2482-3920-79D4E8DD5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7EBA21-9DB3-6ABB-9F6E-787DCBDE4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36AFF9-7B69-5F22-9E4D-C760A7C18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97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5709E-48D2-79EA-0959-2E1785525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6F2597-EA35-8DC1-7116-302B7738A5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8301A0-FF8E-F3F5-E728-B3877CAC7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243084-77F0-191A-EC4F-273D905E9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D2FEC-C497-F3F1-C591-8FEDA7C17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436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FBFEE2-FDEF-E3E3-87C1-A39EFF2981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8DCD88-6FD7-E7D1-D6A4-35BB25B112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9CB616-6F0F-08F7-3CC5-803E3B794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35CAFA-4CDF-1824-FFB4-6686A17A7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D5EBE-3227-CB45-00E2-670F4A16A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801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BCADBA-FFEB-EA09-8EF0-A01E00933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47DCE0-C6B7-BC40-998D-164517DE79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9DC85-0980-442A-C912-C2BB455554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C7A2F-4B5F-42FC-B64B-5B8FAA13AB3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65CB3E-BC2B-09F1-721D-41317B9B23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64BF3E-3673-299D-E527-C5B6962E11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641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category-list?docid=CTRHarvard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20004508.2023.2297506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motivating-pupils-speak-welsh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ow to Improve Your Academic Writing Skills? - Snap Authority">
            <a:extLst>
              <a:ext uri="{FF2B5EF4-FFF2-40B4-BE49-F238E27FC236}">
                <a16:creationId xmlns:a16="http://schemas.microsoft.com/office/drawing/2014/main" id="{293D2F7D-7C33-22F0-9E4A-81B41B9A89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73" b="2427"/>
          <a:stretch/>
        </p:blipFill>
        <p:spPr bwMode="auto">
          <a:xfrm>
            <a:off x="20" y="10"/>
            <a:ext cx="12191979" cy="5486390"/>
          </a:xfrm>
          <a:prstGeom prst="rect">
            <a:avLst/>
          </a:prstGeom>
          <a:noFill/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D41DD6-70F5-D540-E2A7-BF261F7979AD}"/>
              </a:ext>
            </a:extLst>
          </p:cNvPr>
          <p:cNvSpPr txBox="1"/>
          <p:nvPr/>
        </p:nvSpPr>
        <p:spPr>
          <a:xfrm>
            <a:off x="589556" y="5746071"/>
            <a:ext cx="7015499" cy="8522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latin typeface="+mj-lt"/>
                <a:ea typeface="+mj-ea"/>
                <a:cs typeface="+mj-cs"/>
                <a:hlinkClick r:id="rId3"/>
              </a:rPr>
              <a:t>Cite Them Right (uwtsd.ac.uk)</a:t>
            </a:r>
            <a:endParaRPr lang="en-US" sz="360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49713-BF10-1316-EBEA-5BDAFE32979E}"/>
              </a:ext>
            </a:extLst>
          </p:cNvPr>
          <p:cNvSpPr txBox="1"/>
          <p:nvPr/>
        </p:nvSpPr>
        <p:spPr>
          <a:xfrm>
            <a:off x="7342909" y="581891"/>
            <a:ext cx="445192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Using Harvard Referencing…</a:t>
            </a:r>
          </a:p>
        </p:txBody>
      </p:sp>
    </p:spTree>
    <p:extLst>
      <p:ext uri="{BB962C8B-B14F-4D97-AF65-F5344CB8AC3E}">
        <p14:creationId xmlns:p14="http://schemas.microsoft.com/office/powerpoint/2010/main" val="2781085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91A97C-367C-963D-215C-6B9E59E54E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70" t="20202" r="40757" b="10303"/>
          <a:stretch/>
        </p:blipFill>
        <p:spPr>
          <a:xfrm>
            <a:off x="317783" y="289900"/>
            <a:ext cx="3829344" cy="43048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AC2CD53-D117-1183-FC44-BCE9BAEB9DB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363" t="26936" r="45000" b="8417"/>
          <a:stretch/>
        </p:blipFill>
        <p:spPr>
          <a:xfrm>
            <a:off x="4341091" y="289899"/>
            <a:ext cx="3408218" cy="43278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8EDFB9-30B8-2975-9254-840935775242}"/>
              </a:ext>
            </a:extLst>
          </p:cNvPr>
          <p:cNvSpPr/>
          <p:nvPr/>
        </p:nvSpPr>
        <p:spPr>
          <a:xfrm>
            <a:off x="480291" y="5033818"/>
            <a:ext cx="11259127" cy="1534282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7EF418-C526-4C17-08CB-FF8313B3354E}"/>
              </a:ext>
            </a:extLst>
          </p:cNvPr>
          <p:cNvSpPr txBox="1"/>
          <p:nvPr/>
        </p:nvSpPr>
        <p:spPr>
          <a:xfrm>
            <a:off x="541285" y="5056829"/>
            <a:ext cx="7211683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How would this book appear in the reference list? </a:t>
            </a: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r>
              <a:rPr lang="en-GB" sz="1600" dirty="0">
                <a:cs typeface="Calibri"/>
              </a:rPr>
              <a:t>Creswell, J.W. (2022) </a:t>
            </a:r>
            <a:r>
              <a:rPr lang="en-GB" sz="1600" i="1" dirty="0">
                <a:cs typeface="Calibri"/>
              </a:rPr>
              <a:t>A concise Introduction to Mixed Methods Research.</a:t>
            </a:r>
            <a:r>
              <a:rPr lang="en-GB" sz="1600" dirty="0">
                <a:cs typeface="Calibri"/>
              </a:rPr>
              <a:t> 2nd </a:t>
            </a:r>
            <a:r>
              <a:rPr lang="en-GB" sz="1600" dirty="0" err="1">
                <a:cs typeface="Calibri"/>
              </a:rPr>
              <a:t>edn</a:t>
            </a:r>
            <a:r>
              <a:rPr lang="en-GB" sz="1600" dirty="0">
                <a:cs typeface="Calibri"/>
              </a:rPr>
              <a:t>. London: Sage.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86891B7-E6CD-2DC4-75EA-9E4C3E6B3FE6}"/>
              </a:ext>
            </a:extLst>
          </p:cNvPr>
          <p:cNvSpPr/>
          <p:nvPr/>
        </p:nvSpPr>
        <p:spPr>
          <a:xfrm>
            <a:off x="8267675" y="2709449"/>
            <a:ext cx="3606541" cy="212466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71298B-1F1D-218A-0CBF-BD14A3681A0F}"/>
              </a:ext>
            </a:extLst>
          </p:cNvPr>
          <p:cNvSpPr txBox="1"/>
          <p:nvPr/>
        </p:nvSpPr>
        <p:spPr>
          <a:xfrm>
            <a:off x="8509216" y="2756666"/>
            <a:ext cx="3058806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In-text citation would look like this…</a:t>
            </a: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r>
              <a:rPr lang="en-GB" sz="1600" b="1" dirty="0">
                <a:ea typeface="+mn-lt"/>
                <a:cs typeface="+mn-lt"/>
              </a:rPr>
              <a:t> </a:t>
            </a:r>
            <a:r>
              <a:rPr lang="en-GB" sz="1600" dirty="0">
                <a:ea typeface="+mn-lt"/>
                <a:cs typeface="+mn-lt"/>
              </a:rPr>
              <a:t>(Creswell, 2022) or </a:t>
            </a:r>
            <a:endParaRPr lang="en-GB" dirty="0">
              <a:ea typeface="+mn-lt"/>
              <a:cs typeface="+mn-lt"/>
            </a:endParaRPr>
          </a:p>
          <a:p>
            <a:r>
              <a:rPr lang="en-GB" sz="1600" dirty="0">
                <a:ea typeface="+mn-lt"/>
                <a:cs typeface="+mn-lt"/>
              </a:rPr>
              <a:t>  Creswell (2022)</a:t>
            </a:r>
            <a:endParaRPr lang="en-GB" dirty="0">
              <a:cs typeface="Calibri"/>
            </a:endParaRPr>
          </a:p>
          <a:p>
            <a:endParaRPr lang="en-GB" sz="1600" b="1" dirty="0">
              <a:cs typeface="Calibri"/>
            </a:endParaRPr>
          </a:p>
        </p:txBody>
      </p:sp>
      <p:pic>
        <p:nvPicPr>
          <p:cNvPr id="1026" name="Picture 2" descr="Image result for laptop clipart">
            <a:extLst>
              <a:ext uri="{FF2B5EF4-FFF2-40B4-BE49-F238E27FC236}">
                <a16:creationId xmlns:a16="http://schemas.microsoft.com/office/drawing/2014/main" id="{06B4DC59-CB02-1874-5F71-19223963D6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6180" y="141656"/>
            <a:ext cx="2938037" cy="2406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B04E133-6A74-3C3F-18B3-151D74D209E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Harvard Referencing </a:t>
            </a:r>
          </a:p>
        </p:txBody>
      </p:sp>
    </p:spTree>
    <p:extLst>
      <p:ext uri="{BB962C8B-B14F-4D97-AF65-F5344CB8AC3E}">
        <p14:creationId xmlns:p14="http://schemas.microsoft.com/office/powerpoint/2010/main" val="2593866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2DC41F3-ADFF-B55C-A529-F1E6CE924010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Harvard Referencing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CCC779B-A0DB-5228-E3D2-175AD239AD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0" t="34209" r="83561" b="27543"/>
          <a:stretch/>
        </p:blipFill>
        <p:spPr>
          <a:xfrm>
            <a:off x="172932" y="141655"/>
            <a:ext cx="2143601" cy="29989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EDF21FB-A7AE-06D5-ABF9-21CA2F85DD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576" t="23569" r="53409" b="25792"/>
          <a:stretch/>
        </p:blipFill>
        <p:spPr>
          <a:xfrm>
            <a:off x="4267201" y="21129"/>
            <a:ext cx="4470401" cy="43886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44B0F13-337F-5CF0-9743-3DA3C2C5921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985" t="21818" r="53258" b="8418"/>
          <a:stretch/>
        </p:blipFill>
        <p:spPr>
          <a:xfrm>
            <a:off x="761854" y="2173655"/>
            <a:ext cx="3505347" cy="44723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EA29817C-FA67-0365-3D9B-BAEC326CF6B7}"/>
              </a:ext>
            </a:extLst>
          </p:cNvPr>
          <p:cNvSpPr/>
          <p:nvPr/>
        </p:nvSpPr>
        <p:spPr>
          <a:xfrm>
            <a:off x="4477109" y="2557572"/>
            <a:ext cx="4140680" cy="103537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54B4768-FB0E-98C5-91ED-EE4A77DFD0CF}"/>
              </a:ext>
            </a:extLst>
          </p:cNvPr>
          <p:cNvSpPr/>
          <p:nvPr/>
        </p:nvSpPr>
        <p:spPr>
          <a:xfrm>
            <a:off x="8902461" y="131668"/>
            <a:ext cx="3048469" cy="4278155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1DC122-C99D-7E9F-B88F-7DAA863C0790}"/>
              </a:ext>
            </a:extLst>
          </p:cNvPr>
          <p:cNvSpPr txBox="1"/>
          <p:nvPr/>
        </p:nvSpPr>
        <p:spPr>
          <a:xfrm>
            <a:off x="9085287" y="141655"/>
            <a:ext cx="2682815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You want to cite a direct quotation (</a:t>
            </a:r>
            <a:r>
              <a:rPr lang="en-GB" sz="1600" i="1" dirty="0"/>
              <a:t>sentence</a:t>
            </a:r>
            <a:r>
              <a:rPr lang="en-GB" sz="1600" dirty="0"/>
              <a:t>) from page 4:  ‘TA is a method for developing…’</a:t>
            </a:r>
          </a:p>
          <a:p>
            <a:r>
              <a:rPr lang="en-GB" sz="1600" b="1" dirty="0"/>
              <a:t>How would you write this, in-text reference? </a:t>
            </a:r>
            <a:r>
              <a:rPr lang="en-GB" sz="1200" b="1" i="1" dirty="0"/>
              <a:t>(You could start off with: According to…) </a:t>
            </a:r>
            <a:endParaRPr lang="en-GB" sz="1600" b="1" i="1" dirty="0"/>
          </a:p>
          <a:p>
            <a:endParaRPr lang="en-GB" sz="1200" b="1" i="1" dirty="0">
              <a:cs typeface="Calibri"/>
            </a:endParaRPr>
          </a:p>
          <a:p>
            <a:endParaRPr lang="en-GB" sz="1200" b="1" i="1" dirty="0">
              <a:cs typeface="Calibri"/>
            </a:endParaRPr>
          </a:p>
          <a:p>
            <a:r>
              <a:rPr lang="en-GB" sz="1600" dirty="0">
                <a:ea typeface="+mn-lt"/>
                <a:cs typeface="+mn-lt"/>
              </a:rPr>
              <a:t>According to Braun and Clarke (2022, p.4) “ TA is a method for developing…”</a:t>
            </a:r>
            <a:endParaRPr lang="en-GB" sz="1600" dirty="0"/>
          </a:p>
          <a:p>
            <a:endParaRPr lang="en-GB" sz="1200" b="1" i="1" dirty="0">
              <a:cs typeface="Calibri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37FC1A5-FE49-0553-368C-9F66457C3DFD}"/>
              </a:ext>
            </a:extLst>
          </p:cNvPr>
          <p:cNvSpPr/>
          <p:nvPr/>
        </p:nvSpPr>
        <p:spPr>
          <a:xfrm>
            <a:off x="4477109" y="4641161"/>
            <a:ext cx="7262309" cy="1926939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A1ACD1B-66DE-9D39-46E3-D6F396DC276E}"/>
              </a:ext>
            </a:extLst>
          </p:cNvPr>
          <p:cNvSpPr txBox="1"/>
          <p:nvPr/>
        </p:nvSpPr>
        <p:spPr>
          <a:xfrm>
            <a:off x="4638833" y="4715331"/>
            <a:ext cx="721168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How would this book appear in the reference list? </a:t>
            </a:r>
            <a:endParaRPr lang="en-US" dirty="0"/>
          </a:p>
          <a:p>
            <a:endParaRPr lang="en-GB" sz="1600" b="1" dirty="0">
              <a:cs typeface="Calibri"/>
            </a:endParaRPr>
          </a:p>
          <a:p>
            <a:r>
              <a:rPr lang="en-GB" sz="1600" dirty="0">
                <a:ea typeface="+mn-lt"/>
                <a:cs typeface="+mn-lt"/>
              </a:rPr>
              <a:t>Braun, V. and Clarke, V. (2022) </a:t>
            </a:r>
            <a:r>
              <a:rPr lang="en-GB" sz="1600" i="1" dirty="0">
                <a:ea typeface="+mn-lt"/>
                <a:cs typeface="+mn-lt"/>
              </a:rPr>
              <a:t>Thematic Analysis A practical Guide. </a:t>
            </a:r>
            <a:r>
              <a:rPr lang="en-GB" sz="1600" dirty="0">
                <a:ea typeface="+mn-lt"/>
                <a:cs typeface="+mn-lt"/>
              </a:rPr>
              <a:t>London: Sage.</a:t>
            </a:r>
            <a:endParaRPr lang="en-GB" dirty="0"/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01ECA9B-A164-AE34-4CB7-B03B7E9A6584}"/>
              </a:ext>
            </a:extLst>
          </p:cNvPr>
          <p:cNvSpPr/>
          <p:nvPr/>
        </p:nvSpPr>
        <p:spPr>
          <a:xfrm>
            <a:off x="4291641" y="35203"/>
            <a:ext cx="370936" cy="33643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766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5DAAF-2A26-D248-3BC3-24A239D0F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DC3133-4D09-65CF-B7C8-B59FAC99997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Harvard 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EDE40C-1117-3856-C295-3B40E5A3FB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" t="31111" r="82879" b="27677"/>
          <a:stretch/>
        </p:blipFill>
        <p:spPr>
          <a:xfrm>
            <a:off x="240145" y="129309"/>
            <a:ext cx="3094182" cy="44243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4E2242-7896-9C40-79FB-D87EC35878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12" t="25724" r="51894" b="13535"/>
          <a:stretch/>
        </p:blipFill>
        <p:spPr>
          <a:xfrm>
            <a:off x="3574473" y="129309"/>
            <a:ext cx="3806348" cy="44243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E32F1C06-2C67-0F33-E1B5-270C8BB590EE}"/>
              </a:ext>
            </a:extLst>
          </p:cNvPr>
          <p:cNvSpPr/>
          <p:nvPr/>
        </p:nvSpPr>
        <p:spPr>
          <a:xfrm>
            <a:off x="3334327" y="1827899"/>
            <a:ext cx="4140680" cy="83099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0C4C54C-FCCC-4F9B-0C9F-4D68775F7A1F}"/>
              </a:ext>
            </a:extLst>
          </p:cNvPr>
          <p:cNvSpPr/>
          <p:nvPr/>
        </p:nvSpPr>
        <p:spPr>
          <a:xfrm>
            <a:off x="7801792" y="202427"/>
            <a:ext cx="4140680" cy="2900991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DF28F7-5BCE-AFE4-02EF-6E6D3ED7D9AE}"/>
              </a:ext>
            </a:extLst>
          </p:cNvPr>
          <p:cNvSpPr txBox="1"/>
          <p:nvPr/>
        </p:nvSpPr>
        <p:spPr>
          <a:xfrm>
            <a:off x="7968958" y="409173"/>
            <a:ext cx="3973514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‘Revolutionizing Education’ book was </a:t>
            </a:r>
            <a:r>
              <a:rPr lang="en-GB" sz="1600" b="1" dirty="0"/>
              <a:t>edited</a:t>
            </a:r>
            <a:r>
              <a:rPr lang="en-GB" sz="1600" dirty="0"/>
              <a:t> by Julio </a:t>
            </a:r>
            <a:r>
              <a:rPr lang="en-GB" sz="1600" dirty="0" err="1"/>
              <a:t>Cammarota</a:t>
            </a:r>
            <a:r>
              <a:rPr lang="en-GB" sz="1600" dirty="0"/>
              <a:t> and Michelle Fine. </a:t>
            </a:r>
          </a:p>
          <a:p>
            <a:r>
              <a:rPr lang="en-GB" sz="1600" dirty="0"/>
              <a:t>You want to reference the work of </a:t>
            </a:r>
            <a:r>
              <a:rPr lang="en-GB" sz="1600" dirty="0" err="1"/>
              <a:t>Ginwright</a:t>
            </a:r>
            <a:r>
              <a:rPr lang="en-GB" sz="1600" dirty="0"/>
              <a:t> in chapter 2.</a:t>
            </a:r>
            <a:endParaRPr lang="en-GB" sz="1600" dirty="0">
              <a:cs typeface="Calibri"/>
            </a:endParaRPr>
          </a:p>
          <a:p>
            <a:endParaRPr lang="en-GB" sz="1600" dirty="0"/>
          </a:p>
          <a:p>
            <a:r>
              <a:rPr lang="en-GB" sz="1600" b="1" dirty="0"/>
              <a:t>How would you write this, in-text reference?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  <a:p>
            <a:r>
              <a:rPr lang="en-GB" sz="1600" dirty="0">
                <a:ea typeface="+mn-lt"/>
                <a:cs typeface="+mn-lt"/>
              </a:rPr>
              <a:t>(</a:t>
            </a:r>
            <a:r>
              <a:rPr lang="en-GB" sz="1600" dirty="0" err="1">
                <a:ea typeface="+mn-lt"/>
                <a:cs typeface="+mn-lt"/>
              </a:rPr>
              <a:t>Ginwright</a:t>
            </a:r>
            <a:r>
              <a:rPr lang="en-GB" sz="1600" dirty="0">
                <a:ea typeface="+mn-lt"/>
                <a:cs typeface="+mn-lt"/>
              </a:rPr>
              <a:t>, 2008) or </a:t>
            </a:r>
            <a:r>
              <a:rPr lang="en-GB" sz="1600" dirty="0" err="1">
                <a:ea typeface="+mn-lt"/>
                <a:cs typeface="+mn-lt"/>
              </a:rPr>
              <a:t>Ginwright</a:t>
            </a:r>
            <a:r>
              <a:rPr lang="en-GB" sz="1600" dirty="0">
                <a:ea typeface="+mn-lt"/>
                <a:cs typeface="+mn-lt"/>
              </a:rPr>
              <a:t> (2008)</a:t>
            </a:r>
            <a:endParaRPr lang="en-GB" dirty="0"/>
          </a:p>
          <a:p>
            <a:endParaRPr lang="en-GB" sz="1600" b="1" dirty="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CC33E76-8F31-640E-C461-2D7EEA14258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803" t="22088" r="60682" b="38451"/>
          <a:stretch/>
        </p:blipFill>
        <p:spPr>
          <a:xfrm>
            <a:off x="2233249" y="3934691"/>
            <a:ext cx="2623128" cy="2706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192D88C-1BE5-A19C-2BD4-42154F08F16C}"/>
              </a:ext>
            </a:extLst>
          </p:cNvPr>
          <p:cNvSpPr/>
          <p:nvPr/>
        </p:nvSpPr>
        <p:spPr>
          <a:xfrm>
            <a:off x="5052291" y="4599867"/>
            <a:ext cx="6890181" cy="204107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8ECA12-6CA6-D243-51EA-53F726495EB2}"/>
              </a:ext>
            </a:extLst>
          </p:cNvPr>
          <p:cNvSpPr txBox="1"/>
          <p:nvPr/>
        </p:nvSpPr>
        <p:spPr>
          <a:xfrm>
            <a:off x="5128776" y="4616495"/>
            <a:ext cx="6601406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How would you cite </a:t>
            </a:r>
            <a:r>
              <a:rPr lang="en-GB" sz="1600" b="1" dirty="0" err="1"/>
              <a:t>Ginwright</a:t>
            </a:r>
            <a:r>
              <a:rPr lang="en-GB" sz="1600" b="1" dirty="0"/>
              <a:t> in your reference list?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  <a:p>
            <a:r>
              <a:rPr lang="en-GB" sz="1600" dirty="0" err="1">
                <a:cs typeface="Calibri"/>
              </a:rPr>
              <a:t>Ginwright</a:t>
            </a:r>
            <a:r>
              <a:rPr lang="en-GB" sz="1600" dirty="0">
                <a:cs typeface="Calibri"/>
              </a:rPr>
              <a:t>, S. (2008). 'Collective Radical Imagination: Youth Participatory Action Research and the Art of Emancipatory Knowledge' in </a:t>
            </a:r>
            <a:r>
              <a:rPr lang="en-GB" sz="1600" dirty="0" err="1">
                <a:cs typeface="Calibri"/>
              </a:rPr>
              <a:t>Cammarota</a:t>
            </a:r>
            <a:r>
              <a:rPr lang="en-GB" sz="1600" dirty="0">
                <a:cs typeface="Calibri"/>
              </a:rPr>
              <a:t>, M. and Fine, M. (eds.). </a:t>
            </a:r>
            <a:r>
              <a:rPr lang="en-GB" sz="1600" i="1" dirty="0">
                <a:cs typeface="Calibri"/>
              </a:rPr>
              <a:t>Revolutionizing Education Youth Participatory Action Research in Motion. </a:t>
            </a:r>
            <a:r>
              <a:rPr lang="en-GB" sz="1600" dirty="0">
                <a:cs typeface="Calibri"/>
              </a:rPr>
              <a:t>Oxon: Routledge.</a:t>
            </a:r>
          </a:p>
        </p:txBody>
      </p:sp>
    </p:spTree>
    <p:extLst>
      <p:ext uri="{BB962C8B-B14F-4D97-AF65-F5344CB8AC3E}">
        <p14:creationId xmlns:p14="http://schemas.microsoft.com/office/powerpoint/2010/main" val="3685987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F803FA-6846-1AE9-EC4A-04C1BFFD47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79" t="18047" r="28258" b="36296"/>
          <a:stretch/>
        </p:blipFill>
        <p:spPr>
          <a:xfrm>
            <a:off x="443346" y="147782"/>
            <a:ext cx="5652654" cy="31311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FA00F72-1033-9216-11BC-133271168AA5}"/>
              </a:ext>
            </a:extLst>
          </p:cNvPr>
          <p:cNvSpPr/>
          <p:nvPr/>
        </p:nvSpPr>
        <p:spPr>
          <a:xfrm>
            <a:off x="6095999" y="202427"/>
            <a:ext cx="5975927" cy="2900991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631570-3DDD-0D89-6D94-B3CAEEA86054}"/>
              </a:ext>
            </a:extLst>
          </p:cNvPr>
          <p:cNvSpPr txBox="1"/>
          <p:nvPr/>
        </p:nvSpPr>
        <p:spPr>
          <a:xfrm>
            <a:off x="6336145" y="289100"/>
            <a:ext cx="5652653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This article spanned pages 1-15.  </a:t>
            </a:r>
            <a:r>
              <a:rPr lang="en-GB" sz="1600" b="1" dirty="0"/>
              <a:t>How would this appear in your reference list?</a:t>
            </a:r>
            <a:endParaRPr lang="en-GB" sz="1600" b="1" i="1" dirty="0"/>
          </a:p>
          <a:p>
            <a:endParaRPr lang="en-GB" sz="1600" b="1" i="1" dirty="0">
              <a:cs typeface="Calibri"/>
            </a:endParaRPr>
          </a:p>
          <a:p>
            <a:r>
              <a:rPr lang="en-GB" sz="1600" dirty="0">
                <a:solidFill>
                  <a:srgbClr val="3A3A3A"/>
                </a:solidFill>
                <a:ea typeface="+mn-lt"/>
                <a:cs typeface="+mn-lt"/>
              </a:rPr>
              <a:t>Evans, G. (2023) “A new dawn or false hope? Exploring the early implementation of Curriculum for Wales,” </a:t>
            </a:r>
            <a:r>
              <a:rPr lang="en-GB" sz="1600" i="1" dirty="0">
                <a:solidFill>
                  <a:srgbClr val="3A3A3A"/>
                </a:solidFill>
                <a:ea typeface="+mn-lt"/>
                <a:cs typeface="+mn-lt"/>
              </a:rPr>
              <a:t>Education Inquiry</a:t>
            </a:r>
            <a:r>
              <a:rPr lang="en-GB" sz="1600" dirty="0">
                <a:solidFill>
                  <a:srgbClr val="3A3A3A"/>
                </a:solidFill>
                <a:ea typeface="+mn-lt"/>
                <a:cs typeface="+mn-lt"/>
              </a:rPr>
              <a:t>, pp. 1–15. Available at: </a:t>
            </a:r>
            <a:r>
              <a:rPr lang="en-GB" sz="1600" dirty="0">
                <a:solidFill>
                  <a:srgbClr val="3A3A3A"/>
                </a:solidFill>
                <a:ea typeface="+mn-lt"/>
                <a:cs typeface="+mn-lt"/>
                <a:hlinkClick r:id="rId3"/>
              </a:rPr>
              <a:t>https://doi.org/10.1080/20004508.2023.2297506</a:t>
            </a:r>
            <a:r>
              <a:rPr lang="en-GB" sz="1600" dirty="0">
                <a:solidFill>
                  <a:srgbClr val="3A3A3A"/>
                </a:solidFill>
                <a:ea typeface="+mn-lt"/>
                <a:cs typeface="+mn-lt"/>
              </a:rPr>
              <a:t> (Accessed: 24 February 2024)</a:t>
            </a:r>
            <a:endParaRPr lang="en-GB" sz="1600" dirty="0">
              <a:solidFill>
                <a:srgbClr val="3A3A3A"/>
              </a:solidFill>
              <a:cs typeface="Calibri"/>
            </a:endParaRPr>
          </a:p>
          <a:p>
            <a:endParaRPr lang="en-GB" sz="1600" b="1" i="1" dirty="0">
              <a:cs typeface="Calibri"/>
            </a:endParaRPr>
          </a:p>
          <a:p>
            <a:endParaRPr lang="en-GB" sz="1600" b="1" i="1" dirty="0"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4B79C77-5BB0-121F-731A-9122FFE5551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000" t="26128" r="27652" b="30235"/>
          <a:stretch/>
        </p:blipFill>
        <p:spPr>
          <a:xfrm>
            <a:off x="440459" y="3550516"/>
            <a:ext cx="5652655" cy="29303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72D8DE2-45C1-2D5E-CB98-91EA32B6B1ED}"/>
              </a:ext>
            </a:extLst>
          </p:cNvPr>
          <p:cNvSpPr/>
          <p:nvPr/>
        </p:nvSpPr>
        <p:spPr>
          <a:xfrm>
            <a:off x="6089363" y="3693391"/>
            <a:ext cx="6052127" cy="3139116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A67E021-5DD9-389A-941C-E84E37DAACD0}"/>
              </a:ext>
            </a:extLst>
          </p:cNvPr>
          <p:cNvSpPr txBox="1"/>
          <p:nvPr/>
        </p:nvSpPr>
        <p:spPr>
          <a:xfrm>
            <a:off x="6257635" y="3729646"/>
            <a:ext cx="5652653" cy="32932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You want to directly quote the first three sentences (starting with… ‘Far from empowering teachers…’) from page 5 in the main body of your work.  </a:t>
            </a:r>
            <a:r>
              <a:rPr lang="en-GB" sz="1600" b="1" dirty="0"/>
              <a:t>How would you do this?  What format would it take?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  <a:p>
            <a:r>
              <a:rPr lang="en-GB" sz="1600" dirty="0">
                <a:ea typeface="+mn-lt"/>
                <a:cs typeface="+mn-lt"/>
              </a:rPr>
              <a:t>Enter as a separate paragraph.  </a:t>
            </a:r>
          </a:p>
          <a:p>
            <a:r>
              <a:rPr lang="en-GB" sz="1600" dirty="0">
                <a:ea typeface="+mn-lt"/>
                <a:cs typeface="+mn-lt"/>
              </a:rPr>
              <a:t>Indent the paragraph.  </a:t>
            </a:r>
          </a:p>
          <a:p>
            <a:r>
              <a:rPr lang="en-GB" sz="1600" dirty="0">
                <a:ea typeface="+mn-lt"/>
                <a:cs typeface="+mn-lt"/>
              </a:rPr>
              <a:t>Quotation marks are not required. </a:t>
            </a:r>
          </a:p>
          <a:p>
            <a:r>
              <a:rPr lang="en-GB" sz="1600" dirty="0">
                <a:ea typeface="+mn-lt"/>
                <a:cs typeface="+mn-lt"/>
              </a:rPr>
              <a:t>At end of direct quote include Evans, G., (2023, p.5).</a:t>
            </a:r>
            <a:endParaRPr lang="en-GB" sz="1600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r>
              <a:rPr lang="en-GB" sz="1600" dirty="0">
                <a:solidFill>
                  <a:srgbClr val="FF0000"/>
                </a:solidFill>
                <a:ea typeface="+mn-lt"/>
                <a:cs typeface="+mn-lt"/>
              </a:rPr>
              <a:t>Note: Direct quotations should be used sparingly and only when they are relevant to the argument you are making in your work.</a:t>
            </a:r>
            <a:endParaRPr lang="en-GB" dirty="0">
              <a:solidFill>
                <a:srgbClr val="FF0000"/>
              </a:solidFill>
            </a:endParaRPr>
          </a:p>
          <a:p>
            <a:endParaRPr lang="en-GB" sz="1600" b="1" dirty="0">
              <a:cs typeface="Calibri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8FF46AE-03DF-FBE6-502B-74C88C3D147C}"/>
              </a:ext>
            </a:extLst>
          </p:cNvPr>
          <p:cNvSpPr/>
          <p:nvPr/>
        </p:nvSpPr>
        <p:spPr>
          <a:xfrm>
            <a:off x="281711" y="3729645"/>
            <a:ext cx="5814287" cy="266191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65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9B1E2AF-CC70-9F84-D32F-132409D07AE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Harvard 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6FECF9-9EE1-ABF4-89DA-234936F846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03" t="15487" r="41591" b="5724"/>
          <a:stretch/>
        </p:blipFill>
        <p:spPr>
          <a:xfrm>
            <a:off x="258618" y="337809"/>
            <a:ext cx="5255492" cy="5403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EB67461-4FF7-A7E4-FFE5-9BED7C345E4E}"/>
              </a:ext>
            </a:extLst>
          </p:cNvPr>
          <p:cNvSpPr/>
          <p:nvPr/>
        </p:nvSpPr>
        <p:spPr>
          <a:xfrm>
            <a:off x="6095999" y="202427"/>
            <a:ext cx="5975927" cy="1432409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CEBCE6-B6F5-1C07-3063-D04955EBCD48}"/>
              </a:ext>
            </a:extLst>
          </p:cNvPr>
          <p:cNvSpPr txBox="1"/>
          <p:nvPr/>
        </p:nvSpPr>
        <p:spPr>
          <a:xfrm>
            <a:off x="6336145" y="289100"/>
            <a:ext cx="5652653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This is an online ‘effective practice’ report from Estyn.  </a:t>
            </a:r>
            <a:r>
              <a:rPr lang="en-GB" sz="1600" b="1" dirty="0"/>
              <a:t>How would you reference it in-text?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  <a:p>
            <a:r>
              <a:rPr lang="en-GB" sz="1600" dirty="0">
                <a:cs typeface="Calibri"/>
              </a:rPr>
              <a:t>(Estyn, 2024) or Estyn (2024)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8B026A4-8BA6-F507-5219-AC407AB035E9}"/>
              </a:ext>
            </a:extLst>
          </p:cNvPr>
          <p:cNvSpPr/>
          <p:nvPr/>
        </p:nvSpPr>
        <p:spPr>
          <a:xfrm>
            <a:off x="6095998" y="1888064"/>
            <a:ext cx="5975927" cy="385301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13D156-A46E-159C-B2BE-08CCEDC38259}"/>
              </a:ext>
            </a:extLst>
          </p:cNvPr>
          <p:cNvSpPr txBox="1"/>
          <p:nvPr/>
        </p:nvSpPr>
        <p:spPr>
          <a:xfrm>
            <a:off x="6257634" y="2019493"/>
            <a:ext cx="565265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How would this appear in your reference list?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r>
              <a:rPr lang="en-GB" sz="1600" dirty="0">
                <a:cs typeface="Calibri"/>
              </a:rPr>
              <a:t>Estyn  (2024)</a:t>
            </a:r>
            <a:r>
              <a:rPr lang="en-GB" sz="1600" i="1" dirty="0">
                <a:cs typeface="Calibri"/>
              </a:rPr>
              <a:t> Motivating pupils to speak Welsh.</a:t>
            </a:r>
            <a:r>
              <a:rPr lang="en-GB" sz="1600" dirty="0">
                <a:cs typeface="Calibri"/>
              </a:rPr>
              <a:t> Available at: https://www.estyn.gov.wales/effective-practice/motivating-pupils-speak-welsh (Accessed: 24 February 2024).</a:t>
            </a:r>
            <a:endParaRPr lang="en-GB" sz="1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8DD7C7-B8ED-20CB-9BDC-809B6424C2D9}"/>
              </a:ext>
            </a:extLst>
          </p:cNvPr>
          <p:cNvSpPr txBox="1"/>
          <p:nvPr/>
        </p:nvSpPr>
        <p:spPr>
          <a:xfrm>
            <a:off x="258618" y="604545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Motivating pupils to speak Welsh | Estyn (</a:t>
            </a:r>
            <a:r>
              <a:rPr lang="en-GB" dirty="0" err="1">
                <a:hlinkClick r:id="rId3"/>
              </a:rPr>
              <a:t>gov.wales</a:t>
            </a:r>
            <a:r>
              <a:rPr lang="en-GB" dirty="0">
                <a:hlinkClick r:id="rId3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82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EFC056-AC38-4F2C-37F6-7FB4C119D0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72" t="12525" r="32651" b="50000"/>
          <a:stretch/>
        </p:blipFill>
        <p:spPr>
          <a:xfrm>
            <a:off x="646545" y="406399"/>
            <a:ext cx="6766894" cy="37961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04E30A0-9F1C-4FBB-703D-9FB85630C1B9}"/>
              </a:ext>
            </a:extLst>
          </p:cNvPr>
          <p:cNvSpPr/>
          <p:nvPr/>
        </p:nvSpPr>
        <p:spPr>
          <a:xfrm>
            <a:off x="7767782" y="202427"/>
            <a:ext cx="4304144" cy="3131900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9E4859-258B-216B-CB8E-2331A7584871}"/>
              </a:ext>
            </a:extLst>
          </p:cNvPr>
          <p:cNvSpPr txBox="1"/>
          <p:nvPr/>
        </p:nvSpPr>
        <p:spPr>
          <a:xfrm>
            <a:off x="7934036" y="406399"/>
            <a:ext cx="3925455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/>
              <a:t>How would you provide an in-text reference for this article?</a:t>
            </a:r>
            <a:endParaRPr lang="en-US"/>
          </a:p>
          <a:p>
            <a:endParaRPr lang="en-GB"/>
          </a:p>
          <a:p>
            <a:r>
              <a:rPr lang="en-GB">
                <a:cs typeface="Calibri"/>
              </a:rPr>
              <a:t>(Deane </a:t>
            </a:r>
            <a:r>
              <a:rPr lang="en-GB" i="1">
                <a:cs typeface="Calibri"/>
              </a:rPr>
              <a:t>et al.,</a:t>
            </a:r>
            <a:r>
              <a:rPr lang="en-GB">
                <a:cs typeface="Calibri"/>
              </a:rPr>
              <a:t> 2018) or </a:t>
            </a:r>
          </a:p>
          <a:p>
            <a:r>
              <a:rPr lang="en-GB">
                <a:cs typeface="Calibri"/>
              </a:rPr>
              <a:t>Deane </a:t>
            </a:r>
            <a:r>
              <a:rPr lang="en-GB" i="1">
                <a:cs typeface="Calibri"/>
              </a:rPr>
              <a:t>et al.</a:t>
            </a:r>
            <a:r>
              <a:rPr lang="en-GB">
                <a:cs typeface="Calibri"/>
              </a:rPr>
              <a:t> (2018)</a:t>
            </a:r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1A5CD9D-ECBC-128C-1996-2DE1735FBC1B}"/>
              </a:ext>
            </a:extLst>
          </p:cNvPr>
          <p:cNvSpPr/>
          <p:nvPr/>
        </p:nvSpPr>
        <p:spPr>
          <a:xfrm>
            <a:off x="544945" y="4599867"/>
            <a:ext cx="11397527" cy="204107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1F6967-60C1-A9A3-6CCC-45366366CB4A}"/>
              </a:ext>
            </a:extLst>
          </p:cNvPr>
          <p:cNvSpPr txBox="1"/>
          <p:nvPr/>
        </p:nvSpPr>
        <p:spPr>
          <a:xfrm>
            <a:off x="849745" y="4789344"/>
            <a:ext cx="10695710" cy="19697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/>
              <a:t>How would this reference appear in your reference list? </a:t>
            </a:r>
            <a:endParaRPr lang="en-US" dirty="0"/>
          </a:p>
          <a:p>
            <a:endParaRPr lang="en-GB" b="1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1600" dirty="0">
                <a:solidFill>
                  <a:srgbClr val="3A3A3A"/>
                </a:solidFill>
                <a:ea typeface="+mn-lt"/>
                <a:cs typeface="+mn-lt"/>
              </a:rPr>
              <a:t>Deane, K.L., </a:t>
            </a:r>
            <a:r>
              <a:rPr lang="en-GB" sz="1600" dirty="0" err="1">
                <a:solidFill>
                  <a:srgbClr val="3A3A3A"/>
                </a:solidFill>
                <a:ea typeface="+mn-lt"/>
                <a:cs typeface="+mn-lt"/>
              </a:rPr>
              <a:t>Meissel</a:t>
            </a:r>
            <a:r>
              <a:rPr lang="en-GB" sz="1600" dirty="0">
                <a:solidFill>
                  <a:srgbClr val="3A3A3A"/>
                </a:solidFill>
                <a:ea typeface="+mn-lt"/>
                <a:cs typeface="+mn-lt"/>
              </a:rPr>
              <a:t>, K., Moore, J., Gillham, B.,  (2018) “Positive youth development profiles of cross-age peer mentors,” </a:t>
            </a:r>
            <a:r>
              <a:rPr lang="en-GB" sz="1600" i="1" dirty="0">
                <a:solidFill>
                  <a:srgbClr val="3A3A3A"/>
                </a:solidFill>
                <a:ea typeface="+mn-lt"/>
                <a:cs typeface="+mn-lt"/>
              </a:rPr>
              <a:t>Applied developmental science</a:t>
            </a:r>
            <a:r>
              <a:rPr lang="en-GB" sz="1600" dirty="0">
                <a:solidFill>
                  <a:srgbClr val="3A3A3A"/>
                </a:solidFill>
                <a:ea typeface="+mn-lt"/>
                <a:cs typeface="+mn-lt"/>
              </a:rPr>
              <a:t>, 22(4), pp. 301–315. Available at: https://doi.org/10.1080/10888691.2017.1295810</a:t>
            </a:r>
            <a:endParaRPr lang="en-GB" sz="1600" dirty="0"/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110146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603</Words>
  <Application>Microsoft Office PowerPoint</Application>
  <PresentationFormat>Widescreen</PresentationFormat>
  <Paragraphs>60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Alison Evans</cp:lastModifiedBy>
  <cp:revision>2</cp:revision>
  <dcterms:created xsi:type="dcterms:W3CDTF">2024-02-09T14:34:40Z</dcterms:created>
  <dcterms:modified xsi:type="dcterms:W3CDTF">2024-02-26T12:50:04Z</dcterms:modified>
</cp:coreProperties>
</file>