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93B2"/>
    <a:srgbClr val="156082"/>
    <a:srgbClr val="7390AF"/>
    <a:srgbClr val="849AB7"/>
    <a:srgbClr val="7C95B3"/>
    <a:srgbClr val="7792B1"/>
    <a:srgbClr val="215F9A"/>
    <a:srgbClr val="A2ABC5"/>
    <a:srgbClr val="BCBAD1"/>
    <a:srgbClr val="9AA7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62" autoAdjust="0"/>
  </p:normalViewPr>
  <p:slideViewPr>
    <p:cSldViewPr snapToGrid="0">
      <p:cViewPr>
        <p:scale>
          <a:sx n="66" d="100"/>
          <a:sy n="66" d="100"/>
        </p:scale>
        <p:origin x="-1428" y="-2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505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294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349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842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02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93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296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70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716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706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96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7C31EC-69A4-4F30-96F4-9AA9C9EE2866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3DE35D-2BDE-4947-AEE1-095A887DB6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513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FBCD3"/>
            </a:gs>
            <a:gs pos="100000">
              <a:srgbClr val="004E79"/>
            </a:gs>
            <a:gs pos="100000">
              <a:srgbClr val="C2BCD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8AF175C-EC17-AB9E-81D2-2FAAD0A590DA}"/>
              </a:ext>
            </a:extLst>
          </p:cNvPr>
          <p:cNvGrpSpPr/>
          <p:nvPr/>
        </p:nvGrpSpPr>
        <p:grpSpPr>
          <a:xfrm>
            <a:off x="514351" y="339920"/>
            <a:ext cx="29108395" cy="2849338"/>
            <a:chOff x="0" y="0"/>
            <a:chExt cx="12801600" cy="1752601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7FD1F2DD-506E-FC14-8FC6-7DD6CC0388AA}"/>
                </a:ext>
              </a:extLst>
            </p:cNvPr>
            <p:cNvSpPr/>
            <p:nvPr/>
          </p:nvSpPr>
          <p:spPr>
            <a:xfrm>
              <a:off x="0" y="0"/>
              <a:ext cx="12801600" cy="1752600"/>
            </a:xfrm>
            <a:prstGeom prst="rect">
              <a:avLst/>
            </a:prstGeom>
            <a:solidFill>
              <a:srgbClr val="004E79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245" dirty="0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7386E3B8-E3E9-24A0-14B5-283455A26D5C}"/>
                </a:ext>
              </a:extLst>
            </p:cNvPr>
            <p:cNvSpPr/>
            <p:nvPr/>
          </p:nvSpPr>
          <p:spPr>
            <a:xfrm rot="10800000">
              <a:off x="8476342" y="2286"/>
              <a:ext cx="4325255" cy="1746529"/>
            </a:xfrm>
            <a:prstGeom prst="triangle">
              <a:avLst>
                <a:gd name="adj" fmla="val 9375"/>
              </a:avLst>
            </a:prstGeom>
            <a:solidFill>
              <a:srgbClr val="28225C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245" dirty="0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14752136-8227-9903-6DC4-1D92F57B4668}"/>
                </a:ext>
              </a:extLst>
            </p:cNvPr>
            <p:cNvSpPr/>
            <p:nvPr/>
          </p:nvSpPr>
          <p:spPr>
            <a:xfrm>
              <a:off x="0" y="1"/>
              <a:ext cx="4717143" cy="1752600"/>
            </a:xfrm>
            <a:prstGeom prst="triangle">
              <a:avLst>
                <a:gd name="adj" fmla="val 0"/>
              </a:avLst>
            </a:prstGeom>
            <a:solidFill>
              <a:schemeClr val="tx2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245" dirty="0"/>
            </a:p>
          </p:txBody>
        </p:sp>
      </p:grpSp>
      <p:sp>
        <p:nvSpPr>
          <p:cNvPr id="5" name="Rectangle 1">
            <a:extLst>
              <a:ext uri="{FF2B5EF4-FFF2-40B4-BE49-F238E27FC236}">
                <a16:creationId xmlns:a16="http://schemas.microsoft.com/office/drawing/2014/main" id="{667814B9-0635-3758-DAA9-946D4D8F0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42704" y="950455"/>
            <a:ext cx="11189804" cy="1436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03654" tIns="101827" rIns="203654" bIns="101827" numCol="1" anchor="ctr" anchorCtr="0" compatLnSpc="1">
            <a:prstTxWarp prst="textNoShape">
              <a:avLst/>
            </a:prstTxWarp>
            <a:spAutoFit/>
          </a:bodyPr>
          <a:lstStyle/>
          <a:p>
            <a:pPr algn="ctr" defTabSz="2036552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40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Investigating the Performance of Explosives Manufactured by Alternative Techniques</a:t>
            </a:r>
            <a:endParaRPr lang="en-GB" altLang="en-US" sz="40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5DA2502-1CDA-41F5-5205-8D12D8E8F72A}"/>
              </a:ext>
            </a:extLst>
          </p:cNvPr>
          <p:cNvSpPr/>
          <p:nvPr/>
        </p:nvSpPr>
        <p:spPr>
          <a:xfrm rot="5400000">
            <a:off x="2283789" y="-1429771"/>
            <a:ext cx="2849337" cy="6388211"/>
          </a:xfrm>
          <a:prstGeom prst="triangle">
            <a:avLst>
              <a:gd name="adj" fmla="val 0"/>
            </a:avLst>
          </a:prstGeom>
          <a:solidFill>
            <a:srgbClr val="2822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BB9BAAD-BDA1-CEB5-283A-92D973DC04D6}"/>
              </a:ext>
            </a:extLst>
          </p:cNvPr>
          <p:cNvSpPr/>
          <p:nvPr/>
        </p:nvSpPr>
        <p:spPr>
          <a:xfrm>
            <a:off x="365870" y="213224"/>
            <a:ext cx="729505" cy="678845"/>
          </a:xfrm>
          <a:prstGeom prst="rect">
            <a:avLst/>
          </a:prstGeom>
          <a:solidFill>
            <a:srgbClr val="BCBAD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04DA476-63DC-5FE1-F807-87C579376AFF}"/>
              </a:ext>
            </a:extLst>
          </p:cNvPr>
          <p:cNvSpPr/>
          <p:nvPr/>
        </p:nvSpPr>
        <p:spPr>
          <a:xfrm>
            <a:off x="514348" y="339665"/>
            <a:ext cx="1109571" cy="1109571"/>
          </a:xfrm>
          <a:prstGeom prst="ellipse">
            <a:avLst/>
          </a:prstGeom>
          <a:solidFill>
            <a:srgbClr val="2822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>
              <a:solidFill>
                <a:srgbClr val="28225C"/>
              </a:solidFill>
            </a:endParaRPr>
          </a:p>
        </p:txBody>
      </p:sp>
      <p:pic>
        <p:nvPicPr>
          <p:cNvPr id="1035" name="Picture 11" descr="6,300+ 3d Printing Stock Illustrations, Royalty-Free Vector Graphics &amp; Clip  Art - iStock | 3d background, 3d shapes, 3d abstract">
            <a:extLst>
              <a:ext uri="{FF2B5EF4-FFF2-40B4-BE49-F238E27FC236}">
                <a16:creationId xmlns:a16="http://schemas.microsoft.com/office/drawing/2014/main" id="{72DFDBCA-9890-61DC-F3EC-B9F64370B6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29902" y1="35784" x2="29902" y2="35784"/>
                        <a14:backgroundMark x1="32353" y1="30719" x2="32353" y2="30719"/>
                        <a14:backgroundMark x1="71078" y1="35131" x2="71078" y2="35131"/>
                        <a14:backgroundMark x1="70098" y1="30882" x2="70098" y2="30882"/>
                        <a14:backgroundMark x1="28268" y1="64706" x2="28268" y2="647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1733" r="20569" b="20107"/>
          <a:stretch>
            <a:fillRect/>
          </a:stretch>
        </p:blipFill>
        <p:spPr bwMode="auto">
          <a:xfrm>
            <a:off x="879985" y="579250"/>
            <a:ext cx="1518486" cy="153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C403137-A494-0F02-81BD-58CE5B56F201}"/>
              </a:ext>
            </a:extLst>
          </p:cNvPr>
          <p:cNvSpPr/>
          <p:nvPr/>
        </p:nvSpPr>
        <p:spPr>
          <a:xfrm>
            <a:off x="28694743" y="339918"/>
            <a:ext cx="927999" cy="2849592"/>
          </a:xfrm>
          <a:prstGeom prst="rect">
            <a:avLst/>
          </a:prstGeom>
          <a:solidFill>
            <a:srgbClr val="2822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60C2C29-D80C-9613-AE7C-280469413C01}"/>
              </a:ext>
            </a:extLst>
          </p:cNvPr>
          <p:cNvGrpSpPr/>
          <p:nvPr/>
        </p:nvGrpSpPr>
        <p:grpSpPr>
          <a:xfrm>
            <a:off x="24476224" y="260849"/>
            <a:ext cx="4938053" cy="1723527"/>
            <a:chOff x="10530661" y="711684"/>
            <a:chExt cx="2539424" cy="886335"/>
          </a:xfrm>
        </p:grpSpPr>
        <p:pic>
          <p:nvPicPr>
            <p:cNvPr id="1027" name="Picture 3" descr="Homepage | University of Wales Trinity Saint David">
              <a:extLst>
                <a:ext uri="{FF2B5EF4-FFF2-40B4-BE49-F238E27FC236}">
                  <a16:creationId xmlns:a16="http://schemas.microsoft.com/office/drawing/2014/main" id="{D8C071CB-BAA6-A79E-1CDB-43AAF73255C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8979" y="849380"/>
              <a:ext cx="2141106" cy="7486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UWTSDLondon (@UWTSDLondon) / Posts / X">
              <a:extLst>
                <a:ext uri="{FF2B5EF4-FFF2-40B4-BE49-F238E27FC236}">
                  <a16:creationId xmlns:a16="http://schemas.microsoft.com/office/drawing/2014/main" id="{CEC5EFA3-DCD9-5504-94C6-AAD45A07B60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6250" b="59250" l="10000" r="90000">
                          <a14:foregroundMark x1="48750" y1="59250" x2="48750" y2="59250"/>
                          <a14:foregroundMark x1="48500" y1="36250" x2="46250" y2="46250"/>
                          <a14:foregroundMark x1="46750" y1="30500" x2="44250" y2="46000"/>
                          <a14:foregroundMark x1="36000" y1="31000" x2="41250" y2="43000"/>
                          <a14:foregroundMark x1="39250" y1="31750" x2="38750" y2="41750"/>
                          <a14:foregroundMark x1="38750" y1="41750" x2="41250" y2="50000"/>
                          <a14:foregroundMark x1="46000" y1="45500" x2="51500" y2="56250"/>
                          <a14:foregroundMark x1="54500" y1="43750" x2="53500" y2="52250"/>
                          <a14:foregroundMark x1="53250" y1="40250" x2="49750" y2="56750"/>
                          <a14:foregroundMark x1="57250" y1="22250" x2="63500" y2="24000"/>
                          <a14:foregroundMark x1="61000" y1="18500" x2="49000" y2="17250"/>
                          <a14:foregroundMark x1="49000" y1="14750" x2="52250" y2="21500"/>
                          <a14:foregroundMark x1="49500" y1="16750" x2="54250" y2="26750"/>
                          <a14:foregroundMark x1="49500" y1="20500" x2="58250" y2="30000"/>
                          <a14:foregroundMark x1="56500" y1="25750" x2="64250" y2="35000"/>
                          <a14:foregroundMark x1="63000" y1="29250" x2="66500" y2="35250"/>
                          <a14:foregroundMark x1="65500" y1="25500" x2="67500" y2="32000"/>
                          <a14:foregroundMark x1="67000" y1="19000" x2="67250" y2="24250"/>
                          <a14:foregroundMark x1="65500" y1="13250" x2="64750" y2="17750"/>
                          <a14:foregroundMark x1="63500" y1="13750" x2="45500" y2="12750"/>
                          <a14:foregroundMark x1="46250" y1="13500" x2="40750" y2="14000"/>
                          <a14:foregroundMark x1="42500" y1="13000" x2="40500" y2="20750"/>
                          <a14:foregroundMark x1="46000" y1="18500" x2="37750" y2="32500"/>
                          <a14:foregroundMark x1="39000" y1="22500" x2="35500" y2="35750"/>
                          <a14:foregroundMark x1="35250" y1="30000" x2="35500" y2="40000"/>
                          <a14:foregroundMark x1="35500" y1="40000" x2="48250" y2="56750"/>
                          <a14:foregroundMark x1="50500" y1="56250" x2="58500" y2="50750"/>
                          <a14:foregroundMark x1="58250" y1="47000" x2="54000" y2="54500"/>
                          <a14:foregroundMark x1="60250" y1="50000" x2="45500" y2="50750"/>
                          <a14:foregroundMark x1="45500" y1="50750" x2="41250" y2="48000"/>
                          <a14:foregroundMark x1="36750" y1="35750" x2="35000" y2="42750"/>
                          <a14:foregroundMark x1="34500" y1="30000" x2="33750" y2="38000"/>
                          <a14:foregroundMark x1="34000" y1="26750" x2="33750" y2="33500"/>
                          <a14:foregroundMark x1="34000" y1="21250" x2="34000" y2="29750"/>
                          <a14:foregroundMark x1="33250" y1="17750" x2="31500" y2="29250"/>
                          <a14:foregroundMark x1="37500" y1="12500" x2="40000" y2="13250"/>
                          <a14:foregroundMark x1="42250" y1="17250" x2="57000" y2="30500"/>
                          <a14:foregroundMark x1="62750" y1="36250" x2="65250" y2="41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6333"/>
            <a:stretch>
              <a:fillRect/>
            </a:stretch>
          </p:blipFill>
          <p:spPr bwMode="auto">
            <a:xfrm>
              <a:off x="10530661" y="711684"/>
              <a:ext cx="1352255" cy="8609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9084DFDE-424A-E5AD-D877-D69FB185721C}"/>
              </a:ext>
            </a:extLst>
          </p:cNvPr>
          <p:cNvSpPr/>
          <p:nvPr/>
        </p:nvSpPr>
        <p:spPr>
          <a:xfrm>
            <a:off x="29067956" y="2613154"/>
            <a:ext cx="784913" cy="938717"/>
          </a:xfrm>
          <a:prstGeom prst="rect">
            <a:avLst/>
          </a:prstGeom>
          <a:solidFill>
            <a:srgbClr val="A2ABC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C5A9A23-BC98-7F34-6B24-EEBBD816F68A}"/>
              </a:ext>
            </a:extLst>
          </p:cNvPr>
          <p:cNvSpPr/>
          <p:nvPr/>
        </p:nvSpPr>
        <p:spPr>
          <a:xfrm>
            <a:off x="28513171" y="2073759"/>
            <a:ext cx="1109571" cy="1115752"/>
          </a:xfrm>
          <a:prstGeom prst="ellipse">
            <a:avLst/>
          </a:prstGeom>
          <a:solidFill>
            <a:srgbClr val="28225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245" dirty="0">
              <a:solidFill>
                <a:srgbClr val="28225C"/>
              </a:solidFill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E83CF8F-FA0F-379C-DB51-B08F307CBFA9}"/>
              </a:ext>
            </a:extLst>
          </p:cNvPr>
          <p:cNvCxnSpPr/>
          <p:nvPr/>
        </p:nvCxnSpPr>
        <p:spPr>
          <a:xfrm>
            <a:off x="7218211" y="4453726"/>
            <a:ext cx="0" cy="15291695"/>
          </a:xfrm>
          <a:prstGeom prst="line">
            <a:avLst/>
          </a:prstGeom>
          <a:ln>
            <a:solidFill>
              <a:srgbClr val="28225C">
                <a:alpha val="34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A71558B-DA36-E7C0-7DF8-CB2F8840DC97}"/>
              </a:ext>
            </a:extLst>
          </p:cNvPr>
          <p:cNvCxnSpPr/>
          <p:nvPr/>
        </p:nvCxnSpPr>
        <p:spPr>
          <a:xfrm>
            <a:off x="23286181" y="4316224"/>
            <a:ext cx="0" cy="15291695"/>
          </a:xfrm>
          <a:prstGeom prst="line">
            <a:avLst/>
          </a:prstGeom>
          <a:ln>
            <a:solidFill>
              <a:srgbClr val="28225C">
                <a:alpha val="34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8" name="Straight Connector 1047">
            <a:extLst>
              <a:ext uri="{FF2B5EF4-FFF2-40B4-BE49-F238E27FC236}">
                <a16:creationId xmlns:a16="http://schemas.microsoft.com/office/drawing/2014/main" id="{44EFED23-8349-ED97-D2E2-2AF980BC7BC7}"/>
              </a:ext>
            </a:extLst>
          </p:cNvPr>
          <p:cNvCxnSpPr/>
          <p:nvPr/>
        </p:nvCxnSpPr>
        <p:spPr>
          <a:xfrm>
            <a:off x="14796026" y="4316223"/>
            <a:ext cx="0" cy="15291695"/>
          </a:xfrm>
          <a:prstGeom prst="line">
            <a:avLst/>
          </a:prstGeom>
          <a:ln>
            <a:solidFill>
              <a:srgbClr val="28225C">
                <a:alpha val="34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09" name="TextBox 1208">
            <a:extLst>
              <a:ext uri="{FF2B5EF4-FFF2-40B4-BE49-F238E27FC236}">
                <a16:creationId xmlns:a16="http://schemas.microsoft.com/office/drawing/2014/main" id="{01C6FD80-360A-35BB-CA63-558CD278A488}"/>
              </a:ext>
            </a:extLst>
          </p:cNvPr>
          <p:cNvSpPr txBox="1"/>
          <p:nvPr/>
        </p:nvSpPr>
        <p:spPr>
          <a:xfrm>
            <a:off x="14120742" y="2257181"/>
            <a:ext cx="13505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2114212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9E604BC-367F-5CB6-8A63-CFE4E0CBAB87}"/>
              </a:ext>
            </a:extLst>
          </p:cNvPr>
          <p:cNvSpPr/>
          <p:nvPr/>
        </p:nvSpPr>
        <p:spPr>
          <a:xfrm rot="10800000" flipH="1" flipV="1">
            <a:off x="7655181" y="8294439"/>
            <a:ext cx="15401821" cy="479474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Please see defence share for poster</a:t>
            </a:r>
            <a:endParaRPr lang="en-US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455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1532</TotalTime>
  <Words>854</Words>
  <Application>Microsoft Office PowerPoint</Application>
  <PresentationFormat>Custom</PresentationFormat>
  <Paragraphs>55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MacLellan (2114212)</dc:creator>
  <cp:lastModifiedBy>Craig MacLellan (2114212)</cp:lastModifiedBy>
  <cp:revision>3</cp:revision>
  <dcterms:created xsi:type="dcterms:W3CDTF">2026-03-25T19:02:46Z</dcterms:created>
  <dcterms:modified xsi:type="dcterms:W3CDTF">2026-03-27T14:52:32Z</dcterms:modified>
</cp:coreProperties>
</file>