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6" r:id="rId6"/>
    <p:sldId id="261" r:id="rId7"/>
    <p:sldId id="258" r:id="rId8"/>
    <p:sldId id="259" r:id="rId9"/>
    <p:sldId id="260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73" r:id="rId22"/>
    <p:sldId id="274" r:id="rId23"/>
    <p:sldId id="275" r:id="rId24"/>
    <p:sldId id="276" r:id="rId25"/>
    <p:sldId id="277" r:id="rId26"/>
    <p:sldId id="278" r:id="rId27"/>
    <p:sldId id="279" r:id="rId28"/>
    <p:sldId id="280" r:id="rId29"/>
    <p:sldId id="281" r:id="rId30"/>
    <p:sldId id="282" r:id="rId31"/>
    <p:sldId id="283" r:id="rId32"/>
    <p:sldId id="284" r:id="rId33"/>
    <p:sldId id="285" r:id="rId34"/>
    <p:sldId id="286" r:id="rId35"/>
    <p:sldId id="287" r:id="rId36"/>
    <p:sldId id="288" r:id="rId3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4A8CF8C-9351-D3DA-40B8-AB07BAAB3FDF}" v="2" dt="2024-09-04T14:11:12.37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79" autoAdjust="0"/>
    <p:restoredTop sz="94660"/>
  </p:normalViewPr>
  <p:slideViewPr>
    <p:cSldViewPr snapToGrid="0">
      <p:cViewPr varScale="1">
        <p:scale>
          <a:sx n="86" d="100"/>
          <a:sy n="86" d="100"/>
        </p:scale>
        <p:origin x="48" y="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viewProps" Target="viewProps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41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308416-9A9C-400C-8EE1-C945F67AC91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D5C2B98-540A-43F5-A6A2-9CE9C2AB429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F4B003-16B2-4C78-896B-DD6AA69F0A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C9EF64-5D74-423E-957A-A77B4FBF04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9C357E-AA23-455C-8EEB-6CC37C4D1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6963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30C20-282F-4B14-B7C2-2F8B903C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B4F260-6A87-49AC-A9ED-D18886A147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55893-823F-49D5-8172-81975C051A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E2363B-4000-4818-AB22-04C79FD12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0194A2-D30E-4F71-B50C-94D968F664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437730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5BC77-2C72-4B44-8C24-029D62DCC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331997F-94BA-491E-8360-C07103A66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B777286-DEED-4ED8-93DC-2E9F23F6EC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3402C0-4C10-478C-A2D0-B68B53C4C3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B72CA7-658D-4249-95EC-CDB5BC5B66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123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00BAB-5C53-4A43-AE15-A6D0FF89FD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CAFB93-471C-4510-9430-4802952D0FF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0D0675-C876-4F9D-8101-8EA89E44A4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CD441C1-5555-4648-A0BB-C80E7E381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177C5B-865C-4CE0-BFE4-E4EAA97E2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43FA07E-42EA-40FA-BC7A-E2093C507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4146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06036D-71DB-4A39-98C3-8A318FC2D6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9E6667-17A3-4D0C-95D9-C5283C0E18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87BAC14-AAB5-4AF2-A326-FF280F3D489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7B55F0-25DF-421E-B0B3-254D4770610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B9AAE96-F738-4465-9346-E716DFEAC3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2AE2C4-1181-4EA8-BC18-506F51D2D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338C40A-F57A-45D9-A176-70968BF596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8D5F166-89D4-4682-BE90-7B2E5E38A2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53127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69FDD4-690F-461D-8457-EE7927B22A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1C14270-557A-4036-8A8C-3D47A0103C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A15636-0CCB-4F05-84D9-EE3E4CDFE6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9D32618-2206-48CD-8BD1-12D8CC2CC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07723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C8BCF8A-4DE1-4902-AE67-F69B0CEC5A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D84B150-8DE2-469A-863B-42407AD0F2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8A6EBC0-504F-4453-A628-F0B3CDCDBC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6411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F50243-B0CE-4D32-8A8D-4E11DA6C7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D38E2-F497-43AD-B9AC-9D90615F793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0A9436-11CA-4B96-B1C6-E8A7E0ED8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57A518-DAEC-4EE1-96C5-C41342DCA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3C8FA8-3F13-4F95-9B8A-8EB3AB170F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1E2273-6A41-477D-98DC-C600466E08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329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8B2B93-0C89-4BFE-A7D7-05179BCDF9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BFC2B80-832B-42E4-B699-F563CF3C3E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682B39-D21D-49AF-B5BA-45564C05DD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9A449D-9DB9-41D8-9F01-639860D24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019AE0-110D-4018-90B3-320320FFFF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217A633-173A-4BE2-B270-7D52FC075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1014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BD4658-763B-444C-B629-6855FE8164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C2CF50-AFE8-4D09-8C3E-9768B1B9A8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B1C8A-FAD5-435A-9524-FF70C8DE90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9A955B-C40D-4FBC-B885-908AC51DDA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D9A6E0-5AA4-46E1-8E7C-3E0251383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967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DFDDC94-0A22-4F8D-A100-2D5FD9C8E2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63CEAF3-738E-473C-B28D-DE4ECDAB2CF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3586F3-EBC7-43BE-BE26-E7B9CE5854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42F823-C732-40E0-8613-5ED7F8D11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ABFB85-2530-48BB-AA74-8CDB82BBA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05678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2D2281D-5501-47B2-8B77-BD25D95B01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E739C4-95F8-4E0F-9CB6-83AFBB61B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030B9C-1751-47BF-B062-B59B351596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00EA73-CC0B-4B90-B32A-0F9FB8F0BBC5}" type="datetimeFigureOut">
              <a:rPr lang="en-GB" smtClean="0"/>
              <a:t>12/09/2024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2602A6-4D01-4DDA-AC9F-2B8148F315C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3222BB-5318-4800-A52B-D375D27F79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3D544E-F8C9-4851-A4DF-60CB2B5620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16925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95594-09E3-4BBE-A2A3-BF2B8D71968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734922"/>
            <a:ext cx="9144000" cy="2387600"/>
          </a:xfrm>
        </p:spPr>
        <p:txBody>
          <a:bodyPr>
            <a:normAutofit/>
          </a:bodyPr>
          <a:lstStyle/>
          <a:p>
            <a:r>
              <a:rPr lang="en-GB" sz="4000" b="1" dirty="0">
                <a:ea typeface="+mn-lt"/>
                <a:cs typeface="+mn-lt"/>
              </a:rPr>
              <a:t>Non-Maintained Curriculum Principles</a:t>
            </a:r>
            <a:br>
              <a:rPr lang="en-GB" sz="4000" b="1" dirty="0">
                <a:ea typeface="+mn-lt"/>
                <a:cs typeface="+mn-lt"/>
              </a:rPr>
            </a:br>
            <a:r>
              <a:rPr lang="en-GB" sz="4000" b="1" dirty="0">
                <a:ea typeface="+mn-lt"/>
                <a:cs typeface="+mn-lt"/>
              </a:rPr>
              <a:t> The Five Developmental Pathways</a:t>
            </a:r>
            <a:br>
              <a:rPr lang="en-GB" dirty="0">
                <a:cs typeface="Calibri"/>
              </a:rPr>
            </a:b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4A552A-D615-4D42-9023-3BEE2A6148F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2600" dirty="0">
                <a:ea typeface="+mn-lt"/>
                <a:cs typeface="+mn-lt"/>
              </a:rPr>
              <a:t>Belonging </a:t>
            </a:r>
            <a:br>
              <a:rPr lang="en-GB" sz="2600" dirty="0">
                <a:ea typeface="+mn-lt"/>
                <a:cs typeface="+mn-lt"/>
              </a:rPr>
            </a:br>
            <a:r>
              <a:rPr lang="en-GB" sz="2600" b="1" dirty="0">
                <a:solidFill>
                  <a:schemeClr val="tx1">
                    <a:lumMod val="50000"/>
                    <a:lumOff val="50000"/>
                  </a:schemeClr>
                </a:solidFill>
                <a:ea typeface="+mn-lt"/>
                <a:cs typeface="+mn-lt"/>
              </a:rPr>
              <a:t>Communication</a:t>
            </a:r>
            <a:r>
              <a:rPr lang="en-GB" sz="2600" b="1" dirty="0">
                <a:solidFill>
                  <a:srgbClr val="00B0F0"/>
                </a:solidFill>
                <a:ea typeface="+mn-lt"/>
                <a:cs typeface="+mn-lt"/>
              </a:rPr>
              <a:t> </a:t>
            </a:r>
            <a:br>
              <a:rPr lang="en-GB" sz="2600" dirty="0">
                <a:ea typeface="+mn-lt"/>
                <a:cs typeface="+mn-lt"/>
              </a:rPr>
            </a:br>
            <a:r>
              <a:rPr lang="en-GB" sz="2600" dirty="0">
                <a:ea typeface="+mn-lt"/>
                <a:cs typeface="+mn-lt"/>
              </a:rPr>
              <a:t>Exploration </a:t>
            </a:r>
            <a:br>
              <a:rPr lang="en-GB" sz="2600" dirty="0">
                <a:ea typeface="+mn-lt"/>
                <a:cs typeface="+mn-lt"/>
              </a:rPr>
            </a:br>
            <a:r>
              <a:rPr lang="en-GB" sz="2600" dirty="0">
                <a:ea typeface="+mn-lt"/>
                <a:cs typeface="+mn-lt"/>
              </a:rPr>
              <a:t>Physical development </a:t>
            </a:r>
            <a:br>
              <a:rPr lang="en-GB" sz="2600" dirty="0">
                <a:ea typeface="+mn-lt"/>
                <a:cs typeface="+mn-lt"/>
              </a:rPr>
            </a:br>
            <a:r>
              <a:rPr lang="en-GB" sz="2600" dirty="0">
                <a:solidFill>
                  <a:schemeClr val="accent1"/>
                </a:solidFill>
                <a:ea typeface="+mn-lt"/>
                <a:cs typeface="+mn-lt"/>
              </a:rPr>
              <a:t>Well-being</a:t>
            </a:r>
            <a:br>
              <a:rPr lang="fr-FR" dirty="0">
                <a:ea typeface="+mn-lt"/>
                <a:cs typeface="+mn-lt"/>
              </a:rPr>
            </a:br>
            <a:endParaRPr lang="en-GB" dirty="0"/>
          </a:p>
        </p:txBody>
      </p:sp>
      <p:pic>
        <p:nvPicPr>
          <p:cNvPr id="4" name="Image 5" descr="Une image contenant texte&#10;&#10;Description générée automatiquement">
            <a:extLst>
              <a:ext uri="{FF2B5EF4-FFF2-40B4-BE49-F238E27FC236}">
                <a16:creationId xmlns:a16="http://schemas.microsoft.com/office/drawing/2014/main" id="{3A328E17-9B1B-4AAC-8EDA-672C1C6CA0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7718" y="209456"/>
            <a:ext cx="1430469" cy="13907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83586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11A4B08-03A6-4848-BE5C-3801AB148B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Enablers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9FE1557-CCA9-4EBF-8FB1-653C4925919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curriculum identifies three key enablers.</a:t>
            </a:r>
          </a:p>
          <a:p>
            <a:endParaRPr lang="en-GB" dirty="0"/>
          </a:p>
          <a:p>
            <a:r>
              <a:rPr lang="en-GB" dirty="0"/>
              <a:t>Enabling adults </a:t>
            </a:r>
          </a:p>
          <a:p>
            <a:endParaRPr lang="en-GB" dirty="0"/>
          </a:p>
          <a:p>
            <a:r>
              <a:rPr lang="en-GB" dirty="0"/>
              <a:t>Enabling environments </a:t>
            </a:r>
          </a:p>
          <a:p>
            <a:endParaRPr lang="en-GB" dirty="0"/>
          </a:p>
          <a:p>
            <a:r>
              <a:rPr lang="en-GB" dirty="0"/>
              <a:t>Enabling experiences.</a:t>
            </a:r>
          </a:p>
          <a:p>
            <a:endParaRPr lang="en-GB" dirty="0"/>
          </a:p>
          <a:p>
            <a:r>
              <a:rPr lang="en-GB" dirty="0"/>
              <a:t>When these three work together successfully they create a strong sense of wellbeing for all.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3144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198F02-F905-42BC-9A5C-D93D71415D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Three Statements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E3DFF0-10DE-4FB9-B461-FD1847E30D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When exploring the developmental pathway of well-being, these three statements will help to develop a child centred approach to learning:</a:t>
            </a:r>
          </a:p>
          <a:p>
            <a:endParaRPr lang="en-GB" dirty="0"/>
          </a:p>
          <a:p>
            <a:r>
              <a:rPr lang="en-GB" dirty="0"/>
              <a:t>I need to ..</a:t>
            </a:r>
          </a:p>
          <a:p>
            <a:r>
              <a:rPr lang="en-GB" dirty="0"/>
              <a:t>I am learning to…</a:t>
            </a:r>
          </a:p>
          <a:p>
            <a:r>
              <a:rPr lang="en-GB" dirty="0"/>
              <a:t>My well-being is enhanced by…</a:t>
            </a:r>
          </a:p>
        </p:txBody>
      </p:sp>
    </p:spTree>
    <p:extLst>
      <p:ext uri="{BB962C8B-B14F-4D97-AF65-F5344CB8AC3E}">
        <p14:creationId xmlns:p14="http://schemas.microsoft.com/office/powerpoint/2010/main" val="94109590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08D0E-85A9-4985-87E4-18573E8D05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Enabling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37D3A2-F5B1-42DC-A80B-853CD50EC0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For some children, their first experience of being away from their home environment will be when they enter our setting to begin their journey into education. </a:t>
            </a:r>
          </a:p>
          <a:p>
            <a:endParaRPr lang="en-GB" dirty="0"/>
          </a:p>
          <a:p>
            <a:r>
              <a:rPr lang="en-GB" dirty="0"/>
              <a:t>A child's experiences shape their understanding of the world and how they find their place within it.</a:t>
            </a:r>
          </a:p>
          <a:p>
            <a:r>
              <a:rPr lang="en-GB" dirty="0"/>
              <a:t>The relationships that we build with children from the first moments of entering the setting build the foundations of a strong sense of well-being. </a:t>
            </a:r>
          </a:p>
        </p:txBody>
      </p:sp>
    </p:spTree>
    <p:extLst>
      <p:ext uri="{BB962C8B-B14F-4D97-AF65-F5344CB8AC3E}">
        <p14:creationId xmlns:p14="http://schemas.microsoft.com/office/powerpoint/2010/main" val="2302439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1E2F2-8DFC-401A-A0FE-7C6009E98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Enabling Adults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9DC891-2991-4517-8C0A-4FC6117A749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Creating an emotionally supportive environment allows children to freely express themselves and to feel secure within the environment.</a:t>
            </a:r>
          </a:p>
          <a:p>
            <a:endParaRPr lang="en-GB" dirty="0"/>
          </a:p>
          <a:p>
            <a:r>
              <a:rPr lang="en-GB" dirty="0"/>
              <a:t>Focus question:  How can we be sure that our environment is emotionally supportive?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86327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9BD0F-1A3E-4F70-B06B-91F3A97AE4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Focus question:  How can we be sure that our environment is emotionally supportive?</a:t>
            </a:r>
            <a:b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0362D-0F33-4DEF-84B2-015D6781D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need to feel safe and secure.</a:t>
            </a:r>
          </a:p>
          <a:p>
            <a:endParaRPr lang="en-GB" dirty="0"/>
          </a:p>
          <a:p>
            <a:r>
              <a:rPr lang="en-GB" dirty="0"/>
              <a:t>The process of creating a sense of safety and security can be supported by the use of a consistent and inclusive transition policy.</a:t>
            </a:r>
          </a:p>
          <a:p>
            <a:r>
              <a:rPr lang="en-GB" dirty="0"/>
              <a:t>Getting to know the child, and letting them get to know you before they begin.</a:t>
            </a:r>
          </a:p>
          <a:p>
            <a:r>
              <a:rPr lang="en-GB" dirty="0"/>
              <a:t>Do you have a transition policy or process?</a:t>
            </a:r>
          </a:p>
        </p:txBody>
      </p:sp>
    </p:spTree>
    <p:extLst>
      <p:ext uri="{BB962C8B-B14F-4D97-AF65-F5344CB8AC3E}">
        <p14:creationId xmlns:p14="http://schemas.microsoft.com/office/powerpoint/2010/main" val="17690855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B6DD05-4E83-4686-8E42-E2DD36674C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kumimoji="0" lang="en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Focus question:  How can we be sure that our environment is emotionally supportive?</a:t>
            </a:r>
            <a:br>
              <a:rPr kumimoji="0" lang="en-GB" sz="2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594FAE-11FB-49DC-B179-0777565805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transition period is key to establishing a sense of safety and security.</a:t>
            </a:r>
          </a:p>
          <a:p>
            <a:r>
              <a:rPr lang="en-GB" dirty="0"/>
              <a:t>Developing strong partnerships with parents and carers can offer a deep insight into the needs and dispositions of individual children.  </a:t>
            </a:r>
          </a:p>
          <a:p>
            <a:r>
              <a:rPr lang="en-GB" dirty="0"/>
              <a:t>Having a parent or carer present during the transition process enables the development of secondary attachments, easing the child into the environment at their own pace.</a:t>
            </a:r>
          </a:p>
          <a:p>
            <a:r>
              <a:rPr lang="en-GB" dirty="0"/>
              <a:t>Effective observation and assessment of this phased transition, sharing assessments with parents supports a strong planning process to facilitate a seamless transition process. </a:t>
            </a:r>
          </a:p>
        </p:txBody>
      </p:sp>
    </p:spTree>
    <p:extLst>
      <p:ext uri="{BB962C8B-B14F-4D97-AF65-F5344CB8AC3E}">
        <p14:creationId xmlns:p14="http://schemas.microsoft.com/office/powerpoint/2010/main" val="23471467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E55FC-458F-4914-826C-C7EB66D4B4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Focus question:  How can we be sure that our environment is emotionally supportive?</a:t>
            </a:r>
            <a:b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075E00-2FEF-44FD-9484-97893983E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 am learning to interact with others.</a:t>
            </a:r>
          </a:p>
          <a:p>
            <a:endParaRPr lang="en-GB" dirty="0"/>
          </a:p>
          <a:p>
            <a:r>
              <a:rPr lang="en-GB" dirty="0"/>
              <a:t>As we enable the child to build and develop stronger attachments they will begin to explore the environment, including other children.</a:t>
            </a:r>
          </a:p>
          <a:p>
            <a:r>
              <a:rPr lang="en-GB" dirty="0"/>
              <a:t>Through careful guidance and support the child's confidence and sense of curiosity will be facilitated. </a:t>
            </a:r>
          </a:p>
          <a:p>
            <a:r>
              <a:rPr lang="en-GB" dirty="0"/>
              <a:t>An environment with opportunities for exploration and collaboration with others can foster the beginning of risk taking and engagement.  This is strongly linked to well being.</a:t>
            </a:r>
          </a:p>
        </p:txBody>
      </p:sp>
    </p:spTree>
    <p:extLst>
      <p:ext uri="{BB962C8B-B14F-4D97-AF65-F5344CB8AC3E}">
        <p14:creationId xmlns:p14="http://schemas.microsoft.com/office/powerpoint/2010/main" val="10896412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61511-21C2-4AA3-9DE3-E3E0E3906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Focus question:  How can we be sure that our environment is emotionally supportive?</a:t>
            </a:r>
            <a:b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BF2502-49B8-4B7E-924A-91F255D5D8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environment is not only physical but emotional, built on a strong foundation of respect, relationship and working in partnership with others.</a:t>
            </a:r>
          </a:p>
          <a:p>
            <a:endParaRPr lang="en-GB" dirty="0"/>
          </a:p>
          <a:p>
            <a:r>
              <a:rPr lang="en-GB" dirty="0"/>
              <a:t>Can you think of some of the ways that you achieve this in your setting?</a:t>
            </a:r>
          </a:p>
        </p:txBody>
      </p:sp>
    </p:spTree>
    <p:extLst>
      <p:ext uri="{BB962C8B-B14F-4D97-AF65-F5344CB8AC3E}">
        <p14:creationId xmlns:p14="http://schemas.microsoft.com/office/powerpoint/2010/main" val="36405315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40515-8EE5-492B-A898-A7BC2EA57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  <a:t>Focus question:  How can we be sure that our environment is emotionally supportive?</a:t>
            </a:r>
            <a:br>
              <a:rPr kumimoji="0" lang="en-GB" sz="23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j-ea"/>
                <a:cs typeface="+mj-cs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0F0121-C92A-4D21-8078-24DB26700A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My wellbeing is enhanced by adults who: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give me time, space and freedom to explore and discover</a:t>
            </a:r>
          </a:p>
          <a:p>
            <a:r>
              <a:rPr lang="en-GB" dirty="0"/>
              <a:t>promote my increasing independence </a:t>
            </a:r>
          </a:p>
          <a:p>
            <a:r>
              <a:rPr lang="en-GB" dirty="0"/>
              <a:t>provide opportunities to develop self-esteem through creativity and participation</a:t>
            </a:r>
          </a:p>
          <a:p>
            <a:endParaRPr lang="en-GB" dirty="0"/>
          </a:p>
          <a:p>
            <a:r>
              <a:rPr lang="en-GB" dirty="0"/>
              <a:t>These three statements further link to the child's developing sense of wellbeing.  Can you see how they follow on from the previous slides?</a:t>
            </a:r>
          </a:p>
        </p:txBody>
      </p:sp>
    </p:spTree>
    <p:extLst>
      <p:ext uri="{BB962C8B-B14F-4D97-AF65-F5344CB8AC3E}">
        <p14:creationId xmlns:p14="http://schemas.microsoft.com/office/powerpoint/2010/main" val="5677296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01E664-62B0-492A-9CD5-992F05370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an emotionally supportive environment.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EDB058-0B1F-443B-A346-CF9B0A027E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Building strong relationships</a:t>
            </a:r>
          </a:p>
          <a:p>
            <a:r>
              <a:rPr lang="en-GB" dirty="0"/>
              <a:t>Recognising significant periods of transition and progress</a:t>
            </a:r>
          </a:p>
          <a:p>
            <a:r>
              <a:rPr lang="en-GB" dirty="0"/>
              <a:t>Excellent observation, assessment and planning (link to this module)</a:t>
            </a:r>
          </a:p>
          <a:p>
            <a:r>
              <a:rPr lang="en-GB" dirty="0"/>
              <a:t>Allowing the development of independence</a:t>
            </a:r>
          </a:p>
          <a:p>
            <a:r>
              <a:rPr lang="en-GB" dirty="0"/>
              <a:t>Being aware of the child's dispositions and challenges</a:t>
            </a:r>
          </a:p>
          <a:p>
            <a:r>
              <a:rPr lang="en-GB" dirty="0"/>
              <a:t>Communicating effectively with the child, their parents and our peers </a:t>
            </a:r>
          </a:p>
          <a:p>
            <a:r>
              <a:rPr lang="en-GB" dirty="0"/>
              <a:t>Creating opportunities for play and partnership</a:t>
            </a:r>
          </a:p>
          <a:p>
            <a:r>
              <a:rPr lang="en-GB" dirty="0"/>
              <a:t>Evaluating progress and development.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41425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0256C-B433-4176-A855-71AF560A5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8700" y="1967266"/>
            <a:ext cx="2628900" cy="2547257"/>
          </a:xfrm>
          <a:noFill/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3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 supporting theory: Maslow's Hierarchy of Needs.</a:t>
            </a:r>
          </a:p>
        </p:txBody>
      </p:sp>
      <p:pic>
        <p:nvPicPr>
          <p:cNvPr id="4" name="Content Placeholder 3" descr="Diagram&#10;&#10;Description automatically generated">
            <a:extLst>
              <a:ext uri="{FF2B5EF4-FFF2-40B4-BE49-F238E27FC236}">
                <a16:creationId xmlns:a16="http://schemas.microsoft.com/office/drawing/2014/main" id="{4BA016B9-4677-4795-94A9-261746AE6A9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77316" y="808790"/>
            <a:ext cx="6780700" cy="52380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4637238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43A461-A7C7-4451-BC5C-574876C3A5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Using Maslow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E52CAC-919F-4648-A830-75CC3EFC3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Maslow's theory is widely used in early years learning.</a:t>
            </a:r>
          </a:p>
          <a:p>
            <a:r>
              <a:rPr lang="en-GB" dirty="0"/>
              <a:t>Each stage of the theory can be linked to a child's development of their wellbeing.</a:t>
            </a:r>
          </a:p>
          <a:p>
            <a:r>
              <a:rPr lang="en-GB" dirty="0"/>
              <a:t>Focus Question</a:t>
            </a:r>
          </a:p>
          <a:p>
            <a:endParaRPr lang="en-GB" dirty="0"/>
          </a:p>
          <a:p>
            <a:r>
              <a:rPr lang="en-GB" dirty="0"/>
              <a:t>Link a child's transition and development to the previous slides. Can you reflect upon the links to the Wellbeing developmental pathway?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10967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9A15DE-37F2-4CB6-8877-D9B3BA56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Engaging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CB78FF-52F8-4299-A7A6-D921B3B3A7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Children learn from their experiences, the richer and more creative the experience the greater the learning.</a:t>
            </a:r>
          </a:p>
          <a:p>
            <a:r>
              <a:rPr lang="en-GB" dirty="0"/>
              <a:t>Experiences that offer risk, challenge and a sense of achievement positively develop a child's wellbeing.</a:t>
            </a:r>
          </a:p>
          <a:p>
            <a:r>
              <a:rPr lang="en-GB" dirty="0"/>
              <a:t>A </a:t>
            </a:r>
            <a:r>
              <a:rPr lang="en-GB" i="1" dirty="0"/>
              <a:t>holistic </a:t>
            </a:r>
            <a:r>
              <a:rPr lang="en-GB" dirty="0"/>
              <a:t>approach to wellbeing illustrates that every experience or activity that a child engages in will have an effect upon their wellbeing.</a:t>
            </a:r>
          </a:p>
          <a:p>
            <a:r>
              <a:rPr lang="en-GB" dirty="0"/>
              <a:t>The following slide illustrates holistic well-being</a:t>
            </a:r>
          </a:p>
        </p:txBody>
      </p:sp>
    </p:spTree>
    <p:extLst>
      <p:ext uri="{BB962C8B-B14F-4D97-AF65-F5344CB8AC3E}">
        <p14:creationId xmlns:p14="http://schemas.microsoft.com/office/powerpoint/2010/main" val="2711535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AF5CD-DB40-4A76-8471-495D378AAF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Holistic wellbeing</a:t>
            </a:r>
          </a:p>
        </p:txBody>
      </p:sp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5DF11F92-67D5-412C-AEA4-9D0C93F4165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8070" y="2129631"/>
            <a:ext cx="9405730" cy="37433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9962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C2E0A2-DBEF-4511-8CCC-CD3E722F5F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Notice the links to the Curriculum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FB8260D-9897-4D43-927E-23D7ECB29AD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226" y="1769165"/>
            <a:ext cx="10336695" cy="45421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9910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42F47-1D44-4CE7-A553-FFB618A71A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Interconnections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E371BD-0C0B-4615-BA0F-89A49C56E71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Wellbeing cannot be separated from the other developmental pathways within the curriculum.</a:t>
            </a:r>
          </a:p>
          <a:p>
            <a:endParaRPr lang="en-GB" dirty="0"/>
          </a:p>
          <a:p>
            <a:r>
              <a:rPr lang="en-GB" dirty="0"/>
              <a:t>Understanding the holistic nature of well-being enables us to recognise that  all activities, experiences and learning opportunities are linked to well-being.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53077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C6C15F-CB7D-4526-A9BF-033382FE80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71C7F-252E-42B3-A02E-D0C0D24BAF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mindfulness walk with children can illustrate wellbeing in action.</a:t>
            </a:r>
          </a:p>
          <a:p>
            <a:endParaRPr lang="en-GB" dirty="0"/>
          </a:p>
          <a:p>
            <a:r>
              <a:rPr lang="en-GB" dirty="0"/>
              <a:t>Think about taking a group of children on a walk through a wood.</a:t>
            </a:r>
          </a:p>
          <a:p>
            <a:endParaRPr lang="en-GB" dirty="0"/>
          </a:p>
          <a:p>
            <a:r>
              <a:rPr lang="en-GB" dirty="0"/>
              <a:t>What may they experience?</a:t>
            </a:r>
          </a:p>
          <a:p>
            <a:r>
              <a:rPr lang="en-GB" dirty="0"/>
              <a:t>Can you make links between the learning opportunities and how this may influence a child's wellbeing?</a:t>
            </a:r>
          </a:p>
        </p:txBody>
      </p:sp>
    </p:spTree>
    <p:extLst>
      <p:ext uri="{BB962C8B-B14F-4D97-AF65-F5344CB8AC3E}">
        <p14:creationId xmlns:p14="http://schemas.microsoft.com/office/powerpoint/2010/main" val="390627851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A3F459-86E5-49C1-91EB-E9FA3317A2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woodland walk.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8CA450-3F27-4BAA-A8CB-C0191306741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Connectedness:  A shared experience offering the opportunity to engage with other children and practitioners.</a:t>
            </a:r>
          </a:p>
          <a:p>
            <a:r>
              <a:rPr lang="en-GB" dirty="0"/>
              <a:t>Risk and challenge: Walking over unsteady ground, avoiding or overcoming obstacles, teamwork, understanding and helping others.</a:t>
            </a:r>
          </a:p>
          <a:p>
            <a:r>
              <a:rPr lang="en-GB" dirty="0"/>
              <a:t>Our place in the world: Developing curiosity about wildlife, habitats, and how we influence it (spiritual wellbeing)</a:t>
            </a:r>
          </a:p>
          <a:p>
            <a:r>
              <a:rPr lang="en-GB" dirty="0"/>
              <a:t>Physical wellbeing: Noticing our breathing change with exertion, noticing the strength in our arms and legs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5192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66021-57D3-4C4F-9AAA-F69E607B81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woodland walk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AFC0A5-F483-41E4-9E2F-0BECB6A52B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activity can also illustrate the significance of wellbeing in the </a:t>
            </a:r>
            <a:r>
              <a:rPr lang="en-GB" b="1" i="1" dirty="0"/>
              <a:t>pedagogy </a:t>
            </a:r>
            <a:r>
              <a:rPr lang="en-GB" dirty="0"/>
              <a:t>of the curriculum.</a:t>
            </a:r>
          </a:p>
          <a:p>
            <a:r>
              <a:rPr lang="en-GB" b="1" i="1" dirty="0"/>
              <a:t>Play and play-based learning</a:t>
            </a:r>
            <a:r>
              <a:rPr lang="en-GB" dirty="0"/>
              <a:t>: Through play and playful experiences, children find ways to explore a range of emotions and learn about the world they inhabit with others (Emotional wellbeing). </a:t>
            </a:r>
          </a:p>
          <a:p>
            <a:r>
              <a:rPr lang="en-GB" dirty="0"/>
              <a:t>supports feelings of self-worth and self-efficacy which impacts on confidence and independence, enhancing and developing the understanding of agency, that our actions have a consequence on others around us and the environment (Maslow calls this self actualisation).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0932189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24D14-CEFF-4647-A21F-53E2B42212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woodland walk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8C717-3440-40D9-9556-834ACE73A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Being outdoors:</a:t>
            </a:r>
          </a:p>
          <a:p>
            <a:endParaRPr lang="en-GB" b="1" i="1" dirty="0"/>
          </a:p>
          <a:p>
            <a:r>
              <a:rPr lang="en-GB" dirty="0"/>
              <a:t>The outdoors provides opportunities to inspire awe and wonder, and allows children to be themselves in open, relaxed and stimulating spaces (Spiritual wellbeing).</a:t>
            </a:r>
          </a:p>
          <a:p>
            <a:r>
              <a:rPr lang="en-GB" dirty="0"/>
              <a:t>The scale of the outdoors provides scope for children to develop an awareness of themselves in space. Outdoor environments can provide a range of opportunities for children to improve balance and co-ordination, develop motor function and explore their physical potential (Physical Wellbeing).</a:t>
            </a:r>
          </a:p>
          <a:p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286909113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E1DC10-72A1-4085-BE99-32AB91A61C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woodland walk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98CAF9-B144-49DF-A3D9-95509B5163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Authentic and purposeful learning:</a:t>
            </a:r>
          </a:p>
          <a:p>
            <a:r>
              <a:rPr lang="en-GB" dirty="0"/>
              <a:t>Children learn well when actively engaged in experiences that stimulate their interest, ignite imagination and inspire curiosity (Intellectual wellbeing).</a:t>
            </a:r>
          </a:p>
          <a:p>
            <a:r>
              <a:rPr lang="en-GB" dirty="0"/>
              <a:t>Real-life experiences can enable children to take the lead in asking questions, identifying problems, taking risks and finding solutions.</a:t>
            </a:r>
          </a:p>
          <a:p>
            <a:r>
              <a:rPr lang="en-GB" dirty="0"/>
              <a:t>It encourages exploration and creativity, and will support children to develop an understanding of the world around them (Holistic wellbeing).</a:t>
            </a:r>
            <a:endParaRPr lang="en-GB" b="1" i="1" dirty="0"/>
          </a:p>
        </p:txBody>
      </p:sp>
    </p:spTree>
    <p:extLst>
      <p:ext uri="{BB962C8B-B14F-4D97-AF65-F5344CB8AC3E}">
        <p14:creationId xmlns:p14="http://schemas.microsoft.com/office/powerpoint/2010/main" val="349842305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A022C6-239A-4463-9560-609D1476DF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A woodland walk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462E3F-B012-46E9-B46D-E4B3352400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i="1" dirty="0"/>
              <a:t>Physical literacy:</a:t>
            </a:r>
          </a:p>
          <a:p>
            <a:r>
              <a:rPr lang="en-GB" dirty="0"/>
              <a:t>Laying the foundations of physical literacy in the early years develops positive attitudes towards movement (Physical wellbeing).</a:t>
            </a:r>
          </a:p>
          <a:p>
            <a:r>
              <a:rPr lang="en-GB" dirty="0"/>
              <a:t>Providing an environment that gives children the opportunity to explore, practise and consolidate a wide range of physical movements in a variety of contexts enhances strength and perseverance (Self awareness). </a:t>
            </a:r>
          </a:p>
          <a:p>
            <a:r>
              <a:rPr lang="en-GB" b="1" i="1" dirty="0"/>
              <a:t>Healthy, confident individuals who are ready to lead fulfilling lives as valued members of society. </a:t>
            </a:r>
          </a:p>
        </p:txBody>
      </p:sp>
    </p:spTree>
    <p:extLst>
      <p:ext uri="{BB962C8B-B14F-4D97-AF65-F5344CB8AC3E}">
        <p14:creationId xmlns:p14="http://schemas.microsoft.com/office/powerpoint/2010/main" val="59445604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4" name="Picture Placeholder 4" descr="Reggio Beyond Pinterest: The Image of the Child | Early ...">
            <a:extLst>
              <a:ext uri="{FF2B5EF4-FFF2-40B4-BE49-F238E27FC236}">
                <a16:creationId xmlns:a16="http://schemas.microsoft.com/office/drawing/2014/main" id="{7A25E968-185D-4BD3-AA13-524060FA834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07" r="-1" b="55147"/>
          <a:stretch/>
        </p:blipFill>
        <p:spPr bwMode="auto">
          <a:xfrm>
            <a:off x="20" y="1282"/>
            <a:ext cx="12191980" cy="6856718"/>
          </a:xfrm>
          <a:prstGeom prst="rect">
            <a:avLst/>
          </a:prstGeom>
          <a:solidFill>
            <a:srgbClr val="000000">
              <a:shade val="95000"/>
            </a:srgbClr>
          </a:solidFill>
        </p:spPr>
      </p:pic>
    </p:spTree>
    <p:extLst>
      <p:ext uri="{BB962C8B-B14F-4D97-AF65-F5344CB8AC3E}">
        <p14:creationId xmlns:p14="http://schemas.microsoft.com/office/powerpoint/2010/main" val="369072326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0661E-B72F-48D9-BA65-9F48859E26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Power of Rhubarb!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F73C3A-62C1-4C5D-94B0-9A3B0A8E42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This scenario is the reflection of an early years practitioner being led by a child's intense curiosity and fascination in the world around them:</a:t>
            </a:r>
          </a:p>
          <a:p>
            <a:r>
              <a:rPr lang="en-GB" dirty="0"/>
              <a:t>A group of children are engaging in a task to prepare and cook rhubarb grown in the settings garden.</a:t>
            </a:r>
          </a:p>
          <a:p>
            <a:r>
              <a:rPr lang="en-GB" dirty="0"/>
              <a:t>The rhubarb was dug up and carried into the kitchen, it was a team effort and the children were working closely together to get the rhubarb cooked.</a:t>
            </a:r>
          </a:p>
          <a:p>
            <a:r>
              <a:rPr lang="en-GB" dirty="0"/>
              <a:t>Whilst the children are cleaning the dirt from the rhubarb one of them notices a tiny spider living in the rhubarb……..</a:t>
            </a:r>
          </a:p>
        </p:txBody>
      </p:sp>
    </p:spTree>
    <p:extLst>
      <p:ext uri="{BB962C8B-B14F-4D97-AF65-F5344CB8AC3E}">
        <p14:creationId xmlns:p14="http://schemas.microsoft.com/office/powerpoint/2010/main" val="86499764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EFA969-C75C-49E9-9C14-9E1403D4BC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GB" sz="4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 Light" panose="020F0302020204030204"/>
                <a:ea typeface="+mj-ea"/>
                <a:cs typeface="+mj-cs"/>
              </a:rPr>
              <a:t>The Power of Rhubarb!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A93887-C5D4-4263-A1EB-000188E7CBE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child immediately cries out in delight ‘Look there's a spider living in the rhubarb’</a:t>
            </a:r>
          </a:p>
          <a:p>
            <a:r>
              <a:rPr lang="en-GB" dirty="0"/>
              <a:t>All of the other children draw in and share in the delight of their friends discovery.  </a:t>
            </a:r>
          </a:p>
          <a:p>
            <a:r>
              <a:rPr lang="en-GB" dirty="0"/>
              <a:t>The practitioner is also drawn in by the power of the children's curiosity.</a:t>
            </a:r>
          </a:p>
          <a:p>
            <a:r>
              <a:rPr lang="en-GB" dirty="0"/>
              <a:t>The focus of the task immediately changes to spiders, ‘I never knew that spiders lived in Rhubarb!’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0574032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A42D94-8AC6-43B7-B5AF-B5B4AFFEB8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Power of Rhubarb!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48613-10BD-45D7-92AD-22435B967D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Where do we go from here?</a:t>
            </a:r>
          </a:p>
          <a:p>
            <a:endParaRPr lang="en-GB" dirty="0"/>
          </a:p>
          <a:p>
            <a:r>
              <a:rPr lang="en-GB" dirty="0"/>
              <a:t>A sense of awe and wonder in the children's perceptions and emerging understanding of the world is illustrated here.</a:t>
            </a:r>
          </a:p>
          <a:p>
            <a:r>
              <a:rPr lang="en-GB" dirty="0"/>
              <a:t>A curiosity and creativity that is the foundation of not only learning, but of who they are, their place in the world and how it is shared.</a:t>
            </a:r>
          </a:p>
          <a:p>
            <a:r>
              <a:rPr lang="en-GB" dirty="0"/>
              <a:t>This is a collective moment and one that, if facilitated by an enabling adult can lead to the richest of authentic experiences.</a:t>
            </a:r>
          </a:p>
          <a:p>
            <a:r>
              <a:rPr lang="en-GB" dirty="0"/>
              <a:t>Wellbeing is fundamentally interconnected, the curriculum is a powerful tool to enhance and develop our awareness of this.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274972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F927B2-6237-4528-A8D4-DEB0959F5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Developing responsiveness to the needs of children, enhances wellbeing.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E6E9E-5666-460A-95D3-185E37AB41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Our understanding of children is constantly evolving in response to their </a:t>
            </a:r>
            <a:r>
              <a:rPr lang="en-GB" b="1" i="1" dirty="0"/>
              <a:t>changing</a:t>
            </a:r>
            <a:r>
              <a:rPr lang="en-GB" i="1" dirty="0"/>
              <a:t> </a:t>
            </a:r>
            <a:r>
              <a:rPr lang="en-GB" dirty="0"/>
              <a:t>needs and interests, </a:t>
            </a:r>
            <a:r>
              <a:rPr lang="en-GB" b="1" i="1" dirty="0"/>
              <a:t>parental</a:t>
            </a:r>
            <a:r>
              <a:rPr lang="en-GB" dirty="0"/>
              <a:t> and </a:t>
            </a:r>
            <a:r>
              <a:rPr lang="en-GB" b="1" i="1" dirty="0"/>
              <a:t>community </a:t>
            </a:r>
            <a:r>
              <a:rPr lang="en-GB" dirty="0"/>
              <a:t>interests and concerns. Each of these key elements shapes the direction for future learning. </a:t>
            </a:r>
          </a:p>
          <a:p>
            <a:endParaRPr lang="en-GB" dirty="0"/>
          </a:p>
          <a:p>
            <a:r>
              <a:rPr lang="en-GB" dirty="0"/>
              <a:t>Why have some of the terms been highlighted?</a:t>
            </a:r>
          </a:p>
          <a:p>
            <a:r>
              <a:rPr lang="en-GB" dirty="0"/>
              <a:t>How might this be linked to a child’s wellbeing?</a:t>
            </a:r>
          </a:p>
          <a:p>
            <a:endParaRPr lang="en-GB" dirty="0"/>
          </a:p>
          <a:p>
            <a:r>
              <a:rPr lang="en-GB" dirty="0"/>
              <a:t>Creating strong links with the child’s community enhances our understanding of the child's needs. The child is connected as much to their community as they are to our setting.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551552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976914-F52D-42FF-AF72-F36583C3B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wellbeing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98E276-85C7-4428-84A1-C9A6BBDA60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GB" sz="2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Creating strong links with the child’s community enhances our understanding of the child's needs.</a:t>
            </a:r>
          </a:p>
          <a:p>
            <a:pPr marL="228600" marR="0" lvl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‘Ensure that the environment reflects me and my unique family through the careful selection of resources and the content of displays’.</a:t>
            </a:r>
          </a:p>
          <a:p>
            <a:r>
              <a:rPr lang="en-GB" dirty="0"/>
              <a:t>‘Respect, value, understand and support my culture, heritage and beliefs’. </a:t>
            </a:r>
          </a:p>
          <a:p>
            <a:r>
              <a:rPr lang="en-GB" dirty="0"/>
              <a:t>Develop an awareness of the strengths and challenges of the child's community.</a:t>
            </a:r>
          </a:p>
        </p:txBody>
      </p:sp>
    </p:spTree>
    <p:extLst>
      <p:ext uri="{BB962C8B-B14F-4D97-AF65-F5344CB8AC3E}">
        <p14:creationId xmlns:p14="http://schemas.microsoft.com/office/powerpoint/2010/main" val="145634249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2FC93D-E3F2-4692-B2C8-376E8ED2F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Bronfenbrenner's Model Highlights the factors that influence a child's wellbeing.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9447F33-4CD9-439E-97E4-1C0DC5E2181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883896" y="1825625"/>
            <a:ext cx="4424207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286782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829C9-2D71-4EE0-B31B-7F4C2DBCAC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does wellbeing look like?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0E2364-B3F8-47B2-85A5-C4EEE16AE7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Enthusiastic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Confident expressing feelings and thoughts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Regulating emotions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Empathy and caring.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Recovery from mistakes and disappointments.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Trust and affection.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Belonging.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Trying new things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Involved, engaged and persistent.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v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Able to take risks.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sz="1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(Manning-Morton, 2014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812095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B89EDD-DB31-419A-B551-ED8D04013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 curriculum for funded non-maintained nursery settings.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D31937-85A6-430D-A552-4BF333EBE2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Curriculum offers an opportunity to create an inclusive, child focused, partnership approach to the wellbeing of young children. </a:t>
            </a:r>
          </a:p>
          <a:p>
            <a:r>
              <a:rPr lang="en-GB" dirty="0"/>
              <a:t>Wellbeing is fundamental to a child achieving their full potential</a:t>
            </a:r>
          </a:p>
          <a:p>
            <a:r>
              <a:rPr lang="en-GB" dirty="0"/>
              <a:t>The role of early years practitioners in creating environments for positive change and meeting wellbeing needs is highlighted throughout the curriculum document. </a:t>
            </a:r>
          </a:p>
          <a:p>
            <a:r>
              <a:rPr lang="en-GB" dirty="0"/>
              <a:t>This is an opportunity to redefine education in the early years, fully embracing the professional knowledge skills and values held by those involved in early years education and care.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61033347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2D50B7F-E4D7-4F1F-83FF-41C0A0C150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0200" y="89452"/>
            <a:ext cx="8945217" cy="67685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91437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E2E3BB1B847A6479C7B0AF6F5113C53" ma:contentTypeVersion="6" ma:contentTypeDescription="Create a new document." ma:contentTypeScope="" ma:versionID="8e16575b2e4ca1230ed56cd9b03071f7">
  <xsd:schema xmlns:xsd="http://www.w3.org/2001/XMLSchema" xmlns:xs="http://www.w3.org/2001/XMLSchema" xmlns:p="http://schemas.microsoft.com/office/2006/metadata/properties" xmlns:ns2="28ebe43b-9f06-4e18-9a37-943906ed2c02" xmlns:ns3="a948bb0a-2a67-4a79-9096-472593330415" targetNamespace="http://schemas.microsoft.com/office/2006/metadata/properties" ma:root="true" ma:fieldsID="ba889a9d4e264639a48375a01f290c30" ns2:_="" ns3:_="">
    <xsd:import namespace="28ebe43b-9f06-4e18-9a37-943906ed2c02"/>
    <xsd:import namespace="a948bb0a-2a67-4a79-9096-47259333041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ebe43b-9f06-4e18-9a37-943906ed2c0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948bb0a-2a67-4a79-9096-47259333041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83258D9-3708-4F9B-842A-FA95B9A769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ebe43b-9f06-4e18-9a37-943906ed2c02"/>
    <ds:schemaRef ds:uri="a948bb0a-2a67-4a79-9096-47259333041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5F843D6D-5D52-4258-8489-C67A442D9199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B5A69CBB-03BD-4FCE-87CD-15B8CBA6848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285</TotalTime>
  <Words>1884</Words>
  <Application>Microsoft Office PowerPoint</Application>
  <PresentationFormat>Widescreen</PresentationFormat>
  <Paragraphs>168</Paragraphs>
  <Slides>33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39" baseType="lpstr">
      <vt:lpstr>Myriad Pro</vt:lpstr>
      <vt:lpstr>Arial</vt:lpstr>
      <vt:lpstr>Calibri</vt:lpstr>
      <vt:lpstr>Calibri Light</vt:lpstr>
      <vt:lpstr>Wingdings</vt:lpstr>
      <vt:lpstr>Office Theme</vt:lpstr>
      <vt:lpstr>Non-Maintained Curriculum Principles  The Five Developmental Pathways </vt:lpstr>
      <vt:lpstr>Enablers</vt:lpstr>
      <vt:lpstr>Three Statements</vt:lpstr>
      <vt:lpstr>Enabling adults</vt:lpstr>
      <vt:lpstr>Enabling Adults</vt:lpstr>
      <vt:lpstr>Focus question:  How can we be sure that our environment is emotionally supportive? </vt:lpstr>
      <vt:lpstr>Focus question:  How can we be sure that our environment is emotionally supportive? </vt:lpstr>
      <vt:lpstr>Focus question:  How can we be sure that our environment is emotionally supportive? </vt:lpstr>
      <vt:lpstr>Focus question:  How can we be sure that our environment is emotionally supportive? </vt:lpstr>
      <vt:lpstr>Focus question:  How can we be sure that our environment is emotionally supportive? </vt:lpstr>
      <vt:lpstr>Creating an emotionally supportive environment.</vt:lpstr>
      <vt:lpstr>A supporting theory: Maslow's Hierarchy of Needs.</vt:lpstr>
      <vt:lpstr>Using Maslow</vt:lpstr>
      <vt:lpstr>Engaging Experiences</vt:lpstr>
      <vt:lpstr>Holistic wellbeing</vt:lpstr>
      <vt:lpstr>Notice the links to the Curriculum</vt:lpstr>
      <vt:lpstr>Interconnections</vt:lpstr>
      <vt:lpstr>Activity</vt:lpstr>
      <vt:lpstr>A woodland walk.</vt:lpstr>
      <vt:lpstr>A woodland walk</vt:lpstr>
      <vt:lpstr>A woodland walk</vt:lpstr>
      <vt:lpstr>A woodland walk</vt:lpstr>
      <vt:lpstr>A woodland walk</vt:lpstr>
      <vt:lpstr>PowerPoint Presentation</vt:lpstr>
      <vt:lpstr>The Power of Rhubarb!</vt:lpstr>
      <vt:lpstr>The Power of Rhubarb!</vt:lpstr>
      <vt:lpstr>The Power of Rhubarb!</vt:lpstr>
      <vt:lpstr>Developing responsiveness to the needs of children, enhances wellbeing.</vt:lpstr>
      <vt:lpstr>Environmental wellbeing</vt:lpstr>
      <vt:lpstr>Bronfenbrenner's Model Highlights the factors that influence a child's wellbeing.</vt:lpstr>
      <vt:lpstr>What does wellbeing look like?</vt:lpstr>
      <vt:lpstr>A curriculum for funded non-maintained nursery settings.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Non-Maintained Curriculum Principles  The Five Developmental Pathways</dc:title>
  <dc:creator>Paul Darby</dc:creator>
  <cp:lastModifiedBy>Paul Darby</cp:lastModifiedBy>
  <cp:revision>8</cp:revision>
  <dcterms:created xsi:type="dcterms:W3CDTF">2022-05-19T10:11:27Z</dcterms:created>
  <dcterms:modified xsi:type="dcterms:W3CDTF">2024-09-12T08:37:54Z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0x010100BE2E3BB1B847A6479C7B0AF6F5113C53</vt:lpwstr>
  </property>
</Properties>
</file>