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69" r:id="rId3"/>
    <p:sldId id="270" r:id="rId4"/>
    <p:sldId id="271" r:id="rId5"/>
    <p:sldId id="272" r:id="rId6"/>
    <p:sldId id="274" r:id="rId7"/>
    <p:sldId id="275"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3E4A92-74DA-D29C-D518-0532EC8CB296}" v="23" dt="2024-05-07T12:16:42.908"/>
    <p1510:client id="{A69919CA-0A9C-5F9F-86C0-66C517996B41}" v="22" dt="2024-05-07T12:19:47.8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 Canby (2304206)" userId="S::2304206@student.uwtsd.ac.uk::847d6c57-241c-439d-bc5b-fa35301edd3a" providerId="AD" clId="Web-{6B3E4A92-74DA-D29C-D518-0532EC8CB296}"/>
    <pc:docChg chg="addSld delSld modSld sldOrd">
      <pc:chgData name="Simon Canby (2304206)" userId="S::2304206@student.uwtsd.ac.uk::847d6c57-241c-439d-bc5b-fa35301edd3a" providerId="AD" clId="Web-{6B3E4A92-74DA-D29C-D518-0532EC8CB296}" dt="2024-05-07T12:16:42.908" v="22"/>
      <pc:docMkLst>
        <pc:docMk/>
      </pc:docMkLst>
      <pc:sldChg chg="delSp modSp del">
        <pc:chgData name="Simon Canby (2304206)" userId="S::2304206@student.uwtsd.ac.uk::847d6c57-241c-439d-bc5b-fa35301edd3a" providerId="AD" clId="Web-{6B3E4A92-74DA-D29C-D518-0532EC8CB296}" dt="2024-05-07T12:15:26.328" v="14"/>
        <pc:sldMkLst>
          <pc:docMk/>
          <pc:sldMk cId="109857222" sldId="256"/>
        </pc:sldMkLst>
        <pc:spChg chg="del mod">
          <ac:chgData name="Simon Canby (2304206)" userId="S::2304206@student.uwtsd.ac.uk::847d6c57-241c-439d-bc5b-fa35301edd3a" providerId="AD" clId="Web-{6B3E4A92-74DA-D29C-D518-0532EC8CB296}" dt="2024-05-07T12:13:22.059" v="2"/>
          <ac:spMkLst>
            <pc:docMk/>
            <pc:sldMk cId="109857222" sldId="256"/>
            <ac:spMk id="2" creationId="{00000000-0000-0000-0000-000000000000}"/>
          </ac:spMkLst>
        </pc:spChg>
        <pc:spChg chg="del">
          <ac:chgData name="Simon Canby (2304206)" userId="S::2304206@student.uwtsd.ac.uk::847d6c57-241c-439d-bc5b-fa35301edd3a" providerId="AD" clId="Web-{6B3E4A92-74DA-D29C-D518-0532EC8CB296}" dt="2024-05-07T12:13:22.059" v="1"/>
          <ac:spMkLst>
            <pc:docMk/>
            <pc:sldMk cId="109857222" sldId="256"/>
            <ac:spMk id="3" creationId="{00000000-0000-0000-0000-000000000000}"/>
          </ac:spMkLst>
        </pc:spChg>
      </pc:sldChg>
      <pc:sldChg chg="add">
        <pc:chgData name="Simon Canby (2304206)" userId="S::2304206@student.uwtsd.ac.uk::847d6c57-241c-439d-bc5b-fa35301edd3a" providerId="AD" clId="Web-{6B3E4A92-74DA-D29C-D518-0532EC8CB296}" dt="2024-05-07T12:13:24.231" v="3"/>
        <pc:sldMkLst>
          <pc:docMk/>
          <pc:sldMk cId="3068560430" sldId="269"/>
        </pc:sldMkLst>
      </pc:sldChg>
      <pc:sldChg chg="add">
        <pc:chgData name="Simon Canby (2304206)" userId="S::2304206@student.uwtsd.ac.uk::847d6c57-241c-439d-bc5b-fa35301edd3a" providerId="AD" clId="Web-{6B3E4A92-74DA-D29C-D518-0532EC8CB296}" dt="2024-05-07T12:13:37.106" v="4"/>
        <pc:sldMkLst>
          <pc:docMk/>
          <pc:sldMk cId="3697244090" sldId="270"/>
        </pc:sldMkLst>
      </pc:sldChg>
      <pc:sldChg chg="add">
        <pc:chgData name="Simon Canby (2304206)" userId="S::2304206@student.uwtsd.ac.uk::847d6c57-241c-439d-bc5b-fa35301edd3a" providerId="AD" clId="Web-{6B3E4A92-74DA-D29C-D518-0532EC8CB296}" dt="2024-05-07T12:13:50.372" v="5"/>
        <pc:sldMkLst>
          <pc:docMk/>
          <pc:sldMk cId="1728083640" sldId="271"/>
        </pc:sldMkLst>
      </pc:sldChg>
      <pc:sldChg chg="addSp delSp modSp add ord">
        <pc:chgData name="Simon Canby (2304206)" userId="S::2304206@student.uwtsd.ac.uk::847d6c57-241c-439d-bc5b-fa35301edd3a" providerId="AD" clId="Web-{6B3E4A92-74DA-D29C-D518-0532EC8CB296}" dt="2024-05-07T12:16:39.205" v="21"/>
        <pc:sldMkLst>
          <pc:docMk/>
          <pc:sldMk cId="1789664765" sldId="272"/>
        </pc:sldMkLst>
        <pc:picChg chg="add del mod">
          <ac:chgData name="Simon Canby (2304206)" userId="S::2304206@student.uwtsd.ac.uk::847d6c57-241c-439d-bc5b-fa35301edd3a" providerId="AD" clId="Web-{6B3E4A92-74DA-D29C-D518-0532EC8CB296}" dt="2024-05-07T12:16:11.860" v="16"/>
          <ac:picMkLst>
            <pc:docMk/>
            <pc:sldMk cId="1789664765" sldId="272"/>
            <ac:picMk id="4" creationId="{2CB0280D-F020-F693-2186-7066B7B54856}"/>
          </ac:picMkLst>
        </pc:picChg>
        <pc:picChg chg="add del mod">
          <ac:chgData name="Simon Canby (2304206)" userId="S::2304206@student.uwtsd.ac.uk::847d6c57-241c-439d-bc5b-fa35301edd3a" providerId="AD" clId="Web-{6B3E4A92-74DA-D29C-D518-0532EC8CB296}" dt="2024-05-07T12:16:39.205" v="21"/>
          <ac:picMkLst>
            <pc:docMk/>
            <pc:sldMk cId="1789664765" sldId="272"/>
            <ac:picMk id="5" creationId="{A1D8A852-AEBC-6161-91C6-5717774D348F}"/>
          </ac:picMkLst>
        </pc:picChg>
      </pc:sldChg>
      <pc:sldChg chg="add del">
        <pc:chgData name="Simon Canby (2304206)" userId="S::2304206@student.uwtsd.ac.uk::847d6c57-241c-439d-bc5b-fa35301edd3a" providerId="AD" clId="Web-{6B3E4A92-74DA-D29C-D518-0532EC8CB296}" dt="2024-05-07T12:14:07.092" v="7"/>
        <pc:sldMkLst>
          <pc:docMk/>
          <pc:sldMk cId="3115246864" sldId="272"/>
        </pc:sldMkLst>
      </pc:sldChg>
      <pc:sldChg chg="add del">
        <pc:chgData name="Simon Canby (2304206)" userId="S::2304206@student.uwtsd.ac.uk::847d6c57-241c-439d-bc5b-fa35301edd3a" providerId="AD" clId="Web-{6B3E4A92-74DA-D29C-D518-0532EC8CB296}" dt="2024-05-07T12:15:08.265" v="11"/>
        <pc:sldMkLst>
          <pc:docMk/>
          <pc:sldMk cId="518040558" sldId="273"/>
        </pc:sldMkLst>
      </pc:sldChg>
      <pc:sldChg chg="add ord">
        <pc:chgData name="Simon Canby (2304206)" userId="S::2304206@student.uwtsd.ac.uk::847d6c57-241c-439d-bc5b-fa35301edd3a" providerId="AD" clId="Web-{6B3E4A92-74DA-D29C-D518-0532EC8CB296}" dt="2024-05-07T12:15:24.593" v="13"/>
        <pc:sldMkLst>
          <pc:docMk/>
          <pc:sldMk cId="3506560677" sldId="273"/>
        </pc:sldMkLst>
      </pc:sldChg>
      <pc:sldChg chg="addSp delSp modSp new">
        <pc:chgData name="Simon Canby (2304206)" userId="S::2304206@student.uwtsd.ac.uk::847d6c57-241c-439d-bc5b-fa35301edd3a" providerId="AD" clId="Web-{6B3E4A92-74DA-D29C-D518-0532EC8CB296}" dt="2024-05-07T12:16:42.908" v="22"/>
        <pc:sldMkLst>
          <pc:docMk/>
          <pc:sldMk cId="1572825992" sldId="274"/>
        </pc:sldMkLst>
        <pc:picChg chg="add del mod">
          <ac:chgData name="Simon Canby (2304206)" userId="S::2304206@student.uwtsd.ac.uk::847d6c57-241c-439d-bc5b-fa35301edd3a" providerId="AD" clId="Web-{6B3E4A92-74DA-D29C-D518-0532EC8CB296}" dt="2024-05-07T12:16:38.189" v="20"/>
          <ac:picMkLst>
            <pc:docMk/>
            <pc:sldMk cId="1572825992" sldId="274"/>
            <ac:picMk id="2" creationId="{B3088E46-3871-A54B-1286-DA6231E15AD0}"/>
          </ac:picMkLst>
        </pc:picChg>
        <pc:picChg chg="add mod">
          <ac:chgData name="Simon Canby (2304206)" userId="S::2304206@student.uwtsd.ac.uk::847d6c57-241c-439d-bc5b-fa35301edd3a" providerId="AD" clId="Web-{6B3E4A92-74DA-D29C-D518-0532EC8CB296}" dt="2024-05-07T12:16:42.908" v="22"/>
          <ac:picMkLst>
            <pc:docMk/>
            <pc:sldMk cId="1572825992" sldId="274"/>
            <ac:picMk id="3" creationId="{83A76710-3A22-8D92-2E88-EA22C45DA45A}"/>
          </ac:picMkLst>
        </pc:picChg>
      </pc:sldChg>
    </pc:docChg>
  </pc:docChgLst>
  <pc:docChgLst>
    <pc:chgData name="Simon Canby (2304206)" userId="S::2304206@student.uwtsd.ac.uk::847d6c57-241c-439d-bc5b-fa35301edd3a" providerId="AD" clId="Web-{A69919CA-0A9C-5F9F-86C0-66C517996B41}"/>
    <pc:docChg chg="addSld modSld">
      <pc:chgData name="Simon Canby (2304206)" userId="S::2304206@student.uwtsd.ac.uk::847d6c57-241c-439d-bc5b-fa35301edd3a" providerId="AD" clId="Web-{A69919CA-0A9C-5F9F-86C0-66C517996B41}" dt="2024-05-07T12:19:45.515" v="22" actId="20577"/>
      <pc:docMkLst>
        <pc:docMk/>
      </pc:docMkLst>
      <pc:sldChg chg="modSp new">
        <pc:chgData name="Simon Canby (2304206)" userId="S::2304206@student.uwtsd.ac.uk::847d6c57-241c-439d-bc5b-fa35301edd3a" providerId="AD" clId="Web-{A69919CA-0A9C-5F9F-86C0-66C517996B41}" dt="2024-05-07T12:19:45.515" v="22" actId="20577"/>
        <pc:sldMkLst>
          <pc:docMk/>
          <pc:sldMk cId="531411693" sldId="275"/>
        </pc:sldMkLst>
        <pc:spChg chg="mod">
          <ac:chgData name="Simon Canby (2304206)" userId="S::2304206@student.uwtsd.ac.uk::847d6c57-241c-439d-bc5b-fa35301edd3a" providerId="AD" clId="Web-{A69919CA-0A9C-5F9F-86C0-66C517996B41}" dt="2024-05-07T12:19:45.515" v="22" actId="20577"/>
          <ac:spMkLst>
            <pc:docMk/>
            <pc:sldMk cId="531411693" sldId="275"/>
            <ac:spMk id="2" creationId="{63579CA8-D0A7-5BD0-F33B-D55FCEC832E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people on a table&#10;&#10;Description automatically generated">
            <a:extLst>
              <a:ext uri="{FF2B5EF4-FFF2-40B4-BE49-F238E27FC236}">
                <a16:creationId xmlns:a16="http://schemas.microsoft.com/office/drawing/2014/main" id="{3F3400F9-E501-7351-06AB-F843E85FFEBD}"/>
              </a:ext>
            </a:extLst>
          </p:cNvPr>
          <p:cNvPicPr>
            <a:picLocks noChangeAspect="1"/>
          </p:cNvPicPr>
          <p:nvPr/>
        </p:nvPicPr>
        <p:blipFill>
          <a:blip r:embed="rId2"/>
          <a:stretch>
            <a:fillRect/>
          </a:stretch>
        </p:blipFill>
        <p:spPr>
          <a:xfrm>
            <a:off x="-3663" y="-2931"/>
            <a:ext cx="12199326" cy="6863861"/>
          </a:xfrm>
          <a:prstGeom prst="rect">
            <a:avLst/>
          </a:prstGeom>
        </p:spPr>
      </p:pic>
    </p:spTree>
    <p:extLst>
      <p:ext uri="{BB962C8B-B14F-4D97-AF65-F5344CB8AC3E}">
        <p14:creationId xmlns:p14="http://schemas.microsoft.com/office/powerpoint/2010/main" val="35065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table with text on it&#10;&#10;Description automatically generated">
            <a:extLst>
              <a:ext uri="{FF2B5EF4-FFF2-40B4-BE49-F238E27FC236}">
                <a16:creationId xmlns:a16="http://schemas.microsoft.com/office/drawing/2014/main" id="{45A06C5D-CC19-3092-3AA1-6A4060643EFC}"/>
              </a:ext>
            </a:extLst>
          </p:cNvPr>
          <p:cNvPicPr>
            <a:picLocks noChangeAspect="1"/>
          </p:cNvPicPr>
          <p:nvPr/>
        </p:nvPicPr>
        <p:blipFill>
          <a:blip r:embed="rId2"/>
          <a:stretch>
            <a:fillRect/>
          </a:stretch>
        </p:blipFill>
        <p:spPr>
          <a:xfrm>
            <a:off x="-5495" y="-2931"/>
            <a:ext cx="12214712" cy="6863861"/>
          </a:xfrm>
          <a:prstGeom prst="rect">
            <a:avLst/>
          </a:prstGeom>
        </p:spPr>
      </p:pic>
    </p:spTree>
    <p:extLst>
      <p:ext uri="{BB962C8B-B14F-4D97-AF65-F5344CB8AC3E}">
        <p14:creationId xmlns:p14="http://schemas.microsoft.com/office/powerpoint/2010/main" val="3068560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ood table with text on it&#10;&#10;Description automatically generated">
            <a:extLst>
              <a:ext uri="{FF2B5EF4-FFF2-40B4-BE49-F238E27FC236}">
                <a16:creationId xmlns:a16="http://schemas.microsoft.com/office/drawing/2014/main" id="{25B0532B-BE69-EBC1-37D1-5EB2469DE4E2}"/>
              </a:ext>
            </a:extLst>
          </p:cNvPr>
          <p:cNvPicPr>
            <a:picLocks noChangeAspect="1"/>
          </p:cNvPicPr>
          <p:nvPr/>
        </p:nvPicPr>
        <p:blipFill>
          <a:blip r:embed="rId2"/>
          <a:stretch>
            <a:fillRect/>
          </a:stretch>
        </p:blipFill>
        <p:spPr>
          <a:xfrm>
            <a:off x="4030" y="1832"/>
            <a:ext cx="12183939" cy="6854335"/>
          </a:xfrm>
          <a:prstGeom prst="rect">
            <a:avLst/>
          </a:prstGeom>
        </p:spPr>
      </p:pic>
    </p:spTree>
    <p:extLst>
      <p:ext uri="{BB962C8B-B14F-4D97-AF65-F5344CB8AC3E}">
        <p14:creationId xmlns:p14="http://schemas.microsoft.com/office/powerpoint/2010/main" val="3697244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9FB4D6-FF58-B3AE-89ED-71A5F47A2246}"/>
              </a:ext>
            </a:extLst>
          </p:cNvPr>
          <p:cNvPicPr>
            <a:picLocks noChangeAspect="1"/>
          </p:cNvPicPr>
          <p:nvPr/>
        </p:nvPicPr>
        <p:blipFill>
          <a:blip r:embed="rId2"/>
          <a:stretch>
            <a:fillRect/>
          </a:stretch>
        </p:blipFill>
        <p:spPr>
          <a:xfrm>
            <a:off x="-5495" y="1832"/>
            <a:ext cx="12202990" cy="6854336"/>
          </a:xfrm>
          <a:prstGeom prst="rect">
            <a:avLst/>
          </a:prstGeom>
        </p:spPr>
      </p:pic>
    </p:spTree>
    <p:extLst>
      <p:ext uri="{BB962C8B-B14F-4D97-AF65-F5344CB8AC3E}">
        <p14:creationId xmlns:p14="http://schemas.microsoft.com/office/powerpoint/2010/main" val="1728083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ooden table with a blurry background&#10;&#10;Description automatically generated">
            <a:extLst>
              <a:ext uri="{FF2B5EF4-FFF2-40B4-BE49-F238E27FC236}">
                <a16:creationId xmlns:a16="http://schemas.microsoft.com/office/drawing/2014/main" id="{6E6B45B3-27A1-5163-3A47-D7AAD0A28B38}"/>
              </a:ext>
            </a:extLst>
          </p:cNvPr>
          <p:cNvPicPr>
            <a:picLocks noChangeAspect="1"/>
          </p:cNvPicPr>
          <p:nvPr/>
        </p:nvPicPr>
        <p:blipFill>
          <a:blip r:embed="rId4"/>
          <a:stretch>
            <a:fillRect/>
          </a:stretch>
        </p:blipFill>
        <p:spPr>
          <a:xfrm>
            <a:off x="-733" y="-2931"/>
            <a:ext cx="12193465" cy="6875584"/>
          </a:xfrm>
          <a:prstGeom prst="rect">
            <a:avLst/>
          </a:prstGeom>
        </p:spPr>
      </p:pic>
      <p:pic>
        <p:nvPicPr>
          <p:cNvPr id="3" name="WhatsApp Video 2024-05-07 at 1.28.59 AM">
            <a:hlinkClick r:id="" action="ppaction://media"/>
            <a:extLst>
              <a:ext uri="{FF2B5EF4-FFF2-40B4-BE49-F238E27FC236}">
                <a16:creationId xmlns:a16="http://schemas.microsoft.com/office/drawing/2014/main" id="{5A5B35BA-5663-B02A-1300-23AEFBDF5D0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41425" y="685800"/>
            <a:ext cx="9709150" cy="5486400"/>
          </a:xfrm>
          <a:prstGeom prst="rect">
            <a:avLst/>
          </a:prstGeom>
          <a:ln/>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178966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 table with text on it&#10;&#10;Description automatically generated">
            <a:extLst>
              <a:ext uri="{FF2B5EF4-FFF2-40B4-BE49-F238E27FC236}">
                <a16:creationId xmlns:a16="http://schemas.microsoft.com/office/drawing/2014/main" id="{83A76710-3A22-8D92-2E88-EA22C45DA45A}"/>
              </a:ext>
            </a:extLst>
          </p:cNvPr>
          <p:cNvPicPr>
            <a:picLocks noChangeAspect="1"/>
          </p:cNvPicPr>
          <p:nvPr/>
        </p:nvPicPr>
        <p:blipFill>
          <a:blip r:embed="rId2"/>
          <a:stretch>
            <a:fillRect/>
          </a:stretch>
        </p:blipFill>
        <p:spPr>
          <a:xfrm>
            <a:off x="0" y="2677"/>
            <a:ext cx="12192000" cy="6852646"/>
          </a:xfrm>
          <a:prstGeom prst="rect">
            <a:avLst/>
          </a:prstGeom>
        </p:spPr>
      </p:pic>
    </p:spTree>
    <p:extLst>
      <p:ext uri="{BB962C8B-B14F-4D97-AF65-F5344CB8AC3E}">
        <p14:creationId xmlns:p14="http://schemas.microsoft.com/office/powerpoint/2010/main" val="1572825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79CA8-D0A7-5BD0-F33B-D55FCEC832E8}"/>
              </a:ext>
            </a:extLst>
          </p:cNvPr>
          <p:cNvSpPr>
            <a:spLocks noGrp="1"/>
          </p:cNvSpPr>
          <p:nvPr>
            <p:ph type="title"/>
          </p:nvPr>
        </p:nvSpPr>
        <p:spPr>
          <a:xfrm>
            <a:off x="277907" y="611654"/>
            <a:ext cx="10919011" cy="5886357"/>
          </a:xfrm>
        </p:spPr>
        <p:txBody>
          <a:bodyPr vert="horz" lIns="91440" tIns="45720" rIns="91440" bIns="45720" rtlCol="0" anchor="ctr">
            <a:noAutofit/>
          </a:bodyPr>
          <a:lstStyle/>
          <a:p>
            <a:r>
              <a:rPr lang="en-US" sz="1850" b="1" dirty="0">
                <a:latin typeface="Segoe UI"/>
                <a:cs typeface="Segoe UI"/>
              </a:rPr>
              <a:t>{1} The bar staff will have to keep in mind this module, so they do not over serve the customers who are intoxicated, this is important to follow due to the safety of all staff and customers and to make sure the customers are still happy and enjoying their evening with us. This model system is like a upside down traffic light which help bar and waiters on how they can assess their customers when they are at the establishment, green light means that there is No sign and the customer is fine then the yellow light is customer is intoxicated and slow down the sale of alcohol to them and last one is red light is to Stop serving alcohol to the customer as they are to intoxicated, after you stop serving the customer alcohol remove and glassware or anything dangerous to prioritize safety of all staff and customers and the customer who is intoxicated. After you have cleaned the table offer the intoxicated customer an alternative such as a water or a non-alcoholic beverage and suggest food options. </a:t>
            </a:r>
            <a:endParaRPr lang="en-US" sz="1850" dirty="0">
              <a:latin typeface="Segoe UI"/>
              <a:cs typeface="Segoe UI"/>
            </a:endParaRPr>
          </a:p>
          <a:p>
            <a:endParaRPr lang="en-US" sz="1850" dirty="0">
              <a:latin typeface="Segoe UI"/>
              <a:cs typeface="Segoe UI"/>
            </a:endParaRPr>
          </a:p>
          <a:p>
            <a:r>
              <a:rPr lang="en-US" sz="1850" b="1" dirty="0">
                <a:latin typeface="Segoe UI"/>
                <a:cs typeface="Segoe UI"/>
              </a:rPr>
              <a:t>{2} Bar or any other member of staff are not allowed to serve alcohol to anyone who intoxicated due to the law, every member of staff should know the law which is “under section 141 of the licensing act 2003 makes it an offence to knowingly sell or attempt to sell alcohol to a person who is drunk”. It is the restaurant responsible to take care of the intoxicated customer in your primases and it's important that you take care of the customer for both their well-being and safety also your establishment reputation </a:t>
            </a:r>
            <a:endParaRPr lang="en-US" sz="1850" dirty="0">
              <a:latin typeface="Segoe UI"/>
              <a:cs typeface="Segoe UI"/>
            </a:endParaRPr>
          </a:p>
          <a:p>
            <a:endParaRPr lang="en-US" sz="1850" dirty="0">
              <a:latin typeface="Segoe UI"/>
              <a:cs typeface="Segoe UI"/>
            </a:endParaRPr>
          </a:p>
          <a:p>
            <a:r>
              <a:rPr lang="en-US" sz="1850" b="1" dirty="0">
                <a:latin typeface="Segoe UI"/>
                <a:cs typeface="Segoe UI"/>
              </a:rPr>
              <a:t>{3} These are the signs that any staff should look out for in all their customers is appearance such as flushed checks and tired eyes, you also have co-ordination and reflexes which are slurred speech, repetition, inability to count their money and a weakened sense of hearing moving on to the last one is Behavior with this you can expect aggressive behavior, lowered inhibitions </a:t>
            </a:r>
            <a:endParaRPr lang="en-US" sz="1850" dirty="0">
              <a:latin typeface="Segoe UI"/>
              <a:cs typeface="Segoe UI"/>
            </a:endParaRPr>
          </a:p>
          <a:p>
            <a:endParaRPr lang="en-US" dirty="0"/>
          </a:p>
        </p:txBody>
      </p:sp>
    </p:spTree>
    <p:extLst>
      <p:ext uri="{BB962C8B-B14F-4D97-AF65-F5344CB8AC3E}">
        <p14:creationId xmlns:p14="http://schemas.microsoft.com/office/powerpoint/2010/main" val="531411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PowerPoint Presentation</vt:lpstr>
      <vt:lpstr>PowerPoint Presentation</vt:lpstr>
      <vt:lpstr>{1} The bar staff will have to keep in mind this module, so they do not over serve the customers who are intoxicated, this is important to follow due to the safety of all staff and customers and to make sure the customers are still happy and enjoying their evening with us. This model system is like a upside down traffic light which help bar and waiters on how they can assess their customers when they are at the establishment, green light means that there is No sign and the customer is fine then the yellow light is customer is intoxicated and slow down the sale of alcohol to them and last one is red light is to Stop serving alcohol to the customer as they are to intoxicated, after you stop serving the customer alcohol remove and glassware or anything dangerous to prioritize safety of all staff and customers and the customer who is intoxicated. After you have cleaned the table offer the intoxicated customer an alternative such as a water or a non-alcoholic beverage and suggest food options.   {2} Bar or any other member of staff are not allowed to serve alcohol to anyone who intoxicated due to the law, every member of staff should know the law which is “under section 141 of the licensing act 2003 makes it an offence to knowingly sell or attempt to sell alcohol to a person who is drunk”. It is the restaurant responsible to take care of the intoxicated customer in your primases and it's important that you take care of the customer for both their well-being and safety also your establishment reputation   {3} These are the signs that any staff should look out for in all their customers is appearance such as flushed checks and tired eyes, you also have co-ordination and reflexes which are slurred speech, repetition, inability to count their money and a weakened sense of hearing moving on to the last one is Behavior with this you can expect aggressive behavior, lowered inhibitions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34</cp:revision>
  <dcterms:created xsi:type="dcterms:W3CDTF">2024-05-07T12:13:06Z</dcterms:created>
  <dcterms:modified xsi:type="dcterms:W3CDTF">2024-05-07T12:19:48Z</dcterms:modified>
</cp:coreProperties>
</file>