
<file path=[Content_Types].xml><?xml version="1.0" encoding="utf-8"?>
<Types xmlns="http://schemas.openxmlformats.org/package/2006/content-types">
  <Default Extension="gif" ContentType="image/gif"/>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12192000" cy="6858000"/>
  <p:notesSz cx="6858000" cy="9144000"/>
  <p:defaultText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F1919"/>
    <a:srgbClr val="A20000"/>
    <a:srgbClr val="8C0505"/>
    <a:srgbClr val="820000"/>
    <a:srgbClr val="15242B"/>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p:scale>
          <a:sx n="148" d="100"/>
          <a:sy n="148" d="100"/>
        </p:scale>
        <p:origin x="2076" y="6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D1BE86-087F-0136-D535-3079023B3A7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ru-RU"/>
          </a:p>
        </p:txBody>
      </p:sp>
      <p:sp>
        <p:nvSpPr>
          <p:cNvPr id="3" name="Subtitle 2">
            <a:extLst>
              <a:ext uri="{FF2B5EF4-FFF2-40B4-BE49-F238E27FC236}">
                <a16:creationId xmlns:a16="http://schemas.microsoft.com/office/drawing/2014/main" id="{CBF076F9-16CA-BCD2-E77B-1EA0605AAD2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ru-RU"/>
          </a:p>
        </p:txBody>
      </p:sp>
      <p:sp>
        <p:nvSpPr>
          <p:cNvPr id="4" name="Date Placeholder 3">
            <a:extLst>
              <a:ext uri="{FF2B5EF4-FFF2-40B4-BE49-F238E27FC236}">
                <a16:creationId xmlns:a16="http://schemas.microsoft.com/office/drawing/2014/main" id="{63F10AFF-35C6-DC36-D815-612CAE23D61D}"/>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5" name="Footer Placeholder 4">
            <a:extLst>
              <a:ext uri="{FF2B5EF4-FFF2-40B4-BE49-F238E27FC236}">
                <a16:creationId xmlns:a16="http://schemas.microsoft.com/office/drawing/2014/main" id="{2862236A-88E4-BBF4-F86D-4988E4729B22}"/>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1DDF8064-79F8-9904-1159-B041C2FDD97E}"/>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32171463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7EE9D0-8AF5-489A-B032-13C6EEC9E90F}"/>
              </a:ext>
            </a:extLst>
          </p:cNvPr>
          <p:cNvSpPr>
            <a:spLocks noGrp="1"/>
          </p:cNvSpPr>
          <p:nvPr>
            <p:ph type="title"/>
          </p:nvPr>
        </p:nvSpPr>
        <p:spPr/>
        <p:txBody>
          <a:bodyPr/>
          <a:lstStyle/>
          <a:p>
            <a:r>
              <a:rPr lang="en-US"/>
              <a:t>Click to edit Master title style</a:t>
            </a:r>
            <a:endParaRPr lang="ru-RU"/>
          </a:p>
        </p:txBody>
      </p:sp>
      <p:sp>
        <p:nvSpPr>
          <p:cNvPr id="3" name="Content Placeholder 2">
            <a:extLst>
              <a:ext uri="{FF2B5EF4-FFF2-40B4-BE49-F238E27FC236}">
                <a16:creationId xmlns:a16="http://schemas.microsoft.com/office/drawing/2014/main" id="{C55EB598-E697-D297-4174-B450F68FF14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32248FFF-BC9B-8399-9C7E-341C3A773948}"/>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5" name="Footer Placeholder 4">
            <a:extLst>
              <a:ext uri="{FF2B5EF4-FFF2-40B4-BE49-F238E27FC236}">
                <a16:creationId xmlns:a16="http://schemas.microsoft.com/office/drawing/2014/main" id="{DA8A397C-93AD-CC81-CC71-6CDCC6C1DFE0}"/>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43E90293-78BA-7CDA-0859-9E71724A1614}"/>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12183688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49C23-FBB7-4C4A-7EE7-FCDFDA3FBBE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ru-RU"/>
          </a:p>
        </p:txBody>
      </p:sp>
      <p:sp>
        <p:nvSpPr>
          <p:cNvPr id="3" name="Text Placeholder 2">
            <a:extLst>
              <a:ext uri="{FF2B5EF4-FFF2-40B4-BE49-F238E27FC236}">
                <a16:creationId xmlns:a16="http://schemas.microsoft.com/office/drawing/2014/main" id="{70F35CEC-1BC1-7635-031F-5347A69DD428}"/>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2A01170-BE95-AB94-228A-EE8DFED29262}"/>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5" name="Footer Placeholder 4">
            <a:extLst>
              <a:ext uri="{FF2B5EF4-FFF2-40B4-BE49-F238E27FC236}">
                <a16:creationId xmlns:a16="http://schemas.microsoft.com/office/drawing/2014/main" id="{BD1CD3F6-9C73-C3E1-1B81-AAA61EC202CA}"/>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A34AADDF-83F5-3E2D-107E-343F40332246}"/>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23664792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9F302B-B8D6-9072-B592-E395F50A0D51}"/>
              </a:ext>
            </a:extLst>
          </p:cNvPr>
          <p:cNvSpPr>
            <a:spLocks noGrp="1"/>
          </p:cNvSpPr>
          <p:nvPr>
            <p:ph type="title"/>
          </p:nvPr>
        </p:nvSpPr>
        <p:spPr/>
        <p:txBody>
          <a:bodyPr/>
          <a:lstStyle/>
          <a:p>
            <a:r>
              <a:rPr lang="en-US"/>
              <a:t>Click to edit Master title style</a:t>
            </a:r>
            <a:endParaRPr lang="ru-RU"/>
          </a:p>
        </p:txBody>
      </p:sp>
      <p:sp>
        <p:nvSpPr>
          <p:cNvPr id="3" name="Content Placeholder 2">
            <a:extLst>
              <a:ext uri="{FF2B5EF4-FFF2-40B4-BE49-F238E27FC236}">
                <a16:creationId xmlns:a16="http://schemas.microsoft.com/office/drawing/2014/main" id="{F8791054-77E6-4CF5-DE55-A2320AB9484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Content Placeholder 3">
            <a:extLst>
              <a:ext uri="{FF2B5EF4-FFF2-40B4-BE49-F238E27FC236}">
                <a16:creationId xmlns:a16="http://schemas.microsoft.com/office/drawing/2014/main" id="{0A74C84D-C0CF-9DB8-92F5-125C7690F46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Date Placeholder 4">
            <a:extLst>
              <a:ext uri="{FF2B5EF4-FFF2-40B4-BE49-F238E27FC236}">
                <a16:creationId xmlns:a16="http://schemas.microsoft.com/office/drawing/2014/main" id="{76DBA8F4-635F-7DA9-0B7F-3EB1501AFB44}"/>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6" name="Footer Placeholder 5">
            <a:extLst>
              <a:ext uri="{FF2B5EF4-FFF2-40B4-BE49-F238E27FC236}">
                <a16:creationId xmlns:a16="http://schemas.microsoft.com/office/drawing/2014/main" id="{417F8E6F-E726-3BB9-C93D-7ADF37375927}"/>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A5D03041-75C3-F9FC-5A93-EF199F657FC1}"/>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317540218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7D119-C241-B2EE-A5CF-F6939585638B}"/>
              </a:ext>
            </a:extLst>
          </p:cNvPr>
          <p:cNvSpPr>
            <a:spLocks noGrp="1"/>
          </p:cNvSpPr>
          <p:nvPr>
            <p:ph type="title"/>
          </p:nvPr>
        </p:nvSpPr>
        <p:spPr>
          <a:xfrm>
            <a:off x="839788" y="365125"/>
            <a:ext cx="10515600" cy="1325563"/>
          </a:xfrm>
        </p:spPr>
        <p:txBody>
          <a:bodyPr/>
          <a:lstStyle/>
          <a:p>
            <a:r>
              <a:rPr lang="en-US"/>
              <a:t>Click to edit Master title style</a:t>
            </a:r>
            <a:endParaRPr lang="ru-RU"/>
          </a:p>
        </p:txBody>
      </p:sp>
      <p:sp>
        <p:nvSpPr>
          <p:cNvPr id="3" name="Text Placeholder 2">
            <a:extLst>
              <a:ext uri="{FF2B5EF4-FFF2-40B4-BE49-F238E27FC236}">
                <a16:creationId xmlns:a16="http://schemas.microsoft.com/office/drawing/2014/main" id="{DABA7DC8-2220-E34F-DC09-780B7E91440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1E7EF96-6E83-ECE2-0DA2-425A8358F79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5" name="Text Placeholder 4">
            <a:extLst>
              <a:ext uri="{FF2B5EF4-FFF2-40B4-BE49-F238E27FC236}">
                <a16:creationId xmlns:a16="http://schemas.microsoft.com/office/drawing/2014/main" id="{9C5EBEF0-5952-9C69-279A-48633D4C2A2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4CE78D-5229-3834-242B-29892ADE7C1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7" name="Date Placeholder 6">
            <a:extLst>
              <a:ext uri="{FF2B5EF4-FFF2-40B4-BE49-F238E27FC236}">
                <a16:creationId xmlns:a16="http://schemas.microsoft.com/office/drawing/2014/main" id="{CE98B839-C595-342B-6F88-807990759B8A}"/>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8" name="Footer Placeholder 7">
            <a:extLst>
              <a:ext uri="{FF2B5EF4-FFF2-40B4-BE49-F238E27FC236}">
                <a16:creationId xmlns:a16="http://schemas.microsoft.com/office/drawing/2014/main" id="{9C841AFB-3DDB-75BB-466D-517820ED2325}"/>
              </a:ext>
            </a:extLst>
          </p:cNvPr>
          <p:cNvSpPr>
            <a:spLocks noGrp="1"/>
          </p:cNvSpPr>
          <p:nvPr>
            <p:ph type="ftr" sz="quarter" idx="11"/>
          </p:nvPr>
        </p:nvSpPr>
        <p:spPr/>
        <p:txBody>
          <a:bodyPr/>
          <a:lstStyle/>
          <a:p>
            <a:endParaRPr lang="ru-RU"/>
          </a:p>
        </p:txBody>
      </p:sp>
      <p:sp>
        <p:nvSpPr>
          <p:cNvPr id="9" name="Slide Number Placeholder 8">
            <a:extLst>
              <a:ext uri="{FF2B5EF4-FFF2-40B4-BE49-F238E27FC236}">
                <a16:creationId xmlns:a16="http://schemas.microsoft.com/office/drawing/2014/main" id="{D4D43CE5-5FC9-048B-F849-79DAEAFB2FCD}"/>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412684290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613500-A40A-75C5-E7F1-0FF13BE0692C}"/>
              </a:ext>
            </a:extLst>
          </p:cNvPr>
          <p:cNvSpPr>
            <a:spLocks noGrp="1"/>
          </p:cNvSpPr>
          <p:nvPr>
            <p:ph type="title"/>
          </p:nvPr>
        </p:nvSpPr>
        <p:spPr/>
        <p:txBody>
          <a:bodyPr/>
          <a:lstStyle/>
          <a:p>
            <a:r>
              <a:rPr lang="en-US"/>
              <a:t>Click to edit Master title style</a:t>
            </a:r>
            <a:endParaRPr lang="ru-RU"/>
          </a:p>
        </p:txBody>
      </p:sp>
      <p:sp>
        <p:nvSpPr>
          <p:cNvPr id="3" name="Date Placeholder 2">
            <a:extLst>
              <a:ext uri="{FF2B5EF4-FFF2-40B4-BE49-F238E27FC236}">
                <a16:creationId xmlns:a16="http://schemas.microsoft.com/office/drawing/2014/main" id="{376FACF0-90B9-B44D-963B-F9769DA221BB}"/>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4" name="Footer Placeholder 3">
            <a:extLst>
              <a:ext uri="{FF2B5EF4-FFF2-40B4-BE49-F238E27FC236}">
                <a16:creationId xmlns:a16="http://schemas.microsoft.com/office/drawing/2014/main" id="{CC92BED0-FAC3-5D8C-389A-C9745F874AE0}"/>
              </a:ext>
            </a:extLst>
          </p:cNvPr>
          <p:cNvSpPr>
            <a:spLocks noGrp="1"/>
          </p:cNvSpPr>
          <p:nvPr>
            <p:ph type="ftr" sz="quarter" idx="11"/>
          </p:nvPr>
        </p:nvSpPr>
        <p:spPr/>
        <p:txBody>
          <a:bodyPr/>
          <a:lstStyle/>
          <a:p>
            <a:endParaRPr lang="ru-RU"/>
          </a:p>
        </p:txBody>
      </p:sp>
      <p:sp>
        <p:nvSpPr>
          <p:cNvPr id="5" name="Slide Number Placeholder 4">
            <a:extLst>
              <a:ext uri="{FF2B5EF4-FFF2-40B4-BE49-F238E27FC236}">
                <a16:creationId xmlns:a16="http://schemas.microsoft.com/office/drawing/2014/main" id="{D9CF9837-883C-96E4-EDAB-B85DAA336927}"/>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379525657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0BE3768-75EA-6E4D-776A-C64994985142}"/>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3" name="Footer Placeholder 2">
            <a:extLst>
              <a:ext uri="{FF2B5EF4-FFF2-40B4-BE49-F238E27FC236}">
                <a16:creationId xmlns:a16="http://schemas.microsoft.com/office/drawing/2014/main" id="{FCDF0F5C-8219-C6B6-86ED-35D259957701}"/>
              </a:ext>
            </a:extLst>
          </p:cNvPr>
          <p:cNvSpPr>
            <a:spLocks noGrp="1"/>
          </p:cNvSpPr>
          <p:nvPr>
            <p:ph type="ftr" sz="quarter" idx="11"/>
          </p:nvPr>
        </p:nvSpPr>
        <p:spPr/>
        <p:txBody>
          <a:bodyPr/>
          <a:lstStyle/>
          <a:p>
            <a:endParaRPr lang="ru-RU"/>
          </a:p>
        </p:txBody>
      </p:sp>
      <p:sp>
        <p:nvSpPr>
          <p:cNvPr id="4" name="Slide Number Placeholder 3">
            <a:extLst>
              <a:ext uri="{FF2B5EF4-FFF2-40B4-BE49-F238E27FC236}">
                <a16:creationId xmlns:a16="http://schemas.microsoft.com/office/drawing/2014/main" id="{9FBEF0EF-3DBB-337C-3D60-D395FB73BDDA}"/>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11028486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A86F77-BA3D-D491-E657-48E634ADB31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u-RU"/>
          </a:p>
        </p:txBody>
      </p:sp>
      <p:sp>
        <p:nvSpPr>
          <p:cNvPr id="3" name="Content Placeholder 2">
            <a:extLst>
              <a:ext uri="{FF2B5EF4-FFF2-40B4-BE49-F238E27FC236}">
                <a16:creationId xmlns:a16="http://schemas.microsoft.com/office/drawing/2014/main" id="{D0F7F524-89D3-5A28-AFE9-62C57B8A68C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Text Placeholder 3">
            <a:extLst>
              <a:ext uri="{FF2B5EF4-FFF2-40B4-BE49-F238E27FC236}">
                <a16:creationId xmlns:a16="http://schemas.microsoft.com/office/drawing/2014/main" id="{D4BC4FAF-35D7-8945-8DF3-7FBD882DE64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5A0F8DE-4BB4-E81D-9FDC-26BFF131D8D9}"/>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6" name="Footer Placeholder 5">
            <a:extLst>
              <a:ext uri="{FF2B5EF4-FFF2-40B4-BE49-F238E27FC236}">
                <a16:creationId xmlns:a16="http://schemas.microsoft.com/office/drawing/2014/main" id="{43DC2BE9-1A91-3C34-CFDD-8BCBDD7B396B}"/>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BD395415-B513-1677-8D1B-3479B0C15134}"/>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18254714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7B4BA4-101F-7AFE-4958-1924A594D88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ru-RU"/>
          </a:p>
        </p:txBody>
      </p:sp>
      <p:sp>
        <p:nvSpPr>
          <p:cNvPr id="3" name="Picture Placeholder 2">
            <a:extLst>
              <a:ext uri="{FF2B5EF4-FFF2-40B4-BE49-F238E27FC236}">
                <a16:creationId xmlns:a16="http://schemas.microsoft.com/office/drawing/2014/main" id="{5DC8A0A1-3293-7AC1-695C-8FAB2B62024C}"/>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ru-RU"/>
          </a:p>
        </p:txBody>
      </p:sp>
      <p:sp>
        <p:nvSpPr>
          <p:cNvPr id="4" name="Text Placeholder 3">
            <a:extLst>
              <a:ext uri="{FF2B5EF4-FFF2-40B4-BE49-F238E27FC236}">
                <a16:creationId xmlns:a16="http://schemas.microsoft.com/office/drawing/2014/main" id="{34DF315F-2762-021F-DC89-140F3B3A15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9D143E1-380B-C895-ABA9-F6E042627865}"/>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6" name="Footer Placeholder 5">
            <a:extLst>
              <a:ext uri="{FF2B5EF4-FFF2-40B4-BE49-F238E27FC236}">
                <a16:creationId xmlns:a16="http://schemas.microsoft.com/office/drawing/2014/main" id="{8DC3B7E5-7E09-7BF4-FF40-8CC564D4CDD5}"/>
              </a:ext>
            </a:extLst>
          </p:cNvPr>
          <p:cNvSpPr>
            <a:spLocks noGrp="1"/>
          </p:cNvSpPr>
          <p:nvPr>
            <p:ph type="ftr" sz="quarter" idx="11"/>
          </p:nvPr>
        </p:nvSpPr>
        <p:spPr/>
        <p:txBody>
          <a:bodyPr/>
          <a:lstStyle/>
          <a:p>
            <a:endParaRPr lang="ru-RU"/>
          </a:p>
        </p:txBody>
      </p:sp>
      <p:sp>
        <p:nvSpPr>
          <p:cNvPr id="7" name="Slide Number Placeholder 6">
            <a:extLst>
              <a:ext uri="{FF2B5EF4-FFF2-40B4-BE49-F238E27FC236}">
                <a16:creationId xmlns:a16="http://schemas.microsoft.com/office/drawing/2014/main" id="{A65D6890-0E8A-E656-A01E-E0E6F18891B5}"/>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14735705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E868DE-71B3-51CB-DEB4-902C2D0D51A7}"/>
              </a:ext>
            </a:extLst>
          </p:cNvPr>
          <p:cNvSpPr>
            <a:spLocks noGrp="1"/>
          </p:cNvSpPr>
          <p:nvPr>
            <p:ph type="title"/>
          </p:nvPr>
        </p:nvSpPr>
        <p:spPr/>
        <p:txBody>
          <a:bodyPr/>
          <a:lstStyle/>
          <a:p>
            <a:r>
              <a:rPr lang="en-US"/>
              <a:t>Click to edit Master title style</a:t>
            </a:r>
            <a:endParaRPr lang="ru-RU"/>
          </a:p>
        </p:txBody>
      </p:sp>
      <p:sp>
        <p:nvSpPr>
          <p:cNvPr id="3" name="Vertical Text Placeholder 2">
            <a:extLst>
              <a:ext uri="{FF2B5EF4-FFF2-40B4-BE49-F238E27FC236}">
                <a16:creationId xmlns:a16="http://schemas.microsoft.com/office/drawing/2014/main" id="{DF0F0708-5778-E3CF-E01E-15BC2DDFEEF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93C271ED-90BB-4EB3-567F-CED04C44689A}"/>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5" name="Footer Placeholder 4">
            <a:extLst>
              <a:ext uri="{FF2B5EF4-FFF2-40B4-BE49-F238E27FC236}">
                <a16:creationId xmlns:a16="http://schemas.microsoft.com/office/drawing/2014/main" id="{5808167E-4C47-25CC-E2EE-C650C7A22E68}"/>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0DDBD0F6-6785-718C-C09F-D2197217FEA0}"/>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391023659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471EA74-4B4E-0850-315E-32698ABBEE6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ru-RU"/>
          </a:p>
        </p:txBody>
      </p:sp>
      <p:sp>
        <p:nvSpPr>
          <p:cNvPr id="3" name="Vertical Text Placeholder 2">
            <a:extLst>
              <a:ext uri="{FF2B5EF4-FFF2-40B4-BE49-F238E27FC236}">
                <a16:creationId xmlns:a16="http://schemas.microsoft.com/office/drawing/2014/main" id="{91181BE6-10DB-BDE3-1A97-7F065190964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0FF5AF61-289E-88D6-33F8-1E52846D06B2}"/>
              </a:ext>
            </a:extLst>
          </p:cNvPr>
          <p:cNvSpPr>
            <a:spLocks noGrp="1"/>
          </p:cNvSpPr>
          <p:nvPr>
            <p:ph type="dt" sz="half" idx="10"/>
          </p:nvPr>
        </p:nvSpPr>
        <p:spPr/>
        <p:txBody>
          <a:bodyPr/>
          <a:lstStyle/>
          <a:p>
            <a:fld id="{34F92DE2-6C4D-4A5E-8B39-7237BBD6BDED}" type="datetimeFigureOut">
              <a:rPr lang="ru-RU" smtClean="0"/>
              <a:t>28.10.2025</a:t>
            </a:fld>
            <a:endParaRPr lang="ru-RU"/>
          </a:p>
        </p:txBody>
      </p:sp>
      <p:sp>
        <p:nvSpPr>
          <p:cNvPr id="5" name="Footer Placeholder 4">
            <a:extLst>
              <a:ext uri="{FF2B5EF4-FFF2-40B4-BE49-F238E27FC236}">
                <a16:creationId xmlns:a16="http://schemas.microsoft.com/office/drawing/2014/main" id="{55DBD1F0-26A8-3914-B85E-99290B06B742}"/>
              </a:ext>
            </a:extLst>
          </p:cNvPr>
          <p:cNvSpPr>
            <a:spLocks noGrp="1"/>
          </p:cNvSpPr>
          <p:nvPr>
            <p:ph type="ftr" sz="quarter" idx="11"/>
          </p:nvPr>
        </p:nvSpPr>
        <p:spPr/>
        <p:txBody>
          <a:bodyPr/>
          <a:lstStyle/>
          <a:p>
            <a:endParaRPr lang="ru-RU"/>
          </a:p>
        </p:txBody>
      </p:sp>
      <p:sp>
        <p:nvSpPr>
          <p:cNvPr id="6" name="Slide Number Placeholder 5">
            <a:extLst>
              <a:ext uri="{FF2B5EF4-FFF2-40B4-BE49-F238E27FC236}">
                <a16:creationId xmlns:a16="http://schemas.microsoft.com/office/drawing/2014/main" id="{5BA6EBE2-D9B6-5D2E-C3F7-3BB9D7B92969}"/>
              </a:ext>
            </a:extLst>
          </p:cNvPr>
          <p:cNvSpPr>
            <a:spLocks noGrp="1"/>
          </p:cNvSpPr>
          <p:nvPr>
            <p:ph type="sldNum" sz="quarter" idx="12"/>
          </p:nvPr>
        </p:nvSpPr>
        <p:spPr/>
        <p:txBody>
          <a:bodyPr/>
          <a:lstStyle/>
          <a:p>
            <a:fld id="{90FD663E-99F7-4594-B702-C5ABBDBC452F}" type="slidenum">
              <a:rPr lang="ru-RU" smtClean="0"/>
              <a:t>‹#›</a:t>
            </a:fld>
            <a:endParaRPr lang="ru-RU"/>
          </a:p>
        </p:txBody>
      </p:sp>
    </p:spTree>
    <p:extLst>
      <p:ext uri="{BB962C8B-B14F-4D97-AF65-F5344CB8AC3E}">
        <p14:creationId xmlns:p14="http://schemas.microsoft.com/office/powerpoint/2010/main" val="41593201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50B0E37-DED5-6A6E-9F0E-A521128756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ru-RU"/>
          </a:p>
        </p:txBody>
      </p:sp>
      <p:sp>
        <p:nvSpPr>
          <p:cNvPr id="3" name="Text Placeholder 2">
            <a:extLst>
              <a:ext uri="{FF2B5EF4-FFF2-40B4-BE49-F238E27FC236}">
                <a16:creationId xmlns:a16="http://schemas.microsoft.com/office/drawing/2014/main" id="{7B72A208-8B8E-D0F9-BD0A-7EE5E74D06F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ru-RU"/>
          </a:p>
        </p:txBody>
      </p:sp>
      <p:sp>
        <p:nvSpPr>
          <p:cNvPr id="4" name="Date Placeholder 3">
            <a:extLst>
              <a:ext uri="{FF2B5EF4-FFF2-40B4-BE49-F238E27FC236}">
                <a16:creationId xmlns:a16="http://schemas.microsoft.com/office/drawing/2014/main" id="{F119FDD8-FF65-D7CA-DF7A-2FC5EF680D7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34F92DE2-6C4D-4A5E-8B39-7237BBD6BDED}" type="datetimeFigureOut">
              <a:rPr lang="ru-RU" smtClean="0"/>
              <a:t>28.10.2025</a:t>
            </a:fld>
            <a:endParaRPr lang="ru-RU"/>
          </a:p>
        </p:txBody>
      </p:sp>
      <p:sp>
        <p:nvSpPr>
          <p:cNvPr id="5" name="Footer Placeholder 4">
            <a:extLst>
              <a:ext uri="{FF2B5EF4-FFF2-40B4-BE49-F238E27FC236}">
                <a16:creationId xmlns:a16="http://schemas.microsoft.com/office/drawing/2014/main" id="{A29DEA3E-0517-4DF7-D51C-4839911D254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ru-RU"/>
          </a:p>
        </p:txBody>
      </p:sp>
      <p:sp>
        <p:nvSpPr>
          <p:cNvPr id="6" name="Slide Number Placeholder 5">
            <a:extLst>
              <a:ext uri="{FF2B5EF4-FFF2-40B4-BE49-F238E27FC236}">
                <a16:creationId xmlns:a16="http://schemas.microsoft.com/office/drawing/2014/main" id="{1AB272E6-AB7D-C239-BDBF-F1D3CD0E372A}"/>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90FD663E-99F7-4594-B702-C5ABBDBC452F}" type="slidenum">
              <a:rPr lang="ru-RU" smtClean="0"/>
              <a:t>‹#›</a:t>
            </a:fld>
            <a:endParaRPr lang="ru-RU"/>
          </a:p>
        </p:txBody>
      </p:sp>
    </p:spTree>
    <p:extLst>
      <p:ext uri="{BB962C8B-B14F-4D97-AF65-F5344CB8AC3E}">
        <p14:creationId xmlns:p14="http://schemas.microsoft.com/office/powerpoint/2010/main" val="28427782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ru-RU"/>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microsoft.com/office/2007/relationships/hdphoto" Target="../media/hdphoto1.wdp"/><Relationship Id="rId7" Type="http://schemas.openxmlformats.org/officeDocument/2006/relationships/image" Target="../media/image5.png"/><Relationship Id="rId2" Type="http://schemas.openxmlformats.org/officeDocument/2006/relationships/image" Target="../media/image1.png"/><Relationship Id="rId1" Type="http://schemas.openxmlformats.org/officeDocument/2006/relationships/slideLayout" Target="../slideLayouts/slideLayout1.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10.png"/><Relationship Id="rId4" Type="http://schemas.openxmlformats.org/officeDocument/2006/relationships/image" Target="../media/image9.png"/></Relationships>
</file>

<file path=ppt/slides/_rels/slide4.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image" Target="../media/image8.png"/><Relationship Id="rId7" Type="http://schemas.openxmlformats.org/officeDocument/2006/relationships/image" Target="../media/image13.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12.png"/><Relationship Id="rId11" Type="http://schemas.openxmlformats.org/officeDocument/2006/relationships/image" Target="../media/image17.png"/><Relationship Id="rId5" Type="http://schemas.openxmlformats.org/officeDocument/2006/relationships/image" Target="../media/image11.png"/><Relationship Id="rId10" Type="http://schemas.openxmlformats.org/officeDocument/2006/relationships/image" Target="../media/image16.png"/><Relationship Id="rId4" Type="http://schemas.openxmlformats.org/officeDocument/2006/relationships/image" Target="../media/image6.png"/><Relationship Id="rId9" Type="http://schemas.openxmlformats.org/officeDocument/2006/relationships/image" Target="../media/image15.png"/></Relationships>
</file>

<file path=ppt/slides/_rels/slide5.xml.rels><?xml version="1.0" encoding="UTF-8" standalone="yes"?>
<Relationships xmlns="http://schemas.openxmlformats.org/package/2006/relationships"><Relationship Id="rId8" Type="http://schemas.openxmlformats.org/officeDocument/2006/relationships/image" Target="../media/image21.png"/><Relationship Id="rId13" Type="http://schemas.openxmlformats.org/officeDocument/2006/relationships/image" Target="../media/image24.png"/><Relationship Id="rId3" Type="http://schemas.openxmlformats.org/officeDocument/2006/relationships/image" Target="../media/image6.png"/><Relationship Id="rId7" Type="http://schemas.openxmlformats.org/officeDocument/2006/relationships/image" Target="../media/image20.png"/><Relationship Id="rId12" Type="http://schemas.microsoft.com/office/2007/relationships/hdphoto" Target="../media/hdphoto4.wdp"/><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2.wdp"/><Relationship Id="rId11" Type="http://schemas.openxmlformats.org/officeDocument/2006/relationships/image" Target="../media/image23.png"/><Relationship Id="rId5" Type="http://schemas.openxmlformats.org/officeDocument/2006/relationships/image" Target="../media/image19.png"/><Relationship Id="rId10" Type="http://schemas.microsoft.com/office/2007/relationships/hdphoto" Target="../media/hdphoto3.wdp"/><Relationship Id="rId4" Type="http://schemas.openxmlformats.org/officeDocument/2006/relationships/image" Target="../media/image18.gif"/><Relationship Id="rId9" Type="http://schemas.openxmlformats.org/officeDocument/2006/relationships/image" Target="../media/image22.png"/><Relationship Id="rId14" Type="http://schemas.openxmlformats.org/officeDocument/2006/relationships/image" Target="../media/image8.png"/></Relationships>
</file>

<file path=ppt/slides/_rels/slide6.xml.rels><?xml version="1.0" encoding="UTF-8" standalone="yes"?>
<Relationships xmlns="http://schemas.openxmlformats.org/package/2006/relationships"><Relationship Id="rId3" Type="http://schemas.openxmlformats.org/officeDocument/2006/relationships/image" Target="../media/image23.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5.png"/><Relationship Id="rId5" Type="http://schemas.openxmlformats.org/officeDocument/2006/relationships/image" Target="../media/image6.png"/><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8" Type="http://schemas.openxmlformats.org/officeDocument/2006/relationships/image" Target="../media/image27.png"/><Relationship Id="rId3" Type="http://schemas.openxmlformats.org/officeDocument/2006/relationships/image" Target="../media/image8.png"/><Relationship Id="rId7" Type="http://schemas.microsoft.com/office/2007/relationships/hdphoto" Target="../media/hdphoto4.wdp"/><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23.png"/><Relationship Id="rId5" Type="http://schemas.openxmlformats.org/officeDocument/2006/relationships/image" Target="../media/image26.png"/><Relationship Id="rId4" Type="http://schemas.openxmlformats.org/officeDocument/2006/relationships/image" Target="../media/image6.png"/></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7.xml"/><Relationship Id="rId5" Type="http://schemas.openxmlformats.org/officeDocument/2006/relationships/image" Target="../media/image8.png"/><Relationship Id="rId4" Type="http://schemas.openxmlformats.org/officeDocument/2006/relationships/image" Target="../media/image28.png"/></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7" Type="http://schemas.openxmlformats.org/officeDocument/2006/relationships/image" Target="../media/image29.png"/><Relationship Id="rId2" Type="http://schemas.openxmlformats.org/officeDocument/2006/relationships/image" Target="../media/image3.png"/><Relationship Id="rId1" Type="http://schemas.openxmlformats.org/officeDocument/2006/relationships/slideLayout" Target="../slideLayouts/slideLayout7.xml"/><Relationship Id="rId6" Type="http://schemas.microsoft.com/office/2007/relationships/hdphoto" Target="../media/hdphoto4.wdp"/><Relationship Id="rId5" Type="http://schemas.openxmlformats.org/officeDocument/2006/relationships/image" Target="../media/image23.png"/><Relationship Id="rId4" Type="http://schemas.openxmlformats.org/officeDocument/2006/relationships/image" Target="../media/image6.png"/></Relationships>
</file>

<file path=ppt/slides/_rels/slide1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4.png"/><Relationship Id="rId5" Type="http://schemas.openxmlformats.org/officeDocument/2006/relationships/image" Target="../media/image8.png"/><Relationship Id="rId4" Type="http://schemas.openxmlformats.org/officeDocument/2006/relationships/image" Target="../media/image30.png"/></Relationships>
</file>

<file path=ppt/slides/_rels/slide11.xml.rels><?xml version="1.0" encoding="UTF-8" standalone="yes"?>
<Relationships xmlns="http://schemas.openxmlformats.org/package/2006/relationships"><Relationship Id="rId3" Type="http://schemas.openxmlformats.org/officeDocument/2006/relationships/image" Target="../media/image6.png"/><Relationship Id="rId7" Type="http://schemas.openxmlformats.org/officeDocument/2006/relationships/image" Target="../media/image8.png"/><Relationship Id="rId2" Type="http://schemas.openxmlformats.org/officeDocument/2006/relationships/image" Target="../media/image3.png"/><Relationship Id="rId1" Type="http://schemas.openxmlformats.org/officeDocument/2006/relationships/slideLayout" Target="../slideLayouts/slideLayout7.xml"/><Relationship Id="rId6" Type="http://schemas.openxmlformats.org/officeDocument/2006/relationships/image" Target="../media/image31.png"/><Relationship Id="rId5" Type="http://schemas.openxmlformats.org/officeDocument/2006/relationships/hyperlink" Target="https://realpython.com/" TargetMode="External"/><Relationship Id="rId4" Type="http://schemas.openxmlformats.org/officeDocument/2006/relationships/hyperlink" Target="https://www.pygame.org/doc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A dark blue background with white lines&#10;&#10;AI-generated content may be incorrect.">
            <a:extLst>
              <a:ext uri="{FF2B5EF4-FFF2-40B4-BE49-F238E27FC236}">
                <a16:creationId xmlns:a16="http://schemas.microsoft.com/office/drawing/2014/main" id="{7BF4D9DA-41B3-A889-60D4-6F78BE14ACA4}"/>
              </a:ext>
            </a:extLst>
          </p:cNvPr>
          <p:cNvPicPr>
            <a:picLocks noChangeAspect="1"/>
          </p:cNvPicPr>
          <p:nvPr/>
        </p:nvPicPr>
        <p:blipFill>
          <a:blip r:embed="rId2">
            <a:alphaModFix/>
            <a:extLst>
              <a:ext uri="{BEBA8EAE-BF5A-486C-A8C5-ECC9F3942E4B}">
                <a14:imgProps xmlns:a14="http://schemas.microsoft.com/office/drawing/2010/main">
                  <a14:imgLayer r:embed="rId3">
                    <a14:imgEffect>
                      <a14:artisticBlur/>
                    </a14:imgEffect>
                  </a14:imgLayer>
                </a14:imgProps>
              </a:ext>
              <a:ext uri="{28A0092B-C50C-407E-A947-70E740481C1C}">
                <a14:useLocalDpi xmlns:a14="http://schemas.microsoft.com/office/drawing/2010/main" val="0"/>
              </a:ext>
            </a:extLst>
          </a:blip>
          <a:stretch>
            <a:fillRect/>
          </a:stretch>
        </p:blipFill>
        <p:spPr>
          <a:xfrm>
            <a:off x="0" y="0"/>
            <a:ext cx="12192000" cy="6858000"/>
          </a:xfrm>
          <a:prstGeom prst="rect">
            <a:avLst/>
          </a:prstGeom>
        </p:spPr>
      </p:pic>
      <p:pic>
        <p:nvPicPr>
          <p:cNvPr id="12" name="Picture 11" descr="A moon and clouds at night&#10;&#10;AI-generated content may be incorrect.">
            <a:extLst>
              <a:ext uri="{FF2B5EF4-FFF2-40B4-BE49-F238E27FC236}">
                <a16:creationId xmlns:a16="http://schemas.microsoft.com/office/drawing/2014/main" id="{E1F18CFD-7E6D-71F4-72FF-EB6E83019692}"/>
              </a:ext>
            </a:extLst>
          </p:cNvPr>
          <p:cNvPicPr>
            <a:picLocks noChangeAspect="1"/>
          </p:cNvPicPr>
          <p:nvPr/>
        </p:nvPicPr>
        <p:blipFill>
          <a:blip r:embed="rId4">
            <a:extLst>
              <a:ext uri="{28A0092B-C50C-407E-A947-70E740481C1C}">
                <a14:useLocalDpi xmlns:a14="http://schemas.microsoft.com/office/drawing/2010/main" val="0"/>
              </a:ext>
            </a:extLst>
          </a:blip>
          <a:srcRect t="10438" b="5187"/>
          <a:stretch>
            <a:fillRect/>
          </a:stretch>
        </p:blipFill>
        <p:spPr>
          <a:xfrm>
            <a:off x="0" y="0"/>
            <a:ext cx="12192000" cy="6858000"/>
          </a:xfrm>
          <a:prstGeom prst="rect">
            <a:avLst/>
          </a:prstGeom>
        </p:spPr>
      </p:pic>
      <p:pic>
        <p:nvPicPr>
          <p:cNvPr id="14" name="Picture 13" descr="A video game graphics with a cat sleeping&#10;&#10;AI-generated content may be incorrect.">
            <a:extLst>
              <a:ext uri="{FF2B5EF4-FFF2-40B4-BE49-F238E27FC236}">
                <a16:creationId xmlns:a16="http://schemas.microsoft.com/office/drawing/2014/main" id="{40906F08-2642-3762-8CB0-85E5B44DB97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2622819" y="-95327"/>
            <a:ext cx="6946360" cy="4630907"/>
          </a:xfrm>
          <a:prstGeom prst="rect">
            <a:avLst/>
          </a:prstGeom>
        </p:spPr>
      </p:pic>
      <p:pic>
        <p:nvPicPr>
          <p:cNvPr id="16" name="Picture 15" descr="A cartoon of a child wearing a hat&#10;&#10;AI-generated content may be incorrect.">
            <a:extLst>
              <a:ext uri="{FF2B5EF4-FFF2-40B4-BE49-F238E27FC236}">
                <a16:creationId xmlns:a16="http://schemas.microsoft.com/office/drawing/2014/main" id="{67707D0F-5578-1B3E-794B-9DC86574CD5D}"/>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098818" y="3738632"/>
            <a:ext cx="1416996" cy="2125494"/>
          </a:xfrm>
          <a:prstGeom prst="rect">
            <a:avLst/>
          </a:prstGeom>
        </p:spPr>
      </p:pic>
      <p:grpSp>
        <p:nvGrpSpPr>
          <p:cNvPr id="27" name="Group 26">
            <a:extLst>
              <a:ext uri="{FF2B5EF4-FFF2-40B4-BE49-F238E27FC236}">
                <a16:creationId xmlns:a16="http://schemas.microsoft.com/office/drawing/2014/main" id="{D11D4853-5598-553E-F15B-FE2D15D438A2}"/>
              </a:ext>
            </a:extLst>
          </p:cNvPr>
          <p:cNvGrpSpPr/>
          <p:nvPr/>
        </p:nvGrpSpPr>
        <p:grpSpPr>
          <a:xfrm>
            <a:off x="4250584" y="4128601"/>
            <a:ext cx="3687189" cy="311653"/>
            <a:chOff x="2622820" y="3915199"/>
            <a:chExt cx="5866184" cy="616810"/>
          </a:xfrm>
        </p:grpSpPr>
        <p:pic>
          <p:nvPicPr>
            <p:cNvPr id="18" name="Picture 17" descr="A video game graphics with a sword and calendar&#10;&#10;AI-generated content may be incorrect.">
              <a:extLst>
                <a:ext uri="{FF2B5EF4-FFF2-40B4-BE49-F238E27FC236}">
                  <a16:creationId xmlns:a16="http://schemas.microsoft.com/office/drawing/2014/main" id="{F0D9B392-A198-31C6-4258-07D3FF7052EB}"/>
                </a:ext>
              </a:extLst>
            </p:cNvPr>
            <p:cNvPicPr>
              <a:picLocks noChangeAspect="1"/>
            </p:cNvPicPr>
            <p:nvPr/>
          </p:nvPicPr>
          <p:blipFill>
            <a:blip r:embed="rId7">
              <a:extLst>
                <a:ext uri="{28A0092B-C50C-407E-A947-70E740481C1C}">
                  <a14:useLocalDpi xmlns:a14="http://schemas.microsoft.com/office/drawing/2010/main" val="0"/>
                </a:ext>
              </a:extLst>
            </a:blip>
            <a:srcRect l="7316" t="20823" r="27927" b="57239"/>
            <a:stretch>
              <a:fillRect/>
            </a:stretch>
          </p:blipFill>
          <p:spPr>
            <a:xfrm>
              <a:off x="2622820" y="3915383"/>
              <a:ext cx="2730230" cy="616626"/>
            </a:xfrm>
            <a:prstGeom prst="rect">
              <a:avLst/>
            </a:prstGeom>
          </p:spPr>
        </p:pic>
        <p:pic>
          <p:nvPicPr>
            <p:cNvPr id="20" name="Picture 19" descr="A video game graphics with a sword and calendar&#10;&#10;AI-generated content may be incorrect.">
              <a:extLst>
                <a:ext uri="{FF2B5EF4-FFF2-40B4-BE49-F238E27FC236}">
                  <a16:creationId xmlns:a16="http://schemas.microsoft.com/office/drawing/2014/main" id="{F4F3EF35-9707-6613-9E88-47A974E31B5B}"/>
                </a:ext>
              </a:extLst>
            </p:cNvPr>
            <p:cNvPicPr>
              <a:picLocks noChangeAspect="1"/>
            </p:cNvPicPr>
            <p:nvPr/>
          </p:nvPicPr>
          <p:blipFill>
            <a:blip r:embed="rId7">
              <a:extLst>
                <a:ext uri="{28A0092B-C50C-407E-A947-70E740481C1C}">
                  <a14:useLocalDpi xmlns:a14="http://schemas.microsoft.com/office/drawing/2010/main" val="0"/>
                </a:ext>
              </a:extLst>
            </a:blip>
            <a:srcRect l="7069" t="43877" r="25918" b="35319"/>
            <a:stretch>
              <a:fillRect/>
            </a:stretch>
          </p:blipFill>
          <p:spPr>
            <a:xfrm>
              <a:off x="5508692" y="3915199"/>
              <a:ext cx="2980312" cy="616810"/>
            </a:xfrm>
            <a:prstGeom prst="rect">
              <a:avLst/>
            </a:prstGeom>
          </p:spPr>
        </p:pic>
      </p:grpSp>
      <p:pic>
        <p:nvPicPr>
          <p:cNvPr id="22" name="Picture 21" descr="A video game graphics with a sword and calendar&#10;&#10;AI-generated content may be incorrect.">
            <a:extLst>
              <a:ext uri="{FF2B5EF4-FFF2-40B4-BE49-F238E27FC236}">
                <a16:creationId xmlns:a16="http://schemas.microsoft.com/office/drawing/2014/main" id="{006AC10F-DF1A-922D-E68C-1E1E64837E69}"/>
              </a:ext>
            </a:extLst>
          </p:cNvPr>
          <p:cNvPicPr>
            <a:picLocks noChangeAspect="1"/>
          </p:cNvPicPr>
          <p:nvPr/>
        </p:nvPicPr>
        <p:blipFill>
          <a:blip r:embed="rId7">
            <a:extLst>
              <a:ext uri="{28A0092B-C50C-407E-A947-70E740481C1C}">
                <a14:useLocalDpi xmlns:a14="http://schemas.microsoft.com/office/drawing/2010/main" val="0"/>
              </a:ext>
            </a:extLst>
          </a:blip>
          <a:srcRect l="74082" t="21087" r="13057" b="42744"/>
          <a:stretch>
            <a:fillRect/>
          </a:stretch>
        </p:blipFill>
        <p:spPr>
          <a:xfrm rot="1599714">
            <a:off x="8046256" y="3951384"/>
            <a:ext cx="295180" cy="553463"/>
          </a:xfrm>
          <a:prstGeom prst="rect">
            <a:avLst/>
          </a:prstGeom>
        </p:spPr>
      </p:pic>
      <p:pic>
        <p:nvPicPr>
          <p:cNvPr id="24" name="Picture 23" descr="A video game graphics with a sword and calendar&#10;&#10;AI-generated content may be incorrect.">
            <a:extLst>
              <a:ext uri="{FF2B5EF4-FFF2-40B4-BE49-F238E27FC236}">
                <a16:creationId xmlns:a16="http://schemas.microsoft.com/office/drawing/2014/main" id="{E559B3BE-0D89-6AFE-A14C-6D8042F02A96}"/>
              </a:ext>
            </a:extLst>
          </p:cNvPr>
          <p:cNvPicPr>
            <a:picLocks noChangeAspect="1"/>
          </p:cNvPicPr>
          <p:nvPr/>
        </p:nvPicPr>
        <p:blipFill>
          <a:blip r:embed="rId7">
            <a:extLst>
              <a:ext uri="{28A0092B-C50C-407E-A947-70E740481C1C}">
                <a14:useLocalDpi xmlns:a14="http://schemas.microsoft.com/office/drawing/2010/main" val="0"/>
              </a:ext>
            </a:extLst>
          </a:blip>
          <a:srcRect l="16238" t="67527" r="30204" b="17257"/>
          <a:stretch>
            <a:fillRect/>
          </a:stretch>
        </p:blipFill>
        <p:spPr>
          <a:xfrm>
            <a:off x="5195988" y="4630907"/>
            <a:ext cx="1800023" cy="340945"/>
          </a:xfrm>
          <a:prstGeom prst="rect">
            <a:avLst/>
          </a:prstGeom>
        </p:spPr>
      </p:pic>
      <p:pic>
        <p:nvPicPr>
          <p:cNvPr id="26" name="Picture 25" descr="A video game graphics with a sword and calendar&#10;&#10;AI-generated content may be incorrect.">
            <a:extLst>
              <a:ext uri="{FF2B5EF4-FFF2-40B4-BE49-F238E27FC236}">
                <a16:creationId xmlns:a16="http://schemas.microsoft.com/office/drawing/2014/main" id="{7DFFB558-CFA3-466F-F7CD-83631274CB1D}"/>
              </a:ext>
            </a:extLst>
          </p:cNvPr>
          <p:cNvPicPr>
            <a:picLocks noChangeAspect="1"/>
          </p:cNvPicPr>
          <p:nvPr/>
        </p:nvPicPr>
        <p:blipFill>
          <a:blip r:embed="rId7">
            <a:extLst>
              <a:ext uri="{28A0092B-C50C-407E-A947-70E740481C1C}">
                <a14:useLocalDpi xmlns:a14="http://schemas.microsoft.com/office/drawing/2010/main" val="0"/>
              </a:ext>
            </a:extLst>
          </a:blip>
          <a:srcRect l="74019" t="60086" r="10599" b="17258"/>
          <a:stretch>
            <a:fillRect/>
          </a:stretch>
        </p:blipFill>
        <p:spPr>
          <a:xfrm>
            <a:off x="8020236" y="4631630"/>
            <a:ext cx="347220" cy="340945"/>
          </a:xfrm>
          <a:prstGeom prst="rect">
            <a:avLst/>
          </a:prstGeom>
        </p:spPr>
      </p:pic>
    </p:spTree>
    <p:extLst>
      <p:ext uri="{BB962C8B-B14F-4D97-AF65-F5344CB8AC3E}">
        <p14:creationId xmlns:p14="http://schemas.microsoft.com/office/powerpoint/2010/main" val="41674941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p:cNvGrpSpPr/>
        <p:nvPr/>
      </p:nvGrpSpPr>
      <p:grpSpPr>
        <a:xfrm>
          <a:off x="0" y="0"/>
          <a:ext cx="0" cy="0"/>
          <a:chOff x="0" y="0"/>
          <a:chExt cx="0" cy="0"/>
        </a:xfrm>
      </p:grpSpPr>
      <p:pic>
        <p:nvPicPr>
          <p:cNvPr id="38" name="Picture 37" descr="A video game graphics with a cat sleeping&#10;&#10;AI-generated content may be incorrect.">
            <a:extLst>
              <a:ext uri="{FF2B5EF4-FFF2-40B4-BE49-F238E27FC236}">
                <a16:creationId xmlns:a16="http://schemas.microsoft.com/office/drawing/2014/main" id="{0ABCE0C1-6C14-15CD-764E-381AFC5CC212}"/>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grpSp>
        <p:nvGrpSpPr>
          <p:cNvPr id="31" name="Group 30">
            <a:extLst>
              <a:ext uri="{FF2B5EF4-FFF2-40B4-BE49-F238E27FC236}">
                <a16:creationId xmlns:a16="http://schemas.microsoft.com/office/drawing/2014/main" id="{D11373E8-D132-1ACD-670E-219963E32323}"/>
              </a:ext>
            </a:extLst>
          </p:cNvPr>
          <p:cNvGrpSpPr/>
          <p:nvPr/>
        </p:nvGrpSpPr>
        <p:grpSpPr>
          <a:xfrm>
            <a:off x="3697016" y="227701"/>
            <a:ext cx="4797968" cy="911159"/>
            <a:chOff x="3784565" y="175097"/>
            <a:chExt cx="4797968" cy="911159"/>
          </a:xfrm>
        </p:grpSpPr>
        <p:sp>
          <p:nvSpPr>
            <p:cNvPr id="28" name="Rectangle: Rounded Corners 27">
              <a:extLst>
                <a:ext uri="{FF2B5EF4-FFF2-40B4-BE49-F238E27FC236}">
                  <a16:creationId xmlns:a16="http://schemas.microsoft.com/office/drawing/2014/main" id="{6C0191FA-98FA-C666-40B7-350156BC77FD}"/>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56328BDE-89B6-1699-F805-CF5124064D89}"/>
                </a:ext>
              </a:extLst>
            </p:cNvPr>
            <p:cNvPicPr>
              <a:picLocks noChangeAspect="1"/>
            </p:cNvPicPr>
            <p:nvPr/>
          </p:nvPicPr>
          <p:blipFill>
            <a:blip r:embed="rId3"/>
            <a:srcRect b="25537"/>
            <a:stretch>
              <a:fillRect/>
            </a:stretch>
          </p:blipFill>
          <p:spPr>
            <a:xfrm>
              <a:off x="3784565" y="175097"/>
              <a:ext cx="4797968" cy="680937"/>
            </a:xfrm>
            <a:prstGeom prst="rect">
              <a:avLst/>
            </a:prstGeom>
          </p:spPr>
        </p:pic>
      </p:grpSp>
      <p:pic>
        <p:nvPicPr>
          <p:cNvPr id="27" name="Picture 26">
            <a:extLst>
              <a:ext uri="{FF2B5EF4-FFF2-40B4-BE49-F238E27FC236}">
                <a16:creationId xmlns:a16="http://schemas.microsoft.com/office/drawing/2014/main" id="{F527F7FF-967A-C3FF-8502-C6725724E92B}"/>
              </a:ext>
            </a:extLst>
          </p:cNvPr>
          <p:cNvPicPr>
            <a:picLocks noChangeAspect="1"/>
          </p:cNvPicPr>
          <p:nvPr/>
        </p:nvPicPr>
        <p:blipFill>
          <a:blip r:embed="rId4"/>
          <a:stretch>
            <a:fillRect/>
          </a:stretch>
        </p:blipFill>
        <p:spPr>
          <a:xfrm>
            <a:off x="3941675" y="407075"/>
            <a:ext cx="4308649" cy="322187"/>
          </a:xfrm>
          <a:prstGeom prst="rect">
            <a:avLst/>
          </a:prstGeom>
        </p:spPr>
      </p:pic>
      <p:sp>
        <p:nvSpPr>
          <p:cNvPr id="36" name="TextBox 35">
            <a:extLst>
              <a:ext uri="{FF2B5EF4-FFF2-40B4-BE49-F238E27FC236}">
                <a16:creationId xmlns:a16="http://schemas.microsoft.com/office/drawing/2014/main" id="{36C94ED2-2BE9-BA5B-C01C-EE3F037A937C}"/>
              </a:ext>
            </a:extLst>
          </p:cNvPr>
          <p:cNvSpPr txBox="1"/>
          <p:nvPr/>
        </p:nvSpPr>
        <p:spPr>
          <a:xfrm>
            <a:off x="215152" y="1590595"/>
            <a:ext cx="11764255" cy="4216539"/>
          </a:xfrm>
          <a:prstGeom prst="rect">
            <a:avLst/>
          </a:prstGeom>
          <a:noFill/>
        </p:spPr>
        <p:txBody>
          <a:bodyPr wrap="square" rtlCol="0">
            <a:spAutoFit/>
          </a:bodyPr>
          <a:lstStyle/>
          <a:p>
            <a:pPr algn="ctr">
              <a:buNone/>
            </a:pPr>
            <a:r>
              <a:rPr lang="en-US" sz="1600" b="1" dirty="0">
                <a:solidFill>
                  <a:srgbClr val="FF0000"/>
                </a:solidFill>
              </a:rPr>
              <a:t>Overview:</a:t>
            </a:r>
            <a:br>
              <a:rPr lang="en-US" sz="1200" dirty="0">
                <a:solidFill>
                  <a:schemeClr val="bg1"/>
                </a:solidFill>
              </a:rPr>
            </a:br>
            <a:r>
              <a:rPr lang="en-US" sz="1200" i="1" dirty="0">
                <a:solidFill>
                  <a:schemeClr val="bg1"/>
                </a:solidFill>
              </a:rPr>
              <a:t>Midnight Journey</a:t>
            </a:r>
            <a:r>
              <a:rPr lang="en-US" sz="1200" dirty="0">
                <a:solidFill>
                  <a:schemeClr val="bg1"/>
                </a:solidFill>
              </a:rPr>
              <a:t> is a 2D side-scrolling platformer inspired by classic Mario-style games. The player controls a small character who must run, jump, and navigate across various platforms and obstacles to reach the end of each level. The game features smooth camera movement, parallax background layers, collision detection, and realistic gravity and jumping mechanics.</a:t>
            </a:r>
          </a:p>
          <a:p>
            <a:pPr>
              <a:buNone/>
            </a:pPr>
            <a:endParaRPr lang="en-US" sz="1600" b="1" dirty="0">
              <a:solidFill>
                <a:schemeClr val="bg1"/>
              </a:solidFill>
            </a:endParaRPr>
          </a:p>
          <a:p>
            <a:pPr algn="ctr">
              <a:buNone/>
            </a:pPr>
            <a:r>
              <a:rPr lang="en-US" sz="1600" b="1" dirty="0">
                <a:solidFill>
                  <a:srgbClr val="FF0000"/>
                </a:solidFill>
              </a:rPr>
              <a:t>Purpose of the Project:</a:t>
            </a:r>
            <a:br>
              <a:rPr lang="en-US" sz="1200" dirty="0">
                <a:solidFill>
                  <a:schemeClr val="bg1"/>
                </a:solidFill>
              </a:rPr>
            </a:br>
            <a:r>
              <a:rPr lang="en-US" sz="1200" dirty="0">
                <a:solidFill>
                  <a:schemeClr val="bg1"/>
                </a:solidFill>
              </a:rPr>
              <a:t>The main goal of this project is to design and develop a functional and visually appealing 2D platformer using Python and the Pygame library. It aims to demonstrate understanding of key game development concepts such as physics simulation, sprite animation, level design, and object-oriented programming (OOP) principles.</a:t>
            </a:r>
          </a:p>
          <a:p>
            <a:pPr>
              <a:buNone/>
            </a:pPr>
            <a:endParaRPr lang="en-US" sz="1600" b="1" dirty="0">
              <a:solidFill>
                <a:schemeClr val="bg1"/>
              </a:solidFill>
            </a:endParaRPr>
          </a:p>
          <a:p>
            <a:pPr algn="ctr">
              <a:buNone/>
            </a:pPr>
            <a:r>
              <a:rPr lang="en-US" sz="1600" b="1" dirty="0">
                <a:solidFill>
                  <a:srgbClr val="FF0000"/>
                </a:solidFill>
              </a:rPr>
              <a:t>Motivation:</a:t>
            </a:r>
            <a:br>
              <a:rPr lang="en-US" sz="1200" dirty="0">
                <a:solidFill>
                  <a:schemeClr val="bg1"/>
                </a:solidFill>
              </a:rPr>
            </a:br>
            <a:r>
              <a:rPr lang="en-US" sz="1200" dirty="0">
                <a:solidFill>
                  <a:schemeClr val="bg1"/>
                </a:solidFill>
              </a:rPr>
              <a:t>I chose this project because I have a strong personal interest in game development and wanted to strengthen my programming and design skills through a creative, hands-on project. Creating </a:t>
            </a:r>
            <a:r>
              <a:rPr lang="en-US" sz="1200" i="1" dirty="0">
                <a:solidFill>
                  <a:schemeClr val="bg1"/>
                </a:solidFill>
              </a:rPr>
              <a:t>Midnight Journey</a:t>
            </a:r>
            <a:r>
              <a:rPr lang="en-US" sz="1200" dirty="0">
                <a:solidFill>
                  <a:schemeClr val="bg1"/>
                </a:solidFill>
              </a:rPr>
              <a:t> also allows me to explore practical aspects of Pygame, including rendering performance, animation timing, and user experience design.</a:t>
            </a:r>
          </a:p>
          <a:p>
            <a:pPr>
              <a:buNone/>
            </a:pPr>
            <a:endParaRPr lang="en-US" sz="1600" b="1" dirty="0">
              <a:solidFill>
                <a:schemeClr val="bg1"/>
              </a:solidFill>
            </a:endParaRPr>
          </a:p>
          <a:p>
            <a:pPr algn="ctr">
              <a:buNone/>
            </a:pPr>
            <a:r>
              <a:rPr lang="en-US" sz="1600" b="1" dirty="0">
                <a:solidFill>
                  <a:srgbClr val="FF0000"/>
                </a:solidFill>
              </a:rPr>
              <a:t>Expected Outcomes:</a:t>
            </a:r>
            <a:endParaRPr lang="en-US" sz="1200" b="1" dirty="0">
              <a:solidFill>
                <a:schemeClr val="bg1"/>
              </a:solidFill>
            </a:endParaRPr>
          </a:p>
          <a:p>
            <a:pPr>
              <a:buNone/>
            </a:pPr>
            <a:r>
              <a:rPr lang="en-US" sz="1200" dirty="0">
                <a:solidFill>
                  <a:schemeClr val="bg1"/>
                </a:solidFill>
              </a:rPr>
              <a:t>By the end of the project, I expect to produce a playable prototype that includes:</a:t>
            </a:r>
          </a:p>
          <a:p>
            <a:pPr>
              <a:buFont typeface="Arial" panose="020B0604020202020204" pitchFamily="34" charset="0"/>
              <a:buChar char="•"/>
            </a:pPr>
            <a:r>
              <a:rPr lang="en-US" sz="1200" dirty="0">
                <a:solidFill>
                  <a:schemeClr val="bg1"/>
                </a:solidFill>
              </a:rPr>
              <a:t>Smooth player movement and jumping</a:t>
            </a:r>
          </a:p>
          <a:p>
            <a:pPr>
              <a:buFont typeface="Arial" panose="020B0604020202020204" pitchFamily="34" charset="0"/>
              <a:buChar char="•"/>
            </a:pPr>
            <a:r>
              <a:rPr lang="en-US" sz="1200" dirty="0">
                <a:solidFill>
                  <a:schemeClr val="bg1"/>
                </a:solidFill>
              </a:rPr>
              <a:t>Working camera and parallax background</a:t>
            </a:r>
          </a:p>
          <a:p>
            <a:pPr>
              <a:buFont typeface="Arial" panose="020B0604020202020204" pitchFamily="34" charset="0"/>
              <a:buChar char="•"/>
            </a:pPr>
            <a:r>
              <a:rPr lang="en-US" sz="1200" dirty="0">
                <a:solidFill>
                  <a:schemeClr val="bg1"/>
                </a:solidFill>
              </a:rPr>
              <a:t>Basic level layout with platforms and ground</a:t>
            </a:r>
          </a:p>
          <a:p>
            <a:pPr>
              <a:buFont typeface="Arial" panose="020B0604020202020204" pitchFamily="34" charset="0"/>
              <a:buChar char="•"/>
            </a:pPr>
            <a:r>
              <a:rPr lang="en-US" sz="1200" dirty="0">
                <a:solidFill>
                  <a:schemeClr val="bg1"/>
                </a:solidFill>
              </a:rPr>
              <a:t>Functional collisions and animations</a:t>
            </a:r>
          </a:p>
          <a:p>
            <a:pPr>
              <a:buFont typeface="Arial" panose="020B0604020202020204" pitchFamily="34" charset="0"/>
              <a:buChar char="•"/>
            </a:pPr>
            <a:r>
              <a:rPr lang="en-US" sz="1200" dirty="0">
                <a:solidFill>
                  <a:schemeClr val="bg1"/>
                </a:solidFill>
              </a:rPr>
              <a:t>Menu and UI elements for user interaction</a:t>
            </a:r>
          </a:p>
        </p:txBody>
      </p:sp>
      <p:pic>
        <p:nvPicPr>
          <p:cNvPr id="37" name="Picture 36">
            <a:extLst>
              <a:ext uri="{FF2B5EF4-FFF2-40B4-BE49-F238E27FC236}">
                <a16:creationId xmlns:a16="http://schemas.microsoft.com/office/drawing/2014/main" id="{CE612F3C-B83A-4406-6282-184902C406B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spTree>
    <p:extLst>
      <p:ext uri="{BB962C8B-B14F-4D97-AF65-F5344CB8AC3E}">
        <p14:creationId xmlns:p14="http://schemas.microsoft.com/office/powerpoint/2010/main" val="34721253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724FF999-762B-DD35-8FDF-F0870EDB7890}"/>
            </a:ext>
          </a:extLst>
        </p:cNvPr>
        <p:cNvGrpSpPr/>
        <p:nvPr/>
      </p:nvGrpSpPr>
      <p:grpSpPr>
        <a:xfrm>
          <a:off x="0" y="0"/>
          <a:ext cx="0" cy="0"/>
          <a:chOff x="0" y="0"/>
          <a:chExt cx="0" cy="0"/>
        </a:xfrm>
      </p:grpSpPr>
      <p:pic>
        <p:nvPicPr>
          <p:cNvPr id="7" name="Picture 6" descr="A video game graphics with a cat sleeping&#10;&#10;AI-generated content may be incorrect.">
            <a:extLst>
              <a:ext uri="{FF2B5EF4-FFF2-40B4-BE49-F238E27FC236}">
                <a16:creationId xmlns:a16="http://schemas.microsoft.com/office/drawing/2014/main" id="{1F64B8CD-0B9B-5BAC-8B07-CFA322A7AA5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grpSp>
        <p:nvGrpSpPr>
          <p:cNvPr id="31" name="Group 30">
            <a:extLst>
              <a:ext uri="{FF2B5EF4-FFF2-40B4-BE49-F238E27FC236}">
                <a16:creationId xmlns:a16="http://schemas.microsoft.com/office/drawing/2014/main" id="{BECBF17E-5338-68D4-46D3-08829B6A40B6}"/>
              </a:ext>
            </a:extLst>
          </p:cNvPr>
          <p:cNvGrpSpPr/>
          <p:nvPr/>
        </p:nvGrpSpPr>
        <p:grpSpPr>
          <a:xfrm>
            <a:off x="3697016" y="227701"/>
            <a:ext cx="4797968" cy="1100164"/>
            <a:chOff x="3784565" y="175097"/>
            <a:chExt cx="4797968" cy="911159"/>
          </a:xfrm>
        </p:grpSpPr>
        <p:sp>
          <p:nvSpPr>
            <p:cNvPr id="28" name="Rectangle: Rounded Corners 27">
              <a:extLst>
                <a:ext uri="{FF2B5EF4-FFF2-40B4-BE49-F238E27FC236}">
                  <a16:creationId xmlns:a16="http://schemas.microsoft.com/office/drawing/2014/main" id="{E771BADE-5450-B9B7-AC0A-433760D71408}"/>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E2DE939A-01C4-7CAC-8494-D43CE63F25FF}"/>
                </a:ext>
              </a:extLst>
            </p:cNvPr>
            <p:cNvPicPr>
              <a:picLocks noChangeAspect="1"/>
            </p:cNvPicPr>
            <p:nvPr/>
          </p:nvPicPr>
          <p:blipFill>
            <a:blip r:embed="rId3"/>
            <a:srcRect b="25537"/>
            <a:stretch>
              <a:fillRect/>
            </a:stretch>
          </p:blipFill>
          <p:spPr>
            <a:xfrm>
              <a:off x="3784565" y="175097"/>
              <a:ext cx="4797968" cy="680937"/>
            </a:xfrm>
            <a:prstGeom prst="rect">
              <a:avLst/>
            </a:prstGeom>
          </p:spPr>
        </p:pic>
      </p:grpSp>
      <p:sp>
        <p:nvSpPr>
          <p:cNvPr id="36" name="TextBox 35">
            <a:extLst>
              <a:ext uri="{FF2B5EF4-FFF2-40B4-BE49-F238E27FC236}">
                <a16:creationId xmlns:a16="http://schemas.microsoft.com/office/drawing/2014/main" id="{BF57A98C-7A19-B317-1F06-147A5C9FE606}"/>
              </a:ext>
            </a:extLst>
          </p:cNvPr>
          <p:cNvSpPr txBox="1"/>
          <p:nvPr/>
        </p:nvSpPr>
        <p:spPr>
          <a:xfrm>
            <a:off x="215152" y="1590595"/>
            <a:ext cx="11764255" cy="3939540"/>
          </a:xfrm>
          <a:prstGeom prst="rect">
            <a:avLst/>
          </a:prstGeom>
          <a:noFill/>
        </p:spPr>
        <p:txBody>
          <a:bodyPr wrap="square" rtlCol="0">
            <a:spAutoFit/>
          </a:bodyPr>
          <a:lstStyle/>
          <a:p>
            <a:r>
              <a:rPr lang="en-US" sz="2400" b="1" dirty="0">
                <a:solidFill>
                  <a:srgbClr val="FF0000"/>
                </a:solidFill>
              </a:rPr>
              <a:t>Aim:</a:t>
            </a:r>
            <a:br>
              <a:rPr lang="en-US" sz="1200" dirty="0">
                <a:solidFill>
                  <a:schemeClr val="bg1"/>
                </a:solidFill>
              </a:rPr>
            </a:br>
            <a:r>
              <a:rPr lang="en-US" sz="1400" dirty="0">
                <a:solidFill>
                  <a:schemeClr val="bg1"/>
                </a:solidFill>
              </a:rPr>
              <a:t>To design and develop a fully functional 2D platformer game using Python and Pygame that demonstrates effective gameplay mechanics, smooth camera control, realistic physics, and an engaging visual environment.</a:t>
            </a:r>
          </a:p>
          <a:p>
            <a:endParaRPr lang="en-US" sz="1400" b="1" dirty="0">
              <a:solidFill>
                <a:srgbClr val="FF0000"/>
              </a:solidFill>
            </a:endParaRPr>
          </a:p>
          <a:p>
            <a:r>
              <a:rPr lang="en-US" sz="2400" b="1" dirty="0">
                <a:solidFill>
                  <a:srgbClr val="FF0000"/>
                </a:solidFill>
              </a:rPr>
              <a:t>Research Question:</a:t>
            </a:r>
            <a:br>
              <a:rPr lang="en-US" sz="1400" dirty="0">
                <a:solidFill>
                  <a:schemeClr val="bg1"/>
                </a:solidFill>
              </a:rPr>
            </a:br>
            <a:r>
              <a:rPr lang="en-US" sz="1400" dirty="0">
                <a:solidFill>
                  <a:schemeClr val="bg1"/>
                </a:solidFill>
              </a:rPr>
              <a:t>How can a responsive and visually dynamic 2D platformer be designed and implemented in Pygame using principles of physics, animation, and object-oriented programming?</a:t>
            </a:r>
          </a:p>
          <a:p>
            <a:endParaRPr lang="en-US" sz="1400" b="1" dirty="0">
              <a:solidFill>
                <a:schemeClr val="bg1"/>
              </a:solidFill>
            </a:endParaRPr>
          </a:p>
          <a:p>
            <a:r>
              <a:rPr lang="en-US" sz="2000" b="1" dirty="0">
                <a:solidFill>
                  <a:srgbClr val="FF0000"/>
                </a:solidFill>
              </a:rPr>
              <a:t>Objectives:</a:t>
            </a:r>
            <a:endParaRPr lang="en-US" sz="2000" dirty="0">
              <a:solidFill>
                <a:srgbClr val="FF0000"/>
              </a:solidFill>
            </a:endParaRPr>
          </a:p>
          <a:p>
            <a:r>
              <a:rPr lang="en-US" sz="1400" dirty="0">
                <a:solidFill>
                  <a:schemeClr val="bg1"/>
                </a:solidFill>
              </a:rPr>
              <a:t>To design the core architecture of the game, including classes for configuration, player, and camera.</a:t>
            </a:r>
          </a:p>
          <a:p>
            <a:r>
              <a:rPr lang="en-US" sz="1400" dirty="0">
                <a:solidFill>
                  <a:schemeClr val="bg1"/>
                </a:solidFill>
              </a:rPr>
              <a:t>To implement player movement, jumping, gravity, and collision detection with ground and platforms.</a:t>
            </a:r>
          </a:p>
          <a:p>
            <a:r>
              <a:rPr lang="en-US" sz="1400" dirty="0">
                <a:solidFill>
                  <a:schemeClr val="bg1"/>
                </a:solidFill>
              </a:rPr>
              <a:t>To integrate parallax background layers and smooth camera scrolling to enhance visual depth.</a:t>
            </a:r>
          </a:p>
          <a:p>
            <a:r>
              <a:rPr lang="en-US" sz="1400" dirty="0">
                <a:solidFill>
                  <a:schemeClr val="bg1"/>
                </a:solidFill>
              </a:rPr>
              <a:t>To build a functional prototype level with platforms, decorations, and interactive elements.</a:t>
            </a:r>
          </a:p>
          <a:p>
            <a:r>
              <a:rPr lang="en-US" sz="1400" dirty="0">
                <a:solidFill>
                  <a:schemeClr val="bg1"/>
                </a:solidFill>
              </a:rPr>
              <a:t>To incorporate sprite-based animations for different player states (idle, running, jumping).</a:t>
            </a:r>
          </a:p>
          <a:p>
            <a:r>
              <a:rPr lang="en-US" sz="1400" dirty="0">
                <a:solidFill>
                  <a:schemeClr val="bg1"/>
                </a:solidFill>
              </a:rPr>
              <a:t>To create simple UI features such as a start screen and exit functionality.</a:t>
            </a:r>
          </a:p>
          <a:p>
            <a:r>
              <a:rPr lang="en-US" sz="1400" dirty="0">
                <a:solidFill>
                  <a:schemeClr val="bg1"/>
                </a:solidFill>
              </a:rPr>
              <a:t>To test the game’s performance, fix bugs, and ensure smooth gameplay experience.</a:t>
            </a:r>
          </a:p>
        </p:txBody>
      </p:sp>
      <p:pic>
        <p:nvPicPr>
          <p:cNvPr id="3" name="Picture 2">
            <a:extLst>
              <a:ext uri="{FF2B5EF4-FFF2-40B4-BE49-F238E27FC236}">
                <a16:creationId xmlns:a16="http://schemas.microsoft.com/office/drawing/2014/main" id="{6D62B3E8-EBB3-8093-4639-0B97083FD095}"/>
              </a:ext>
            </a:extLst>
          </p:cNvPr>
          <p:cNvPicPr>
            <a:picLocks noChangeAspect="1"/>
          </p:cNvPicPr>
          <p:nvPr/>
        </p:nvPicPr>
        <p:blipFill>
          <a:blip r:embed="rId4"/>
          <a:stretch>
            <a:fillRect/>
          </a:stretch>
        </p:blipFill>
        <p:spPr>
          <a:xfrm>
            <a:off x="4652962" y="369060"/>
            <a:ext cx="2886075" cy="285750"/>
          </a:xfrm>
          <a:prstGeom prst="rect">
            <a:avLst/>
          </a:prstGeom>
        </p:spPr>
      </p:pic>
      <p:pic>
        <p:nvPicPr>
          <p:cNvPr id="5" name="Picture 4">
            <a:extLst>
              <a:ext uri="{FF2B5EF4-FFF2-40B4-BE49-F238E27FC236}">
                <a16:creationId xmlns:a16="http://schemas.microsoft.com/office/drawing/2014/main" id="{3C1FACD2-D049-EF50-D73B-532DDC3AD691}"/>
              </a:ext>
            </a:extLst>
          </p:cNvPr>
          <p:cNvPicPr>
            <a:picLocks noChangeAspect="1"/>
          </p:cNvPicPr>
          <p:nvPr/>
        </p:nvPicPr>
        <p:blipFill>
          <a:blip r:embed="rId5"/>
          <a:stretch>
            <a:fillRect/>
          </a:stretch>
        </p:blipFill>
        <p:spPr>
          <a:xfrm>
            <a:off x="3971924" y="709473"/>
            <a:ext cx="4248150" cy="285750"/>
          </a:xfrm>
          <a:prstGeom prst="rect">
            <a:avLst/>
          </a:prstGeom>
        </p:spPr>
      </p:pic>
      <p:pic>
        <p:nvPicPr>
          <p:cNvPr id="6" name="Picture 5">
            <a:extLst>
              <a:ext uri="{FF2B5EF4-FFF2-40B4-BE49-F238E27FC236}">
                <a16:creationId xmlns:a16="http://schemas.microsoft.com/office/drawing/2014/main" id="{45A20B7C-A945-FEC9-E0CB-616A1D029DC8}"/>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spTree>
    <p:extLst>
      <p:ext uri="{BB962C8B-B14F-4D97-AF65-F5344CB8AC3E}">
        <p14:creationId xmlns:p14="http://schemas.microsoft.com/office/powerpoint/2010/main" val="236020728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4EA3694B-2C5F-54E0-0B30-E11D6FF12517}"/>
            </a:ext>
          </a:extLst>
        </p:cNvPr>
        <p:cNvGrpSpPr/>
        <p:nvPr/>
      </p:nvGrpSpPr>
      <p:grpSpPr>
        <a:xfrm>
          <a:off x="0" y="0"/>
          <a:ext cx="0" cy="0"/>
          <a:chOff x="0" y="0"/>
          <a:chExt cx="0" cy="0"/>
        </a:xfrm>
      </p:grpSpPr>
      <p:pic>
        <p:nvPicPr>
          <p:cNvPr id="69" name="Picture 68" descr="A video game graphics with a cat sleeping&#10;&#10;AI-generated content may be incorrect.">
            <a:extLst>
              <a:ext uri="{FF2B5EF4-FFF2-40B4-BE49-F238E27FC236}">
                <a16:creationId xmlns:a16="http://schemas.microsoft.com/office/drawing/2014/main" id="{42EF7880-8BFB-53AB-E875-15EF16B738AE}"/>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pic>
        <p:nvPicPr>
          <p:cNvPr id="68" name="Picture 67">
            <a:extLst>
              <a:ext uri="{FF2B5EF4-FFF2-40B4-BE49-F238E27FC236}">
                <a16:creationId xmlns:a16="http://schemas.microsoft.com/office/drawing/2014/main" id="{0390E9E6-C673-A1E6-2834-F92036207A1C}"/>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grpSp>
        <p:nvGrpSpPr>
          <p:cNvPr id="31" name="Group 30">
            <a:extLst>
              <a:ext uri="{FF2B5EF4-FFF2-40B4-BE49-F238E27FC236}">
                <a16:creationId xmlns:a16="http://schemas.microsoft.com/office/drawing/2014/main" id="{A4623BE4-B7DE-613B-03AE-B865E404041A}"/>
              </a:ext>
            </a:extLst>
          </p:cNvPr>
          <p:cNvGrpSpPr/>
          <p:nvPr/>
        </p:nvGrpSpPr>
        <p:grpSpPr>
          <a:xfrm>
            <a:off x="3071611" y="227701"/>
            <a:ext cx="6355724" cy="911159"/>
            <a:chOff x="3784565" y="175097"/>
            <a:chExt cx="4797968" cy="911159"/>
          </a:xfrm>
        </p:grpSpPr>
        <p:sp>
          <p:nvSpPr>
            <p:cNvPr id="28" name="Rectangle: Rounded Corners 27">
              <a:extLst>
                <a:ext uri="{FF2B5EF4-FFF2-40B4-BE49-F238E27FC236}">
                  <a16:creationId xmlns:a16="http://schemas.microsoft.com/office/drawing/2014/main" id="{C86C5A8D-EBB6-9D6C-A094-411BA68B0273}"/>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CA47950D-F6C4-B058-569D-066AD8880E38}"/>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grpSp>
        <p:nvGrpSpPr>
          <p:cNvPr id="2" name="Group 1">
            <a:extLst>
              <a:ext uri="{FF2B5EF4-FFF2-40B4-BE49-F238E27FC236}">
                <a16:creationId xmlns:a16="http://schemas.microsoft.com/office/drawing/2014/main" id="{9247C42B-D9F2-79D8-DFC3-ED0B3DEE66DC}"/>
              </a:ext>
            </a:extLst>
          </p:cNvPr>
          <p:cNvGrpSpPr/>
          <p:nvPr/>
        </p:nvGrpSpPr>
        <p:grpSpPr>
          <a:xfrm>
            <a:off x="739589" y="2022564"/>
            <a:ext cx="3052482" cy="512220"/>
            <a:chOff x="3784565" y="175097"/>
            <a:chExt cx="4797968" cy="911159"/>
          </a:xfrm>
          <a:effectLst>
            <a:outerShdw blurRad="393700" dist="177800" dir="5400000" algn="t" rotWithShape="0">
              <a:prstClr val="black">
                <a:alpha val="40000"/>
              </a:prstClr>
            </a:outerShdw>
          </a:effectLst>
        </p:grpSpPr>
        <p:sp>
          <p:nvSpPr>
            <p:cNvPr id="3" name="Rectangle: Rounded Corners 2">
              <a:extLst>
                <a:ext uri="{FF2B5EF4-FFF2-40B4-BE49-F238E27FC236}">
                  <a16:creationId xmlns:a16="http://schemas.microsoft.com/office/drawing/2014/main" id="{90F489E4-7991-4BF2-6B08-4B3959E07A6E}"/>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4" name="Picture 3">
              <a:extLst>
                <a:ext uri="{FF2B5EF4-FFF2-40B4-BE49-F238E27FC236}">
                  <a16:creationId xmlns:a16="http://schemas.microsoft.com/office/drawing/2014/main" id="{DDF8B0B6-26C6-7DCC-CF42-40D090395B39}"/>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sp>
        <p:nvSpPr>
          <p:cNvPr id="5" name="TextBox 4">
            <a:extLst>
              <a:ext uri="{FF2B5EF4-FFF2-40B4-BE49-F238E27FC236}">
                <a16:creationId xmlns:a16="http://schemas.microsoft.com/office/drawing/2014/main" id="{3C012334-3818-48AF-F548-92D32577147C}"/>
              </a:ext>
            </a:extLst>
          </p:cNvPr>
          <p:cNvSpPr txBox="1"/>
          <p:nvPr/>
        </p:nvSpPr>
        <p:spPr>
          <a:xfrm>
            <a:off x="267828" y="2643736"/>
            <a:ext cx="3739969" cy="1546577"/>
          </a:xfrm>
          <a:prstGeom prst="rect">
            <a:avLst/>
          </a:prstGeom>
          <a:noFill/>
        </p:spPr>
        <p:txBody>
          <a:bodyPr wrap="square" rtlCol="0">
            <a:spAutoFit/>
          </a:bodyPr>
          <a:lstStyle/>
          <a:p>
            <a:r>
              <a:rPr lang="en-US" sz="1050" dirty="0">
                <a:solidFill>
                  <a:schemeClr val="bg1"/>
                </a:solidFill>
                <a:latin typeface="Verdana" panose="020B0604030504040204" pitchFamily="34" charset="0"/>
                <a:ea typeface="Verdana" panose="020B0604030504040204" pitchFamily="34" charset="0"/>
              </a:rPr>
              <a:t>The game follows an object-oriented structure with three main classes:</a:t>
            </a:r>
          </a:p>
          <a:p>
            <a:pPr marL="171450" indent="-171450">
              <a:buFont typeface="Arial" panose="020B0604020202020204" pitchFamily="34" charset="0"/>
              <a:buChar char="•"/>
            </a:pPr>
            <a:r>
              <a:rPr lang="en-US" sz="1050" b="1" dirty="0">
                <a:solidFill>
                  <a:schemeClr val="bg1"/>
                </a:solidFill>
                <a:latin typeface="Verdana" panose="020B0604030504040204" pitchFamily="34" charset="0"/>
                <a:ea typeface="Verdana" panose="020B0604030504040204" pitchFamily="34" charset="0"/>
              </a:rPr>
              <a:t>Config</a:t>
            </a:r>
            <a:r>
              <a:rPr lang="en-US" sz="1050" dirty="0">
                <a:solidFill>
                  <a:schemeClr val="bg1"/>
                </a:solidFill>
                <a:latin typeface="Verdana" panose="020B0604030504040204" pitchFamily="34" charset="0"/>
                <a:ea typeface="Verdana" panose="020B0604030504040204" pitchFamily="34" charset="0"/>
              </a:rPr>
              <a:t> – defines global settings such as screen size (1920×1080), gravity, jump strength, camera position, and platform dimensions.</a:t>
            </a:r>
          </a:p>
          <a:p>
            <a:pPr marL="171450" indent="-171450">
              <a:buFont typeface="Arial" panose="020B0604020202020204" pitchFamily="34" charset="0"/>
              <a:buChar char="•"/>
            </a:pPr>
            <a:r>
              <a:rPr lang="en-US" sz="1050" b="1" dirty="0">
                <a:solidFill>
                  <a:schemeClr val="bg1"/>
                </a:solidFill>
                <a:latin typeface="Verdana" panose="020B0604030504040204" pitchFamily="34" charset="0"/>
                <a:ea typeface="Verdana" panose="020B0604030504040204" pitchFamily="34" charset="0"/>
              </a:rPr>
              <a:t>Player</a:t>
            </a:r>
            <a:r>
              <a:rPr lang="en-US" sz="1050" dirty="0">
                <a:solidFill>
                  <a:schemeClr val="bg1"/>
                </a:solidFill>
                <a:latin typeface="Verdana" panose="020B0604030504040204" pitchFamily="34" charset="0"/>
                <a:ea typeface="Verdana" panose="020B0604030504040204" pitchFamily="34" charset="0"/>
              </a:rPr>
              <a:t> – handles movement, jumping, gravity, animation, and collision detection.</a:t>
            </a:r>
          </a:p>
          <a:p>
            <a:pPr marL="171450" indent="-171450">
              <a:buFont typeface="Arial" panose="020B0604020202020204" pitchFamily="34" charset="0"/>
              <a:buChar char="•"/>
            </a:pPr>
            <a:r>
              <a:rPr lang="en-US" sz="1050" b="1" dirty="0">
                <a:solidFill>
                  <a:schemeClr val="bg1"/>
                </a:solidFill>
                <a:latin typeface="Verdana" panose="020B0604030504040204" pitchFamily="34" charset="0"/>
                <a:ea typeface="Verdana" panose="020B0604030504040204" pitchFamily="34" charset="0"/>
              </a:rPr>
              <a:t>Camera</a:t>
            </a:r>
            <a:r>
              <a:rPr lang="en-US" sz="1050" dirty="0">
                <a:solidFill>
                  <a:schemeClr val="bg1"/>
                </a:solidFill>
                <a:latin typeface="Verdana" panose="020B0604030504040204" pitchFamily="34" charset="0"/>
                <a:ea typeface="Verdana" panose="020B0604030504040204" pitchFamily="34" charset="0"/>
              </a:rPr>
              <a:t> – tracks the player’s position and moves the scene smoothly to create a scrolling effect.</a:t>
            </a:r>
          </a:p>
        </p:txBody>
      </p:sp>
      <p:grpSp>
        <p:nvGrpSpPr>
          <p:cNvPr id="6" name="Group 5">
            <a:extLst>
              <a:ext uri="{FF2B5EF4-FFF2-40B4-BE49-F238E27FC236}">
                <a16:creationId xmlns:a16="http://schemas.microsoft.com/office/drawing/2014/main" id="{770F6046-CBCC-0C1B-8BE0-45DCE978F032}"/>
              </a:ext>
            </a:extLst>
          </p:cNvPr>
          <p:cNvGrpSpPr/>
          <p:nvPr/>
        </p:nvGrpSpPr>
        <p:grpSpPr>
          <a:xfrm>
            <a:off x="4627884" y="2015107"/>
            <a:ext cx="2634223" cy="431205"/>
            <a:chOff x="3784565" y="175097"/>
            <a:chExt cx="4797968" cy="911159"/>
          </a:xfrm>
          <a:effectLst>
            <a:outerShdw blurRad="355600" dist="482600" dir="5400000" algn="t" rotWithShape="0">
              <a:prstClr val="black">
                <a:alpha val="40000"/>
              </a:prstClr>
            </a:outerShdw>
          </a:effectLst>
        </p:grpSpPr>
        <p:sp>
          <p:nvSpPr>
            <p:cNvPr id="7" name="Rectangle: Rounded Corners 6">
              <a:extLst>
                <a:ext uri="{FF2B5EF4-FFF2-40B4-BE49-F238E27FC236}">
                  <a16:creationId xmlns:a16="http://schemas.microsoft.com/office/drawing/2014/main" id="{2D3C4EE9-E411-FABF-877F-511923DF42F3}"/>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8" name="Picture 7">
              <a:extLst>
                <a:ext uri="{FF2B5EF4-FFF2-40B4-BE49-F238E27FC236}">
                  <a16:creationId xmlns:a16="http://schemas.microsoft.com/office/drawing/2014/main" id="{DBCFDB1C-4BC1-8085-D2C8-D1E64547CF9A}"/>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sp>
        <p:nvSpPr>
          <p:cNvPr id="9" name="TextBox 8">
            <a:extLst>
              <a:ext uri="{FF2B5EF4-FFF2-40B4-BE49-F238E27FC236}">
                <a16:creationId xmlns:a16="http://schemas.microsoft.com/office/drawing/2014/main" id="{AF025886-3B77-B5D1-AA5C-DDF141CE34CB}"/>
              </a:ext>
            </a:extLst>
          </p:cNvPr>
          <p:cNvSpPr txBox="1"/>
          <p:nvPr/>
        </p:nvSpPr>
        <p:spPr>
          <a:xfrm>
            <a:off x="4131604" y="2629070"/>
            <a:ext cx="3928783" cy="1546577"/>
          </a:xfrm>
          <a:prstGeom prst="rect">
            <a:avLst/>
          </a:prstGeom>
          <a:noFill/>
        </p:spPr>
        <p:txBody>
          <a:bodyPr wrap="square" rtlCol="0">
            <a:spAutoFit/>
          </a:bodyPr>
          <a:lstStyle/>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Smooth left/right movement with adjustable speed.</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Realistic jumping and falling controlled by gravity (GRAVITY = 0.5).</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Collision system using a smaller hitbox (80×150) for precise interaction with platforms and the ground.</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State-based animation (idle, running, jumping) for fluid visual feedback.</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Player stays centered while the world scrolls – creating the illusion of level movement.</a:t>
            </a:r>
          </a:p>
        </p:txBody>
      </p:sp>
      <p:sp>
        <p:nvSpPr>
          <p:cNvPr id="14" name="TextBox 13">
            <a:extLst>
              <a:ext uri="{FF2B5EF4-FFF2-40B4-BE49-F238E27FC236}">
                <a16:creationId xmlns:a16="http://schemas.microsoft.com/office/drawing/2014/main" id="{9A75AA6C-F368-A451-3043-A20B637D91E6}"/>
              </a:ext>
            </a:extLst>
          </p:cNvPr>
          <p:cNvSpPr txBox="1"/>
          <p:nvPr/>
        </p:nvSpPr>
        <p:spPr>
          <a:xfrm>
            <a:off x="8250322" y="2629070"/>
            <a:ext cx="3569641" cy="1384995"/>
          </a:xfrm>
          <a:prstGeom prst="rect">
            <a:avLst/>
          </a:prstGeom>
          <a:noFill/>
        </p:spPr>
        <p:txBody>
          <a:bodyPr wrap="square" rtlCol="0">
            <a:spAutoFit/>
          </a:bodyPr>
          <a:lstStyle/>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Includes solid ground and multiple wooden platforms positioned at different heights.</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Platforms are supported by decorative stands for better visual detail.</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Level width: 3000 pixels – allowing horizontal exploration.</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Ground and background are drawn repeatedly to fill the screen seamlessly.</a:t>
            </a:r>
          </a:p>
        </p:txBody>
      </p:sp>
      <p:grpSp>
        <p:nvGrpSpPr>
          <p:cNvPr id="16" name="Group 15">
            <a:extLst>
              <a:ext uri="{FF2B5EF4-FFF2-40B4-BE49-F238E27FC236}">
                <a16:creationId xmlns:a16="http://schemas.microsoft.com/office/drawing/2014/main" id="{AABB7706-D72D-512B-71D7-FF66E63F4BC7}"/>
              </a:ext>
            </a:extLst>
          </p:cNvPr>
          <p:cNvGrpSpPr/>
          <p:nvPr/>
        </p:nvGrpSpPr>
        <p:grpSpPr>
          <a:xfrm>
            <a:off x="8898188" y="1998360"/>
            <a:ext cx="2273901" cy="431205"/>
            <a:chOff x="3784565" y="175097"/>
            <a:chExt cx="4797968" cy="911159"/>
          </a:xfrm>
          <a:effectLst>
            <a:outerShdw blurRad="431800" dist="241300" dir="5400000" algn="t" rotWithShape="0">
              <a:prstClr val="black">
                <a:alpha val="40000"/>
              </a:prstClr>
            </a:outerShdw>
          </a:effectLst>
        </p:grpSpPr>
        <p:sp>
          <p:nvSpPr>
            <p:cNvPr id="17" name="Rectangle: Rounded Corners 16">
              <a:extLst>
                <a:ext uri="{FF2B5EF4-FFF2-40B4-BE49-F238E27FC236}">
                  <a16:creationId xmlns:a16="http://schemas.microsoft.com/office/drawing/2014/main" id="{7AC0F957-B7B0-4549-75E7-1CF8945A04A3}"/>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18" name="Picture 17">
              <a:extLst>
                <a:ext uri="{FF2B5EF4-FFF2-40B4-BE49-F238E27FC236}">
                  <a16:creationId xmlns:a16="http://schemas.microsoft.com/office/drawing/2014/main" id="{135B1953-8118-CF9E-E56E-CE0865AC22D8}"/>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sp>
        <p:nvSpPr>
          <p:cNvPr id="22" name="TextBox 21">
            <a:extLst>
              <a:ext uri="{FF2B5EF4-FFF2-40B4-BE49-F238E27FC236}">
                <a16:creationId xmlns:a16="http://schemas.microsoft.com/office/drawing/2014/main" id="{24875408-30C6-DEB9-4D58-96F3F72F7A95}"/>
              </a:ext>
            </a:extLst>
          </p:cNvPr>
          <p:cNvSpPr txBox="1"/>
          <p:nvPr/>
        </p:nvSpPr>
        <p:spPr>
          <a:xfrm>
            <a:off x="362901" y="5418396"/>
            <a:ext cx="3569641" cy="1223412"/>
          </a:xfrm>
          <a:prstGeom prst="rect">
            <a:avLst/>
          </a:prstGeom>
          <a:noFill/>
        </p:spPr>
        <p:txBody>
          <a:bodyPr wrap="square" rtlCol="0">
            <a:spAutoFit/>
          </a:bodyPr>
          <a:lstStyle/>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Camera follows the player’s x-position and maintains them around the center of the screen.</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Parallax background with six layers that move at different speeds to create a sense of depth.</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Automatic background looping ensures a continuous scrolling effect.</a:t>
            </a:r>
          </a:p>
        </p:txBody>
      </p:sp>
      <p:sp>
        <p:nvSpPr>
          <p:cNvPr id="23" name="TextBox 22">
            <a:extLst>
              <a:ext uri="{FF2B5EF4-FFF2-40B4-BE49-F238E27FC236}">
                <a16:creationId xmlns:a16="http://schemas.microsoft.com/office/drawing/2014/main" id="{1A7DC431-BB45-B150-E686-ADAF1C1C23FB}"/>
              </a:ext>
            </a:extLst>
          </p:cNvPr>
          <p:cNvSpPr txBox="1"/>
          <p:nvPr/>
        </p:nvSpPr>
        <p:spPr>
          <a:xfrm>
            <a:off x="4318109" y="5418396"/>
            <a:ext cx="3569641" cy="738664"/>
          </a:xfrm>
          <a:prstGeom prst="rect">
            <a:avLst/>
          </a:prstGeom>
          <a:noFill/>
        </p:spPr>
        <p:txBody>
          <a:bodyPr wrap="square" rtlCol="0">
            <a:spAutoFit/>
          </a:bodyPr>
          <a:lstStyle/>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Sprites are loaded and scaled automatically.</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If an image is missing, the program creates a red placeholder surface instead of crashing — ensuring the game remains stable.</a:t>
            </a:r>
          </a:p>
        </p:txBody>
      </p:sp>
      <p:sp>
        <p:nvSpPr>
          <p:cNvPr id="24" name="TextBox 23">
            <a:extLst>
              <a:ext uri="{FF2B5EF4-FFF2-40B4-BE49-F238E27FC236}">
                <a16:creationId xmlns:a16="http://schemas.microsoft.com/office/drawing/2014/main" id="{06886D62-B062-6757-69B2-6AF99E5922F0}"/>
              </a:ext>
            </a:extLst>
          </p:cNvPr>
          <p:cNvSpPr txBox="1"/>
          <p:nvPr/>
        </p:nvSpPr>
        <p:spPr>
          <a:xfrm>
            <a:off x="8162913" y="5426177"/>
            <a:ext cx="3569641" cy="900246"/>
          </a:xfrm>
          <a:prstGeom prst="rect">
            <a:avLst/>
          </a:prstGeom>
          <a:noFill/>
        </p:spPr>
        <p:txBody>
          <a:bodyPr wrap="square" rtlCol="0">
            <a:spAutoFit/>
          </a:bodyPr>
          <a:lstStyle/>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Rendering order: background → ground → decorative stands → platforms → player sprite.</a:t>
            </a:r>
          </a:p>
          <a:p>
            <a:pPr marL="171450" indent="-171450">
              <a:buFont typeface="Arial" panose="020B0604020202020204" pitchFamily="34" charset="0"/>
              <a:buChar char="•"/>
            </a:pPr>
            <a:r>
              <a:rPr lang="en-US" sz="1050" dirty="0">
                <a:solidFill>
                  <a:schemeClr val="bg1"/>
                </a:solidFill>
                <a:latin typeface="Verdana" panose="020B0604030504040204" pitchFamily="34" charset="0"/>
                <a:ea typeface="Verdana" panose="020B0604030504040204" pitchFamily="34" charset="0"/>
              </a:rPr>
              <a:t>All elements are redrawn every frame, ensuring smooth motion and accurate collision visuals.</a:t>
            </a:r>
          </a:p>
        </p:txBody>
      </p:sp>
      <p:pic>
        <p:nvPicPr>
          <p:cNvPr id="38" name="Picture 37">
            <a:extLst>
              <a:ext uri="{FF2B5EF4-FFF2-40B4-BE49-F238E27FC236}">
                <a16:creationId xmlns:a16="http://schemas.microsoft.com/office/drawing/2014/main" id="{37D517AB-9A92-9259-E173-32A6A7C6C082}"/>
              </a:ext>
            </a:extLst>
          </p:cNvPr>
          <p:cNvPicPr>
            <a:picLocks noChangeAspect="1"/>
          </p:cNvPicPr>
          <p:nvPr/>
        </p:nvPicPr>
        <p:blipFill>
          <a:blip r:embed="rId5"/>
          <a:stretch>
            <a:fillRect/>
          </a:stretch>
        </p:blipFill>
        <p:spPr>
          <a:xfrm>
            <a:off x="950051" y="2150028"/>
            <a:ext cx="2619241" cy="182611"/>
          </a:xfrm>
          <a:prstGeom prst="rect">
            <a:avLst/>
          </a:prstGeom>
        </p:spPr>
      </p:pic>
      <p:pic>
        <p:nvPicPr>
          <p:cNvPr id="40" name="Picture 39">
            <a:extLst>
              <a:ext uri="{FF2B5EF4-FFF2-40B4-BE49-F238E27FC236}">
                <a16:creationId xmlns:a16="http://schemas.microsoft.com/office/drawing/2014/main" id="{A9532B45-3C1E-B8B8-8A8C-9B051A6B1D4E}"/>
              </a:ext>
            </a:extLst>
          </p:cNvPr>
          <p:cNvPicPr>
            <a:picLocks noChangeAspect="1"/>
          </p:cNvPicPr>
          <p:nvPr/>
        </p:nvPicPr>
        <p:blipFill>
          <a:blip r:embed="rId6"/>
          <a:stretch>
            <a:fillRect/>
          </a:stretch>
        </p:blipFill>
        <p:spPr>
          <a:xfrm>
            <a:off x="4734255" y="2107775"/>
            <a:ext cx="2420462" cy="183659"/>
          </a:xfrm>
          <a:prstGeom prst="rect">
            <a:avLst/>
          </a:prstGeom>
        </p:spPr>
      </p:pic>
      <p:pic>
        <p:nvPicPr>
          <p:cNvPr id="42" name="Picture 41">
            <a:extLst>
              <a:ext uri="{FF2B5EF4-FFF2-40B4-BE49-F238E27FC236}">
                <a16:creationId xmlns:a16="http://schemas.microsoft.com/office/drawing/2014/main" id="{EEE036D1-87D4-2CC5-5A05-2ABB8C1580D9}"/>
              </a:ext>
            </a:extLst>
          </p:cNvPr>
          <p:cNvPicPr>
            <a:picLocks noChangeAspect="1"/>
          </p:cNvPicPr>
          <p:nvPr/>
        </p:nvPicPr>
        <p:blipFill>
          <a:blip r:embed="rId7"/>
          <a:stretch>
            <a:fillRect/>
          </a:stretch>
        </p:blipFill>
        <p:spPr>
          <a:xfrm>
            <a:off x="9133061" y="2086239"/>
            <a:ext cx="1804153" cy="198812"/>
          </a:xfrm>
          <a:prstGeom prst="rect">
            <a:avLst/>
          </a:prstGeom>
        </p:spPr>
      </p:pic>
      <p:grpSp>
        <p:nvGrpSpPr>
          <p:cNvPr id="19" name="Group 18">
            <a:extLst>
              <a:ext uri="{FF2B5EF4-FFF2-40B4-BE49-F238E27FC236}">
                <a16:creationId xmlns:a16="http://schemas.microsoft.com/office/drawing/2014/main" id="{9F9CD54C-F256-3A9C-7F5E-6BBBC4634BAD}"/>
              </a:ext>
            </a:extLst>
          </p:cNvPr>
          <p:cNvGrpSpPr/>
          <p:nvPr/>
        </p:nvGrpSpPr>
        <p:grpSpPr>
          <a:xfrm>
            <a:off x="675379" y="4417694"/>
            <a:ext cx="2900671" cy="733587"/>
            <a:chOff x="3784565" y="175097"/>
            <a:chExt cx="4797968" cy="911159"/>
          </a:xfrm>
          <a:effectLst>
            <a:outerShdw blurRad="127000" dist="152400" dir="5400000" algn="t" rotWithShape="0">
              <a:prstClr val="black">
                <a:alpha val="40000"/>
              </a:prstClr>
            </a:outerShdw>
          </a:effectLst>
        </p:grpSpPr>
        <p:sp>
          <p:nvSpPr>
            <p:cNvPr id="20" name="Rectangle: Rounded Corners 19">
              <a:extLst>
                <a:ext uri="{FF2B5EF4-FFF2-40B4-BE49-F238E27FC236}">
                  <a16:creationId xmlns:a16="http://schemas.microsoft.com/office/drawing/2014/main" id="{78C465CC-7CB1-7F65-7DD0-62F73ACE5493}"/>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21" name="Picture 20">
              <a:extLst>
                <a:ext uri="{FF2B5EF4-FFF2-40B4-BE49-F238E27FC236}">
                  <a16:creationId xmlns:a16="http://schemas.microsoft.com/office/drawing/2014/main" id="{55CD0CD2-98AE-ECF8-98F3-3CF07CA99EEE}"/>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grpSp>
        <p:nvGrpSpPr>
          <p:cNvPr id="49" name="Group 48">
            <a:extLst>
              <a:ext uri="{FF2B5EF4-FFF2-40B4-BE49-F238E27FC236}">
                <a16:creationId xmlns:a16="http://schemas.microsoft.com/office/drawing/2014/main" id="{5F0C6202-1AEC-245D-BBBF-3CEDEE2971FD}"/>
              </a:ext>
            </a:extLst>
          </p:cNvPr>
          <p:cNvGrpSpPr/>
          <p:nvPr/>
        </p:nvGrpSpPr>
        <p:grpSpPr>
          <a:xfrm>
            <a:off x="1106747" y="4553816"/>
            <a:ext cx="2062129" cy="336525"/>
            <a:chOff x="1543371" y="3910238"/>
            <a:chExt cx="4452657" cy="674760"/>
          </a:xfrm>
          <a:effectLst/>
        </p:grpSpPr>
        <p:pic>
          <p:nvPicPr>
            <p:cNvPr id="46" name="Picture 45">
              <a:extLst>
                <a:ext uri="{FF2B5EF4-FFF2-40B4-BE49-F238E27FC236}">
                  <a16:creationId xmlns:a16="http://schemas.microsoft.com/office/drawing/2014/main" id="{B4EA8A24-F1B3-654F-8E95-7BC5F9279115}"/>
                </a:ext>
              </a:extLst>
            </p:cNvPr>
            <p:cNvPicPr>
              <a:picLocks noChangeAspect="1"/>
            </p:cNvPicPr>
            <p:nvPr/>
          </p:nvPicPr>
          <p:blipFill>
            <a:blip r:embed="rId8"/>
            <a:srcRect l="38972" t="1905"/>
            <a:stretch>
              <a:fillRect/>
            </a:stretch>
          </p:blipFill>
          <p:spPr>
            <a:xfrm>
              <a:off x="1543371" y="4304692"/>
              <a:ext cx="4452657" cy="280306"/>
            </a:xfrm>
            <a:prstGeom prst="rect">
              <a:avLst/>
            </a:prstGeom>
          </p:spPr>
        </p:pic>
        <p:pic>
          <p:nvPicPr>
            <p:cNvPr id="48" name="Picture 47">
              <a:extLst>
                <a:ext uri="{FF2B5EF4-FFF2-40B4-BE49-F238E27FC236}">
                  <a16:creationId xmlns:a16="http://schemas.microsoft.com/office/drawing/2014/main" id="{595569CA-64A7-9057-6612-FB902D8EF291}"/>
                </a:ext>
              </a:extLst>
            </p:cNvPr>
            <p:cNvPicPr>
              <a:picLocks noChangeAspect="1"/>
            </p:cNvPicPr>
            <p:nvPr/>
          </p:nvPicPr>
          <p:blipFill>
            <a:blip r:embed="rId8"/>
            <a:srcRect t="-5161" r="63055"/>
            <a:stretch>
              <a:fillRect/>
            </a:stretch>
          </p:blipFill>
          <p:spPr>
            <a:xfrm>
              <a:off x="2394137" y="3910238"/>
              <a:ext cx="2695575" cy="300498"/>
            </a:xfrm>
            <a:prstGeom prst="rect">
              <a:avLst/>
            </a:prstGeom>
          </p:spPr>
        </p:pic>
      </p:grpSp>
      <p:grpSp>
        <p:nvGrpSpPr>
          <p:cNvPr id="57" name="Group 56">
            <a:extLst>
              <a:ext uri="{FF2B5EF4-FFF2-40B4-BE49-F238E27FC236}">
                <a16:creationId xmlns:a16="http://schemas.microsoft.com/office/drawing/2014/main" id="{CDAEA586-4D44-8B82-DCF8-FDD2FD2BCF21}"/>
              </a:ext>
            </a:extLst>
          </p:cNvPr>
          <p:cNvGrpSpPr/>
          <p:nvPr/>
        </p:nvGrpSpPr>
        <p:grpSpPr>
          <a:xfrm>
            <a:off x="4680467" y="4417694"/>
            <a:ext cx="2812935" cy="733587"/>
            <a:chOff x="3784565" y="175097"/>
            <a:chExt cx="4797968" cy="911159"/>
          </a:xfrm>
          <a:effectLst>
            <a:outerShdw blurRad="127000" dist="139700" dir="5400000" algn="t" rotWithShape="0">
              <a:prstClr val="black">
                <a:alpha val="40000"/>
              </a:prstClr>
            </a:outerShdw>
          </a:effectLst>
        </p:grpSpPr>
        <p:sp>
          <p:nvSpPr>
            <p:cNvPr id="61" name="Rectangle: Rounded Corners 60">
              <a:extLst>
                <a:ext uri="{FF2B5EF4-FFF2-40B4-BE49-F238E27FC236}">
                  <a16:creationId xmlns:a16="http://schemas.microsoft.com/office/drawing/2014/main" id="{CAAC5DDE-0E64-D77A-9309-48F4D58E25AE}"/>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62" name="Picture 61">
              <a:extLst>
                <a:ext uri="{FF2B5EF4-FFF2-40B4-BE49-F238E27FC236}">
                  <a16:creationId xmlns:a16="http://schemas.microsoft.com/office/drawing/2014/main" id="{93C0A958-2557-D264-08D2-FB97D9FC52D8}"/>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grpSp>
        <p:nvGrpSpPr>
          <p:cNvPr id="55" name="Group 54">
            <a:extLst>
              <a:ext uri="{FF2B5EF4-FFF2-40B4-BE49-F238E27FC236}">
                <a16:creationId xmlns:a16="http://schemas.microsoft.com/office/drawing/2014/main" id="{D8F743BD-BE54-3B61-DA60-2D257955016E}"/>
              </a:ext>
            </a:extLst>
          </p:cNvPr>
          <p:cNvGrpSpPr/>
          <p:nvPr/>
        </p:nvGrpSpPr>
        <p:grpSpPr>
          <a:xfrm>
            <a:off x="5051143" y="4541879"/>
            <a:ext cx="2103574" cy="367461"/>
            <a:chOff x="4170546" y="4289530"/>
            <a:chExt cx="4727642" cy="684843"/>
          </a:xfrm>
          <a:effectLst/>
        </p:grpSpPr>
        <p:pic>
          <p:nvPicPr>
            <p:cNvPr id="52" name="Picture 51">
              <a:extLst>
                <a:ext uri="{FF2B5EF4-FFF2-40B4-BE49-F238E27FC236}">
                  <a16:creationId xmlns:a16="http://schemas.microsoft.com/office/drawing/2014/main" id="{82BE97BF-ADCA-E1A0-556E-5421CE0F340E}"/>
                </a:ext>
              </a:extLst>
            </p:cNvPr>
            <p:cNvPicPr>
              <a:picLocks noChangeAspect="1"/>
            </p:cNvPicPr>
            <p:nvPr/>
          </p:nvPicPr>
          <p:blipFill>
            <a:blip r:embed="rId9"/>
            <a:srcRect l="56610" t="1905"/>
            <a:stretch>
              <a:fillRect/>
            </a:stretch>
          </p:blipFill>
          <p:spPr>
            <a:xfrm>
              <a:off x="4593719" y="4694067"/>
              <a:ext cx="3769223" cy="280306"/>
            </a:xfrm>
            <a:prstGeom prst="rect">
              <a:avLst/>
            </a:prstGeom>
          </p:spPr>
        </p:pic>
        <p:pic>
          <p:nvPicPr>
            <p:cNvPr id="54" name="Picture 53">
              <a:extLst>
                <a:ext uri="{FF2B5EF4-FFF2-40B4-BE49-F238E27FC236}">
                  <a16:creationId xmlns:a16="http://schemas.microsoft.com/office/drawing/2014/main" id="{13583EF0-5605-800A-4573-01E2A8BD5A6E}"/>
                </a:ext>
              </a:extLst>
            </p:cNvPr>
            <p:cNvPicPr>
              <a:picLocks noChangeAspect="1"/>
            </p:cNvPicPr>
            <p:nvPr/>
          </p:nvPicPr>
          <p:blipFill>
            <a:blip r:embed="rId9"/>
            <a:srcRect t="-14166" r="45576" b="-1"/>
            <a:stretch>
              <a:fillRect/>
            </a:stretch>
          </p:blipFill>
          <p:spPr>
            <a:xfrm>
              <a:off x="4170546" y="4289530"/>
              <a:ext cx="4727642" cy="326232"/>
            </a:xfrm>
            <a:prstGeom prst="rect">
              <a:avLst/>
            </a:prstGeom>
          </p:spPr>
        </p:pic>
      </p:grpSp>
      <p:grpSp>
        <p:nvGrpSpPr>
          <p:cNvPr id="65" name="Group 64">
            <a:extLst>
              <a:ext uri="{FF2B5EF4-FFF2-40B4-BE49-F238E27FC236}">
                <a16:creationId xmlns:a16="http://schemas.microsoft.com/office/drawing/2014/main" id="{EE99C60F-8A8F-80D8-AEE6-EA602B93CB2B}"/>
              </a:ext>
            </a:extLst>
          </p:cNvPr>
          <p:cNvGrpSpPr/>
          <p:nvPr/>
        </p:nvGrpSpPr>
        <p:grpSpPr>
          <a:xfrm>
            <a:off x="8554602" y="4440445"/>
            <a:ext cx="3084023" cy="587397"/>
            <a:chOff x="8494984" y="4457489"/>
            <a:chExt cx="3084023" cy="587397"/>
          </a:xfrm>
          <a:effectLst>
            <a:outerShdw blurRad="508000" dist="190500" dir="5400000" algn="t" rotWithShape="0">
              <a:prstClr val="black">
                <a:alpha val="40000"/>
              </a:prstClr>
            </a:outerShdw>
          </a:effectLst>
        </p:grpSpPr>
        <p:grpSp>
          <p:nvGrpSpPr>
            <p:cNvPr id="32" name="Group 31">
              <a:extLst>
                <a:ext uri="{FF2B5EF4-FFF2-40B4-BE49-F238E27FC236}">
                  <a16:creationId xmlns:a16="http://schemas.microsoft.com/office/drawing/2014/main" id="{082C7906-F195-1176-4030-4F77580717F4}"/>
                </a:ext>
              </a:extLst>
            </p:cNvPr>
            <p:cNvGrpSpPr/>
            <p:nvPr/>
          </p:nvGrpSpPr>
          <p:grpSpPr>
            <a:xfrm>
              <a:off x="8494984" y="4457489"/>
              <a:ext cx="3084023" cy="587397"/>
              <a:chOff x="3784565" y="175097"/>
              <a:chExt cx="4797968" cy="911159"/>
            </a:xfrm>
          </p:grpSpPr>
          <p:sp>
            <p:nvSpPr>
              <p:cNvPr id="33" name="Rectangle: Rounded Corners 32">
                <a:extLst>
                  <a:ext uri="{FF2B5EF4-FFF2-40B4-BE49-F238E27FC236}">
                    <a16:creationId xmlns:a16="http://schemas.microsoft.com/office/drawing/2014/main" id="{7F6806B7-7CA3-E2F1-25A0-93075BEC37AD}"/>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4" name="Picture 33">
                <a:extLst>
                  <a:ext uri="{FF2B5EF4-FFF2-40B4-BE49-F238E27FC236}">
                    <a16:creationId xmlns:a16="http://schemas.microsoft.com/office/drawing/2014/main" id="{89B4F37E-2D1D-9C49-08BE-7F7FDF03ECEE}"/>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pic>
          <p:nvPicPr>
            <p:cNvPr id="64" name="Picture 63">
              <a:extLst>
                <a:ext uri="{FF2B5EF4-FFF2-40B4-BE49-F238E27FC236}">
                  <a16:creationId xmlns:a16="http://schemas.microsoft.com/office/drawing/2014/main" id="{2F6C6622-A401-1006-7607-CE8C457D4AFE}"/>
                </a:ext>
              </a:extLst>
            </p:cNvPr>
            <p:cNvPicPr>
              <a:picLocks noChangeAspect="1"/>
            </p:cNvPicPr>
            <p:nvPr/>
          </p:nvPicPr>
          <p:blipFill>
            <a:blip r:embed="rId10"/>
            <a:stretch>
              <a:fillRect/>
            </a:stretch>
          </p:blipFill>
          <p:spPr>
            <a:xfrm>
              <a:off x="8661026" y="4608899"/>
              <a:ext cx="2748222" cy="192633"/>
            </a:xfrm>
            <a:prstGeom prst="rect">
              <a:avLst/>
            </a:prstGeom>
          </p:spPr>
        </p:pic>
      </p:grpSp>
      <p:pic>
        <p:nvPicPr>
          <p:cNvPr id="67" name="Picture 66">
            <a:extLst>
              <a:ext uri="{FF2B5EF4-FFF2-40B4-BE49-F238E27FC236}">
                <a16:creationId xmlns:a16="http://schemas.microsoft.com/office/drawing/2014/main" id="{3E1C4867-B499-438D-6FED-1003166D0C19}"/>
              </a:ext>
            </a:extLst>
          </p:cNvPr>
          <p:cNvPicPr>
            <a:picLocks noChangeAspect="1"/>
          </p:cNvPicPr>
          <p:nvPr/>
        </p:nvPicPr>
        <p:blipFill>
          <a:blip r:embed="rId11"/>
          <a:stretch>
            <a:fillRect/>
          </a:stretch>
        </p:blipFill>
        <p:spPr>
          <a:xfrm>
            <a:off x="3453884" y="481604"/>
            <a:ext cx="5591175" cy="285750"/>
          </a:xfrm>
          <a:prstGeom prst="rect">
            <a:avLst/>
          </a:prstGeom>
        </p:spPr>
      </p:pic>
    </p:spTree>
    <p:extLst>
      <p:ext uri="{BB962C8B-B14F-4D97-AF65-F5344CB8AC3E}">
        <p14:creationId xmlns:p14="http://schemas.microsoft.com/office/powerpoint/2010/main" val="98244533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C55D1FFE-8F7B-02C8-11F9-5BB9991B3363}"/>
            </a:ext>
          </a:extLst>
        </p:cNvPr>
        <p:cNvGrpSpPr/>
        <p:nvPr/>
      </p:nvGrpSpPr>
      <p:grpSpPr>
        <a:xfrm>
          <a:off x="0" y="0"/>
          <a:ext cx="0" cy="0"/>
          <a:chOff x="0" y="0"/>
          <a:chExt cx="0" cy="0"/>
        </a:xfrm>
      </p:grpSpPr>
      <p:pic>
        <p:nvPicPr>
          <p:cNvPr id="41" name="Picture 40" descr="A video game graphics with a cat sleeping&#10;&#10;AI-generated content may be incorrect.">
            <a:extLst>
              <a:ext uri="{FF2B5EF4-FFF2-40B4-BE49-F238E27FC236}">
                <a16:creationId xmlns:a16="http://schemas.microsoft.com/office/drawing/2014/main" id="{FE4B7BC6-2F55-2148-4082-CE2C57870D4F}"/>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grpSp>
        <p:nvGrpSpPr>
          <p:cNvPr id="31" name="Group 30">
            <a:extLst>
              <a:ext uri="{FF2B5EF4-FFF2-40B4-BE49-F238E27FC236}">
                <a16:creationId xmlns:a16="http://schemas.microsoft.com/office/drawing/2014/main" id="{8BAA22E6-E0EA-35A2-05E1-258196777E3F}"/>
              </a:ext>
            </a:extLst>
          </p:cNvPr>
          <p:cNvGrpSpPr/>
          <p:nvPr/>
        </p:nvGrpSpPr>
        <p:grpSpPr>
          <a:xfrm>
            <a:off x="2807595" y="218221"/>
            <a:ext cx="6655762" cy="911159"/>
            <a:chOff x="3784565" y="175097"/>
            <a:chExt cx="4797968" cy="911159"/>
          </a:xfrm>
        </p:grpSpPr>
        <p:sp>
          <p:nvSpPr>
            <p:cNvPr id="28" name="Rectangle: Rounded Corners 27">
              <a:extLst>
                <a:ext uri="{FF2B5EF4-FFF2-40B4-BE49-F238E27FC236}">
                  <a16:creationId xmlns:a16="http://schemas.microsoft.com/office/drawing/2014/main" id="{BCB323F1-1EA2-F9FC-8C06-1C4A415E8CE3}"/>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6568D632-525F-A228-8012-E33F239DFCED}"/>
                </a:ext>
              </a:extLst>
            </p:cNvPr>
            <p:cNvPicPr>
              <a:picLocks noChangeAspect="1"/>
            </p:cNvPicPr>
            <p:nvPr/>
          </p:nvPicPr>
          <p:blipFill>
            <a:blip r:embed="rId3"/>
            <a:srcRect b="25537"/>
            <a:stretch>
              <a:fillRect/>
            </a:stretch>
          </p:blipFill>
          <p:spPr>
            <a:xfrm>
              <a:off x="3784565" y="175097"/>
              <a:ext cx="4797968" cy="680937"/>
            </a:xfrm>
            <a:prstGeom prst="rect">
              <a:avLst/>
            </a:prstGeom>
          </p:spPr>
        </p:pic>
      </p:grpSp>
      <p:sp>
        <p:nvSpPr>
          <p:cNvPr id="36" name="TextBox 35">
            <a:extLst>
              <a:ext uri="{FF2B5EF4-FFF2-40B4-BE49-F238E27FC236}">
                <a16:creationId xmlns:a16="http://schemas.microsoft.com/office/drawing/2014/main" id="{7014735E-643D-5AFA-AE4F-7C94C825091E}"/>
              </a:ext>
            </a:extLst>
          </p:cNvPr>
          <p:cNvSpPr txBox="1"/>
          <p:nvPr/>
        </p:nvSpPr>
        <p:spPr>
          <a:xfrm>
            <a:off x="194980" y="1927929"/>
            <a:ext cx="2198595" cy="1277273"/>
          </a:xfrm>
          <a:prstGeom prst="rect">
            <a:avLst/>
          </a:prstGeom>
          <a:noFill/>
        </p:spPr>
        <p:txBody>
          <a:bodyPr wrap="square" rtlCol="0">
            <a:spAutoFit/>
          </a:bodyPr>
          <a:lstStyle/>
          <a:p>
            <a:pPr algn="ctr"/>
            <a:r>
              <a:rPr lang="en-US" sz="1100" b="1" dirty="0">
                <a:solidFill>
                  <a:srgbClr val="FF0000"/>
                </a:solidFill>
              </a:rPr>
              <a:t>Player Movement:</a:t>
            </a:r>
            <a:endParaRPr lang="en-US" sz="1100" dirty="0">
              <a:solidFill>
                <a:srgbClr val="FF0000"/>
              </a:solidFill>
            </a:endParaRPr>
          </a:p>
          <a:p>
            <a:pPr marL="171450" indent="-171450">
              <a:buFont typeface="Arial" panose="020B0604020202020204" pitchFamily="34" charset="0"/>
              <a:buChar char="•"/>
            </a:pPr>
            <a:r>
              <a:rPr lang="en-US" sz="1100" dirty="0">
                <a:solidFill>
                  <a:schemeClr val="bg1"/>
                </a:solidFill>
              </a:rPr>
              <a:t>The player runs left and right using keyboard controls.</a:t>
            </a:r>
          </a:p>
          <a:p>
            <a:pPr marL="171450" indent="-171450">
              <a:buFont typeface="Arial" panose="020B0604020202020204" pitchFamily="34" charset="0"/>
              <a:buChar char="•"/>
            </a:pPr>
            <a:r>
              <a:rPr lang="en-US" sz="1100" dirty="0">
                <a:solidFill>
                  <a:schemeClr val="bg1"/>
                </a:solidFill>
              </a:rPr>
              <a:t>Smooth transition between idle and running animations.</a:t>
            </a:r>
          </a:p>
          <a:p>
            <a:pPr marL="171450" indent="-171450">
              <a:buFont typeface="Arial" panose="020B0604020202020204" pitchFamily="34" charset="0"/>
              <a:buChar char="•"/>
            </a:pPr>
            <a:r>
              <a:rPr lang="en-US" sz="1100" dirty="0">
                <a:solidFill>
                  <a:schemeClr val="bg1"/>
                </a:solidFill>
              </a:rPr>
              <a:t>Camera follows the player’s movement horizontally.</a:t>
            </a:r>
          </a:p>
        </p:txBody>
      </p:sp>
      <p:pic>
        <p:nvPicPr>
          <p:cNvPr id="3" name="Picture 2" descr="A video game with a cartoon character&#10;&#10;AI-generated content may be incorrect.">
            <a:extLst>
              <a:ext uri="{FF2B5EF4-FFF2-40B4-BE49-F238E27FC236}">
                <a16:creationId xmlns:a16="http://schemas.microsoft.com/office/drawing/2014/main" id="{9BB626ED-CB68-587A-BD98-B98938863226}"/>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3577258" y="2039987"/>
            <a:ext cx="4893239" cy="3086100"/>
          </a:xfrm>
          <a:prstGeom prst="rect">
            <a:avLst/>
          </a:prstGeom>
        </p:spPr>
      </p:pic>
      <p:grpSp>
        <p:nvGrpSpPr>
          <p:cNvPr id="9" name="Group 8">
            <a:extLst>
              <a:ext uri="{FF2B5EF4-FFF2-40B4-BE49-F238E27FC236}">
                <a16:creationId xmlns:a16="http://schemas.microsoft.com/office/drawing/2014/main" id="{CB21C2FD-48B9-1F4B-8C5D-29B15B120A6B}"/>
              </a:ext>
            </a:extLst>
          </p:cNvPr>
          <p:cNvGrpSpPr/>
          <p:nvPr/>
        </p:nvGrpSpPr>
        <p:grpSpPr>
          <a:xfrm>
            <a:off x="959219" y="1283876"/>
            <a:ext cx="670119" cy="644055"/>
            <a:chOff x="271175" y="1211639"/>
            <a:chExt cx="670119" cy="644055"/>
          </a:xfrm>
        </p:grpSpPr>
        <p:sp>
          <p:nvSpPr>
            <p:cNvPr id="7" name="Rectangle: Rounded Corners 6">
              <a:extLst>
                <a:ext uri="{FF2B5EF4-FFF2-40B4-BE49-F238E27FC236}">
                  <a16:creationId xmlns:a16="http://schemas.microsoft.com/office/drawing/2014/main" id="{710A5C9A-4A03-847C-549E-E8B278C45668}"/>
                </a:ext>
              </a:extLst>
            </p:cNvPr>
            <p:cNvSpPr/>
            <p:nvPr/>
          </p:nvSpPr>
          <p:spPr>
            <a:xfrm>
              <a:off x="271175" y="1211639"/>
              <a:ext cx="670119" cy="644055"/>
            </a:xfrm>
            <a:prstGeom prst="roundRect">
              <a:avLst/>
            </a:prstGeom>
            <a:solidFill>
              <a:srgbClr val="FF0000"/>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2050" name="Picture 2" descr="6+ Thousand Pixel Running Royalty-Free Images, Stock Photos &amp; Pictures |  Shutterstock">
              <a:extLst>
                <a:ext uri="{FF2B5EF4-FFF2-40B4-BE49-F238E27FC236}">
                  <a16:creationId xmlns:a16="http://schemas.microsoft.com/office/drawing/2014/main" id="{CC421B44-5B63-1E00-253D-6678813AC443}"/>
                </a:ext>
              </a:extLst>
            </p:cNvPr>
            <p:cNvPicPr>
              <a:picLocks noChangeAspect="1" noChangeArrowheads="1"/>
            </p:cNvPicPr>
            <p:nvPr/>
          </p:nvPicPr>
          <p:blipFill>
            <a:blip r:embed="rId5">
              <a:extLst>
                <a:ext uri="{BEBA8EAE-BF5A-486C-A8C5-ECC9F3942E4B}">
                  <a14:imgProps xmlns:a14="http://schemas.microsoft.com/office/drawing/2010/main">
                    <a14:imgLayer r:embed="rId6">
                      <a14:imgEffect>
                        <a14:backgroundRemoval t="1429" b="91071" l="10000" r="90000">
                          <a14:foregroundMark x1="40385" y1="9643" x2="38462" y2="5000"/>
                          <a14:foregroundMark x1="39231" y1="2500" x2="38077" y2="1429"/>
                          <a14:foregroundMark x1="31538" y1="90357" x2="30000" y2="91071"/>
                        </a14:backgroundRemoval>
                      </a14:imgEffect>
                    </a14:imgLayer>
                  </a14:imgProps>
                </a:ext>
                <a:ext uri="{28A0092B-C50C-407E-A947-70E740481C1C}">
                  <a14:useLocalDpi xmlns:a14="http://schemas.microsoft.com/office/drawing/2010/main" val="0"/>
                </a:ext>
              </a:extLst>
            </a:blip>
            <a:srcRect/>
            <a:stretch>
              <a:fillRect/>
            </a:stretch>
          </p:blipFill>
          <p:spPr bwMode="auto">
            <a:xfrm>
              <a:off x="355782" y="1263948"/>
              <a:ext cx="500904" cy="539435"/>
            </a:xfrm>
            <a:prstGeom prst="rect">
              <a:avLst/>
            </a:prstGeom>
            <a:noFill/>
            <a:extLst>
              <a:ext uri="{909E8E84-426E-40DD-AFC4-6F175D3DCCD1}">
                <a14:hiddenFill xmlns:a14="http://schemas.microsoft.com/office/drawing/2010/main">
                  <a:solidFill>
                    <a:srgbClr val="FFFFFF"/>
                  </a:solidFill>
                </a14:hiddenFill>
              </a:ext>
            </a:extLst>
          </p:spPr>
        </p:pic>
      </p:grpSp>
      <p:sp>
        <p:nvSpPr>
          <p:cNvPr id="13" name="TextBox 12">
            <a:extLst>
              <a:ext uri="{FF2B5EF4-FFF2-40B4-BE49-F238E27FC236}">
                <a16:creationId xmlns:a16="http://schemas.microsoft.com/office/drawing/2014/main" id="{DB7D685B-887D-0806-A49F-8DA14185DAE5}"/>
              </a:ext>
            </a:extLst>
          </p:cNvPr>
          <p:cNvSpPr txBox="1"/>
          <p:nvPr/>
        </p:nvSpPr>
        <p:spPr>
          <a:xfrm>
            <a:off x="194980" y="4244542"/>
            <a:ext cx="2198595" cy="1446550"/>
          </a:xfrm>
          <a:prstGeom prst="rect">
            <a:avLst/>
          </a:prstGeom>
          <a:noFill/>
        </p:spPr>
        <p:txBody>
          <a:bodyPr wrap="square" rtlCol="0">
            <a:spAutoFit/>
          </a:bodyPr>
          <a:lstStyle/>
          <a:p>
            <a:pPr algn="ctr"/>
            <a:r>
              <a:rPr lang="en-US" sz="1100" b="1" dirty="0">
                <a:solidFill>
                  <a:srgbClr val="FF0000"/>
                </a:solidFill>
              </a:rPr>
              <a:t>Jumping and Gravity:</a:t>
            </a:r>
            <a:endParaRPr lang="en-US" sz="1100" dirty="0">
              <a:solidFill>
                <a:srgbClr val="FF0000"/>
              </a:solidFill>
            </a:endParaRPr>
          </a:p>
          <a:p>
            <a:pPr marL="171450" indent="-171450">
              <a:buFont typeface="Arial" panose="020B0604020202020204" pitchFamily="34" charset="0"/>
              <a:buChar char="•"/>
            </a:pPr>
            <a:r>
              <a:rPr lang="en-US" sz="1100" dirty="0">
                <a:solidFill>
                  <a:schemeClr val="bg1"/>
                </a:solidFill>
              </a:rPr>
              <a:t>Player can jump once when standing on a surface.</a:t>
            </a:r>
          </a:p>
          <a:p>
            <a:pPr marL="171450" indent="-171450">
              <a:buFont typeface="Arial" panose="020B0604020202020204" pitchFamily="34" charset="0"/>
              <a:buChar char="•"/>
            </a:pPr>
            <a:r>
              <a:rPr lang="en-US" sz="1100" dirty="0">
                <a:solidFill>
                  <a:schemeClr val="bg1"/>
                </a:solidFill>
              </a:rPr>
              <a:t>The gravity system makes the jump and fall feel realistic.</a:t>
            </a:r>
          </a:p>
          <a:p>
            <a:pPr marL="171450" indent="-171450">
              <a:buFont typeface="Arial" panose="020B0604020202020204" pitchFamily="34" charset="0"/>
              <a:buChar char="•"/>
            </a:pPr>
            <a:r>
              <a:rPr lang="en-US" sz="1100" dirty="0">
                <a:solidFill>
                  <a:schemeClr val="bg1"/>
                </a:solidFill>
              </a:rPr>
              <a:t>Landing on ground or platforms is handled through collision detection.</a:t>
            </a:r>
          </a:p>
        </p:txBody>
      </p:sp>
      <p:sp>
        <p:nvSpPr>
          <p:cNvPr id="11" name="Rectangle: Rounded Corners 10">
            <a:extLst>
              <a:ext uri="{FF2B5EF4-FFF2-40B4-BE49-F238E27FC236}">
                <a16:creationId xmlns:a16="http://schemas.microsoft.com/office/drawing/2014/main" id="{EC1105A2-5D93-1257-5405-206C0F2E6C65}"/>
              </a:ext>
            </a:extLst>
          </p:cNvPr>
          <p:cNvSpPr/>
          <p:nvPr/>
        </p:nvSpPr>
        <p:spPr>
          <a:xfrm>
            <a:off x="959219" y="3527227"/>
            <a:ext cx="670119" cy="644055"/>
          </a:xfrm>
          <a:prstGeom prst="roundRect">
            <a:avLst/>
          </a:prstGeom>
          <a:solidFill>
            <a:srgbClr val="FF0000"/>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sp>
        <p:nvSpPr>
          <p:cNvPr id="18" name="TextBox 17">
            <a:extLst>
              <a:ext uri="{FF2B5EF4-FFF2-40B4-BE49-F238E27FC236}">
                <a16:creationId xmlns:a16="http://schemas.microsoft.com/office/drawing/2014/main" id="{B642827E-4D2B-B94A-E8D2-19CCBDE3ABBF}"/>
              </a:ext>
            </a:extLst>
          </p:cNvPr>
          <p:cNvSpPr txBox="1"/>
          <p:nvPr/>
        </p:nvSpPr>
        <p:spPr>
          <a:xfrm>
            <a:off x="9463359" y="2039987"/>
            <a:ext cx="2198595" cy="1107996"/>
          </a:xfrm>
          <a:prstGeom prst="rect">
            <a:avLst/>
          </a:prstGeom>
          <a:noFill/>
        </p:spPr>
        <p:txBody>
          <a:bodyPr wrap="square" rtlCol="0">
            <a:spAutoFit/>
          </a:bodyPr>
          <a:lstStyle/>
          <a:p>
            <a:pPr algn="ctr"/>
            <a:r>
              <a:rPr lang="en-US" sz="1100" b="1" dirty="0">
                <a:solidFill>
                  <a:srgbClr val="FF0000"/>
                </a:solidFill>
              </a:rPr>
              <a:t>Platform Interaction:</a:t>
            </a:r>
            <a:endParaRPr lang="en-US" sz="1100" dirty="0">
              <a:solidFill>
                <a:srgbClr val="FF0000"/>
              </a:solidFill>
            </a:endParaRPr>
          </a:p>
          <a:p>
            <a:pPr marL="171450" indent="-171450">
              <a:buFont typeface="Arial" panose="020B0604020202020204" pitchFamily="34" charset="0"/>
              <a:buChar char="•"/>
            </a:pPr>
            <a:r>
              <a:rPr lang="en-US" sz="1100" dirty="0">
                <a:solidFill>
                  <a:schemeClr val="bg1"/>
                </a:solidFill>
              </a:rPr>
              <a:t>Player can jump from the ground to wooden platforms.</a:t>
            </a:r>
          </a:p>
          <a:p>
            <a:pPr marL="171450" indent="-171450">
              <a:buFont typeface="Arial" panose="020B0604020202020204" pitchFamily="34" charset="0"/>
              <a:buChar char="•"/>
            </a:pPr>
            <a:r>
              <a:rPr lang="en-US" sz="1100" dirty="0">
                <a:solidFill>
                  <a:schemeClr val="bg1"/>
                </a:solidFill>
              </a:rPr>
              <a:t>Platforms positioned at different heights demonstrate level variation.</a:t>
            </a:r>
          </a:p>
        </p:txBody>
      </p:sp>
      <p:grpSp>
        <p:nvGrpSpPr>
          <p:cNvPr id="24" name="Group 23">
            <a:extLst>
              <a:ext uri="{FF2B5EF4-FFF2-40B4-BE49-F238E27FC236}">
                <a16:creationId xmlns:a16="http://schemas.microsoft.com/office/drawing/2014/main" id="{34953A48-53CC-7B05-7353-942605FFE396}"/>
              </a:ext>
            </a:extLst>
          </p:cNvPr>
          <p:cNvGrpSpPr/>
          <p:nvPr/>
        </p:nvGrpSpPr>
        <p:grpSpPr>
          <a:xfrm>
            <a:off x="10227598" y="1246992"/>
            <a:ext cx="670119" cy="680939"/>
            <a:chOff x="10227598" y="1246992"/>
            <a:chExt cx="670119" cy="680939"/>
          </a:xfrm>
        </p:grpSpPr>
        <p:sp>
          <p:nvSpPr>
            <p:cNvPr id="16" name="Rectangle: Rounded Corners 15">
              <a:extLst>
                <a:ext uri="{FF2B5EF4-FFF2-40B4-BE49-F238E27FC236}">
                  <a16:creationId xmlns:a16="http://schemas.microsoft.com/office/drawing/2014/main" id="{00AFDF30-3872-AC40-5000-97CF55D45DF5}"/>
                </a:ext>
              </a:extLst>
            </p:cNvPr>
            <p:cNvSpPr/>
            <p:nvPr/>
          </p:nvSpPr>
          <p:spPr>
            <a:xfrm>
              <a:off x="10227598" y="1283876"/>
              <a:ext cx="670119" cy="644055"/>
            </a:xfrm>
            <a:prstGeom prst="roundRect">
              <a:avLst/>
            </a:prstGeom>
            <a:solidFill>
              <a:srgbClr val="FF0000"/>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2058" name="Picture 10" descr="Grass platform pixel art">
              <a:extLst>
                <a:ext uri="{FF2B5EF4-FFF2-40B4-BE49-F238E27FC236}">
                  <a16:creationId xmlns:a16="http://schemas.microsoft.com/office/drawing/2014/main" id="{99C432B7-A414-7918-D473-87E18EB3402C}"/>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10269089" y="1246992"/>
              <a:ext cx="628628" cy="628628"/>
            </a:xfrm>
            <a:prstGeom prst="rect">
              <a:avLst/>
            </a:prstGeom>
            <a:noFill/>
            <a:extLst>
              <a:ext uri="{909E8E84-426E-40DD-AFC4-6F175D3DCCD1}">
                <a14:hiddenFill xmlns:a14="http://schemas.microsoft.com/office/drawing/2010/main">
                  <a:solidFill>
                    <a:srgbClr val="FFFFFF"/>
                  </a:solidFill>
                </a14:hiddenFill>
              </a:ext>
            </a:extLst>
          </p:spPr>
        </p:pic>
      </p:grpSp>
      <p:sp>
        <p:nvSpPr>
          <p:cNvPr id="21" name="TextBox 20">
            <a:extLst>
              <a:ext uri="{FF2B5EF4-FFF2-40B4-BE49-F238E27FC236}">
                <a16:creationId xmlns:a16="http://schemas.microsoft.com/office/drawing/2014/main" id="{C67BFAE2-A6F4-3785-65F4-3B83E0B70453}"/>
              </a:ext>
            </a:extLst>
          </p:cNvPr>
          <p:cNvSpPr txBox="1"/>
          <p:nvPr/>
        </p:nvSpPr>
        <p:spPr>
          <a:xfrm>
            <a:off x="9463357" y="4171282"/>
            <a:ext cx="2198595" cy="1615827"/>
          </a:xfrm>
          <a:prstGeom prst="rect">
            <a:avLst/>
          </a:prstGeom>
          <a:noFill/>
        </p:spPr>
        <p:txBody>
          <a:bodyPr wrap="square" rtlCol="0">
            <a:spAutoFit/>
          </a:bodyPr>
          <a:lstStyle/>
          <a:p>
            <a:pPr algn="ctr"/>
            <a:r>
              <a:rPr lang="en-US" sz="1100" b="1" dirty="0">
                <a:solidFill>
                  <a:srgbClr val="FF0000"/>
                </a:solidFill>
              </a:rPr>
              <a:t>Visual Elements:</a:t>
            </a:r>
            <a:endParaRPr lang="en-US" sz="1100" dirty="0">
              <a:solidFill>
                <a:srgbClr val="FF0000"/>
              </a:solidFill>
            </a:endParaRPr>
          </a:p>
          <a:p>
            <a:pPr marL="171450" indent="-171450">
              <a:buFont typeface="Arial" panose="020B0604020202020204" pitchFamily="34" charset="0"/>
              <a:buChar char="•"/>
            </a:pPr>
            <a:r>
              <a:rPr lang="en-US" sz="1100" dirty="0">
                <a:solidFill>
                  <a:schemeClr val="bg1"/>
                </a:solidFill>
              </a:rPr>
              <a:t>Parallax background creates depth.</a:t>
            </a:r>
          </a:p>
          <a:p>
            <a:pPr marL="171450" indent="-171450">
              <a:buFont typeface="Arial" panose="020B0604020202020204" pitchFamily="34" charset="0"/>
              <a:buChar char="•"/>
            </a:pPr>
            <a:r>
              <a:rPr lang="en-US" sz="1100" dirty="0">
                <a:solidFill>
                  <a:schemeClr val="bg1"/>
                </a:solidFill>
              </a:rPr>
              <a:t>Ground tiles and decorative stands enhance the scene’s atmosphere.</a:t>
            </a:r>
          </a:p>
          <a:p>
            <a:pPr marL="171450" indent="-171450">
              <a:buFont typeface="Arial" panose="020B0604020202020204" pitchFamily="34" charset="0"/>
              <a:buChar char="•"/>
            </a:pPr>
            <a:r>
              <a:rPr lang="en-US" sz="1100" dirty="0">
                <a:solidFill>
                  <a:schemeClr val="bg1"/>
                </a:solidFill>
              </a:rPr>
              <a:t>Smooth frame rate and responsive controls showcase stability.</a:t>
            </a:r>
          </a:p>
        </p:txBody>
      </p:sp>
      <p:grpSp>
        <p:nvGrpSpPr>
          <p:cNvPr id="23" name="Group 22">
            <a:extLst>
              <a:ext uri="{FF2B5EF4-FFF2-40B4-BE49-F238E27FC236}">
                <a16:creationId xmlns:a16="http://schemas.microsoft.com/office/drawing/2014/main" id="{AE9371BA-4586-C386-1412-FE535FDF1AEE}"/>
              </a:ext>
            </a:extLst>
          </p:cNvPr>
          <p:cNvGrpSpPr/>
          <p:nvPr/>
        </p:nvGrpSpPr>
        <p:grpSpPr>
          <a:xfrm>
            <a:off x="10227596" y="3429000"/>
            <a:ext cx="670119" cy="644055"/>
            <a:chOff x="10227596" y="3429000"/>
            <a:chExt cx="670119" cy="644055"/>
          </a:xfrm>
        </p:grpSpPr>
        <p:sp>
          <p:nvSpPr>
            <p:cNvPr id="20" name="Rectangle: Rounded Corners 19">
              <a:extLst>
                <a:ext uri="{FF2B5EF4-FFF2-40B4-BE49-F238E27FC236}">
                  <a16:creationId xmlns:a16="http://schemas.microsoft.com/office/drawing/2014/main" id="{9065B960-C13B-475C-E11D-4DDBE794BF07}"/>
                </a:ext>
              </a:extLst>
            </p:cNvPr>
            <p:cNvSpPr/>
            <p:nvPr/>
          </p:nvSpPr>
          <p:spPr>
            <a:xfrm>
              <a:off x="10227596" y="3429000"/>
              <a:ext cx="670119" cy="644055"/>
            </a:xfrm>
            <a:prstGeom prst="roundRect">
              <a:avLst/>
            </a:prstGeom>
            <a:solidFill>
              <a:srgbClr val="FF0000"/>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2061" name="Picture 13" descr="Pixel Cloud PNGs for Free Download">
              <a:extLst>
                <a:ext uri="{FF2B5EF4-FFF2-40B4-BE49-F238E27FC236}">
                  <a16:creationId xmlns:a16="http://schemas.microsoft.com/office/drawing/2014/main" id="{098737E9-3119-323A-49DB-1504071D4392}"/>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10266396" y="3602898"/>
              <a:ext cx="592516" cy="296258"/>
            </a:xfrm>
            <a:prstGeom prst="rect">
              <a:avLst/>
            </a:prstGeom>
            <a:noFill/>
            <a:extLst>
              <a:ext uri="{909E8E84-426E-40DD-AFC4-6F175D3DCCD1}">
                <a14:hiddenFill xmlns:a14="http://schemas.microsoft.com/office/drawing/2010/main">
                  <a:solidFill>
                    <a:srgbClr val="FFFFFF"/>
                  </a:solidFill>
                </a14:hiddenFill>
              </a:ext>
            </a:extLst>
          </p:spPr>
        </p:pic>
      </p:grpSp>
      <p:pic>
        <p:nvPicPr>
          <p:cNvPr id="26" name="Picture 25">
            <a:extLst>
              <a:ext uri="{FF2B5EF4-FFF2-40B4-BE49-F238E27FC236}">
                <a16:creationId xmlns:a16="http://schemas.microsoft.com/office/drawing/2014/main" id="{DC97CACD-5B1D-614B-2782-8DE1DBA16FB1}"/>
              </a:ext>
            </a:extLst>
          </p:cNvPr>
          <p:cNvPicPr>
            <a:picLocks noChangeAspect="1"/>
          </p:cNvPicPr>
          <p:nvPr/>
        </p:nvPicPr>
        <p:blipFill>
          <a:blip r:embed="rId9">
            <a:extLst>
              <a:ext uri="{BEBA8EAE-BF5A-486C-A8C5-ECC9F3942E4B}">
                <a14:imgProps xmlns:a14="http://schemas.microsoft.com/office/drawing/2010/main">
                  <a14:imgLayer r:embed="rId10">
                    <a14:imgEffect>
                      <a14:backgroundRemoval t="10000" b="90000" l="10000" r="90000">
                        <a14:foregroundMark x1="52625" y1="46375" x2="52125" y2="49875"/>
                        <a14:foregroundMark x1="53625" y1="61250" x2="42625" y2="59125"/>
                        <a14:foregroundMark x1="51125" y1="45000" x2="51750" y2="53125"/>
                        <a14:foregroundMark x1="51750" y1="53125" x2="53125" y2="51375"/>
                      </a14:backgroundRemoval>
                    </a14:imgEffect>
                  </a14:imgLayer>
                </a14:imgProps>
              </a:ext>
            </a:extLst>
          </a:blip>
          <a:srcRect l="27022" t="26770" r="26294" b="25945"/>
          <a:stretch>
            <a:fillRect/>
          </a:stretch>
        </p:blipFill>
        <p:spPr>
          <a:xfrm>
            <a:off x="1043826" y="3595577"/>
            <a:ext cx="500904" cy="507355"/>
          </a:xfrm>
          <a:prstGeom prst="rect">
            <a:avLst/>
          </a:prstGeom>
        </p:spPr>
      </p:pic>
      <p:grpSp>
        <p:nvGrpSpPr>
          <p:cNvPr id="29" name="Group 28">
            <a:extLst>
              <a:ext uri="{FF2B5EF4-FFF2-40B4-BE49-F238E27FC236}">
                <a16:creationId xmlns:a16="http://schemas.microsoft.com/office/drawing/2014/main" id="{5A3DB54D-EDBA-E28B-72C6-0BFA8235F843}"/>
              </a:ext>
            </a:extLst>
          </p:cNvPr>
          <p:cNvGrpSpPr/>
          <p:nvPr/>
        </p:nvGrpSpPr>
        <p:grpSpPr>
          <a:xfrm>
            <a:off x="3157814" y="1764064"/>
            <a:ext cx="5679247" cy="3702202"/>
            <a:chOff x="-17567" y="2777909"/>
            <a:chExt cx="6040928" cy="3298838"/>
          </a:xfrm>
        </p:grpSpPr>
        <p:pic>
          <p:nvPicPr>
            <p:cNvPr id="32" name="Picture 31">
              <a:extLst>
                <a:ext uri="{FF2B5EF4-FFF2-40B4-BE49-F238E27FC236}">
                  <a16:creationId xmlns:a16="http://schemas.microsoft.com/office/drawing/2014/main" id="{2FBCF8BB-CA53-05DB-EA23-FEDADEEDBB7E}"/>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37845" t="25544" r="55964" b="23469"/>
            <a:stretch>
              <a:fillRect/>
            </a:stretch>
          </p:blipFill>
          <p:spPr>
            <a:xfrm>
              <a:off x="3360228" y="2780994"/>
              <a:ext cx="1485237" cy="3292669"/>
            </a:xfrm>
            <a:prstGeom prst="rect">
              <a:avLst/>
            </a:prstGeom>
          </p:spPr>
        </p:pic>
        <p:pic>
          <p:nvPicPr>
            <p:cNvPr id="33" name="Picture 32">
              <a:extLst>
                <a:ext uri="{FF2B5EF4-FFF2-40B4-BE49-F238E27FC236}">
                  <a16:creationId xmlns:a16="http://schemas.microsoft.com/office/drawing/2014/main" id="{FA615144-BCE7-C2E6-2548-19A0403F1DA6}"/>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60302" t="25544" r="23461" b="23469"/>
            <a:stretch>
              <a:fillRect/>
            </a:stretch>
          </p:blipFill>
          <p:spPr>
            <a:xfrm>
              <a:off x="4845465" y="2780994"/>
              <a:ext cx="1177896" cy="3295753"/>
            </a:xfrm>
            <a:prstGeom prst="rect">
              <a:avLst/>
            </a:prstGeom>
          </p:spPr>
        </p:pic>
        <p:pic>
          <p:nvPicPr>
            <p:cNvPr id="34" name="Picture 33">
              <a:extLst>
                <a:ext uri="{FF2B5EF4-FFF2-40B4-BE49-F238E27FC236}">
                  <a16:creationId xmlns:a16="http://schemas.microsoft.com/office/drawing/2014/main" id="{F5E1B965-43A7-68A9-6139-01CB016B4A4E}"/>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25156" t="25544" r="55854" b="23469"/>
            <a:stretch>
              <a:fillRect/>
            </a:stretch>
          </p:blipFill>
          <p:spPr>
            <a:xfrm>
              <a:off x="-17567" y="2780994"/>
              <a:ext cx="1376347" cy="3292669"/>
            </a:xfrm>
            <a:prstGeom prst="rect">
              <a:avLst/>
            </a:prstGeom>
          </p:spPr>
        </p:pic>
        <p:pic>
          <p:nvPicPr>
            <p:cNvPr id="35" name="Picture 34">
              <a:extLst>
                <a:ext uri="{FF2B5EF4-FFF2-40B4-BE49-F238E27FC236}">
                  <a16:creationId xmlns:a16="http://schemas.microsoft.com/office/drawing/2014/main" id="{820372FC-C49E-0064-3E76-A58193684711}"/>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37845" t="25544" r="55964" b="23469"/>
            <a:stretch>
              <a:fillRect/>
            </a:stretch>
          </p:blipFill>
          <p:spPr>
            <a:xfrm>
              <a:off x="1358780" y="2780993"/>
              <a:ext cx="1496669" cy="3292669"/>
            </a:xfrm>
            <a:prstGeom prst="rect">
              <a:avLst/>
            </a:prstGeom>
          </p:spPr>
        </p:pic>
        <p:pic>
          <p:nvPicPr>
            <p:cNvPr id="37" name="Picture 36">
              <a:extLst>
                <a:ext uri="{FF2B5EF4-FFF2-40B4-BE49-F238E27FC236}">
                  <a16:creationId xmlns:a16="http://schemas.microsoft.com/office/drawing/2014/main" id="{74749B89-A506-DBA0-A52F-E40AB38377EA}"/>
                </a:ext>
              </a:extLst>
            </p:cNvPr>
            <p:cNvPicPr>
              <a:picLocks noChangeAspect="1"/>
            </p:cNvPicPr>
            <p:nvPr/>
          </p:nvPicPr>
          <p:blipFill>
            <a:blip r:embed="rId11">
              <a:extLst>
                <a:ext uri="{BEBA8EAE-BF5A-486C-A8C5-ECC9F3942E4B}">
                  <a14:imgProps xmlns:a14="http://schemas.microsoft.com/office/drawing/2010/main">
                    <a14:imgLayer r:embed="rId12">
                      <a14:imgEffect>
                        <a14:backgroundRemoval t="10000" b="90000" l="10000" r="90000"/>
                      </a14:imgEffect>
                    </a14:imgLayer>
                  </a14:imgProps>
                </a:ext>
              </a:extLst>
            </a:blip>
            <a:srcRect l="44066" t="25544" r="42018" b="23469"/>
            <a:stretch>
              <a:fillRect/>
            </a:stretch>
          </p:blipFill>
          <p:spPr>
            <a:xfrm>
              <a:off x="2498118" y="2777909"/>
              <a:ext cx="1009558" cy="3295753"/>
            </a:xfrm>
            <a:prstGeom prst="rect">
              <a:avLst/>
            </a:prstGeom>
          </p:spPr>
        </p:pic>
      </p:grpSp>
      <p:pic>
        <p:nvPicPr>
          <p:cNvPr id="39" name="Picture 38">
            <a:extLst>
              <a:ext uri="{FF2B5EF4-FFF2-40B4-BE49-F238E27FC236}">
                <a16:creationId xmlns:a16="http://schemas.microsoft.com/office/drawing/2014/main" id="{B5E3353D-C7C1-66E3-DC60-6B937312271F}"/>
              </a:ext>
            </a:extLst>
          </p:cNvPr>
          <p:cNvPicPr>
            <a:picLocks noChangeAspect="1"/>
          </p:cNvPicPr>
          <p:nvPr/>
        </p:nvPicPr>
        <p:blipFill>
          <a:blip r:embed="rId13"/>
          <a:stretch>
            <a:fillRect/>
          </a:stretch>
        </p:blipFill>
        <p:spPr>
          <a:xfrm>
            <a:off x="3071812" y="470534"/>
            <a:ext cx="6048375" cy="285750"/>
          </a:xfrm>
          <a:prstGeom prst="rect">
            <a:avLst/>
          </a:prstGeom>
        </p:spPr>
      </p:pic>
      <p:pic>
        <p:nvPicPr>
          <p:cNvPr id="40" name="Picture 39">
            <a:extLst>
              <a:ext uri="{FF2B5EF4-FFF2-40B4-BE49-F238E27FC236}">
                <a16:creationId xmlns:a16="http://schemas.microsoft.com/office/drawing/2014/main" id="{A9297344-E258-28E5-8717-702A2D04C3B9}"/>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spTree>
    <p:extLst>
      <p:ext uri="{BB962C8B-B14F-4D97-AF65-F5344CB8AC3E}">
        <p14:creationId xmlns:p14="http://schemas.microsoft.com/office/powerpoint/2010/main" val="227535507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90B884F1-3373-4541-F339-3CCF7734275B}"/>
            </a:ext>
          </a:extLst>
        </p:cNvPr>
        <p:cNvGrpSpPr/>
        <p:nvPr/>
      </p:nvGrpSpPr>
      <p:grpSpPr>
        <a:xfrm>
          <a:off x="0" y="0"/>
          <a:ext cx="0" cy="0"/>
          <a:chOff x="0" y="0"/>
          <a:chExt cx="0" cy="0"/>
        </a:xfrm>
      </p:grpSpPr>
      <p:pic>
        <p:nvPicPr>
          <p:cNvPr id="64" name="Picture 63" descr="A video game graphics with a cat sleeping&#10;&#10;AI-generated content may be incorrect.">
            <a:extLst>
              <a:ext uri="{FF2B5EF4-FFF2-40B4-BE49-F238E27FC236}">
                <a16:creationId xmlns:a16="http://schemas.microsoft.com/office/drawing/2014/main" id="{04D55960-AF49-8EEA-B5FC-E0EFDF83D476}"/>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grpSp>
        <p:nvGrpSpPr>
          <p:cNvPr id="52" name="Group 51">
            <a:extLst>
              <a:ext uri="{FF2B5EF4-FFF2-40B4-BE49-F238E27FC236}">
                <a16:creationId xmlns:a16="http://schemas.microsoft.com/office/drawing/2014/main" id="{1B3DAAC4-6DDE-C88A-D89A-93F011F71B77}"/>
              </a:ext>
            </a:extLst>
          </p:cNvPr>
          <p:cNvGrpSpPr/>
          <p:nvPr/>
        </p:nvGrpSpPr>
        <p:grpSpPr>
          <a:xfrm>
            <a:off x="6694910" y="2669058"/>
            <a:ext cx="4940061" cy="2852468"/>
            <a:chOff x="6385747" y="2869721"/>
            <a:chExt cx="4940061" cy="2852468"/>
          </a:xfrm>
        </p:grpSpPr>
        <p:sp>
          <p:nvSpPr>
            <p:cNvPr id="51" name="Rectangle 50">
              <a:extLst>
                <a:ext uri="{FF2B5EF4-FFF2-40B4-BE49-F238E27FC236}">
                  <a16:creationId xmlns:a16="http://schemas.microsoft.com/office/drawing/2014/main" id="{93C5E3A8-929C-2B82-E482-1DD7617926D6}"/>
                </a:ext>
              </a:extLst>
            </p:cNvPr>
            <p:cNvSpPr/>
            <p:nvPr/>
          </p:nvSpPr>
          <p:spPr>
            <a:xfrm>
              <a:off x="6385747" y="2869721"/>
              <a:ext cx="4940061" cy="2852468"/>
            </a:xfrm>
            <a:prstGeom prst="rect">
              <a:avLst/>
            </a:prstGeom>
            <a:gradFill flip="none" rotWithShape="1">
              <a:gsLst>
                <a:gs pos="0">
                  <a:schemeClr val="bg1">
                    <a:lumMod val="85000"/>
                    <a:shade val="30000"/>
                    <a:satMod val="115000"/>
                  </a:schemeClr>
                </a:gs>
                <a:gs pos="50000">
                  <a:schemeClr val="bg1">
                    <a:lumMod val="85000"/>
                    <a:shade val="67500"/>
                    <a:satMod val="115000"/>
                  </a:schemeClr>
                </a:gs>
                <a:gs pos="100000">
                  <a:schemeClr val="bg1">
                    <a:lumMod val="85000"/>
                    <a:shade val="100000"/>
                    <a:satMod val="115000"/>
                  </a:schemeClr>
                </a:gs>
              </a:gsLst>
              <a:lin ang="16200000" scaled="1"/>
              <a:tileRect/>
            </a:gra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8" name="Rectangle: Rounded Corners 17">
              <a:extLst>
                <a:ext uri="{FF2B5EF4-FFF2-40B4-BE49-F238E27FC236}">
                  <a16:creationId xmlns:a16="http://schemas.microsoft.com/office/drawing/2014/main" id="{E8152DD4-1544-A05B-CA46-21AA29F4781C}"/>
                </a:ext>
              </a:extLst>
            </p:cNvPr>
            <p:cNvSpPr/>
            <p:nvPr/>
          </p:nvSpPr>
          <p:spPr>
            <a:xfrm>
              <a:off x="9114387" y="5184040"/>
              <a:ext cx="1403230"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Player</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7" name="Rectangle: Rounded Corners 16">
              <a:extLst>
                <a:ext uri="{FF2B5EF4-FFF2-40B4-BE49-F238E27FC236}">
                  <a16:creationId xmlns:a16="http://schemas.microsoft.com/office/drawing/2014/main" id="{FAE54A31-BBD6-41EE-DCAE-8AD7572D272B}"/>
                </a:ext>
              </a:extLst>
            </p:cNvPr>
            <p:cNvSpPr/>
            <p:nvPr/>
          </p:nvSpPr>
          <p:spPr>
            <a:xfrm>
              <a:off x="9114387" y="4951347"/>
              <a:ext cx="1403230"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Platforms</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6" name="Rectangle: Rounded Corners 15">
              <a:extLst>
                <a:ext uri="{FF2B5EF4-FFF2-40B4-BE49-F238E27FC236}">
                  <a16:creationId xmlns:a16="http://schemas.microsoft.com/office/drawing/2014/main" id="{CE30CBBB-E351-EEDA-97B1-71F5D587AFA7}"/>
                </a:ext>
              </a:extLst>
            </p:cNvPr>
            <p:cNvSpPr/>
            <p:nvPr/>
          </p:nvSpPr>
          <p:spPr>
            <a:xfrm>
              <a:off x="9114387" y="4740554"/>
              <a:ext cx="1403230"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Ground</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5" name="Rectangle: Rounded Corners 14">
              <a:extLst>
                <a:ext uri="{FF2B5EF4-FFF2-40B4-BE49-F238E27FC236}">
                  <a16:creationId xmlns:a16="http://schemas.microsoft.com/office/drawing/2014/main" id="{F1DAE58D-455A-C558-8EFB-F6E762E45C04}"/>
                </a:ext>
              </a:extLst>
            </p:cNvPr>
            <p:cNvSpPr/>
            <p:nvPr/>
          </p:nvSpPr>
          <p:spPr>
            <a:xfrm>
              <a:off x="9114387" y="4529761"/>
              <a:ext cx="1403230"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Background</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9" name="Rectangle: Rounded Corners 8">
              <a:extLst>
                <a:ext uri="{FF2B5EF4-FFF2-40B4-BE49-F238E27FC236}">
                  <a16:creationId xmlns:a16="http://schemas.microsoft.com/office/drawing/2014/main" id="{B8F3FBD1-9A7D-5F39-D32D-060EF59B36BA}"/>
                </a:ext>
              </a:extLst>
            </p:cNvPr>
            <p:cNvSpPr/>
            <p:nvPr/>
          </p:nvSpPr>
          <p:spPr>
            <a:xfrm>
              <a:off x="7197060" y="3119912"/>
              <a:ext cx="1403230"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Keyboard input</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0" name="Rectangle: Rounded Corners 9">
              <a:extLst>
                <a:ext uri="{FF2B5EF4-FFF2-40B4-BE49-F238E27FC236}">
                  <a16:creationId xmlns:a16="http://schemas.microsoft.com/office/drawing/2014/main" id="{951F4B9B-2561-0D1B-AE68-7C25DBCD65E0}"/>
                </a:ext>
              </a:extLst>
            </p:cNvPr>
            <p:cNvSpPr/>
            <p:nvPr/>
          </p:nvSpPr>
          <p:spPr>
            <a:xfrm>
              <a:off x="9117508" y="3119911"/>
              <a:ext cx="1403230"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Player Update</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1" name="Rectangle: Rounded Corners 10">
              <a:extLst>
                <a:ext uri="{FF2B5EF4-FFF2-40B4-BE49-F238E27FC236}">
                  <a16:creationId xmlns:a16="http://schemas.microsoft.com/office/drawing/2014/main" id="{457257D1-7C5D-CFCB-8C0F-8854E1466E4E}"/>
                </a:ext>
              </a:extLst>
            </p:cNvPr>
            <p:cNvSpPr/>
            <p:nvPr/>
          </p:nvSpPr>
          <p:spPr>
            <a:xfrm>
              <a:off x="9114387" y="3696380"/>
              <a:ext cx="1403230" cy="411318"/>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Physics &amp; Collisions</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3" name="Rectangle: Rounded Corners 12">
              <a:extLst>
                <a:ext uri="{FF2B5EF4-FFF2-40B4-BE49-F238E27FC236}">
                  <a16:creationId xmlns:a16="http://schemas.microsoft.com/office/drawing/2014/main" id="{01E3EEE0-C8E3-7BB8-4013-C533ADC34198}"/>
                </a:ext>
              </a:extLst>
            </p:cNvPr>
            <p:cNvSpPr/>
            <p:nvPr/>
          </p:nvSpPr>
          <p:spPr>
            <a:xfrm>
              <a:off x="7203651" y="3764016"/>
              <a:ext cx="1403231"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Camera Update</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sp>
          <p:nvSpPr>
            <p:cNvPr id="14" name="Rectangle: Rounded Corners 13">
              <a:extLst>
                <a:ext uri="{FF2B5EF4-FFF2-40B4-BE49-F238E27FC236}">
                  <a16:creationId xmlns:a16="http://schemas.microsoft.com/office/drawing/2014/main" id="{1A1B3FC7-F7E0-50A8-7A96-7AE459F956D2}"/>
                </a:ext>
              </a:extLst>
            </p:cNvPr>
            <p:cNvSpPr/>
            <p:nvPr/>
          </p:nvSpPr>
          <p:spPr>
            <a:xfrm>
              <a:off x="7203651" y="4529762"/>
              <a:ext cx="1403230" cy="276045"/>
            </a:xfrm>
            <a:prstGeom prst="roundRect">
              <a:avLst/>
            </a:prstGeom>
            <a:gradFill flip="none" rotWithShape="1">
              <a:gsLst>
                <a:gs pos="0">
                  <a:schemeClr val="bg2">
                    <a:lumMod val="50000"/>
                    <a:shade val="30000"/>
                    <a:satMod val="115000"/>
                  </a:schemeClr>
                </a:gs>
                <a:gs pos="50000">
                  <a:schemeClr val="bg2">
                    <a:lumMod val="50000"/>
                    <a:shade val="67500"/>
                    <a:satMod val="115000"/>
                  </a:schemeClr>
                </a:gs>
                <a:gs pos="100000">
                  <a:schemeClr val="bg2">
                    <a:lumMod val="50000"/>
                    <a:shade val="100000"/>
                    <a:satMod val="115000"/>
                  </a:schemeClr>
                </a:gs>
              </a:gsLst>
              <a:lin ang="16200000" scaled="1"/>
              <a:tileRect/>
            </a:gradFill>
            <a:ln>
              <a:solidFill>
                <a:schemeClr val="tx1"/>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US" sz="1100" dirty="0">
                  <a:latin typeface="Cascadia Code" panose="020B0609020000020004" pitchFamily="49" charset="0"/>
                  <a:ea typeface="Cascadia Code" panose="020B0609020000020004" pitchFamily="49" charset="0"/>
                  <a:cs typeface="Cascadia Code" panose="020B0609020000020004" pitchFamily="49" charset="0"/>
                </a:rPr>
                <a:t>Rendering</a:t>
              </a:r>
              <a:endParaRPr lang="ru-RU" sz="1100" dirty="0">
                <a:latin typeface="Cascadia Code" panose="020B0609020000020004" pitchFamily="49" charset="0"/>
                <a:ea typeface="Cascadia Code" panose="020B0609020000020004" pitchFamily="49" charset="0"/>
                <a:cs typeface="Cascadia Code" panose="020B0609020000020004" pitchFamily="49" charset="0"/>
              </a:endParaRPr>
            </a:p>
          </p:txBody>
        </p:sp>
        <p:cxnSp>
          <p:nvCxnSpPr>
            <p:cNvPr id="20" name="Straight Arrow Connector 19">
              <a:extLst>
                <a:ext uri="{FF2B5EF4-FFF2-40B4-BE49-F238E27FC236}">
                  <a16:creationId xmlns:a16="http://schemas.microsoft.com/office/drawing/2014/main" id="{098E6636-20B3-5150-A8BA-AA4CB7A61A49}"/>
                </a:ext>
              </a:extLst>
            </p:cNvPr>
            <p:cNvCxnSpPr>
              <a:cxnSpLocks/>
            </p:cNvCxnSpPr>
            <p:nvPr/>
          </p:nvCxnSpPr>
          <p:spPr>
            <a:xfrm flipV="1">
              <a:off x="8600289" y="3202176"/>
              <a:ext cx="517218" cy="1"/>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1" name="Straight Arrow Connector 20">
              <a:extLst>
                <a:ext uri="{FF2B5EF4-FFF2-40B4-BE49-F238E27FC236}">
                  <a16:creationId xmlns:a16="http://schemas.microsoft.com/office/drawing/2014/main" id="{BFC93E7F-0610-8DB5-C1EE-7245B772D31C}"/>
                </a:ext>
              </a:extLst>
            </p:cNvPr>
            <p:cNvCxnSpPr>
              <a:cxnSpLocks/>
            </p:cNvCxnSpPr>
            <p:nvPr/>
          </p:nvCxnSpPr>
          <p:spPr>
            <a:xfrm flipH="1">
              <a:off x="8597169" y="3318522"/>
              <a:ext cx="517218" cy="1"/>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4" name="Straight Arrow Connector 23">
              <a:extLst>
                <a:ext uri="{FF2B5EF4-FFF2-40B4-BE49-F238E27FC236}">
                  <a16:creationId xmlns:a16="http://schemas.microsoft.com/office/drawing/2014/main" id="{90C782EB-B302-DC5C-7E1E-3389320AE69B}"/>
                </a:ext>
              </a:extLst>
            </p:cNvPr>
            <p:cNvCxnSpPr>
              <a:cxnSpLocks/>
            </p:cNvCxnSpPr>
            <p:nvPr/>
          </p:nvCxnSpPr>
          <p:spPr>
            <a:xfrm>
              <a:off x="9743525" y="3404731"/>
              <a:ext cx="0" cy="298087"/>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26" name="Straight Arrow Connector 25">
              <a:extLst>
                <a:ext uri="{FF2B5EF4-FFF2-40B4-BE49-F238E27FC236}">
                  <a16:creationId xmlns:a16="http://schemas.microsoft.com/office/drawing/2014/main" id="{0129C8D0-01D1-BDD5-48AC-BB5D1AAB5CDA}"/>
                </a:ext>
              </a:extLst>
            </p:cNvPr>
            <p:cNvCxnSpPr>
              <a:cxnSpLocks/>
            </p:cNvCxnSpPr>
            <p:nvPr/>
          </p:nvCxnSpPr>
          <p:spPr>
            <a:xfrm flipV="1">
              <a:off x="9885014" y="3395956"/>
              <a:ext cx="3121" cy="300424"/>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33" name="Straight Arrow Connector 32">
              <a:extLst>
                <a:ext uri="{FF2B5EF4-FFF2-40B4-BE49-F238E27FC236}">
                  <a16:creationId xmlns:a16="http://schemas.microsoft.com/office/drawing/2014/main" id="{34A9F790-30EB-86B6-2996-8960E1029F93}"/>
                </a:ext>
              </a:extLst>
            </p:cNvPr>
            <p:cNvCxnSpPr>
              <a:cxnSpLocks/>
            </p:cNvCxnSpPr>
            <p:nvPr/>
          </p:nvCxnSpPr>
          <p:spPr>
            <a:xfrm flipH="1">
              <a:off x="8606882" y="3838779"/>
              <a:ext cx="507505" cy="0"/>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38" name="Straight Arrow Connector 37">
              <a:extLst>
                <a:ext uri="{FF2B5EF4-FFF2-40B4-BE49-F238E27FC236}">
                  <a16:creationId xmlns:a16="http://schemas.microsoft.com/office/drawing/2014/main" id="{84B83FC5-B159-DD98-2F59-4A3D89602BA0}"/>
                </a:ext>
              </a:extLst>
            </p:cNvPr>
            <p:cNvCxnSpPr>
              <a:cxnSpLocks/>
            </p:cNvCxnSpPr>
            <p:nvPr/>
          </p:nvCxnSpPr>
          <p:spPr>
            <a:xfrm>
              <a:off x="8606882" y="3953797"/>
              <a:ext cx="507505" cy="0"/>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41" name="Straight Arrow Connector 40">
              <a:extLst>
                <a:ext uri="{FF2B5EF4-FFF2-40B4-BE49-F238E27FC236}">
                  <a16:creationId xmlns:a16="http://schemas.microsoft.com/office/drawing/2014/main" id="{3DC01157-B5EC-AB2B-268D-FE306313FDAB}"/>
                </a:ext>
              </a:extLst>
            </p:cNvPr>
            <p:cNvCxnSpPr>
              <a:cxnSpLocks/>
            </p:cNvCxnSpPr>
            <p:nvPr/>
          </p:nvCxnSpPr>
          <p:spPr>
            <a:xfrm flipH="1">
              <a:off x="7807352" y="4040060"/>
              <a:ext cx="1" cy="489701"/>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45" name="Straight Arrow Connector 44">
              <a:extLst>
                <a:ext uri="{FF2B5EF4-FFF2-40B4-BE49-F238E27FC236}">
                  <a16:creationId xmlns:a16="http://schemas.microsoft.com/office/drawing/2014/main" id="{87D1616F-5A46-BABB-D2B8-52C19413B523}"/>
                </a:ext>
              </a:extLst>
            </p:cNvPr>
            <p:cNvCxnSpPr>
              <a:cxnSpLocks/>
            </p:cNvCxnSpPr>
            <p:nvPr/>
          </p:nvCxnSpPr>
          <p:spPr>
            <a:xfrm flipV="1">
              <a:off x="7973436" y="4040060"/>
              <a:ext cx="1" cy="489701"/>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cxnSp>
          <p:nvCxnSpPr>
            <p:cNvPr id="48" name="Straight Arrow Connector 47">
              <a:extLst>
                <a:ext uri="{FF2B5EF4-FFF2-40B4-BE49-F238E27FC236}">
                  <a16:creationId xmlns:a16="http://schemas.microsoft.com/office/drawing/2014/main" id="{61FCFE83-3E6F-670A-7187-1B0F00750209}"/>
                </a:ext>
              </a:extLst>
            </p:cNvPr>
            <p:cNvCxnSpPr>
              <a:cxnSpLocks/>
              <a:stCxn id="14" idx="3"/>
              <a:endCxn id="15" idx="1"/>
            </p:cNvCxnSpPr>
            <p:nvPr/>
          </p:nvCxnSpPr>
          <p:spPr>
            <a:xfrm flipV="1">
              <a:off x="8606881" y="4667784"/>
              <a:ext cx="507506" cy="1"/>
            </a:xfrm>
            <a:prstGeom prst="straightConnector1">
              <a:avLst/>
            </a:prstGeom>
            <a:ln>
              <a:solidFill>
                <a:schemeClr val="bg2">
                  <a:lumMod val="50000"/>
                </a:schemeClr>
              </a:solidFill>
              <a:tailEnd type="triangle"/>
            </a:ln>
          </p:spPr>
          <p:style>
            <a:lnRef idx="2">
              <a:schemeClr val="accent1"/>
            </a:lnRef>
            <a:fillRef idx="0">
              <a:schemeClr val="accent1"/>
            </a:fillRef>
            <a:effectRef idx="1">
              <a:schemeClr val="accent1"/>
            </a:effectRef>
            <a:fontRef idx="minor">
              <a:schemeClr val="tx1"/>
            </a:fontRef>
          </p:style>
        </p:cxnSp>
      </p:grpSp>
      <p:grpSp>
        <p:nvGrpSpPr>
          <p:cNvPr id="53" name="Group 52">
            <a:extLst>
              <a:ext uri="{FF2B5EF4-FFF2-40B4-BE49-F238E27FC236}">
                <a16:creationId xmlns:a16="http://schemas.microsoft.com/office/drawing/2014/main" id="{CC5E527D-19C5-A3CC-BE97-4B95C85C59BC}"/>
              </a:ext>
            </a:extLst>
          </p:cNvPr>
          <p:cNvGrpSpPr/>
          <p:nvPr/>
        </p:nvGrpSpPr>
        <p:grpSpPr>
          <a:xfrm>
            <a:off x="6351757" y="2426786"/>
            <a:ext cx="5626369" cy="3430478"/>
            <a:chOff x="-17567" y="2777909"/>
            <a:chExt cx="6040928" cy="3298838"/>
          </a:xfrm>
        </p:grpSpPr>
        <p:pic>
          <p:nvPicPr>
            <p:cNvPr id="54" name="Picture 53">
              <a:extLst>
                <a:ext uri="{FF2B5EF4-FFF2-40B4-BE49-F238E27FC236}">
                  <a16:creationId xmlns:a16="http://schemas.microsoft.com/office/drawing/2014/main" id="{2AA47ED1-94F3-9352-BF0C-BF1C3885B0E0}"/>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37845" t="25544" r="55964" b="23469"/>
            <a:stretch>
              <a:fillRect/>
            </a:stretch>
          </p:blipFill>
          <p:spPr>
            <a:xfrm>
              <a:off x="3360228" y="2780994"/>
              <a:ext cx="1485237" cy="3292669"/>
            </a:xfrm>
            <a:prstGeom prst="rect">
              <a:avLst/>
            </a:prstGeom>
          </p:spPr>
        </p:pic>
        <p:pic>
          <p:nvPicPr>
            <p:cNvPr id="55" name="Picture 54">
              <a:extLst>
                <a:ext uri="{FF2B5EF4-FFF2-40B4-BE49-F238E27FC236}">
                  <a16:creationId xmlns:a16="http://schemas.microsoft.com/office/drawing/2014/main" id="{118DEA18-7E7E-B9A8-F348-512DA263B7A3}"/>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60302" t="25544" r="23461" b="23469"/>
            <a:stretch>
              <a:fillRect/>
            </a:stretch>
          </p:blipFill>
          <p:spPr>
            <a:xfrm>
              <a:off x="4845465" y="2780994"/>
              <a:ext cx="1177896" cy="3295753"/>
            </a:xfrm>
            <a:prstGeom prst="rect">
              <a:avLst/>
            </a:prstGeom>
          </p:spPr>
        </p:pic>
        <p:pic>
          <p:nvPicPr>
            <p:cNvPr id="56" name="Picture 55">
              <a:extLst>
                <a:ext uri="{FF2B5EF4-FFF2-40B4-BE49-F238E27FC236}">
                  <a16:creationId xmlns:a16="http://schemas.microsoft.com/office/drawing/2014/main" id="{BB03614F-83A3-7B38-8AD8-B2B7B12232BB}"/>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25156" t="25544" r="55854" b="23469"/>
            <a:stretch>
              <a:fillRect/>
            </a:stretch>
          </p:blipFill>
          <p:spPr>
            <a:xfrm>
              <a:off x="-17567" y="2780994"/>
              <a:ext cx="1376347" cy="3292669"/>
            </a:xfrm>
            <a:prstGeom prst="rect">
              <a:avLst/>
            </a:prstGeom>
          </p:spPr>
        </p:pic>
        <p:pic>
          <p:nvPicPr>
            <p:cNvPr id="57" name="Picture 56">
              <a:extLst>
                <a:ext uri="{FF2B5EF4-FFF2-40B4-BE49-F238E27FC236}">
                  <a16:creationId xmlns:a16="http://schemas.microsoft.com/office/drawing/2014/main" id="{293549A6-9568-EA3E-1A49-7A120AE2056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37845" t="25544" r="55964" b="23469"/>
            <a:stretch>
              <a:fillRect/>
            </a:stretch>
          </p:blipFill>
          <p:spPr>
            <a:xfrm>
              <a:off x="1358780" y="2780993"/>
              <a:ext cx="1496669" cy="3292669"/>
            </a:xfrm>
            <a:prstGeom prst="rect">
              <a:avLst/>
            </a:prstGeom>
          </p:spPr>
        </p:pic>
        <p:pic>
          <p:nvPicPr>
            <p:cNvPr id="58" name="Picture 57">
              <a:extLst>
                <a:ext uri="{FF2B5EF4-FFF2-40B4-BE49-F238E27FC236}">
                  <a16:creationId xmlns:a16="http://schemas.microsoft.com/office/drawing/2014/main" id="{51A94D47-DE0C-DCB5-07AB-B5129DA05CD5}"/>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44066" t="25544" r="42018" b="23469"/>
            <a:stretch>
              <a:fillRect/>
            </a:stretch>
          </p:blipFill>
          <p:spPr>
            <a:xfrm>
              <a:off x="2498118" y="2777909"/>
              <a:ext cx="1009558" cy="3295753"/>
            </a:xfrm>
            <a:prstGeom prst="rect">
              <a:avLst/>
            </a:prstGeom>
          </p:spPr>
        </p:pic>
      </p:grpSp>
      <p:graphicFrame>
        <p:nvGraphicFramePr>
          <p:cNvPr id="2" name="Table 1">
            <a:extLst>
              <a:ext uri="{FF2B5EF4-FFF2-40B4-BE49-F238E27FC236}">
                <a16:creationId xmlns:a16="http://schemas.microsoft.com/office/drawing/2014/main" id="{D7736EF5-60DB-1BFC-4535-13E973444BC8}"/>
              </a:ext>
            </a:extLst>
          </p:cNvPr>
          <p:cNvGraphicFramePr>
            <a:graphicFrameLocks noGrp="1"/>
          </p:cNvGraphicFramePr>
          <p:nvPr>
            <p:extLst>
              <p:ext uri="{D42A27DB-BD31-4B8C-83A1-F6EECF244321}">
                <p14:modId xmlns:p14="http://schemas.microsoft.com/office/powerpoint/2010/main" val="2201506393"/>
              </p:ext>
            </p:extLst>
          </p:nvPr>
        </p:nvGraphicFramePr>
        <p:xfrm>
          <a:off x="462224" y="2766872"/>
          <a:ext cx="5257563" cy="2656840"/>
        </p:xfrm>
        <a:graphic>
          <a:graphicData uri="http://schemas.openxmlformats.org/drawingml/2006/table">
            <a:tbl>
              <a:tblPr firstRow="1" bandRow="1">
                <a:tableStyleId>{5C22544A-7EE6-4342-B048-85BDC9FD1C3A}</a:tableStyleId>
              </a:tblPr>
              <a:tblGrid>
                <a:gridCol w="1574325">
                  <a:extLst>
                    <a:ext uri="{9D8B030D-6E8A-4147-A177-3AD203B41FA5}">
                      <a16:colId xmlns:a16="http://schemas.microsoft.com/office/drawing/2014/main" val="1831038914"/>
                    </a:ext>
                  </a:extLst>
                </a:gridCol>
                <a:gridCol w="3683238">
                  <a:extLst>
                    <a:ext uri="{9D8B030D-6E8A-4147-A177-3AD203B41FA5}">
                      <a16:colId xmlns:a16="http://schemas.microsoft.com/office/drawing/2014/main" val="684567388"/>
                    </a:ext>
                  </a:extLst>
                </a:gridCol>
              </a:tblGrid>
              <a:tr h="370840">
                <a:tc>
                  <a:txBody>
                    <a:bodyPr/>
                    <a:lstStyle/>
                    <a:p>
                      <a:r>
                        <a:rPr lang="en-US" sz="1200" dirty="0"/>
                        <a:t>           Component</a:t>
                      </a:r>
                      <a:endParaRPr lang="ru-RU" sz="1200" dirty="0"/>
                    </a:p>
                  </a:txBody>
                  <a:tcPr/>
                </a:tc>
                <a:tc>
                  <a:txBody>
                    <a:bodyPr/>
                    <a:lstStyle/>
                    <a:p>
                      <a:r>
                        <a:rPr lang="en-US" sz="1200" dirty="0"/>
                        <a:t>Description</a:t>
                      </a:r>
                      <a:endParaRPr lang="ru-RU" sz="1200" dirty="0"/>
                    </a:p>
                  </a:txBody>
                  <a:tcPr/>
                </a:tc>
                <a:extLst>
                  <a:ext uri="{0D108BD9-81ED-4DB2-BD59-A6C34878D82A}">
                    <a16:rowId xmlns:a16="http://schemas.microsoft.com/office/drawing/2014/main" val="2131132606"/>
                  </a:ext>
                </a:extLst>
              </a:tr>
              <a:tr h="370840">
                <a:tc>
                  <a:txBody>
                    <a:bodyPr/>
                    <a:lstStyle/>
                    <a:p>
                      <a:r>
                        <a:rPr lang="en-US" sz="1200" dirty="0"/>
                        <a:t>Config</a:t>
                      </a:r>
                      <a:endParaRPr lang="ru-RU" sz="1200" dirty="0"/>
                    </a:p>
                  </a:txBody>
                  <a:tcPr/>
                </a:tc>
                <a:tc>
                  <a:txBody>
                    <a:bodyPr/>
                    <a:lstStyle/>
                    <a:p>
                      <a:r>
                        <a:rPr lang="en-US" sz="1200" dirty="0"/>
                        <a:t>Stores all key parameters such as screen size, FPS, gravity, jump strength, and platform dimensions.</a:t>
                      </a:r>
                      <a:endParaRPr lang="ru-RU" sz="1200" dirty="0"/>
                    </a:p>
                  </a:txBody>
                  <a:tcPr/>
                </a:tc>
                <a:extLst>
                  <a:ext uri="{0D108BD9-81ED-4DB2-BD59-A6C34878D82A}">
                    <a16:rowId xmlns:a16="http://schemas.microsoft.com/office/drawing/2014/main" val="1811522150"/>
                  </a:ext>
                </a:extLst>
              </a:tr>
              <a:tr h="370840">
                <a:tc>
                  <a:txBody>
                    <a:bodyPr/>
                    <a:lstStyle/>
                    <a:p>
                      <a:r>
                        <a:rPr lang="en-US" sz="1200" dirty="0"/>
                        <a:t>Player</a:t>
                      </a:r>
                      <a:endParaRPr lang="ru-RU" sz="1200" dirty="0"/>
                    </a:p>
                  </a:txBody>
                  <a:tcPr/>
                </a:tc>
                <a:tc>
                  <a:txBody>
                    <a:bodyPr/>
                    <a:lstStyle/>
                    <a:p>
                      <a:r>
                        <a:rPr lang="en-US" sz="1200" dirty="0"/>
                        <a:t>Controls movement, jumping, animations, gravity, and collision detection.</a:t>
                      </a:r>
                      <a:endParaRPr lang="ru-RU" sz="1200" dirty="0"/>
                    </a:p>
                  </a:txBody>
                  <a:tcPr/>
                </a:tc>
                <a:extLst>
                  <a:ext uri="{0D108BD9-81ED-4DB2-BD59-A6C34878D82A}">
                    <a16:rowId xmlns:a16="http://schemas.microsoft.com/office/drawing/2014/main" val="360997516"/>
                  </a:ext>
                </a:extLst>
              </a:tr>
              <a:tr h="370840">
                <a:tc>
                  <a:txBody>
                    <a:bodyPr/>
                    <a:lstStyle/>
                    <a:p>
                      <a:r>
                        <a:rPr lang="en-US" sz="1200" dirty="0"/>
                        <a:t>Camera</a:t>
                      </a:r>
                      <a:endParaRPr lang="ru-RU" sz="1200" dirty="0"/>
                    </a:p>
                  </a:txBody>
                  <a:tcPr/>
                </a:tc>
                <a:tc>
                  <a:txBody>
                    <a:bodyPr/>
                    <a:lstStyle/>
                    <a:p>
                      <a:pPr>
                        <a:buNone/>
                      </a:pPr>
                      <a:r>
                        <a:rPr lang="en-US" sz="1200" dirty="0"/>
                        <a:t>Follows the player horizontally and adjusts the displayed part of the world.</a:t>
                      </a:r>
                      <a:endParaRPr lang="ru-RU" sz="1200" dirty="0"/>
                    </a:p>
                  </a:txBody>
                  <a:tcPr anchor="ctr"/>
                </a:tc>
                <a:extLst>
                  <a:ext uri="{0D108BD9-81ED-4DB2-BD59-A6C34878D82A}">
                    <a16:rowId xmlns:a16="http://schemas.microsoft.com/office/drawing/2014/main" val="2735372732"/>
                  </a:ext>
                </a:extLst>
              </a:tr>
              <a:tr h="370840">
                <a:tc>
                  <a:txBody>
                    <a:bodyPr/>
                    <a:lstStyle/>
                    <a:p>
                      <a:r>
                        <a:rPr lang="en-US" sz="1200" dirty="0"/>
                        <a:t>Environment</a:t>
                      </a:r>
                      <a:endParaRPr lang="ru-RU" sz="1200" dirty="0"/>
                    </a:p>
                  </a:txBody>
                  <a:tcPr/>
                </a:tc>
                <a:tc>
                  <a:txBody>
                    <a:bodyPr/>
                    <a:lstStyle/>
                    <a:p>
                      <a:r>
                        <a:rPr lang="en-US" sz="1200" dirty="0"/>
                        <a:t>Handles ground, platforms, and decorative assets used to build the level.</a:t>
                      </a:r>
                      <a:endParaRPr lang="ru-RU" sz="1200" dirty="0"/>
                    </a:p>
                  </a:txBody>
                  <a:tcPr/>
                </a:tc>
                <a:extLst>
                  <a:ext uri="{0D108BD9-81ED-4DB2-BD59-A6C34878D82A}">
                    <a16:rowId xmlns:a16="http://schemas.microsoft.com/office/drawing/2014/main" val="81652725"/>
                  </a:ext>
                </a:extLst>
              </a:tr>
              <a:tr h="370840">
                <a:tc>
                  <a:txBody>
                    <a:bodyPr/>
                    <a:lstStyle/>
                    <a:p>
                      <a:r>
                        <a:rPr lang="en-US" sz="1200" dirty="0"/>
                        <a:t>Render</a:t>
                      </a:r>
                      <a:endParaRPr lang="ru-RU" sz="1200" dirty="0"/>
                    </a:p>
                  </a:txBody>
                  <a:tcPr/>
                </a:tc>
                <a:tc>
                  <a:txBody>
                    <a:bodyPr/>
                    <a:lstStyle/>
                    <a:p>
                      <a:r>
                        <a:rPr lang="en-US" sz="1200" dirty="0"/>
                        <a:t>Draws all visual layers in the correct order (background → ground → platforms → player).</a:t>
                      </a:r>
                      <a:endParaRPr lang="ru-RU" sz="1200" dirty="0"/>
                    </a:p>
                  </a:txBody>
                  <a:tcPr/>
                </a:tc>
                <a:extLst>
                  <a:ext uri="{0D108BD9-81ED-4DB2-BD59-A6C34878D82A}">
                    <a16:rowId xmlns:a16="http://schemas.microsoft.com/office/drawing/2014/main" val="1735340691"/>
                  </a:ext>
                </a:extLst>
              </a:tr>
            </a:tbl>
          </a:graphicData>
        </a:graphic>
      </p:graphicFrame>
      <p:grpSp>
        <p:nvGrpSpPr>
          <p:cNvPr id="8" name="Group 7">
            <a:extLst>
              <a:ext uri="{FF2B5EF4-FFF2-40B4-BE49-F238E27FC236}">
                <a16:creationId xmlns:a16="http://schemas.microsoft.com/office/drawing/2014/main" id="{04DC9A8D-44D0-5AFB-5867-F9952466F448}"/>
              </a:ext>
            </a:extLst>
          </p:cNvPr>
          <p:cNvGrpSpPr/>
          <p:nvPr/>
        </p:nvGrpSpPr>
        <p:grpSpPr>
          <a:xfrm>
            <a:off x="87159" y="2429995"/>
            <a:ext cx="6007693" cy="3433689"/>
            <a:chOff x="-17567" y="2777909"/>
            <a:chExt cx="6040928" cy="3298838"/>
          </a:xfrm>
        </p:grpSpPr>
        <p:pic>
          <p:nvPicPr>
            <p:cNvPr id="3" name="Picture 2">
              <a:extLst>
                <a:ext uri="{FF2B5EF4-FFF2-40B4-BE49-F238E27FC236}">
                  <a16:creationId xmlns:a16="http://schemas.microsoft.com/office/drawing/2014/main" id="{96EAF6DF-CFEA-4FEA-9D23-B415226AA71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37845" t="25544" r="55964" b="23469"/>
            <a:stretch>
              <a:fillRect/>
            </a:stretch>
          </p:blipFill>
          <p:spPr>
            <a:xfrm>
              <a:off x="3360228" y="2780994"/>
              <a:ext cx="1485237" cy="3292669"/>
            </a:xfrm>
            <a:prstGeom prst="rect">
              <a:avLst/>
            </a:prstGeom>
          </p:spPr>
        </p:pic>
        <p:pic>
          <p:nvPicPr>
            <p:cNvPr id="4" name="Picture 3">
              <a:extLst>
                <a:ext uri="{FF2B5EF4-FFF2-40B4-BE49-F238E27FC236}">
                  <a16:creationId xmlns:a16="http://schemas.microsoft.com/office/drawing/2014/main" id="{3C9FD8AB-51A9-791A-F796-0AF9AA21C972}"/>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60302" t="25544" r="23461" b="23469"/>
            <a:stretch>
              <a:fillRect/>
            </a:stretch>
          </p:blipFill>
          <p:spPr>
            <a:xfrm>
              <a:off x="4845465" y="2780994"/>
              <a:ext cx="1177896" cy="3295753"/>
            </a:xfrm>
            <a:prstGeom prst="rect">
              <a:avLst/>
            </a:prstGeom>
          </p:spPr>
        </p:pic>
        <p:pic>
          <p:nvPicPr>
            <p:cNvPr id="5" name="Picture 4">
              <a:extLst>
                <a:ext uri="{FF2B5EF4-FFF2-40B4-BE49-F238E27FC236}">
                  <a16:creationId xmlns:a16="http://schemas.microsoft.com/office/drawing/2014/main" id="{DF8C7F0C-1ADA-B374-77B3-6C872262249C}"/>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25156" t="25544" r="55854" b="23469"/>
            <a:stretch>
              <a:fillRect/>
            </a:stretch>
          </p:blipFill>
          <p:spPr>
            <a:xfrm>
              <a:off x="-17567" y="2780994"/>
              <a:ext cx="1376347" cy="3292669"/>
            </a:xfrm>
            <a:prstGeom prst="rect">
              <a:avLst/>
            </a:prstGeom>
          </p:spPr>
        </p:pic>
        <p:pic>
          <p:nvPicPr>
            <p:cNvPr id="6" name="Picture 5">
              <a:extLst>
                <a:ext uri="{FF2B5EF4-FFF2-40B4-BE49-F238E27FC236}">
                  <a16:creationId xmlns:a16="http://schemas.microsoft.com/office/drawing/2014/main" id="{1DB3E3E5-BD8B-90D4-C5F3-B7EE05974294}"/>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37845" t="25544" r="55964" b="23469"/>
            <a:stretch>
              <a:fillRect/>
            </a:stretch>
          </p:blipFill>
          <p:spPr>
            <a:xfrm>
              <a:off x="1358780" y="2780993"/>
              <a:ext cx="1496669" cy="3292669"/>
            </a:xfrm>
            <a:prstGeom prst="rect">
              <a:avLst/>
            </a:prstGeom>
          </p:spPr>
        </p:pic>
        <p:pic>
          <p:nvPicPr>
            <p:cNvPr id="7" name="Picture 6">
              <a:extLst>
                <a:ext uri="{FF2B5EF4-FFF2-40B4-BE49-F238E27FC236}">
                  <a16:creationId xmlns:a16="http://schemas.microsoft.com/office/drawing/2014/main" id="{5B4F9F1E-A773-1AEB-021F-D6AC7864C1AA}"/>
                </a:ext>
              </a:extLst>
            </p:cNvPr>
            <p:cNvPicPr>
              <a:picLocks noChangeAspect="1"/>
            </p:cNvPicPr>
            <p:nvPr/>
          </p:nvPicPr>
          <p:blipFill>
            <a:blip r:embed="rId3">
              <a:extLst>
                <a:ext uri="{BEBA8EAE-BF5A-486C-A8C5-ECC9F3942E4B}">
                  <a14:imgProps xmlns:a14="http://schemas.microsoft.com/office/drawing/2010/main">
                    <a14:imgLayer r:embed="rId4">
                      <a14:imgEffect>
                        <a14:backgroundRemoval t="10000" b="90000" l="10000" r="90000"/>
                      </a14:imgEffect>
                    </a14:imgLayer>
                  </a14:imgProps>
                </a:ext>
              </a:extLst>
            </a:blip>
            <a:srcRect l="44066" t="25544" r="42018" b="23469"/>
            <a:stretch>
              <a:fillRect/>
            </a:stretch>
          </p:blipFill>
          <p:spPr>
            <a:xfrm>
              <a:off x="2498118" y="2777909"/>
              <a:ext cx="1009558" cy="3295753"/>
            </a:xfrm>
            <a:prstGeom prst="rect">
              <a:avLst/>
            </a:prstGeom>
          </p:spPr>
        </p:pic>
      </p:grpSp>
      <p:grpSp>
        <p:nvGrpSpPr>
          <p:cNvPr id="31" name="Group 30">
            <a:extLst>
              <a:ext uri="{FF2B5EF4-FFF2-40B4-BE49-F238E27FC236}">
                <a16:creationId xmlns:a16="http://schemas.microsoft.com/office/drawing/2014/main" id="{87492F63-BE84-8267-E0E1-9950045E872F}"/>
              </a:ext>
            </a:extLst>
          </p:cNvPr>
          <p:cNvGrpSpPr/>
          <p:nvPr/>
        </p:nvGrpSpPr>
        <p:grpSpPr>
          <a:xfrm>
            <a:off x="3697016" y="227701"/>
            <a:ext cx="4797968" cy="911159"/>
            <a:chOff x="3784565" y="175097"/>
            <a:chExt cx="4797968" cy="911159"/>
          </a:xfrm>
        </p:grpSpPr>
        <p:sp>
          <p:nvSpPr>
            <p:cNvPr id="28" name="Rectangle: Rounded Corners 27">
              <a:extLst>
                <a:ext uri="{FF2B5EF4-FFF2-40B4-BE49-F238E27FC236}">
                  <a16:creationId xmlns:a16="http://schemas.microsoft.com/office/drawing/2014/main" id="{4BEF64B9-CEE6-C593-6BF2-A6E77650799A}"/>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6D0F6508-9851-FF98-C67D-6DA21929E7B3}"/>
                </a:ext>
              </a:extLst>
            </p:cNvPr>
            <p:cNvPicPr>
              <a:picLocks noChangeAspect="1"/>
            </p:cNvPicPr>
            <p:nvPr/>
          </p:nvPicPr>
          <p:blipFill>
            <a:blip r:embed="rId5"/>
            <a:srcRect b="25537"/>
            <a:stretch>
              <a:fillRect/>
            </a:stretch>
          </p:blipFill>
          <p:spPr>
            <a:xfrm>
              <a:off x="3784565" y="175097"/>
              <a:ext cx="4797968" cy="680937"/>
            </a:xfrm>
            <a:prstGeom prst="rect">
              <a:avLst/>
            </a:prstGeom>
          </p:spPr>
        </p:pic>
      </p:grpSp>
      <p:sp>
        <p:nvSpPr>
          <p:cNvPr id="36" name="TextBox 35">
            <a:extLst>
              <a:ext uri="{FF2B5EF4-FFF2-40B4-BE49-F238E27FC236}">
                <a16:creationId xmlns:a16="http://schemas.microsoft.com/office/drawing/2014/main" id="{13F9881F-CBB9-D51F-F14B-E7441141ACCA}"/>
              </a:ext>
            </a:extLst>
          </p:cNvPr>
          <p:cNvSpPr txBox="1"/>
          <p:nvPr/>
        </p:nvSpPr>
        <p:spPr>
          <a:xfrm>
            <a:off x="213871" y="1306301"/>
            <a:ext cx="11764255" cy="738664"/>
          </a:xfrm>
          <a:prstGeom prst="rect">
            <a:avLst/>
          </a:prstGeom>
          <a:noFill/>
        </p:spPr>
        <p:txBody>
          <a:bodyPr wrap="square" rtlCol="0">
            <a:spAutoFit/>
          </a:bodyPr>
          <a:lstStyle/>
          <a:p>
            <a:pPr algn="ctr"/>
            <a:r>
              <a:rPr lang="en-US" sz="1400" b="1" dirty="0">
                <a:solidFill>
                  <a:srgbClr val="FF0000"/>
                </a:solidFill>
              </a:rPr>
              <a:t>Design Structure:</a:t>
            </a:r>
            <a:br>
              <a:rPr lang="en-US" sz="1400" dirty="0">
                <a:solidFill>
                  <a:schemeClr val="bg1"/>
                </a:solidFill>
              </a:rPr>
            </a:br>
            <a:r>
              <a:rPr lang="en-US" sz="1400" dirty="0">
                <a:solidFill>
                  <a:schemeClr val="bg1"/>
                </a:solidFill>
              </a:rPr>
              <a:t>The game is designed using an </a:t>
            </a:r>
            <a:r>
              <a:rPr lang="en-US" sz="1400" b="1" dirty="0">
                <a:solidFill>
                  <a:schemeClr val="bg1"/>
                </a:solidFill>
              </a:rPr>
              <a:t>object-oriented programming (OOP)</a:t>
            </a:r>
            <a:r>
              <a:rPr lang="en-US" sz="1400" dirty="0">
                <a:solidFill>
                  <a:schemeClr val="bg1"/>
                </a:solidFill>
              </a:rPr>
              <a:t> approach, which keeps the structure modular and easy to expand.</a:t>
            </a:r>
            <a:br>
              <a:rPr lang="en-US" sz="1400" dirty="0">
                <a:solidFill>
                  <a:schemeClr val="bg1"/>
                </a:solidFill>
              </a:rPr>
            </a:br>
            <a:r>
              <a:rPr lang="en-US" sz="1400" dirty="0">
                <a:solidFill>
                  <a:schemeClr val="bg1"/>
                </a:solidFill>
              </a:rPr>
              <a:t>Each component of the game — player, camera, environment, and settings — is implemented as a separate class or function.</a:t>
            </a:r>
          </a:p>
        </p:txBody>
      </p:sp>
      <p:pic>
        <p:nvPicPr>
          <p:cNvPr id="62" name="Picture 61">
            <a:extLst>
              <a:ext uri="{FF2B5EF4-FFF2-40B4-BE49-F238E27FC236}">
                <a16:creationId xmlns:a16="http://schemas.microsoft.com/office/drawing/2014/main" id="{DA9B926E-E849-5CDA-1D75-6FD0EDF63210}"/>
              </a:ext>
            </a:extLst>
          </p:cNvPr>
          <p:cNvPicPr>
            <a:picLocks noChangeAspect="1"/>
          </p:cNvPicPr>
          <p:nvPr/>
        </p:nvPicPr>
        <p:blipFill>
          <a:blip r:embed="rId6"/>
          <a:stretch>
            <a:fillRect/>
          </a:stretch>
        </p:blipFill>
        <p:spPr>
          <a:xfrm>
            <a:off x="4361302" y="480014"/>
            <a:ext cx="3467100" cy="285750"/>
          </a:xfrm>
          <a:prstGeom prst="rect">
            <a:avLst/>
          </a:prstGeom>
        </p:spPr>
      </p:pic>
      <p:pic>
        <p:nvPicPr>
          <p:cNvPr id="63" name="Picture 62">
            <a:extLst>
              <a:ext uri="{FF2B5EF4-FFF2-40B4-BE49-F238E27FC236}">
                <a16:creationId xmlns:a16="http://schemas.microsoft.com/office/drawing/2014/main" id="{F0B5B8E9-EB14-CE8A-8F47-5736879F134E}"/>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spTree>
    <p:extLst>
      <p:ext uri="{BB962C8B-B14F-4D97-AF65-F5344CB8AC3E}">
        <p14:creationId xmlns:p14="http://schemas.microsoft.com/office/powerpoint/2010/main" val="36771046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4FB1CEEA-F1E3-6718-C5B2-81788320BE82}"/>
            </a:ext>
          </a:extLst>
        </p:cNvPr>
        <p:cNvGrpSpPr/>
        <p:nvPr/>
      </p:nvGrpSpPr>
      <p:grpSpPr>
        <a:xfrm>
          <a:off x="0" y="0"/>
          <a:ext cx="0" cy="0"/>
          <a:chOff x="0" y="0"/>
          <a:chExt cx="0" cy="0"/>
        </a:xfrm>
      </p:grpSpPr>
      <p:pic>
        <p:nvPicPr>
          <p:cNvPr id="17" name="Picture 16" descr="A video game graphics with a cat sleeping&#10;&#10;AI-generated content may be incorrect.">
            <a:extLst>
              <a:ext uri="{FF2B5EF4-FFF2-40B4-BE49-F238E27FC236}">
                <a16:creationId xmlns:a16="http://schemas.microsoft.com/office/drawing/2014/main" id="{3B77B560-299A-12A3-A6B9-448DF8FF9E20}"/>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pic>
        <p:nvPicPr>
          <p:cNvPr id="16" name="Picture 15">
            <a:extLst>
              <a:ext uri="{FF2B5EF4-FFF2-40B4-BE49-F238E27FC236}">
                <a16:creationId xmlns:a16="http://schemas.microsoft.com/office/drawing/2014/main" id="{B9D75F79-8A8C-7E98-BFBA-900FBE1B65D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grpSp>
        <p:nvGrpSpPr>
          <p:cNvPr id="31" name="Group 30">
            <a:extLst>
              <a:ext uri="{FF2B5EF4-FFF2-40B4-BE49-F238E27FC236}">
                <a16:creationId xmlns:a16="http://schemas.microsoft.com/office/drawing/2014/main" id="{3060FA2A-4078-F22F-E737-76683AF7735A}"/>
              </a:ext>
            </a:extLst>
          </p:cNvPr>
          <p:cNvGrpSpPr/>
          <p:nvPr/>
        </p:nvGrpSpPr>
        <p:grpSpPr>
          <a:xfrm>
            <a:off x="3697016" y="227701"/>
            <a:ext cx="4797968" cy="911159"/>
            <a:chOff x="3784565" y="175097"/>
            <a:chExt cx="4797968" cy="911159"/>
          </a:xfrm>
        </p:grpSpPr>
        <p:sp>
          <p:nvSpPr>
            <p:cNvPr id="28" name="Rectangle: Rounded Corners 27">
              <a:extLst>
                <a:ext uri="{FF2B5EF4-FFF2-40B4-BE49-F238E27FC236}">
                  <a16:creationId xmlns:a16="http://schemas.microsoft.com/office/drawing/2014/main" id="{7F2F9BAC-0A22-336A-019C-23DCFC5F63EE}"/>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37FB208A-02EA-CD65-A5C0-B79ED8F4549A}"/>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grpSp>
        <p:nvGrpSpPr>
          <p:cNvPr id="10" name="Group 9">
            <a:extLst>
              <a:ext uri="{FF2B5EF4-FFF2-40B4-BE49-F238E27FC236}">
                <a16:creationId xmlns:a16="http://schemas.microsoft.com/office/drawing/2014/main" id="{3299AC9C-2CDD-C664-6FA6-5B634E08AEE4}"/>
              </a:ext>
            </a:extLst>
          </p:cNvPr>
          <p:cNvGrpSpPr/>
          <p:nvPr/>
        </p:nvGrpSpPr>
        <p:grpSpPr>
          <a:xfrm>
            <a:off x="4680938" y="1880199"/>
            <a:ext cx="7433883" cy="4374972"/>
            <a:chOff x="4742879" y="1873286"/>
            <a:chExt cx="7433883" cy="4374972"/>
          </a:xfrm>
        </p:grpSpPr>
        <p:pic>
          <p:nvPicPr>
            <p:cNvPr id="3" name="Picture 2" descr="A graph with different colored faces&#10;&#10;AI-generated content may be incorrect.">
              <a:extLst>
                <a:ext uri="{FF2B5EF4-FFF2-40B4-BE49-F238E27FC236}">
                  <a16:creationId xmlns:a16="http://schemas.microsoft.com/office/drawing/2014/main" id="{EB4845B5-C0B0-A84A-DE73-BB4551CAF200}"/>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5227052" y="2336319"/>
              <a:ext cx="6465536" cy="3444814"/>
            </a:xfrm>
            <a:prstGeom prst="rect">
              <a:avLst/>
            </a:prstGeom>
          </p:spPr>
        </p:pic>
        <p:grpSp>
          <p:nvGrpSpPr>
            <p:cNvPr id="4" name="Group 3">
              <a:extLst>
                <a:ext uri="{FF2B5EF4-FFF2-40B4-BE49-F238E27FC236}">
                  <a16:creationId xmlns:a16="http://schemas.microsoft.com/office/drawing/2014/main" id="{DBE4A752-1DC8-7319-59D6-1191184B3A7B}"/>
                </a:ext>
              </a:extLst>
            </p:cNvPr>
            <p:cNvGrpSpPr/>
            <p:nvPr/>
          </p:nvGrpSpPr>
          <p:grpSpPr>
            <a:xfrm>
              <a:off x="4742879" y="1873286"/>
              <a:ext cx="7433883" cy="4374972"/>
              <a:chOff x="-17567" y="2777909"/>
              <a:chExt cx="6040928" cy="3298838"/>
            </a:xfrm>
          </p:grpSpPr>
          <p:pic>
            <p:nvPicPr>
              <p:cNvPr id="5" name="Picture 4">
                <a:extLst>
                  <a:ext uri="{FF2B5EF4-FFF2-40B4-BE49-F238E27FC236}">
                    <a16:creationId xmlns:a16="http://schemas.microsoft.com/office/drawing/2014/main" id="{F744E367-AC5F-8CE8-7EEE-A0B1AB0C7969}"/>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l="37845" t="25544" r="55964" b="23469"/>
              <a:stretch>
                <a:fillRect/>
              </a:stretch>
            </p:blipFill>
            <p:spPr>
              <a:xfrm>
                <a:off x="3360228" y="2780994"/>
                <a:ext cx="1485237" cy="3292669"/>
              </a:xfrm>
              <a:prstGeom prst="rect">
                <a:avLst/>
              </a:prstGeom>
            </p:spPr>
          </p:pic>
          <p:pic>
            <p:nvPicPr>
              <p:cNvPr id="6" name="Picture 5">
                <a:extLst>
                  <a:ext uri="{FF2B5EF4-FFF2-40B4-BE49-F238E27FC236}">
                    <a16:creationId xmlns:a16="http://schemas.microsoft.com/office/drawing/2014/main" id="{DD134357-35FE-3635-5BE9-34B953619545}"/>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l="60302" t="25544" r="23461" b="23469"/>
              <a:stretch>
                <a:fillRect/>
              </a:stretch>
            </p:blipFill>
            <p:spPr>
              <a:xfrm>
                <a:off x="4845465" y="2780994"/>
                <a:ext cx="1177896" cy="3295753"/>
              </a:xfrm>
              <a:prstGeom prst="rect">
                <a:avLst/>
              </a:prstGeom>
            </p:spPr>
          </p:pic>
          <p:pic>
            <p:nvPicPr>
              <p:cNvPr id="7" name="Picture 6">
                <a:extLst>
                  <a:ext uri="{FF2B5EF4-FFF2-40B4-BE49-F238E27FC236}">
                    <a16:creationId xmlns:a16="http://schemas.microsoft.com/office/drawing/2014/main" id="{F0B7D56A-8C5A-F03D-0CB1-BA8A9CDE9D7D}"/>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l="25156" t="25544" r="55854" b="23469"/>
              <a:stretch>
                <a:fillRect/>
              </a:stretch>
            </p:blipFill>
            <p:spPr>
              <a:xfrm>
                <a:off x="-17567" y="2780994"/>
                <a:ext cx="1376347" cy="3292669"/>
              </a:xfrm>
              <a:prstGeom prst="rect">
                <a:avLst/>
              </a:prstGeom>
            </p:spPr>
          </p:pic>
          <p:pic>
            <p:nvPicPr>
              <p:cNvPr id="8" name="Picture 7">
                <a:extLst>
                  <a:ext uri="{FF2B5EF4-FFF2-40B4-BE49-F238E27FC236}">
                    <a16:creationId xmlns:a16="http://schemas.microsoft.com/office/drawing/2014/main" id="{720980D9-F420-8739-CCF1-E6B15F18EB16}"/>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l="37845" t="25544" r="55964" b="23469"/>
              <a:stretch>
                <a:fillRect/>
              </a:stretch>
            </p:blipFill>
            <p:spPr>
              <a:xfrm>
                <a:off x="1358780" y="2780993"/>
                <a:ext cx="1496669" cy="3292669"/>
              </a:xfrm>
              <a:prstGeom prst="rect">
                <a:avLst/>
              </a:prstGeom>
            </p:spPr>
          </p:pic>
          <p:pic>
            <p:nvPicPr>
              <p:cNvPr id="9" name="Picture 8">
                <a:extLst>
                  <a:ext uri="{FF2B5EF4-FFF2-40B4-BE49-F238E27FC236}">
                    <a16:creationId xmlns:a16="http://schemas.microsoft.com/office/drawing/2014/main" id="{85125EE9-939B-505E-A9E1-DCEA36F1FA3A}"/>
                  </a:ext>
                </a:extLst>
              </p:cNvPr>
              <p:cNvPicPr>
                <a:picLocks noChangeAspect="1"/>
              </p:cNvPicPr>
              <p:nvPr/>
            </p:nvPicPr>
            <p:blipFill>
              <a:blip r:embed="rId6">
                <a:extLst>
                  <a:ext uri="{BEBA8EAE-BF5A-486C-A8C5-ECC9F3942E4B}">
                    <a14:imgProps xmlns:a14="http://schemas.microsoft.com/office/drawing/2010/main">
                      <a14:imgLayer r:embed="rId7">
                        <a14:imgEffect>
                          <a14:backgroundRemoval t="10000" b="90000" l="10000" r="90000"/>
                        </a14:imgEffect>
                      </a14:imgLayer>
                    </a14:imgProps>
                  </a:ext>
                </a:extLst>
              </a:blip>
              <a:srcRect l="44066" t="25544" r="42018" b="23469"/>
              <a:stretch>
                <a:fillRect/>
              </a:stretch>
            </p:blipFill>
            <p:spPr>
              <a:xfrm>
                <a:off x="2498118" y="2777909"/>
                <a:ext cx="1009558" cy="3295753"/>
              </a:xfrm>
              <a:prstGeom prst="rect">
                <a:avLst/>
              </a:prstGeom>
            </p:spPr>
          </p:pic>
        </p:grpSp>
      </p:grpSp>
      <p:sp>
        <p:nvSpPr>
          <p:cNvPr id="11" name="TextBox 10">
            <a:extLst>
              <a:ext uri="{FF2B5EF4-FFF2-40B4-BE49-F238E27FC236}">
                <a16:creationId xmlns:a16="http://schemas.microsoft.com/office/drawing/2014/main" id="{2D6E3A9D-D36E-BBBF-A8AD-CC6CDA76ACDF}"/>
              </a:ext>
            </a:extLst>
          </p:cNvPr>
          <p:cNvSpPr txBox="1"/>
          <p:nvPr/>
        </p:nvSpPr>
        <p:spPr>
          <a:xfrm>
            <a:off x="363929" y="1650301"/>
            <a:ext cx="4103526" cy="2062103"/>
          </a:xfrm>
          <a:prstGeom prst="rect">
            <a:avLst/>
          </a:prstGeom>
          <a:noFill/>
        </p:spPr>
        <p:txBody>
          <a:bodyPr wrap="square" rtlCol="0">
            <a:spAutoFit/>
          </a:bodyPr>
          <a:lstStyle/>
          <a:p>
            <a:r>
              <a:rPr lang="en-US" sz="1600" b="1" dirty="0">
                <a:solidFill>
                  <a:srgbClr val="FF0000"/>
                </a:solidFill>
              </a:rPr>
              <a:t>1.Tools and Technologies:</a:t>
            </a:r>
            <a:endParaRPr lang="en-US" sz="1600" dirty="0">
              <a:solidFill>
                <a:srgbClr val="FF0000"/>
              </a:solidFill>
            </a:endParaRPr>
          </a:p>
          <a:p>
            <a:pPr marL="285750" indent="-285750">
              <a:buFont typeface="Arial" panose="020B0604020202020204" pitchFamily="34" charset="0"/>
              <a:buChar char="•"/>
            </a:pPr>
            <a:r>
              <a:rPr lang="en-US" sz="1400" b="1" dirty="0">
                <a:solidFill>
                  <a:schemeClr val="bg1"/>
                </a:solidFill>
              </a:rPr>
              <a:t>Programming Language:</a:t>
            </a:r>
            <a:r>
              <a:rPr lang="en-US" sz="1400" dirty="0">
                <a:solidFill>
                  <a:schemeClr val="bg1"/>
                </a:solidFill>
              </a:rPr>
              <a:t> Python 3</a:t>
            </a:r>
          </a:p>
          <a:p>
            <a:pPr marL="285750" indent="-285750">
              <a:buFont typeface="Arial" panose="020B0604020202020204" pitchFamily="34" charset="0"/>
              <a:buChar char="•"/>
            </a:pPr>
            <a:r>
              <a:rPr lang="en-US" sz="1400" b="1" dirty="0">
                <a:solidFill>
                  <a:schemeClr val="bg1"/>
                </a:solidFill>
              </a:rPr>
              <a:t>Game Library:</a:t>
            </a:r>
            <a:r>
              <a:rPr lang="en-US" sz="1400" dirty="0">
                <a:solidFill>
                  <a:schemeClr val="bg1"/>
                </a:solidFill>
              </a:rPr>
              <a:t> Pygame (for graphics, physics, and event handling)</a:t>
            </a:r>
          </a:p>
          <a:p>
            <a:pPr marL="285750" indent="-285750">
              <a:buFont typeface="Arial" panose="020B0604020202020204" pitchFamily="34" charset="0"/>
              <a:buChar char="•"/>
            </a:pPr>
            <a:r>
              <a:rPr lang="en-US" sz="1400" b="1" dirty="0">
                <a:solidFill>
                  <a:schemeClr val="bg1"/>
                </a:solidFill>
              </a:rPr>
              <a:t>IDE:</a:t>
            </a:r>
            <a:r>
              <a:rPr lang="en-US" sz="1400" dirty="0">
                <a:solidFill>
                  <a:schemeClr val="bg1"/>
                </a:solidFill>
              </a:rPr>
              <a:t> Visual Studio Code / PyCharm</a:t>
            </a:r>
          </a:p>
          <a:p>
            <a:pPr marL="285750" indent="-285750">
              <a:buFont typeface="Arial" panose="020B0604020202020204" pitchFamily="34" charset="0"/>
              <a:buChar char="•"/>
            </a:pPr>
            <a:r>
              <a:rPr lang="en-US" sz="1400" b="1" dirty="0">
                <a:solidFill>
                  <a:schemeClr val="bg1"/>
                </a:solidFill>
              </a:rPr>
              <a:t>Assets:</a:t>
            </a:r>
            <a:r>
              <a:rPr lang="en-US" sz="1400" dirty="0">
                <a:solidFill>
                  <a:schemeClr val="bg1"/>
                </a:solidFill>
              </a:rPr>
              <a:t> PNG images for sprites, backgrounds, and tiles</a:t>
            </a:r>
          </a:p>
          <a:p>
            <a:pPr marL="285750" indent="-285750">
              <a:buFont typeface="Arial" panose="020B0604020202020204" pitchFamily="34" charset="0"/>
              <a:buChar char="•"/>
            </a:pPr>
            <a:r>
              <a:rPr lang="en-US" sz="1400" b="1" dirty="0">
                <a:solidFill>
                  <a:schemeClr val="bg1"/>
                </a:solidFill>
              </a:rPr>
              <a:t>Version Control:</a:t>
            </a:r>
            <a:r>
              <a:rPr lang="en-US" sz="1400" dirty="0">
                <a:solidFill>
                  <a:schemeClr val="bg1"/>
                </a:solidFill>
              </a:rPr>
              <a:t> GitHub (for tracking changes and backup)</a:t>
            </a:r>
          </a:p>
        </p:txBody>
      </p:sp>
      <p:sp>
        <p:nvSpPr>
          <p:cNvPr id="12" name="TextBox 11">
            <a:extLst>
              <a:ext uri="{FF2B5EF4-FFF2-40B4-BE49-F238E27FC236}">
                <a16:creationId xmlns:a16="http://schemas.microsoft.com/office/drawing/2014/main" id="{A3239327-22D7-8CEE-A8A3-F4E990A4AC48}"/>
              </a:ext>
            </a:extLst>
          </p:cNvPr>
          <p:cNvSpPr txBox="1"/>
          <p:nvPr/>
        </p:nvSpPr>
        <p:spPr>
          <a:xfrm>
            <a:off x="412036" y="4223846"/>
            <a:ext cx="4123920" cy="2062103"/>
          </a:xfrm>
          <a:prstGeom prst="rect">
            <a:avLst/>
          </a:prstGeom>
          <a:noFill/>
        </p:spPr>
        <p:txBody>
          <a:bodyPr wrap="square" rtlCol="0">
            <a:spAutoFit/>
          </a:bodyPr>
          <a:lstStyle/>
          <a:p>
            <a:r>
              <a:rPr lang="en-US" sz="1600" b="1" dirty="0">
                <a:solidFill>
                  <a:srgbClr val="FF0000"/>
                </a:solidFill>
              </a:rPr>
              <a:t>2.Testing Methodology:</a:t>
            </a:r>
            <a:endParaRPr lang="en-US" sz="1600" dirty="0">
              <a:solidFill>
                <a:srgbClr val="FF0000"/>
              </a:solidFill>
            </a:endParaRPr>
          </a:p>
          <a:p>
            <a:pPr marL="285750" indent="-285750">
              <a:buFont typeface="Arial" panose="020B0604020202020204" pitchFamily="34" charset="0"/>
              <a:buChar char="•"/>
            </a:pPr>
            <a:r>
              <a:rPr lang="en-US" sz="1400" b="1" dirty="0">
                <a:solidFill>
                  <a:schemeClr val="bg1"/>
                </a:solidFill>
              </a:rPr>
              <a:t>Unit Testing:</a:t>
            </a:r>
            <a:r>
              <a:rPr lang="en-US" sz="1400" dirty="0">
                <a:solidFill>
                  <a:schemeClr val="bg1"/>
                </a:solidFill>
              </a:rPr>
              <a:t> Verified individual functions such as jump, collision, and camera tracking.</a:t>
            </a:r>
          </a:p>
          <a:p>
            <a:pPr marL="285750" indent="-285750">
              <a:buFont typeface="Arial" panose="020B0604020202020204" pitchFamily="34" charset="0"/>
              <a:buChar char="•"/>
            </a:pPr>
            <a:r>
              <a:rPr lang="en-US" sz="1400" b="1" dirty="0">
                <a:solidFill>
                  <a:schemeClr val="bg1"/>
                </a:solidFill>
              </a:rPr>
              <a:t>Playtesting:</a:t>
            </a:r>
            <a:r>
              <a:rPr lang="en-US" sz="1400" dirty="0">
                <a:solidFill>
                  <a:schemeClr val="bg1"/>
                </a:solidFill>
              </a:rPr>
              <a:t> Manually tested player movement and responsiveness during gameplay.</a:t>
            </a:r>
          </a:p>
          <a:p>
            <a:pPr marL="285750" indent="-285750">
              <a:buFont typeface="Arial" panose="020B0604020202020204" pitchFamily="34" charset="0"/>
              <a:buChar char="•"/>
            </a:pPr>
            <a:r>
              <a:rPr lang="en-US" sz="1400" b="1" dirty="0">
                <a:solidFill>
                  <a:schemeClr val="bg1"/>
                </a:solidFill>
              </a:rPr>
              <a:t>Performance Testing:</a:t>
            </a:r>
            <a:r>
              <a:rPr lang="en-US" sz="1400" dirty="0">
                <a:solidFill>
                  <a:schemeClr val="bg1"/>
                </a:solidFill>
              </a:rPr>
              <a:t> Ensured the game maintains stable FPS on full HD resolution.</a:t>
            </a:r>
          </a:p>
          <a:p>
            <a:pPr marL="285750" indent="-285750">
              <a:buFont typeface="Arial" panose="020B0604020202020204" pitchFamily="34" charset="0"/>
              <a:buChar char="•"/>
            </a:pPr>
            <a:r>
              <a:rPr lang="en-US" sz="1400" b="1" dirty="0">
                <a:solidFill>
                  <a:schemeClr val="bg1"/>
                </a:solidFill>
              </a:rPr>
              <a:t>Error Handling:</a:t>
            </a:r>
            <a:r>
              <a:rPr lang="en-US" sz="1400" dirty="0">
                <a:solidFill>
                  <a:schemeClr val="bg1"/>
                </a:solidFill>
              </a:rPr>
              <a:t> Used placeholder sprites to prevent crashes when images are missing.</a:t>
            </a:r>
          </a:p>
        </p:txBody>
      </p:sp>
      <p:pic>
        <p:nvPicPr>
          <p:cNvPr id="14" name="Picture 13">
            <a:extLst>
              <a:ext uri="{FF2B5EF4-FFF2-40B4-BE49-F238E27FC236}">
                <a16:creationId xmlns:a16="http://schemas.microsoft.com/office/drawing/2014/main" id="{0BB63E5D-1693-17E4-ECE7-0C1FB47431E9}"/>
              </a:ext>
            </a:extLst>
          </p:cNvPr>
          <p:cNvPicPr>
            <a:picLocks noChangeAspect="1"/>
          </p:cNvPicPr>
          <p:nvPr/>
        </p:nvPicPr>
        <p:blipFill>
          <a:blip r:embed="rId8"/>
          <a:stretch>
            <a:fillRect/>
          </a:stretch>
        </p:blipFill>
        <p:spPr>
          <a:xfrm>
            <a:off x="4279113" y="442143"/>
            <a:ext cx="3633773" cy="358596"/>
          </a:xfrm>
          <a:prstGeom prst="rect">
            <a:avLst/>
          </a:prstGeom>
        </p:spPr>
      </p:pic>
    </p:spTree>
    <p:extLst>
      <p:ext uri="{BB962C8B-B14F-4D97-AF65-F5344CB8AC3E}">
        <p14:creationId xmlns:p14="http://schemas.microsoft.com/office/powerpoint/2010/main" val="37484218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C31F0E6B-48A2-9260-AD8F-5C2D3B9F01AC}"/>
            </a:ext>
          </a:extLst>
        </p:cNvPr>
        <p:cNvGrpSpPr/>
        <p:nvPr/>
      </p:nvGrpSpPr>
      <p:grpSpPr>
        <a:xfrm>
          <a:off x="0" y="0"/>
          <a:ext cx="0" cy="0"/>
          <a:chOff x="0" y="0"/>
          <a:chExt cx="0" cy="0"/>
        </a:xfrm>
      </p:grpSpPr>
      <p:pic>
        <p:nvPicPr>
          <p:cNvPr id="24" name="Picture 23" descr="A video game graphics with a cat sleeping&#10;&#10;AI-generated content may be incorrect.">
            <a:extLst>
              <a:ext uri="{FF2B5EF4-FFF2-40B4-BE49-F238E27FC236}">
                <a16:creationId xmlns:a16="http://schemas.microsoft.com/office/drawing/2014/main" id="{2E0AD1FC-70BA-D2E2-7D85-A71A83BC1DCC}"/>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grpSp>
        <p:nvGrpSpPr>
          <p:cNvPr id="31" name="Group 30">
            <a:extLst>
              <a:ext uri="{FF2B5EF4-FFF2-40B4-BE49-F238E27FC236}">
                <a16:creationId xmlns:a16="http://schemas.microsoft.com/office/drawing/2014/main" id="{F9E72044-A6DC-474F-6846-21A8805F9111}"/>
              </a:ext>
            </a:extLst>
          </p:cNvPr>
          <p:cNvGrpSpPr/>
          <p:nvPr/>
        </p:nvGrpSpPr>
        <p:grpSpPr>
          <a:xfrm>
            <a:off x="2603239" y="250372"/>
            <a:ext cx="7302982" cy="911159"/>
            <a:chOff x="3784565" y="175097"/>
            <a:chExt cx="4797968" cy="911159"/>
          </a:xfrm>
        </p:grpSpPr>
        <p:sp>
          <p:nvSpPr>
            <p:cNvPr id="28" name="Rectangle: Rounded Corners 27">
              <a:extLst>
                <a:ext uri="{FF2B5EF4-FFF2-40B4-BE49-F238E27FC236}">
                  <a16:creationId xmlns:a16="http://schemas.microsoft.com/office/drawing/2014/main" id="{4968F986-11BB-DF8D-8A68-2CDA7BC1A627}"/>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5196A352-8919-6528-5CA8-B61BB70B3E32}"/>
                </a:ext>
              </a:extLst>
            </p:cNvPr>
            <p:cNvPicPr>
              <a:picLocks noChangeAspect="1"/>
            </p:cNvPicPr>
            <p:nvPr/>
          </p:nvPicPr>
          <p:blipFill>
            <a:blip r:embed="rId3"/>
            <a:srcRect b="25537"/>
            <a:stretch>
              <a:fillRect/>
            </a:stretch>
          </p:blipFill>
          <p:spPr>
            <a:xfrm>
              <a:off x="3784565" y="175097"/>
              <a:ext cx="4797968" cy="680937"/>
            </a:xfrm>
            <a:prstGeom prst="rect">
              <a:avLst/>
            </a:prstGeom>
          </p:spPr>
        </p:pic>
      </p:grpSp>
      <p:sp>
        <p:nvSpPr>
          <p:cNvPr id="36" name="TextBox 35">
            <a:extLst>
              <a:ext uri="{FF2B5EF4-FFF2-40B4-BE49-F238E27FC236}">
                <a16:creationId xmlns:a16="http://schemas.microsoft.com/office/drawing/2014/main" id="{D631BFC3-6CB3-86B9-C612-DABBDD92F801}"/>
              </a:ext>
            </a:extLst>
          </p:cNvPr>
          <p:cNvSpPr txBox="1"/>
          <p:nvPr/>
        </p:nvSpPr>
        <p:spPr>
          <a:xfrm>
            <a:off x="213871" y="1272838"/>
            <a:ext cx="11764255" cy="600164"/>
          </a:xfrm>
          <a:prstGeom prst="rect">
            <a:avLst/>
          </a:prstGeom>
          <a:noFill/>
        </p:spPr>
        <p:txBody>
          <a:bodyPr wrap="square" rtlCol="0">
            <a:spAutoFit/>
          </a:bodyPr>
          <a:lstStyle/>
          <a:p>
            <a:r>
              <a:rPr lang="en-US" sz="1100" b="1" dirty="0">
                <a:solidFill>
                  <a:srgbClr val="FF0000"/>
                </a:solidFill>
              </a:rPr>
              <a:t>Overview:</a:t>
            </a:r>
          </a:p>
          <a:p>
            <a:r>
              <a:rPr lang="en-US" sz="1100" b="1" dirty="0">
                <a:solidFill>
                  <a:schemeClr val="bg1"/>
                </a:solidFill>
              </a:rPr>
              <a:t>The development of Midnight Journey is supported by research and existing knowledge on 2D game design, Pygame programming, and player experience design.</a:t>
            </a:r>
          </a:p>
          <a:p>
            <a:r>
              <a:rPr lang="en-US" sz="1100" b="1" dirty="0">
                <a:solidFill>
                  <a:schemeClr val="bg1"/>
                </a:solidFill>
              </a:rPr>
              <a:t>The literature review focuses on key sources that influenced the technical and creative aspects of the project.</a:t>
            </a:r>
          </a:p>
        </p:txBody>
      </p:sp>
      <p:grpSp>
        <p:nvGrpSpPr>
          <p:cNvPr id="7" name="Group 6">
            <a:extLst>
              <a:ext uri="{FF2B5EF4-FFF2-40B4-BE49-F238E27FC236}">
                <a16:creationId xmlns:a16="http://schemas.microsoft.com/office/drawing/2014/main" id="{BEF7F486-341C-D99E-CD21-B7FD8A6D452F}"/>
              </a:ext>
            </a:extLst>
          </p:cNvPr>
          <p:cNvGrpSpPr/>
          <p:nvPr/>
        </p:nvGrpSpPr>
        <p:grpSpPr>
          <a:xfrm>
            <a:off x="153180" y="3429000"/>
            <a:ext cx="11885635" cy="2431435"/>
            <a:chOff x="92491" y="2321004"/>
            <a:chExt cx="11885635" cy="2431435"/>
          </a:xfrm>
        </p:grpSpPr>
        <p:sp>
          <p:nvSpPr>
            <p:cNvPr id="2" name="TextBox 1">
              <a:extLst>
                <a:ext uri="{FF2B5EF4-FFF2-40B4-BE49-F238E27FC236}">
                  <a16:creationId xmlns:a16="http://schemas.microsoft.com/office/drawing/2014/main" id="{6567C8EE-0E89-55E0-DDF8-C38541B0295F}"/>
                </a:ext>
              </a:extLst>
            </p:cNvPr>
            <p:cNvSpPr txBox="1"/>
            <p:nvPr/>
          </p:nvSpPr>
          <p:spPr>
            <a:xfrm>
              <a:off x="92491" y="2321004"/>
              <a:ext cx="2229923" cy="2215991"/>
            </a:xfrm>
            <a:prstGeom prst="rect">
              <a:avLst/>
            </a:prstGeom>
            <a:noFill/>
          </p:spPr>
          <p:txBody>
            <a:bodyPr wrap="square" rtlCol="0">
              <a:spAutoFit/>
            </a:bodyPr>
            <a:lstStyle/>
            <a:p>
              <a:pPr algn="ctr"/>
              <a:r>
                <a:rPr lang="en-US" sz="1400" dirty="0">
                  <a:solidFill>
                    <a:srgbClr val="FF0000"/>
                  </a:solidFill>
                  <a:latin typeface="Cascadia Code" panose="020B0609020000020004" pitchFamily="49" charset="0"/>
                  <a:ea typeface="Cascadia Code" panose="020B0609020000020004" pitchFamily="49" charset="0"/>
                  <a:cs typeface="Cascadia Code" panose="020B0609020000020004" pitchFamily="49" charset="0"/>
                </a:rPr>
                <a:t>Pygame Documentation</a:t>
              </a:r>
            </a:p>
            <a:p>
              <a:endParaRPr lang="en-US" sz="1100" dirty="0">
                <a:solidFill>
                  <a:schemeClr val="bg1"/>
                </a:solidFill>
                <a:ea typeface="Verdana" panose="020B0604030504040204" pitchFamily="34" charset="0"/>
                <a:cs typeface="Cascadia Code" panose="020B0609020000020004" pitchFamily="49" charset="0"/>
              </a:endParaRPr>
            </a:p>
            <a:p>
              <a:r>
                <a:rPr lang="en-US" sz="1100" dirty="0">
                  <a:solidFill>
                    <a:schemeClr val="bg1"/>
                  </a:solidFill>
                  <a:ea typeface="Verdana" panose="020B0604030504040204" pitchFamily="34" charset="0"/>
                  <a:cs typeface="Cascadia Code" panose="020B0609020000020004" pitchFamily="49" charset="0"/>
                </a:rPr>
                <a:t>The official Pygame </a:t>
              </a:r>
              <a:r>
                <a:rPr lang="en-US" sz="1100" dirty="0">
                  <a:solidFill>
                    <a:schemeClr val="bg1"/>
                  </a:solidFill>
                  <a:ea typeface="Verdana" panose="020B0604030504040204" pitchFamily="34" charset="0"/>
                </a:rPr>
                <a:t>documentation provided the foundation for understanding </a:t>
              </a:r>
              <a:r>
                <a:rPr lang="en-US" sz="1100" b="1" dirty="0">
                  <a:solidFill>
                    <a:schemeClr val="bg1"/>
                  </a:solidFill>
                  <a:ea typeface="Verdana" panose="020B0604030504040204" pitchFamily="34" charset="0"/>
                </a:rPr>
                <a:t>surface rendering</a:t>
              </a:r>
              <a:r>
                <a:rPr lang="en-US" sz="1100" dirty="0">
                  <a:solidFill>
                    <a:schemeClr val="bg1"/>
                  </a:solidFill>
                  <a:ea typeface="Verdana" panose="020B0604030504040204" pitchFamily="34" charset="0"/>
                </a:rPr>
                <a:t>, </a:t>
              </a:r>
              <a:r>
                <a:rPr lang="en-US" sz="1100" b="1" dirty="0">
                  <a:solidFill>
                    <a:schemeClr val="bg1"/>
                  </a:solidFill>
                  <a:ea typeface="Verdana" panose="020B0604030504040204" pitchFamily="34" charset="0"/>
                </a:rPr>
                <a:t>event loops</a:t>
              </a:r>
              <a:r>
                <a:rPr lang="en-US" sz="1100" dirty="0">
                  <a:solidFill>
                    <a:schemeClr val="bg1"/>
                  </a:solidFill>
                  <a:ea typeface="Verdana" panose="020B0604030504040204" pitchFamily="34" charset="0"/>
                </a:rPr>
                <a:t>, </a:t>
              </a:r>
              <a:r>
                <a:rPr lang="en-US" sz="1100" b="1" dirty="0">
                  <a:solidFill>
                    <a:schemeClr val="bg1"/>
                  </a:solidFill>
                  <a:ea typeface="Verdana" panose="020B0604030504040204" pitchFamily="34" charset="0"/>
                </a:rPr>
                <a:t>sprite handling</a:t>
              </a:r>
              <a:r>
                <a:rPr lang="en-US" sz="1100" dirty="0">
                  <a:solidFill>
                    <a:schemeClr val="bg1"/>
                  </a:solidFill>
                  <a:ea typeface="Verdana" panose="020B0604030504040204" pitchFamily="34" charset="0"/>
                </a:rPr>
                <a:t>, and </a:t>
              </a:r>
              <a:r>
                <a:rPr lang="en-US" sz="1100" b="1" dirty="0">
                  <a:solidFill>
                    <a:schemeClr val="bg1"/>
                  </a:solidFill>
                  <a:ea typeface="Verdana" panose="020B0604030504040204" pitchFamily="34" charset="0"/>
                </a:rPr>
                <a:t>collision detection</a:t>
              </a:r>
              <a:r>
                <a:rPr lang="en-US" sz="1100" dirty="0">
                  <a:solidFill>
                    <a:schemeClr val="bg1"/>
                  </a:solidFill>
                  <a:ea typeface="Verdana" panose="020B0604030504040204" pitchFamily="34" charset="0"/>
                </a:rPr>
                <a:t>.</a:t>
              </a:r>
              <a:br>
                <a:rPr lang="en-US" sz="1100" dirty="0">
                  <a:solidFill>
                    <a:schemeClr val="bg1"/>
                  </a:solidFill>
                  <a:ea typeface="Verdana" panose="020B0604030504040204" pitchFamily="34" charset="0"/>
                </a:rPr>
              </a:br>
              <a:r>
                <a:rPr lang="en-US" sz="1100" dirty="0">
                  <a:solidFill>
                    <a:schemeClr val="bg1"/>
                  </a:solidFill>
                  <a:ea typeface="Verdana" panose="020B0604030504040204" pitchFamily="34" charset="0"/>
                </a:rPr>
                <a:t>It was essential for implementing the game loop structure and optimizing performance.</a:t>
              </a:r>
              <a:endParaRPr lang="en-US" sz="1100" b="1" dirty="0">
                <a:solidFill>
                  <a:schemeClr val="bg1"/>
                </a:solidFill>
                <a:ea typeface="Verdana" panose="020B0604030504040204" pitchFamily="34" charset="0"/>
              </a:endParaRPr>
            </a:p>
          </p:txBody>
        </p:sp>
        <p:sp>
          <p:nvSpPr>
            <p:cNvPr id="3" name="TextBox 2">
              <a:extLst>
                <a:ext uri="{FF2B5EF4-FFF2-40B4-BE49-F238E27FC236}">
                  <a16:creationId xmlns:a16="http://schemas.microsoft.com/office/drawing/2014/main" id="{30CEAA1D-D3D0-4A45-44BF-9B3180CF4AE1}"/>
                </a:ext>
              </a:extLst>
            </p:cNvPr>
            <p:cNvSpPr txBox="1"/>
            <p:nvPr/>
          </p:nvSpPr>
          <p:spPr>
            <a:xfrm>
              <a:off x="2477481" y="2321004"/>
              <a:ext cx="2108543" cy="2215991"/>
            </a:xfrm>
            <a:prstGeom prst="rect">
              <a:avLst/>
            </a:prstGeom>
            <a:noFill/>
          </p:spPr>
          <p:txBody>
            <a:bodyPr wrap="square" rtlCol="0">
              <a:spAutoFit/>
            </a:bodyPr>
            <a:lstStyle/>
            <a:p>
              <a:pPr algn="ctr"/>
              <a:r>
                <a:rPr lang="en-US" sz="1400" dirty="0">
                  <a:solidFill>
                    <a:srgbClr val="FF0000"/>
                  </a:solidFill>
                  <a:latin typeface="Cascadia Code" panose="020B0609020000020004" pitchFamily="49" charset="0"/>
                  <a:ea typeface="Cascadia Code" panose="020B0609020000020004" pitchFamily="49" charset="0"/>
                  <a:cs typeface="Cascadia Code" panose="020B0609020000020004" pitchFamily="49" charset="0"/>
                </a:rPr>
                <a:t>Platformer Game Design Principles</a:t>
              </a:r>
            </a:p>
            <a:p>
              <a:endParaRPr lang="en-US" sz="1100" dirty="0">
                <a:solidFill>
                  <a:schemeClr val="bg1"/>
                </a:solidFill>
                <a:ea typeface="Verdana" panose="020B0604030504040204" pitchFamily="34" charset="0"/>
              </a:endParaRPr>
            </a:p>
            <a:p>
              <a:r>
                <a:rPr lang="en-US" sz="1100" dirty="0">
                  <a:solidFill>
                    <a:schemeClr val="bg1"/>
                  </a:solidFill>
                  <a:ea typeface="Verdana" panose="020B0604030504040204" pitchFamily="34" charset="0"/>
                </a:rPr>
                <a:t>Articles and tutorials on platformer mechanics highlight the importance of </a:t>
              </a:r>
              <a:r>
                <a:rPr lang="en-US" sz="1100" b="1" dirty="0">
                  <a:solidFill>
                    <a:schemeClr val="bg1"/>
                  </a:solidFill>
                  <a:ea typeface="Verdana" panose="020B0604030504040204" pitchFamily="34" charset="0"/>
                </a:rPr>
                <a:t>responsive controls</a:t>
              </a:r>
              <a:r>
                <a:rPr lang="en-US" sz="1100" dirty="0">
                  <a:solidFill>
                    <a:schemeClr val="bg1"/>
                  </a:solidFill>
                  <a:ea typeface="Verdana" panose="020B0604030504040204" pitchFamily="34" charset="0"/>
                </a:rPr>
                <a:t>, </a:t>
              </a:r>
              <a:r>
                <a:rPr lang="en-US" sz="1100" b="1" dirty="0">
                  <a:solidFill>
                    <a:schemeClr val="bg1"/>
                  </a:solidFill>
                  <a:ea typeface="Verdana" panose="020B0604030504040204" pitchFamily="34" charset="0"/>
                </a:rPr>
                <a:t>clear jump physics</a:t>
              </a:r>
              <a:r>
                <a:rPr lang="en-US" sz="1100" dirty="0">
                  <a:solidFill>
                    <a:schemeClr val="bg1"/>
                  </a:solidFill>
                  <a:ea typeface="Verdana" panose="020B0604030504040204" pitchFamily="34" charset="0"/>
                </a:rPr>
                <a:t>, and </a:t>
              </a:r>
              <a:r>
                <a:rPr lang="en-US" sz="1100" b="1" dirty="0">
                  <a:solidFill>
                    <a:schemeClr val="bg1"/>
                  </a:solidFill>
                  <a:ea typeface="Verdana" panose="020B0604030504040204" pitchFamily="34" charset="0"/>
                </a:rPr>
                <a:t>camera stability</a:t>
              </a:r>
              <a:r>
                <a:rPr lang="en-US" sz="1100" dirty="0">
                  <a:solidFill>
                    <a:schemeClr val="bg1"/>
                  </a:solidFill>
                  <a:ea typeface="Verdana" panose="020B0604030504040204" pitchFamily="34" charset="0"/>
                </a:rPr>
                <a:t>.</a:t>
              </a:r>
              <a:br>
                <a:rPr lang="en-US" sz="1100" dirty="0">
                  <a:solidFill>
                    <a:schemeClr val="bg1"/>
                  </a:solidFill>
                  <a:ea typeface="Verdana" panose="020B0604030504040204" pitchFamily="34" charset="0"/>
                </a:rPr>
              </a:br>
              <a:r>
                <a:rPr lang="en-US" sz="1100" dirty="0">
                  <a:solidFill>
                    <a:schemeClr val="bg1"/>
                  </a:solidFill>
                  <a:ea typeface="Verdana" panose="020B0604030504040204" pitchFamily="34" charset="0"/>
                </a:rPr>
                <a:t>These principles influenced the player movement system and camera behavior in </a:t>
              </a:r>
              <a:r>
                <a:rPr lang="en-US" sz="1100" i="1" dirty="0">
                  <a:solidFill>
                    <a:schemeClr val="bg1"/>
                  </a:solidFill>
                  <a:ea typeface="Verdana" panose="020B0604030504040204" pitchFamily="34" charset="0"/>
                </a:rPr>
                <a:t>Midnight Journey</a:t>
              </a:r>
              <a:r>
                <a:rPr lang="en-US" sz="1100" dirty="0">
                  <a:solidFill>
                    <a:schemeClr val="bg1"/>
                  </a:solidFill>
                  <a:ea typeface="Verdana" panose="020B0604030504040204" pitchFamily="34" charset="0"/>
                </a:rPr>
                <a:t>.</a:t>
              </a:r>
              <a:endParaRPr lang="en-US" sz="1100" b="1" dirty="0">
                <a:solidFill>
                  <a:schemeClr val="bg1"/>
                </a:solidFill>
                <a:ea typeface="Verdana" panose="020B0604030504040204" pitchFamily="34" charset="0"/>
              </a:endParaRPr>
            </a:p>
          </p:txBody>
        </p:sp>
        <p:sp>
          <p:nvSpPr>
            <p:cNvPr id="4" name="TextBox 3">
              <a:extLst>
                <a:ext uri="{FF2B5EF4-FFF2-40B4-BE49-F238E27FC236}">
                  <a16:creationId xmlns:a16="http://schemas.microsoft.com/office/drawing/2014/main" id="{DD6F68D2-F955-6D4E-EC0F-14B6AB445CDD}"/>
                </a:ext>
              </a:extLst>
            </p:cNvPr>
            <p:cNvSpPr txBox="1"/>
            <p:nvPr/>
          </p:nvSpPr>
          <p:spPr>
            <a:xfrm>
              <a:off x="4941515" y="2321004"/>
              <a:ext cx="2108543" cy="2431435"/>
            </a:xfrm>
            <a:prstGeom prst="rect">
              <a:avLst/>
            </a:prstGeom>
            <a:noFill/>
          </p:spPr>
          <p:txBody>
            <a:bodyPr wrap="square" rtlCol="0">
              <a:spAutoFit/>
            </a:bodyPr>
            <a:lstStyle/>
            <a:p>
              <a:pPr algn="ctr"/>
              <a:r>
                <a:rPr lang="en-US" sz="1400" dirty="0">
                  <a:solidFill>
                    <a:srgbClr val="FF0000"/>
                  </a:solidFill>
                  <a:latin typeface="Cascadia Code" panose="020B0609020000020004" pitchFamily="49" charset="0"/>
                  <a:ea typeface="Cascadia Code" panose="020B0609020000020004" pitchFamily="49" charset="0"/>
                  <a:cs typeface="Cascadia Code" panose="020B0609020000020004" pitchFamily="49" charset="0"/>
                </a:rPr>
                <a:t>Parallax Background and Visual Depth</a:t>
              </a:r>
            </a:p>
            <a:p>
              <a:endParaRPr lang="en-US" sz="1100" dirty="0">
                <a:solidFill>
                  <a:schemeClr val="bg1"/>
                </a:solidFill>
                <a:ea typeface="Verdana" panose="020B0604030504040204" pitchFamily="34" charset="0"/>
              </a:endParaRPr>
            </a:p>
            <a:p>
              <a:r>
                <a:rPr lang="en-US" sz="1100" dirty="0">
                  <a:solidFill>
                    <a:schemeClr val="bg1"/>
                  </a:solidFill>
                  <a:ea typeface="Verdana" panose="020B0604030504040204" pitchFamily="34" charset="0"/>
                </a:rPr>
                <a:t>Guides on parallax scrolling demonstrate how multiple background layers moving at different speeds create depth and immersion.</a:t>
              </a:r>
              <a:br>
                <a:rPr lang="en-US" sz="1100" dirty="0">
                  <a:solidFill>
                    <a:schemeClr val="bg1"/>
                  </a:solidFill>
                  <a:ea typeface="Verdana" panose="020B0604030504040204" pitchFamily="34" charset="0"/>
                </a:rPr>
              </a:br>
              <a:r>
                <a:rPr lang="en-US" sz="1100" dirty="0">
                  <a:solidFill>
                    <a:schemeClr val="bg1"/>
                  </a:solidFill>
                  <a:ea typeface="Verdana" panose="020B0604030504040204" pitchFamily="34" charset="0"/>
                </a:rPr>
                <a:t>This concept was applied using six background layers with varying speed factors in the game.</a:t>
              </a:r>
              <a:endParaRPr lang="en-US" sz="1100" b="1" dirty="0">
                <a:solidFill>
                  <a:schemeClr val="bg1"/>
                </a:solidFill>
                <a:ea typeface="Verdana" panose="020B0604030504040204" pitchFamily="34" charset="0"/>
              </a:endParaRPr>
            </a:p>
          </p:txBody>
        </p:sp>
        <p:sp>
          <p:nvSpPr>
            <p:cNvPr id="5" name="TextBox 4">
              <a:extLst>
                <a:ext uri="{FF2B5EF4-FFF2-40B4-BE49-F238E27FC236}">
                  <a16:creationId xmlns:a16="http://schemas.microsoft.com/office/drawing/2014/main" id="{31564F8B-D086-7480-B63A-592D61EE1C2F}"/>
                </a:ext>
              </a:extLst>
            </p:cNvPr>
            <p:cNvSpPr txBox="1"/>
            <p:nvPr/>
          </p:nvSpPr>
          <p:spPr>
            <a:xfrm>
              <a:off x="7405549" y="2321004"/>
              <a:ext cx="2108543" cy="2046714"/>
            </a:xfrm>
            <a:prstGeom prst="rect">
              <a:avLst/>
            </a:prstGeom>
            <a:noFill/>
          </p:spPr>
          <p:txBody>
            <a:bodyPr wrap="square" rtlCol="0">
              <a:spAutoFit/>
            </a:bodyPr>
            <a:lstStyle/>
            <a:p>
              <a:pPr algn="ctr"/>
              <a:r>
                <a:rPr lang="en-US" sz="1400" dirty="0">
                  <a:solidFill>
                    <a:srgbClr val="FF0000"/>
                  </a:solidFill>
                  <a:latin typeface="Cascadia Code" panose="020B0609020000020004" pitchFamily="49" charset="0"/>
                  <a:ea typeface="Cascadia Code" panose="020B0609020000020004" pitchFamily="49" charset="0"/>
                  <a:cs typeface="Cascadia Code" panose="020B0609020000020004" pitchFamily="49" charset="0"/>
                </a:rPr>
                <a:t>Object-Oriented Game Architecture</a:t>
              </a:r>
            </a:p>
            <a:p>
              <a:endParaRPr lang="en-US" sz="1100" dirty="0">
                <a:solidFill>
                  <a:schemeClr val="bg1"/>
                </a:solidFill>
              </a:endParaRPr>
            </a:p>
            <a:p>
              <a:r>
                <a:rPr lang="en-US" sz="1100" dirty="0">
                  <a:solidFill>
                    <a:schemeClr val="bg1"/>
                  </a:solidFill>
                </a:rPr>
                <a:t>Academic and online resources on object-oriented design helped structure the project into manageable classes (Player, Camera, Config).</a:t>
              </a:r>
              <a:br>
                <a:rPr lang="en-US" sz="1100" dirty="0">
                  <a:solidFill>
                    <a:schemeClr val="bg1"/>
                  </a:solidFill>
                </a:rPr>
              </a:br>
              <a:r>
                <a:rPr lang="en-US" sz="1100" dirty="0">
                  <a:solidFill>
                    <a:schemeClr val="bg1"/>
                  </a:solidFill>
                </a:rPr>
                <a:t>This made the code more modular, reusable, and easier to expand in future updates.</a:t>
              </a:r>
              <a:endParaRPr lang="en-US" sz="1100" b="1" dirty="0">
                <a:solidFill>
                  <a:schemeClr val="bg1"/>
                </a:solidFill>
              </a:endParaRPr>
            </a:p>
          </p:txBody>
        </p:sp>
        <p:sp>
          <p:nvSpPr>
            <p:cNvPr id="6" name="TextBox 5">
              <a:extLst>
                <a:ext uri="{FF2B5EF4-FFF2-40B4-BE49-F238E27FC236}">
                  <a16:creationId xmlns:a16="http://schemas.microsoft.com/office/drawing/2014/main" id="{8BE512D3-7177-6F39-9F91-0F0A9ADD866E}"/>
                </a:ext>
              </a:extLst>
            </p:cNvPr>
            <p:cNvSpPr txBox="1"/>
            <p:nvPr/>
          </p:nvSpPr>
          <p:spPr>
            <a:xfrm>
              <a:off x="9869583" y="2321004"/>
              <a:ext cx="2108543" cy="1877437"/>
            </a:xfrm>
            <a:prstGeom prst="rect">
              <a:avLst/>
            </a:prstGeom>
            <a:noFill/>
          </p:spPr>
          <p:txBody>
            <a:bodyPr wrap="square" rtlCol="0">
              <a:spAutoFit/>
            </a:bodyPr>
            <a:lstStyle/>
            <a:p>
              <a:pPr algn="ctr"/>
              <a:r>
                <a:rPr lang="en-US" sz="1400" dirty="0">
                  <a:solidFill>
                    <a:srgbClr val="FF0000"/>
                  </a:solidFill>
                  <a:latin typeface="Cascadia Code" panose="020B0609020000020004" pitchFamily="49" charset="0"/>
                  <a:ea typeface="Cascadia Code" panose="020B0609020000020004" pitchFamily="49" charset="0"/>
                  <a:cs typeface="Cascadia Code" panose="020B0609020000020004" pitchFamily="49" charset="0"/>
                </a:rPr>
                <a:t>Game Testing and Player Feedback</a:t>
              </a:r>
            </a:p>
            <a:p>
              <a:endParaRPr lang="en-US" sz="1100" dirty="0">
                <a:solidFill>
                  <a:schemeClr val="bg1"/>
                </a:solidFill>
              </a:endParaRPr>
            </a:p>
            <a:p>
              <a:r>
                <a:rPr lang="en-US" sz="1100" dirty="0">
                  <a:solidFill>
                    <a:schemeClr val="bg1"/>
                  </a:solidFill>
                </a:rPr>
                <a:t>Research emphasizes iterative testing and feedback as key factors in improving gameplay quality and user experience.</a:t>
              </a:r>
              <a:br>
                <a:rPr lang="en-US" sz="1100" dirty="0">
                  <a:solidFill>
                    <a:schemeClr val="bg1"/>
                  </a:solidFill>
                </a:rPr>
              </a:br>
              <a:r>
                <a:rPr lang="en-US" sz="1100" dirty="0">
                  <a:solidFill>
                    <a:schemeClr val="bg1"/>
                  </a:solidFill>
                </a:rPr>
                <a:t>This informed the project’s approach to regular testing and continuous refinement.</a:t>
              </a:r>
              <a:endParaRPr lang="en-US" sz="1100" b="1" dirty="0">
                <a:solidFill>
                  <a:schemeClr val="bg1"/>
                </a:solidFill>
              </a:endParaRPr>
            </a:p>
          </p:txBody>
        </p:sp>
      </p:grpSp>
      <p:grpSp>
        <p:nvGrpSpPr>
          <p:cNvPr id="18" name="Group 17">
            <a:extLst>
              <a:ext uri="{FF2B5EF4-FFF2-40B4-BE49-F238E27FC236}">
                <a16:creationId xmlns:a16="http://schemas.microsoft.com/office/drawing/2014/main" id="{36005BE5-12F6-7B2E-6F16-FA9F996849AC}"/>
              </a:ext>
            </a:extLst>
          </p:cNvPr>
          <p:cNvGrpSpPr/>
          <p:nvPr/>
        </p:nvGrpSpPr>
        <p:grpSpPr>
          <a:xfrm>
            <a:off x="1039610" y="2683186"/>
            <a:ext cx="10136847" cy="391998"/>
            <a:chOff x="1039610" y="2683186"/>
            <a:chExt cx="10136847" cy="391998"/>
          </a:xfrm>
        </p:grpSpPr>
        <p:sp>
          <p:nvSpPr>
            <p:cNvPr id="16" name="Flowchart: Connector 15">
              <a:extLst>
                <a:ext uri="{FF2B5EF4-FFF2-40B4-BE49-F238E27FC236}">
                  <a16:creationId xmlns:a16="http://schemas.microsoft.com/office/drawing/2014/main" id="{E084AB52-BD67-403D-D11E-70B90436E677}"/>
                </a:ext>
              </a:extLst>
            </p:cNvPr>
            <p:cNvSpPr/>
            <p:nvPr/>
          </p:nvSpPr>
          <p:spPr>
            <a:xfrm>
              <a:off x="1039610" y="2683186"/>
              <a:ext cx="396510" cy="380326"/>
            </a:xfrm>
            <a:prstGeom prst="flowChartConnector">
              <a:avLst/>
            </a:prstGeom>
            <a:solidFill>
              <a:schemeClr val="bg2">
                <a:lumMod val="50000"/>
              </a:schemeClr>
            </a:solidFill>
            <a:ln>
              <a:solidFill>
                <a:schemeClr val="bg2">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cxnSp>
          <p:nvCxnSpPr>
            <p:cNvPr id="14" name="Straight Connector 13">
              <a:extLst>
                <a:ext uri="{FF2B5EF4-FFF2-40B4-BE49-F238E27FC236}">
                  <a16:creationId xmlns:a16="http://schemas.microsoft.com/office/drawing/2014/main" id="{DCF88E49-071F-3FB1-6A47-6FAE66A127BC}"/>
                </a:ext>
              </a:extLst>
            </p:cNvPr>
            <p:cNvCxnSpPr>
              <a:cxnSpLocks/>
              <a:stCxn id="16" idx="6"/>
              <a:endCxn id="12" idx="2"/>
            </p:cNvCxnSpPr>
            <p:nvPr/>
          </p:nvCxnSpPr>
          <p:spPr>
            <a:xfrm>
              <a:off x="1436120" y="2873349"/>
              <a:ext cx="9343827" cy="11672"/>
            </a:xfrm>
            <a:prstGeom prst="line">
              <a:avLst/>
            </a:prstGeom>
            <a:ln>
              <a:solidFill>
                <a:schemeClr val="bg2">
                  <a:lumMod val="25000"/>
                </a:schemeClr>
              </a:solidFill>
            </a:ln>
          </p:spPr>
          <p:style>
            <a:lnRef idx="2">
              <a:schemeClr val="accent1"/>
            </a:lnRef>
            <a:fillRef idx="0">
              <a:schemeClr val="accent1"/>
            </a:fillRef>
            <a:effectRef idx="1">
              <a:schemeClr val="accent1"/>
            </a:effectRef>
            <a:fontRef idx="minor">
              <a:schemeClr val="tx1"/>
            </a:fontRef>
          </p:style>
        </p:cxnSp>
        <p:sp>
          <p:nvSpPr>
            <p:cNvPr id="9" name="Flowchart: Connector 8">
              <a:extLst>
                <a:ext uri="{FF2B5EF4-FFF2-40B4-BE49-F238E27FC236}">
                  <a16:creationId xmlns:a16="http://schemas.microsoft.com/office/drawing/2014/main" id="{96E59D78-B914-9C1E-D645-8138668E9CD5}"/>
                </a:ext>
              </a:extLst>
            </p:cNvPr>
            <p:cNvSpPr/>
            <p:nvPr/>
          </p:nvSpPr>
          <p:spPr>
            <a:xfrm>
              <a:off x="3394186" y="2694858"/>
              <a:ext cx="396510" cy="380326"/>
            </a:xfrm>
            <a:prstGeom prst="flowChartConnector">
              <a:avLst/>
            </a:prstGeom>
            <a:solidFill>
              <a:schemeClr val="bg2">
                <a:lumMod val="50000"/>
              </a:schemeClr>
            </a:solidFill>
            <a:ln>
              <a:solidFill>
                <a:schemeClr val="bg2">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0" name="Flowchart: Connector 9">
              <a:extLst>
                <a:ext uri="{FF2B5EF4-FFF2-40B4-BE49-F238E27FC236}">
                  <a16:creationId xmlns:a16="http://schemas.microsoft.com/office/drawing/2014/main" id="{45A6A15C-1117-1E38-3508-581B501AA64A}"/>
                </a:ext>
              </a:extLst>
            </p:cNvPr>
            <p:cNvSpPr/>
            <p:nvPr/>
          </p:nvSpPr>
          <p:spPr>
            <a:xfrm>
              <a:off x="5858220" y="2683186"/>
              <a:ext cx="396510" cy="380326"/>
            </a:xfrm>
            <a:prstGeom prst="flowChartConnector">
              <a:avLst/>
            </a:prstGeom>
            <a:solidFill>
              <a:schemeClr val="bg2">
                <a:lumMod val="50000"/>
              </a:schemeClr>
            </a:solidFill>
            <a:ln>
              <a:solidFill>
                <a:schemeClr val="bg2">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1" name="Flowchart: Connector 10">
              <a:extLst>
                <a:ext uri="{FF2B5EF4-FFF2-40B4-BE49-F238E27FC236}">
                  <a16:creationId xmlns:a16="http://schemas.microsoft.com/office/drawing/2014/main" id="{B89ACD22-3FC3-E623-A2CD-C9C13BF3244D}"/>
                </a:ext>
              </a:extLst>
            </p:cNvPr>
            <p:cNvSpPr/>
            <p:nvPr/>
          </p:nvSpPr>
          <p:spPr>
            <a:xfrm>
              <a:off x="8322254" y="2683186"/>
              <a:ext cx="396510" cy="380326"/>
            </a:xfrm>
            <a:prstGeom prst="flowChartConnector">
              <a:avLst/>
            </a:prstGeom>
            <a:solidFill>
              <a:schemeClr val="bg2">
                <a:lumMod val="50000"/>
              </a:schemeClr>
            </a:solidFill>
            <a:ln>
              <a:solidFill>
                <a:schemeClr val="bg2">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sp>
          <p:nvSpPr>
            <p:cNvPr id="12" name="Flowchart: Connector 11">
              <a:extLst>
                <a:ext uri="{FF2B5EF4-FFF2-40B4-BE49-F238E27FC236}">
                  <a16:creationId xmlns:a16="http://schemas.microsoft.com/office/drawing/2014/main" id="{35BD9344-8F1B-2597-4DC2-D349C35FF7C9}"/>
                </a:ext>
              </a:extLst>
            </p:cNvPr>
            <p:cNvSpPr/>
            <p:nvPr/>
          </p:nvSpPr>
          <p:spPr>
            <a:xfrm>
              <a:off x="10779947" y="2694858"/>
              <a:ext cx="396510" cy="380326"/>
            </a:xfrm>
            <a:prstGeom prst="flowChartConnector">
              <a:avLst/>
            </a:prstGeom>
            <a:solidFill>
              <a:schemeClr val="bg2">
                <a:lumMod val="50000"/>
              </a:schemeClr>
            </a:solidFill>
            <a:ln>
              <a:solidFill>
                <a:schemeClr val="bg2">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grpSp>
      <p:sp>
        <p:nvSpPr>
          <p:cNvPr id="8" name="Flowchart: Connector 7">
            <a:extLst>
              <a:ext uri="{FF2B5EF4-FFF2-40B4-BE49-F238E27FC236}">
                <a16:creationId xmlns:a16="http://schemas.microsoft.com/office/drawing/2014/main" id="{220053D6-0160-F738-5DF2-3499D5E31004}"/>
              </a:ext>
            </a:extLst>
          </p:cNvPr>
          <p:cNvSpPr/>
          <p:nvPr/>
        </p:nvSpPr>
        <p:spPr>
          <a:xfrm>
            <a:off x="930368" y="2573267"/>
            <a:ext cx="614995" cy="600164"/>
          </a:xfrm>
          <a:prstGeom prst="flowChartConnector">
            <a:avLst/>
          </a:prstGeom>
          <a:solidFill>
            <a:schemeClr val="bg2">
              <a:lumMod val="90000"/>
            </a:schemeClr>
          </a:solidFill>
          <a:ln>
            <a:solidFill>
              <a:schemeClr val="bg2">
                <a:lumMod val="25000"/>
              </a:schemeClr>
            </a:solid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p>
        </p:txBody>
      </p:sp>
      <p:pic>
        <p:nvPicPr>
          <p:cNvPr id="22" name="Picture 21">
            <a:extLst>
              <a:ext uri="{FF2B5EF4-FFF2-40B4-BE49-F238E27FC236}">
                <a16:creationId xmlns:a16="http://schemas.microsoft.com/office/drawing/2014/main" id="{B3B351D9-7CFC-1A7E-04E0-591EFF8B2F1A}"/>
              </a:ext>
            </a:extLst>
          </p:cNvPr>
          <p:cNvPicPr>
            <a:picLocks noChangeAspect="1"/>
          </p:cNvPicPr>
          <p:nvPr/>
        </p:nvPicPr>
        <p:blipFill>
          <a:blip r:embed="rId4"/>
          <a:stretch>
            <a:fillRect/>
          </a:stretch>
        </p:blipFill>
        <p:spPr>
          <a:xfrm>
            <a:off x="2854714" y="512272"/>
            <a:ext cx="6800031" cy="268070"/>
          </a:xfrm>
          <a:prstGeom prst="rect">
            <a:avLst/>
          </a:prstGeom>
        </p:spPr>
      </p:pic>
      <p:pic>
        <p:nvPicPr>
          <p:cNvPr id="23" name="Picture 22">
            <a:extLst>
              <a:ext uri="{FF2B5EF4-FFF2-40B4-BE49-F238E27FC236}">
                <a16:creationId xmlns:a16="http://schemas.microsoft.com/office/drawing/2014/main" id="{2F294681-D408-D86F-70F0-DD8001D225F4}"/>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spTree>
    <p:extLst>
      <p:ext uri="{BB962C8B-B14F-4D97-AF65-F5344CB8AC3E}">
        <p14:creationId xmlns:p14="http://schemas.microsoft.com/office/powerpoint/2010/main" val="71471697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201BD2C3-4C82-04F4-4153-D8FCE67808F0}"/>
            </a:ext>
          </a:extLst>
        </p:cNvPr>
        <p:cNvGrpSpPr/>
        <p:nvPr/>
      </p:nvGrpSpPr>
      <p:grpSpPr>
        <a:xfrm>
          <a:off x="0" y="0"/>
          <a:ext cx="0" cy="0"/>
          <a:chOff x="0" y="0"/>
          <a:chExt cx="0" cy="0"/>
        </a:xfrm>
      </p:grpSpPr>
      <p:pic>
        <p:nvPicPr>
          <p:cNvPr id="63" name="Picture 62" descr="A video game graphics with a cat sleeping&#10;&#10;AI-generated content may be incorrect.">
            <a:extLst>
              <a:ext uri="{FF2B5EF4-FFF2-40B4-BE49-F238E27FC236}">
                <a16:creationId xmlns:a16="http://schemas.microsoft.com/office/drawing/2014/main" id="{9BB8BA42-B3EC-56B0-7777-591475C0901C}"/>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pic>
        <p:nvPicPr>
          <p:cNvPr id="62" name="Picture 61">
            <a:extLst>
              <a:ext uri="{FF2B5EF4-FFF2-40B4-BE49-F238E27FC236}">
                <a16:creationId xmlns:a16="http://schemas.microsoft.com/office/drawing/2014/main" id="{FAD6A8F4-A654-2476-98E7-A210F3F968BE}"/>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grpSp>
        <p:nvGrpSpPr>
          <p:cNvPr id="31" name="Group 30">
            <a:extLst>
              <a:ext uri="{FF2B5EF4-FFF2-40B4-BE49-F238E27FC236}">
                <a16:creationId xmlns:a16="http://schemas.microsoft.com/office/drawing/2014/main" id="{B78BA868-6AB1-15B6-E93B-C1AAD64AEF53}"/>
              </a:ext>
            </a:extLst>
          </p:cNvPr>
          <p:cNvGrpSpPr/>
          <p:nvPr/>
        </p:nvGrpSpPr>
        <p:grpSpPr>
          <a:xfrm>
            <a:off x="2200137" y="210886"/>
            <a:ext cx="7791719" cy="911159"/>
            <a:chOff x="3784565" y="175097"/>
            <a:chExt cx="4797968" cy="911159"/>
          </a:xfrm>
        </p:grpSpPr>
        <p:sp>
          <p:nvSpPr>
            <p:cNvPr id="28" name="Rectangle: Rounded Corners 27">
              <a:extLst>
                <a:ext uri="{FF2B5EF4-FFF2-40B4-BE49-F238E27FC236}">
                  <a16:creationId xmlns:a16="http://schemas.microsoft.com/office/drawing/2014/main" id="{429C11D1-66DB-E6B0-91D9-CB4C183B097F}"/>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6413C9B3-D548-057C-18BC-42FCFB26F719}"/>
                </a:ext>
              </a:extLst>
            </p:cNvPr>
            <p:cNvPicPr>
              <a:picLocks noChangeAspect="1"/>
            </p:cNvPicPr>
            <p:nvPr/>
          </p:nvPicPr>
          <p:blipFill>
            <a:blip r:embed="rId4"/>
            <a:srcRect b="25537"/>
            <a:stretch>
              <a:fillRect/>
            </a:stretch>
          </p:blipFill>
          <p:spPr>
            <a:xfrm>
              <a:off x="3784565" y="175097"/>
              <a:ext cx="4797968" cy="680937"/>
            </a:xfrm>
            <a:prstGeom prst="rect">
              <a:avLst/>
            </a:prstGeom>
          </p:spPr>
        </p:pic>
      </p:grpSp>
      <p:sp>
        <p:nvSpPr>
          <p:cNvPr id="17" name="TextBox 16">
            <a:extLst>
              <a:ext uri="{FF2B5EF4-FFF2-40B4-BE49-F238E27FC236}">
                <a16:creationId xmlns:a16="http://schemas.microsoft.com/office/drawing/2014/main" id="{A9BBD0AF-83D5-517F-5E55-463D0971C7D3}"/>
              </a:ext>
            </a:extLst>
          </p:cNvPr>
          <p:cNvSpPr txBox="1"/>
          <p:nvPr/>
        </p:nvSpPr>
        <p:spPr>
          <a:xfrm>
            <a:off x="213872" y="1204182"/>
            <a:ext cx="11764255" cy="600164"/>
          </a:xfrm>
          <a:prstGeom prst="rect">
            <a:avLst/>
          </a:prstGeom>
          <a:noFill/>
        </p:spPr>
        <p:txBody>
          <a:bodyPr wrap="square" rtlCol="0">
            <a:spAutoFit/>
          </a:bodyPr>
          <a:lstStyle/>
          <a:p>
            <a:r>
              <a:rPr lang="en-US" sz="1100" b="1" dirty="0">
                <a:solidFill>
                  <a:srgbClr val="FF0000"/>
                </a:solidFill>
              </a:rPr>
              <a:t>Overview:</a:t>
            </a:r>
          </a:p>
          <a:p>
            <a:r>
              <a:rPr lang="en-US" sz="1100" b="1" dirty="0">
                <a:solidFill>
                  <a:schemeClr val="bg1"/>
                </a:solidFill>
              </a:rPr>
              <a:t>Every development project faces technical and design-related challenges. This slide outlines the potential risks in developing Midnight Journey and the strategies planned to minimize their impact.</a:t>
            </a:r>
          </a:p>
        </p:txBody>
      </p:sp>
      <p:graphicFrame>
        <p:nvGraphicFramePr>
          <p:cNvPr id="20" name="Table 19">
            <a:extLst>
              <a:ext uri="{FF2B5EF4-FFF2-40B4-BE49-F238E27FC236}">
                <a16:creationId xmlns:a16="http://schemas.microsoft.com/office/drawing/2014/main" id="{2168A4D9-D56E-282C-E132-29CA5CE5B3F1}"/>
              </a:ext>
            </a:extLst>
          </p:cNvPr>
          <p:cNvGraphicFramePr>
            <a:graphicFrameLocks noGrp="1"/>
          </p:cNvGraphicFramePr>
          <p:nvPr>
            <p:extLst>
              <p:ext uri="{D42A27DB-BD31-4B8C-83A1-F6EECF244321}">
                <p14:modId xmlns:p14="http://schemas.microsoft.com/office/powerpoint/2010/main" val="3279671478"/>
              </p:ext>
            </p:extLst>
          </p:nvPr>
        </p:nvGraphicFramePr>
        <p:xfrm>
          <a:off x="1544678" y="2056725"/>
          <a:ext cx="9102640" cy="4394200"/>
        </p:xfrm>
        <a:graphic>
          <a:graphicData uri="http://schemas.openxmlformats.org/drawingml/2006/table">
            <a:tbl>
              <a:tblPr firstRow="1" bandRow="1">
                <a:tableStyleId>{5C22544A-7EE6-4342-B048-85BDC9FD1C3A}</a:tableStyleId>
              </a:tblPr>
              <a:tblGrid>
                <a:gridCol w="3034213">
                  <a:extLst>
                    <a:ext uri="{9D8B030D-6E8A-4147-A177-3AD203B41FA5}">
                      <a16:colId xmlns:a16="http://schemas.microsoft.com/office/drawing/2014/main" val="890600621"/>
                    </a:ext>
                  </a:extLst>
                </a:gridCol>
                <a:gridCol w="2347824">
                  <a:extLst>
                    <a:ext uri="{9D8B030D-6E8A-4147-A177-3AD203B41FA5}">
                      <a16:colId xmlns:a16="http://schemas.microsoft.com/office/drawing/2014/main" val="232927712"/>
                    </a:ext>
                  </a:extLst>
                </a:gridCol>
                <a:gridCol w="3720603">
                  <a:extLst>
                    <a:ext uri="{9D8B030D-6E8A-4147-A177-3AD203B41FA5}">
                      <a16:colId xmlns:a16="http://schemas.microsoft.com/office/drawing/2014/main" val="1956919769"/>
                    </a:ext>
                  </a:extLst>
                </a:gridCol>
              </a:tblGrid>
              <a:tr h="370840">
                <a:tc>
                  <a:txBody>
                    <a:bodyPr/>
                    <a:lstStyle/>
                    <a:p>
                      <a:r>
                        <a:rPr lang="en-US" sz="1600" dirty="0"/>
                        <a:t>      Risk</a:t>
                      </a:r>
                      <a:endParaRPr lang="ru-RU" sz="1600" dirty="0">
                        <a:latin typeface="Cascadia Code" panose="020B0609020000020004" pitchFamily="49" charset="0"/>
                        <a:ea typeface="Cascadia Code" panose="020B0609020000020004" pitchFamily="49" charset="0"/>
                        <a:cs typeface="Cascadia Code" panose="020B0609020000020004" pitchFamily="49" charset="0"/>
                      </a:endParaRPr>
                    </a:p>
                  </a:txBody>
                  <a:tcPr/>
                </a:tc>
                <a:tc>
                  <a:txBody>
                    <a:bodyPr/>
                    <a:lstStyle/>
                    <a:p>
                      <a:r>
                        <a:rPr lang="en-US" sz="1600" dirty="0"/>
                        <a:t>Description</a:t>
                      </a:r>
                      <a:endParaRPr lang="ru-RU" sz="1600" dirty="0">
                        <a:latin typeface="Cascadia Code" panose="020B0609020000020004" pitchFamily="49" charset="0"/>
                        <a:ea typeface="Cascadia Code" panose="020B0609020000020004" pitchFamily="49" charset="0"/>
                        <a:cs typeface="Cascadia Code" panose="020B0609020000020004" pitchFamily="49" charset="0"/>
                      </a:endParaRPr>
                    </a:p>
                  </a:txBody>
                  <a:tcPr/>
                </a:tc>
                <a:tc>
                  <a:txBody>
                    <a:bodyPr/>
                    <a:lstStyle/>
                    <a:p>
                      <a:r>
                        <a:rPr lang="en-US" sz="1600" dirty="0"/>
                        <a:t>Mitigation Strategy</a:t>
                      </a:r>
                      <a:endParaRPr lang="ru-RU" sz="1600" dirty="0">
                        <a:latin typeface="Cascadia Code" panose="020B0609020000020004" pitchFamily="49" charset="0"/>
                        <a:ea typeface="Cascadia Code" panose="020B0609020000020004" pitchFamily="49" charset="0"/>
                        <a:cs typeface="Cascadia Code" panose="020B0609020000020004" pitchFamily="49" charset="0"/>
                      </a:endParaRPr>
                    </a:p>
                  </a:txBody>
                  <a:tcPr/>
                </a:tc>
                <a:extLst>
                  <a:ext uri="{0D108BD9-81ED-4DB2-BD59-A6C34878D82A}">
                    <a16:rowId xmlns:a16="http://schemas.microsoft.com/office/drawing/2014/main" val="285086770"/>
                  </a:ext>
                </a:extLst>
              </a:tr>
              <a:tr h="370840">
                <a:tc>
                  <a:txBody>
                    <a:bodyPr/>
                    <a:lstStyle/>
                    <a:p>
                      <a:r>
                        <a:rPr lang="en-US" sz="1200" dirty="0"/>
                        <a:t>1. Missing or Broken Assets</a:t>
                      </a:r>
                      <a:endParaRPr lang="ru-RU" sz="1200" dirty="0"/>
                    </a:p>
                  </a:txBody>
                  <a:tcPr/>
                </a:tc>
                <a:tc>
                  <a:txBody>
                    <a:bodyPr/>
                    <a:lstStyle/>
                    <a:p>
                      <a:r>
                        <a:rPr lang="en-US" sz="1200" dirty="0"/>
                        <a:t>Game crashes if sprites or textures fail to load.</a:t>
                      </a:r>
                      <a:endParaRPr lang="ru-RU" sz="1200" dirty="0"/>
                    </a:p>
                  </a:txBody>
                  <a:tcPr/>
                </a:tc>
                <a:tc>
                  <a:txBody>
                    <a:bodyPr/>
                    <a:lstStyle/>
                    <a:p>
                      <a:r>
                        <a:rPr lang="en-US" sz="1200" dirty="0"/>
                        <a:t>Implemented a fallback system that creates placeholder (red) surfaces when image loading fails. This prevents runtime errors and keeps the game stable.</a:t>
                      </a:r>
                      <a:endParaRPr lang="ru-RU" sz="1200" dirty="0"/>
                    </a:p>
                  </a:txBody>
                  <a:tcPr/>
                </a:tc>
                <a:extLst>
                  <a:ext uri="{0D108BD9-81ED-4DB2-BD59-A6C34878D82A}">
                    <a16:rowId xmlns:a16="http://schemas.microsoft.com/office/drawing/2014/main" val="3004898485"/>
                  </a:ext>
                </a:extLst>
              </a:tr>
              <a:tr h="370840">
                <a:tc>
                  <a:txBody>
                    <a:bodyPr/>
                    <a:lstStyle/>
                    <a:p>
                      <a:r>
                        <a:rPr lang="en-US" sz="1200" dirty="0"/>
                        <a:t>2. Performance Issues</a:t>
                      </a:r>
                      <a:endParaRPr lang="ru-RU" sz="1200" dirty="0"/>
                    </a:p>
                  </a:txBody>
                  <a:tcPr/>
                </a:tc>
                <a:tc>
                  <a:txBody>
                    <a:bodyPr/>
                    <a:lstStyle/>
                    <a:p>
                      <a:r>
                        <a:rPr lang="en-US" sz="1200" dirty="0"/>
                        <a:t>Large background layers and repeated rendering may reduce FPS at 1080p resolution.</a:t>
                      </a:r>
                      <a:endParaRPr lang="ru-RU" sz="1200" dirty="0"/>
                    </a:p>
                  </a:txBody>
                  <a:tcPr/>
                </a:tc>
                <a:tc>
                  <a:txBody>
                    <a:bodyPr/>
                    <a:lstStyle/>
                    <a:p>
                      <a:r>
                        <a:rPr lang="en-US" sz="1200" dirty="0"/>
                        <a:t>Optimize rendering by avoiding unnecessary </a:t>
                      </a:r>
                      <a:r>
                        <a:rPr lang="en-US" sz="1200" dirty="0" err="1"/>
                        <a:t>blits</a:t>
                      </a:r>
                      <a:r>
                        <a:rPr lang="en-US" sz="1200" dirty="0"/>
                        <a:t>, reuse surfaces, and limit drawing only to visible objects within the camera’s viewport.</a:t>
                      </a:r>
                      <a:endParaRPr lang="ru-RU" sz="1200" dirty="0"/>
                    </a:p>
                  </a:txBody>
                  <a:tcPr/>
                </a:tc>
                <a:extLst>
                  <a:ext uri="{0D108BD9-81ED-4DB2-BD59-A6C34878D82A}">
                    <a16:rowId xmlns:a16="http://schemas.microsoft.com/office/drawing/2014/main" val="2656276897"/>
                  </a:ext>
                </a:extLst>
              </a:tr>
              <a:tr h="370840">
                <a:tc>
                  <a:txBody>
                    <a:bodyPr/>
                    <a:lstStyle/>
                    <a:p>
                      <a:r>
                        <a:rPr lang="en-US" sz="1200" dirty="0"/>
                        <a:t>3. Collision Bugs</a:t>
                      </a:r>
                      <a:endParaRPr lang="ru-RU" sz="1200" dirty="0"/>
                    </a:p>
                  </a:txBody>
                  <a:tcPr/>
                </a:tc>
                <a:tc>
                  <a:txBody>
                    <a:bodyPr/>
                    <a:lstStyle/>
                    <a:p>
                      <a:r>
                        <a:rPr lang="en-US" sz="1200" dirty="0"/>
                        <a:t>Player might “clip” through platforms or get stuck on edges due to inaccurate hitboxes.</a:t>
                      </a:r>
                      <a:endParaRPr lang="ru-RU" sz="1200" dirty="0"/>
                    </a:p>
                  </a:txBody>
                  <a:tcPr/>
                </a:tc>
                <a:tc>
                  <a:txBody>
                    <a:bodyPr/>
                    <a:lstStyle/>
                    <a:p>
                      <a:r>
                        <a:rPr lang="en-US" sz="1200" dirty="0"/>
                        <a:t>Use a smaller collision rectangle for precision. Conduct continuous playtesting and visual debugging to refine hitbox logic.</a:t>
                      </a:r>
                      <a:endParaRPr lang="ru-RU" sz="1200" dirty="0"/>
                    </a:p>
                  </a:txBody>
                  <a:tcPr/>
                </a:tc>
                <a:extLst>
                  <a:ext uri="{0D108BD9-81ED-4DB2-BD59-A6C34878D82A}">
                    <a16:rowId xmlns:a16="http://schemas.microsoft.com/office/drawing/2014/main" val="338988607"/>
                  </a:ext>
                </a:extLst>
              </a:tr>
              <a:tr h="370840">
                <a:tc>
                  <a:txBody>
                    <a:bodyPr/>
                    <a:lstStyle/>
                    <a:p>
                      <a:r>
                        <a:rPr lang="en-US" sz="1200" dirty="0"/>
                        <a:t>4. Unbalanced Physics</a:t>
                      </a:r>
                      <a:endParaRPr lang="ru-RU" sz="1200" dirty="0"/>
                    </a:p>
                  </a:txBody>
                  <a:tcPr/>
                </a:tc>
                <a:tc>
                  <a:txBody>
                    <a:bodyPr/>
                    <a:lstStyle/>
                    <a:p>
                      <a:r>
                        <a:rPr lang="en-US" sz="1200" dirty="0"/>
                        <a:t>Incorrect gravity or jump strength can make gameplay unrealistic or frustrating.</a:t>
                      </a:r>
                      <a:endParaRPr lang="ru-RU" sz="1200" dirty="0"/>
                    </a:p>
                  </a:txBody>
                  <a:tcPr/>
                </a:tc>
                <a:tc>
                  <a:txBody>
                    <a:bodyPr/>
                    <a:lstStyle/>
                    <a:p>
                      <a:r>
                        <a:rPr lang="en-US" sz="1200" dirty="0"/>
                        <a:t>Adjust </a:t>
                      </a:r>
                      <a:r>
                        <a:rPr lang="en-US" sz="1200" kern="1200" dirty="0">
                          <a:solidFill>
                            <a:schemeClr val="dk1"/>
                          </a:solidFill>
                          <a:highlight>
                            <a:srgbClr val="FFFF00"/>
                          </a:highlight>
                        </a:rPr>
                        <a:t>GRAVITY</a:t>
                      </a:r>
                      <a:r>
                        <a:rPr lang="en-US" sz="1200" dirty="0"/>
                        <a:t> and </a:t>
                      </a:r>
                      <a:r>
                        <a:rPr lang="en-US" sz="1400" kern="1200" dirty="0">
                          <a:solidFill>
                            <a:schemeClr val="dk1"/>
                          </a:solidFill>
                          <a:highlight>
                            <a:srgbClr val="FFFF00"/>
                          </a:highlight>
                        </a:rPr>
                        <a:t>JUMP_STRENGTH</a:t>
                      </a:r>
                      <a:r>
                        <a:rPr lang="en-US" sz="1050" dirty="0">
                          <a:highlight>
                            <a:srgbClr val="FFFF00"/>
                          </a:highlight>
                        </a:rPr>
                        <a:t> </a:t>
                      </a:r>
                      <a:r>
                        <a:rPr lang="en-US" sz="1200" dirty="0"/>
                        <a:t>values iteratively through player feedback and test sessions.</a:t>
                      </a:r>
                      <a:endParaRPr lang="ru-RU" sz="1200" dirty="0"/>
                    </a:p>
                  </a:txBody>
                  <a:tcPr/>
                </a:tc>
                <a:extLst>
                  <a:ext uri="{0D108BD9-81ED-4DB2-BD59-A6C34878D82A}">
                    <a16:rowId xmlns:a16="http://schemas.microsoft.com/office/drawing/2014/main" val="3978257290"/>
                  </a:ext>
                </a:extLst>
              </a:tr>
              <a:tr h="370840">
                <a:tc>
                  <a:txBody>
                    <a:bodyPr/>
                    <a:lstStyle/>
                    <a:p>
                      <a:r>
                        <a:rPr lang="en-US" sz="1200" dirty="0"/>
                        <a:t>5. Time Constraints</a:t>
                      </a:r>
                      <a:endParaRPr lang="ru-RU" sz="1200" dirty="0"/>
                    </a:p>
                  </a:txBody>
                  <a:tcPr/>
                </a:tc>
                <a:tc>
                  <a:txBody>
                    <a:bodyPr/>
                    <a:lstStyle/>
                    <a:p>
                      <a:r>
                        <a:rPr lang="en-US" sz="1200" dirty="0"/>
                        <a:t>Developing new features (menus, UI, audio) may take longer than expected.</a:t>
                      </a:r>
                      <a:endParaRPr lang="ru-RU" sz="1200" dirty="0"/>
                    </a:p>
                  </a:txBody>
                  <a:tcPr/>
                </a:tc>
                <a:tc>
                  <a:txBody>
                    <a:bodyPr/>
                    <a:lstStyle/>
                    <a:p>
                      <a:r>
                        <a:rPr lang="en-US" sz="1200" dirty="0"/>
                        <a:t>Follow incremental development and prioritize core features first; postpone non-essential visual updates to the final stage.</a:t>
                      </a:r>
                      <a:endParaRPr lang="ru-RU" sz="1200" dirty="0"/>
                    </a:p>
                  </a:txBody>
                  <a:tcPr/>
                </a:tc>
                <a:extLst>
                  <a:ext uri="{0D108BD9-81ED-4DB2-BD59-A6C34878D82A}">
                    <a16:rowId xmlns:a16="http://schemas.microsoft.com/office/drawing/2014/main" val="1732603132"/>
                  </a:ext>
                </a:extLst>
              </a:tr>
              <a:tr h="370840">
                <a:tc>
                  <a:txBody>
                    <a:bodyPr/>
                    <a:lstStyle/>
                    <a:p>
                      <a:r>
                        <a:rPr lang="en-US" sz="1200" dirty="0"/>
                        <a:t>6. Lack of User Testing</a:t>
                      </a:r>
                      <a:endParaRPr lang="ru-RU" sz="1200" dirty="0"/>
                    </a:p>
                  </a:txBody>
                  <a:tcPr/>
                </a:tc>
                <a:tc>
                  <a:txBody>
                    <a:bodyPr/>
                    <a:lstStyle/>
                    <a:p>
                      <a:r>
                        <a:rPr lang="en-US" sz="1200" dirty="0"/>
                        <a:t>Limited feedback can lead to unnoticed gameplay issues.</a:t>
                      </a:r>
                      <a:endParaRPr lang="ru-RU" sz="1200" dirty="0"/>
                    </a:p>
                  </a:txBody>
                  <a:tcPr/>
                </a:tc>
                <a:tc>
                  <a:txBody>
                    <a:bodyPr/>
                    <a:lstStyle/>
                    <a:p>
                      <a:r>
                        <a:rPr lang="en-US" sz="1200" dirty="0"/>
                        <a:t>Schedule early playtests with classmates and collect simple feedback on controls, visuals, and responsiveness.</a:t>
                      </a:r>
                      <a:endParaRPr lang="ru-RU" sz="1200" dirty="0"/>
                    </a:p>
                  </a:txBody>
                  <a:tcPr/>
                </a:tc>
                <a:extLst>
                  <a:ext uri="{0D108BD9-81ED-4DB2-BD59-A6C34878D82A}">
                    <a16:rowId xmlns:a16="http://schemas.microsoft.com/office/drawing/2014/main" val="911591173"/>
                  </a:ext>
                </a:extLst>
              </a:tr>
            </a:tbl>
          </a:graphicData>
        </a:graphic>
      </p:graphicFrame>
      <p:grpSp>
        <p:nvGrpSpPr>
          <p:cNvPr id="59" name="Group 58">
            <a:extLst>
              <a:ext uri="{FF2B5EF4-FFF2-40B4-BE49-F238E27FC236}">
                <a16:creationId xmlns:a16="http://schemas.microsoft.com/office/drawing/2014/main" id="{BDF844BE-C238-DDFF-7785-D60D43330464}"/>
              </a:ext>
            </a:extLst>
          </p:cNvPr>
          <p:cNvGrpSpPr/>
          <p:nvPr/>
        </p:nvGrpSpPr>
        <p:grpSpPr>
          <a:xfrm>
            <a:off x="1181230" y="1676844"/>
            <a:ext cx="9859882" cy="5188251"/>
            <a:chOff x="1181230" y="1676844"/>
            <a:chExt cx="9859882" cy="5188251"/>
          </a:xfrm>
        </p:grpSpPr>
        <p:pic>
          <p:nvPicPr>
            <p:cNvPr id="49" name="Picture 48">
              <a:extLst>
                <a:ext uri="{FF2B5EF4-FFF2-40B4-BE49-F238E27FC236}">
                  <a16:creationId xmlns:a16="http://schemas.microsoft.com/office/drawing/2014/main" id="{E245C3D7-B548-E94D-C082-4FD93955A2E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42152" r="67265" b="41165"/>
            <a:stretch>
              <a:fillRect/>
            </a:stretch>
          </p:blipFill>
          <p:spPr>
            <a:xfrm rot="5400000">
              <a:off x="5843584" y="1416692"/>
              <a:ext cx="504827" cy="1027688"/>
            </a:xfrm>
            <a:prstGeom prst="rect">
              <a:avLst/>
            </a:prstGeom>
          </p:spPr>
        </p:pic>
        <p:pic>
          <p:nvPicPr>
            <p:cNvPr id="50" name="Picture 49">
              <a:extLst>
                <a:ext uri="{FF2B5EF4-FFF2-40B4-BE49-F238E27FC236}">
                  <a16:creationId xmlns:a16="http://schemas.microsoft.com/office/drawing/2014/main" id="{A3E71A19-9630-E99E-6230-23BB72640950}"/>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42152" r="67265" b="41165"/>
            <a:stretch>
              <a:fillRect/>
            </a:stretch>
          </p:blipFill>
          <p:spPr>
            <a:xfrm rot="16200000">
              <a:off x="5810551" y="6098838"/>
              <a:ext cx="504827" cy="1027688"/>
            </a:xfrm>
            <a:prstGeom prst="rect">
              <a:avLst/>
            </a:prstGeom>
          </p:spPr>
        </p:pic>
        <p:pic>
          <p:nvPicPr>
            <p:cNvPr id="51" name="Picture 50">
              <a:extLst>
                <a:ext uri="{FF2B5EF4-FFF2-40B4-BE49-F238E27FC236}">
                  <a16:creationId xmlns:a16="http://schemas.microsoft.com/office/drawing/2014/main" id="{EA26267C-C1EE-20AE-72A4-43F9A069A6B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5400000">
              <a:off x="3530624" y="66175"/>
              <a:ext cx="504827" cy="3728723"/>
            </a:xfrm>
            <a:prstGeom prst="rect">
              <a:avLst/>
            </a:prstGeom>
          </p:spPr>
        </p:pic>
        <p:pic>
          <p:nvPicPr>
            <p:cNvPr id="52" name="Picture 51">
              <a:extLst>
                <a:ext uri="{FF2B5EF4-FFF2-40B4-BE49-F238E27FC236}">
                  <a16:creationId xmlns:a16="http://schemas.microsoft.com/office/drawing/2014/main" id="{899FD8A8-3B9E-D029-4C0E-5738A7BEF6C9}"/>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10800000">
              <a:off x="1292262" y="2099890"/>
              <a:ext cx="504827" cy="1940112"/>
            </a:xfrm>
            <a:prstGeom prst="rect">
              <a:avLst/>
            </a:prstGeom>
          </p:spPr>
        </p:pic>
        <p:pic>
          <p:nvPicPr>
            <p:cNvPr id="46" name="Picture 45">
              <a:extLst>
                <a:ext uri="{FF2B5EF4-FFF2-40B4-BE49-F238E27FC236}">
                  <a16:creationId xmlns:a16="http://schemas.microsoft.com/office/drawing/2014/main" id="{924D45EA-224D-EB63-03D5-5F97FE2A3CF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6255" t="24181" r="62228" b="63710"/>
            <a:stretch>
              <a:fillRect/>
            </a:stretch>
          </p:blipFill>
          <p:spPr>
            <a:xfrm>
              <a:off x="1261917" y="1676844"/>
              <a:ext cx="738822" cy="745926"/>
            </a:xfrm>
            <a:prstGeom prst="rect">
              <a:avLst/>
            </a:prstGeom>
          </p:spPr>
        </p:pic>
        <p:pic>
          <p:nvPicPr>
            <p:cNvPr id="47" name="Picture 46">
              <a:extLst>
                <a:ext uri="{FF2B5EF4-FFF2-40B4-BE49-F238E27FC236}">
                  <a16:creationId xmlns:a16="http://schemas.microsoft.com/office/drawing/2014/main" id="{F54AD86A-3965-8175-CA07-234EC1D9571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42152" r="67265" b="41165"/>
            <a:stretch>
              <a:fillRect/>
            </a:stretch>
          </p:blipFill>
          <p:spPr>
            <a:xfrm>
              <a:off x="1181230" y="3739981"/>
              <a:ext cx="504827" cy="1027688"/>
            </a:xfrm>
            <a:prstGeom prst="rect">
              <a:avLst/>
            </a:prstGeom>
          </p:spPr>
        </p:pic>
        <p:pic>
          <p:nvPicPr>
            <p:cNvPr id="53" name="Picture 52">
              <a:extLst>
                <a:ext uri="{FF2B5EF4-FFF2-40B4-BE49-F238E27FC236}">
                  <a16:creationId xmlns:a16="http://schemas.microsoft.com/office/drawing/2014/main" id="{B56F3233-7BFB-4EB5-99AE-08FE6C9DE811}"/>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10800000">
              <a:off x="1298012" y="4602447"/>
              <a:ext cx="504827" cy="1940112"/>
            </a:xfrm>
            <a:prstGeom prst="rect">
              <a:avLst/>
            </a:prstGeom>
          </p:spPr>
        </p:pic>
        <p:pic>
          <p:nvPicPr>
            <p:cNvPr id="54" name="Picture 53">
              <a:extLst>
                <a:ext uri="{FF2B5EF4-FFF2-40B4-BE49-F238E27FC236}">
                  <a16:creationId xmlns:a16="http://schemas.microsoft.com/office/drawing/2014/main" id="{9240873A-94D1-3DC0-C166-37E108E63DAE}"/>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10800000">
              <a:off x="10536283" y="4510813"/>
              <a:ext cx="504827" cy="1940112"/>
            </a:xfrm>
            <a:prstGeom prst="rect">
              <a:avLst/>
            </a:prstGeom>
          </p:spPr>
        </p:pic>
        <p:pic>
          <p:nvPicPr>
            <p:cNvPr id="55" name="Picture 54">
              <a:extLst>
                <a:ext uri="{FF2B5EF4-FFF2-40B4-BE49-F238E27FC236}">
                  <a16:creationId xmlns:a16="http://schemas.microsoft.com/office/drawing/2014/main" id="{DC40E44E-3049-9357-1245-A1AA414E0A1D}"/>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10800000">
              <a:off x="10536284" y="1972388"/>
              <a:ext cx="504827" cy="1940112"/>
            </a:xfrm>
            <a:prstGeom prst="rect">
              <a:avLst/>
            </a:prstGeom>
          </p:spPr>
        </p:pic>
        <p:pic>
          <p:nvPicPr>
            <p:cNvPr id="48" name="Picture 47">
              <a:extLst>
                <a:ext uri="{FF2B5EF4-FFF2-40B4-BE49-F238E27FC236}">
                  <a16:creationId xmlns:a16="http://schemas.microsoft.com/office/drawing/2014/main" id="{4DEB2F75-784B-28A2-3923-C82A669369E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42152" r="67265" b="41165"/>
            <a:stretch>
              <a:fillRect/>
            </a:stretch>
          </p:blipFill>
          <p:spPr>
            <a:xfrm rot="10800000">
              <a:off x="10536285" y="3742769"/>
              <a:ext cx="504827" cy="1027688"/>
            </a:xfrm>
            <a:prstGeom prst="rect">
              <a:avLst/>
            </a:prstGeom>
          </p:spPr>
        </p:pic>
        <p:pic>
          <p:nvPicPr>
            <p:cNvPr id="44" name="Picture 43">
              <a:extLst>
                <a:ext uri="{FF2B5EF4-FFF2-40B4-BE49-F238E27FC236}">
                  <a16:creationId xmlns:a16="http://schemas.microsoft.com/office/drawing/2014/main" id="{0C179EDA-BAEF-4A18-EF4A-F2DBA3425A78}"/>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66058" t="64633" r="23461" b="23840"/>
            <a:stretch>
              <a:fillRect/>
            </a:stretch>
          </p:blipFill>
          <p:spPr>
            <a:xfrm>
              <a:off x="10311126" y="6064346"/>
              <a:ext cx="672383" cy="710093"/>
            </a:xfrm>
            <a:prstGeom prst="rect">
              <a:avLst/>
            </a:prstGeom>
          </p:spPr>
        </p:pic>
        <p:pic>
          <p:nvPicPr>
            <p:cNvPr id="56" name="Picture 55">
              <a:extLst>
                <a:ext uri="{FF2B5EF4-FFF2-40B4-BE49-F238E27FC236}">
                  <a16:creationId xmlns:a16="http://schemas.microsoft.com/office/drawing/2014/main" id="{BE5FB875-63BC-5E39-FEEB-55A442182546}"/>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5400000">
              <a:off x="8156549" y="66175"/>
              <a:ext cx="504827" cy="3728723"/>
            </a:xfrm>
            <a:prstGeom prst="rect">
              <a:avLst/>
            </a:prstGeom>
          </p:spPr>
        </p:pic>
        <p:pic>
          <p:nvPicPr>
            <p:cNvPr id="43" name="Picture 42">
              <a:extLst>
                <a:ext uri="{FF2B5EF4-FFF2-40B4-BE49-F238E27FC236}">
                  <a16:creationId xmlns:a16="http://schemas.microsoft.com/office/drawing/2014/main" id="{20044B09-9A5B-3A36-A892-CDD69DAB2C94}"/>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64435" t="25544" r="23461" b="63783"/>
            <a:stretch>
              <a:fillRect/>
            </a:stretch>
          </p:blipFill>
          <p:spPr>
            <a:xfrm>
              <a:off x="10234246" y="1804347"/>
              <a:ext cx="776520" cy="657500"/>
            </a:xfrm>
            <a:prstGeom prst="rect">
              <a:avLst/>
            </a:prstGeom>
          </p:spPr>
        </p:pic>
        <p:pic>
          <p:nvPicPr>
            <p:cNvPr id="57" name="Picture 56">
              <a:extLst>
                <a:ext uri="{FF2B5EF4-FFF2-40B4-BE49-F238E27FC236}">
                  <a16:creationId xmlns:a16="http://schemas.microsoft.com/office/drawing/2014/main" id="{6C5C328E-4221-1D3A-A82D-E71A5B7CD5F2}"/>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5400000">
              <a:off x="8188756" y="4632381"/>
              <a:ext cx="504827" cy="3728723"/>
            </a:xfrm>
            <a:prstGeom prst="rect">
              <a:avLst/>
            </a:prstGeom>
          </p:spPr>
        </p:pic>
        <p:pic>
          <p:nvPicPr>
            <p:cNvPr id="58" name="Picture 57">
              <a:extLst>
                <a:ext uri="{FF2B5EF4-FFF2-40B4-BE49-F238E27FC236}">
                  <a16:creationId xmlns:a16="http://schemas.microsoft.com/office/drawing/2014/main" id="{36018867-37D7-7E85-CBAC-C6426AE76D7C}"/>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4865" t="57292" r="67265" b="36096"/>
            <a:stretch>
              <a:fillRect/>
            </a:stretch>
          </p:blipFill>
          <p:spPr>
            <a:xfrm rot="5400000">
              <a:off x="3522517" y="4645886"/>
              <a:ext cx="504827" cy="3728723"/>
            </a:xfrm>
            <a:prstGeom prst="rect">
              <a:avLst/>
            </a:prstGeom>
          </p:spPr>
        </p:pic>
        <p:pic>
          <p:nvPicPr>
            <p:cNvPr id="45" name="Picture 44">
              <a:extLst>
                <a:ext uri="{FF2B5EF4-FFF2-40B4-BE49-F238E27FC236}">
                  <a16:creationId xmlns:a16="http://schemas.microsoft.com/office/drawing/2014/main" id="{F3F10C1D-E650-D98C-35DD-F666A80D6A1A}"/>
                </a:ext>
              </a:extLst>
            </p:cNvPr>
            <p:cNvPicPr>
              <a:picLocks noChangeAspect="1"/>
            </p:cNvPicPr>
            <p:nvPr/>
          </p:nvPicPr>
          <p:blipFill>
            <a:blip r:embed="rId5">
              <a:extLst>
                <a:ext uri="{BEBA8EAE-BF5A-486C-A8C5-ECC9F3942E4B}">
                  <a14:imgProps xmlns:a14="http://schemas.microsoft.com/office/drawing/2010/main">
                    <a14:imgLayer r:embed="rId6">
                      <a14:imgEffect>
                        <a14:backgroundRemoval t="10000" b="90000" l="10000" r="90000"/>
                      </a14:imgEffect>
                    </a14:imgLayer>
                  </a14:imgProps>
                </a:ext>
              </a:extLst>
            </a:blip>
            <a:srcRect l="25128" t="65097" r="63354" b="23376"/>
            <a:stretch>
              <a:fillRect/>
            </a:stretch>
          </p:blipFill>
          <p:spPr>
            <a:xfrm>
              <a:off x="1261918" y="6084880"/>
              <a:ext cx="738822" cy="710093"/>
            </a:xfrm>
            <a:prstGeom prst="rect">
              <a:avLst/>
            </a:prstGeom>
          </p:spPr>
        </p:pic>
      </p:grpSp>
      <p:pic>
        <p:nvPicPr>
          <p:cNvPr id="61" name="Picture 60">
            <a:extLst>
              <a:ext uri="{FF2B5EF4-FFF2-40B4-BE49-F238E27FC236}">
                <a16:creationId xmlns:a16="http://schemas.microsoft.com/office/drawing/2014/main" id="{61C7C0CD-8904-3FDA-2924-0198707752E8}"/>
              </a:ext>
            </a:extLst>
          </p:cNvPr>
          <p:cNvPicPr>
            <a:picLocks noChangeAspect="1"/>
          </p:cNvPicPr>
          <p:nvPr/>
        </p:nvPicPr>
        <p:blipFill>
          <a:blip r:embed="rId7"/>
          <a:stretch>
            <a:fillRect/>
          </a:stretch>
        </p:blipFill>
        <p:spPr>
          <a:xfrm>
            <a:off x="2605389" y="442883"/>
            <a:ext cx="6915150" cy="285750"/>
          </a:xfrm>
          <a:prstGeom prst="rect">
            <a:avLst/>
          </a:prstGeom>
        </p:spPr>
      </p:pic>
    </p:spTree>
    <p:extLst>
      <p:ext uri="{BB962C8B-B14F-4D97-AF65-F5344CB8AC3E}">
        <p14:creationId xmlns:p14="http://schemas.microsoft.com/office/powerpoint/2010/main" val="26092789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B1CFA890-A5D1-3098-BB82-D3793FD8C0EA}"/>
            </a:ext>
          </a:extLst>
        </p:cNvPr>
        <p:cNvGrpSpPr/>
        <p:nvPr/>
      </p:nvGrpSpPr>
      <p:grpSpPr>
        <a:xfrm>
          <a:off x="0" y="0"/>
          <a:ext cx="0" cy="0"/>
          <a:chOff x="0" y="0"/>
          <a:chExt cx="0" cy="0"/>
        </a:xfrm>
      </p:grpSpPr>
      <p:pic>
        <p:nvPicPr>
          <p:cNvPr id="7" name="Picture 6" descr="A video game graphics with a cat sleeping&#10;&#10;AI-generated content may be incorrect.">
            <a:extLst>
              <a:ext uri="{FF2B5EF4-FFF2-40B4-BE49-F238E27FC236}">
                <a16:creationId xmlns:a16="http://schemas.microsoft.com/office/drawing/2014/main" id="{8D355CDF-A364-DBD8-DF4D-85AEF439203E}"/>
              </a:ext>
            </a:extLst>
          </p:cNvPr>
          <p:cNvPicPr>
            <a:picLocks noChangeAspect="1"/>
          </p:cNvPicPr>
          <p:nvPr/>
        </p:nvPicPr>
        <p:blipFill>
          <a:blip r:embed="rId2">
            <a:alphaModFix amt="35000"/>
            <a:extLst>
              <a:ext uri="{28A0092B-C50C-407E-A947-70E740481C1C}">
                <a14:useLocalDpi xmlns:a14="http://schemas.microsoft.com/office/drawing/2010/main" val="0"/>
              </a:ext>
            </a:extLst>
          </a:blip>
          <a:stretch>
            <a:fillRect/>
          </a:stretch>
        </p:blipFill>
        <p:spPr>
          <a:xfrm>
            <a:off x="2622817" y="1261073"/>
            <a:ext cx="6946360" cy="4630907"/>
          </a:xfrm>
          <a:prstGeom prst="rect">
            <a:avLst/>
          </a:prstGeom>
        </p:spPr>
      </p:pic>
      <p:grpSp>
        <p:nvGrpSpPr>
          <p:cNvPr id="31" name="Group 30">
            <a:extLst>
              <a:ext uri="{FF2B5EF4-FFF2-40B4-BE49-F238E27FC236}">
                <a16:creationId xmlns:a16="http://schemas.microsoft.com/office/drawing/2014/main" id="{E6A36DC1-62E3-9BA7-FC05-4E36C1AB3E42}"/>
              </a:ext>
            </a:extLst>
          </p:cNvPr>
          <p:cNvGrpSpPr/>
          <p:nvPr/>
        </p:nvGrpSpPr>
        <p:grpSpPr>
          <a:xfrm>
            <a:off x="3697016" y="227701"/>
            <a:ext cx="4797968" cy="911159"/>
            <a:chOff x="3784565" y="175097"/>
            <a:chExt cx="4797968" cy="911159"/>
          </a:xfrm>
        </p:grpSpPr>
        <p:sp>
          <p:nvSpPr>
            <p:cNvPr id="28" name="Rectangle: Rounded Corners 27">
              <a:extLst>
                <a:ext uri="{FF2B5EF4-FFF2-40B4-BE49-F238E27FC236}">
                  <a16:creationId xmlns:a16="http://schemas.microsoft.com/office/drawing/2014/main" id="{866EFBB9-A850-AC05-76AE-637BDD5AF1FE}"/>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BB3EF814-21D3-7CA7-99E7-01D77473E4E4}"/>
                </a:ext>
              </a:extLst>
            </p:cNvPr>
            <p:cNvPicPr>
              <a:picLocks noChangeAspect="1"/>
            </p:cNvPicPr>
            <p:nvPr/>
          </p:nvPicPr>
          <p:blipFill>
            <a:blip r:embed="rId3"/>
            <a:srcRect b="25537"/>
            <a:stretch>
              <a:fillRect/>
            </a:stretch>
          </p:blipFill>
          <p:spPr>
            <a:xfrm>
              <a:off x="3784565" y="175097"/>
              <a:ext cx="4797968" cy="680937"/>
            </a:xfrm>
            <a:prstGeom prst="rect">
              <a:avLst/>
            </a:prstGeom>
          </p:spPr>
        </p:pic>
      </p:grpSp>
      <p:sp>
        <p:nvSpPr>
          <p:cNvPr id="36" name="TextBox 35">
            <a:extLst>
              <a:ext uri="{FF2B5EF4-FFF2-40B4-BE49-F238E27FC236}">
                <a16:creationId xmlns:a16="http://schemas.microsoft.com/office/drawing/2014/main" id="{3A0DC363-4701-44FF-AB4A-8A12677201BD}"/>
              </a:ext>
            </a:extLst>
          </p:cNvPr>
          <p:cNvSpPr txBox="1"/>
          <p:nvPr/>
        </p:nvSpPr>
        <p:spPr>
          <a:xfrm>
            <a:off x="213871" y="1622792"/>
            <a:ext cx="11764255" cy="3970318"/>
          </a:xfrm>
          <a:prstGeom prst="rect">
            <a:avLst/>
          </a:prstGeom>
          <a:noFill/>
        </p:spPr>
        <p:txBody>
          <a:bodyPr wrap="square" rtlCol="0">
            <a:spAutoFit/>
          </a:bodyPr>
          <a:lstStyle/>
          <a:p>
            <a:r>
              <a:rPr lang="en-US" sz="1200" b="1" dirty="0">
                <a:solidFill>
                  <a:srgbClr val="FF0000"/>
                </a:solidFill>
              </a:rPr>
              <a:t>Summary of Progress:</a:t>
            </a:r>
            <a:br>
              <a:rPr lang="en-US" sz="1200" dirty="0">
                <a:solidFill>
                  <a:schemeClr val="bg1"/>
                </a:solidFill>
              </a:rPr>
            </a:br>
            <a:r>
              <a:rPr lang="en-US" sz="1200" dirty="0">
                <a:solidFill>
                  <a:schemeClr val="bg1"/>
                </a:solidFill>
              </a:rPr>
              <a:t>The </a:t>
            </a:r>
            <a:r>
              <a:rPr lang="en-US" sz="1200" i="1" dirty="0">
                <a:solidFill>
                  <a:schemeClr val="bg1"/>
                </a:solidFill>
              </a:rPr>
              <a:t>Midnight Journey</a:t>
            </a:r>
            <a:r>
              <a:rPr lang="en-US" sz="1200" dirty="0">
                <a:solidFill>
                  <a:schemeClr val="bg1"/>
                </a:solidFill>
              </a:rPr>
              <a:t> project has successfully established the core gameplay foundation, including:</a:t>
            </a:r>
          </a:p>
          <a:p>
            <a:r>
              <a:rPr lang="en-US" sz="1200" dirty="0">
                <a:solidFill>
                  <a:schemeClr val="bg1"/>
                </a:solidFill>
              </a:rPr>
              <a:t>Player movement, jumping, gravity, and collision mechanics</a:t>
            </a:r>
          </a:p>
          <a:p>
            <a:r>
              <a:rPr lang="en-US" sz="1200" dirty="0">
                <a:solidFill>
                  <a:schemeClr val="bg1"/>
                </a:solidFill>
              </a:rPr>
              <a:t>Functional camera and parallax scrolling system</a:t>
            </a:r>
          </a:p>
          <a:p>
            <a:r>
              <a:rPr lang="en-US" sz="1200" dirty="0">
                <a:solidFill>
                  <a:schemeClr val="bg1"/>
                </a:solidFill>
              </a:rPr>
              <a:t>Smooth sprite animations and visual layering</a:t>
            </a:r>
          </a:p>
          <a:p>
            <a:r>
              <a:rPr lang="en-US" sz="1200" dirty="0">
                <a:solidFill>
                  <a:schemeClr val="bg1"/>
                </a:solidFill>
              </a:rPr>
              <a:t>Stable frame rate and error-tolerant image loading system</a:t>
            </a:r>
          </a:p>
          <a:p>
            <a:r>
              <a:rPr lang="en-US" sz="1200" dirty="0">
                <a:solidFill>
                  <a:schemeClr val="bg1"/>
                </a:solidFill>
              </a:rPr>
              <a:t>These elements together form a </a:t>
            </a:r>
            <a:r>
              <a:rPr lang="en-US" sz="1200" b="1" dirty="0">
                <a:solidFill>
                  <a:schemeClr val="bg1"/>
                </a:solidFill>
              </a:rPr>
              <a:t>fully playable prototype</a:t>
            </a:r>
            <a:r>
              <a:rPr lang="en-US" sz="1200" dirty="0">
                <a:solidFill>
                  <a:schemeClr val="bg1"/>
                </a:solidFill>
              </a:rPr>
              <a:t> that demonstrates the technical and design goals of the project.</a:t>
            </a:r>
          </a:p>
          <a:p>
            <a:endParaRPr lang="en-US" sz="1200" dirty="0">
              <a:solidFill>
                <a:schemeClr val="bg1"/>
              </a:solidFill>
            </a:endParaRPr>
          </a:p>
          <a:p>
            <a:endParaRPr lang="en-US" sz="1200" dirty="0">
              <a:solidFill>
                <a:schemeClr val="bg1"/>
              </a:solidFill>
            </a:endParaRPr>
          </a:p>
          <a:p>
            <a:r>
              <a:rPr lang="en-US" sz="1200" b="1" dirty="0">
                <a:solidFill>
                  <a:srgbClr val="FF0000"/>
                </a:solidFill>
              </a:rPr>
              <a:t>Next Steps:</a:t>
            </a:r>
            <a:endParaRPr lang="en-US" sz="1200" dirty="0">
              <a:solidFill>
                <a:srgbClr val="FF0000"/>
              </a:solidFill>
            </a:endParaRPr>
          </a:p>
          <a:p>
            <a:pPr marL="171450" indent="-171450">
              <a:buFont typeface="Arial" panose="020B0604020202020204" pitchFamily="34" charset="0"/>
              <a:buChar char="•"/>
            </a:pPr>
            <a:r>
              <a:rPr lang="en-US" sz="1200" dirty="0">
                <a:solidFill>
                  <a:schemeClr val="bg1"/>
                </a:solidFill>
              </a:rPr>
              <a:t>Add main menu, pause, and game over screens</a:t>
            </a:r>
          </a:p>
          <a:p>
            <a:pPr marL="171450" indent="-171450">
              <a:buFont typeface="Arial" panose="020B0604020202020204" pitchFamily="34" charset="0"/>
              <a:buChar char="•"/>
            </a:pPr>
            <a:r>
              <a:rPr lang="en-US" sz="1200" dirty="0">
                <a:solidFill>
                  <a:schemeClr val="bg1"/>
                </a:solidFill>
              </a:rPr>
              <a:t>Introduce sound effects and background music</a:t>
            </a:r>
          </a:p>
          <a:p>
            <a:pPr marL="171450" indent="-171450">
              <a:buFont typeface="Arial" panose="020B0604020202020204" pitchFamily="34" charset="0"/>
              <a:buChar char="•"/>
            </a:pPr>
            <a:r>
              <a:rPr lang="en-US" sz="1200" dirty="0">
                <a:solidFill>
                  <a:schemeClr val="bg1"/>
                </a:solidFill>
              </a:rPr>
              <a:t>Expand level design with obstacles and collectibles</a:t>
            </a:r>
          </a:p>
          <a:p>
            <a:pPr marL="171450" indent="-171450">
              <a:buFont typeface="Arial" panose="020B0604020202020204" pitchFamily="34" charset="0"/>
              <a:buChar char="•"/>
            </a:pPr>
            <a:r>
              <a:rPr lang="en-US" sz="1200" dirty="0">
                <a:solidFill>
                  <a:schemeClr val="bg1"/>
                </a:solidFill>
              </a:rPr>
              <a:t>Improve visual polish and add more animations</a:t>
            </a:r>
          </a:p>
          <a:p>
            <a:pPr marL="171450" indent="-171450">
              <a:buFont typeface="Arial" panose="020B0604020202020204" pitchFamily="34" charset="0"/>
              <a:buChar char="•"/>
            </a:pPr>
            <a:r>
              <a:rPr lang="en-US" sz="1200" dirty="0">
                <a:solidFill>
                  <a:schemeClr val="bg1"/>
                </a:solidFill>
              </a:rPr>
              <a:t>Conduct detailed user testing and gather feedback</a:t>
            </a:r>
          </a:p>
          <a:p>
            <a:endParaRPr lang="en-US" sz="1200" dirty="0">
              <a:solidFill>
                <a:schemeClr val="bg1"/>
              </a:solidFill>
            </a:endParaRPr>
          </a:p>
          <a:p>
            <a:endParaRPr lang="en-US" sz="1200" dirty="0">
              <a:solidFill>
                <a:srgbClr val="FF0000"/>
              </a:solidFill>
            </a:endParaRPr>
          </a:p>
          <a:p>
            <a:r>
              <a:rPr lang="en-US" sz="1200" b="1" dirty="0">
                <a:solidFill>
                  <a:srgbClr val="FF0000"/>
                </a:solidFill>
              </a:rPr>
              <a:t>Final Reflection:</a:t>
            </a:r>
            <a:br>
              <a:rPr lang="en-US" sz="1200" dirty="0">
                <a:solidFill>
                  <a:schemeClr val="bg1"/>
                </a:solidFill>
              </a:rPr>
            </a:br>
            <a:r>
              <a:rPr lang="en-US" sz="1200" dirty="0">
                <a:solidFill>
                  <a:schemeClr val="bg1"/>
                </a:solidFill>
              </a:rPr>
              <a:t>Developing </a:t>
            </a:r>
            <a:r>
              <a:rPr lang="en-US" sz="1200" i="1" dirty="0">
                <a:solidFill>
                  <a:schemeClr val="bg1"/>
                </a:solidFill>
              </a:rPr>
              <a:t>Midnight Journey</a:t>
            </a:r>
            <a:r>
              <a:rPr lang="en-US" sz="1200" dirty="0">
                <a:solidFill>
                  <a:schemeClr val="bg1"/>
                </a:solidFill>
              </a:rPr>
              <a:t> has enhanced my understanding of </a:t>
            </a:r>
            <a:r>
              <a:rPr lang="en-US" sz="1200" b="1" dirty="0">
                <a:solidFill>
                  <a:schemeClr val="bg1"/>
                </a:solidFill>
              </a:rPr>
              <a:t>Python programming</a:t>
            </a:r>
            <a:r>
              <a:rPr lang="en-US" sz="1200" dirty="0">
                <a:solidFill>
                  <a:schemeClr val="bg1"/>
                </a:solidFill>
              </a:rPr>
              <a:t>, </a:t>
            </a:r>
            <a:r>
              <a:rPr lang="en-US" sz="1200" b="1" dirty="0">
                <a:solidFill>
                  <a:schemeClr val="bg1"/>
                </a:solidFill>
              </a:rPr>
              <a:t>game physics</a:t>
            </a:r>
            <a:r>
              <a:rPr lang="en-US" sz="1200" dirty="0">
                <a:solidFill>
                  <a:schemeClr val="bg1"/>
                </a:solidFill>
              </a:rPr>
              <a:t>, and </a:t>
            </a:r>
            <a:r>
              <a:rPr lang="en-US" sz="1200" b="1" dirty="0">
                <a:solidFill>
                  <a:schemeClr val="bg1"/>
                </a:solidFill>
              </a:rPr>
              <a:t>interactive design</a:t>
            </a:r>
            <a:r>
              <a:rPr lang="en-US" sz="1200" dirty="0">
                <a:solidFill>
                  <a:schemeClr val="bg1"/>
                </a:solidFill>
              </a:rPr>
              <a:t>.</a:t>
            </a:r>
            <a:br>
              <a:rPr lang="en-US" sz="1200" dirty="0">
                <a:solidFill>
                  <a:schemeClr val="bg1"/>
                </a:solidFill>
              </a:rPr>
            </a:br>
            <a:r>
              <a:rPr lang="en-US" sz="1200" dirty="0">
                <a:solidFill>
                  <a:schemeClr val="bg1"/>
                </a:solidFill>
              </a:rPr>
              <a:t>The project demonstrates not only my technical skills but also my ability to manage a creative software project from concept to prototype.</a:t>
            </a:r>
            <a:br>
              <a:rPr lang="en-US" sz="1200" dirty="0">
                <a:solidFill>
                  <a:schemeClr val="bg1"/>
                </a:solidFill>
              </a:rPr>
            </a:br>
            <a:r>
              <a:rPr lang="en-US" sz="1200" dirty="0">
                <a:solidFill>
                  <a:schemeClr val="bg1"/>
                </a:solidFill>
              </a:rPr>
              <a:t>It lays the foundation for future improvements and for transforming the prototype into a complete, engaging 2D game.</a:t>
            </a:r>
          </a:p>
        </p:txBody>
      </p:sp>
      <p:pic>
        <p:nvPicPr>
          <p:cNvPr id="3" name="Picture 2">
            <a:extLst>
              <a:ext uri="{FF2B5EF4-FFF2-40B4-BE49-F238E27FC236}">
                <a16:creationId xmlns:a16="http://schemas.microsoft.com/office/drawing/2014/main" id="{0CB32F00-89D1-07F3-FBEB-ECB56C28F11B}"/>
              </a:ext>
            </a:extLst>
          </p:cNvPr>
          <p:cNvPicPr>
            <a:picLocks noChangeAspect="1"/>
          </p:cNvPicPr>
          <p:nvPr/>
        </p:nvPicPr>
        <p:blipFill>
          <a:blip r:embed="rId4"/>
          <a:stretch>
            <a:fillRect/>
          </a:stretch>
        </p:blipFill>
        <p:spPr>
          <a:xfrm>
            <a:off x="4643986" y="395310"/>
            <a:ext cx="2904023" cy="345717"/>
          </a:xfrm>
          <a:prstGeom prst="rect">
            <a:avLst/>
          </a:prstGeom>
        </p:spPr>
      </p:pic>
      <p:pic>
        <p:nvPicPr>
          <p:cNvPr id="4" name="Picture 3">
            <a:extLst>
              <a:ext uri="{FF2B5EF4-FFF2-40B4-BE49-F238E27FC236}">
                <a16:creationId xmlns:a16="http://schemas.microsoft.com/office/drawing/2014/main" id="{FB5E88B5-2046-A5D7-2D56-56A7FFFBF851}"/>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pic>
        <p:nvPicPr>
          <p:cNvPr id="5" name="Picture 4" descr="A cartoon of a child wearing a hat&#10;&#10;AI-generated content may be incorrect.">
            <a:extLst>
              <a:ext uri="{FF2B5EF4-FFF2-40B4-BE49-F238E27FC236}">
                <a16:creationId xmlns:a16="http://schemas.microsoft.com/office/drawing/2014/main" id="{6AC11F62-5FE0-D156-1D41-49C47050CCAB}"/>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flipH="1">
            <a:off x="10081832" y="4047725"/>
            <a:ext cx="1416996" cy="2125494"/>
          </a:xfrm>
          <a:prstGeom prst="rect">
            <a:avLst/>
          </a:prstGeom>
        </p:spPr>
      </p:pic>
    </p:spTree>
    <p:extLst>
      <p:ext uri="{BB962C8B-B14F-4D97-AF65-F5344CB8AC3E}">
        <p14:creationId xmlns:p14="http://schemas.microsoft.com/office/powerpoint/2010/main" val="29276861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gradFill flip="none" rotWithShape="1">
          <a:gsLst>
            <a:gs pos="100000">
              <a:schemeClr val="accent1">
                <a:lumMod val="52000"/>
              </a:schemeClr>
            </a:gs>
            <a:gs pos="0">
              <a:srgbClr val="15242B"/>
            </a:gs>
          </a:gsLst>
          <a:lin ang="13500000" scaled="1"/>
          <a:tileRect/>
        </a:gradFill>
        <a:effectLst/>
      </p:bgPr>
    </p:bg>
    <p:spTree>
      <p:nvGrpSpPr>
        <p:cNvPr id="1" name="">
          <a:extLst>
            <a:ext uri="{FF2B5EF4-FFF2-40B4-BE49-F238E27FC236}">
              <a16:creationId xmlns:a16="http://schemas.microsoft.com/office/drawing/2014/main" id="{8A1ECA51-E15B-5D57-ED6A-2A59A5578293}"/>
            </a:ext>
          </a:extLst>
        </p:cNvPr>
        <p:cNvGrpSpPr/>
        <p:nvPr/>
      </p:nvGrpSpPr>
      <p:grpSpPr>
        <a:xfrm>
          <a:off x="0" y="0"/>
          <a:ext cx="0" cy="0"/>
          <a:chOff x="0" y="0"/>
          <a:chExt cx="0" cy="0"/>
        </a:xfrm>
      </p:grpSpPr>
      <p:pic>
        <p:nvPicPr>
          <p:cNvPr id="15" name="Picture 14" descr="A video game graphics with a cat sleeping&#10;&#10;AI-generated content may be incorrect.">
            <a:extLst>
              <a:ext uri="{FF2B5EF4-FFF2-40B4-BE49-F238E27FC236}">
                <a16:creationId xmlns:a16="http://schemas.microsoft.com/office/drawing/2014/main" id="{210C8157-07F7-2FF7-E224-659692D2A90D}"/>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2622819" y="1249688"/>
            <a:ext cx="6946360" cy="4630907"/>
          </a:xfrm>
          <a:prstGeom prst="rect">
            <a:avLst/>
          </a:prstGeom>
        </p:spPr>
      </p:pic>
      <p:grpSp>
        <p:nvGrpSpPr>
          <p:cNvPr id="31" name="Group 30">
            <a:extLst>
              <a:ext uri="{FF2B5EF4-FFF2-40B4-BE49-F238E27FC236}">
                <a16:creationId xmlns:a16="http://schemas.microsoft.com/office/drawing/2014/main" id="{BE32E516-569B-7581-503D-9F5025490728}"/>
              </a:ext>
            </a:extLst>
          </p:cNvPr>
          <p:cNvGrpSpPr/>
          <p:nvPr/>
        </p:nvGrpSpPr>
        <p:grpSpPr>
          <a:xfrm>
            <a:off x="3697016" y="227701"/>
            <a:ext cx="4797968" cy="911159"/>
            <a:chOff x="3784565" y="175097"/>
            <a:chExt cx="4797968" cy="911159"/>
          </a:xfrm>
        </p:grpSpPr>
        <p:sp>
          <p:nvSpPr>
            <p:cNvPr id="28" name="Rectangle: Rounded Corners 27">
              <a:extLst>
                <a:ext uri="{FF2B5EF4-FFF2-40B4-BE49-F238E27FC236}">
                  <a16:creationId xmlns:a16="http://schemas.microsoft.com/office/drawing/2014/main" id="{56D9B455-A4E4-19AD-6296-EA8724834BAB}"/>
                </a:ext>
              </a:extLst>
            </p:cNvPr>
            <p:cNvSpPr/>
            <p:nvPr/>
          </p:nvSpPr>
          <p:spPr>
            <a:xfrm>
              <a:off x="3819728" y="220493"/>
              <a:ext cx="4727642" cy="865763"/>
            </a:xfrm>
            <a:prstGeom prst="roundRect">
              <a:avLst/>
            </a:prstGeom>
            <a:solidFill>
              <a:srgbClr val="8C0505"/>
            </a:solidFill>
            <a:ln w="38100">
              <a:solidFill>
                <a:schemeClr val="tx1"/>
              </a:solidFill>
              <a:prstDash val="lgDash"/>
            </a:ln>
            <a:scene3d>
              <a:camera prst="orthographicFront"/>
              <a:lightRig rig="threePt" dir="t"/>
            </a:scene3d>
            <a:sp3d>
              <a:bevelT prst="angle"/>
            </a:sp3d>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ru-RU">
                <a:solidFill>
                  <a:schemeClr val="tx1"/>
                </a:solidFill>
              </a:endParaRPr>
            </a:p>
          </p:txBody>
        </p:sp>
        <p:pic>
          <p:nvPicPr>
            <p:cNvPr id="30" name="Picture 29">
              <a:extLst>
                <a:ext uri="{FF2B5EF4-FFF2-40B4-BE49-F238E27FC236}">
                  <a16:creationId xmlns:a16="http://schemas.microsoft.com/office/drawing/2014/main" id="{77620209-1D2B-684F-68B5-D22F5AB8C80C}"/>
                </a:ext>
              </a:extLst>
            </p:cNvPr>
            <p:cNvPicPr>
              <a:picLocks noChangeAspect="1"/>
            </p:cNvPicPr>
            <p:nvPr/>
          </p:nvPicPr>
          <p:blipFill>
            <a:blip r:embed="rId3"/>
            <a:srcRect b="25537"/>
            <a:stretch>
              <a:fillRect/>
            </a:stretch>
          </p:blipFill>
          <p:spPr>
            <a:xfrm>
              <a:off x="3784565" y="175097"/>
              <a:ext cx="4797968" cy="680937"/>
            </a:xfrm>
            <a:prstGeom prst="rect">
              <a:avLst/>
            </a:prstGeom>
          </p:spPr>
        </p:pic>
      </p:grpSp>
      <p:sp>
        <p:nvSpPr>
          <p:cNvPr id="9" name="Rectangle 8">
            <a:extLst>
              <a:ext uri="{FF2B5EF4-FFF2-40B4-BE49-F238E27FC236}">
                <a16:creationId xmlns:a16="http://schemas.microsoft.com/office/drawing/2014/main" id="{57696449-F23C-1121-5D22-8B910F9C72D4}"/>
              </a:ext>
            </a:extLst>
          </p:cNvPr>
          <p:cNvSpPr>
            <a:spLocks noChangeArrowheads="1"/>
          </p:cNvSpPr>
          <p:nvPr/>
        </p:nvSpPr>
        <p:spPr bwMode="auto">
          <a:xfrm>
            <a:off x="2132526" y="1751831"/>
            <a:ext cx="7926946" cy="3816429"/>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[1] Pygame Community, “</a:t>
            </a:r>
            <a:r>
              <a:rPr kumimoji="0" lang="ru-RU" altLang="ru-RU" sz="1100" b="0" i="1" u="none" strike="noStrike" cap="none" normalizeH="0" baseline="0" dirty="0">
                <a:ln>
                  <a:noFill/>
                </a:ln>
                <a:solidFill>
                  <a:schemeClr val="bg1"/>
                </a:solidFill>
                <a:effectLst/>
                <a:latin typeface="Arial" panose="020B0604020202020204" pitchFamily="34" charset="0"/>
              </a:rPr>
              <a:t>Pygame Documentation</a:t>
            </a:r>
            <a:r>
              <a:rPr kumimoji="0" lang="ru-RU" altLang="ru-RU" sz="1100" b="0" i="0" u="none" strike="noStrike" cap="none" normalizeH="0" baseline="0" dirty="0">
                <a:ln>
                  <a:noFill/>
                </a:ln>
                <a:solidFill>
                  <a:schemeClr val="bg1"/>
                </a:solidFill>
                <a:effectLst/>
                <a:latin typeface="Arial" panose="020B0604020202020204" pitchFamily="34" charset="0"/>
              </a:rPr>
              <a:t>,” Pygame.org, 2024. [Online]. Available: </a:t>
            </a:r>
            <a:r>
              <a:rPr kumimoji="0" lang="ru-RU" altLang="ru-RU" sz="1100" b="0" i="0" u="none" strike="noStrike" cap="none" normalizeH="0" baseline="0" dirty="0">
                <a:ln>
                  <a:noFill/>
                </a:ln>
                <a:solidFill>
                  <a:schemeClr val="bg1"/>
                </a:solidFill>
                <a:effectLst/>
                <a:latin typeface="Arial" panose="020B0604020202020204" pitchFamily="34" charset="0"/>
                <a:hlinkClick r:id="rId4">
                  <a:extLst>
                    <a:ext uri="{A12FA001-AC4F-418D-AE19-62706E023703}">
                      <ahyp:hlinkClr xmlns:ahyp="http://schemas.microsoft.com/office/drawing/2018/hyperlinkcolor" val="tx"/>
                    </a:ext>
                  </a:extLst>
                </a:hlinkClick>
              </a:rPr>
              <a:t>https://www.pygame.org/docs</a:t>
            </a:r>
            <a:endParaRPr kumimoji="0" lang="ru-RU" altLang="ru-RU" sz="11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[2] W. McGugan, “</a:t>
            </a:r>
            <a:r>
              <a:rPr kumimoji="0" lang="ru-RU" altLang="ru-RU" sz="1100" b="0" i="1" u="none" strike="noStrike" cap="none" normalizeH="0" baseline="0" dirty="0">
                <a:ln>
                  <a:noFill/>
                </a:ln>
                <a:solidFill>
                  <a:schemeClr val="bg1"/>
                </a:solidFill>
                <a:effectLst/>
                <a:latin typeface="Arial" panose="020B0604020202020204" pitchFamily="34" charset="0"/>
              </a:rPr>
              <a:t>Designing 2D Platformers in Python</a:t>
            </a:r>
            <a:r>
              <a:rPr kumimoji="0" lang="ru-RU" altLang="ru-RU" sz="1100" b="0" i="0" u="none" strike="noStrike" cap="none" normalizeH="0" baseline="0" dirty="0">
                <a:ln>
                  <a:noFill/>
                </a:ln>
                <a:solidFill>
                  <a:schemeClr val="bg1"/>
                </a:solidFill>
                <a:effectLst/>
                <a:latin typeface="Arial" panose="020B0604020202020204" pitchFamily="34" charset="0"/>
              </a:rPr>
              <a:t>,” Real Python Tutorials, 2021. [Online]. Available: </a:t>
            </a:r>
            <a:r>
              <a:rPr kumimoji="0" lang="ru-RU" altLang="ru-RU" sz="1100" b="0" i="0" u="none" strike="noStrike" cap="none" normalizeH="0" baseline="0" dirty="0">
                <a:ln>
                  <a:noFill/>
                </a:ln>
                <a:solidFill>
                  <a:schemeClr val="bg1"/>
                </a:solidFill>
                <a:effectLst/>
                <a:latin typeface="Arial" panose="020B0604020202020204" pitchFamily="34" charset="0"/>
                <a:hlinkClick r:id="rId5">
                  <a:extLst>
                    <a:ext uri="{A12FA001-AC4F-418D-AE19-62706E023703}">
                      <ahyp:hlinkClr xmlns:ahyp="http://schemas.microsoft.com/office/drawing/2018/hyperlinkcolor" val="tx"/>
                    </a:ext>
                  </a:extLst>
                </a:hlinkClick>
              </a:rPr>
              <a:t>https://realpython.com</a:t>
            </a:r>
            <a:endParaRPr kumimoji="0" lang="ru-RU" altLang="ru-RU" sz="1100" b="0" i="0" u="none" strike="noStrike" cap="none" normalizeH="0" baseline="0" dirty="0">
              <a:ln>
                <a:noFill/>
              </a:ln>
              <a:solidFill>
                <a:schemeClr val="bg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[3] S. Adams, “</a:t>
            </a:r>
            <a:r>
              <a:rPr kumimoji="0" lang="ru-RU" altLang="ru-RU" sz="1100" b="0" i="1" u="none" strike="noStrike" cap="none" normalizeH="0" baseline="0" dirty="0">
                <a:ln>
                  <a:noFill/>
                </a:ln>
                <a:solidFill>
                  <a:schemeClr val="bg1"/>
                </a:solidFill>
                <a:effectLst/>
                <a:latin typeface="Arial" panose="020B0604020202020204" pitchFamily="34" charset="0"/>
              </a:rPr>
              <a:t>Game Aesthetics: Parallax and Visual Illusion in 2D Games</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Gamasutra Journal of Game Design</a:t>
            </a:r>
            <a:r>
              <a:rPr kumimoji="0" lang="ru-RU" altLang="ru-RU" sz="1100" b="0" i="0" u="none" strike="noStrike" cap="none" normalizeH="0" baseline="0" dirty="0">
                <a:ln>
                  <a:noFill/>
                </a:ln>
                <a:solidFill>
                  <a:schemeClr val="bg1"/>
                </a:solidFill>
                <a:effectLst/>
                <a:latin typeface="Arial" panose="020B0604020202020204" pitchFamily="34" charset="0"/>
              </a:rPr>
              <a:t>, vol. 6, no. 2, pp. 41–49, 2020.</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[4] L. Chen, “</a:t>
            </a:r>
            <a:r>
              <a:rPr kumimoji="0" lang="ru-RU" altLang="ru-RU" sz="1100" b="0" i="1" u="none" strike="noStrike" cap="none" normalizeH="0" baseline="0" dirty="0">
                <a:ln>
                  <a:noFill/>
                </a:ln>
                <a:solidFill>
                  <a:schemeClr val="bg1"/>
                </a:solidFill>
                <a:effectLst/>
                <a:latin typeface="Arial" panose="020B0604020202020204" pitchFamily="34" charset="0"/>
              </a:rPr>
              <a:t>Object-Oriented Programming in Python for Game Development</a:t>
            </a:r>
            <a:r>
              <a:rPr kumimoji="0" lang="ru-RU" altLang="ru-RU" sz="1100" b="0" i="0" u="none" strike="noStrike" cap="none" normalizeH="0" baseline="0" dirty="0">
                <a:ln>
                  <a:noFill/>
                </a:ln>
                <a:solidFill>
                  <a:schemeClr val="bg1"/>
                </a:solidFill>
                <a:effectLst/>
                <a:latin typeface="Arial" panose="020B0604020202020204" pitchFamily="34" charset="0"/>
              </a:rPr>
              <a:t>,” Springer, 2019 (reprint 2021).</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[5] T. Fullerton, “</a:t>
            </a:r>
            <a:r>
              <a:rPr kumimoji="0" lang="ru-RU" altLang="ru-RU" sz="1100" b="0" i="1" u="none" strike="noStrike" cap="none" normalizeH="0" baseline="0" dirty="0">
                <a:ln>
                  <a:noFill/>
                </a:ln>
                <a:solidFill>
                  <a:schemeClr val="bg1"/>
                </a:solidFill>
                <a:effectLst/>
                <a:latin typeface="Arial" panose="020B0604020202020204" pitchFamily="34" charset="0"/>
              </a:rPr>
              <a:t>Game Design Workshop: A Playcentric Approach to Creating Innovative Games</a:t>
            </a:r>
            <a:r>
              <a:rPr kumimoji="0" lang="ru-RU" altLang="ru-RU" sz="1100" b="0" i="0" u="none" strike="noStrike" cap="none" normalizeH="0" baseline="0" dirty="0">
                <a:ln>
                  <a:noFill/>
                </a:ln>
                <a:solidFill>
                  <a:schemeClr val="bg1"/>
                </a:solidFill>
                <a:effectLst/>
                <a:latin typeface="Arial" panose="020B0604020202020204" pitchFamily="34" charset="0"/>
              </a:rPr>
              <a:t>,” 4th ed., CRC Press, 2020.</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[6] M. Dawson, “</a:t>
            </a:r>
            <a:r>
              <a:rPr kumimoji="0" lang="ru-RU" altLang="ru-RU" sz="1100" b="0" i="1" u="none" strike="noStrike" cap="none" normalizeH="0" baseline="0" dirty="0">
                <a:ln>
                  <a:noFill/>
                </a:ln>
                <a:solidFill>
                  <a:schemeClr val="bg1"/>
                </a:solidFill>
                <a:effectLst/>
                <a:latin typeface="Arial" panose="020B0604020202020204" pitchFamily="34" charset="0"/>
              </a:rPr>
              <a:t>Beginning Game Development with Python and Pygame: From Novice to Professional</a:t>
            </a:r>
            <a:r>
              <a:rPr kumimoji="0" lang="ru-RU" altLang="ru-RU" sz="1100" b="0" i="0" u="none" strike="noStrike" cap="none" normalizeH="0" baseline="0" dirty="0">
                <a:ln>
                  <a:noFill/>
                </a:ln>
                <a:solidFill>
                  <a:schemeClr val="bg1"/>
                </a:solidFill>
                <a:effectLst/>
                <a:latin typeface="Arial" panose="020B0604020202020204" pitchFamily="34" charset="0"/>
              </a:rPr>
              <a:t>,” Apress, 2021.</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[7] J. Whitehead, “</a:t>
            </a:r>
            <a:r>
              <a:rPr kumimoji="0" lang="ru-RU" altLang="ru-RU" sz="1100" b="0" i="1" u="none" strike="noStrike" cap="none" normalizeH="0" baseline="0" dirty="0">
                <a:ln>
                  <a:noFill/>
                </a:ln>
                <a:solidFill>
                  <a:schemeClr val="bg1"/>
                </a:solidFill>
                <a:effectLst/>
                <a:latin typeface="Arial" panose="020B0604020202020204" pitchFamily="34" charset="0"/>
              </a:rPr>
              <a:t>Camera Systems and Level Design in 2D Platform Games</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Journal of Game Development Studies</a:t>
            </a:r>
            <a:r>
              <a:rPr kumimoji="0" lang="ru-RU" altLang="ru-RU" sz="1100" b="0" i="0" u="none" strike="noStrike" cap="none" normalizeH="0" baseline="0" dirty="0">
                <a:ln>
                  <a:noFill/>
                </a:ln>
                <a:solidFill>
                  <a:schemeClr val="bg1"/>
                </a:solidFill>
                <a:effectLst/>
                <a:latin typeface="Arial" panose="020B0604020202020204" pitchFamily="34" charset="0"/>
              </a:rPr>
              <a:t>, vol. 12, no. 3, pp. 112–125, 2020.</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[8] A. Patel and R. Singh, “</a:t>
            </a:r>
            <a:r>
              <a:rPr kumimoji="0" lang="ru-RU" altLang="ru-RU" sz="1100" b="0" i="1" u="none" strike="noStrike" cap="none" normalizeH="0" baseline="0" dirty="0">
                <a:ln>
                  <a:noFill/>
                </a:ln>
                <a:solidFill>
                  <a:schemeClr val="bg1"/>
                </a:solidFill>
                <a:effectLst/>
                <a:latin typeface="Arial" panose="020B0604020202020204" pitchFamily="34" charset="0"/>
              </a:rPr>
              <a:t>Implementation of Physics and Collision Detection in 2D Platformer Games using Python</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International Journal of Computer Applications</a:t>
            </a:r>
            <a:r>
              <a:rPr kumimoji="0" lang="ru-RU" altLang="ru-RU" sz="1100" b="0" i="0" u="none" strike="noStrike" cap="none" normalizeH="0" baseline="0" dirty="0">
                <a:ln>
                  <a:noFill/>
                </a:ln>
                <a:solidFill>
                  <a:schemeClr val="bg1"/>
                </a:solidFill>
                <a:effectLst/>
                <a:latin typeface="Arial" panose="020B0604020202020204" pitchFamily="34" charset="0"/>
              </a:rPr>
              <a:t>, vol. 183, no. 44, pp. 15–22, 2021.</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[9] R. Johnson, “</a:t>
            </a:r>
            <a:r>
              <a:rPr kumimoji="0" lang="ru-RU" altLang="ru-RU" sz="1100" b="0" i="1" u="none" strike="noStrike" cap="none" normalizeH="0" baseline="0" dirty="0">
                <a:ln>
                  <a:noFill/>
                </a:ln>
                <a:solidFill>
                  <a:schemeClr val="bg1"/>
                </a:solidFill>
                <a:effectLst/>
                <a:latin typeface="Arial" panose="020B0604020202020204" pitchFamily="34" charset="0"/>
              </a:rPr>
              <a:t>Performance Optimization in Pygame Projects</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Software Engineering Review</a:t>
            </a:r>
            <a:r>
              <a:rPr kumimoji="0" lang="ru-RU" altLang="ru-RU" sz="1100" b="0" i="0" u="none" strike="noStrike" cap="none" normalizeH="0" baseline="0" dirty="0">
                <a:ln>
                  <a:noFill/>
                </a:ln>
                <a:solidFill>
                  <a:schemeClr val="bg1"/>
                </a:solidFill>
                <a:effectLst/>
                <a:latin typeface="Arial" panose="020B0604020202020204" pitchFamily="34" charset="0"/>
              </a:rPr>
              <a:t>, vol. 33, no. 2, pp. 85–91, 2022.</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[10] E. Martinez and T. Brown, “</a:t>
            </a:r>
            <a:r>
              <a:rPr kumimoji="0" lang="ru-RU" altLang="ru-RU" sz="1100" b="0" i="1" u="none" strike="noStrike" cap="none" normalizeH="0" baseline="0" dirty="0">
                <a:ln>
                  <a:noFill/>
                </a:ln>
                <a:solidFill>
                  <a:schemeClr val="bg1"/>
                </a:solidFill>
                <a:effectLst/>
                <a:latin typeface="Arial" panose="020B0604020202020204" pitchFamily="34" charset="0"/>
              </a:rPr>
              <a:t>Usability Testing in Indie Game Development: Methods and Results</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Game UX Research Journal</a:t>
            </a:r>
            <a:r>
              <a:rPr kumimoji="0" lang="ru-RU" altLang="ru-RU" sz="1100" b="0" i="0" u="none" strike="noStrike" cap="none" normalizeH="0" baseline="0" dirty="0">
                <a:ln>
                  <a:noFill/>
                </a:ln>
                <a:solidFill>
                  <a:schemeClr val="bg1"/>
                </a:solidFill>
                <a:effectLst/>
                <a:latin typeface="Arial" panose="020B0604020202020204" pitchFamily="34" charset="0"/>
              </a:rPr>
              <a:t>, vol. 5, no. 1, pp. 33–47, 2023.</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[11] D. Kim and H. Lee, “</a:t>
            </a:r>
            <a:r>
              <a:rPr kumimoji="0" lang="ru-RU" altLang="ru-RU" sz="1100" b="0" i="1" u="none" strike="noStrike" cap="none" normalizeH="0" baseline="0" dirty="0">
                <a:ln>
                  <a:noFill/>
                </a:ln>
                <a:solidFill>
                  <a:schemeClr val="bg1"/>
                </a:solidFill>
                <a:effectLst/>
                <a:latin typeface="Arial" panose="020B0604020202020204" pitchFamily="34" charset="0"/>
              </a:rPr>
              <a:t>The Effect of Background Parallax on Player Immersion in 2D Platform Games</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Entertainment Computing</a:t>
            </a:r>
            <a:r>
              <a:rPr kumimoji="0" lang="ru-RU" altLang="ru-RU" sz="1100" b="0" i="0" u="none" strike="noStrike" cap="none" normalizeH="0" baseline="0" dirty="0">
                <a:ln>
                  <a:noFill/>
                </a:ln>
                <a:solidFill>
                  <a:schemeClr val="bg1"/>
                </a:solidFill>
                <a:effectLst/>
                <a:latin typeface="Arial" panose="020B0604020202020204" pitchFamily="34" charset="0"/>
              </a:rPr>
              <a:t>, vol. 47, no. 2, pp. 77–84, 2024.</a:t>
            </a:r>
          </a:p>
          <a:p>
            <a:pPr marL="0" marR="0" lvl="0" indent="0" algn="l" defTabSz="914400" rtl="0" eaLnBrk="0" fontAlgn="base" latinLnBrk="0" hangingPunct="0">
              <a:lnSpc>
                <a:spcPct val="100000"/>
              </a:lnSpc>
              <a:spcBef>
                <a:spcPct val="0"/>
              </a:spcBef>
              <a:spcAft>
                <a:spcPct val="0"/>
              </a:spcAft>
              <a:buClrTx/>
              <a:buSzTx/>
              <a:buFontTx/>
              <a:buNone/>
              <a:tabLst/>
            </a:pPr>
            <a:r>
              <a:rPr kumimoji="0" lang="ru-RU" altLang="ru-RU" sz="1100" b="0" i="0" u="none" strike="noStrike" cap="none" normalizeH="0" baseline="0" dirty="0">
                <a:ln>
                  <a:noFill/>
                </a:ln>
                <a:solidFill>
                  <a:schemeClr val="bg1"/>
                </a:solidFill>
                <a:effectLst/>
                <a:latin typeface="Arial" panose="020B0604020202020204" pitchFamily="34" charset="0"/>
              </a:rPr>
              <a:t>[12] C. Robinson, “</a:t>
            </a:r>
            <a:r>
              <a:rPr kumimoji="0" lang="ru-RU" altLang="ru-RU" sz="1100" b="0" i="1" u="none" strike="noStrike" cap="none" normalizeH="0" baseline="0" dirty="0">
                <a:ln>
                  <a:noFill/>
                </a:ln>
                <a:solidFill>
                  <a:schemeClr val="bg1"/>
                </a:solidFill>
                <a:effectLst/>
                <a:latin typeface="Arial" panose="020B0604020202020204" pitchFamily="34" charset="0"/>
              </a:rPr>
              <a:t>Procedural Level Design in 2D Games: Balancing Challenge and Accessibility</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Game Design Research Quarterly</a:t>
            </a:r>
            <a:r>
              <a:rPr kumimoji="0" lang="ru-RU" altLang="ru-RU" sz="1100" b="0" i="0" u="none" strike="noStrike" cap="none" normalizeH="0" baseline="0" dirty="0">
                <a:ln>
                  <a:noFill/>
                </a:ln>
                <a:solidFill>
                  <a:schemeClr val="bg1"/>
                </a:solidFill>
                <a:effectLst/>
                <a:latin typeface="Arial" panose="020B0604020202020204" pitchFamily="34" charset="0"/>
              </a:rPr>
              <a:t>, vol. 4, no. 3, pp. 59–70, 2023.</a:t>
            </a:r>
          </a:p>
          <a:p>
            <a:pPr lvl="0" eaLnBrk="0" fontAlgn="base" hangingPunct="0">
              <a:spcBef>
                <a:spcPct val="0"/>
              </a:spcBef>
              <a:spcAft>
                <a:spcPct val="0"/>
              </a:spcAft>
            </a:pPr>
            <a:r>
              <a:rPr kumimoji="0" lang="ru-RU" altLang="ru-RU" sz="1100" b="0" i="0" u="none" strike="noStrike" cap="none" normalizeH="0" baseline="0" dirty="0">
                <a:ln>
                  <a:noFill/>
                </a:ln>
                <a:solidFill>
                  <a:schemeClr val="bg1"/>
                </a:solidFill>
                <a:effectLst/>
                <a:latin typeface="Arial" panose="020B0604020202020204" pitchFamily="34" charset="0"/>
              </a:rPr>
              <a:t>[13] N. Ahmed, “</a:t>
            </a:r>
            <a:r>
              <a:rPr kumimoji="0" lang="ru-RU" altLang="ru-RU" sz="1100" b="0" i="1" u="none" strike="noStrike" cap="none" normalizeH="0" baseline="0" dirty="0">
                <a:ln>
                  <a:noFill/>
                </a:ln>
                <a:solidFill>
                  <a:schemeClr val="bg1"/>
                </a:solidFill>
                <a:effectLst/>
                <a:latin typeface="Arial" panose="020B0604020202020204" pitchFamily="34" charset="0"/>
              </a:rPr>
              <a:t>Applying Object-Oriented Design Principles in Python for Interactive Game Systems</a:t>
            </a:r>
            <a:r>
              <a:rPr kumimoji="0" lang="ru-RU" altLang="ru-RU" sz="1100" b="0" i="0" u="none" strike="noStrike" cap="none" normalizeH="0" baseline="0" dirty="0">
                <a:ln>
                  <a:noFill/>
                </a:ln>
                <a:solidFill>
                  <a:schemeClr val="bg1"/>
                </a:solidFill>
                <a:effectLst/>
                <a:latin typeface="Arial" panose="020B0604020202020204" pitchFamily="34" charset="0"/>
              </a:rPr>
              <a:t>,” </a:t>
            </a:r>
            <a:r>
              <a:rPr kumimoji="0" lang="ru-RU" altLang="ru-RU" sz="1100" b="0" i="1" u="none" strike="noStrike" cap="none" normalizeH="0" baseline="0" dirty="0">
                <a:ln>
                  <a:noFill/>
                </a:ln>
                <a:solidFill>
                  <a:schemeClr val="bg1"/>
                </a:solidFill>
                <a:effectLst/>
                <a:latin typeface="Arial" panose="020B0604020202020204" pitchFamily="34" charset="0"/>
              </a:rPr>
              <a:t>Journal of Applied </a:t>
            </a:r>
            <a:r>
              <a:rPr lang="ru-RU" altLang="ru-RU" sz="1100" i="1" dirty="0">
                <a:solidFill>
                  <a:schemeClr val="bg1"/>
                </a:solidFill>
                <a:latin typeface="Arial" panose="020B0604020202020204" pitchFamily="34" charset="0"/>
              </a:rPr>
              <a:t>Computing</a:t>
            </a:r>
            <a:r>
              <a:rPr kumimoji="0" lang="ru-RU" altLang="ru-RU" sz="1100" b="0" i="1" u="none" strike="noStrike" cap="none" normalizeH="0" baseline="0" dirty="0">
                <a:ln>
                  <a:noFill/>
                </a:ln>
                <a:solidFill>
                  <a:schemeClr val="bg1"/>
                </a:solidFill>
                <a:effectLst/>
                <a:latin typeface="Arial" panose="020B0604020202020204" pitchFamily="34" charset="0"/>
              </a:rPr>
              <a:t>and Informatics</a:t>
            </a:r>
            <a:r>
              <a:rPr kumimoji="0" lang="ru-RU" altLang="ru-RU" sz="1100" b="0" i="0" u="none" strike="noStrike" cap="none" normalizeH="0" baseline="0" dirty="0">
                <a:ln>
                  <a:noFill/>
                </a:ln>
                <a:solidFill>
                  <a:schemeClr val="bg1"/>
                </a:solidFill>
                <a:effectLst/>
                <a:latin typeface="Arial" panose="020B0604020202020204" pitchFamily="34" charset="0"/>
              </a:rPr>
              <a:t>, vol. 21, no. 1, pp. 14–27, 2025.</a:t>
            </a:r>
          </a:p>
        </p:txBody>
      </p:sp>
      <p:pic>
        <p:nvPicPr>
          <p:cNvPr id="13" name="Picture 12">
            <a:extLst>
              <a:ext uri="{FF2B5EF4-FFF2-40B4-BE49-F238E27FC236}">
                <a16:creationId xmlns:a16="http://schemas.microsoft.com/office/drawing/2014/main" id="{B529A848-B291-9BCF-B2FA-55BB1174E499}"/>
              </a:ext>
            </a:extLst>
          </p:cNvPr>
          <p:cNvPicPr>
            <a:picLocks noChangeAspect="1"/>
          </p:cNvPicPr>
          <p:nvPr/>
        </p:nvPicPr>
        <p:blipFill>
          <a:blip r:embed="rId6"/>
          <a:stretch>
            <a:fillRect/>
          </a:stretch>
        </p:blipFill>
        <p:spPr>
          <a:xfrm>
            <a:off x="4581724" y="446332"/>
            <a:ext cx="3028550" cy="352157"/>
          </a:xfrm>
          <a:prstGeom prst="rect">
            <a:avLst/>
          </a:prstGeom>
        </p:spPr>
      </p:pic>
      <p:pic>
        <p:nvPicPr>
          <p:cNvPr id="14" name="Picture 13">
            <a:extLst>
              <a:ext uri="{FF2B5EF4-FFF2-40B4-BE49-F238E27FC236}">
                <a16:creationId xmlns:a16="http://schemas.microsoft.com/office/drawing/2014/main" id="{E2E28A6E-4993-413D-D13D-6168E3EFAECD}"/>
              </a:ext>
            </a:extLst>
          </p:cNvPr>
          <p:cNvPicPr>
            <a:picLocks noChangeAspect="1"/>
          </p:cNvPicPr>
          <p:nvPr/>
        </p:nvPicPr>
        <p:blipFill>
          <a:blip r:embed="rId7">
            <a:extLst>
              <a:ext uri="{28A0092B-C50C-407E-A947-70E740481C1C}">
                <a14:useLocalDpi xmlns:a14="http://schemas.microsoft.com/office/drawing/2010/main" val="0"/>
              </a:ext>
            </a:extLst>
          </a:blip>
          <a:stretch>
            <a:fillRect/>
          </a:stretch>
        </p:blipFill>
        <p:spPr>
          <a:xfrm>
            <a:off x="-1" y="6019459"/>
            <a:ext cx="12192000" cy="838541"/>
          </a:xfrm>
          <a:prstGeom prst="rect">
            <a:avLst/>
          </a:prstGeom>
        </p:spPr>
      </p:pic>
    </p:spTree>
    <p:extLst>
      <p:ext uri="{BB962C8B-B14F-4D97-AF65-F5344CB8AC3E}">
        <p14:creationId xmlns:p14="http://schemas.microsoft.com/office/powerpoint/2010/main" val="202825393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306</TotalTime>
  <Words>2190</Words>
  <Application>Microsoft Office PowerPoint</Application>
  <PresentationFormat>Widescreen</PresentationFormat>
  <Paragraphs>164</Paragraphs>
  <Slides>11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11</vt:i4>
      </vt:variant>
    </vt:vector>
  </HeadingPairs>
  <TitlesOfParts>
    <vt:vector size="17" baseType="lpstr">
      <vt:lpstr>Aptos</vt:lpstr>
      <vt:lpstr>Aptos Display</vt:lpstr>
      <vt:lpstr>Arial</vt:lpstr>
      <vt:lpstr>Cascadia Code</vt:lpstr>
      <vt:lpstr>Verdana</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Damian Slivciuc (2235736)</dc:creator>
  <cp:lastModifiedBy>Damian Slivciuc (2235736)</cp:lastModifiedBy>
  <cp:revision>1</cp:revision>
  <dcterms:created xsi:type="dcterms:W3CDTF">2025-10-28T11:56:33Z</dcterms:created>
  <dcterms:modified xsi:type="dcterms:W3CDTF">2025-10-28T17:02:40Z</dcterms:modified>
</cp:coreProperties>
</file>