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801600" cy="9601200" type="A3"/>
  <p:notesSz cx="9144000" cy="6858000"/>
  <p:defaultTextStyle>
    <a:defPPr>
      <a:defRPr lang="en-US"/>
    </a:defPPr>
    <a:lvl1pPr marL="0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716890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1433779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2150669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2867558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3584448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4301338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5018227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5735117" algn="l" defTabSz="1433779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FF66FF"/>
    <a:srgbClr val="FF0000"/>
    <a:srgbClr val="5D0C6A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4" d="100"/>
          <a:sy n="34" d="100"/>
        </p:scale>
        <p:origin x="-634" y="-110"/>
      </p:cViewPr>
      <p:guideLst>
        <p:guide orient="horz" pos="3024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7"/>
            <a:ext cx="10881360" cy="20580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6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37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0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67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84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013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18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351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2"/>
            <a:ext cx="10881360" cy="1906905"/>
          </a:xfrm>
        </p:spPr>
        <p:txBody>
          <a:bodyPr anchor="t"/>
          <a:lstStyle>
            <a:lvl1pPr algn="l">
              <a:defRPr sz="6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1"/>
          </a:xfrm>
        </p:spPr>
        <p:txBody>
          <a:bodyPr anchor="b"/>
          <a:lstStyle>
            <a:lvl1pPr marL="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1pPr>
            <a:lvl2pPr marL="71689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433779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3pPr>
            <a:lvl4pPr marL="2150669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4pPr>
            <a:lvl5pPr marL="286755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5pPr>
            <a:lvl6pPr marL="358444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6pPr>
            <a:lvl7pPr marL="430133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7pPr>
            <a:lvl8pPr marL="5018227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8pPr>
            <a:lvl9pPr marL="5735117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2"/>
            <a:ext cx="5654040" cy="6336348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2"/>
            <a:ext cx="5654040" cy="6336348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1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9"/>
            <a:ext cx="5656263" cy="895668"/>
          </a:xfrm>
        </p:spPr>
        <p:txBody>
          <a:bodyPr anchor="b"/>
          <a:lstStyle>
            <a:lvl1pPr marL="0" indent="0">
              <a:buNone/>
              <a:defRPr sz="3800" b="1"/>
            </a:lvl1pPr>
            <a:lvl2pPr marL="716890" indent="0">
              <a:buNone/>
              <a:defRPr sz="3100" b="1"/>
            </a:lvl2pPr>
            <a:lvl3pPr marL="1433779" indent="0">
              <a:buNone/>
              <a:defRPr sz="2800" b="1"/>
            </a:lvl3pPr>
            <a:lvl4pPr marL="2150669" indent="0">
              <a:buNone/>
              <a:defRPr sz="2500" b="1"/>
            </a:lvl4pPr>
            <a:lvl5pPr marL="2867558" indent="0">
              <a:buNone/>
              <a:defRPr sz="2500" b="1"/>
            </a:lvl5pPr>
            <a:lvl6pPr marL="3584448" indent="0">
              <a:buNone/>
              <a:defRPr sz="2500" b="1"/>
            </a:lvl6pPr>
            <a:lvl7pPr marL="4301338" indent="0">
              <a:buNone/>
              <a:defRPr sz="2500" b="1"/>
            </a:lvl7pPr>
            <a:lvl8pPr marL="5018227" indent="0">
              <a:buNone/>
              <a:defRPr sz="2500" b="1"/>
            </a:lvl8pPr>
            <a:lvl9pPr marL="5735117" indent="0">
              <a:buNone/>
              <a:defRPr sz="2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8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7" y="2149159"/>
            <a:ext cx="5658485" cy="895668"/>
          </a:xfrm>
        </p:spPr>
        <p:txBody>
          <a:bodyPr anchor="b"/>
          <a:lstStyle>
            <a:lvl1pPr marL="0" indent="0">
              <a:buNone/>
              <a:defRPr sz="3800" b="1"/>
            </a:lvl1pPr>
            <a:lvl2pPr marL="716890" indent="0">
              <a:buNone/>
              <a:defRPr sz="3100" b="1"/>
            </a:lvl2pPr>
            <a:lvl3pPr marL="1433779" indent="0">
              <a:buNone/>
              <a:defRPr sz="2800" b="1"/>
            </a:lvl3pPr>
            <a:lvl4pPr marL="2150669" indent="0">
              <a:buNone/>
              <a:defRPr sz="2500" b="1"/>
            </a:lvl4pPr>
            <a:lvl5pPr marL="2867558" indent="0">
              <a:buNone/>
              <a:defRPr sz="2500" b="1"/>
            </a:lvl5pPr>
            <a:lvl6pPr marL="3584448" indent="0">
              <a:buNone/>
              <a:defRPr sz="2500" b="1"/>
            </a:lvl6pPr>
            <a:lvl7pPr marL="4301338" indent="0">
              <a:buNone/>
              <a:defRPr sz="2500" b="1"/>
            </a:lvl7pPr>
            <a:lvl8pPr marL="5018227" indent="0">
              <a:buNone/>
              <a:defRPr sz="2500" b="1"/>
            </a:lvl8pPr>
            <a:lvl9pPr marL="5735117" indent="0">
              <a:buNone/>
              <a:defRPr sz="2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7" y="3044825"/>
            <a:ext cx="5658485" cy="5531803"/>
          </a:xfrm>
        </p:spPr>
        <p:txBody>
          <a:bodyPr/>
          <a:lstStyle>
            <a:lvl1pPr>
              <a:defRPr sz="3800"/>
            </a:lvl1pPr>
            <a:lvl2pPr>
              <a:defRPr sz="31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2" y="382269"/>
            <a:ext cx="4211638" cy="1626871"/>
          </a:xfrm>
        </p:spPr>
        <p:txBody>
          <a:bodyPr anchor="b"/>
          <a:lstStyle>
            <a:lvl1pPr algn="l">
              <a:defRPr sz="3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2"/>
            <a:ext cx="7156450" cy="8194359"/>
          </a:xfrm>
        </p:spPr>
        <p:txBody>
          <a:bodyPr/>
          <a:lstStyle>
            <a:lvl1pPr>
              <a:defRPr sz="5000"/>
            </a:lvl1pPr>
            <a:lvl2pPr>
              <a:defRPr sz="4400"/>
            </a:lvl2pPr>
            <a:lvl3pPr>
              <a:defRPr sz="38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2" y="2009143"/>
            <a:ext cx="4211638" cy="6567488"/>
          </a:xfrm>
        </p:spPr>
        <p:txBody>
          <a:bodyPr/>
          <a:lstStyle>
            <a:lvl1pPr marL="0" indent="0">
              <a:buNone/>
              <a:defRPr sz="2200"/>
            </a:lvl1pPr>
            <a:lvl2pPr marL="716890" indent="0">
              <a:buNone/>
              <a:defRPr sz="1900"/>
            </a:lvl2pPr>
            <a:lvl3pPr marL="1433779" indent="0">
              <a:buNone/>
              <a:defRPr sz="1600"/>
            </a:lvl3pPr>
            <a:lvl4pPr marL="2150669" indent="0">
              <a:buNone/>
              <a:defRPr sz="1400"/>
            </a:lvl4pPr>
            <a:lvl5pPr marL="2867558" indent="0">
              <a:buNone/>
              <a:defRPr sz="1400"/>
            </a:lvl5pPr>
            <a:lvl6pPr marL="3584448" indent="0">
              <a:buNone/>
              <a:defRPr sz="1400"/>
            </a:lvl6pPr>
            <a:lvl7pPr marL="4301338" indent="0">
              <a:buNone/>
              <a:defRPr sz="1400"/>
            </a:lvl7pPr>
            <a:lvl8pPr marL="5018227" indent="0">
              <a:buNone/>
              <a:defRPr sz="1400"/>
            </a:lvl8pPr>
            <a:lvl9pPr marL="5735117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4"/>
          </a:xfrm>
        </p:spPr>
        <p:txBody>
          <a:bodyPr anchor="b"/>
          <a:lstStyle>
            <a:lvl1pPr algn="l">
              <a:defRPr sz="3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5000"/>
            </a:lvl1pPr>
            <a:lvl2pPr marL="716890" indent="0">
              <a:buNone/>
              <a:defRPr sz="4400"/>
            </a:lvl2pPr>
            <a:lvl3pPr marL="1433779" indent="0">
              <a:buNone/>
              <a:defRPr sz="3800"/>
            </a:lvl3pPr>
            <a:lvl4pPr marL="2150669" indent="0">
              <a:buNone/>
              <a:defRPr sz="3100"/>
            </a:lvl4pPr>
            <a:lvl5pPr marL="2867558" indent="0">
              <a:buNone/>
              <a:defRPr sz="3100"/>
            </a:lvl5pPr>
            <a:lvl6pPr marL="3584448" indent="0">
              <a:buNone/>
              <a:defRPr sz="3100"/>
            </a:lvl6pPr>
            <a:lvl7pPr marL="4301338" indent="0">
              <a:buNone/>
              <a:defRPr sz="3100"/>
            </a:lvl7pPr>
            <a:lvl8pPr marL="5018227" indent="0">
              <a:buNone/>
              <a:defRPr sz="3100"/>
            </a:lvl8pPr>
            <a:lvl9pPr marL="5735117" indent="0">
              <a:buNone/>
              <a:defRPr sz="3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8"/>
          </a:xfrm>
        </p:spPr>
        <p:txBody>
          <a:bodyPr/>
          <a:lstStyle>
            <a:lvl1pPr marL="0" indent="0">
              <a:buNone/>
              <a:defRPr sz="2200"/>
            </a:lvl1pPr>
            <a:lvl2pPr marL="716890" indent="0">
              <a:buNone/>
              <a:defRPr sz="1900"/>
            </a:lvl2pPr>
            <a:lvl3pPr marL="1433779" indent="0">
              <a:buNone/>
              <a:defRPr sz="1600"/>
            </a:lvl3pPr>
            <a:lvl4pPr marL="2150669" indent="0">
              <a:buNone/>
              <a:defRPr sz="1400"/>
            </a:lvl4pPr>
            <a:lvl5pPr marL="2867558" indent="0">
              <a:buNone/>
              <a:defRPr sz="1400"/>
            </a:lvl5pPr>
            <a:lvl6pPr marL="3584448" indent="0">
              <a:buNone/>
              <a:defRPr sz="1400"/>
            </a:lvl6pPr>
            <a:lvl7pPr marL="4301338" indent="0">
              <a:buNone/>
              <a:defRPr sz="1400"/>
            </a:lvl7pPr>
            <a:lvl8pPr marL="5018227" indent="0">
              <a:buNone/>
              <a:defRPr sz="1400"/>
            </a:lvl8pPr>
            <a:lvl9pPr marL="5735117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4"/>
            <a:ext cx="11521440" cy="1600200"/>
          </a:xfrm>
          <a:prstGeom prst="rect">
            <a:avLst/>
          </a:prstGeom>
        </p:spPr>
        <p:txBody>
          <a:bodyPr vert="horz" lIns="143378" tIns="71689" rIns="143378" bIns="7168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2"/>
            <a:ext cx="11521440" cy="6336348"/>
          </a:xfrm>
          <a:prstGeom prst="rect">
            <a:avLst/>
          </a:prstGeom>
        </p:spPr>
        <p:txBody>
          <a:bodyPr vert="horz" lIns="143378" tIns="71689" rIns="143378" bIns="716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43378" tIns="71689" rIns="143378" bIns="71689" rtlCol="0" anchor="ctr"/>
          <a:lstStyle>
            <a:lvl1pPr algn="l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1416D-FCE3-4D8B-8BDF-6AAE15EB0F77}" type="datetimeFigureOut">
              <a:rPr lang="en-US" smtClean="0"/>
              <a:t>10/21/2018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43378" tIns="71689" rIns="143378" bIns="71689" rtlCol="0" anchor="ctr"/>
          <a:lstStyle>
            <a:lvl1pPr algn="ctr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43378" tIns="71689" rIns="143378" bIns="71689" rtlCol="0" anchor="ctr"/>
          <a:lstStyle>
            <a:lvl1pPr algn="r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882E0-C0C0-4DB0-9084-85939C6639AA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3779" rtl="0" eaLnBrk="1" latinLnBrk="0" hangingPunct="1">
        <a:spcBef>
          <a:spcPct val="0"/>
        </a:spcBef>
        <a:buNone/>
        <a:defRPr sz="6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7667" indent="-537667" algn="l" defTabSz="1433779" rtl="0" eaLnBrk="1" latinLnBrk="0" hangingPunct="1">
        <a:spcBef>
          <a:spcPct val="20000"/>
        </a:spcBef>
        <a:buFont typeface="Arial" pitchFamily="34" charset="0"/>
        <a:buChar char="•"/>
        <a:defRPr sz="5000" kern="1200">
          <a:solidFill>
            <a:schemeClr val="tx1"/>
          </a:solidFill>
          <a:latin typeface="+mn-lt"/>
          <a:ea typeface="+mn-ea"/>
          <a:cs typeface="+mn-cs"/>
        </a:defRPr>
      </a:lvl1pPr>
      <a:lvl2pPr marL="1164946" indent="-448056" algn="l" defTabSz="1433779" rtl="0" eaLnBrk="1" latinLnBrk="0" hangingPunct="1">
        <a:spcBef>
          <a:spcPct val="20000"/>
        </a:spcBef>
        <a:buFont typeface="Arial" pitchFamily="34" charset="0"/>
        <a:buChar char="–"/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1792224" indent="-358445" algn="l" defTabSz="14337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2509114" indent="-358445" algn="l" defTabSz="1433779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3226003" indent="-358445" algn="l" defTabSz="1433779" rtl="0" eaLnBrk="1" latinLnBrk="0" hangingPunct="1">
        <a:spcBef>
          <a:spcPct val="20000"/>
        </a:spcBef>
        <a:buFont typeface="Arial" pitchFamily="34" charset="0"/>
        <a:buChar char="»"/>
        <a:defRPr sz="3100" kern="1200">
          <a:solidFill>
            <a:schemeClr val="tx1"/>
          </a:solidFill>
          <a:latin typeface="+mn-lt"/>
          <a:ea typeface="+mn-ea"/>
          <a:cs typeface="+mn-cs"/>
        </a:defRPr>
      </a:lvl5pPr>
      <a:lvl6pPr marL="3942893" indent="-358445" algn="l" defTabSz="1433779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6pPr>
      <a:lvl7pPr marL="4659782" indent="-358445" algn="l" defTabSz="1433779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7pPr>
      <a:lvl8pPr marL="5376672" indent="-358445" algn="l" defTabSz="1433779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8pPr>
      <a:lvl9pPr marL="6093562" indent="-358445" algn="l" defTabSz="1433779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16890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433779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150669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67558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84448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301338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5018227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735117" algn="l" defTabSz="1433779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cl.ac.uk/campuslife/services/disability/onlineresources/StudyGuides/USING-GIBBS-REFLECTIVE-CYCLE-IN-COURSEWORK-DEC-2016-P-LIA.pdf.%20Last%20accessed%2018/10/18" TargetMode="External"/><Relationship Id="rId2" Type="http://schemas.openxmlformats.org/officeDocument/2006/relationships/hyperlink" Target="http://infed.org/mobi/reflection-learning-and-education/18.%20Last%20accessed%2018/10/1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erriam-webster.com/dictionary/unbiased.%20Last%20accessed%2018/10/1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241280" y="6614160"/>
            <a:ext cx="1920240" cy="575665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8" name="Cloud Callout 27"/>
          <p:cNvSpPr/>
          <p:nvPr/>
        </p:nvSpPr>
        <p:spPr>
          <a:xfrm>
            <a:off x="1295400" y="-3048000"/>
            <a:ext cx="4587240" cy="14935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3378" tIns="71689" rIns="143378" bIns="71689" rtlCol="0" anchor="ctr"/>
          <a:lstStyle/>
          <a:p>
            <a:pPr algn="ctr"/>
            <a:endParaRPr lang="en-US"/>
          </a:p>
        </p:txBody>
      </p:sp>
      <p:pic>
        <p:nvPicPr>
          <p:cNvPr id="11266" name="Picture 2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81000"/>
            <a:ext cx="3211966" cy="2438400"/>
          </a:xfrm>
          <a:prstGeom prst="rect">
            <a:avLst/>
          </a:prstGeom>
          <a:noFill/>
        </p:spPr>
      </p:pic>
      <p:sp>
        <p:nvSpPr>
          <p:cNvPr id="11271" name="AutoShape 7" descr="Image result for 4 c's of critical thinking"/>
          <p:cNvSpPr>
            <a:spLocks noChangeAspect="1" noChangeArrowheads="1"/>
          </p:cNvSpPr>
          <p:nvPr/>
        </p:nvSpPr>
        <p:spPr bwMode="auto">
          <a:xfrm>
            <a:off x="88902" y="-191135"/>
            <a:ext cx="2813685" cy="2133600"/>
          </a:xfrm>
          <a:prstGeom prst="rect">
            <a:avLst/>
          </a:prstGeom>
          <a:noFill/>
        </p:spPr>
        <p:txBody>
          <a:bodyPr vert="horz" wrap="square" lIns="143378" tIns="71689" rIns="143378" bIns="71689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3" name="AutoShape 9" descr="Image result for 4 c's of critical thinking"/>
          <p:cNvSpPr>
            <a:spLocks noChangeAspect="1" noChangeArrowheads="1"/>
          </p:cNvSpPr>
          <p:nvPr/>
        </p:nvSpPr>
        <p:spPr bwMode="auto">
          <a:xfrm>
            <a:off x="88902" y="-191135"/>
            <a:ext cx="2813685" cy="2133600"/>
          </a:xfrm>
          <a:prstGeom prst="rect">
            <a:avLst/>
          </a:prstGeom>
          <a:noFill/>
        </p:spPr>
        <p:txBody>
          <a:bodyPr vert="horz" wrap="square" lIns="143378" tIns="71689" rIns="143378" bIns="71689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75" name="AutoShape 11" descr="Image result for 4 c's of critical thinking"/>
          <p:cNvSpPr>
            <a:spLocks noChangeAspect="1" noChangeArrowheads="1"/>
          </p:cNvSpPr>
          <p:nvPr/>
        </p:nvSpPr>
        <p:spPr bwMode="auto">
          <a:xfrm>
            <a:off x="0" y="0"/>
            <a:ext cx="2813685" cy="2133600"/>
          </a:xfrm>
          <a:prstGeom prst="rect">
            <a:avLst/>
          </a:prstGeom>
          <a:noFill/>
        </p:spPr>
        <p:txBody>
          <a:bodyPr vert="horz" wrap="square" lIns="143378" tIns="71689" rIns="143378" bIns="71689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9906000" y="7086600"/>
            <a:ext cx="2895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“Free </a:t>
            </a:r>
            <a:r>
              <a:rPr lang="en-US" b="1" dirty="0">
                <a:solidFill>
                  <a:srgbClr val="002060"/>
                </a:solidFill>
              </a:rPr>
              <a:t>from all prejudice and favoritism : eminently </a:t>
            </a:r>
            <a:r>
              <a:rPr lang="en-US" b="1" dirty="0" smtClean="0">
                <a:solidFill>
                  <a:srgbClr val="002060"/>
                </a:solidFill>
              </a:rPr>
              <a:t>fair”</a:t>
            </a:r>
          </a:p>
          <a:p>
            <a:r>
              <a:rPr lang="en-US" b="1" dirty="0" smtClean="0">
                <a:solidFill>
                  <a:srgbClr val="002060"/>
                </a:solidFill>
              </a:rPr>
              <a:t>(Webster 2018)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42" name="Cloud 41"/>
          <p:cNvSpPr/>
          <p:nvPr/>
        </p:nvSpPr>
        <p:spPr>
          <a:xfrm>
            <a:off x="4038600" y="533400"/>
            <a:ext cx="3962400" cy="3886200"/>
          </a:xfrm>
          <a:prstGeom prst="cloud">
            <a:avLst/>
          </a:prstGeom>
          <a:solidFill>
            <a:srgbClr val="6699FF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29200" y="1600200"/>
            <a:ext cx="2987178" cy="1622106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b="1" dirty="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What is critical thinking</a:t>
            </a:r>
            <a:r>
              <a:rPr lang="en-US" sz="4000" b="1" dirty="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9829800" y="6019800"/>
            <a:ext cx="25908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9906000" y="6172200"/>
            <a:ext cx="48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Comic Sans MS" pitchFamily="66" charset="0"/>
              </a:rPr>
              <a:t>Non biased</a:t>
            </a:r>
            <a:endParaRPr lang="en-US" sz="3200" b="1" dirty="0">
              <a:latin typeface="Comic Sans MS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0" y="4338221"/>
            <a:ext cx="4114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“Reflective thinking is an active, persistent and careful consideration of a belief or supposed form of knowledge, of the grounds that support knowledge and the further conclusions to which that knowledge leads.”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en-US" dirty="0">
                <a:solidFill>
                  <a:srgbClr val="002060"/>
                </a:solidFill>
              </a:rPr>
              <a:t>(Dewey,1993)</a:t>
            </a:r>
          </a:p>
          <a:p>
            <a:endParaRPr lang="en-US" dirty="0"/>
          </a:p>
        </p:txBody>
      </p:sp>
      <p:sp>
        <p:nvSpPr>
          <p:cNvPr id="46" name="Rounded Rectangle 45"/>
          <p:cNvSpPr/>
          <p:nvPr/>
        </p:nvSpPr>
        <p:spPr>
          <a:xfrm>
            <a:off x="304800" y="3505200"/>
            <a:ext cx="2667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81000" y="3657600"/>
            <a:ext cx="3200400" cy="621832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sz="3100" b="1" dirty="0">
                <a:latin typeface="Comic Sans MS" pitchFamily="66" charset="0"/>
              </a:rPr>
              <a:t>Reflectivity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8229600" y="1447800"/>
            <a:ext cx="4572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“Objective thinking is not a natural product of the existence of an enlarged brain or culmination of innate biological tendencies. Rather, it is a way of learning to use the brain hat runs counter to the natural characteristics involved in being an animal.”</a:t>
            </a:r>
          </a:p>
          <a:p>
            <a:r>
              <a:rPr lang="en-US" sz="2400" b="1" dirty="0" smtClean="0">
                <a:solidFill>
                  <a:srgbClr val="002060"/>
                </a:solidFill>
              </a:rPr>
              <a:t>(Martell 2003)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9982200" y="381000"/>
            <a:ext cx="25146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9982200" y="533400"/>
            <a:ext cx="2442390" cy="621832"/>
          </a:xfrm>
          <a:prstGeom prst="rect">
            <a:avLst/>
          </a:prstGeom>
          <a:noFill/>
        </p:spPr>
        <p:txBody>
          <a:bodyPr wrap="none" lIns="143378" tIns="71689" rIns="143378" bIns="71689" rtlCol="0">
            <a:spAutoFit/>
          </a:bodyPr>
          <a:lstStyle/>
          <a:p>
            <a:r>
              <a:rPr lang="en-US" sz="3100" b="1" dirty="0">
                <a:latin typeface="Comic Sans MS" pitchFamily="66" charset="0"/>
              </a:rPr>
              <a:t>Objectivity</a:t>
            </a:r>
          </a:p>
        </p:txBody>
      </p:sp>
      <p:sp>
        <p:nvSpPr>
          <p:cNvPr id="11280" name="AutoShape 16" descr="Image result for Creative Thinking Clip Art"/>
          <p:cNvSpPr>
            <a:spLocks noChangeAspect="1" noChangeArrowheads="1"/>
          </p:cNvSpPr>
          <p:nvPr/>
        </p:nvSpPr>
        <p:spPr bwMode="auto">
          <a:xfrm>
            <a:off x="63500" y="-136525"/>
            <a:ext cx="3529013" cy="2774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82" name="AutoShape 18" descr="Image result for Creative Thinking Clip Art"/>
          <p:cNvSpPr>
            <a:spLocks noChangeAspect="1" noChangeArrowheads="1"/>
          </p:cNvSpPr>
          <p:nvPr/>
        </p:nvSpPr>
        <p:spPr bwMode="auto">
          <a:xfrm>
            <a:off x="63500" y="-136525"/>
            <a:ext cx="3529013" cy="2774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84" name="AutoShape 20" descr="Image result for critical  Thinking Clip Art"/>
          <p:cNvSpPr>
            <a:spLocks noChangeAspect="1" noChangeArrowheads="1"/>
          </p:cNvSpPr>
          <p:nvPr/>
        </p:nvSpPr>
        <p:spPr bwMode="auto">
          <a:xfrm>
            <a:off x="63500" y="-136525"/>
            <a:ext cx="2293938" cy="30162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285" name="Picture 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6858000"/>
            <a:ext cx="132754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6" name="Picture 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60008" y="4724400"/>
            <a:ext cx="165497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Cloud Callout 53"/>
          <p:cNvSpPr/>
          <p:nvPr/>
        </p:nvSpPr>
        <p:spPr>
          <a:xfrm>
            <a:off x="6934200" y="1066800"/>
            <a:ext cx="1447800" cy="685800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 rot="21186828">
            <a:off x="7037341" y="1144711"/>
            <a:ext cx="1331480" cy="529499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sz="2500" b="1" dirty="0">
                <a:solidFill>
                  <a:schemeClr val="bg2">
                    <a:lumMod val="40000"/>
                    <a:lumOff val="60000"/>
                  </a:schemeClr>
                </a:solidFill>
              </a:rPr>
              <a:t>Who?</a:t>
            </a:r>
          </a:p>
        </p:txBody>
      </p:sp>
      <p:sp>
        <p:nvSpPr>
          <p:cNvPr id="55" name="Cloud Callout 54"/>
          <p:cNvSpPr/>
          <p:nvPr/>
        </p:nvSpPr>
        <p:spPr>
          <a:xfrm rot="6922344">
            <a:off x="6744393" y="2514836"/>
            <a:ext cx="1525312" cy="810693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Cloud Callout 55"/>
          <p:cNvSpPr/>
          <p:nvPr/>
        </p:nvSpPr>
        <p:spPr>
          <a:xfrm>
            <a:off x="5486400" y="533400"/>
            <a:ext cx="1219200" cy="838200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Cloud Callout 56"/>
          <p:cNvSpPr/>
          <p:nvPr/>
        </p:nvSpPr>
        <p:spPr>
          <a:xfrm rot="9524801">
            <a:off x="5482624" y="3310771"/>
            <a:ext cx="1246745" cy="1158500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Cloud Callout 57"/>
          <p:cNvSpPr/>
          <p:nvPr/>
        </p:nvSpPr>
        <p:spPr>
          <a:xfrm rot="11105107">
            <a:off x="4023723" y="3127481"/>
            <a:ext cx="1143000" cy="914400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Cloud Callout 58"/>
          <p:cNvSpPr/>
          <p:nvPr/>
        </p:nvSpPr>
        <p:spPr>
          <a:xfrm rot="17291456">
            <a:off x="3962400" y="990600"/>
            <a:ext cx="1143000" cy="990600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 rot="21340291">
            <a:off x="3979893" y="1192765"/>
            <a:ext cx="1338170" cy="514110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omic Sans MS" pitchFamily="66" charset="0"/>
              </a:rPr>
              <a:t>How?</a:t>
            </a:r>
          </a:p>
        </p:txBody>
      </p:sp>
      <p:sp>
        <p:nvSpPr>
          <p:cNvPr id="9" name="TextBox 8"/>
          <p:cNvSpPr txBox="1"/>
          <p:nvPr/>
        </p:nvSpPr>
        <p:spPr>
          <a:xfrm rot="20617912">
            <a:off x="5448076" y="593768"/>
            <a:ext cx="2133600" cy="575665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Comic Sans MS" pitchFamily="66" charset="0"/>
              </a:rPr>
              <a:t>What?</a:t>
            </a:r>
            <a:endParaRPr lang="en-US" dirty="0">
              <a:solidFill>
                <a:schemeClr val="bg2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20759588">
            <a:off x="6898898" y="2680511"/>
            <a:ext cx="1434100" cy="514110"/>
          </a:xfrm>
          <a:prstGeom prst="rect">
            <a:avLst/>
          </a:prstGeom>
          <a:noFill/>
        </p:spPr>
        <p:txBody>
          <a:bodyPr wrap="none" lIns="143378" tIns="71689" rIns="143378" bIns="71689" rtlCol="0">
            <a:spAutoFit/>
          </a:bodyPr>
          <a:lstStyle/>
          <a:p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omic Sans MS" pitchFamily="66" charset="0"/>
              </a:rPr>
              <a:t>Where?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0" y="3733800"/>
            <a:ext cx="1600200" cy="514110"/>
          </a:xfrm>
          <a:prstGeom prst="rect">
            <a:avLst/>
          </a:prstGeom>
          <a:noFill/>
        </p:spPr>
        <p:txBody>
          <a:bodyPr wrap="square" lIns="143378" tIns="71689" rIns="143378" bIns="71689" rtlCol="0">
            <a:spAutoFit/>
          </a:bodyPr>
          <a:lstStyle/>
          <a:p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omic Sans MS" pitchFamily="66" charset="0"/>
              </a:rPr>
              <a:t>Why?</a:t>
            </a:r>
          </a:p>
        </p:txBody>
      </p:sp>
      <p:sp>
        <p:nvSpPr>
          <p:cNvPr id="12" name="TextBox 11"/>
          <p:cNvSpPr txBox="1"/>
          <p:nvPr/>
        </p:nvSpPr>
        <p:spPr>
          <a:xfrm rot="21318614">
            <a:off x="3981273" y="3404275"/>
            <a:ext cx="1280212" cy="514110"/>
          </a:xfrm>
          <a:prstGeom prst="rect">
            <a:avLst/>
          </a:prstGeom>
          <a:noFill/>
        </p:spPr>
        <p:txBody>
          <a:bodyPr wrap="none" lIns="143378" tIns="71689" rIns="143378" bIns="71689" rtlCol="0">
            <a:spAutoFit/>
          </a:bodyPr>
          <a:lstStyle/>
          <a:p>
            <a:r>
              <a:rPr lang="en-US" sz="2400" dirty="0">
                <a:solidFill>
                  <a:schemeClr val="bg2">
                    <a:lumMod val="40000"/>
                    <a:lumOff val="60000"/>
                  </a:schemeClr>
                </a:solidFill>
                <a:latin typeface="Comic Sans MS" pitchFamily="66" charset="0"/>
              </a:rPr>
              <a:t>When?</a:t>
            </a:r>
          </a:p>
        </p:txBody>
      </p:sp>
      <p:sp>
        <p:nvSpPr>
          <p:cNvPr id="60" name="Cloud Callout 59"/>
          <p:cNvSpPr/>
          <p:nvPr/>
        </p:nvSpPr>
        <p:spPr>
          <a:xfrm rot="10640528">
            <a:off x="4672093" y="5111351"/>
            <a:ext cx="3777458" cy="4404634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5029200" y="5867400"/>
            <a:ext cx="3352800" cy="3191766"/>
          </a:xfrm>
          <a:prstGeom prst="rect">
            <a:avLst/>
          </a:prstGeom>
        </p:spPr>
        <p:txBody>
          <a:bodyPr wrap="square" lIns="143378" tIns="71689" rIns="143378" bIns="71689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</a:rPr>
              <a:t>“Critical thinking is defined as the process of determining the authenticity accuracy and worth of information or knowledge </a:t>
            </a:r>
            <a:r>
              <a:rPr lang="en-US" sz="2200" b="1" dirty="0" smtClean="0">
                <a:solidFill>
                  <a:srgbClr val="002060"/>
                </a:solidFill>
              </a:rPr>
              <a:t>claims. It </a:t>
            </a:r>
            <a:r>
              <a:rPr lang="en-US" sz="2200" b="1" dirty="0">
                <a:solidFill>
                  <a:srgbClr val="002060"/>
                </a:solidFill>
              </a:rPr>
              <a:t>consists of a number of discrete skills</a:t>
            </a:r>
            <a:r>
              <a:rPr lang="en-US" sz="2200" b="1" dirty="0" smtClean="0">
                <a:solidFill>
                  <a:srgbClr val="002060"/>
                </a:solidFill>
              </a:rPr>
              <a:t>.”</a:t>
            </a:r>
          </a:p>
          <a:p>
            <a:r>
              <a:rPr lang="en-US" sz="2200" b="1" dirty="0" smtClean="0">
                <a:solidFill>
                  <a:srgbClr val="002060"/>
                </a:solidFill>
              </a:rPr>
              <a:t>(Beyer 1985)</a:t>
            </a:r>
            <a:endParaRPr lang="en-US" sz="2200" b="1" dirty="0">
              <a:solidFill>
                <a:srgbClr val="00206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 flipV="1">
            <a:off x="3124200" y="3962400"/>
            <a:ext cx="762000" cy="3810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V="1">
            <a:off x="8763000" y="762000"/>
            <a:ext cx="990600" cy="2286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H="1" flipV="1">
            <a:off x="7924800" y="4648200"/>
            <a:ext cx="1524000" cy="12954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 flipV="1">
            <a:off x="4572000" y="2209800"/>
            <a:ext cx="0" cy="45720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 flipV="1">
            <a:off x="5105400" y="1066800"/>
            <a:ext cx="304800" cy="15240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6934200" y="838200"/>
            <a:ext cx="228600" cy="30480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stCxn id="54" idx="1"/>
          </p:cNvCxnSpPr>
          <p:nvPr/>
        </p:nvCxnSpPr>
        <p:spPr>
          <a:xfrm>
            <a:off x="7658100" y="1751870"/>
            <a:ext cx="38100" cy="38173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 flipV="1">
            <a:off x="6781800" y="3429000"/>
            <a:ext cx="228600" cy="15240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endCxn id="12" idx="3"/>
          </p:cNvCxnSpPr>
          <p:nvPr/>
        </p:nvCxnSpPr>
        <p:spPr>
          <a:xfrm flipH="1" flipV="1">
            <a:off x="5259342" y="3608995"/>
            <a:ext cx="303258" cy="201005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533400" y="28194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en-US" sz="2000" dirty="0" smtClean="0">
                <a:solidFill>
                  <a:schemeClr val="bg2">
                    <a:lumMod val="75000"/>
                  </a:schemeClr>
                </a:solidFill>
              </a:rPr>
              <a:t>Gibbs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bg2">
                    <a:lumMod val="75000"/>
                  </a:schemeClr>
                </a:solidFill>
              </a:rPr>
              <a:t>1988)</a:t>
            </a:r>
            <a:endParaRPr lang="en-US" sz="20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 list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362200"/>
            <a:ext cx="11521440" cy="6336348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/>
              <a:t> </a:t>
            </a:r>
            <a:endParaRPr lang="en-US" sz="28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sz="2800" dirty="0" err="1">
                <a:solidFill>
                  <a:schemeClr val="bg2">
                    <a:lumMod val="75000"/>
                  </a:schemeClr>
                </a:solidFill>
              </a:rPr>
              <a:t>Beyer,Barry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 K . (1985). </a:t>
            </a:r>
            <a:r>
              <a:rPr lang="en-US" sz="2800" i="1" dirty="0">
                <a:solidFill>
                  <a:schemeClr val="bg2">
                    <a:lumMod val="75000"/>
                  </a:schemeClr>
                </a:solidFill>
              </a:rPr>
              <a:t>What is critical thinking .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 Available: https://eric.ed.gov/?id=EJ316045. Last accessed 18/10/18</a:t>
            </a:r>
            <a:r>
              <a:rPr lang="en-US" sz="2800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n-GB" sz="2600" dirty="0" smtClean="0">
              <a:solidFill>
                <a:schemeClr val="bg2">
                  <a:lumMod val="75000"/>
                </a:schemeClr>
              </a:solidFill>
            </a:endParaRPr>
          </a:p>
          <a:p>
            <a:endParaRPr lang="en-GB" sz="2600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sz="2600" dirty="0" smtClean="0">
                <a:solidFill>
                  <a:schemeClr val="bg2">
                    <a:lumMod val="75000"/>
                  </a:schemeClr>
                </a:solidFill>
              </a:rPr>
              <a:t>Dewey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n-GB" sz="2600" dirty="0" smtClean="0">
                <a:solidFill>
                  <a:schemeClr val="bg2">
                    <a:lumMod val="75000"/>
                  </a:schemeClr>
                </a:solidFill>
              </a:rPr>
              <a:t>(1993).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</a:rPr>
              <a:t> </a:t>
            </a:r>
            <a:r>
              <a:rPr lang="en-GB" sz="2600" i="1" dirty="0">
                <a:solidFill>
                  <a:schemeClr val="bg2">
                    <a:lumMod val="75000"/>
                  </a:schemeClr>
                </a:solidFill>
              </a:rPr>
              <a:t>How we think.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</a:rPr>
              <a:t> Available: 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  <a:hlinkClick r:id="rId2"/>
              </a:rPr>
              <a:t>http://infed.org/mobi/reflection-learning-and-education/18. Last accessed 18/10/18</a:t>
            </a:r>
            <a:r>
              <a:rPr lang="en-GB" sz="2600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sz="2800" dirty="0" smtClean="0"/>
          </a:p>
          <a:p>
            <a:r>
              <a:rPr lang="en-US" sz="2800" dirty="0" err="1" smtClean="0">
                <a:solidFill>
                  <a:schemeClr val="bg2">
                    <a:lumMod val="75000"/>
                  </a:schemeClr>
                </a:solidFill>
              </a:rPr>
              <a:t>Gibbs,G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n-US" sz="2800" smtClean="0">
                <a:solidFill>
                  <a:schemeClr val="bg2">
                    <a:lumMod val="75000"/>
                  </a:schemeClr>
                </a:solidFill>
              </a:rPr>
              <a:t>(1988). </a:t>
            </a:r>
            <a:r>
              <a:rPr lang="en-US" sz="2800" i="1" dirty="0">
                <a:solidFill>
                  <a:schemeClr val="bg2">
                    <a:lumMod val="75000"/>
                  </a:schemeClr>
                </a:solidFill>
              </a:rPr>
              <a:t>Using Gibbs’ Reflective Cycle .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 Available: </a:t>
            </a:r>
            <a:r>
              <a:rPr lang="en-US" sz="2800" u="sng" dirty="0">
                <a:solidFill>
                  <a:schemeClr val="bg2">
                    <a:lumMod val="75000"/>
                  </a:schemeClr>
                </a:solidFill>
                <a:hlinkClick r:id="rId3"/>
              </a:rPr>
              <a:t>https://www.kcl.ac.uk/campuslife/services/disability/onlineresources/StudyGuides/USING-GIBBS-REFLECTIVE-CYCLE-IN-COURSEWORK-DEC-2016-P-LIA.pdf. Last accessed 18/10/18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endParaRPr lang="en-US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US" sz="2800" dirty="0" err="1" smtClean="0">
                <a:solidFill>
                  <a:schemeClr val="bg2">
                    <a:lumMod val="75000"/>
                  </a:schemeClr>
                </a:solidFill>
              </a:rPr>
              <a:t>Johnson,DM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. (2003). </a:t>
            </a:r>
            <a:r>
              <a:rPr lang="en-US" sz="2800" i="1" dirty="0">
                <a:solidFill>
                  <a:schemeClr val="bg2">
                    <a:lumMod val="75000"/>
                  </a:schemeClr>
                </a:solidFill>
              </a:rPr>
              <a:t>How history made the mind.</a:t>
            </a:r>
            <a:r>
              <a:rPr lang="en-US" sz="2800" dirty="0">
                <a:solidFill>
                  <a:schemeClr val="bg2">
                    <a:lumMod val="75000"/>
                  </a:schemeClr>
                </a:solidFill>
              </a:rPr>
              <a:t> Available: https://www.booktopia.com.au/how-history-made-the-mind-david-martel-johnson/prod9780812695366.html. Last accessed 18/10/18.</a:t>
            </a:r>
          </a:p>
          <a:p>
            <a:endParaRPr lang="en-GB" sz="2600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buNone/>
            </a:pPr>
            <a:r>
              <a:rPr lang="en-GB" sz="2600" dirty="0" smtClean="0">
                <a:solidFill>
                  <a:schemeClr val="bg2">
                    <a:lumMod val="75000"/>
                  </a:schemeClr>
                </a:solidFill>
              </a:rPr>
              <a:t>      </a:t>
            </a:r>
            <a:r>
              <a:rPr lang="en-GB" sz="2600" dirty="0" err="1" smtClean="0">
                <a:solidFill>
                  <a:schemeClr val="bg2">
                    <a:lumMod val="75000"/>
                  </a:schemeClr>
                </a:solidFill>
              </a:rPr>
              <a:t>Webster,M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</a:rPr>
              <a:t>. (1982). </a:t>
            </a:r>
            <a:r>
              <a:rPr lang="en-GB" sz="2600" i="1" dirty="0">
                <a:solidFill>
                  <a:schemeClr val="bg2">
                    <a:lumMod val="75000"/>
                  </a:schemeClr>
                </a:solidFill>
              </a:rPr>
              <a:t>Definition .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</a:rPr>
              <a:t> Available: </a:t>
            </a:r>
            <a:r>
              <a:rPr lang="en-GB" sz="2600" dirty="0">
                <a:solidFill>
                  <a:schemeClr val="bg2">
                    <a:lumMod val="75000"/>
                  </a:schemeClr>
                </a:solidFill>
                <a:hlinkClick r:id="rId4"/>
              </a:rPr>
              <a:t>https://www.merriam-webster.com/dictionary/unbiased. Last accessed 18/10/18</a:t>
            </a:r>
            <a:r>
              <a:rPr lang="en-GB" sz="2600" dirty="0" smtClean="0">
                <a:solidFill>
                  <a:srgbClr val="0070C0"/>
                </a:solidFill>
              </a:rPr>
              <a:t>.</a:t>
            </a:r>
          </a:p>
          <a:p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5854</TotalTime>
  <Words>167</Words>
  <Application>Microsoft Office PowerPoint</Application>
  <PresentationFormat>A3 Paper (297x420 mm)</PresentationFormat>
  <Paragraphs>32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Reference list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jadea</dc:creator>
  <cp:lastModifiedBy>jadea</cp:lastModifiedBy>
  <cp:revision>51</cp:revision>
  <dcterms:created xsi:type="dcterms:W3CDTF">2018-10-21T18:34:59Z</dcterms:created>
  <dcterms:modified xsi:type="dcterms:W3CDTF">2018-10-25T20:09:06Z</dcterms:modified>
</cp:coreProperties>
</file>