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73" r:id="rId5"/>
    <p:sldId id="259" r:id="rId6"/>
    <p:sldId id="260" r:id="rId7"/>
    <p:sldId id="261" r:id="rId8"/>
    <p:sldId id="271" r:id="rId9"/>
    <p:sldId id="262" r:id="rId10"/>
    <p:sldId id="263" r:id="rId11"/>
    <p:sldId id="264" r:id="rId12"/>
    <p:sldId id="265" r:id="rId13"/>
    <p:sldId id="272" r:id="rId14"/>
    <p:sldId id="266"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lutu Moldoveanu" userId="03089a1d9ff42f81" providerId="LiveId" clId="{90059B69-B8AF-46A1-83F8-4C81C328CD5D}"/>
    <pc:docChg chg="modSld">
      <pc:chgData name="Nelutu Moldoveanu" userId="03089a1d9ff42f81" providerId="LiveId" clId="{90059B69-B8AF-46A1-83F8-4C81C328CD5D}" dt="2025-11-11T17:36:04.865" v="0" actId="1036"/>
      <pc:docMkLst>
        <pc:docMk/>
      </pc:docMkLst>
      <pc:sldChg chg="modSp mod">
        <pc:chgData name="Nelutu Moldoveanu" userId="03089a1d9ff42f81" providerId="LiveId" clId="{90059B69-B8AF-46A1-83F8-4C81C328CD5D}" dt="2025-11-11T17:36:04.865" v="0" actId="1036"/>
        <pc:sldMkLst>
          <pc:docMk/>
          <pc:sldMk cId="95796492" sldId="256"/>
        </pc:sldMkLst>
        <pc:spChg chg="mod">
          <ac:chgData name="Nelutu Moldoveanu" userId="03089a1d9ff42f81" providerId="LiveId" clId="{90059B69-B8AF-46A1-83F8-4C81C328CD5D}" dt="2025-11-11T17:36:04.865" v="0" actId="1036"/>
          <ac:spMkLst>
            <pc:docMk/>
            <pc:sldMk cId="95796492" sldId="256"/>
            <ac:spMk id="2" creationId="{A3402DD4-2494-ED6F-CC49-404FBB23322A}"/>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C0FE06-62E8-4292-97A8-A0827BF0CEB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D1D704D-7717-47CA-AEDF-542A4F63E081}">
      <dgm:prSet/>
      <dgm:spPr/>
      <dgm:t>
        <a:bodyPr/>
        <a:lstStyle/>
        <a:p>
          <a:r>
            <a:rPr lang="en-GB"/>
            <a:t>The objectives for each hiring process to optimize both time and efficiency include:</a:t>
          </a:r>
          <a:endParaRPr lang="en-US"/>
        </a:p>
      </dgm:t>
    </dgm:pt>
    <dgm:pt modelId="{49C6E4EC-9BDD-41B3-AB82-80C9A825DF21}" type="parTrans" cxnId="{0489C26F-D77A-41EB-B15B-D1995B394650}">
      <dgm:prSet/>
      <dgm:spPr/>
      <dgm:t>
        <a:bodyPr/>
        <a:lstStyle/>
        <a:p>
          <a:endParaRPr lang="en-US"/>
        </a:p>
      </dgm:t>
    </dgm:pt>
    <dgm:pt modelId="{0914C967-640B-405E-95B0-B8256E8E7F42}" type="sibTrans" cxnId="{0489C26F-D77A-41EB-B15B-D1995B394650}">
      <dgm:prSet/>
      <dgm:spPr/>
      <dgm:t>
        <a:bodyPr/>
        <a:lstStyle/>
        <a:p>
          <a:endParaRPr lang="en-US"/>
        </a:p>
      </dgm:t>
    </dgm:pt>
    <dgm:pt modelId="{03F4C675-3326-46D3-A281-494E9278EA23}">
      <dgm:prSet/>
      <dgm:spPr/>
      <dgm:t>
        <a:bodyPr/>
        <a:lstStyle/>
        <a:p>
          <a:r>
            <a:rPr lang="en-GB"/>
            <a:t>Establish criteria for job consideration</a:t>
          </a:r>
          <a:endParaRPr lang="en-US"/>
        </a:p>
      </dgm:t>
    </dgm:pt>
    <dgm:pt modelId="{16874292-D930-45DB-B069-2DAD4358E746}" type="parTrans" cxnId="{72378715-FC28-4706-83E0-8FAA74BC1755}">
      <dgm:prSet/>
      <dgm:spPr/>
      <dgm:t>
        <a:bodyPr/>
        <a:lstStyle/>
        <a:p>
          <a:endParaRPr lang="en-US"/>
        </a:p>
      </dgm:t>
    </dgm:pt>
    <dgm:pt modelId="{6B70BF1F-9AA6-4504-93E2-1B607E60D903}" type="sibTrans" cxnId="{72378715-FC28-4706-83E0-8FAA74BC1755}">
      <dgm:prSet/>
      <dgm:spPr/>
      <dgm:t>
        <a:bodyPr/>
        <a:lstStyle/>
        <a:p>
          <a:endParaRPr lang="en-US"/>
        </a:p>
      </dgm:t>
    </dgm:pt>
    <dgm:pt modelId="{56F06366-2FD7-4591-8F4E-5C6E3F2A5764}">
      <dgm:prSet/>
      <dgm:spPr/>
      <dgm:t>
        <a:bodyPr/>
        <a:lstStyle/>
        <a:p>
          <a:r>
            <a:rPr lang="en-GB"/>
            <a:t>Perform genuine job analysis</a:t>
          </a:r>
          <a:endParaRPr lang="en-US"/>
        </a:p>
      </dgm:t>
    </dgm:pt>
    <dgm:pt modelId="{BFE9D471-465F-4A48-9647-EB80D54F4A58}" type="parTrans" cxnId="{C241A264-E8E8-46B6-8DD1-562DF9456AA3}">
      <dgm:prSet/>
      <dgm:spPr/>
      <dgm:t>
        <a:bodyPr/>
        <a:lstStyle/>
        <a:p>
          <a:endParaRPr lang="en-US"/>
        </a:p>
      </dgm:t>
    </dgm:pt>
    <dgm:pt modelId="{BF0004AD-0BFF-458D-8F42-EC586562826A}" type="sibTrans" cxnId="{C241A264-E8E8-46B6-8DD1-562DF9456AA3}">
      <dgm:prSet/>
      <dgm:spPr/>
      <dgm:t>
        <a:bodyPr/>
        <a:lstStyle/>
        <a:p>
          <a:endParaRPr lang="en-US"/>
        </a:p>
      </dgm:t>
    </dgm:pt>
    <dgm:pt modelId="{74D05756-111A-4E33-B093-849F6F6031C4}">
      <dgm:prSet/>
      <dgm:spPr/>
      <dgm:t>
        <a:bodyPr/>
        <a:lstStyle/>
        <a:p>
          <a:r>
            <a:rPr lang="en-GB"/>
            <a:t>Develop clear descriptions and specification guidelines</a:t>
          </a:r>
          <a:endParaRPr lang="en-US"/>
        </a:p>
      </dgm:t>
    </dgm:pt>
    <dgm:pt modelId="{D35ECF9D-2174-46CB-9EDA-44B4BA80B8B3}" type="parTrans" cxnId="{44D067ED-7482-4AD9-854F-49418BCCAF1B}">
      <dgm:prSet/>
      <dgm:spPr/>
      <dgm:t>
        <a:bodyPr/>
        <a:lstStyle/>
        <a:p>
          <a:endParaRPr lang="en-US"/>
        </a:p>
      </dgm:t>
    </dgm:pt>
    <dgm:pt modelId="{EA7FB42F-2581-4747-BAF4-2D97C2BC28B8}" type="sibTrans" cxnId="{44D067ED-7482-4AD9-854F-49418BCCAF1B}">
      <dgm:prSet/>
      <dgm:spPr/>
      <dgm:t>
        <a:bodyPr/>
        <a:lstStyle/>
        <a:p>
          <a:endParaRPr lang="en-US"/>
        </a:p>
      </dgm:t>
    </dgm:pt>
    <dgm:pt modelId="{AA784608-B33B-482E-8E61-042B516C50BF}">
      <dgm:prSet/>
      <dgm:spPr/>
      <dgm:t>
        <a:bodyPr/>
        <a:lstStyle/>
        <a:p>
          <a:r>
            <a:rPr lang="en-GB"/>
            <a:t>Strategically promote the open position</a:t>
          </a:r>
          <a:endParaRPr lang="en-US"/>
        </a:p>
      </dgm:t>
    </dgm:pt>
    <dgm:pt modelId="{9FA5379E-B57E-4642-ACFF-6E8916B998D4}" type="parTrans" cxnId="{574D705D-04A0-426C-A568-9F171D9820CA}">
      <dgm:prSet/>
      <dgm:spPr/>
      <dgm:t>
        <a:bodyPr/>
        <a:lstStyle/>
        <a:p>
          <a:endParaRPr lang="en-US"/>
        </a:p>
      </dgm:t>
    </dgm:pt>
    <dgm:pt modelId="{FDE6CCCA-AD45-42A9-A110-FFA43A0C0932}" type="sibTrans" cxnId="{574D705D-04A0-426C-A568-9F171D9820CA}">
      <dgm:prSet/>
      <dgm:spPr/>
      <dgm:t>
        <a:bodyPr/>
        <a:lstStyle/>
        <a:p>
          <a:endParaRPr lang="en-US"/>
        </a:p>
      </dgm:t>
    </dgm:pt>
    <dgm:pt modelId="{5F4B86A6-822C-4ACC-B014-7A56905A6ABE}">
      <dgm:prSet/>
      <dgm:spPr/>
      <dgm:t>
        <a:bodyPr/>
        <a:lstStyle/>
        <a:p>
          <a:r>
            <a:rPr lang="en-GB"/>
            <a:t>Identify and select suitable applicants</a:t>
          </a:r>
          <a:endParaRPr lang="en-US"/>
        </a:p>
      </dgm:t>
    </dgm:pt>
    <dgm:pt modelId="{A94AB5D4-0A4E-4CF0-A8BF-DA5EAA07C96F}" type="parTrans" cxnId="{0C6C3555-1E98-4DA2-9896-73911E0CFDD9}">
      <dgm:prSet/>
      <dgm:spPr/>
      <dgm:t>
        <a:bodyPr/>
        <a:lstStyle/>
        <a:p>
          <a:endParaRPr lang="en-US"/>
        </a:p>
      </dgm:t>
    </dgm:pt>
    <dgm:pt modelId="{9F3250AE-54EE-4870-9EAD-9C194B55FCF0}" type="sibTrans" cxnId="{0C6C3555-1E98-4DA2-9896-73911E0CFDD9}">
      <dgm:prSet/>
      <dgm:spPr/>
      <dgm:t>
        <a:bodyPr/>
        <a:lstStyle/>
        <a:p>
          <a:endParaRPr lang="en-US"/>
        </a:p>
      </dgm:t>
    </dgm:pt>
    <dgm:pt modelId="{95FB8B32-1076-43EF-9002-ADF9FF414DCC}">
      <dgm:prSet/>
      <dgm:spPr/>
      <dgm:t>
        <a:bodyPr/>
        <a:lstStyle/>
        <a:p>
          <a:r>
            <a:rPr lang="en-GB"/>
            <a:t>Administer interviews and necessary evaluation tests</a:t>
          </a:r>
          <a:endParaRPr lang="en-US"/>
        </a:p>
      </dgm:t>
    </dgm:pt>
    <dgm:pt modelId="{780DC44D-4B52-487F-A254-83072B019CE1}" type="parTrans" cxnId="{44B2AFF8-DF05-4AD9-8BA8-9EABA43AE77E}">
      <dgm:prSet/>
      <dgm:spPr/>
      <dgm:t>
        <a:bodyPr/>
        <a:lstStyle/>
        <a:p>
          <a:endParaRPr lang="en-US"/>
        </a:p>
      </dgm:t>
    </dgm:pt>
    <dgm:pt modelId="{201FFB78-8B5D-40F3-AB3B-CD19C4BA0EDE}" type="sibTrans" cxnId="{44B2AFF8-DF05-4AD9-8BA8-9EABA43AE77E}">
      <dgm:prSet/>
      <dgm:spPr/>
      <dgm:t>
        <a:bodyPr/>
        <a:lstStyle/>
        <a:p>
          <a:endParaRPr lang="en-US"/>
        </a:p>
      </dgm:t>
    </dgm:pt>
    <dgm:pt modelId="{310DD2DD-85EB-4718-81BF-DA1956E08EE0}">
      <dgm:prSet/>
      <dgm:spPr/>
      <dgm:t>
        <a:bodyPr/>
        <a:lstStyle/>
        <a:p>
          <a:r>
            <a:rPr lang="en-GB"/>
            <a:t>Final evaluation for onboarding procedures</a:t>
          </a:r>
          <a:endParaRPr lang="en-US"/>
        </a:p>
      </dgm:t>
    </dgm:pt>
    <dgm:pt modelId="{3721B58E-15AA-4610-863A-BF76D4060F5A}" type="parTrans" cxnId="{DD9F9398-0735-413C-BD26-8FBD1F22A0EB}">
      <dgm:prSet/>
      <dgm:spPr/>
      <dgm:t>
        <a:bodyPr/>
        <a:lstStyle/>
        <a:p>
          <a:endParaRPr lang="en-US"/>
        </a:p>
      </dgm:t>
    </dgm:pt>
    <dgm:pt modelId="{7B05028C-65D6-4F8D-A82D-1C9482B6531F}" type="sibTrans" cxnId="{DD9F9398-0735-413C-BD26-8FBD1F22A0EB}">
      <dgm:prSet/>
      <dgm:spPr/>
      <dgm:t>
        <a:bodyPr/>
        <a:lstStyle/>
        <a:p>
          <a:endParaRPr lang="en-US"/>
        </a:p>
      </dgm:t>
    </dgm:pt>
    <dgm:pt modelId="{45D540C5-4C91-435F-9A09-531CD81C8D9E}" type="pres">
      <dgm:prSet presAssocID="{28C0FE06-62E8-4292-97A8-A0827BF0CEBD}" presName="Name0" presStyleCnt="0">
        <dgm:presLayoutVars>
          <dgm:dir/>
          <dgm:resizeHandles val="exact"/>
        </dgm:presLayoutVars>
      </dgm:prSet>
      <dgm:spPr/>
    </dgm:pt>
    <dgm:pt modelId="{6ECA2B78-B423-4E98-8C4F-0AC05171101D}" type="pres">
      <dgm:prSet presAssocID="{ED1D704D-7717-47CA-AEDF-542A4F63E081}" presName="node" presStyleLbl="node1" presStyleIdx="0" presStyleCnt="8">
        <dgm:presLayoutVars>
          <dgm:bulletEnabled val="1"/>
        </dgm:presLayoutVars>
      </dgm:prSet>
      <dgm:spPr/>
    </dgm:pt>
    <dgm:pt modelId="{D52E0CFE-8BBB-48EC-BEDE-54F01DF1C897}" type="pres">
      <dgm:prSet presAssocID="{0914C967-640B-405E-95B0-B8256E8E7F42}" presName="sibTrans" presStyleLbl="sibTrans1D1" presStyleIdx="0" presStyleCnt="7"/>
      <dgm:spPr/>
    </dgm:pt>
    <dgm:pt modelId="{90DF0F74-F78E-4A79-85AE-EDABDC5AAB69}" type="pres">
      <dgm:prSet presAssocID="{0914C967-640B-405E-95B0-B8256E8E7F42}" presName="connectorText" presStyleLbl="sibTrans1D1" presStyleIdx="0" presStyleCnt="7"/>
      <dgm:spPr/>
    </dgm:pt>
    <dgm:pt modelId="{DE7830A6-7BA9-4BE3-AF38-55F585CDF995}" type="pres">
      <dgm:prSet presAssocID="{03F4C675-3326-46D3-A281-494E9278EA23}" presName="node" presStyleLbl="node1" presStyleIdx="1" presStyleCnt="8">
        <dgm:presLayoutVars>
          <dgm:bulletEnabled val="1"/>
        </dgm:presLayoutVars>
      </dgm:prSet>
      <dgm:spPr/>
    </dgm:pt>
    <dgm:pt modelId="{420BD10C-3B8E-455C-99FF-A4E8E3CEAF68}" type="pres">
      <dgm:prSet presAssocID="{6B70BF1F-9AA6-4504-93E2-1B607E60D903}" presName="sibTrans" presStyleLbl="sibTrans1D1" presStyleIdx="1" presStyleCnt="7"/>
      <dgm:spPr/>
    </dgm:pt>
    <dgm:pt modelId="{E065145E-2C9F-4023-A599-D96666EDB1EE}" type="pres">
      <dgm:prSet presAssocID="{6B70BF1F-9AA6-4504-93E2-1B607E60D903}" presName="connectorText" presStyleLbl="sibTrans1D1" presStyleIdx="1" presStyleCnt="7"/>
      <dgm:spPr/>
    </dgm:pt>
    <dgm:pt modelId="{25B6642A-64E9-40CD-B2FD-FC555BE10FCE}" type="pres">
      <dgm:prSet presAssocID="{56F06366-2FD7-4591-8F4E-5C6E3F2A5764}" presName="node" presStyleLbl="node1" presStyleIdx="2" presStyleCnt="8">
        <dgm:presLayoutVars>
          <dgm:bulletEnabled val="1"/>
        </dgm:presLayoutVars>
      </dgm:prSet>
      <dgm:spPr/>
    </dgm:pt>
    <dgm:pt modelId="{FB75C1AF-2C9A-434A-863B-9E81A0D25240}" type="pres">
      <dgm:prSet presAssocID="{BF0004AD-0BFF-458D-8F42-EC586562826A}" presName="sibTrans" presStyleLbl="sibTrans1D1" presStyleIdx="2" presStyleCnt="7"/>
      <dgm:spPr/>
    </dgm:pt>
    <dgm:pt modelId="{8FB6E4B3-3339-4457-A821-CFA3D808BD08}" type="pres">
      <dgm:prSet presAssocID="{BF0004AD-0BFF-458D-8F42-EC586562826A}" presName="connectorText" presStyleLbl="sibTrans1D1" presStyleIdx="2" presStyleCnt="7"/>
      <dgm:spPr/>
    </dgm:pt>
    <dgm:pt modelId="{469E7A9A-0073-49C2-8CF2-9E8713C67293}" type="pres">
      <dgm:prSet presAssocID="{74D05756-111A-4E33-B093-849F6F6031C4}" presName="node" presStyleLbl="node1" presStyleIdx="3" presStyleCnt="8">
        <dgm:presLayoutVars>
          <dgm:bulletEnabled val="1"/>
        </dgm:presLayoutVars>
      </dgm:prSet>
      <dgm:spPr/>
    </dgm:pt>
    <dgm:pt modelId="{207FB4F8-A1AA-46E9-A3E6-27378330F1F3}" type="pres">
      <dgm:prSet presAssocID="{EA7FB42F-2581-4747-BAF4-2D97C2BC28B8}" presName="sibTrans" presStyleLbl="sibTrans1D1" presStyleIdx="3" presStyleCnt="7"/>
      <dgm:spPr/>
    </dgm:pt>
    <dgm:pt modelId="{3F0631EE-77C6-44BF-B85A-27C5DAE90C99}" type="pres">
      <dgm:prSet presAssocID="{EA7FB42F-2581-4747-BAF4-2D97C2BC28B8}" presName="connectorText" presStyleLbl="sibTrans1D1" presStyleIdx="3" presStyleCnt="7"/>
      <dgm:spPr/>
    </dgm:pt>
    <dgm:pt modelId="{D1A30850-945A-46C4-9B48-0BBD1A04E754}" type="pres">
      <dgm:prSet presAssocID="{AA784608-B33B-482E-8E61-042B516C50BF}" presName="node" presStyleLbl="node1" presStyleIdx="4" presStyleCnt="8">
        <dgm:presLayoutVars>
          <dgm:bulletEnabled val="1"/>
        </dgm:presLayoutVars>
      </dgm:prSet>
      <dgm:spPr/>
    </dgm:pt>
    <dgm:pt modelId="{341857A3-23C7-4CB1-B499-292E6390168F}" type="pres">
      <dgm:prSet presAssocID="{FDE6CCCA-AD45-42A9-A110-FFA43A0C0932}" presName="sibTrans" presStyleLbl="sibTrans1D1" presStyleIdx="4" presStyleCnt="7"/>
      <dgm:spPr/>
    </dgm:pt>
    <dgm:pt modelId="{EE285274-4769-4F71-8D27-B523143A09C6}" type="pres">
      <dgm:prSet presAssocID="{FDE6CCCA-AD45-42A9-A110-FFA43A0C0932}" presName="connectorText" presStyleLbl="sibTrans1D1" presStyleIdx="4" presStyleCnt="7"/>
      <dgm:spPr/>
    </dgm:pt>
    <dgm:pt modelId="{B67DEF13-4D3B-4520-994D-077522C12A2F}" type="pres">
      <dgm:prSet presAssocID="{5F4B86A6-822C-4ACC-B014-7A56905A6ABE}" presName="node" presStyleLbl="node1" presStyleIdx="5" presStyleCnt="8">
        <dgm:presLayoutVars>
          <dgm:bulletEnabled val="1"/>
        </dgm:presLayoutVars>
      </dgm:prSet>
      <dgm:spPr/>
    </dgm:pt>
    <dgm:pt modelId="{1FEF309B-7F75-4552-9A32-DCA70E7E92F7}" type="pres">
      <dgm:prSet presAssocID="{9F3250AE-54EE-4870-9EAD-9C194B55FCF0}" presName="sibTrans" presStyleLbl="sibTrans1D1" presStyleIdx="5" presStyleCnt="7"/>
      <dgm:spPr/>
    </dgm:pt>
    <dgm:pt modelId="{0010A583-B372-4F1C-8551-72921000CAF7}" type="pres">
      <dgm:prSet presAssocID="{9F3250AE-54EE-4870-9EAD-9C194B55FCF0}" presName="connectorText" presStyleLbl="sibTrans1D1" presStyleIdx="5" presStyleCnt="7"/>
      <dgm:spPr/>
    </dgm:pt>
    <dgm:pt modelId="{CBFD4889-8113-4DD1-8B27-0FF923F64F2C}" type="pres">
      <dgm:prSet presAssocID="{95FB8B32-1076-43EF-9002-ADF9FF414DCC}" presName="node" presStyleLbl="node1" presStyleIdx="6" presStyleCnt="8">
        <dgm:presLayoutVars>
          <dgm:bulletEnabled val="1"/>
        </dgm:presLayoutVars>
      </dgm:prSet>
      <dgm:spPr/>
    </dgm:pt>
    <dgm:pt modelId="{F66B1895-F33C-428F-BA98-CE7A72E544F3}" type="pres">
      <dgm:prSet presAssocID="{201FFB78-8B5D-40F3-AB3B-CD19C4BA0EDE}" presName="sibTrans" presStyleLbl="sibTrans1D1" presStyleIdx="6" presStyleCnt="7"/>
      <dgm:spPr/>
    </dgm:pt>
    <dgm:pt modelId="{4286DDDD-E41A-4445-B413-36021CC1F7C7}" type="pres">
      <dgm:prSet presAssocID="{201FFB78-8B5D-40F3-AB3B-CD19C4BA0EDE}" presName="connectorText" presStyleLbl="sibTrans1D1" presStyleIdx="6" presStyleCnt="7"/>
      <dgm:spPr/>
    </dgm:pt>
    <dgm:pt modelId="{BF184C26-F1FA-46E8-A956-E1C3C37B3587}" type="pres">
      <dgm:prSet presAssocID="{310DD2DD-85EB-4718-81BF-DA1956E08EE0}" presName="node" presStyleLbl="node1" presStyleIdx="7" presStyleCnt="8" custLinFactNeighborY="2502">
        <dgm:presLayoutVars>
          <dgm:bulletEnabled val="1"/>
        </dgm:presLayoutVars>
      </dgm:prSet>
      <dgm:spPr/>
    </dgm:pt>
  </dgm:ptLst>
  <dgm:cxnLst>
    <dgm:cxn modelId="{C43F5200-B503-4A13-94B0-5A088F828C30}" type="presOf" srcId="{56F06366-2FD7-4591-8F4E-5C6E3F2A5764}" destId="{25B6642A-64E9-40CD-B2FD-FC555BE10FCE}" srcOrd="0" destOrd="0" presId="urn:microsoft.com/office/officeart/2016/7/layout/RepeatingBendingProcessNew"/>
    <dgm:cxn modelId="{FD85EF01-B53F-464F-BCFF-9DBC4E46DEFC}" type="presOf" srcId="{EA7FB42F-2581-4747-BAF4-2D97C2BC28B8}" destId="{3F0631EE-77C6-44BF-B85A-27C5DAE90C99}" srcOrd="1" destOrd="0" presId="urn:microsoft.com/office/officeart/2016/7/layout/RepeatingBendingProcessNew"/>
    <dgm:cxn modelId="{17137C11-8EC3-4860-BD66-109520CFBDD7}" type="presOf" srcId="{FDE6CCCA-AD45-42A9-A110-FFA43A0C0932}" destId="{EE285274-4769-4F71-8D27-B523143A09C6}" srcOrd="1" destOrd="0" presId="urn:microsoft.com/office/officeart/2016/7/layout/RepeatingBendingProcessNew"/>
    <dgm:cxn modelId="{72378715-FC28-4706-83E0-8FAA74BC1755}" srcId="{28C0FE06-62E8-4292-97A8-A0827BF0CEBD}" destId="{03F4C675-3326-46D3-A281-494E9278EA23}" srcOrd="1" destOrd="0" parTransId="{16874292-D930-45DB-B069-2DAD4358E746}" sibTransId="{6B70BF1F-9AA6-4504-93E2-1B607E60D903}"/>
    <dgm:cxn modelId="{BF88101B-713C-4F90-94A1-F86F07A2C84E}" type="presOf" srcId="{6B70BF1F-9AA6-4504-93E2-1B607E60D903}" destId="{420BD10C-3B8E-455C-99FF-A4E8E3CEAF68}" srcOrd="0" destOrd="0" presId="urn:microsoft.com/office/officeart/2016/7/layout/RepeatingBendingProcessNew"/>
    <dgm:cxn modelId="{F86D091E-9390-4F4E-A647-3C881ABE2F13}" type="presOf" srcId="{FDE6CCCA-AD45-42A9-A110-FFA43A0C0932}" destId="{341857A3-23C7-4CB1-B499-292E6390168F}" srcOrd="0" destOrd="0" presId="urn:microsoft.com/office/officeart/2016/7/layout/RepeatingBendingProcessNew"/>
    <dgm:cxn modelId="{39BA0A3C-D9A2-4BB1-8467-E68D933C381F}" type="presOf" srcId="{310DD2DD-85EB-4718-81BF-DA1956E08EE0}" destId="{BF184C26-F1FA-46E8-A956-E1C3C37B3587}" srcOrd="0" destOrd="0" presId="urn:microsoft.com/office/officeart/2016/7/layout/RepeatingBendingProcessNew"/>
    <dgm:cxn modelId="{826D195B-B3AD-4D92-959A-64FD6176FBE1}" type="presOf" srcId="{9F3250AE-54EE-4870-9EAD-9C194B55FCF0}" destId="{1FEF309B-7F75-4552-9A32-DCA70E7E92F7}" srcOrd="0" destOrd="0" presId="urn:microsoft.com/office/officeart/2016/7/layout/RepeatingBendingProcessNew"/>
    <dgm:cxn modelId="{574D705D-04A0-426C-A568-9F171D9820CA}" srcId="{28C0FE06-62E8-4292-97A8-A0827BF0CEBD}" destId="{AA784608-B33B-482E-8E61-042B516C50BF}" srcOrd="4" destOrd="0" parTransId="{9FA5379E-B57E-4642-ACFF-6E8916B998D4}" sibTransId="{FDE6CCCA-AD45-42A9-A110-FFA43A0C0932}"/>
    <dgm:cxn modelId="{DA2B6D60-D469-4DAA-97F4-FF6E6CECDAEB}" type="presOf" srcId="{03F4C675-3326-46D3-A281-494E9278EA23}" destId="{DE7830A6-7BA9-4BE3-AF38-55F585CDF995}" srcOrd="0" destOrd="0" presId="urn:microsoft.com/office/officeart/2016/7/layout/RepeatingBendingProcessNew"/>
    <dgm:cxn modelId="{1CED8062-6EB6-43E7-9857-973B81E3DFC6}" type="presOf" srcId="{6B70BF1F-9AA6-4504-93E2-1B607E60D903}" destId="{E065145E-2C9F-4023-A599-D96666EDB1EE}" srcOrd="1" destOrd="0" presId="urn:microsoft.com/office/officeart/2016/7/layout/RepeatingBendingProcessNew"/>
    <dgm:cxn modelId="{C241A264-E8E8-46B6-8DD1-562DF9456AA3}" srcId="{28C0FE06-62E8-4292-97A8-A0827BF0CEBD}" destId="{56F06366-2FD7-4591-8F4E-5C6E3F2A5764}" srcOrd="2" destOrd="0" parTransId="{BFE9D471-465F-4A48-9647-EB80D54F4A58}" sibTransId="{BF0004AD-0BFF-458D-8F42-EC586562826A}"/>
    <dgm:cxn modelId="{D01A4165-965E-416F-9425-CC1938BDFE00}" type="presOf" srcId="{95FB8B32-1076-43EF-9002-ADF9FF414DCC}" destId="{CBFD4889-8113-4DD1-8B27-0FF923F64F2C}" srcOrd="0" destOrd="0" presId="urn:microsoft.com/office/officeart/2016/7/layout/RepeatingBendingProcessNew"/>
    <dgm:cxn modelId="{BD50434C-E84A-4FA8-B204-1C1C23F1B4B5}" type="presOf" srcId="{BF0004AD-0BFF-458D-8F42-EC586562826A}" destId="{8FB6E4B3-3339-4457-A821-CFA3D808BD08}" srcOrd="1" destOrd="0" presId="urn:microsoft.com/office/officeart/2016/7/layout/RepeatingBendingProcessNew"/>
    <dgm:cxn modelId="{0489C26F-D77A-41EB-B15B-D1995B394650}" srcId="{28C0FE06-62E8-4292-97A8-A0827BF0CEBD}" destId="{ED1D704D-7717-47CA-AEDF-542A4F63E081}" srcOrd="0" destOrd="0" parTransId="{49C6E4EC-9BDD-41B3-AB82-80C9A825DF21}" sibTransId="{0914C967-640B-405E-95B0-B8256E8E7F42}"/>
    <dgm:cxn modelId="{0C6C3555-1E98-4DA2-9896-73911E0CFDD9}" srcId="{28C0FE06-62E8-4292-97A8-A0827BF0CEBD}" destId="{5F4B86A6-822C-4ACC-B014-7A56905A6ABE}" srcOrd="5" destOrd="0" parTransId="{A94AB5D4-0A4E-4CF0-A8BF-DA5EAA07C96F}" sibTransId="{9F3250AE-54EE-4870-9EAD-9C194B55FCF0}"/>
    <dgm:cxn modelId="{FDB62D58-44BF-404A-8B99-1AD68C9A1414}" type="presOf" srcId="{0914C967-640B-405E-95B0-B8256E8E7F42}" destId="{90DF0F74-F78E-4A79-85AE-EDABDC5AAB69}" srcOrd="1" destOrd="0" presId="urn:microsoft.com/office/officeart/2016/7/layout/RepeatingBendingProcessNew"/>
    <dgm:cxn modelId="{C3486289-1047-41D0-9169-879553DE7C2D}" type="presOf" srcId="{BF0004AD-0BFF-458D-8F42-EC586562826A}" destId="{FB75C1AF-2C9A-434A-863B-9E81A0D25240}" srcOrd="0" destOrd="0" presId="urn:microsoft.com/office/officeart/2016/7/layout/RepeatingBendingProcessNew"/>
    <dgm:cxn modelId="{DD9F9398-0735-413C-BD26-8FBD1F22A0EB}" srcId="{28C0FE06-62E8-4292-97A8-A0827BF0CEBD}" destId="{310DD2DD-85EB-4718-81BF-DA1956E08EE0}" srcOrd="7" destOrd="0" parTransId="{3721B58E-15AA-4610-863A-BF76D4060F5A}" sibTransId="{7B05028C-65D6-4F8D-A82D-1C9482B6531F}"/>
    <dgm:cxn modelId="{0FED629F-67FA-459E-AF93-93875A1CA41D}" type="presOf" srcId="{28C0FE06-62E8-4292-97A8-A0827BF0CEBD}" destId="{45D540C5-4C91-435F-9A09-531CD81C8D9E}" srcOrd="0" destOrd="0" presId="urn:microsoft.com/office/officeart/2016/7/layout/RepeatingBendingProcessNew"/>
    <dgm:cxn modelId="{DAF5B59F-B66E-47FE-B7E4-EA94B417D417}" type="presOf" srcId="{5F4B86A6-822C-4ACC-B014-7A56905A6ABE}" destId="{B67DEF13-4D3B-4520-994D-077522C12A2F}" srcOrd="0" destOrd="0" presId="urn:microsoft.com/office/officeart/2016/7/layout/RepeatingBendingProcessNew"/>
    <dgm:cxn modelId="{983296A1-76EA-4032-9EDA-5DD8FE7FAE50}" type="presOf" srcId="{EA7FB42F-2581-4747-BAF4-2D97C2BC28B8}" destId="{207FB4F8-A1AA-46E9-A3E6-27378330F1F3}" srcOrd="0" destOrd="0" presId="urn:microsoft.com/office/officeart/2016/7/layout/RepeatingBendingProcessNew"/>
    <dgm:cxn modelId="{F38EB2AF-5D32-46E6-9849-894486CF71B5}" type="presOf" srcId="{74D05756-111A-4E33-B093-849F6F6031C4}" destId="{469E7A9A-0073-49C2-8CF2-9E8713C67293}" srcOrd="0" destOrd="0" presId="urn:microsoft.com/office/officeart/2016/7/layout/RepeatingBendingProcessNew"/>
    <dgm:cxn modelId="{FE4091B1-DAB1-4D93-A1B7-34C42C7A56ED}" type="presOf" srcId="{AA784608-B33B-482E-8E61-042B516C50BF}" destId="{D1A30850-945A-46C4-9B48-0BBD1A04E754}" srcOrd="0" destOrd="0" presId="urn:microsoft.com/office/officeart/2016/7/layout/RepeatingBendingProcessNew"/>
    <dgm:cxn modelId="{84373EB8-D2DD-43B9-A7CF-62C0D24FA086}" type="presOf" srcId="{201FFB78-8B5D-40F3-AB3B-CD19C4BA0EDE}" destId="{F66B1895-F33C-428F-BA98-CE7A72E544F3}" srcOrd="0" destOrd="0" presId="urn:microsoft.com/office/officeart/2016/7/layout/RepeatingBendingProcessNew"/>
    <dgm:cxn modelId="{169878CC-9D88-4024-AF9B-9B6DBC357E96}" type="presOf" srcId="{201FFB78-8B5D-40F3-AB3B-CD19C4BA0EDE}" destId="{4286DDDD-E41A-4445-B413-36021CC1F7C7}" srcOrd="1" destOrd="0" presId="urn:microsoft.com/office/officeart/2016/7/layout/RepeatingBendingProcessNew"/>
    <dgm:cxn modelId="{EC598AD9-A867-4C1C-A271-C5E2F0BD079A}" type="presOf" srcId="{9F3250AE-54EE-4870-9EAD-9C194B55FCF0}" destId="{0010A583-B372-4F1C-8551-72921000CAF7}" srcOrd="1" destOrd="0" presId="urn:microsoft.com/office/officeart/2016/7/layout/RepeatingBendingProcessNew"/>
    <dgm:cxn modelId="{D83F2DE9-D22A-4E89-AB41-A4D46837643B}" type="presOf" srcId="{ED1D704D-7717-47CA-AEDF-542A4F63E081}" destId="{6ECA2B78-B423-4E98-8C4F-0AC05171101D}" srcOrd="0" destOrd="0" presId="urn:microsoft.com/office/officeart/2016/7/layout/RepeatingBendingProcessNew"/>
    <dgm:cxn modelId="{44D067ED-7482-4AD9-854F-49418BCCAF1B}" srcId="{28C0FE06-62E8-4292-97A8-A0827BF0CEBD}" destId="{74D05756-111A-4E33-B093-849F6F6031C4}" srcOrd="3" destOrd="0" parTransId="{D35ECF9D-2174-46CB-9EDA-44B4BA80B8B3}" sibTransId="{EA7FB42F-2581-4747-BAF4-2D97C2BC28B8}"/>
    <dgm:cxn modelId="{44B2AFF8-DF05-4AD9-8BA8-9EABA43AE77E}" srcId="{28C0FE06-62E8-4292-97A8-A0827BF0CEBD}" destId="{95FB8B32-1076-43EF-9002-ADF9FF414DCC}" srcOrd="6" destOrd="0" parTransId="{780DC44D-4B52-487F-A254-83072B019CE1}" sibTransId="{201FFB78-8B5D-40F3-AB3B-CD19C4BA0EDE}"/>
    <dgm:cxn modelId="{B82AE1F9-403A-4D18-A441-ABFAE2D5A733}" type="presOf" srcId="{0914C967-640B-405E-95B0-B8256E8E7F42}" destId="{D52E0CFE-8BBB-48EC-BEDE-54F01DF1C897}" srcOrd="0" destOrd="0" presId="urn:microsoft.com/office/officeart/2016/7/layout/RepeatingBendingProcessNew"/>
    <dgm:cxn modelId="{A07D2FA6-D5E5-4ACC-B206-063974572001}" type="presParOf" srcId="{45D540C5-4C91-435F-9A09-531CD81C8D9E}" destId="{6ECA2B78-B423-4E98-8C4F-0AC05171101D}" srcOrd="0" destOrd="0" presId="urn:microsoft.com/office/officeart/2016/7/layout/RepeatingBendingProcessNew"/>
    <dgm:cxn modelId="{24443584-A377-44EA-AD2B-D2979BB9AE7B}" type="presParOf" srcId="{45D540C5-4C91-435F-9A09-531CD81C8D9E}" destId="{D52E0CFE-8BBB-48EC-BEDE-54F01DF1C897}" srcOrd="1" destOrd="0" presId="urn:microsoft.com/office/officeart/2016/7/layout/RepeatingBendingProcessNew"/>
    <dgm:cxn modelId="{9C48C99E-FF70-4F24-AF27-C6E58FF248B6}" type="presParOf" srcId="{D52E0CFE-8BBB-48EC-BEDE-54F01DF1C897}" destId="{90DF0F74-F78E-4A79-85AE-EDABDC5AAB69}" srcOrd="0" destOrd="0" presId="urn:microsoft.com/office/officeart/2016/7/layout/RepeatingBendingProcessNew"/>
    <dgm:cxn modelId="{6DD2415B-10AC-4211-A92D-C37096DD59B9}" type="presParOf" srcId="{45D540C5-4C91-435F-9A09-531CD81C8D9E}" destId="{DE7830A6-7BA9-4BE3-AF38-55F585CDF995}" srcOrd="2" destOrd="0" presId="urn:microsoft.com/office/officeart/2016/7/layout/RepeatingBendingProcessNew"/>
    <dgm:cxn modelId="{98A496B7-EF14-41C6-B7D7-5CF8E123B1FD}" type="presParOf" srcId="{45D540C5-4C91-435F-9A09-531CD81C8D9E}" destId="{420BD10C-3B8E-455C-99FF-A4E8E3CEAF68}" srcOrd="3" destOrd="0" presId="urn:microsoft.com/office/officeart/2016/7/layout/RepeatingBendingProcessNew"/>
    <dgm:cxn modelId="{7B2F9956-B527-4C7A-A12E-F2A3075994D7}" type="presParOf" srcId="{420BD10C-3B8E-455C-99FF-A4E8E3CEAF68}" destId="{E065145E-2C9F-4023-A599-D96666EDB1EE}" srcOrd="0" destOrd="0" presId="urn:microsoft.com/office/officeart/2016/7/layout/RepeatingBendingProcessNew"/>
    <dgm:cxn modelId="{0E569BE7-3049-4527-983E-12D2B36889E4}" type="presParOf" srcId="{45D540C5-4C91-435F-9A09-531CD81C8D9E}" destId="{25B6642A-64E9-40CD-B2FD-FC555BE10FCE}" srcOrd="4" destOrd="0" presId="urn:microsoft.com/office/officeart/2016/7/layout/RepeatingBendingProcessNew"/>
    <dgm:cxn modelId="{F1079533-0429-4A7A-A71A-FA3756023A5D}" type="presParOf" srcId="{45D540C5-4C91-435F-9A09-531CD81C8D9E}" destId="{FB75C1AF-2C9A-434A-863B-9E81A0D25240}" srcOrd="5" destOrd="0" presId="urn:microsoft.com/office/officeart/2016/7/layout/RepeatingBendingProcessNew"/>
    <dgm:cxn modelId="{BD14AD0F-0D8B-4B92-96EB-3765DC698CBD}" type="presParOf" srcId="{FB75C1AF-2C9A-434A-863B-9E81A0D25240}" destId="{8FB6E4B3-3339-4457-A821-CFA3D808BD08}" srcOrd="0" destOrd="0" presId="urn:microsoft.com/office/officeart/2016/7/layout/RepeatingBendingProcessNew"/>
    <dgm:cxn modelId="{F682E508-A9F5-46A8-AB56-2EDC203C5359}" type="presParOf" srcId="{45D540C5-4C91-435F-9A09-531CD81C8D9E}" destId="{469E7A9A-0073-49C2-8CF2-9E8713C67293}" srcOrd="6" destOrd="0" presId="urn:microsoft.com/office/officeart/2016/7/layout/RepeatingBendingProcessNew"/>
    <dgm:cxn modelId="{0488E302-F7C9-4381-BC83-A32E3A527355}" type="presParOf" srcId="{45D540C5-4C91-435F-9A09-531CD81C8D9E}" destId="{207FB4F8-A1AA-46E9-A3E6-27378330F1F3}" srcOrd="7" destOrd="0" presId="urn:microsoft.com/office/officeart/2016/7/layout/RepeatingBendingProcessNew"/>
    <dgm:cxn modelId="{C93615C7-2787-44E6-94F4-6B59B40AF4FD}" type="presParOf" srcId="{207FB4F8-A1AA-46E9-A3E6-27378330F1F3}" destId="{3F0631EE-77C6-44BF-B85A-27C5DAE90C99}" srcOrd="0" destOrd="0" presId="urn:microsoft.com/office/officeart/2016/7/layout/RepeatingBendingProcessNew"/>
    <dgm:cxn modelId="{85CA517B-538F-4DB0-9F6F-74ACF42ACB16}" type="presParOf" srcId="{45D540C5-4C91-435F-9A09-531CD81C8D9E}" destId="{D1A30850-945A-46C4-9B48-0BBD1A04E754}" srcOrd="8" destOrd="0" presId="urn:microsoft.com/office/officeart/2016/7/layout/RepeatingBendingProcessNew"/>
    <dgm:cxn modelId="{3727D58D-EB60-48AC-AE3C-A55CAE5415C9}" type="presParOf" srcId="{45D540C5-4C91-435F-9A09-531CD81C8D9E}" destId="{341857A3-23C7-4CB1-B499-292E6390168F}" srcOrd="9" destOrd="0" presId="urn:microsoft.com/office/officeart/2016/7/layout/RepeatingBendingProcessNew"/>
    <dgm:cxn modelId="{9638C05E-0050-4924-AEBF-EAAA9A8741A5}" type="presParOf" srcId="{341857A3-23C7-4CB1-B499-292E6390168F}" destId="{EE285274-4769-4F71-8D27-B523143A09C6}" srcOrd="0" destOrd="0" presId="urn:microsoft.com/office/officeart/2016/7/layout/RepeatingBendingProcessNew"/>
    <dgm:cxn modelId="{AE941E0E-BAF6-4128-8F9E-CD91FDE27249}" type="presParOf" srcId="{45D540C5-4C91-435F-9A09-531CD81C8D9E}" destId="{B67DEF13-4D3B-4520-994D-077522C12A2F}" srcOrd="10" destOrd="0" presId="urn:microsoft.com/office/officeart/2016/7/layout/RepeatingBendingProcessNew"/>
    <dgm:cxn modelId="{C547BB2F-FE09-4CF7-AE70-93B5D6C10EA9}" type="presParOf" srcId="{45D540C5-4C91-435F-9A09-531CD81C8D9E}" destId="{1FEF309B-7F75-4552-9A32-DCA70E7E92F7}" srcOrd="11" destOrd="0" presId="urn:microsoft.com/office/officeart/2016/7/layout/RepeatingBendingProcessNew"/>
    <dgm:cxn modelId="{BFDC4C85-8169-41C5-A6FF-735E82C76220}" type="presParOf" srcId="{1FEF309B-7F75-4552-9A32-DCA70E7E92F7}" destId="{0010A583-B372-4F1C-8551-72921000CAF7}" srcOrd="0" destOrd="0" presId="urn:microsoft.com/office/officeart/2016/7/layout/RepeatingBendingProcessNew"/>
    <dgm:cxn modelId="{E98385D7-8475-4EE3-A6FF-991196650A54}" type="presParOf" srcId="{45D540C5-4C91-435F-9A09-531CD81C8D9E}" destId="{CBFD4889-8113-4DD1-8B27-0FF923F64F2C}" srcOrd="12" destOrd="0" presId="urn:microsoft.com/office/officeart/2016/7/layout/RepeatingBendingProcessNew"/>
    <dgm:cxn modelId="{64473BE0-0948-491C-9A0A-C207E50E3D39}" type="presParOf" srcId="{45D540C5-4C91-435F-9A09-531CD81C8D9E}" destId="{F66B1895-F33C-428F-BA98-CE7A72E544F3}" srcOrd="13" destOrd="0" presId="urn:microsoft.com/office/officeart/2016/7/layout/RepeatingBendingProcessNew"/>
    <dgm:cxn modelId="{8587700B-6230-4B0B-B403-5C25BCD0D45B}" type="presParOf" srcId="{F66B1895-F33C-428F-BA98-CE7A72E544F3}" destId="{4286DDDD-E41A-4445-B413-36021CC1F7C7}" srcOrd="0" destOrd="0" presId="urn:microsoft.com/office/officeart/2016/7/layout/RepeatingBendingProcessNew"/>
    <dgm:cxn modelId="{0739A2A0-1ADD-4FDE-B9F0-09EFA1A89D1D}" type="presParOf" srcId="{45D540C5-4C91-435F-9A09-531CD81C8D9E}" destId="{BF184C26-F1FA-46E8-A956-E1C3C37B3587}"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36578F-2383-46FB-AD3D-D5BD478DEF12}" type="doc">
      <dgm:prSet loTypeId="urn:microsoft.com/office/officeart/2005/8/layout/hierarchy1" loCatId="hierarchy" qsTypeId="urn:microsoft.com/office/officeart/2005/8/quickstyle/3d5" qsCatId="3D" csTypeId="urn:microsoft.com/office/officeart/2005/8/colors/accent1_2" csCatId="accent1"/>
      <dgm:spPr/>
      <dgm:t>
        <a:bodyPr/>
        <a:lstStyle/>
        <a:p>
          <a:endParaRPr lang="en-US"/>
        </a:p>
      </dgm:t>
    </dgm:pt>
    <dgm:pt modelId="{F6C1435B-0C4D-41BD-A929-550B146A1119}">
      <dgm:prSet/>
      <dgm:spPr/>
      <dgm:t>
        <a:bodyPr/>
        <a:lstStyle/>
        <a:p>
          <a:r>
            <a:rPr lang="en-GB"/>
            <a:t>All of the interviewers get to ask the same questions to all the interviewees – no deviations.</a:t>
          </a:r>
          <a:endParaRPr lang="en-US"/>
        </a:p>
      </dgm:t>
    </dgm:pt>
    <dgm:pt modelId="{5D617627-E306-4B26-9B55-600136AC2CA6}" type="parTrans" cxnId="{C07B82B9-3588-4EF7-A583-5C0F87068ACC}">
      <dgm:prSet/>
      <dgm:spPr/>
      <dgm:t>
        <a:bodyPr/>
        <a:lstStyle/>
        <a:p>
          <a:endParaRPr lang="en-US"/>
        </a:p>
      </dgm:t>
    </dgm:pt>
    <dgm:pt modelId="{CE53E9EC-9B71-4C42-9F1C-A0D6A2E20927}" type="sibTrans" cxnId="{C07B82B9-3588-4EF7-A583-5C0F87068ACC}">
      <dgm:prSet/>
      <dgm:spPr/>
      <dgm:t>
        <a:bodyPr/>
        <a:lstStyle/>
        <a:p>
          <a:endParaRPr lang="en-US"/>
        </a:p>
      </dgm:t>
    </dgm:pt>
    <dgm:pt modelId="{A21A90B0-A1F5-46D9-AB98-DB55BE61E859}">
      <dgm:prSet/>
      <dgm:spPr/>
      <dgm:t>
        <a:bodyPr/>
        <a:lstStyle/>
        <a:p>
          <a:r>
            <a:rPr lang="en-GB" dirty="0"/>
            <a:t>This aids in maintaining </a:t>
          </a:r>
          <a:r>
            <a:rPr lang="en-GB" dirty="0" err="1"/>
            <a:t>baseic</a:t>
          </a:r>
          <a:r>
            <a:rPr lang="en-GB" dirty="0"/>
            <a:t> and keeping uniformity.</a:t>
          </a:r>
          <a:endParaRPr lang="en-US" dirty="0"/>
        </a:p>
      </dgm:t>
    </dgm:pt>
    <dgm:pt modelId="{B862976B-B5F8-487F-9CDD-891F02C5A956}" type="parTrans" cxnId="{199B2495-F2EE-4655-94F7-2D38D842D1E2}">
      <dgm:prSet/>
      <dgm:spPr/>
      <dgm:t>
        <a:bodyPr/>
        <a:lstStyle/>
        <a:p>
          <a:endParaRPr lang="en-US"/>
        </a:p>
      </dgm:t>
    </dgm:pt>
    <dgm:pt modelId="{36D7FDE5-6D58-41A7-B2AB-25BF30AC1EA3}" type="sibTrans" cxnId="{199B2495-F2EE-4655-94F7-2D38D842D1E2}">
      <dgm:prSet/>
      <dgm:spPr/>
      <dgm:t>
        <a:bodyPr/>
        <a:lstStyle/>
        <a:p>
          <a:endParaRPr lang="en-US"/>
        </a:p>
      </dgm:t>
    </dgm:pt>
    <dgm:pt modelId="{68F340F1-3B39-4847-875E-666BDAF184BA}">
      <dgm:prSet/>
      <dgm:spPr/>
      <dgm:t>
        <a:bodyPr/>
        <a:lstStyle/>
        <a:p>
          <a:r>
            <a:rPr lang="en-GB"/>
            <a:t>An example would be: Questions that focus on leading the project and resolving its challenges. CIPD. (2023).</a:t>
          </a:r>
          <a:endParaRPr lang="en-US"/>
        </a:p>
      </dgm:t>
    </dgm:pt>
    <dgm:pt modelId="{86E738AF-C2B9-4792-A7AC-0149B5D7202D}" type="parTrans" cxnId="{61668B4F-F08C-4D27-AAC0-EA6B3613394B}">
      <dgm:prSet/>
      <dgm:spPr/>
      <dgm:t>
        <a:bodyPr/>
        <a:lstStyle/>
        <a:p>
          <a:endParaRPr lang="en-US"/>
        </a:p>
      </dgm:t>
    </dgm:pt>
    <dgm:pt modelId="{4FE5669C-E9B6-411B-8E35-27565B7B9D7B}" type="sibTrans" cxnId="{61668B4F-F08C-4D27-AAC0-EA6B3613394B}">
      <dgm:prSet/>
      <dgm:spPr/>
      <dgm:t>
        <a:bodyPr/>
        <a:lstStyle/>
        <a:p>
          <a:endParaRPr lang="en-US"/>
        </a:p>
      </dgm:t>
    </dgm:pt>
    <dgm:pt modelId="{54A8BC3D-E65F-4139-A5D3-9ACE95E4D126}" type="pres">
      <dgm:prSet presAssocID="{3936578F-2383-46FB-AD3D-D5BD478DEF12}" presName="hierChild1" presStyleCnt="0">
        <dgm:presLayoutVars>
          <dgm:chPref val="1"/>
          <dgm:dir/>
          <dgm:animOne val="branch"/>
          <dgm:animLvl val="lvl"/>
          <dgm:resizeHandles/>
        </dgm:presLayoutVars>
      </dgm:prSet>
      <dgm:spPr/>
    </dgm:pt>
    <dgm:pt modelId="{51BC7202-9EDF-4E14-A677-A6C4F0A441FF}" type="pres">
      <dgm:prSet presAssocID="{F6C1435B-0C4D-41BD-A929-550B146A1119}" presName="hierRoot1" presStyleCnt="0"/>
      <dgm:spPr/>
    </dgm:pt>
    <dgm:pt modelId="{9C7FCA77-070B-4288-9ED7-800475DD060A}" type="pres">
      <dgm:prSet presAssocID="{F6C1435B-0C4D-41BD-A929-550B146A1119}" presName="composite" presStyleCnt="0"/>
      <dgm:spPr/>
    </dgm:pt>
    <dgm:pt modelId="{3068062A-84B8-4B5F-A1EC-CDDCDCE9B1B6}" type="pres">
      <dgm:prSet presAssocID="{F6C1435B-0C4D-41BD-A929-550B146A1119}" presName="background" presStyleLbl="node0" presStyleIdx="0" presStyleCnt="3"/>
      <dgm:spPr/>
    </dgm:pt>
    <dgm:pt modelId="{B34853A0-F4E0-4813-AAA9-900C3AB43A67}" type="pres">
      <dgm:prSet presAssocID="{F6C1435B-0C4D-41BD-A929-550B146A1119}" presName="text" presStyleLbl="fgAcc0" presStyleIdx="0" presStyleCnt="3">
        <dgm:presLayoutVars>
          <dgm:chPref val="3"/>
        </dgm:presLayoutVars>
      </dgm:prSet>
      <dgm:spPr/>
    </dgm:pt>
    <dgm:pt modelId="{9E6BA467-C379-46B5-9DD2-058FABB3EC92}" type="pres">
      <dgm:prSet presAssocID="{F6C1435B-0C4D-41BD-A929-550B146A1119}" presName="hierChild2" presStyleCnt="0"/>
      <dgm:spPr/>
    </dgm:pt>
    <dgm:pt modelId="{BD367CC5-AB2E-4201-A869-3D2EC8585929}" type="pres">
      <dgm:prSet presAssocID="{A21A90B0-A1F5-46D9-AB98-DB55BE61E859}" presName="hierRoot1" presStyleCnt="0"/>
      <dgm:spPr/>
    </dgm:pt>
    <dgm:pt modelId="{6104DFD5-F6D9-4234-902C-79767C2D5C59}" type="pres">
      <dgm:prSet presAssocID="{A21A90B0-A1F5-46D9-AB98-DB55BE61E859}" presName="composite" presStyleCnt="0"/>
      <dgm:spPr/>
    </dgm:pt>
    <dgm:pt modelId="{BC638C4E-DD4D-42A0-817A-915F0AB0DC39}" type="pres">
      <dgm:prSet presAssocID="{A21A90B0-A1F5-46D9-AB98-DB55BE61E859}" presName="background" presStyleLbl="node0" presStyleIdx="1" presStyleCnt="3"/>
      <dgm:spPr/>
    </dgm:pt>
    <dgm:pt modelId="{FFB23A32-38B4-4D9D-864B-B2ADCF3DD43D}" type="pres">
      <dgm:prSet presAssocID="{A21A90B0-A1F5-46D9-AB98-DB55BE61E859}" presName="text" presStyleLbl="fgAcc0" presStyleIdx="1" presStyleCnt="3">
        <dgm:presLayoutVars>
          <dgm:chPref val="3"/>
        </dgm:presLayoutVars>
      </dgm:prSet>
      <dgm:spPr/>
    </dgm:pt>
    <dgm:pt modelId="{DC7018FE-8C9B-43D2-8050-7B5EBA659350}" type="pres">
      <dgm:prSet presAssocID="{A21A90B0-A1F5-46D9-AB98-DB55BE61E859}" presName="hierChild2" presStyleCnt="0"/>
      <dgm:spPr/>
    </dgm:pt>
    <dgm:pt modelId="{FB931769-66E9-49AF-A153-5B0C7C722CAF}" type="pres">
      <dgm:prSet presAssocID="{68F340F1-3B39-4847-875E-666BDAF184BA}" presName="hierRoot1" presStyleCnt="0"/>
      <dgm:spPr/>
    </dgm:pt>
    <dgm:pt modelId="{2C1412E2-96F2-426D-BFFA-FAB08DBC6585}" type="pres">
      <dgm:prSet presAssocID="{68F340F1-3B39-4847-875E-666BDAF184BA}" presName="composite" presStyleCnt="0"/>
      <dgm:spPr/>
    </dgm:pt>
    <dgm:pt modelId="{686EF3A2-EF70-42E2-B16F-C09CCF676E5B}" type="pres">
      <dgm:prSet presAssocID="{68F340F1-3B39-4847-875E-666BDAF184BA}" presName="background" presStyleLbl="node0" presStyleIdx="2" presStyleCnt="3"/>
      <dgm:spPr/>
    </dgm:pt>
    <dgm:pt modelId="{C4B6F806-7B05-4914-9002-4267387D7EAD}" type="pres">
      <dgm:prSet presAssocID="{68F340F1-3B39-4847-875E-666BDAF184BA}" presName="text" presStyleLbl="fgAcc0" presStyleIdx="2" presStyleCnt="3">
        <dgm:presLayoutVars>
          <dgm:chPref val="3"/>
        </dgm:presLayoutVars>
      </dgm:prSet>
      <dgm:spPr/>
    </dgm:pt>
    <dgm:pt modelId="{D9E18D8E-803F-4E83-A037-0D30E8D765FB}" type="pres">
      <dgm:prSet presAssocID="{68F340F1-3B39-4847-875E-666BDAF184BA}" presName="hierChild2" presStyleCnt="0"/>
      <dgm:spPr/>
    </dgm:pt>
  </dgm:ptLst>
  <dgm:cxnLst>
    <dgm:cxn modelId="{AD7A1238-441E-4666-A04B-570523A21DFB}" type="presOf" srcId="{68F340F1-3B39-4847-875E-666BDAF184BA}" destId="{C4B6F806-7B05-4914-9002-4267387D7EAD}" srcOrd="0" destOrd="0" presId="urn:microsoft.com/office/officeart/2005/8/layout/hierarchy1"/>
    <dgm:cxn modelId="{2A54E545-10F2-4DAA-B4BA-7416014019D9}" type="presOf" srcId="{3936578F-2383-46FB-AD3D-D5BD478DEF12}" destId="{54A8BC3D-E65F-4139-A5D3-9ACE95E4D126}" srcOrd="0" destOrd="0" presId="urn:microsoft.com/office/officeart/2005/8/layout/hierarchy1"/>
    <dgm:cxn modelId="{61668B4F-F08C-4D27-AAC0-EA6B3613394B}" srcId="{3936578F-2383-46FB-AD3D-D5BD478DEF12}" destId="{68F340F1-3B39-4847-875E-666BDAF184BA}" srcOrd="2" destOrd="0" parTransId="{86E738AF-C2B9-4792-A7AC-0149B5D7202D}" sibTransId="{4FE5669C-E9B6-411B-8E35-27565B7B9D7B}"/>
    <dgm:cxn modelId="{E9146C57-802D-4C46-8D7A-8BB37889D399}" type="presOf" srcId="{A21A90B0-A1F5-46D9-AB98-DB55BE61E859}" destId="{FFB23A32-38B4-4D9D-864B-B2ADCF3DD43D}" srcOrd="0" destOrd="0" presId="urn:microsoft.com/office/officeart/2005/8/layout/hierarchy1"/>
    <dgm:cxn modelId="{199B2495-F2EE-4655-94F7-2D38D842D1E2}" srcId="{3936578F-2383-46FB-AD3D-D5BD478DEF12}" destId="{A21A90B0-A1F5-46D9-AB98-DB55BE61E859}" srcOrd="1" destOrd="0" parTransId="{B862976B-B5F8-487F-9CDD-891F02C5A956}" sibTransId="{36D7FDE5-6D58-41A7-B2AB-25BF30AC1EA3}"/>
    <dgm:cxn modelId="{C07B82B9-3588-4EF7-A583-5C0F87068ACC}" srcId="{3936578F-2383-46FB-AD3D-D5BD478DEF12}" destId="{F6C1435B-0C4D-41BD-A929-550B146A1119}" srcOrd="0" destOrd="0" parTransId="{5D617627-E306-4B26-9B55-600136AC2CA6}" sibTransId="{CE53E9EC-9B71-4C42-9F1C-A0D6A2E20927}"/>
    <dgm:cxn modelId="{DCA690F4-71B6-40B1-8926-39355C44F54D}" type="presOf" srcId="{F6C1435B-0C4D-41BD-A929-550B146A1119}" destId="{B34853A0-F4E0-4813-AAA9-900C3AB43A67}" srcOrd="0" destOrd="0" presId="urn:microsoft.com/office/officeart/2005/8/layout/hierarchy1"/>
    <dgm:cxn modelId="{B734AD62-9DC5-4476-B8A6-3099794735A2}" type="presParOf" srcId="{54A8BC3D-E65F-4139-A5D3-9ACE95E4D126}" destId="{51BC7202-9EDF-4E14-A677-A6C4F0A441FF}" srcOrd="0" destOrd="0" presId="urn:microsoft.com/office/officeart/2005/8/layout/hierarchy1"/>
    <dgm:cxn modelId="{172F8910-726F-45BE-A621-DC1BC3DEF8CD}" type="presParOf" srcId="{51BC7202-9EDF-4E14-A677-A6C4F0A441FF}" destId="{9C7FCA77-070B-4288-9ED7-800475DD060A}" srcOrd="0" destOrd="0" presId="urn:microsoft.com/office/officeart/2005/8/layout/hierarchy1"/>
    <dgm:cxn modelId="{247AFFA5-9E72-4BD2-84B6-B83FDBB3D2BD}" type="presParOf" srcId="{9C7FCA77-070B-4288-9ED7-800475DD060A}" destId="{3068062A-84B8-4B5F-A1EC-CDDCDCE9B1B6}" srcOrd="0" destOrd="0" presId="urn:microsoft.com/office/officeart/2005/8/layout/hierarchy1"/>
    <dgm:cxn modelId="{BBC450F5-D716-4A64-9261-8B6B81503697}" type="presParOf" srcId="{9C7FCA77-070B-4288-9ED7-800475DD060A}" destId="{B34853A0-F4E0-4813-AAA9-900C3AB43A67}" srcOrd="1" destOrd="0" presId="urn:microsoft.com/office/officeart/2005/8/layout/hierarchy1"/>
    <dgm:cxn modelId="{1A8F95E2-0384-4BE9-A05E-BE49C7685E71}" type="presParOf" srcId="{51BC7202-9EDF-4E14-A677-A6C4F0A441FF}" destId="{9E6BA467-C379-46B5-9DD2-058FABB3EC92}" srcOrd="1" destOrd="0" presId="urn:microsoft.com/office/officeart/2005/8/layout/hierarchy1"/>
    <dgm:cxn modelId="{7D6E3075-7973-4F51-8BDC-281BD1BDD208}" type="presParOf" srcId="{54A8BC3D-E65F-4139-A5D3-9ACE95E4D126}" destId="{BD367CC5-AB2E-4201-A869-3D2EC8585929}" srcOrd="1" destOrd="0" presId="urn:microsoft.com/office/officeart/2005/8/layout/hierarchy1"/>
    <dgm:cxn modelId="{10797958-A3EC-4313-8A28-9BD8CB546DAC}" type="presParOf" srcId="{BD367CC5-AB2E-4201-A869-3D2EC8585929}" destId="{6104DFD5-F6D9-4234-902C-79767C2D5C59}" srcOrd="0" destOrd="0" presId="urn:microsoft.com/office/officeart/2005/8/layout/hierarchy1"/>
    <dgm:cxn modelId="{0BC653F5-FAB8-4279-8B2F-984AC3C09DB8}" type="presParOf" srcId="{6104DFD5-F6D9-4234-902C-79767C2D5C59}" destId="{BC638C4E-DD4D-42A0-817A-915F0AB0DC39}" srcOrd="0" destOrd="0" presId="urn:microsoft.com/office/officeart/2005/8/layout/hierarchy1"/>
    <dgm:cxn modelId="{7D82957C-01AD-4E02-A80F-71675CEDF707}" type="presParOf" srcId="{6104DFD5-F6D9-4234-902C-79767C2D5C59}" destId="{FFB23A32-38B4-4D9D-864B-B2ADCF3DD43D}" srcOrd="1" destOrd="0" presId="urn:microsoft.com/office/officeart/2005/8/layout/hierarchy1"/>
    <dgm:cxn modelId="{88C823B8-8DEA-4B53-B12E-ECC63400041F}" type="presParOf" srcId="{BD367CC5-AB2E-4201-A869-3D2EC8585929}" destId="{DC7018FE-8C9B-43D2-8050-7B5EBA659350}" srcOrd="1" destOrd="0" presId="urn:microsoft.com/office/officeart/2005/8/layout/hierarchy1"/>
    <dgm:cxn modelId="{78C83162-AE49-450C-8E6F-81E0BFE1328A}" type="presParOf" srcId="{54A8BC3D-E65F-4139-A5D3-9ACE95E4D126}" destId="{FB931769-66E9-49AF-A153-5B0C7C722CAF}" srcOrd="2" destOrd="0" presId="urn:microsoft.com/office/officeart/2005/8/layout/hierarchy1"/>
    <dgm:cxn modelId="{862259B8-DDBB-4AF9-8B50-57F5D6619722}" type="presParOf" srcId="{FB931769-66E9-49AF-A153-5B0C7C722CAF}" destId="{2C1412E2-96F2-426D-BFFA-FAB08DBC6585}" srcOrd="0" destOrd="0" presId="urn:microsoft.com/office/officeart/2005/8/layout/hierarchy1"/>
    <dgm:cxn modelId="{4D7ABE33-113C-4B47-9423-E047322D6D1E}" type="presParOf" srcId="{2C1412E2-96F2-426D-BFFA-FAB08DBC6585}" destId="{686EF3A2-EF70-42E2-B16F-C09CCF676E5B}" srcOrd="0" destOrd="0" presId="urn:microsoft.com/office/officeart/2005/8/layout/hierarchy1"/>
    <dgm:cxn modelId="{B08B5F1B-C525-4401-9653-8A966D323A7F}" type="presParOf" srcId="{2C1412E2-96F2-426D-BFFA-FAB08DBC6585}" destId="{C4B6F806-7B05-4914-9002-4267387D7EAD}" srcOrd="1" destOrd="0" presId="urn:microsoft.com/office/officeart/2005/8/layout/hierarchy1"/>
    <dgm:cxn modelId="{4EB67AAE-075A-4535-9382-D54CF000F599}" type="presParOf" srcId="{FB931769-66E9-49AF-A153-5B0C7C722CAF}" destId="{D9E18D8E-803F-4E83-A037-0D30E8D765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93914B-4C9C-45F9-BEFE-6E9F25A1B30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0AB6CA1-5E33-482F-9506-6EBC5C929802}">
      <dgm:prSet/>
      <dgm:spPr/>
      <dgm:t>
        <a:bodyPr/>
        <a:lstStyle/>
        <a:p>
          <a:pPr>
            <a:lnSpc>
              <a:spcPct val="100000"/>
            </a:lnSpc>
          </a:pPr>
          <a:r>
            <a:rPr lang="en-GB"/>
            <a:t>Integrate the headhunting and advertising methods of recruitment.</a:t>
          </a:r>
          <a:endParaRPr lang="en-US"/>
        </a:p>
      </dgm:t>
    </dgm:pt>
    <dgm:pt modelId="{980427DA-D631-4DEF-9AD6-1826294799E8}" type="parTrans" cxnId="{90D20476-D18F-47E8-A42D-7C1259F906F3}">
      <dgm:prSet/>
      <dgm:spPr/>
      <dgm:t>
        <a:bodyPr/>
        <a:lstStyle/>
        <a:p>
          <a:endParaRPr lang="en-US"/>
        </a:p>
      </dgm:t>
    </dgm:pt>
    <dgm:pt modelId="{3A07CC94-C81B-4724-9429-6B247E74A532}" type="sibTrans" cxnId="{90D20476-D18F-47E8-A42D-7C1259F906F3}">
      <dgm:prSet/>
      <dgm:spPr/>
      <dgm:t>
        <a:bodyPr/>
        <a:lstStyle/>
        <a:p>
          <a:endParaRPr lang="en-US"/>
        </a:p>
      </dgm:t>
    </dgm:pt>
    <dgm:pt modelId="{EC25BE3B-F182-490C-8E11-FE57DF1E31B6}">
      <dgm:prSet/>
      <dgm:spPr/>
      <dgm:t>
        <a:bodyPr/>
        <a:lstStyle/>
        <a:p>
          <a:pPr>
            <a:lnSpc>
              <a:spcPct val="100000"/>
            </a:lnSpc>
          </a:pPr>
          <a:r>
            <a:rPr lang="en-GB"/>
            <a:t>Incorporate structured and competence-centered interviews for equality purposes.</a:t>
          </a:r>
          <a:endParaRPr lang="en-US"/>
        </a:p>
      </dgm:t>
    </dgm:pt>
    <dgm:pt modelId="{18267E47-2561-4E2E-8971-B956928987DB}" type="parTrans" cxnId="{4B4C12CB-06D8-415C-9FDC-EE0F9AA48498}">
      <dgm:prSet/>
      <dgm:spPr/>
      <dgm:t>
        <a:bodyPr/>
        <a:lstStyle/>
        <a:p>
          <a:endParaRPr lang="en-US"/>
        </a:p>
      </dgm:t>
    </dgm:pt>
    <dgm:pt modelId="{2A2F860A-5F98-44CB-BB42-BBD51CA57231}" type="sibTrans" cxnId="{4B4C12CB-06D8-415C-9FDC-EE0F9AA48498}">
      <dgm:prSet/>
      <dgm:spPr/>
      <dgm:t>
        <a:bodyPr/>
        <a:lstStyle/>
        <a:p>
          <a:endParaRPr lang="en-US"/>
        </a:p>
      </dgm:t>
    </dgm:pt>
    <dgm:pt modelId="{A9AEEB72-9B4B-43DE-BE74-83D7E8AE1BD0}">
      <dgm:prSet/>
      <dgm:spPr/>
      <dgm:t>
        <a:bodyPr/>
        <a:lstStyle/>
        <a:p>
          <a:pPr>
            <a:lnSpc>
              <a:spcPct val="100000"/>
            </a:lnSpc>
          </a:pPr>
          <a:r>
            <a:rPr lang="en-GB"/>
            <a:t>Educate those who conduct interviews on proper techniques in questioning.(Marchington et al., 2022)</a:t>
          </a:r>
          <a:endParaRPr lang="en-US"/>
        </a:p>
      </dgm:t>
    </dgm:pt>
    <dgm:pt modelId="{580A0083-9191-4FFF-AF40-4EAD11710C91}" type="parTrans" cxnId="{2074CBAF-4808-4791-89F4-B2E395B5C77E}">
      <dgm:prSet/>
      <dgm:spPr/>
      <dgm:t>
        <a:bodyPr/>
        <a:lstStyle/>
        <a:p>
          <a:endParaRPr lang="en-US"/>
        </a:p>
      </dgm:t>
    </dgm:pt>
    <dgm:pt modelId="{8ACF7460-30DA-4A4B-989D-4A788F551A41}" type="sibTrans" cxnId="{2074CBAF-4808-4791-89F4-B2E395B5C77E}">
      <dgm:prSet/>
      <dgm:spPr/>
      <dgm:t>
        <a:bodyPr/>
        <a:lstStyle/>
        <a:p>
          <a:endParaRPr lang="en-US"/>
        </a:p>
      </dgm:t>
    </dgm:pt>
    <dgm:pt modelId="{7E07F810-42F9-4044-9DF6-814026100258}" type="pres">
      <dgm:prSet presAssocID="{B693914B-4C9C-45F9-BEFE-6E9F25A1B30A}" presName="root" presStyleCnt="0">
        <dgm:presLayoutVars>
          <dgm:dir/>
          <dgm:resizeHandles val="exact"/>
        </dgm:presLayoutVars>
      </dgm:prSet>
      <dgm:spPr/>
    </dgm:pt>
    <dgm:pt modelId="{788E4D41-FE43-4005-8EA0-C821125A01D9}" type="pres">
      <dgm:prSet presAssocID="{20AB6CA1-5E33-482F-9506-6EBC5C929802}" presName="compNode" presStyleCnt="0"/>
      <dgm:spPr/>
    </dgm:pt>
    <dgm:pt modelId="{107224C1-D243-4755-ACDF-65A348404842}" type="pres">
      <dgm:prSet presAssocID="{20AB6CA1-5E33-482F-9506-6EBC5C9298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49E5D023-3E4B-4B73-AC81-9AE7E000315E}" type="pres">
      <dgm:prSet presAssocID="{20AB6CA1-5E33-482F-9506-6EBC5C929802}" presName="spaceRect" presStyleCnt="0"/>
      <dgm:spPr/>
    </dgm:pt>
    <dgm:pt modelId="{0050FD9D-E269-4B08-A6E7-67395C3A374E}" type="pres">
      <dgm:prSet presAssocID="{20AB6CA1-5E33-482F-9506-6EBC5C929802}" presName="textRect" presStyleLbl="revTx" presStyleIdx="0" presStyleCnt="3">
        <dgm:presLayoutVars>
          <dgm:chMax val="1"/>
          <dgm:chPref val="1"/>
        </dgm:presLayoutVars>
      </dgm:prSet>
      <dgm:spPr/>
    </dgm:pt>
    <dgm:pt modelId="{C25DEDF9-4A12-4F1B-B2BA-319C2B637326}" type="pres">
      <dgm:prSet presAssocID="{3A07CC94-C81B-4724-9429-6B247E74A532}" presName="sibTrans" presStyleCnt="0"/>
      <dgm:spPr/>
    </dgm:pt>
    <dgm:pt modelId="{B6B6BF39-011E-469C-A4E9-3AC797252DEF}" type="pres">
      <dgm:prSet presAssocID="{EC25BE3B-F182-490C-8E11-FE57DF1E31B6}" presName="compNode" presStyleCnt="0"/>
      <dgm:spPr/>
    </dgm:pt>
    <dgm:pt modelId="{D85AA9F8-DFA0-4200-9BD4-191DC8745C21}" type="pres">
      <dgm:prSet presAssocID="{EC25BE3B-F182-490C-8E11-FE57DF1E31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B8F22F67-143A-4BCC-BF8D-2DF848DD7069}" type="pres">
      <dgm:prSet presAssocID="{EC25BE3B-F182-490C-8E11-FE57DF1E31B6}" presName="spaceRect" presStyleCnt="0"/>
      <dgm:spPr/>
    </dgm:pt>
    <dgm:pt modelId="{821F6E5B-D33D-4AE0-AD0A-A1E0CFF6CA34}" type="pres">
      <dgm:prSet presAssocID="{EC25BE3B-F182-490C-8E11-FE57DF1E31B6}" presName="textRect" presStyleLbl="revTx" presStyleIdx="1" presStyleCnt="3">
        <dgm:presLayoutVars>
          <dgm:chMax val="1"/>
          <dgm:chPref val="1"/>
        </dgm:presLayoutVars>
      </dgm:prSet>
      <dgm:spPr/>
    </dgm:pt>
    <dgm:pt modelId="{89B574C5-78D0-4FB4-814B-AE611AA10EF2}" type="pres">
      <dgm:prSet presAssocID="{2A2F860A-5F98-44CB-BB42-BBD51CA57231}" presName="sibTrans" presStyleCnt="0"/>
      <dgm:spPr/>
    </dgm:pt>
    <dgm:pt modelId="{8A7F193D-C269-4877-8802-BB18FD67AFB5}" type="pres">
      <dgm:prSet presAssocID="{A9AEEB72-9B4B-43DE-BE74-83D7E8AE1BD0}" presName="compNode" presStyleCnt="0"/>
      <dgm:spPr/>
    </dgm:pt>
    <dgm:pt modelId="{6C2BC7A7-8946-4306-BF96-76A9671CB30F}" type="pres">
      <dgm:prSet presAssocID="{A9AEEB72-9B4B-43DE-BE74-83D7E8AE1B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stomer Review"/>
        </a:ext>
      </dgm:extLst>
    </dgm:pt>
    <dgm:pt modelId="{CAA187E5-E079-4EC6-AF71-6C567613C4DC}" type="pres">
      <dgm:prSet presAssocID="{A9AEEB72-9B4B-43DE-BE74-83D7E8AE1BD0}" presName="spaceRect" presStyleCnt="0"/>
      <dgm:spPr/>
    </dgm:pt>
    <dgm:pt modelId="{DFA6D899-371E-4089-8CE1-106D09CAD214}" type="pres">
      <dgm:prSet presAssocID="{A9AEEB72-9B4B-43DE-BE74-83D7E8AE1BD0}" presName="textRect" presStyleLbl="revTx" presStyleIdx="2" presStyleCnt="3">
        <dgm:presLayoutVars>
          <dgm:chMax val="1"/>
          <dgm:chPref val="1"/>
        </dgm:presLayoutVars>
      </dgm:prSet>
      <dgm:spPr/>
    </dgm:pt>
  </dgm:ptLst>
  <dgm:cxnLst>
    <dgm:cxn modelId="{6B477B18-001E-4647-8682-3A2E17044214}" type="presOf" srcId="{20AB6CA1-5E33-482F-9506-6EBC5C929802}" destId="{0050FD9D-E269-4B08-A6E7-67395C3A374E}" srcOrd="0" destOrd="0" presId="urn:microsoft.com/office/officeart/2018/2/layout/IconLabelList"/>
    <dgm:cxn modelId="{FF849C6F-39AA-4C83-8F87-C801E0A3140C}" type="presOf" srcId="{EC25BE3B-F182-490C-8E11-FE57DF1E31B6}" destId="{821F6E5B-D33D-4AE0-AD0A-A1E0CFF6CA34}" srcOrd="0" destOrd="0" presId="urn:microsoft.com/office/officeart/2018/2/layout/IconLabelList"/>
    <dgm:cxn modelId="{90D20476-D18F-47E8-A42D-7C1259F906F3}" srcId="{B693914B-4C9C-45F9-BEFE-6E9F25A1B30A}" destId="{20AB6CA1-5E33-482F-9506-6EBC5C929802}" srcOrd="0" destOrd="0" parTransId="{980427DA-D631-4DEF-9AD6-1826294799E8}" sibTransId="{3A07CC94-C81B-4724-9429-6B247E74A532}"/>
    <dgm:cxn modelId="{D9E9167D-FE8C-48D7-B4B6-EF58B668BFA9}" type="presOf" srcId="{B693914B-4C9C-45F9-BEFE-6E9F25A1B30A}" destId="{7E07F810-42F9-4044-9DF6-814026100258}" srcOrd="0" destOrd="0" presId="urn:microsoft.com/office/officeart/2018/2/layout/IconLabelList"/>
    <dgm:cxn modelId="{2074CBAF-4808-4791-89F4-B2E395B5C77E}" srcId="{B693914B-4C9C-45F9-BEFE-6E9F25A1B30A}" destId="{A9AEEB72-9B4B-43DE-BE74-83D7E8AE1BD0}" srcOrd="2" destOrd="0" parTransId="{580A0083-9191-4FFF-AF40-4EAD11710C91}" sibTransId="{8ACF7460-30DA-4A4B-989D-4A788F551A41}"/>
    <dgm:cxn modelId="{4B4C12CB-06D8-415C-9FDC-EE0F9AA48498}" srcId="{B693914B-4C9C-45F9-BEFE-6E9F25A1B30A}" destId="{EC25BE3B-F182-490C-8E11-FE57DF1E31B6}" srcOrd="1" destOrd="0" parTransId="{18267E47-2561-4E2E-8971-B956928987DB}" sibTransId="{2A2F860A-5F98-44CB-BB42-BBD51CA57231}"/>
    <dgm:cxn modelId="{AF0089E9-BADF-43FC-8800-DF2833B81189}" type="presOf" srcId="{A9AEEB72-9B4B-43DE-BE74-83D7E8AE1BD0}" destId="{DFA6D899-371E-4089-8CE1-106D09CAD214}" srcOrd="0" destOrd="0" presId="urn:microsoft.com/office/officeart/2018/2/layout/IconLabelList"/>
    <dgm:cxn modelId="{AB4422CB-6190-4233-84DE-C1B2622D04FC}" type="presParOf" srcId="{7E07F810-42F9-4044-9DF6-814026100258}" destId="{788E4D41-FE43-4005-8EA0-C821125A01D9}" srcOrd="0" destOrd="0" presId="urn:microsoft.com/office/officeart/2018/2/layout/IconLabelList"/>
    <dgm:cxn modelId="{881DE97D-6B3E-420F-A68B-19AE53C6D2B1}" type="presParOf" srcId="{788E4D41-FE43-4005-8EA0-C821125A01D9}" destId="{107224C1-D243-4755-ACDF-65A348404842}" srcOrd="0" destOrd="0" presId="urn:microsoft.com/office/officeart/2018/2/layout/IconLabelList"/>
    <dgm:cxn modelId="{9F225D18-3784-4DD7-BD0F-D66C44F7D3CB}" type="presParOf" srcId="{788E4D41-FE43-4005-8EA0-C821125A01D9}" destId="{49E5D023-3E4B-4B73-AC81-9AE7E000315E}" srcOrd="1" destOrd="0" presId="urn:microsoft.com/office/officeart/2018/2/layout/IconLabelList"/>
    <dgm:cxn modelId="{92302A47-6B63-4E40-BDBF-2AD2E5E2CBFB}" type="presParOf" srcId="{788E4D41-FE43-4005-8EA0-C821125A01D9}" destId="{0050FD9D-E269-4B08-A6E7-67395C3A374E}" srcOrd="2" destOrd="0" presId="urn:microsoft.com/office/officeart/2018/2/layout/IconLabelList"/>
    <dgm:cxn modelId="{8E193FBA-3AFC-42A9-9806-174C3609881E}" type="presParOf" srcId="{7E07F810-42F9-4044-9DF6-814026100258}" destId="{C25DEDF9-4A12-4F1B-B2BA-319C2B637326}" srcOrd="1" destOrd="0" presId="urn:microsoft.com/office/officeart/2018/2/layout/IconLabelList"/>
    <dgm:cxn modelId="{73B76B47-6715-4E69-A912-8B6913BBA44F}" type="presParOf" srcId="{7E07F810-42F9-4044-9DF6-814026100258}" destId="{B6B6BF39-011E-469C-A4E9-3AC797252DEF}" srcOrd="2" destOrd="0" presId="urn:microsoft.com/office/officeart/2018/2/layout/IconLabelList"/>
    <dgm:cxn modelId="{7E4CB162-1364-4C0B-817D-504A45A5A1C0}" type="presParOf" srcId="{B6B6BF39-011E-469C-A4E9-3AC797252DEF}" destId="{D85AA9F8-DFA0-4200-9BD4-191DC8745C21}" srcOrd="0" destOrd="0" presId="urn:microsoft.com/office/officeart/2018/2/layout/IconLabelList"/>
    <dgm:cxn modelId="{5410895B-8A7D-4045-B85B-00598CB18BA5}" type="presParOf" srcId="{B6B6BF39-011E-469C-A4E9-3AC797252DEF}" destId="{B8F22F67-143A-4BCC-BF8D-2DF848DD7069}" srcOrd="1" destOrd="0" presId="urn:microsoft.com/office/officeart/2018/2/layout/IconLabelList"/>
    <dgm:cxn modelId="{2900E930-B76D-408F-8E82-A175C6B6E802}" type="presParOf" srcId="{B6B6BF39-011E-469C-A4E9-3AC797252DEF}" destId="{821F6E5B-D33D-4AE0-AD0A-A1E0CFF6CA34}" srcOrd="2" destOrd="0" presId="urn:microsoft.com/office/officeart/2018/2/layout/IconLabelList"/>
    <dgm:cxn modelId="{9887D8B2-53EF-454A-B537-E8D595C15A83}" type="presParOf" srcId="{7E07F810-42F9-4044-9DF6-814026100258}" destId="{89B574C5-78D0-4FB4-814B-AE611AA10EF2}" srcOrd="3" destOrd="0" presId="urn:microsoft.com/office/officeart/2018/2/layout/IconLabelList"/>
    <dgm:cxn modelId="{6E2A471D-417E-4419-A1E6-2B16C33C4F28}" type="presParOf" srcId="{7E07F810-42F9-4044-9DF6-814026100258}" destId="{8A7F193D-C269-4877-8802-BB18FD67AFB5}" srcOrd="4" destOrd="0" presId="urn:microsoft.com/office/officeart/2018/2/layout/IconLabelList"/>
    <dgm:cxn modelId="{99BB55E2-F2EF-40CC-8EDB-1F7529342CED}" type="presParOf" srcId="{8A7F193D-C269-4877-8802-BB18FD67AFB5}" destId="{6C2BC7A7-8946-4306-BF96-76A9671CB30F}" srcOrd="0" destOrd="0" presId="urn:microsoft.com/office/officeart/2018/2/layout/IconLabelList"/>
    <dgm:cxn modelId="{F3D1D577-0F79-47A2-98AD-F48BEDF01022}" type="presParOf" srcId="{8A7F193D-C269-4877-8802-BB18FD67AFB5}" destId="{CAA187E5-E079-4EC6-AF71-6C567613C4DC}" srcOrd="1" destOrd="0" presId="urn:microsoft.com/office/officeart/2018/2/layout/IconLabelList"/>
    <dgm:cxn modelId="{BBAE8258-B507-4A22-87A3-0B0BE3FCB781}" type="presParOf" srcId="{8A7F193D-C269-4877-8802-BB18FD67AFB5}" destId="{DFA6D899-371E-4089-8CE1-106D09CAD21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0CFE-8BBB-48EC-BEDE-54F01DF1C897}">
      <dsp:nvSpPr>
        <dsp:cNvPr id="0" name=""/>
        <dsp:cNvSpPr/>
      </dsp:nvSpPr>
      <dsp:spPr>
        <a:xfrm>
          <a:off x="2906900" y="525705"/>
          <a:ext cx="407229" cy="91440"/>
        </a:xfrm>
        <a:custGeom>
          <a:avLst/>
          <a:gdLst/>
          <a:ahLst/>
          <a:cxnLst/>
          <a:rect l="0" t="0" r="0" b="0"/>
          <a:pathLst>
            <a:path>
              <a:moveTo>
                <a:pt x="0" y="45720"/>
              </a:moveTo>
              <a:lnTo>
                <a:pt x="4072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569" y="569236"/>
        <a:ext cx="21891" cy="4378"/>
      </dsp:txXfrm>
    </dsp:sp>
    <dsp:sp modelId="{6ECA2B78-B423-4E98-8C4F-0AC05171101D}">
      <dsp:nvSpPr>
        <dsp:cNvPr id="0" name=""/>
        <dsp:cNvSpPr/>
      </dsp:nvSpPr>
      <dsp:spPr>
        <a:xfrm>
          <a:off x="1005092" y="343"/>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The objectives for each hiring process to optimize both time and efficiency include:</a:t>
          </a:r>
          <a:endParaRPr lang="en-US" sz="1400" kern="1200"/>
        </a:p>
      </dsp:txBody>
      <dsp:txXfrm>
        <a:off x="1005092" y="343"/>
        <a:ext cx="1903607" cy="1142164"/>
      </dsp:txXfrm>
    </dsp:sp>
    <dsp:sp modelId="{420BD10C-3B8E-455C-99FF-A4E8E3CEAF68}">
      <dsp:nvSpPr>
        <dsp:cNvPr id="0" name=""/>
        <dsp:cNvSpPr/>
      </dsp:nvSpPr>
      <dsp:spPr>
        <a:xfrm>
          <a:off x="5248337" y="525705"/>
          <a:ext cx="407229" cy="91440"/>
        </a:xfrm>
        <a:custGeom>
          <a:avLst/>
          <a:gdLst/>
          <a:ahLst/>
          <a:cxnLst/>
          <a:rect l="0" t="0" r="0" b="0"/>
          <a:pathLst>
            <a:path>
              <a:moveTo>
                <a:pt x="0" y="45720"/>
              </a:moveTo>
              <a:lnTo>
                <a:pt x="4072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41007" y="569236"/>
        <a:ext cx="21891" cy="4378"/>
      </dsp:txXfrm>
    </dsp:sp>
    <dsp:sp modelId="{DE7830A6-7BA9-4BE3-AF38-55F585CDF995}">
      <dsp:nvSpPr>
        <dsp:cNvPr id="0" name=""/>
        <dsp:cNvSpPr/>
      </dsp:nvSpPr>
      <dsp:spPr>
        <a:xfrm>
          <a:off x="3346530" y="343"/>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Establish criteria for job consideration</a:t>
          </a:r>
          <a:endParaRPr lang="en-US" sz="1400" kern="1200"/>
        </a:p>
      </dsp:txBody>
      <dsp:txXfrm>
        <a:off x="3346530" y="343"/>
        <a:ext cx="1903607" cy="1142164"/>
      </dsp:txXfrm>
    </dsp:sp>
    <dsp:sp modelId="{FB75C1AF-2C9A-434A-863B-9E81A0D25240}">
      <dsp:nvSpPr>
        <dsp:cNvPr id="0" name=""/>
        <dsp:cNvSpPr/>
      </dsp:nvSpPr>
      <dsp:spPr>
        <a:xfrm>
          <a:off x="1956896" y="1140708"/>
          <a:ext cx="4682875" cy="407229"/>
        </a:xfrm>
        <a:custGeom>
          <a:avLst/>
          <a:gdLst/>
          <a:ahLst/>
          <a:cxnLst/>
          <a:rect l="0" t="0" r="0" b="0"/>
          <a:pathLst>
            <a:path>
              <a:moveTo>
                <a:pt x="4682875" y="0"/>
              </a:moveTo>
              <a:lnTo>
                <a:pt x="4682875" y="220714"/>
              </a:lnTo>
              <a:lnTo>
                <a:pt x="0" y="220714"/>
              </a:lnTo>
              <a:lnTo>
                <a:pt x="0" y="407229"/>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0751" y="1342134"/>
        <a:ext cx="235164" cy="4378"/>
      </dsp:txXfrm>
    </dsp:sp>
    <dsp:sp modelId="{25B6642A-64E9-40CD-B2FD-FC555BE10FCE}">
      <dsp:nvSpPr>
        <dsp:cNvPr id="0" name=""/>
        <dsp:cNvSpPr/>
      </dsp:nvSpPr>
      <dsp:spPr>
        <a:xfrm>
          <a:off x="5687967" y="343"/>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Perform genuine job analysis</a:t>
          </a:r>
          <a:endParaRPr lang="en-US" sz="1400" kern="1200"/>
        </a:p>
      </dsp:txBody>
      <dsp:txXfrm>
        <a:off x="5687967" y="343"/>
        <a:ext cx="1903607" cy="1142164"/>
      </dsp:txXfrm>
    </dsp:sp>
    <dsp:sp modelId="{207FB4F8-A1AA-46E9-A3E6-27378330F1F3}">
      <dsp:nvSpPr>
        <dsp:cNvPr id="0" name=""/>
        <dsp:cNvSpPr/>
      </dsp:nvSpPr>
      <dsp:spPr>
        <a:xfrm>
          <a:off x="2906900" y="2105700"/>
          <a:ext cx="407229" cy="91440"/>
        </a:xfrm>
        <a:custGeom>
          <a:avLst/>
          <a:gdLst/>
          <a:ahLst/>
          <a:cxnLst/>
          <a:rect l="0" t="0" r="0" b="0"/>
          <a:pathLst>
            <a:path>
              <a:moveTo>
                <a:pt x="0" y="45720"/>
              </a:moveTo>
              <a:lnTo>
                <a:pt x="4072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569" y="2149231"/>
        <a:ext cx="21891" cy="4378"/>
      </dsp:txXfrm>
    </dsp:sp>
    <dsp:sp modelId="{469E7A9A-0073-49C2-8CF2-9E8713C67293}">
      <dsp:nvSpPr>
        <dsp:cNvPr id="0" name=""/>
        <dsp:cNvSpPr/>
      </dsp:nvSpPr>
      <dsp:spPr>
        <a:xfrm>
          <a:off x="1005092" y="1580338"/>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Develop clear descriptions and specification guidelines</a:t>
          </a:r>
          <a:endParaRPr lang="en-US" sz="1400" kern="1200"/>
        </a:p>
      </dsp:txBody>
      <dsp:txXfrm>
        <a:off x="1005092" y="1580338"/>
        <a:ext cx="1903607" cy="1142164"/>
      </dsp:txXfrm>
    </dsp:sp>
    <dsp:sp modelId="{341857A3-23C7-4CB1-B499-292E6390168F}">
      <dsp:nvSpPr>
        <dsp:cNvPr id="0" name=""/>
        <dsp:cNvSpPr/>
      </dsp:nvSpPr>
      <dsp:spPr>
        <a:xfrm>
          <a:off x="5248337" y="2105700"/>
          <a:ext cx="407229" cy="91440"/>
        </a:xfrm>
        <a:custGeom>
          <a:avLst/>
          <a:gdLst/>
          <a:ahLst/>
          <a:cxnLst/>
          <a:rect l="0" t="0" r="0" b="0"/>
          <a:pathLst>
            <a:path>
              <a:moveTo>
                <a:pt x="0" y="45720"/>
              </a:moveTo>
              <a:lnTo>
                <a:pt x="4072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41007" y="2149231"/>
        <a:ext cx="21891" cy="4378"/>
      </dsp:txXfrm>
    </dsp:sp>
    <dsp:sp modelId="{D1A30850-945A-46C4-9B48-0BBD1A04E754}">
      <dsp:nvSpPr>
        <dsp:cNvPr id="0" name=""/>
        <dsp:cNvSpPr/>
      </dsp:nvSpPr>
      <dsp:spPr>
        <a:xfrm>
          <a:off x="3346530" y="1580338"/>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Strategically promote the open position</a:t>
          </a:r>
          <a:endParaRPr lang="en-US" sz="1400" kern="1200"/>
        </a:p>
      </dsp:txBody>
      <dsp:txXfrm>
        <a:off x="3346530" y="1580338"/>
        <a:ext cx="1903607" cy="1142164"/>
      </dsp:txXfrm>
    </dsp:sp>
    <dsp:sp modelId="{1FEF309B-7F75-4552-9A32-DCA70E7E92F7}">
      <dsp:nvSpPr>
        <dsp:cNvPr id="0" name=""/>
        <dsp:cNvSpPr/>
      </dsp:nvSpPr>
      <dsp:spPr>
        <a:xfrm>
          <a:off x="1956896" y="2720702"/>
          <a:ext cx="4682875" cy="407229"/>
        </a:xfrm>
        <a:custGeom>
          <a:avLst/>
          <a:gdLst/>
          <a:ahLst/>
          <a:cxnLst/>
          <a:rect l="0" t="0" r="0" b="0"/>
          <a:pathLst>
            <a:path>
              <a:moveTo>
                <a:pt x="4682875" y="0"/>
              </a:moveTo>
              <a:lnTo>
                <a:pt x="4682875" y="220714"/>
              </a:lnTo>
              <a:lnTo>
                <a:pt x="0" y="220714"/>
              </a:lnTo>
              <a:lnTo>
                <a:pt x="0" y="407229"/>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0751" y="2922128"/>
        <a:ext cx="235164" cy="4378"/>
      </dsp:txXfrm>
    </dsp:sp>
    <dsp:sp modelId="{B67DEF13-4D3B-4520-994D-077522C12A2F}">
      <dsp:nvSpPr>
        <dsp:cNvPr id="0" name=""/>
        <dsp:cNvSpPr/>
      </dsp:nvSpPr>
      <dsp:spPr>
        <a:xfrm>
          <a:off x="5687967" y="1580338"/>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Identify and select suitable applicants</a:t>
          </a:r>
          <a:endParaRPr lang="en-US" sz="1400" kern="1200"/>
        </a:p>
      </dsp:txBody>
      <dsp:txXfrm>
        <a:off x="5687967" y="1580338"/>
        <a:ext cx="1903607" cy="1142164"/>
      </dsp:txXfrm>
    </dsp:sp>
    <dsp:sp modelId="{F66B1895-F33C-428F-BA98-CE7A72E544F3}">
      <dsp:nvSpPr>
        <dsp:cNvPr id="0" name=""/>
        <dsp:cNvSpPr/>
      </dsp:nvSpPr>
      <dsp:spPr>
        <a:xfrm>
          <a:off x="2906900" y="3685695"/>
          <a:ext cx="407229" cy="91440"/>
        </a:xfrm>
        <a:custGeom>
          <a:avLst/>
          <a:gdLst/>
          <a:ahLst/>
          <a:cxnLst/>
          <a:rect l="0" t="0" r="0" b="0"/>
          <a:pathLst>
            <a:path>
              <a:moveTo>
                <a:pt x="0" y="45720"/>
              </a:moveTo>
              <a:lnTo>
                <a:pt x="220714" y="45720"/>
              </a:lnTo>
              <a:lnTo>
                <a:pt x="220714" y="46063"/>
              </a:lnTo>
              <a:lnTo>
                <a:pt x="407229" y="46063"/>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569" y="3729225"/>
        <a:ext cx="21891" cy="4378"/>
      </dsp:txXfrm>
    </dsp:sp>
    <dsp:sp modelId="{CBFD4889-8113-4DD1-8B27-0FF923F64F2C}">
      <dsp:nvSpPr>
        <dsp:cNvPr id="0" name=""/>
        <dsp:cNvSpPr/>
      </dsp:nvSpPr>
      <dsp:spPr>
        <a:xfrm>
          <a:off x="1005092" y="3160332"/>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Administer interviews and necessary evaluation tests</a:t>
          </a:r>
          <a:endParaRPr lang="en-US" sz="1400" kern="1200"/>
        </a:p>
      </dsp:txBody>
      <dsp:txXfrm>
        <a:off x="1005092" y="3160332"/>
        <a:ext cx="1903607" cy="1142164"/>
      </dsp:txXfrm>
    </dsp:sp>
    <dsp:sp modelId="{BF184C26-F1FA-46E8-A956-E1C3C37B3587}">
      <dsp:nvSpPr>
        <dsp:cNvPr id="0" name=""/>
        <dsp:cNvSpPr/>
      </dsp:nvSpPr>
      <dsp:spPr>
        <a:xfrm>
          <a:off x="3346530" y="3160676"/>
          <a:ext cx="1903607" cy="11421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278" tIns="97912" rIns="93278" bIns="97912" numCol="1" spcCol="1270" anchor="ctr" anchorCtr="0">
          <a:noAutofit/>
        </a:bodyPr>
        <a:lstStyle/>
        <a:p>
          <a:pPr marL="0" lvl="0" indent="0" algn="ctr" defTabSz="622300">
            <a:lnSpc>
              <a:spcPct val="90000"/>
            </a:lnSpc>
            <a:spcBef>
              <a:spcPct val="0"/>
            </a:spcBef>
            <a:spcAft>
              <a:spcPct val="35000"/>
            </a:spcAft>
            <a:buNone/>
          </a:pPr>
          <a:r>
            <a:rPr lang="en-GB" sz="1400" kern="1200"/>
            <a:t>Final evaluation for onboarding procedures</a:t>
          </a:r>
          <a:endParaRPr lang="en-US" sz="1400" kern="1200"/>
        </a:p>
      </dsp:txBody>
      <dsp:txXfrm>
        <a:off x="3346530" y="3160676"/>
        <a:ext cx="1903607" cy="1142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062A-84B8-4B5F-A1EC-CDDCDCE9B1B6}">
      <dsp:nvSpPr>
        <dsp:cNvPr id="0" name=""/>
        <dsp:cNvSpPr/>
      </dsp:nvSpPr>
      <dsp:spPr>
        <a:xfrm>
          <a:off x="0" y="1297537"/>
          <a:ext cx="2417812" cy="1535311"/>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B34853A0-F4E0-4813-AAA9-900C3AB43A67}">
      <dsp:nvSpPr>
        <dsp:cNvPr id="0" name=""/>
        <dsp:cNvSpPr/>
      </dsp:nvSpPr>
      <dsp:spPr>
        <a:xfrm>
          <a:off x="268645" y="1552751"/>
          <a:ext cx="2417812" cy="153531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All of the interviewers get to ask the same questions to all the interviewees – no deviations.</a:t>
          </a:r>
          <a:endParaRPr lang="en-US" sz="1600" kern="1200"/>
        </a:p>
      </dsp:txBody>
      <dsp:txXfrm>
        <a:off x="313613" y="1597719"/>
        <a:ext cx="2327876" cy="1445375"/>
      </dsp:txXfrm>
    </dsp:sp>
    <dsp:sp modelId="{BC638C4E-DD4D-42A0-817A-915F0AB0DC39}">
      <dsp:nvSpPr>
        <dsp:cNvPr id="0" name=""/>
        <dsp:cNvSpPr/>
      </dsp:nvSpPr>
      <dsp:spPr>
        <a:xfrm>
          <a:off x="2955104" y="1297537"/>
          <a:ext cx="2417812" cy="1535311"/>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FFB23A32-38B4-4D9D-864B-B2ADCF3DD43D}">
      <dsp:nvSpPr>
        <dsp:cNvPr id="0" name=""/>
        <dsp:cNvSpPr/>
      </dsp:nvSpPr>
      <dsp:spPr>
        <a:xfrm>
          <a:off x="3223750" y="1552751"/>
          <a:ext cx="2417812" cy="153531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This aids in maintaining </a:t>
          </a:r>
          <a:r>
            <a:rPr lang="en-GB" sz="1600" kern="1200" dirty="0" err="1"/>
            <a:t>baseic</a:t>
          </a:r>
          <a:r>
            <a:rPr lang="en-GB" sz="1600" kern="1200" dirty="0"/>
            <a:t> and keeping uniformity.</a:t>
          </a:r>
          <a:endParaRPr lang="en-US" sz="1600" kern="1200" dirty="0"/>
        </a:p>
      </dsp:txBody>
      <dsp:txXfrm>
        <a:off x="3268718" y="1597719"/>
        <a:ext cx="2327876" cy="1445375"/>
      </dsp:txXfrm>
    </dsp:sp>
    <dsp:sp modelId="{686EF3A2-EF70-42E2-B16F-C09CCF676E5B}">
      <dsp:nvSpPr>
        <dsp:cNvPr id="0" name=""/>
        <dsp:cNvSpPr/>
      </dsp:nvSpPr>
      <dsp:spPr>
        <a:xfrm>
          <a:off x="5910209" y="1297537"/>
          <a:ext cx="2417812" cy="1535311"/>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C4B6F806-7B05-4914-9002-4267387D7EAD}">
      <dsp:nvSpPr>
        <dsp:cNvPr id="0" name=""/>
        <dsp:cNvSpPr/>
      </dsp:nvSpPr>
      <dsp:spPr>
        <a:xfrm>
          <a:off x="6178855" y="1552751"/>
          <a:ext cx="2417812" cy="153531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 example would be: Questions that focus on leading the project and resolving its challenges. CIPD. (2023).</a:t>
          </a:r>
          <a:endParaRPr lang="en-US" sz="1600" kern="1200"/>
        </a:p>
      </dsp:txBody>
      <dsp:txXfrm>
        <a:off x="6223823" y="1597719"/>
        <a:ext cx="2327876" cy="1445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224C1-D243-4755-ACDF-65A348404842}">
      <dsp:nvSpPr>
        <dsp:cNvPr id="0" name=""/>
        <dsp:cNvSpPr/>
      </dsp:nvSpPr>
      <dsp:spPr>
        <a:xfrm>
          <a:off x="886271" y="1194188"/>
          <a:ext cx="1096734" cy="10967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50FD9D-E269-4B08-A6E7-67395C3A374E}">
      <dsp:nvSpPr>
        <dsp:cNvPr id="0" name=""/>
        <dsp:cNvSpPr/>
      </dsp:nvSpPr>
      <dsp:spPr>
        <a:xfrm>
          <a:off x="216044" y="2611524"/>
          <a:ext cx="2437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Integrate the headhunting and advertising methods of recruitment.</a:t>
          </a:r>
          <a:endParaRPr lang="en-US" sz="1200" kern="1200"/>
        </a:p>
      </dsp:txBody>
      <dsp:txXfrm>
        <a:off x="216044" y="2611524"/>
        <a:ext cx="2437187" cy="720000"/>
      </dsp:txXfrm>
    </dsp:sp>
    <dsp:sp modelId="{D85AA9F8-DFA0-4200-9BD4-191DC8745C21}">
      <dsp:nvSpPr>
        <dsp:cNvPr id="0" name=""/>
        <dsp:cNvSpPr/>
      </dsp:nvSpPr>
      <dsp:spPr>
        <a:xfrm>
          <a:off x="3749966" y="1194188"/>
          <a:ext cx="1096734" cy="10967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F6E5B-D33D-4AE0-AD0A-A1E0CFF6CA34}">
      <dsp:nvSpPr>
        <dsp:cNvPr id="0" name=""/>
        <dsp:cNvSpPr/>
      </dsp:nvSpPr>
      <dsp:spPr>
        <a:xfrm>
          <a:off x="3079740" y="2611524"/>
          <a:ext cx="2437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Incorporate structured and competence-centered interviews for equality purposes.</a:t>
          </a:r>
          <a:endParaRPr lang="en-US" sz="1200" kern="1200"/>
        </a:p>
      </dsp:txBody>
      <dsp:txXfrm>
        <a:off x="3079740" y="2611524"/>
        <a:ext cx="2437187" cy="720000"/>
      </dsp:txXfrm>
    </dsp:sp>
    <dsp:sp modelId="{6C2BC7A7-8946-4306-BF96-76A9671CB30F}">
      <dsp:nvSpPr>
        <dsp:cNvPr id="0" name=""/>
        <dsp:cNvSpPr/>
      </dsp:nvSpPr>
      <dsp:spPr>
        <a:xfrm>
          <a:off x="6613662" y="1194188"/>
          <a:ext cx="1096734" cy="10967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A6D899-371E-4089-8CE1-106D09CAD214}">
      <dsp:nvSpPr>
        <dsp:cNvPr id="0" name=""/>
        <dsp:cNvSpPr/>
      </dsp:nvSpPr>
      <dsp:spPr>
        <a:xfrm>
          <a:off x="5943435" y="2611524"/>
          <a:ext cx="24371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Educate those who conduct interviews on proper techniques in questioning.(Marchington et al., 2022)</a:t>
          </a:r>
          <a:endParaRPr lang="en-US" sz="1200" kern="1200"/>
        </a:p>
      </dsp:txBody>
      <dsp:txXfrm>
        <a:off x="5943435" y="2611524"/>
        <a:ext cx="2437187"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FBE84C-BD11-4D42-ACFF-7D295AF223E9}"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EE2797-99A8-4005-B956-51DAE8AD0E35}" type="slidenum">
              <a:rPr lang="en-GB" smtClean="0"/>
              <a:t>‹#›</a:t>
            </a:fld>
            <a:endParaRPr lang="en-GB"/>
          </a:p>
        </p:txBody>
      </p:sp>
    </p:spTree>
    <p:extLst>
      <p:ext uri="{BB962C8B-B14F-4D97-AF65-F5344CB8AC3E}">
        <p14:creationId xmlns:p14="http://schemas.microsoft.com/office/powerpoint/2010/main" val="207325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EE2797-99A8-4005-B956-51DAE8AD0E35}" type="slidenum">
              <a:rPr lang="en-GB" smtClean="0"/>
              <a:t>18</a:t>
            </a:fld>
            <a:endParaRPr lang="en-GB"/>
          </a:p>
        </p:txBody>
      </p:sp>
    </p:spTree>
    <p:extLst>
      <p:ext uri="{BB962C8B-B14F-4D97-AF65-F5344CB8AC3E}">
        <p14:creationId xmlns:p14="http://schemas.microsoft.com/office/powerpoint/2010/main" val="3436120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70831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682284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793978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B390B0-8428-4996-9093-BE142DBC8B6E}"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274352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B390B0-8428-4996-9093-BE142DBC8B6E}"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817828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B390B0-8428-4996-9093-BE142DBC8B6E}"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324592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390B0-8428-4996-9093-BE142DBC8B6E}"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238703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B390B0-8428-4996-9093-BE142DBC8B6E}"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1324262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B390B0-8428-4996-9093-BE142DBC8B6E}"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044215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296669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04070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1706183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0558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632472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3727441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390B0-8428-4996-9093-BE142DBC8B6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BE67B-BA49-412C-99CA-EC4839BF39A4}" type="slidenum">
              <a:rPr lang="en-GB" smtClean="0"/>
              <a:t>‹#›</a:t>
            </a:fld>
            <a:endParaRPr lang="en-GB"/>
          </a:p>
        </p:txBody>
      </p:sp>
    </p:spTree>
    <p:extLst>
      <p:ext uri="{BB962C8B-B14F-4D97-AF65-F5344CB8AC3E}">
        <p14:creationId xmlns:p14="http://schemas.microsoft.com/office/powerpoint/2010/main" val="1410030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B390B0-8428-4996-9093-BE142DBC8B6E}" type="datetimeFigureOut">
              <a:rPr lang="en-GB" smtClean="0"/>
              <a:t>11/11/2025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71BE67B-BA49-412C-99CA-EC4839BF39A4}" type="slidenum">
              <a:rPr lang="en-GB" smtClean="0"/>
              <a:t>‹#›</a:t>
            </a:fld>
            <a:endParaRPr lang="en-GB"/>
          </a:p>
        </p:txBody>
      </p:sp>
    </p:spTree>
    <p:extLst>
      <p:ext uri="{BB962C8B-B14F-4D97-AF65-F5344CB8AC3E}">
        <p14:creationId xmlns:p14="http://schemas.microsoft.com/office/powerpoint/2010/main" val="3243464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dfs.semanticscholar.org/ea01/62f22877a38f60f7eaa5dcd21c6a707a257f.pdf" TargetMode="External"/><Relationship Id="rId2" Type="http://schemas.openxmlformats.org/officeDocument/2006/relationships/hyperlink" Target="https://onlinelibrary.wiley.com/doi/abs/10.1002/9781405164221.ch6"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www.neliti.com/publications/503439/methods-for-recruiting-and-interviewing-corporate-staf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3D abstract blue and gold cube illustration">
            <a:extLst>
              <a:ext uri="{FF2B5EF4-FFF2-40B4-BE49-F238E27FC236}">
                <a16:creationId xmlns:a16="http://schemas.microsoft.com/office/drawing/2014/main" id="{9248740A-AD9B-8C69-2DC8-BCE1FFA39CB1}"/>
              </a:ext>
            </a:extLst>
          </p:cNvPr>
          <p:cNvPicPr>
            <a:picLocks noChangeAspect="1"/>
          </p:cNvPicPr>
          <p:nvPr/>
        </p:nvPicPr>
        <p:blipFill>
          <a:blip r:embed="rId2">
            <a:duotone>
              <a:prstClr val="black"/>
              <a:prstClr val="white"/>
            </a:duotone>
          </a:blip>
          <a:srcRect l="13884" r="24302"/>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402DD4-2494-ED6F-CC49-404FBB23322A}"/>
              </a:ext>
            </a:extLst>
          </p:cNvPr>
          <p:cNvSpPr>
            <a:spLocks noGrp="1"/>
          </p:cNvSpPr>
          <p:nvPr>
            <p:ph type="ctrTitle"/>
          </p:nvPr>
        </p:nvSpPr>
        <p:spPr>
          <a:xfrm>
            <a:off x="400833" y="372587"/>
            <a:ext cx="5812077" cy="3684504"/>
          </a:xfrm>
        </p:spPr>
        <p:txBody>
          <a:bodyPr>
            <a:normAutofit/>
          </a:bodyPr>
          <a:lstStyle/>
          <a:p>
            <a:pPr algn="ctr">
              <a:lnSpc>
                <a:spcPct val="90000"/>
              </a:lnSpc>
            </a:pPr>
            <a:r>
              <a:rPr lang="en-GB" sz="3000" dirty="0"/>
              <a:t>Module name:  Developing and Managing Individuals and Teams</a:t>
            </a:r>
            <a:br>
              <a:rPr lang="en-GB" sz="3000" dirty="0"/>
            </a:br>
            <a:br>
              <a:rPr lang="en-GB" sz="3000" dirty="0"/>
            </a:br>
            <a:r>
              <a:rPr lang="en-GB" sz="3000" dirty="0"/>
              <a:t>Module Code: LCLM5002</a:t>
            </a:r>
            <a:br>
              <a:rPr lang="en-GB" sz="3000" dirty="0"/>
            </a:br>
            <a:endParaRPr lang="en-GB" sz="3000" dirty="0"/>
          </a:p>
        </p:txBody>
      </p:sp>
      <p:sp>
        <p:nvSpPr>
          <p:cNvPr id="3" name="Subtitle 2">
            <a:extLst>
              <a:ext uri="{FF2B5EF4-FFF2-40B4-BE49-F238E27FC236}">
                <a16:creationId xmlns:a16="http://schemas.microsoft.com/office/drawing/2014/main" id="{9D92D7F4-8213-061D-6A64-F52D104AFC48}"/>
              </a:ext>
            </a:extLst>
          </p:cNvPr>
          <p:cNvSpPr>
            <a:spLocks noGrp="1"/>
          </p:cNvSpPr>
          <p:nvPr>
            <p:ph type="subTitle" idx="1"/>
          </p:nvPr>
        </p:nvSpPr>
        <p:spPr>
          <a:xfrm>
            <a:off x="677336" y="4050831"/>
            <a:ext cx="5572086" cy="2099448"/>
          </a:xfrm>
        </p:spPr>
        <p:txBody>
          <a:bodyPr>
            <a:noAutofit/>
          </a:bodyPr>
          <a:lstStyle/>
          <a:p>
            <a:pPr algn="l">
              <a:lnSpc>
                <a:spcPct val="90000"/>
              </a:lnSpc>
            </a:pPr>
            <a:r>
              <a:rPr lang="en-GB" sz="2400" b="1" dirty="0">
                <a:solidFill>
                  <a:schemeClr val="tx1"/>
                </a:solidFill>
              </a:rPr>
              <a:t>Student name : Nelu </a:t>
            </a:r>
            <a:r>
              <a:rPr lang="en-GB" sz="2400" b="1" dirty="0" err="1">
                <a:solidFill>
                  <a:schemeClr val="tx1"/>
                </a:solidFill>
              </a:rPr>
              <a:t>Egiziu</a:t>
            </a:r>
            <a:r>
              <a:rPr lang="en-GB" sz="2400" b="1" dirty="0">
                <a:solidFill>
                  <a:schemeClr val="tx1"/>
                </a:solidFill>
              </a:rPr>
              <a:t> Soare</a:t>
            </a:r>
          </a:p>
          <a:p>
            <a:pPr algn="l">
              <a:lnSpc>
                <a:spcPct val="90000"/>
              </a:lnSpc>
            </a:pPr>
            <a:r>
              <a:rPr lang="en-GB" sz="2400" b="1" dirty="0">
                <a:solidFill>
                  <a:schemeClr val="tx1"/>
                </a:solidFill>
              </a:rPr>
              <a:t>Student ID:2330885</a:t>
            </a:r>
          </a:p>
          <a:p>
            <a:pPr algn="l">
              <a:lnSpc>
                <a:spcPct val="90000"/>
              </a:lnSpc>
            </a:pPr>
            <a:r>
              <a:rPr lang="en-GB" sz="2400" b="1" dirty="0">
                <a:solidFill>
                  <a:schemeClr val="tx1"/>
                </a:solidFill>
              </a:rPr>
              <a:t>Lecturer: </a:t>
            </a:r>
            <a:r>
              <a:rPr lang="en-GB" sz="2400" b="1" dirty="0" err="1">
                <a:solidFill>
                  <a:schemeClr val="tx1"/>
                </a:solidFill>
              </a:rPr>
              <a:t>Faizu</a:t>
            </a:r>
            <a:r>
              <a:rPr lang="en-GB" sz="2400" b="1" dirty="0">
                <a:solidFill>
                  <a:schemeClr val="tx1"/>
                </a:solidFill>
              </a:rPr>
              <a:t> Edu</a:t>
            </a:r>
          </a:p>
          <a:p>
            <a:pPr algn="l">
              <a:lnSpc>
                <a:spcPct val="90000"/>
              </a:lnSpc>
            </a:pPr>
            <a:r>
              <a:rPr lang="en-GB" sz="2400" b="1" dirty="0">
                <a:solidFill>
                  <a:schemeClr val="tx1"/>
                </a:solidFill>
              </a:rPr>
              <a:t>Assessment 1 Presentation</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579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and blue logo&#10;&#10;AI-generated content may be incorrect.">
            <a:extLst>
              <a:ext uri="{FF2B5EF4-FFF2-40B4-BE49-F238E27FC236}">
                <a16:creationId xmlns:a16="http://schemas.microsoft.com/office/drawing/2014/main" id="{D02AB770-A787-F885-942F-0C69235AC0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3" y="0"/>
            <a:ext cx="2917998" cy="1655762"/>
          </a:xfrm>
          <a:prstGeom prst="rect">
            <a:avLst/>
          </a:prstGeom>
        </p:spPr>
      </p:pic>
      <p:sp>
        <p:nvSpPr>
          <p:cNvPr id="2" name="Title 1">
            <a:extLst>
              <a:ext uri="{FF2B5EF4-FFF2-40B4-BE49-F238E27FC236}">
                <a16:creationId xmlns:a16="http://schemas.microsoft.com/office/drawing/2014/main" id="{AF7A4E0C-40A5-150F-D5DB-4D4ECD1E5E52}"/>
              </a:ext>
            </a:extLst>
          </p:cNvPr>
          <p:cNvSpPr>
            <a:spLocks noGrp="1"/>
          </p:cNvSpPr>
          <p:nvPr>
            <p:ph type="title"/>
          </p:nvPr>
        </p:nvSpPr>
        <p:spPr/>
        <p:txBody>
          <a:bodyPr/>
          <a:lstStyle/>
          <a:p>
            <a:r>
              <a:rPr lang="en-GB" dirty="0"/>
              <a:t>Overview </a:t>
            </a:r>
          </a:p>
        </p:txBody>
      </p:sp>
      <p:sp>
        <p:nvSpPr>
          <p:cNvPr id="3" name="Content Placeholder 2">
            <a:extLst>
              <a:ext uri="{FF2B5EF4-FFF2-40B4-BE49-F238E27FC236}">
                <a16:creationId xmlns:a16="http://schemas.microsoft.com/office/drawing/2014/main" id="{D6AACE8E-6A53-34B8-88C8-FE0602456AA9}"/>
              </a:ext>
            </a:extLst>
          </p:cNvPr>
          <p:cNvSpPr>
            <a:spLocks noGrp="1"/>
          </p:cNvSpPr>
          <p:nvPr>
            <p:ph idx="1"/>
          </p:nvPr>
        </p:nvSpPr>
        <p:spPr>
          <a:xfrm>
            <a:off x="526093" y="1753645"/>
            <a:ext cx="8747909" cy="4287718"/>
          </a:xfrm>
        </p:spPr>
        <p:txBody>
          <a:bodyPr/>
          <a:lstStyle/>
          <a:p>
            <a:r>
              <a:rPr lang="en-GB"/>
              <a:t>1. Introduction to ASDA Birmingham </a:t>
            </a:r>
          </a:p>
          <a:p>
            <a:r>
              <a:rPr lang="en-GB"/>
              <a:t>2. Recruitment process- steps</a:t>
            </a:r>
          </a:p>
          <a:p>
            <a:r>
              <a:rPr lang="en-GB"/>
              <a:t>3. Job analysis</a:t>
            </a:r>
          </a:p>
          <a:p>
            <a:r>
              <a:rPr lang="en-GB"/>
              <a:t>4. Job description / Qualifications required</a:t>
            </a:r>
          </a:p>
          <a:p>
            <a:r>
              <a:rPr lang="en-GB"/>
              <a:t>5. Types of interview </a:t>
            </a:r>
          </a:p>
          <a:p>
            <a:r>
              <a:rPr lang="en-GB"/>
              <a:t>6. Interrogative methods </a:t>
            </a:r>
          </a:p>
          <a:p>
            <a:r>
              <a:rPr lang="en-GB"/>
              <a:t>7. Online vs Face-to-Face</a:t>
            </a:r>
          </a:p>
          <a:p>
            <a:r>
              <a:rPr lang="en-GB"/>
              <a:t>8. Recommendation</a:t>
            </a:r>
          </a:p>
          <a:p>
            <a:r>
              <a:rPr lang="en-GB"/>
              <a:t>9. Conclusion</a:t>
            </a:r>
          </a:p>
          <a:p>
            <a:r>
              <a:rPr lang="en-GB"/>
              <a:t>10. References </a:t>
            </a:r>
            <a:endParaRPr lang="en-GB" dirty="0"/>
          </a:p>
        </p:txBody>
      </p:sp>
    </p:spTree>
    <p:extLst>
      <p:ext uri="{BB962C8B-B14F-4D97-AF65-F5344CB8AC3E}">
        <p14:creationId xmlns:p14="http://schemas.microsoft.com/office/powerpoint/2010/main" val="1094398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6B97-1DA8-D8F8-5752-A700945BC0D6}"/>
              </a:ext>
            </a:extLst>
          </p:cNvPr>
          <p:cNvSpPr>
            <a:spLocks noGrp="1"/>
          </p:cNvSpPr>
          <p:nvPr>
            <p:ph type="title"/>
          </p:nvPr>
        </p:nvSpPr>
        <p:spPr>
          <a:xfrm>
            <a:off x="677334" y="609600"/>
            <a:ext cx="8596668" cy="1320800"/>
          </a:xfrm>
        </p:spPr>
        <p:txBody>
          <a:bodyPr anchor="t">
            <a:normAutofit/>
          </a:bodyPr>
          <a:lstStyle/>
          <a:p>
            <a:r>
              <a:rPr lang="en-GB" dirty="0"/>
              <a:t>Introduction to Asda Birmingham</a:t>
            </a:r>
          </a:p>
        </p:txBody>
      </p:sp>
      <p:sp>
        <p:nvSpPr>
          <p:cNvPr id="3" name="Content Placeholder 2">
            <a:extLst>
              <a:ext uri="{FF2B5EF4-FFF2-40B4-BE49-F238E27FC236}">
                <a16:creationId xmlns:a16="http://schemas.microsoft.com/office/drawing/2014/main" id="{7C330FB2-23CA-7005-D313-0C5B59BB2844}"/>
              </a:ext>
            </a:extLst>
          </p:cNvPr>
          <p:cNvSpPr>
            <a:spLocks noGrp="1"/>
          </p:cNvSpPr>
          <p:nvPr>
            <p:ph idx="1"/>
          </p:nvPr>
        </p:nvSpPr>
        <p:spPr>
          <a:xfrm>
            <a:off x="6336287" y="2160589"/>
            <a:ext cx="2934714" cy="3880773"/>
          </a:xfrm>
        </p:spPr>
        <p:txBody>
          <a:bodyPr>
            <a:normAutofit/>
          </a:bodyPr>
          <a:lstStyle/>
          <a:p>
            <a:pPr>
              <a:lnSpc>
                <a:spcPct val="90000"/>
              </a:lnSpc>
            </a:pPr>
            <a:r>
              <a:rPr lang="en-GB" sz="1300"/>
              <a:t>ASDA has its headquarters in Leeds but is also known to have a significant presence in the city of Birmingham and is one of the leading supermarkets in the UK.  </a:t>
            </a:r>
          </a:p>
          <a:p>
            <a:pPr>
              <a:lnSpc>
                <a:spcPct val="90000"/>
              </a:lnSpc>
            </a:pPr>
            <a:endParaRPr lang="en-GB" sz="1300"/>
          </a:p>
          <a:p>
            <a:pPr>
              <a:lnSpc>
                <a:spcPct val="90000"/>
              </a:lnSpc>
            </a:pPr>
            <a:r>
              <a:rPr lang="en-GB" sz="1300"/>
              <a:t>The Asda branch in Birmingham has started a project in which the main focus is on digitalisation as well as customer experience.  </a:t>
            </a:r>
          </a:p>
          <a:p>
            <a:pPr>
              <a:lnSpc>
                <a:spcPct val="90000"/>
              </a:lnSpc>
            </a:pPr>
            <a:endParaRPr lang="en-GB" sz="1300"/>
          </a:p>
          <a:p>
            <a:pPr>
              <a:lnSpc>
                <a:spcPct val="90000"/>
              </a:lnSpc>
            </a:pPr>
            <a:r>
              <a:rPr lang="en-GB" sz="1300"/>
              <a:t>Recruitment which is tailored to the ideals of the organisation guarantees positive outcomes for the project.  ( ASDA Annual Report, 2024)</a:t>
            </a:r>
          </a:p>
          <a:p>
            <a:pPr>
              <a:lnSpc>
                <a:spcPct val="90000"/>
              </a:lnSpc>
            </a:pPr>
            <a:endParaRPr lang="en-GB" sz="1300"/>
          </a:p>
          <a:p>
            <a:pPr>
              <a:lnSpc>
                <a:spcPct val="90000"/>
              </a:lnSpc>
            </a:pPr>
            <a:endParaRPr lang="en-GB" sz="1300"/>
          </a:p>
        </p:txBody>
      </p:sp>
      <p:pic>
        <p:nvPicPr>
          <p:cNvPr id="4" name="Picture 3" descr="A green and blue logo&#10;&#10;AI-generated content may be incorrect.">
            <a:extLst>
              <a:ext uri="{FF2B5EF4-FFF2-40B4-BE49-F238E27FC236}">
                <a16:creationId xmlns:a16="http://schemas.microsoft.com/office/drawing/2014/main" id="{B43C349D-FC15-03F0-CD0F-77BB935D0400}"/>
              </a:ext>
            </a:extLst>
          </p:cNvPr>
          <p:cNvPicPr>
            <a:picLocks noChangeAspect="1"/>
          </p:cNvPicPr>
          <p:nvPr/>
        </p:nvPicPr>
        <p:blipFill>
          <a:blip r:embed="rId2">
            <a:extLst>
              <a:ext uri="{28A0092B-C50C-407E-A947-70E740481C1C}">
                <a14:useLocalDpi xmlns:a14="http://schemas.microsoft.com/office/drawing/2010/main" val="0"/>
              </a:ext>
            </a:extLst>
          </a:blip>
          <a:srcRect l="9748" r="6783" b="-1"/>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2013284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B930D-4296-D901-8815-1CA831C8C6CF}"/>
              </a:ext>
            </a:extLst>
          </p:cNvPr>
          <p:cNvSpPr>
            <a:spLocks noGrp="1"/>
          </p:cNvSpPr>
          <p:nvPr>
            <p:ph type="title"/>
          </p:nvPr>
        </p:nvSpPr>
        <p:spPr/>
        <p:txBody>
          <a:bodyPr/>
          <a:lstStyle/>
          <a:p>
            <a:r>
              <a:rPr lang="en-GB" dirty="0"/>
              <a:t>Requirement process for Project Manager at Asda Birmingham</a:t>
            </a:r>
          </a:p>
        </p:txBody>
      </p:sp>
      <p:sp>
        <p:nvSpPr>
          <p:cNvPr id="3" name="Content Placeholder 2">
            <a:extLst>
              <a:ext uri="{FF2B5EF4-FFF2-40B4-BE49-F238E27FC236}">
                <a16:creationId xmlns:a16="http://schemas.microsoft.com/office/drawing/2014/main" id="{208E1D5D-415D-E783-5B70-9743A70BE522}"/>
              </a:ext>
            </a:extLst>
          </p:cNvPr>
          <p:cNvSpPr>
            <a:spLocks noGrp="1"/>
          </p:cNvSpPr>
          <p:nvPr>
            <p:ph idx="1"/>
          </p:nvPr>
        </p:nvSpPr>
        <p:spPr/>
        <p:txBody>
          <a:bodyPr/>
          <a:lstStyle/>
          <a:p>
            <a:r>
              <a:rPr lang="en-GB" dirty="0"/>
              <a:t>For the Project Manager position with the Asda Birmingham team, the qualifications and competencies mentioned in the job description clarify the attention needed in all four areas of the competencies and job specification. As mentioned, the successful completion of projects correlates to the years of experience in leadership and the various project management methodologies. In addition to the mentioned qualifications, soft skills such as communication, analytical, problem-solving, and customer engagement mentioned within the description, and alluded to in </a:t>
            </a:r>
            <a:r>
              <a:rPr lang="en-GB" dirty="0" err="1"/>
              <a:t>Davis'</a:t>
            </a:r>
            <a:r>
              <a:rPr lang="en-GB" dirty="0"/>
              <a:t> (2019) texts, are needed. In addition, managing projects within the retail and customer service sectors increases the chances of successfully overcoming the barriers highlighted within the description. (Benson et al., 2020).</a:t>
            </a:r>
          </a:p>
          <a:p>
            <a:endParaRPr lang="en-GB" dirty="0"/>
          </a:p>
          <a:p>
            <a:endParaRPr lang="en-GB" dirty="0"/>
          </a:p>
        </p:txBody>
      </p:sp>
      <p:pic>
        <p:nvPicPr>
          <p:cNvPr id="4" name="Picture 3" descr="A green and blue logo&#10;&#10;AI-generated content may be incorrect.">
            <a:extLst>
              <a:ext uri="{FF2B5EF4-FFF2-40B4-BE49-F238E27FC236}">
                <a16:creationId xmlns:a16="http://schemas.microsoft.com/office/drawing/2014/main" id="{D5C80F3F-8626-C2A4-2510-BFAF6CA452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81790" y="0"/>
            <a:ext cx="2210210" cy="1320800"/>
          </a:xfrm>
          <a:prstGeom prst="rect">
            <a:avLst/>
          </a:prstGeom>
        </p:spPr>
      </p:pic>
    </p:spTree>
    <p:extLst>
      <p:ext uri="{BB962C8B-B14F-4D97-AF65-F5344CB8AC3E}">
        <p14:creationId xmlns:p14="http://schemas.microsoft.com/office/powerpoint/2010/main" val="3402718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272DC-E4BE-51B2-5C2A-53A993CF4708}"/>
              </a:ext>
            </a:extLst>
          </p:cNvPr>
          <p:cNvSpPr>
            <a:spLocks noGrp="1"/>
          </p:cNvSpPr>
          <p:nvPr>
            <p:ph type="title"/>
          </p:nvPr>
        </p:nvSpPr>
        <p:spPr/>
        <p:txBody>
          <a:bodyPr/>
          <a:lstStyle/>
          <a:p>
            <a:r>
              <a:rPr lang="en-GB" dirty="0"/>
              <a:t>Recruitment process- steps</a:t>
            </a:r>
          </a:p>
        </p:txBody>
      </p:sp>
      <p:graphicFrame>
        <p:nvGraphicFramePr>
          <p:cNvPr id="6" name="Content Placeholder 2">
            <a:extLst>
              <a:ext uri="{FF2B5EF4-FFF2-40B4-BE49-F238E27FC236}">
                <a16:creationId xmlns:a16="http://schemas.microsoft.com/office/drawing/2014/main" id="{7E876719-F5F1-52B1-9202-99C930A758DA}"/>
              </a:ext>
            </a:extLst>
          </p:cNvPr>
          <p:cNvGraphicFramePr>
            <a:graphicFrameLocks noGrp="1"/>
          </p:cNvGraphicFramePr>
          <p:nvPr>
            <p:ph idx="1"/>
            <p:extLst>
              <p:ext uri="{D42A27DB-BD31-4B8C-83A1-F6EECF244321}">
                <p14:modId xmlns:p14="http://schemas.microsoft.com/office/powerpoint/2010/main" val="1547748594"/>
              </p:ext>
            </p:extLst>
          </p:nvPr>
        </p:nvGraphicFramePr>
        <p:xfrm>
          <a:off x="677334" y="2160589"/>
          <a:ext cx="8596668" cy="43028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een and blue logo&#10;&#10;AI-generated content may be incorrect.">
            <a:extLst>
              <a:ext uri="{FF2B5EF4-FFF2-40B4-BE49-F238E27FC236}">
                <a16:creationId xmlns:a16="http://schemas.microsoft.com/office/drawing/2014/main" id="{B9CF9AC4-05C2-FF49-1BD9-E687C691CCF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21269" y="0"/>
            <a:ext cx="2770731" cy="1655762"/>
          </a:xfrm>
          <a:prstGeom prst="rect">
            <a:avLst/>
          </a:prstGeom>
        </p:spPr>
      </p:pic>
    </p:spTree>
    <p:extLst>
      <p:ext uri="{BB962C8B-B14F-4D97-AF65-F5344CB8AC3E}">
        <p14:creationId xmlns:p14="http://schemas.microsoft.com/office/powerpoint/2010/main" val="2780139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43958F-89E0-31E6-84A8-9FB364F21321}"/>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Job analysis</a:t>
            </a:r>
          </a:p>
        </p:txBody>
      </p:sp>
      <p:pic>
        <p:nvPicPr>
          <p:cNvPr id="4" name="Picture 3" descr="A green and blue logo&#10;&#10;AI-generated content may be incorrect.">
            <a:extLst>
              <a:ext uri="{FF2B5EF4-FFF2-40B4-BE49-F238E27FC236}">
                <a16:creationId xmlns:a16="http://schemas.microsoft.com/office/drawing/2014/main" id="{5A424572-2868-E3B8-B8C2-F674DD1A4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321238"/>
            <a:ext cx="3856774" cy="2304422"/>
          </a:xfrm>
          <a:prstGeom prst="rect">
            <a:avLst/>
          </a:prstGeom>
        </p:spPr>
      </p:pic>
      <p:sp>
        <p:nvSpPr>
          <p:cNvPr id="3" name="Content Placeholder 2">
            <a:extLst>
              <a:ext uri="{FF2B5EF4-FFF2-40B4-BE49-F238E27FC236}">
                <a16:creationId xmlns:a16="http://schemas.microsoft.com/office/drawing/2014/main" id="{85491640-756A-A263-5D9D-96A74BCF7F57}"/>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Engage in an industry research pertaining to job functions to correspond the needed skills, tasks and responsibilities. Figure out the organizational context and the structure and processes relating to it. </a:t>
            </a:r>
          </a:p>
          <a:p>
            <a:r>
              <a:rPr lang="en-GB" dirty="0">
                <a:solidFill>
                  <a:srgbClr val="FFFFFF"/>
                </a:solidFill>
              </a:rPr>
              <a:t>For example, Project Manager, Change Manager, or a Financial Analyst. Armstrong &amp; Taylor, 2020</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3922975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A2C84-D558-2FAD-8691-31180F98163E}"/>
              </a:ext>
            </a:extLst>
          </p:cNvPr>
          <p:cNvSpPr>
            <a:spLocks noGrp="1"/>
          </p:cNvSpPr>
          <p:nvPr>
            <p:ph type="title"/>
          </p:nvPr>
        </p:nvSpPr>
        <p:spPr/>
        <p:txBody>
          <a:bodyPr/>
          <a:lstStyle/>
          <a:p>
            <a:r>
              <a:rPr lang="en-GB" dirty="0"/>
              <a:t>Job description / Qualifications required</a:t>
            </a:r>
          </a:p>
        </p:txBody>
      </p:sp>
      <p:sp>
        <p:nvSpPr>
          <p:cNvPr id="3" name="Content Placeholder 2">
            <a:extLst>
              <a:ext uri="{FF2B5EF4-FFF2-40B4-BE49-F238E27FC236}">
                <a16:creationId xmlns:a16="http://schemas.microsoft.com/office/drawing/2014/main" id="{04CD0F43-AF30-5AED-9918-3311A286A984}"/>
              </a:ext>
            </a:extLst>
          </p:cNvPr>
          <p:cNvSpPr>
            <a:spLocks noGrp="1"/>
          </p:cNvSpPr>
          <p:nvPr>
            <p:ph idx="1"/>
          </p:nvPr>
        </p:nvSpPr>
        <p:spPr>
          <a:xfrm>
            <a:off x="677334" y="1655763"/>
            <a:ext cx="8596668" cy="5033136"/>
          </a:xfrm>
        </p:spPr>
        <p:txBody>
          <a:bodyPr>
            <a:normAutofit fontScale="85000" lnSpcReduction="20000"/>
          </a:bodyPr>
          <a:lstStyle/>
          <a:p>
            <a:pPr marL="0" indent="0">
              <a:buNone/>
            </a:pPr>
            <a:r>
              <a:rPr lang="en-GB" b="1" dirty="0"/>
              <a:t>Duties and Responsibilities: </a:t>
            </a:r>
          </a:p>
          <a:p>
            <a:endParaRPr lang="en-GB" dirty="0"/>
          </a:p>
          <a:p>
            <a:r>
              <a:rPr lang="en-GB" dirty="0"/>
              <a:t>Undertake Transformation driven Innovation projects and/or Change Programs Initiatives </a:t>
            </a:r>
          </a:p>
          <a:p>
            <a:endParaRPr lang="en-GB" dirty="0"/>
          </a:p>
          <a:p>
            <a:r>
              <a:rPr lang="en-GB" dirty="0"/>
              <a:t>Manage and Oversee integrated cross functional project teams </a:t>
            </a:r>
          </a:p>
          <a:p>
            <a:endParaRPr lang="en-GB" dirty="0"/>
          </a:p>
          <a:p>
            <a:r>
              <a:rPr lang="en-GB" dirty="0"/>
              <a:t>Control expenses and time effective project completion </a:t>
            </a:r>
          </a:p>
          <a:p>
            <a:endParaRPr lang="en-GB" dirty="0"/>
          </a:p>
          <a:p>
            <a:pPr marL="0" indent="0">
              <a:buNone/>
            </a:pPr>
            <a:r>
              <a:rPr lang="en-GB" b="1" dirty="0"/>
              <a:t>Qualifications and Requirements: </a:t>
            </a:r>
          </a:p>
          <a:p>
            <a:endParaRPr lang="en-GB" dirty="0"/>
          </a:p>
          <a:p>
            <a:r>
              <a:rPr lang="en-GB" dirty="0"/>
              <a:t>University degree and/... or professional qualifications in the specified areas </a:t>
            </a:r>
          </a:p>
          <a:p>
            <a:endParaRPr lang="en-GB" dirty="0"/>
          </a:p>
          <a:p>
            <a:r>
              <a:rPr lang="en-GB" dirty="0"/>
              <a:t>Management work experience not less than three (3) years and/or participation in organizational development initiatives </a:t>
            </a:r>
          </a:p>
          <a:p>
            <a:endParaRPr lang="en-GB" dirty="0"/>
          </a:p>
          <a:p>
            <a:r>
              <a:rPr lang="en-GB" dirty="0"/>
              <a:t>Ability to lead teams, communicate and change work strategies is essential for the role</a:t>
            </a:r>
          </a:p>
        </p:txBody>
      </p:sp>
      <p:pic>
        <p:nvPicPr>
          <p:cNvPr id="4" name="Picture 3" descr="A green and blue logo&#10;&#10;AI-generated content may be incorrect.">
            <a:extLst>
              <a:ext uri="{FF2B5EF4-FFF2-40B4-BE49-F238E27FC236}">
                <a16:creationId xmlns:a16="http://schemas.microsoft.com/office/drawing/2014/main" id="{742570A4-8294-4037-2AF7-BA0426BCF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21269" y="0"/>
            <a:ext cx="2770731" cy="1655762"/>
          </a:xfrm>
          <a:prstGeom prst="rect">
            <a:avLst/>
          </a:prstGeom>
        </p:spPr>
      </p:pic>
    </p:spTree>
    <p:extLst>
      <p:ext uri="{BB962C8B-B14F-4D97-AF65-F5344CB8AC3E}">
        <p14:creationId xmlns:p14="http://schemas.microsoft.com/office/powerpoint/2010/main" val="2093909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93B1A-C0BB-E793-A969-F505115F9B9C}"/>
              </a:ext>
            </a:extLst>
          </p:cNvPr>
          <p:cNvSpPr>
            <a:spLocks noGrp="1"/>
          </p:cNvSpPr>
          <p:nvPr>
            <p:ph type="title"/>
          </p:nvPr>
        </p:nvSpPr>
        <p:spPr/>
        <p:txBody>
          <a:bodyPr/>
          <a:lstStyle/>
          <a:p>
            <a:r>
              <a:rPr lang="en-GB" dirty="0"/>
              <a:t>Types of interview</a:t>
            </a:r>
          </a:p>
        </p:txBody>
      </p:sp>
      <p:sp>
        <p:nvSpPr>
          <p:cNvPr id="3" name="Content Placeholder 2">
            <a:extLst>
              <a:ext uri="{FF2B5EF4-FFF2-40B4-BE49-F238E27FC236}">
                <a16:creationId xmlns:a16="http://schemas.microsoft.com/office/drawing/2014/main" id="{A0FD4125-78AF-C8BC-2B2E-B7367B5953D3}"/>
              </a:ext>
            </a:extLst>
          </p:cNvPr>
          <p:cNvSpPr>
            <a:spLocks noGrp="1"/>
          </p:cNvSpPr>
          <p:nvPr>
            <p:ph idx="1"/>
          </p:nvPr>
        </p:nvSpPr>
        <p:spPr/>
        <p:txBody>
          <a:bodyPr/>
          <a:lstStyle/>
          <a:p>
            <a:r>
              <a:rPr lang="en-GB" b="0" i="0" dirty="0">
                <a:solidFill>
                  <a:srgbClr val="273B68"/>
                </a:solidFill>
                <a:effectLst/>
                <a:latin typeface="Public Sans"/>
              </a:rPr>
              <a:t>Interviews serve different purposes within the recruitment process depending on their type. For the most part, the type of interview is driven by the questions asked. Other features of the recruitment interview may include the interviewer's style and the interaction with the interviewee. For instance, in structured interviews, interviewers adhere to a specific set of questions to enhance uniformity and comparability (</a:t>
            </a:r>
            <a:r>
              <a:rPr lang="en-GB" b="0" i="0" dirty="0" err="1">
                <a:solidFill>
                  <a:srgbClr val="273B68"/>
                </a:solidFill>
                <a:effectLst/>
                <a:latin typeface="Public Sans"/>
              </a:rPr>
              <a:t>Dipboye</a:t>
            </a:r>
            <a:r>
              <a:rPr lang="en-GB" b="0" i="0" dirty="0">
                <a:solidFill>
                  <a:srgbClr val="273B68"/>
                </a:solidFill>
                <a:effectLst/>
                <a:latin typeface="Public Sans"/>
              </a:rPr>
              <a:t>, 2017). On the contrary, Odeku (2015) mentions that in unstructured interviews, attention can be diverted to a candidate's response pattern to shape and direct the line of questioning to create a discussion. </a:t>
            </a:r>
            <a:endParaRPr lang="en-GB" dirty="0"/>
          </a:p>
        </p:txBody>
      </p:sp>
      <p:pic>
        <p:nvPicPr>
          <p:cNvPr id="4" name="Picture 3" descr="A green and blue logo&#10;&#10;AI-generated content may be incorrect.">
            <a:extLst>
              <a:ext uri="{FF2B5EF4-FFF2-40B4-BE49-F238E27FC236}">
                <a16:creationId xmlns:a16="http://schemas.microsoft.com/office/drawing/2014/main" id="{697A3ABF-0B24-6720-BC9E-33A30B2932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4575" y="0"/>
            <a:ext cx="2257425" cy="1349015"/>
          </a:xfrm>
          <a:prstGeom prst="rect">
            <a:avLst/>
          </a:prstGeom>
        </p:spPr>
      </p:pic>
    </p:spTree>
    <p:extLst>
      <p:ext uri="{BB962C8B-B14F-4D97-AF65-F5344CB8AC3E}">
        <p14:creationId xmlns:p14="http://schemas.microsoft.com/office/powerpoint/2010/main" val="4177007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9B88-23D9-B575-4A12-DC9D5DBADBC5}"/>
              </a:ext>
            </a:extLst>
          </p:cNvPr>
          <p:cNvSpPr>
            <a:spLocks noGrp="1"/>
          </p:cNvSpPr>
          <p:nvPr>
            <p:ph type="title"/>
          </p:nvPr>
        </p:nvSpPr>
        <p:spPr/>
        <p:txBody>
          <a:bodyPr/>
          <a:lstStyle/>
          <a:p>
            <a:r>
              <a:rPr lang="en-GB" dirty="0"/>
              <a:t>Structured interview</a:t>
            </a:r>
          </a:p>
        </p:txBody>
      </p:sp>
      <p:graphicFrame>
        <p:nvGraphicFramePr>
          <p:cNvPr id="6" name="Content Placeholder 2">
            <a:extLst>
              <a:ext uri="{FF2B5EF4-FFF2-40B4-BE49-F238E27FC236}">
                <a16:creationId xmlns:a16="http://schemas.microsoft.com/office/drawing/2014/main" id="{03777DD4-CAF7-7248-218E-E89D5C9B7904}"/>
              </a:ext>
            </a:extLst>
          </p:cNvPr>
          <p:cNvGraphicFramePr>
            <a:graphicFrameLocks noGrp="1"/>
          </p:cNvGraphicFramePr>
          <p:nvPr>
            <p:ph idx="1"/>
            <p:extLst>
              <p:ext uri="{D42A27DB-BD31-4B8C-83A1-F6EECF244321}">
                <p14:modId xmlns:p14="http://schemas.microsoft.com/office/powerpoint/2010/main" val="1968468328"/>
              </p:ext>
            </p:extLst>
          </p:nvPr>
        </p:nvGraphicFramePr>
        <p:xfrm>
          <a:off x="677334" y="1655763"/>
          <a:ext cx="8596668" cy="438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een and blue logo&#10;&#10;AI-generated content may be incorrect.">
            <a:extLst>
              <a:ext uri="{FF2B5EF4-FFF2-40B4-BE49-F238E27FC236}">
                <a16:creationId xmlns:a16="http://schemas.microsoft.com/office/drawing/2014/main" id="{FBA3DFD3-01DD-A3CC-D88E-AACB799C1F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21269" y="0"/>
            <a:ext cx="2770731" cy="1655762"/>
          </a:xfrm>
          <a:prstGeom prst="rect">
            <a:avLst/>
          </a:prstGeom>
        </p:spPr>
      </p:pic>
    </p:spTree>
    <p:extLst>
      <p:ext uri="{BB962C8B-B14F-4D97-AF65-F5344CB8AC3E}">
        <p14:creationId xmlns:p14="http://schemas.microsoft.com/office/powerpoint/2010/main" val="2645463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16BD7-3759-59D6-77B6-E7FC959AEFD5}"/>
              </a:ext>
            </a:extLst>
          </p:cNvPr>
          <p:cNvSpPr>
            <a:spLocks noGrp="1"/>
          </p:cNvSpPr>
          <p:nvPr>
            <p:ph type="title"/>
          </p:nvPr>
        </p:nvSpPr>
        <p:spPr>
          <a:xfrm>
            <a:off x="675065" y="609600"/>
            <a:ext cx="2930518" cy="1320800"/>
          </a:xfrm>
        </p:spPr>
        <p:txBody>
          <a:bodyPr anchor="ctr">
            <a:normAutofit/>
          </a:bodyPr>
          <a:lstStyle/>
          <a:p>
            <a:r>
              <a:rPr lang="en-GB" dirty="0"/>
              <a:t>Pannel interview</a:t>
            </a:r>
          </a:p>
        </p:txBody>
      </p:sp>
      <p:sp>
        <p:nvSpPr>
          <p:cNvPr id="3" name="Content Placeholder 2">
            <a:extLst>
              <a:ext uri="{FF2B5EF4-FFF2-40B4-BE49-F238E27FC236}">
                <a16:creationId xmlns:a16="http://schemas.microsoft.com/office/drawing/2014/main" id="{4866F488-6679-6663-F88D-6ADB00A77D4A}"/>
              </a:ext>
            </a:extLst>
          </p:cNvPr>
          <p:cNvSpPr>
            <a:spLocks noGrp="1"/>
          </p:cNvSpPr>
          <p:nvPr>
            <p:ph idx="1"/>
          </p:nvPr>
        </p:nvSpPr>
        <p:spPr>
          <a:xfrm>
            <a:off x="671362" y="2160590"/>
            <a:ext cx="5815164" cy="4564060"/>
          </a:xfrm>
        </p:spPr>
        <p:txBody>
          <a:bodyPr>
            <a:normAutofit/>
          </a:bodyPr>
          <a:lstStyle/>
          <a:p>
            <a:pPr marL="0" indent="0">
              <a:lnSpc>
                <a:spcPct val="90000"/>
              </a:lnSpc>
              <a:buNone/>
            </a:pPr>
            <a:r>
              <a:rPr lang="en-GB" sz="1900" dirty="0">
                <a:solidFill>
                  <a:schemeClr val="tx1"/>
                </a:solidFill>
                <a:latin typeface="Arial" panose="020B0604020202020204" pitchFamily="34" charset="0"/>
                <a:cs typeface="Arial" panose="020B0604020202020204" pitchFamily="34" charset="0"/>
              </a:rPr>
              <a:t>A </a:t>
            </a:r>
            <a:r>
              <a:rPr lang="en-GB" sz="1900" b="0" i="0" dirty="0">
                <a:solidFill>
                  <a:schemeClr val="tx1"/>
                </a:solidFill>
                <a:effectLst/>
                <a:latin typeface="Arial" panose="020B0604020202020204" pitchFamily="34" charset="0"/>
                <a:cs typeface="Arial" panose="020B0604020202020204" pitchFamily="34" charset="0"/>
              </a:rPr>
              <a:t>panel interview is a session with multiple interviewers. These interviews may be used in conjunction with other interview types or used in isolation. In high stakes positions, </a:t>
            </a:r>
            <a:r>
              <a:rPr lang="en-GB" sz="1900" b="0" i="0" dirty="0" err="1">
                <a:solidFill>
                  <a:schemeClr val="tx1"/>
                </a:solidFill>
                <a:effectLst/>
                <a:latin typeface="Arial" panose="020B0604020202020204" pitchFamily="34" charset="0"/>
                <a:cs typeface="Arial" panose="020B0604020202020204" pitchFamily="34" charset="0"/>
              </a:rPr>
              <a:t>Dipboye</a:t>
            </a:r>
            <a:r>
              <a:rPr lang="en-GB" sz="1900" b="0" i="0" dirty="0">
                <a:solidFill>
                  <a:schemeClr val="tx1"/>
                </a:solidFill>
                <a:effectLst/>
                <a:latin typeface="Arial" panose="020B0604020202020204" pitchFamily="34" charset="0"/>
                <a:cs typeface="Arial" panose="020B0604020202020204" pitchFamily="34" charset="0"/>
              </a:rPr>
              <a:t> (2017) mentions that this style can prevent single handed arbitrary decisions by providing various angles to a developed response.</a:t>
            </a:r>
            <a:endParaRPr lang="en-GB" sz="1900" dirty="0">
              <a:solidFill>
                <a:schemeClr val="tx1"/>
              </a:solidFill>
              <a:latin typeface="Arial" panose="020B0604020202020204" pitchFamily="34" charset="0"/>
              <a:cs typeface="Arial" panose="020B0604020202020204" pitchFamily="34" charset="0"/>
            </a:endParaRPr>
          </a:p>
          <a:p>
            <a:pPr>
              <a:lnSpc>
                <a:spcPct val="90000"/>
              </a:lnSpc>
            </a:pPr>
            <a:r>
              <a:rPr lang="en-GB" sz="1900" dirty="0">
                <a:solidFill>
                  <a:schemeClr val="tx1"/>
                </a:solidFill>
                <a:latin typeface="Arial" panose="020B0604020202020204" pitchFamily="34" charset="0"/>
                <a:cs typeface="Arial" panose="020B0604020202020204" pitchFamily="34" charset="0"/>
              </a:rPr>
              <a:t>Five interviewers from different units will work on</a:t>
            </a:r>
          </a:p>
          <a:p>
            <a:pPr>
              <a:lnSpc>
                <a:spcPct val="90000"/>
              </a:lnSpc>
            </a:pPr>
            <a:endParaRPr lang="en-GB" sz="1900" dirty="0">
              <a:solidFill>
                <a:schemeClr val="tx1"/>
              </a:solidFill>
              <a:latin typeface="Arial" panose="020B0604020202020204" pitchFamily="34" charset="0"/>
              <a:cs typeface="Arial" panose="020B0604020202020204" pitchFamily="34" charset="0"/>
            </a:endParaRPr>
          </a:p>
          <a:p>
            <a:pPr>
              <a:lnSpc>
                <a:spcPct val="90000"/>
              </a:lnSpc>
            </a:pPr>
            <a:r>
              <a:rPr lang="en-GB" sz="1900" dirty="0">
                <a:solidFill>
                  <a:schemeClr val="tx1"/>
                </a:solidFill>
                <a:latin typeface="Arial" panose="020B0604020202020204" pitchFamily="34" charset="0"/>
                <a:cs typeface="Arial" panose="020B0604020202020204" pitchFamily="34" charset="0"/>
              </a:rPr>
              <a:t>Eliminating and minimizing personal prejudgments</a:t>
            </a:r>
          </a:p>
          <a:p>
            <a:pPr>
              <a:lnSpc>
                <a:spcPct val="90000"/>
              </a:lnSpc>
            </a:pPr>
            <a:endParaRPr lang="en-GB" sz="1900" dirty="0">
              <a:solidFill>
                <a:schemeClr val="tx1"/>
              </a:solidFill>
              <a:latin typeface="Arial" panose="020B0604020202020204" pitchFamily="34" charset="0"/>
              <a:cs typeface="Arial" panose="020B0604020202020204" pitchFamily="34" charset="0"/>
            </a:endParaRPr>
          </a:p>
          <a:p>
            <a:pPr>
              <a:lnSpc>
                <a:spcPct val="90000"/>
              </a:lnSpc>
            </a:pPr>
            <a:r>
              <a:rPr lang="en-GB" sz="1900" dirty="0">
                <a:solidFill>
                  <a:schemeClr val="tx1"/>
                </a:solidFill>
                <a:latin typeface="Arial" panose="020B0604020202020204" pitchFamily="34" charset="0"/>
                <a:cs typeface="Arial" panose="020B0604020202020204" pitchFamily="34" charset="0"/>
              </a:rPr>
              <a:t>Example - HR, Project Director, and Finance Manager have a joint assessment.</a:t>
            </a:r>
          </a:p>
          <a:p>
            <a:pPr>
              <a:lnSpc>
                <a:spcPct val="90000"/>
              </a:lnSpc>
            </a:pPr>
            <a:endParaRPr lang="en-GB" dirty="0"/>
          </a:p>
          <a:p>
            <a:pPr>
              <a:lnSpc>
                <a:spcPct val="90000"/>
              </a:lnSpc>
            </a:pPr>
            <a:endParaRPr lang="en-GB" dirty="0"/>
          </a:p>
        </p:txBody>
      </p:sp>
      <p:pic>
        <p:nvPicPr>
          <p:cNvPr id="6" name="Picture 5" descr="A person holding a tablet and a person sitting at a desk&#10;&#10;AI-generated content may be incorrect.">
            <a:extLst>
              <a:ext uri="{FF2B5EF4-FFF2-40B4-BE49-F238E27FC236}">
                <a16:creationId xmlns:a16="http://schemas.microsoft.com/office/drawing/2014/main" id="{A2C911EB-A605-3FA0-85B7-337574C1EC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0837" y="2825954"/>
            <a:ext cx="5421162" cy="2869996"/>
          </a:xfrm>
          <a:prstGeom prst="rect">
            <a:avLst/>
          </a:prstGeom>
        </p:spPr>
      </p:pic>
      <p:pic>
        <p:nvPicPr>
          <p:cNvPr id="4" name="Picture 3" descr="A green and blue logo&#10;&#10;AI-generated content may be incorrect.">
            <a:extLst>
              <a:ext uri="{FF2B5EF4-FFF2-40B4-BE49-F238E27FC236}">
                <a16:creationId xmlns:a16="http://schemas.microsoft.com/office/drawing/2014/main" id="{10A62E5A-0910-F7F1-4306-555E7DD687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39324" y="0"/>
            <a:ext cx="2352675" cy="1405723"/>
          </a:xfrm>
          <a:prstGeom prst="rect">
            <a:avLst/>
          </a:prstGeom>
        </p:spPr>
      </p:pic>
    </p:spTree>
    <p:extLst>
      <p:ext uri="{BB962C8B-B14F-4D97-AF65-F5344CB8AC3E}">
        <p14:creationId xmlns:p14="http://schemas.microsoft.com/office/powerpoint/2010/main" val="688955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3BA8E3F-03E6-700E-49E2-E377C7839D2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Competency-Based Interview</a:t>
            </a:r>
          </a:p>
        </p:txBody>
      </p:sp>
      <p:sp>
        <p:nvSpPr>
          <p:cNvPr id="3" name="Content Placeholder 2">
            <a:extLst>
              <a:ext uri="{FF2B5EF4-FFF2-40B4-BE49-F238E27FC236}">
                <a16:creationId xmlns:a16="http://schemas.microsoft.com/office/drawing/2014/main" id="{6FC8C340-AE80-D88C-9111-25B4A9FA8667}"/>
              </a:ext>
            </a:extLst>
          </p:cNvPr>
          <p:cNvSpPr>
            <a:spLocks noGrp="1"/>
          </p:cNvSpPr>
          <p:nvPr>
            <p:ph idx="1"/>
          </p:nvPr>
        </p:nvSpPr>
        <p:spPr>
          <a:xfrm>
            <a:off x="673754" y="2160590"/>
            <a:ext cx="3973943" cy="3440110"/>
          </a:xfrm>
        </p:spPr>
        <p:txBody>
          <a:bodyPr>
            <a:normAutofit/>
          </a:bodyPr>
          <a:lstStyle/>
          <a:p>
            <a:r>
              <a:rPr lang="en-GB">
                <a:solidFill>
                  <a:schemeClr val="bg1"/>
                </a:solidFill>
              </a:rPr>
              <a:t>Looks at previous experiences and shown capabilities</a:t>
            </a:r>
          </a:p>
          <a:p>
            <a:endParaRPr lang="en-GB">
              <a:solidFill>
                <a:schemeClr val="bg1"/>
              </a:solidFill>
            </a:endParaRPr>
          </a:p>
          <a:p>
            <a:r>
              <a:rPr lang="en-GB">
                <a:solidFill>
                  <a:schemeClr val="bg1"/>
                </a:solidFill>
              </a:rPr>
              <a:t>Example: “Tell me about a situation where you successfully driving a change.”</a:t>
            </a:r>
          </a:p>
          <a:p>
            <a:endParaRPr lang="en-GB">
              <a:solidFill>
                <a:schemeClr val="bg1"/>
              </a:solidFill>
            </a:endParaRPr>
          </a:p>
          <a:p>
            <a:r>
              <a:rPr lang="en-GB">
                <a:solidFill>
                  <a:schemeClr val="bg1"/>
                </a:solidFill>
              </a:rPr>
              <a:t>Evaluates fit to ASDA values and operational competency</a:t>
            </a:r>
          </a:p>
          <a:p>
            <a:endParaRPr lang="en-GB">
              <a:solidFill>
                <a:schemeClr val="bg1"/>
              </a:solidFill>
            </a:endParaRPr>
          </a:p>
          <a:p>
            <a:endParaRPr lang="en-GB">
              <a:solidFill>
                <a:schemeClr val="bg1"/>
              </a:solidFill>
            </a:endParaRPr>
          </a:p>
        </p:txBody>
      </p:sp>
      <p:pic>
        <p:nvPicPr>
          <p:cNvPr id="4" name="Picture 3" descr="A green and blue logo&#10;&#10;AI-generated content may be incorrect.">
            <a:extLst>
              <a:ext uri="{FF2B5EF4-FFF2-40B4-BE49-F238E27FC236}">
                <a16:creationId xmlns:a16="http://schemas.microsoft.com/office/drawing/2014/main" id="{B6DDE491-43D4-7B45-167C-DE07031E73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886122"/>
            <a:ext cx="5143500" cy="3073241"/>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33438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F5E4-BAB4-F916-046A-66622372096B}"/>
              </a:ext>
            </a:extLst>
          </p:cNvPr>
          <p:cNvSpPr>
            <a:spLocks noGrp="1"/>
          </p:cNvSpPr>
          <p:nvPr>
            <p:ph type="title"/>
          </p:nvPr>
        </p:nvSpPr>
        <p:spPr>
          <a:xfrm>
            <a:off x="1220339" y="386427"/>
            <a:ext cx="2930518" cy="1320800"/>
          </a:xfrm>
        </p:spPr>
        <p:txBody>
          <a:bodyPr anchor="ctr">
            <a:normAutofit/>
          </a:bodyPr>
          <a:lstStyle/>
          <a:p>
            <a:r>
              <a:rPr lang="en-GB" dirty="0"/>
              <a:t>Interrogative methods </a:t>
            </a:r>
          </a:p>
        </p:txBody>
      </p:sp>
      <p:pic>
        <p:nvPicPr>
          <p:cNvPr id="6" name="Picture 5" descr="A diagram of a step by step&#10;&#10;AI-generated content may be incorrect.">
            <a:extLst>
              <a:ext uri="{FF2B5EF4-FFF2-40B4-BE49-F238E27FC236}">
                <a16:creationId xmlns:a16="http://schemas.microsoft.com/office/drawing/2014/main" id="{4B822F04-A04F-2DD5-FE09-51483846D8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383" y="4356100"/>
            <a:ext cx="7554904" cy="2362200"/>
          </a:xfrm>
          <a:prstGeom prst="rect">
            <a:avLst/>
          </a:prstGeom>
        </p:spPr>
      </p:pic>
      <p:sp>
        <p:nvSpPr>
          <p:cNvPr id="3" name="Content Placeholder 2">
            <a:extLst>
              <a:ext uri="{FF2B5EF4-FFF2-40B4-BE49-F238E27FC236}">
                <a16:creationId xmlns:a16="http://schemas.microsoft.com/office/drawing/2014/main" id="{BAA2761D-459D-C1A4-4B61-31F85283D8D8}"/>
              </a:ext>
            </a:extLst>
          </p:cNvPr>
          <p:cNvSpPr>
            <a:spLocks noGrp="1"/>
          </p:cNvSpPr>
          <p:nvPr>
            <p:ph idx="1"/>
          </p:nvPr>
        </p:nvSpPr>
        <p:spPr>
          <a:xfrm>
            <a:off x="1621172" y="1930400"/>
            <a:ext cx="7898609" cy="2074463"/>
          </a:xfrm>
        </p:spPr>
        <p:txBody>
          <a:bodyPr>
            <a:normAutofit/>
          </a:bodyPr>
          <a:lstStyle/>
          <a:p>
            <a:pPr fontAlgn="base"/>
            <a:r>
              <a:rPr lang="en-GB" dirty="0"/>
              <a:t>Follow Up: clarify and gain deeper insight (e.g. “Could you expound more on that?”)</a:t>
            </a:r>
          </a:p>
          <a:p>
            <a:pPr fontAlgn="base"/>
            <a:r>
              <a:rPr lang="en-GB" dirty="0"/>
              <a:t>Affirmative: Check for understanding (keep reframing to clarify)</a:t>
            </a:r>
          </a:p>
          <a:p>
            <a:pPr fontAlgn="base"/>
            <a:r>
              <a:rPr lang="en-GB" dirty="0"/>
              <a:t>Socratic: Develop reasoning and self-inquiry</a:t>
            </a:r>
          </a:p>
          <a:p>
            <a:endParaRPr lang="en-GB" dirty="0"/>
          </a:p>
        </p:txBody>
      </p:sp>
      <p:pic>
        <p:nvPicPr>
          <p:cNvPr id="4" name="Picture 3" descr="A green and blue logo&#10;&#10;AI-generated content may be incorrect.">
            <a:extLst>
              <a:ext uri="{FF2B5EF4-FFF2-40B4-BE49-F238E27FC236}">
                <a16:creationId xmlns:a16="http://schemas.microsoft.com/office/drawing/2014/main" id="{1EF3B5CB-92D8-583A-0B4F-1E4CDB3A42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1483" y="0"/>
            <a:ext cx="2930517" cy="1750984"/>
          </a:xfrm>
          <a:prstGeom prst="rect">
            <a:avLst/>
          </a:prstGeom>
        </p:spPr>
      </p:pic>
    </p:spTree>
    <p:extLst>
      <p:ext uri="{BB962C8B-B14F-4D97-AF65-F5344CB8AC3E}">
        <p14:creationId xmlns:p14="http://schemas.microsoft.com/office/powerpoint/2010/main" val="3268385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EAAC7-F49B-B67F-8E98-7A8007F1544B}"/>
              </a:ext>
            </a:extLst>
          </p:cNvPr>
          <p:cNvSpPr>
            <a:spLocks noGrp="1"/>
          </p:cNvSpPr>
          <p:nvPr>
            <p:ph type="title"/>
          </p:nvPr>
        </p:nvSpPr>
        <p:spPr/>
        <p:txBody>
          <a:bodyPr/>
          <a:lstStyle/>
          <a:p>
            <a:r>
              <a:rPr lang="en-GB" dirty="0"/>
              <a:t>Online vs Face-to-Face</a:t>
            </a:r>
          </a:p>
        </p:txBody>
      </p:sp>
      <p:sp>
        <p:nvSpPr>
          <p:cNvPr id="3" name="Content Placeholder 2">
            <a:extLst>
              <a:ext uri="{FF2B5EF4-FFF2-40B4-BE49-F238E27FC236}">
                <a16:creationId xmlns:a16="http://schemas.microsoft.com/office/drawing/2014/main" id="{D815DE8E-04F7-163E-102C-FA1D14D648B8}"/>
              </a:ext>
            </a:extLst>
          </p:cNvPr>
          <p:cNvSpPr>
            <a:spLocks noGrp="1"/>
          </p:cNvSpPr>
          <p:nvPr>
            <p:ph idx="1"/>
          </p:nvPr>
        </p:nvSpPr>
        <p:spPr/>
        <p:txBody>
          <a:bodyPr/>
          <a:lstStyle/>
          <a:p>
            <a:r>
              <a:rPr lang="en-GB" dirty="0"/>
              <a:t>Every interview format comes with its own sets of pros and cons concerning convenience, communication, and candidate evaluation. Online interviews are more convenient, more readily available, and more accessible geographically (Steele et al., 2022). However, Steele et al. (2022) argued that it could also profoundly impact communication and affect the signal of authenticity, since it may hamper or fully diminish nonverbal communication. On the other hand, face-to-face interviews are more likely to provide richer relationships, and permit more nuanced assessments of candidate personalities (</a:t>
            </a:r>
            <a:r>
              <a:rPr lang="en-GB" dirty="0" err="1"/>
              <a:t>Oktuğ</a:t>
            </a:r>
            <a:r>
              <a:rPr lang="en-GB" dirty="0"/>
              <a:t>, 2018). However, procedural and logistical constraints may explain why traditional methods can be viewed less favourably. Hence, optimal recruiting methods would be those that maximize the advantages of each interview format.</a:t>
            </a:r>
          </a:p>
          <a:p>
            <a:endParaRPr lang="en-GB" dirty="0"/>
          </a:p>
          <a:p>
            <a:endParaRPr lang="en-GB" dirty="0"/>
          </a:p>
        </p:txBody>
      </p:sp>
    </p:spTree>
    <p:extLst>
      <p:ext uri="{BB962C8B-B14F-4D97-AF65-F5344CB8AC3E}">
        <p14:creationId xmlns:p14="http://schemas.microsoft.com/office/powerpoint/2010/main" val="782558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F68E397-62EE-5F41-39AE-3BAE89085665}"/>
              </a:ext>
            </a:extLst>
          </p:cNvPr>
          <p:cNvPicPr>
            <a:picLocks noChangeAspect="1"/>
          </p:cNvPicPr>
          <p:nvPr/>
        </p:nvPicPr>
        <p:blipFill>
          <a:blip r:embed="rId2"/>
          <a:stretch>
            <a:fillRect/>
          </a:stretch>
        </p:blipFill>
        <p:spPr>
          <a:xfrm>
            <a:off x="810683" y="3249550"/>
            <a:ext cx="8434215" cy="2436875"/>
          </a:xfrm>
          <a:prstGeom prst="rect">
            <a:avLst/>
          </a:prstGeom>
        </p:spPr>
      </p:pic>
      <p:pic>
        <p:nvPicPr>
          <p:cNvPr id="4" name="Picture 3" descr="A green and blue logo&#10;&#10;AI-generated content may be incorrect.">
            <a:extLst>
              <a:ext uri="{FF2B5EF4-FFF2-40B4-BE49-F238E27FC236}">
                <a16:creationId xmlns:a16="http://schemas.microsoft.com/office/drawing/2014/main" id="{CDF5789C-C466-2183-63B8-B639E19240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0725" y="1"/>
            <a:ext cx="2581275" cy="1542312"/>
          </a:xfrm>
          <a:prstGeom prst="rect">
            <a:avLst/>
          </a:prstGeom>
        </p:spPr>
      </p:pic>
      <p:sp>
        <p:nvSpPr>
          <p:cNvPr id="3" name="Content Placeholder 2">
            <a:extLst>
              <a:ext uri="{FF2B5EF4-FFF2-40B4-BE49-F238E27FC236}">
                <a16:creationId xmlns:a16="http://schemas.microsoft.com/office/drawing/2014/main" id="{915DE1B0-004A-E976-95E6-E6B836D40E1D}"/>
              </a:ext>
            </a:extLst>
          </p:cNvPr>
          <p:cNvSpPr>
            <a:spLocks noGrp="1"/>
          </p:cNvSpPr>
          <p:nvPr>
            <p:ph idx="1"/>
          </p:nvPr>
        </p:nvSpPr>
        <p:spPr>
          <a:xfrm>
            <a:off x="85725" y="219075"/>
            <a:ext cx="9026351" cy="3880773"/>
          </a:xfrm>
        </p:spPr>
        <p:txBody>
          <a:bodyPr>
            <a:normAutofit/>
          </a:bodyPr>
          <a:lstStyle/>
          <a:p>
            <a:pPr marL="0" indent="0">
              <a:buNone/>
            </a:pPr>
            <a:r>
              <a:rPr lang="en-GB" sz="1500" b="1" i="1" dirty="0"/>
              <a:t>Online: </a:t>
            </a:r>
          </a:p>
          <a:p>
            <a:pPr marL="0" indent="0">
              <a:buNone/>
            </a:pPr>
            <a:r>
              <a:rPr lang="en-GB" sz="1500" dirty="0"/>
              <a:t>-More convenience, less expensive</a:t>
            </a:r>
            <a:br>
              <a:rPr lang="en-GB" sz="1500" dirty="0"/>
            </a:br>
            <a:r>
              <a:rPr lang="en-GB" sz="1500" dirty="0"/>
              <a:t>-Wider net of candidates</a:t>
            </a:r>
            <a:br>
              <a:rPr lang="en-GB" sz="1500" dirty="0"/>
            </a:br>
            <a:r>
              <a:rPr lang="en-GB" sz="1500" dirty="0"/>
              <a:t>-Possibility of technical difficulties</a:t>
            </a:r>
          </a:p>
          <a:p>
            <a:pPr marL="0" indent="0">
              <a:buNone/>
            </a:pPr>
            <a:endParaRPr lang="en-GB" sz="1500" dirty="0"/>
          </a:p>
          <a:p>
            <a:pPr marL="0" indent="0">
              <a:buNone/>
            </a:pPr>
            <a:r>
              <a:rPr lang="en-GB" sz="1500" b="1" u="sng" dirty="0"/>
              <a:t>Face-to-Face:</a:t>
            </a:r>
          </a:p>
          <a:p>
            <a:pPr marL="0" indent="0">
              <a:buNone/>
            </a:pPr>
            <a:r>
              <a:rPr lang="en-GB" sz="1500" dirty="0"/>
              <a:t>-In-depth personal contact</a:t>
            </a:r>
            <a:br>
              <a:rPr lang="en-GB" sz="1500" dirty="0"/>
            </a:br>
            <a:r>
              <a:rPr lang="en-GB" sz="1500" dirty="0"/>
              <a:t>-Watch body language</a:t>
            </a:r>
          </a:p>
        </p:txBody>
      </p:sp>
    </p:spTree>
    <p:extLst>
      <p:ext uri="{BB962C8B-B14F-4D97-AF65-F5344CB8AC3E}">
        <p14:creationId xmlns:p14="http://schemas.microsoft.com/office/powerpoint/2010/main" val="3748647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B57E1-12AD-91AC-60D2-EB5E1F98C994}"/>
              </a:ext>
            </a:extLst>
          </p:cNvPr>
          <p:cNvSpPr>
            <a:spLocks noGrp="1"/>
          </p:cNvSpPr>
          <p:nvPr>
            <p:ph type="title"/>
          </p:nvPr>
        </p:nvSpPr>
        <p:spPr/>
        <p:txBody>
          <a:bodyPr/>
          <a:lstStyle/>
          <a:p>
            <a:r>
              <a:rPr lang="en-GB" dirty="0"/>
              <a:t>Recommendations</a:t>
            </a:r>
            <a:br>
              <a:rPr lang="en-GB" dirty="0"/>
            </a:br>
            <a:endParaRPr lang="en-GB" dirty="0"/>
          </a:p>
        </p:txBody>
      </p:sp>
      <p:graphicFrame>
        <p:nvGraphicFramePr>
          <p:cNvPr id="6" name="Content Placeholder 2">
            <a:extLst>
              <a:ext uri="{FF2B5EF4-FFF2-40B4-BE49-F238E27FC236}">
                <a16:creationId xmlns:a16="http://schemas.microsoft.com/office/drawing/2014/main" id="{1C426089-AF91-6B4A-3115-DA2999670DEB}"/>
              </a:ext>
            </a:extLst>
          </p:cNvPr>
          <p:cNvGraphicFramePr>
            <a:graphicFrameLocks noGrp="1"/>
          </p:cNvGraphicFramePr>
          <p:nvPr>
            <p:ph idx="1"/>
            <p:extLst>
              <p:ext uri="{D42A27DB-BD31-4B8C-83A1-F6EECF244321}">
                <p14:modId xmlns:p14="http://schemas.microsoft.com/office/powerpoint/2010/main" val="2343020195"/>
              </p:ext>
            </p:extLst>
          </p:nvPr>
        </p:nvGraphicFramePr>
        <p:xfrm>
          <a:off x="677334" y="1515649"/>
          <a:ext cx="8596668" cy="4525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een and blue logo&#10;&#10;AI-generated content may be incorrect.">
            <a:extLst>
              <a:ext uri="{FF2B5EF4-FFF2-40B4-BE49-F238E27FC236}">
                <a16:creationId xmlns:a16="http://schemas.microsoft.com/office/drawing/2014/main" id="{DEBB1B48-E098-AFB8-B7A3-A39AC2E5EFA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21269" y="0"/>
            <a:ext cx="2770731" cy="1655762"/>
          </a:xfrm>
          <a:prstGeom prst="rect">
            <a:avLst/>
          </a:prstGeom>
        </p:spPr>
      </p:pic>
    </p:spTree>
    <p:extLst>
      <p:ext uri="{BB962C8B-B14F-4D97-AF65-F5344CB8AC3E}">
        <p14:creationId xmlns:p14="http://schemas.microsoft.com/office/powerpoint/2010/main" val="1398323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8" name="Rectangle 2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Shape 4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BBD739-EF7B-B77D-DB7E-2577C3666A98}"/>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Conclusion</a:t>
            </a:r>
          </a:p>
        </p:txBody>
      </p:sp>
      <p:pic>
        <p:nvPicPr>
          <p:cNvPr id="4" name="Picture 3" descr="A green and blue logo&#10;&#10;AI-generated content may be incorrect.">
            <a:extLst>
              <a:ext uri="{FF2B5EF4-FFF2-40B4-BE49-F238E27FC236}">
                <a16:creationId xmlns:a16="http://schemas.microsoft.com/office/drawing/2014/main" id="{F748865C-8003-C7EE-DA25-0C042BF02C6F}"/>
              </a:ext>
            </a:extLst>
          </p:cNvPr>
          <p:cNvPicPr>
            <a:picLocks noChangeAspect="1"/>
          </p:cNvPicPr>
          <p:nvPr/>
        </p:nvPicPr>
        <p:blipFill>
          <a:blip r:embed="rId2">
            <a:extLst>
              <a:ext uri="{28A0092B-C50C-407E-A947-70E740481C1C}">
                <a14:useLocalDpi xmlns:a14="http://schemas.microsoft.com/office/drawing/2010/main" val="0"/>
              </a:ext>
            </a:extLst>
          </a:blip>
          <a:srcRect b="5858"/>
          <a:stretch>
            <a:fillRect/>
          </a:stretch>
        </p:blipFill>
        <p:spPr>
          <a:xfrm>
            <a:off x="757251" y="2388735"/>
            <a:ext cx="3856774" cy="2169429"/>
          </a:xfrm>
          <a:prstGeom prst="rect">
            <a:avLst/>
          </a:prstGeom>
        </p:spPr>
      </p:pic>
      <p:sp>
        <p:nvSpPr>
          <p:cNvPr id="10" name="Content Placeholder 2">
            <a:extLst>
              <a:ext uri="{FF2B5EF4-FFF2-40B4-BE49-F238E27FC236}">
                <a16:creationId xmlns:a16="http://schemas.microsoft.com/office/drawing/2014/main" id="{862E1E06-7169-8617-1733-C59D88C81A77}"/>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dirty="0">
                <a:solidFill>
                  <a:srgbClr val="FFFFFF"/>
                </a:solidFill>
              </a:rPr>
              <a:t>Success on the projects undertaken is greatly aided by the value alignment of the hired individual with company strategy.</a:t>
            </a:r>
          </a:p>
          <a:p>
            <a:pPr>
              <a:lnSpc>
                <a:spcPct val="90000"/>
              </a:lnSpc>
            </a:pPr>
            <a:endParaRPr lang="en-GB" dirty="0">
              <a:solidFill>
                <a:srgbClr val="FFFFFF"/>
              </a:solidFill>
            </a:endParaRPr>
          </a:p>
          <a:p>
            <a:pPr marL="0" indent="0">
              <a:lnSpc>
                <a:spcPct val="90000"/>
              </a:lnSpc>
              <a:buNone/>
            </a:pPr>
            <a:r>
              <a:rPr lang="en-GB" dirty="0">
                <a:solidFill>
                  <a:srgbClr val="FFFFFF"/>
                </a:solidFill>
              </a:rPr>
              <a:t>The right decisions are made on the basis of structured questioning.</a:t>
            </a:r>
          </a:p>
          <a:p>
            <a:pPr>
              <a:lnSpc>
                <a:spcPct val="90000"/>
              </a:lnSpc>
            </a:pPr>
            <a:endParaRPr lang="en-GB" dirty="0">
              <a:solidFill>
                <a:srgbClr val="FFFFFF"/>
              </a:solidFill>
            </a:endParaRPr>
          </a:p>
          <a:p>
            <a:pPr marL="0" indent="0">
              <a:lnSpc>
                <a:spcPct val="90000"/>
              </a:lnSpc>
              <a:buNone/>
            </a:pPr>
            <a:r>
              <a:rPr lang="en-GB" dirty="0">
                <a:solidFill>
                  <a:srgbClr val="FFFFFF"/>
                </a:solidFill>
              </a:rPr>
              <a:t>Kelleher was once quoted saying, “Hire for attitude, train for skill.”</a:t>
            </a:r>
          </a:p>
          <a:p>
            <a:pPr>
              <a:lnSpc>
                <a:spcPct val="90000"/>
              </a:lnSpc>
            </a:pPr>
            <a:endParaRPr lang="en-GB" dirty="0">
              <a:solidFill>
                <a:srgbClr val="FFFFFF"/>
              </a:solidFill>
            </a:endParaRPr>
          </a:p>
          <a:p>
            <a:pPr>
              <a:lnSpc>
                <a:spcPct val="90000"/>
              </a:lnSpc>
            </a:pPr>
            <a:endParaRPr lang="en-GB" dirty="0">
              <a:solidFill>
                <a:srgbClr val="FFFFFF"/>
              </a:solidFill>
            </a:endParaRPr>
          </a:p>
        </p:txBody>
      </p:sp>
    </p:spTree>
    <p:extLst>
      <p:ext uri="{BB962C8B-B14F-4D97-AF65-F5344CB8AC3E}">
        <p14:creationId xmlns:p14="http://schemas.microsoft.com/office/powerpoint/2010/main" val="1005485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9B97555-6011-7BFA-C54D-E2566D8ABF85}"/>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References </a:t>
            </a:r>
          </a:p>
        </p:txBody>
      </p:sp>
      <p:sp>
        <p:nvSpPr>
          <p:cNvPr id="3" name="Content Placeholder 2">
            <a:extLst>
              <a:ext uri="{FF2B5EF4-FFF2-40B4-BE49-F238E27FC236}">
                <a16:creationId xmlns:a16="http://schemas.microsoft.com/office/drawing/2014/main" id="{BD2EEAAE-88DA-3316-23D4-0E5AC8A4E59E}"/>
              </a:ext>
            </a:extLst>
          </p:cNvPr>
          <p:cNvSpPr>
            <a:spLocks noGrp="1"/>
          </p:cNvSpPr>
          <p:nvPr>
            <p:ph idx="1"/>
          </p:nvPr>
        </p:nvSpPr>
        <p:spPr>
          <a:xfrm>
            <a:off x="121305" y="1702687"/>
            <a:ext cx="4538822" cy="5050538"/>
          </a:xfrm>
        </p:spPr>
        <p:txBody>
          <a:bodyPr>
            <a:normAutofit fontScale="32500" lnSpcReduction="20000"/>
          </a:bodyPr>
          <a:lstStyle/>
          <a:p>
            <a:pPr>
              <a:lnSpc>
                <a:spcPct val="90000"/>
              </a:lnSpc>
            </a:pPr>
            <a:r>
              <a:rPr lang="en-GB" sz="3400" dirty="0">
                <a:solidFill>
                  <a:schemeClr val="accent1"/>
                </a:solidFill>
                <a:latin typeface="Arial" panose="020B0604020202020204" pitchFamily="34" charset="0"/>
                <a:cs typeface="Arial" panose="020B0604020202020204" pitchFamily="34" charset="0"/>
              </a:rPr>
              <a:t>Armstrong, M. and S. Taylor. 2016. Armstrong’s Handbook of Human Resource Management Practice. 14th ed. London, England: Kogan Page.  </a:t>
            </a:r>
          </a:p>
          <a:p>
            <a:pPr>
              <a:lnSpc>
                <a:spcPct val="90000"/>
              </a:lnSpc>
            </a:pPr>
            <a:r>
              <a:rPr lang="en-GB" sz="3400" dirty="0">
                <a:solidFill>
                  <a:schemeClr val="accent1"/>
                </a:solidFill>
                <a:latin typeface="Arial" panose="020B0604020202020204" pitchFamily="34" charset="0"/>
                <a:cs typeface="Arial" panose="020B0604020202020204" pitchFamily="34" charset="0"/>
              </a:rPr>
              <a:t>CIPD. 2023. Recruitment and Selection Factsheet. London: CIPD.  </a:t>
            </a:r>
          </a:p>
          <a:p>
            <a:pPr>
              <a:lnSpc>
                <a:spcPct val="90000"/>
              </a:lnSpc>
            </a:pPr>
            <a:r>
              <a:rPr lang="en-GB" sz="3400" dirty="0">
                <a:solidFill>
                  <a:schemeClr val="accent1"/>
                </a:solidFill>
                <a:latin typeface="Arial" panose="020B0604020202020204" pitchFamily="34" charset="0"/>
                <a:cs typeface="Arial" panose="020B0604020202020204" pitchFamily="34" charset="0"/>
              </a:rPr>
              <a:t>Marchington, M. et al. 2019. Human Resource Management at Work. 6th ed. London: CIPD.  </a:t>
            </a:r>
          </a:p>
          <a:p>
            <a:pPr>
              <a:lnSpc>
                <a:spcPct val="90000"/>
              </a:lnSpc>
            </a:pPr>
            <a:r>
              <a:rPr lang="en-GB" sz="3400" dirty="0">
                <a:solidFill>
                  <a:schemeClr val="accent1"/>
                </a:solidFill>
                <a:latin typeface="Arial" panose="020B0604020202020204" pitchFamily="34" charset="0"/>
                <a:cs typeface="Arial" panose="020B0604020202020204" pitchFamily="34" charset="0"/>
              </a:rPr>
              <a:t>ASDA Annual Report 2024.  </a:t>
            </a:r>
          </a:p>
          <a:p>
            <a:pPr>
              <a:lnSpc>
                <a:spcPct val="90000"/>
              </a:lnSpc>
            </a:pPr>
            <a:r>
              <a:rPr lang="en-GB" sz="3400" dirty="0">
                <a:solidFill>
                  <a:schemeClr val="accent1"/>
                </a:solidFill>
                <a:latin typeface="Arial" panose="020B0604020202020204" pitchFamily="34" charset="0"/>
                <a:cs typeface="Arial" panose="020B0604020202020204" pitchFamily="34" charset="0"/>
              </a:rPr>
              <a:t>Sinek, S. 2015. Start With Why. New York: Penguin</a:t>
            </a:r>
          </a:p>
          <a:p>
            <a:pPr algn="l" fontAlgn="base"/>
            <a:r>
              <a:rPr lang="en-GB" sz="3400" b="0" i="0" dirty="0" err="1">
                <a:solidFill>
                  <a:schemeClr val="accent1"/>
                </a:solidFill>
                <a:effectLst/>
                <a:latin typeface="Arial" panose="020B0604020202020204" pitchFamily="34" charset="0"/>
                <a:cs typeface="Arial" panose="020B0604020202020204" pitchFamily="34" charset="0"/>
              </a:rPr>
              <a:t>Dipboye</a:t>
            </a:r>
            <a:r>
              <a:rPr lang="en-GB" sz="3400" b="0" i="0" dirty="0">
                <a:solidFill>
                  <a:schemeClr val="accent1"/>
                </a:solidFill>
                <a:effectLst/>
                <a:latin typeface="Arial" panose="020B0604020202020204" pitchFamily="34" charset="0"/>
                <a:cs typeface="Arial" panose="020B0604020202020204" pitchFamily="34" charset="0"/>
              </a:rPr>
              <a:t>, R.L., 2017. The selection/recruitment interview: Core processes and contexts. The Blackwell handbook of personnel selection, pp.119-142. </a:t>
            </a:r>
            <a:r>
              <a:rPr lang="en-GB" sz="3400" b="0" i="0" dirty="0">
                <a:solidFill>
                  <a:schemeClr val="accent1"/>
                </a:solidFill>
                <a:effectLst/>
                <a:latin typeface="Arial" panose="020B0604020202020204" pitchFamily="34" charset="0"/>
                <a:cs typeface="Arial" panose="020B0604020202020204" pitchFamily="34" charset="0"/>
                <a:hlinkClick r:id="rId2"/>
              </a:rPr>
              <a:t>https://onlinelibrary.wiley.com/doi/abs/10.1002/9781405164221.ch6</a:t>
            </a:r>
            <a:r>
              <a:rPr lang="en-GB" sz="3400" b="0" i="0" dirty="0">
                <a:solidFill>
                  <a:schemeClr val="accent1"/>
                </a:solidFill>
                <a:effectLst/>
                <a:latin typeface="Arial" panose="020B0604020202020204" pitchFamily="34" charset="0"/>
                <a:cs typeface="Arial" panose="020B0604020202020204" pitchFamily="34" charset="0"/>
              </a:rPr>
              <a:t> </a:t>
            </a:r>
            <a:br>
              <a:rPr lang="en-GB" sz="3400" b="0" i="0" dirty="0">
                <a:solidFill>
                  <a:schemeClr val="accent1"/>
                </a:solidFill>
                <a:effectLst/>
                <a:latin typeface="Arial" panose="020B0604020202020204" pitchFamily="34" charset="0"/>
                <a:cs typeface="Arial" panose="020B0604020202020204" pitchFamily="34" charset="0"/>
              </a:rPr>
            </a:br>
            <a:endParaRPr lang="en-GB" sz="3400" b="0" i="0" dirty="0">
              <a:solidFill>
                <a:schemeClr val="accent1"/>
              </a:solidFill>
              <a:effectLst/>
              <a:latin typeface="Arial" panose="020B0604020202020204" pitchFamily="34" charset="0"/>
              <a:cs typeface="Arial" panose="020B0604020202020204" pitchFamily="34" charset="0"/>
            </a:endParaRPr>
          </a:p>
          <a:p>
            <a:pPr algn="l" fontAlgn="base"/>
            <a:r>
              <a:rPr lang="en-GB" sz="3400" b="0" i="0" dirty="0">
                <a:solidFill>
                  <a:schemeClr val="accent1"/>
                </a:solidFill>
                <a:effectLst/>
                <a:latin typeface="Arial" panose="020B0604020202020204" pitchFamily="34" charset="0"/>
                <a:cs typeface="Arial" panose="020B0604020202020204" pitchFamily="34" charset="0"/>
              </a:rPr>
              <a:t>Odeku, K.O., 2015. The role of interviewers in job effective recruitment and selection processes. Journal of Governance and Regulation, 4(1), pp.224-229. </a:t>
            </a:r>
            <a:r>
              <a:rPr lang="en-GB" sz="3400" b="0" i="0" dirty="0">
                <a:solidFill>
                  <a:schemeClr val="accent1"/>
                </a:solidFill>
                <a:effectLst/>
                <a:latin typeface="Arial" panose="020B0604020202020204" pitchFamily="34" charset="0"/>
                <a:cs typeface="Arial" panose="020B0604020202020204" pitchFamily="34" charset="0"/>
                <a:hlinkClick r:id="rId3"/>
              </a:rPr>
              <a:t>https://pdfs.semanticscholar.org/ea01/62f22877a38f60f7eaa5dcd21c6a707a257f.pdf</a:t>
            </a:r>
            <a:r>
              <a:rPr lang="en-GB" sz="3400" b="0" i="0" dirty="0">
                <a:solidFill>
                  <a:schemeClr val="accent1"/>
                </a:solidFill>
                <a:effectLst/>
                <a:latin typeface="Arial" panose="020B0604020202020204" pitchFamily="34" charset="0"/>
                <a:cs typeface="Arial" panose="020B0604020202020204" pitchFamily="34" charset="0"/>
              </a:rPr>
              <a:t> </a:t>
            </a:r>
          </a:p>
          <a:p>
            <a:pPr algn="l" fontAlgn="base"/>
            <a:r>
              <a:rPr lang="en-GB" sz="3400" b="0" i="0" dirty="0" err="1">
                <a:solidFill>
                  <a:schemeClr val="accent1"/>
                </a:solidFill>
                <a:effectLst/>
                <a:latin typeface="Arial" panose="020B0604020202020204" pitchFamily="34" charset="0"/>
                <a:cs typeface="Arial" panose="020B0604020202020204" pitchFamily="34" charset="0"/>
              </a:rPr>
              <a:t>Makushkin</a:t>
            </a:r>
            <a:r>
              <a:rPr lang="en-GB" sz="3400" b="0" i="0" dirty="0">
                <a:solidFill>
                  <a:schemeClr val="accent1"/>
                </a:solidFill>
                <a:effectLst/>
                <a:latin typeface="Arial" panose="020B0604020202020204" pitchFamily="34" charset="0"/>
                <a:cs typeface="Arial" panose="020B0604020202020204" pitchFamily="34" charset="0"/>
              </a:rPr>
              <a:t>, S.A., 2021. Methods for recruiting and interviewing corporate staff. Linguistics and Culture Review, 5(S2), pp.805-816. </a:t>
            </a:r>
            <a:r>
              <a:rPr lang="en-GB" sz="3400" b="0" i="0" dirty="0">
                <a:solidFill>
                  <a:schemeClr val="accent1"/>
                </a:solidFill>
                <a:effectLst/>
                <a:latin typeface="Arial" panose="020B0604020202020204" pitchFamily="34" charset="0"/>
                <a:cs typeface="Arial" panose="020B0604020202020204" pitchFamily="34" charset="0"/>
                <a:hlinkClick r:id="rId4"/>
              </a:rPr>
              <a:t>https://www.neliti.com/publications/503439/methods-for-recruiting-and-interviewing-corporate-staff</a:t>
            </a:r>
            <a:r>
              <a:rPr lang="en-GB" sz="3400" b="0" i="0" dirty="0">
                <a:solidFill>
                  <a:schemeClr val="accent1"/>
                </a:solidFill>
                <a:effectLst/>
                <a:latin typeface="Arial" panose="020B0604020202020204" pitchFamily="34" charset="0"/>
                <a:cs typeface="Arial" panose="020B0604020202020204" pitchFamily="34" charset="0"/>
              </a:rPr>
              <a:t> </a:t>
            </a:r>
            <a:endParaRPr lang="en-GB" sz="3400" dirty="0">
              <a:solidFill>
                <a:schemeClr val="accent1"/>
              </a:solidFill>
              <a:latin typeface="Arial" panose="020B0604020202020204" pitchFamily="34" charset="0"/>
              <a:cs typeface="Arial" panose="020B0604020202020204" pitchFamily="34" charset="0"/>
            </a:endParaRPr>
          </a:p>
          <a:p>
            <a:pPr>
              <a:lnSpc>
                <a:spcPct val="90000"/>
              </a:lnSpc>
            </a:pPr>
            <a:endParaRPr lang="en-GB" sz="1100" dirty="0">
              <a:solidFill>
                <a:schemeClr val="accent1"/>
              </a:solidFill>
            </a:endParaRPr>
          </a:p>
          <a:p>
            <a:pPr>
              <a:lnSpc>
                <a:spcPct val="90000"/>
              </a:lnSpc>
            </a:pPr>
            <a:endParaRPr lang="en-GB" sz="1100" dirty="0">
              <a:solidFill>
                <a:schemeClr val="bg1"/>
              </a:solidFill>
            </a:endParaRPr>
          </a:p>
        </p:txBody>
      </p:sp>
      <p:pic>
        <p:nvPicPr>
          <p:cNvPr id="4" name="Picture 3" descr="A green and blue logo&#10;&#10;AI-generated content may be incorrect.">
            <a:extLst>
              <a:ext uri="{FF2B5EF4-FFF2-40B4-BE49-F238E27FC236}">
                <a16:creationId xmlns:a16="http://schemas.microsoft.com/office/drawing/2014/main" id="{306043CB-31EF-357C-C53F-67F0D1DFD6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1" y="1886122"/>
            <a:ext cx="5143500" cy="3073241"/>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85461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elevision with a screen&#10;&#10;AI-generated content may be incorrect.">
            <a:extLst>
              <a:ext uri="{FF2B5EF4-FFF2-40B4-BE49-F238E27FC236}">
                <a16:creationId xmlns:a16="http://schemas.microsoft.com/office/drawing/2014/main" id="{F752AE6E-8D00-1725-651B-CC9C1675182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16595" y="1131994"/>
            <a:ext cx="8160686" cy="4590386"/>
          </a:xfrm>
          <a:prstGeom prst="rect">
            <a:avLst/>
          </a:prstGeom>
        </p:spPr>
      </p:pic>
    </p:spTree>
    <p:extLst>
      <p:ext uri="{BB962C8B-B14F-4D97-AF65-F5344CB8AC3E}">
        <p14:creationId xmlns:p14="http://schemas.microsoft.com/office/powerpoint/2010/main" val="12546884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64</TotalTime>
  <Words>1280</Words>
  <Application>Microsoft Office PowerPoint</Application>
  <PresentationFormat>Widescreen</PresentationFormat>
  <Paragraphs>102</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Public Sans</vt:lpstr>
      <vt:lpstr>Trebuchet MS</vt:lpstr>
      <vt:lpstr>Wingdings 3</vt:lpstr>
      <vt:lpstr>Facet</vt:lpstr>
      <vt:lpstr>Module name:  Developing and Managing Individuals and Teams  Module Code: LCLM5002 </vt:lpstr>
      <vt:lpstr>Overview </vt:lpstr>
      <vt:lpstr>Introduction to Asda Birmingham</vt:lpstr>
      <vt:lpstr>Requirement process for Project Manager at Asda Birmingham</vt:lpstr>
      <vt:lpstr>Recruitment process- steps</vt:lpstr>
      <vt:lpstr>Job analysis</vt:lpstr>
      <vt:lpstr>Job description / Qualifications required</vt:lpstr>
      <vt:lpstr>Types of interview</vt:lpstr>
      <vt:lpstr>Structured interview</vt:lpstr>
      <vt:lpstr>Pannel interview</vt:lpstr>
      <vt:lpstr>Competency-Based Interview</vt:lpstr>
      <vt:lpstr>Interrogative methods </vt:lpstr>
      <vt:lpstr>Online vs Face-to-Face</vt:lpstr>
      <vt:lpstr>PowerPoint Presentation</vt:lpstr>
      <vt:lpstr>Recommendations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irina Dumitroae</dc:creator>
  <cp:lastModifiedBy>Nelutu Moldoveanu</cp:lastModifiedBy>
  <cp:revision>2</cp:revision>
  <dcterms:created xsi:type="dcterms:W3CDTF">2025-11-09T16:24:17Z</dcterms:created>
  <dcterms:modified xsi:type="dcterms:W3CDTF">2025-11-11T17:36:13Z</dcterms:modified>
</cp:coreProperties>
</file>