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2" r:id="rId1"/>
  </p:sldMasterIdLst>
  <p:sldIdLst>
    <p:sldId id="256" r:id="rId2"/>
    <p:sldId id="257" r:id="rId3"/>
    <p:sldId id="279" r:id="rId4"/>
    <p:sldId id="280" r:id="rId5"/>
    <p:sldId id="281" r:id="rId6"/>
    <p:sldId id="258" r:id="rId7"/>
    <p:sldId id="259" r:id="rId8"/>
    <p:sldId id="271" r:id="rId9"/>
    <p:sldId id="262" r:id="rId10"/>
    <p:sldId id="263" r:id="rId11"/>
    <p:sldId id="264" r:id="rId12"/>
    <p:sldId id="266" r:id="rId13"/>
    <p:sldId id="267" r:id="rId14"/>
    <p:sldId id="268" r:id="rId15"/>
    <p:sldId id="269" r:id="rId16"/>
    <p:sldId id="272" r:id="rId17"/>
    <p:sldId id="273" r:id="rId18"/>
    <p:sldId id="274" r:id="rId19"/>
    <p:sldId id="275" r:id="rId20"/>
    <p:sldId id="276" r:id="rId21"/>
    <p:sldId id="277" r:id="rId22"/>
    <p:sldId id="278" r:id="rId23"/>
    <p:sldId id="282" r:id="rId24"/>
    <p:sldId id="285" r:id="rId25"/>
    <p:sldId id="286" r:id="rId26"/>
    <p:sldId id="287" r:id="rId27"/>
    <p:sldId id="289" r:id="rId28"/>
    <p:sldId id="28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FC19A5-CFAE-0342-B80D-8E8ECEEDD621}" v="8" dt="2020-01-13T21:17:27.617"/>
    <p1510:client id="{35B58654-C5D9-CA84-5357-4607C7BA1274}" v="11" dt="2020-01-14T00:07:08.707"/>
    <p1510:client id="{64E07C43-4C69-4C5B-A4B0-234D1E08EE68}" v="2" dt="2020-01-13T22:36:50.209"/>
    <p1510:client id="{AA4AB525-660A-43BB-9923-96F664526284}" v="1" dt="2020-01-13T20:05:37.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4"/>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07C29A8-EACD-441C-9010-4EA78CE9DE7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472536C-6D7A-4591-9F6C-9E24FC468A27}">
      <dgm:prSet/>
      <dgm:spPr/>
      <dgm:t>
        <a:bodyPr/>
        <a:lstStyle/>
        <a:p>
          <a:pPr>
            <a:lnSpc>
              <a:spcPct val="100000"/>
            </a:lnSpc>
          </a:pPr>
          <a:r>
            <a:rPr lang="en-GB">
              <a:latin typeface="Arial" panose="020B0604020202020204" pitchFamily="34" charset="0"/>
              <a:cs typeface="Arial" panose="020B0604020202020204" pitchFamily="34" charset="0"/>
            </a:rPr>
            <a:t>Gardening </a:t>
          </a:r>
          <a:endParaRPr lang="en-US">
            <a:latin typeface="Arial" panose="020B0604020202020204" pitchFamily="34" charset="0"/>
            <a:cs typeface="Arial" panose="020B0604020202020204" pitchFamily="34" charset="0"/>
          </a:endParaRPr>
        </a:p>
      </dgm:t>
    </dgm:pt>
    <dgm:pt modelId="{D35C4DA7-6269-4EBE-9EF8-9059C9B6FC0D}" type="parTrans" cxnId="{E4D38D59-E329-4153-9C8B-3D5120E30036}">
      <dgm:prSet/>
      <dgm:spPr/>
      <dgm:t>
        <a:bodyPr/>
        <a:lstStyle/>
        <a:p>
          <a:endParaRPr lang="en-US">
            <a:latin typeface="Arial" panose="020B0604020202020204" pitchFamily="34" charset="0"/>
            <a:cs typeface="Arial" panose="020B0604020202020204" pitchFamily="34" charset="0"/>
          </a:endParaRPr>
        </a:p>
      </dgm:t>
    </dgm:pt>
    <dgm:pt modelId="{281CD7FF-7434-4481-8135-6DEF0ECA0139}" type="sibTrans" cxnId="{E4D38D59-E329-4153-9C8B-3D5120E30036}">
      <dgm:prSet/>
      <dgm:spPr/>
      <dgm:t>
        <a:bodyPr/>
        <a:lstStyle/>
        <a:p>
          <a:endParaRPr lang="en-US">
            <a:latin typeface="Arial" panose="020B0604020202020204" pitchFamily="34" charset="0"/>
            <a:cs typeface="Arial" panose="020B0604020202020204" pitchFamily="34" charset="0"/>
          </a:endParaRPr>
        </a:p>
      </dgm:t>
    </dgm:pt>
    <dgm:pt modelId="{951C07E2-2CDF-4735-95B5-D1A256B24FE0}">
      <dgm:prSet/>
      <dgm:spPr/>
      <dgm:t>
        <a:bodyPr/>
        <a:lstStyle/>
        <a:p>
          <a:pPr>
            <a:lnSpc>
              <a:spcPct val="100000"/>
            </a:lnSpc>
          </a:pPr>
          <a:r>
            <a:rPr lang="en-GB">
              <a:latin typeface="Arial" panose="020B0604020202020204" pitchFamily="34" charset="0"/>
              <a:cs typeface="Arial" panose="020B0604020202020204" pitchFamily="34" charset="0"/>
            </a:rPr>
            <a:t>Linguistic, visual, kinaesthetic, interpersonal, intrapersonal, naturalistic and existential learners</a:t>
          </a:r>
          <a:endParaRPr lang="en-US">
            <a:latin typeface="Arial" panose="020B0604020202020204" pitchFamily="34" charset="0"/>
            <a:cs typeface="Arial" panose="020B0604020202020204" pitchFamily="34" charset="0"/>
          </a:endParaRPr>
        </a:p>
      </dgm:t>
    </dgm:pt>
    <dgm:pt modelId="{8C6D1EE6-C4C7-411B-AA45-4355E49FDDBA}" type="parTrans" cxnId="{42B59AE8-F7EE-4120-84E3-9036CA32E7EC}">
      <dgm:prSet/>
      <dgm:spPr/>
      <dgm:t>
        <a:bodyPr/>
        <a:lstStyle/>
        <a:p>
          <a:endParaRPr lang="en-US">
            <a:latin typeface="Arial" panose="020B0604020202020204" pitchFamily="34" charset="0"/>
            <a:cs typeface="Arial" panose="020B0604020202020204" pitchFamily="34" charset="0"/>
          </a:endParaRPr>
        </a:p>
      </dgm:t>
    </dgm:pt>
    <dgm:pt modelId="{9668EB35-2C38-416E-9B7F-CE7C035C5EB0}" type="sibTrans" cxnId="{42B59AE8-F7EE-4120-84E3-9036CA32E7EC}">
      <dgm:prSet/>
      <dgm:spPr/>
      <dgm:t>
        <a:bodyPr/>
        <a:lstStyle/>
        <a:p>
          <a:endParaRPr lang="en-US">
            <a:latin typeface="Arial" panose="020B0604020202020204" pitchFamily="34" charset="0"/>
            <a:cs typeface="Arial" panose="020B0604020202020204" pitchFamily="34" charset="0"/>
          </a:endParaRPr>
        </a:p>
      </dgm:t>
    </dgm:pt>
    <dgm:pt modelId="{FFC11605-7250-46FA-AE9D-37B44CC5AEC3}">
      <dgm:prSet/>
      <dgm:spPr/>
      <dgm:t>
        <a:bodyPr/>
        <a:lstStyle/>
        <a:p>
          <a:pPr>
            <a:lnSpc>
              <a:spcPct val="100000"/>
            </a:lnSpc>
          </a:pPr>
          <a:r>
            <a:rPr lang="en-GB">
              <a:latin typeface="Arial" panose="020B0604020202020204" pitchFamily="34" charset="0"/>
              <a:cs typeface="Arial" panose="020B0604020202020204" pitchFamily="34" charset="0"/>
            </a:rPr>
            <a:t>Vygotsky’s theory</a:t>
          </a:r>
          <a:endParaRPr lang="en-US">
            <a:latin typeface="Arial" panose="020B0604020202020204" pitchFamily="34" charset="0"/>
            <a:cs typeface="Arial" panose="020B0604020202020204" pitchFamily="34" charset="0"/>
          </a:endParaRPr>
        </a:p>
      </dgm:t>
    </dgm:pt>
    <dgm:pt modelId="{CE7117FC-2D02-4A24-A78E-625892FBB05F}" type="parTrans" cxnId="{E698642A-D675-4323-B5BB-0587F9041C8F}">
      <dgm:prSet/>
      <dgm:spPr/>
      <dgm:t>
        <a:bodyPr/>
        <a:lstStyle/>
        <a:p>
          <a:endParaRPr lang="en-US">
            <a:latin typeface="Arial" panose="020B0604020202020204" pitchFamily="34" charset="0"/>
            <a:cs typeface="Arial" panose="020B0604020202020204" pitchFamily="34" charset="0"/>
          </a:endParaRPr>
        </a:p>
      </dgm:t>
    </dgm:pt>
    <dgm:pt modelId="{2060E291-4C84-4A19-A859-699AEBE20BF7}" type="sibTrans" cxnId="{E698642A-D675-4323-B5BB-0587F9041C8F}">
      <dgm:prSet/>
      <dgm:spPr/>
      <dgm:t>
        <a:bodyPr/>
        <a:lstStyle/>
        <a:p>
          <a:endParaRPr lang="en-US">
            <a:latin typeface="Arial" panose="020B0604020202020204" pitchFamily="34" charset="0"/>
            <a:cs typeface="Arial" panose="020B0604020202020204" pitchFamily="34" charset="0"/>
          </a:endParaRPr>
        </a:p>
      </dgm:t>
    </dgm:pt>
    <dgm:pt modelId="{8B758AEA-4DEE-496A-BA8C-BA4919D75FE3}">
      <dgm:prSet/>
      <dgm:spPr/>
      <dgm:t>
        <a:bodyPr/>
        <a:lstStyle/>
        <a:p>
          <a:pPr>
            <a:lnSpc>
              <a:spcPct val="100000"/>
            </a:lnSpc>
          </a:pPr>
          <a:r>
            <a:rPr lang="en-GB">
              <a:latin typeface="Arial" panose="020B0604020202020204" pitchFamily="34" charset="0"/>
              <a:cs typeface="Arial" panose="020B0604020202020204" pitchFamily="34" charset="0"/>
            </a:rPr>
            <a:t>Behaviour or verbal instructions</a:t>
          </a:r>
          <a:endParaRPr lang="en-US">
            <a:latin typeface="Arial" panose="020B0604020202020204" pitchFamily="34" charset="0"/>
            <a:cs typeface="Arial" panose="020B0604020202020204" pitchFamily="34" charset="0"/>
          </a:endParaRPr>
        </a:p>
      </dgm:t>
    </dgm:pt>
    <dgm:pt modelId="{9521DD8E-B947-4E9E-8327-E62D0E0C0018}" type="parTrans" cxnId="{874B8473-89AE-4384-B9C6-D8A3E01D1C43}">
      <dgm:prSet/>
      <dgm:spPr/>
      <dgm:t>
        <a:bodyPr/>
        <a:lstStyle/>
        <a:p>
          <a:endParaRPr lang="en-US">
            <a:latin typeface="Arial" panose="020B0604020202020204" pitchFamily="34" charset="0"/>
            <a:cs typeface="Arial" panose="020B0604020202020204" pitchFamily="34" charset="0"/>
          </a:endParaRPr>
        </a:p>
      </dgm:t>
    </dgm:pt>
    <dgm:pt modelId="{4E97AD0A-646E-4098-8A1E-CF8A025B413B}" type="sibTrans" cxnId="{874B8473-89AE-4384-B9C6-D8A3E01D1C43}">
      <dgm:prSet/>
      <dgm:spPr/>
      <dgm:t>
        <a:bodyPr/>
        <a:lstStyle/>
        <a:p>
          <a:endParaRPr lang="en-US">
            <a:latin typeface="Arial" panose="020B0604020202020204" pitchFamily="34" charset="0"/>
            <a:cs typeface="Arial" panose="020B0604020202020204" pitchFamily="34" charset="0"/>
          </a:endParaRPr>
        </a:p>
      </dgm:t>
    </dgm:pt>
    <dgm:pt modelId="{0943B1E3-4B99-4C45-B2C6-D527FBDFF4AD}">
      <dgm:prSet/>
      <dgm:spPr/>
      <dgm:t>
        <a:bodyPr/>
        <a:lstStyle/>
        <a:p>
          <a:pPr>
            <a:lnSpc>
              <a:spcPct val="100000"/>
            </a:lnSpc>
          </a:pPr>
          <a:r>
            <a:rPr lang="en-GB">
              <a:latin typeface="Arial" panose="020B0604020202020204" pitchFamily="34" charset="0"/>
              <a:cs typeface="Arial" panose="020B0604020202020204" pitchFamily="34" charset="0"/>
            </a:rPr>
            <a:t>Cooperative or collaborative dialogue</a:t>
          </a:r>
          <a:endParaRPr lang="en-US">
            <a:latin typeface="Arial" panose="020B0604020202020204" pitchFamily="34" charset="0"/>
            <a:cs typeface="Arial" panose="020B0604020202020204" pitchFamily="34" charset="0"/>
          </a:endParaRPr>
        </a:p>
      </dgm:t>
    </dgm:pt>
    <dgm:pt modelId="{B1FBD844-84A9-468C-92AD-D3F945B7C046}" type="parTrans" cxnId="{E0944E55-CF0B-422B-8BDC-5DD0018008BB}">
      <dgm:prSet/>
      <dgm:spPr/>
      <dgm:t>
        <a:bodyPr/>
        <a:lstStyle/>
        <a:p>
          <a:endParaRPr lang="en-US">
            <a:latin typeface="Arial" panose="020B0604020202020204" pitchFamily="34" charset="0"/>
            <a:cs typeface="Arial" panose="020B0604020202020204" pitchFamily="34" charset="0"/>
          </a:endParaRPr>
        </a:p>
      </dgm:t>
    </dgm:pt>
    <dgm:pt modelId="{1A471EA7-8947-4C3A-BDEA-77C9B3CDF11C}" type="sibTrans" cxnId="{E0944E55-CF0B-422B-8BDC-5DD0018008BB}">
      <dgm:prSet/>
      <dgm:spPr/>
      <dgm:t>
        <a:bodyPr/>
        <a:lstStyle/>
        <a:p>
          <a:endParaRPr lang="en-US">
            <a:latin typeface="Arial" panose="020B0604020202020204" pitchFamily="34" charset="0"/>
            <a:cs typeface="Arial" panose="020B0604020202020204" pitchFamily="34" charset="0"/>
          </a:endParaRPr>
        </a:p>
      </dgm:t>
    </dgm:pt>
    <dgm:pt modelId="{6D0B0115-3FF4-4E99-AD06-8DB0EECC1387}">
      <dgm:prSet/>
      <dgm:spPr/>
      <dgm:t>
        <a:bodyPr/>
        <a:lstStyle/>
        <a:p>
          <a:pPr>
            <a:lnSpc>
              <a:spcPct val="100000"/>
            </a:lnSpc>
          </a:pPr>
          <a:r>
            <a:rPr lang="en-GB">
              <a:latin typeface="Arial" panose="020B0604020202020204" pitchFamily="34" charset="0"/>
              <a:cs typeface="Arial" panose="020B0604020202020204" pitchFamily="34" charset="0"/>
            </a:rPr>
            <a:t>Watching, listening, asking questions and trying by themselves to do the gardening.</a:t>
          </a:r>
          <a:endParaRPr lang="en-US">
            <a:latin typeface="Arial" panose="020B0604020202020204" pitchFamily="34" charset="0"/>
            <a:cs typeface="Arial" panose="020B0604020202020204" pitchFamily="34" charset="0"/>
          </a:endParaRPr>
        </a:p>
      </dgm:t>
    </dgm:pt>
    <dgm:pt modelId="{C2F304F5-99EA-4EA3-9C60-0D4404C354A3}" type="parTrans" cxnId="{8DC7B6A9-3E13-4CD2-9C0B-44580F8C301B}">
      <dgm:prSet/>
      <dgm:spPr/>
      <dgm:t>
        <a:bodyPr/>
        <a:lstStyle/>
        <a:p>
          <a:endParaRPr lang="en-US">
            <a:latin typeface="Arial" panose="020B0604020202020204" pitchFamily="34" charset="0"/>
            <a:cs typeface="Arial" panose="020B0604020202020204" pitchFamily="34" charset="0"/>
          </a:endParaRPr>
        </a:p>
      </dgm:t>
    </dgm:pt>
    <dgm:pt modelId="{234AA067-66CD-4C23-89AC-B2F3002232A1}" type="sibTrans" cxnId="{8DC7B6A9-3E13-4CD2-9C0B-44580F8C301B}">
      <dgm:prSet/>
      <dgm:spPr/>
      <dgm:t>
        <a:bodyPr/>
        <a:lstStyle/>
        <a:p>
          <a:endParaRPr lang="en-US">
            <a:latin typeface="Arial" panose="020B0604020202020204" pitchFamily="34" charset="0"/>
            <a:cs typeface="Arial" panose="020B0604020202020204" pitchFamily="34" charset="0"/>
          </a:endParaRPr>
        </a:p>
      </dgm:t>
    </dgm:pt>
    <dgm:pt modelId="{CBD0727D-D4A1-442B-BF6D-F3CC820D1DCE}" type="pres">
      <dgm:prSet presAssocID="{C07C29A8-EACD-441C-9010-4EA78CE9DE73}" presName="root" presStyleCnt="0">
        <dgm:presLayoutVars>
          <dgm:dir/>
          <dgm:resizeHandles val="exact"/>
        </dgm:presLayoutVars>
      </dgm:prSet>
      <dgm:spPr/>
    </dgm:pt>
    <dgm:pt modelId="{98C5DEDF-94E8-45EC-B3E9-C0070BEBCED0}" type="pres">
      <dgm:prSet presAssocID="{4472536C-6D7A-4591-9F6C-9E24FC468A27}" presName="compNode" presStyleCnt="0"/>
      <dgm:spPr/>
    </dgm:pt>
    <dgm:pt modelId="{9D916387-BFB2-45AD-9D0A-BAC53A6094F7}" type="pres">
      <dgm:prSet presAssocID="{4472536C-6D7A-4591-9F6C-9E24FC468A27}" presName="bgRect" presStyleLbl="bgShp" presStyleIdx="0" presStyleCnt="6"/>
      <dgm:spPr/>
    </dgm:pt>
    <dgm:pt modelId="{684CACC2-32B9-4708-8742-5EA32A29FDBE}" type="pres">
      <dgm:prSet presAssocID="{4472536C-6D7A-4591-9F6C-9E24FC468A2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er in pot"/>
        </a:ext>
      </dgm:extLst>
    </dgm:pt>
    <dgm:pt modelId="{6B98FED6-5D78-42E7-AE6E-A093222950A6}" type="pres">
      <dgm:prSet presAssocID="{4472536C-6D7A-4591-9F6C-9E24FC468A27}" presName="spaceRect" presStyleCnt="0"/>
      <dgm:spPr/>
    </dgm:pt>
    <dgm:pt modelId="{F195089A-7263-497D-8FF4-192D40217298}" type="pres">
      <dgm:prSet presAssocID="{4472536C-6D7A-4591-9F6C-9E24FC468A27}" presName="parTx" presStyleLbl="revTx" presStyleIdx="0" presStyleCnt="6">
        <dgm:presLayoutVars>
          <dgm:chMax val="0"/>
          <dgm:chPref val="0"/>
        </dgm:presLayoutVars>
      </dgm:prSet>
      <dgm:spPr/>
    </dgm:pt>
    <dgm:pt modelId="{3DB90BE8-C597-4F32-8B66-DD5AF8D86C1F}" type="pres">
      <dgm:prSet presAssocID="{281CD7FF-7434-4481-8135-6DEF0ECA0139}" presName="sibTrans" presStyleCnt="0"/>
      <dgm:spPr/>
    </dgm:pt>
    <dgm:pt modelId="{FE7533A4-9BB5-4BA5-9F4F-7D0EFB5D5068}" type="pres">
      <dgm:prSet presAssocID="{951C07E2-2CDF-4735-95B5-D1A256B24FE0}" presName="compNode" presStyleCnt="0"/>
      <dgm:spPr/>
    </dgm:pt>
    <dgm:pt modelId="{B615900F-C161-4115-9A37-FDD895F56651}" type="pres">
      <dgm:prSet presAssocID="{951C07E2-2CDF-4735-95B5-D1A256B24FE0}" presName="bgRect" presStyleLbl="bgShp" presStyleIdx="1" presStyleCnt="6"/>
      <dgm:spPr/>
    </dgm:pt>
    <dgm:pt modelId="{68733F0B-82CA-4D0F-A0E1-605BDDD2E866}" type="pres">
      <dgm:prSet presAssocID="{951C07E2-2CDF-4735-95B5-D1A256B24FE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A37184D2-9FE0-4DE0-9091-9BC7AC71F6BF}" type="pres">
      <dgm:prSet presAssocID="{951C07E2-2CDF-4735-95B5-D1A256B24FE0}" presName="spaceRect" presStyleCnt="0"/>
      <dgm:spPr/>
    </dgm:pt>
    <dgm:pt modelId="{D382BF43-9AD9-4523-ABA3-1B8D04B4C727}" type="pres">
      <dgm:prSet presAssocID="{951C07E2-2CDF-4735-95B5-D1A256B24FE0}" presName="parTx" presStyleLbl="revTx" presStyleIdx="1" presStyleCnt="6">
        <dgm:presLayoutVars>
          <dgm:chMax val="0"/>
          <dgm:chPref val="0"/>
        </dgm:presLayoutVars>
      </dgm:prSet>
      <dgm:spPr/>
    </dgm:pt>
    <dgm:pt modelId="{BF445E5D-C4C6-4473-8868-6BA56220D7A2}" type="pres">
      <dgm:prSet presAssocID="{9668EB35-2C38-416E-9B7F-CE7C035C5EB0}" presName="sibTrans" presStyleCnt="0"/>
      <dgm:spPr/>
    </dgm:pt>
    <dgm:pt modelId="{5EE53DD6-3F89-4F26-9075-A6500E60D8C7}" type="pres">
      <dgm:prSet presAssocID="{FFC11605-7250-46FA-AE9D-37B44CC5AEC3}" presName="compNode" presStyleCnt="0"/>
      <dgm:spPr/>
    </dgm:pt>
    <dgm:pt modelId="{19D0D90D-1C62-4433-96E6-A3E0F0D468F7}" type="pres">
      <dgm:prSet presAssocID="{FFC11605-7250-46FA-AE9D-37B44CC5AEC3}" presName="bgRect" presStyleLbl="bgShp" presStyleIdx="2" presStyleCnt="6"/>
      <dgm:spPr/>
    </dgm:pt>
    <dgm:pt modelId="{A4B5ABEB-67C1-4DB5-BD9E-26CDC675B0B0}" type="pres">
      <dgm:prSet presAssocID="{FFC11605-7250-46FA-AE9D-37B44CC5AEC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7FB218AB-5479-4883-A917-666368B5CE0B}" type="pres">
      <dgm:prSet presAssocID="{FFC11605-7250-46FA-AE9D-37B44CC5AEC3}" presName="spaceRect" presStyleCnt="0"/>
      <dgm:spPr/>
    </dgm:pt>
    <dgm:pt modelId="{B24845CE-F626-45A1-93EE-E12493FE58D4}" type="pres">
      <dgm:prSet presAssocID="{FFC11605-7250-46FA-AE9D-37B44CC5AEC3}" presName="parTx" presStyleLbl="revTx" presStyleIdx="2" presStyleCnt="6">
        <dgm:presLayoutVars>
          <dgm:chMax val="0"/>
          <dgm:chPref val="0"/>
        </dgm:presLayoutVars>
      </dgm:prSet>
      <dgm:spPr/>
    </dgm:pt>
    <dgm:pt modelId="{9D501AD2-1D90-4F62-A347-DE00FA06ECF7}" type="pres">
      <dgm:prSet presAssocID="{2060E291-4C84-4A19-A859-699AEBE20BF7}" presName="sibTrans" presStyleCnt="0"/>
      <dgm:spPr/>
    </dgm:pt>
    <dgm:pt modelId="{CAE6D7A2-1670-4197-8F51-5928A2DD0E99}" type="pres">
      <dgm:prSet presAssocID="{8B758AEA-4DEE-496A-BA8C-BA4919D75FE3}" presName="compNode" presStyleCnt="0"/>
      <dgm:spPr/>
    </dgm:pt>
    <dgm:pt modelId="{D293F2E0-3C74-4AD0-9CB6-1667B5FD1B57}" type="pres">
      <dgm:prSet presAssocID="{8B758AEA-4DEE-496A-BA8C-BA4919D75FE3}" presName="bgRect" presStyleLbl="bgShp" presStyleIdx="3" presStyleCnt="6"/>
      <dgm:spPr/>
    </dgm:pt>
    <dgm:pt modelId="{BACAC730-D3B9-47A5-9200-50DE58D0D94D}" type="pres">
      <dgm:prSet presAssocID="{8B758AEA-4DEE-496A-BA8C-BA4919D75FE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CE73B055-AF21-454F-93AB-76318EA34BE2}" type="pres">
      <dgm:prSet presAssocID="{8B758AEA-4DEE-496A-BA8C-BA4919D75FE3}" presName="spaceRect" presStyleCnt="0"/>
      <dgm:spPr/>
    </dgm:pt>
    <dgm:pt modelId="{6B8806A8-C9F2-4158-B284-CB68FB5406DD}" type="pres">
      <dgm:prSet presAssocID="{8B758AEA-4DEE-496A-BA8C-BA4919D75FE3}" presName="parTx" presStyleLbl="revTx" presStyleIdx="3" presStyleCnt="6">
        <dgm:presLayoutVars>
          <dgm:chMax val="0"/>
          <dgm:chPref val="0"/>
        </dgm:presLayoutVars>
      </dgm:prSet>
      <dgm:spPr/>
    </dgm:pt>
    <dgm:pt modelId="{5FE3FEBE-60DA-4C0D-9508-D9B583EB9D13}" type="pres">
      <dgm:prSet presAssocID="{4E97AD0A-646E-4098-8A1E-CF8A025B413B}" presName="sibTrans" presStyleCnt="0"/>
      <dgm:spPr/>
    </dgm:pt>
    <dgm:pt modelId="{18CECFC2-B23C-4435-BCFE-D39344A2871D}" type="pres">
      <dgm:prSet presAssocID="{0943B1E3-4B99-4C45-B2C6-D527FBDFF4AD}" presName="compNode" presStyleCnt="0"/>
      <dgm:spPr/>
    </dgm:pt>
    <dgm:pt modelId="{03ED4DB0-EC6A-4BB9-B96E-F7EAE4725F7A}" type="pres">
      <dgm:prSet presAssocID="{0943B1E3-4B99-4C45-B2C6-D527FBDFF4AD}" presName="bgRect" presStyleLbl="bgShp" presStyleIdx="4" presStyleCnt="6"/>
      <dgm:spPr/>
    </dgm:pt>
    <dgm:pt modelId="{F26656DC-7AFC-4822-8AA1-E8C29D52745F}" type="pres">
      <dgm:prSet presAssocID="{0943B1E3-4B99-4C45-B2C6-D527FBDFF4A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03D0D7E-D909-4B78-BE0B-5B2FB9D5A3EB}" type="pres">
      <dgm:prSet presAssocID="{0943B1E3-4B99-4C45-B2C6-D527FBDFF4AD}" presName="spaceRect" presStyleCnt="0"/>
      <dgm:spPr/>
    </dgm:pt>
    <dgm:pt modelId="{31FDB3DE-3141-47A9-B73A-63C59890AA0E}" type="pres">
      <dgm:prSet presAssocID="{0943B1E3-4B99-4C45-B2C6-D527FBDFF4AD}" presName="parTx" presStyleLbl="revTx" presStyleIdx="4" presStyleCnt="6">
        <dgm:presLayoutVars>
          <dgm:chMax val="0"/>
          <dgm:chPref val="0"/>
        </dgm:presLayoutVars>
      </dgm:prSet>
      <dgm:spPr/>
    </dgm:pt>
    <dgm:pt modelId="{4531C162-1F55-4F66-83C1-DA98F2E0C6EA}" type="pres">
      <dgm:prSet presAssocID="{1A471EA7-8947-4C3A-BDEA-77C9B3CDF11C}" presName="sibTrans" presStyleCnt="0"/>
      <dgm:spPr/>
    </dgm:pt>
    <dgm:pt modelId="{4386DEEA-90D7-4EBC-93E7-4A4658143C90}" type="pres">
      <dgm:prSet presAssocID="{6D0B0115-3FF4-4E99-AD06-8DB0EECC1387}" presName="compNode" presStyleCnt="0"/>
      <dgm:spPr/>
    </dgm:pt>
    <dgm:pt modelId="{46FE9754-77A1-465C-9830-3EAFD667B2AE}" type="pres">
      <dgm:prSet presAssocID="{6D0B0115-3FF4-4E99-AD06-8DB0EECC1387}" presName="bgRect" presStyleLbl="bgShp" presStyleIdx="5" presStyleCnt="6"/>
      <dgm:spPr/>
    </dgm:pt>
    <dgm:pt modelId="{A2DA5D07-4E1F-429F-AC81-E80A38BF1D9D}" type="pres">
      <dgm:prSet presAssocID="{6D0B0115-3FF4-4E99-AD06-8DB0EECC13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CBDDDDBF-5F0B-4D84-A262-0E37C9D69471}" type="pres">
      <dgm:prSet presAssocID="{6D0B0115-3FF4-4E99-AD06-8DB0EECC1387}" presName="spaceRect" presStyleCnt="0"/>
      <dgm:spPr/>
    </dgm:pt>
    <dgm:pt modelId="{3DC0F69E-DE76-4570-B332-54A9E8B03C10}" type="pres">
      <dgm:prSet presAssocID="{6D0B0115-3FF4-4E99-AD06-8DB0EECC1387}" presName="parTx" presStyleLbl="revTx" presStyleIdx="5" presStyleCnt="6">
        <dgm:presLayoutVars>
          <dgm:chMax val="0"/>
          <dgm:chPref val="0"/>
        </dgm:presLayoutVars>
      </dgm:prSet>
      <dgm:spPr/>
    </dgm:pt>
  </dgm:ptLst>
  <dgm:cxnLst>
    <dgm:cxn modelId="{6C3A4F0E-19AE-45A6-94BB-08480B068543}" type="presOf" srcId="{951C07E2-2CDF-4735-95B5-D1A256B24FE0}" destId="{D382BF43-9AD9-4523-ABA3-1B8D04B4C727}" srcOrd="0" destOrd="0" presId="urn:microsoft.com/office/officeart/2018/2/layout/IconVerticalSolidList"/>
    <dgm:cxn modelId="{E698642A-D675-4323-B5BB-0587F9041C8F}" srcId="{C07C29A8-EACD-441C-9010-4EA78CE9DE73}" destId="{FFC11605-7250-46FA-AE9D-37B44CC5AEC3}" srcOrd="2" destOrd="0" parTransId="{CE7117FC-2D02-4A24-A78E-625892FBB05F}" sibTransId="{2060E291-4C84-4A19-A859-699AEBE20BF7}"/>
    <dgm:cxn modelId="{24764252-7700-4A00-B8DC-64B5004E81D1}" type="presOf" srcId="{0943B1E3-4B99-4C45-B2C6-D527FBDFF4AD}" destId="{31FDB3DE-3141-47A9-B73A-63C59890AA0E}" srcOrd="0" destOrd="0" presId="urn:microsoft.com/office/officeart/2018/2/layout/IconVerticalSolidList"/>
    <dgm:cxn modelId="{E0944E55-CF0B-422B-8BDC-5DD0018008BB}" srcId="{C07C29A8-EACD-441C-9010-4EA78CE9DE73}" destId="{0943B1E3-4B99-4C45-B2C6-D527FBDFF4AD}" srcOrd="4" destOrd="0" parTransId="{B1FBD844-84A9-468C-92AD-D3F945B7C046}" sibTransId="{1A471EA7-8947-4C3A-BDEA-77C9B3CDF11C}"/>
    <dgm:cxn modelId="{E4D38D59-E329-4153-9C8B-3D5120E30036}" srcId="{C07C29A8-EACD-441C-9010-4EA78CE9DE73}" destId="{4472536C-6D7A-4591-9F6C-9E24FC468A27}" srcOrd="0" destOrd="0" parTransId="{D35C4DA7-6269-4EBE-9EF8-9059C9B6FC0D}" sibTransId="{281CD7FF-7434-4481-8135-6DEF0ECA0139}"/>
    <dgm:cxn modelId="{8747BE60-22FB-4B61-8354-16E206288411}" type="presOf" srcId="{C07C29A8-EACD-441C-9010-4EA78CE9DE73}" destId="{CBD0727D-D4A1-442B-BF6D-F3CC820D1DCE}" srcOrd="0" destOrd="0" presId="urn:microsoft.com/office/officeart/2018/2/layout/IconVerticalSolidList"/>
    <dgm:cxn modelId="{874B8473-89AE-4384-B9C6-D8A3E01D1C43}" srcId="{C07C29A8-EACD-441C-9010-4EA78CE9DE73}" destId="{8B758AEA-4DEE-496A-BA8C-BA4919D75FE3}" srcOrd="3" destOrd="0" parTransId="{9521DD8E-B947-4E9E-8327-E62D0E0C0018}" sibTransId="{4E97AD0A-646E-4098-8A1E-CF8A025B413B}"/>
    <dgm:cxn modelId="{FEDC2885-0B1C-4460-AC26-BAFFA65FFB04}" type="presOf" srcId="{FFC11605-7250-46FA-AE9D-37B44CC5AEC3}" destId="{B24845CE-F626-45A1-93EE-E12493FE58D4}" srcOrd="0" destOrd="0" presId="urn:microsoft.com/office/officeart/2018/2/layout/IconVerticalSolidList"/>
    <dgm:cxn modelId="{24FE408D-6DA6-4E1C-813D-EED4D0EE0542}" type="presOf" srcId="{4472536C-6D7A-4591-9F6C-9E24FC468A27}" destId="{F195089A-7263-497D-8FF4-192D40217298}" srcOrd="0" destOrd="0" presId="urn:microsoft.com/office/officeart/2018/2/layout/IconVerticalSolidList"/>
    <dgm:cxn modelId="{8DC7B6A9-3E13-4CD2-9C0B-44580F8C301B}" srcId="{C07C29A8-EACD-441C-9010-4EA78CE9DE73}" destId="{6D0B0115-3FF4-4E99-AD06-8DB0EECC1387}" srcOrd="5" destOrd="0" parTransId="{C2F304F5-99EA-4EA3-9C60-0D4404C354A3}" sibTransId="{234AA067-66CD-4C23-89AC-B2F3002232A1}"/>
    <dgm:cxn modelId="{354C86C2-A37E-4731-8CE0-D501F6493065}" type="presOf" srcId="{6D0B0115-3FF4-4E99-AD06-8DB0EECC1387}" destId="{3DC0F69E-DE76-4570-B332-54A9E8B03C10}" srcOrd="0" destOrd="0" presId="urn:microsoft.com/office/officeart/2018/2/layout/IconVerticalSolidList"/>
    <dgm:cxn modelId="{D9AA71D4-5DDC-4A98-A8D7-91CCD3C99E0B}" type="presOf" srcId="{8B758AEA-4DEE-496A-BA8C-BA4919D75FE3}" destId="{6B8806A8-C9F2-4158-B284-CB68FB5406DD}" srcOrd="0" destOrd="0" presId="urn:microsoft.com/office/officeart/2018/2/layout/IconVerticalSolidList"/>
    <dgm:cxn modelId="{42B59AE8-F7EE-4120-84E3-9036CA32E7EC}" srcId="{C07C29A8-EACD-441C-9010-4EA78CE9DE73}" destId="{951C07E2-2CDF-4735-95B5-D1A256B24FE0}" srcOrd="1" destOrd="0" parTransId="{8C6D1EE6-C4C7-411B-AA45-4355E49FDDBA}" sibTransId="{9668EB35-2C38-416E-9B7F-CE7C035C5EB0}"/>
    <dgm:cxn modelId="{956C95A1-92CC-4683-9B60-ECDF1F9A866F}" type="presParOf" srcId="{CBD0727D-D4A1-442B-BF6D-F3CC820D1DCE}" destId="{98C5DEDF-94E8-45EC-B3E9-C0070BEBCED0}" srcOrd="0" destOrd="0" presId="urn:microsoft.com/office/officeart/2018/2/layout/IconVerticalSolidList"/>
    <dgm:cxn modelId="{57336415-BAF8-4E7A-B050-4BADDEBA19F6}" type="presParOf" srcId="{98C5DEDF-94E8-45EC-B3E9-C0070BEBCED0}" destId="{9D916387-BFB2-45AD-9D0A-BAC53A6094F7}" srcOrd="0" destOrd="0" presId="urn:microsoft.com/office/officeart/2018/2/layout/IconVerticalSolidList"/>
    <dgm:cxn modelId="{1F0A8188-DDFD-4630-AC4E-C86D6DA5574D}" type="presParOf" srcId="{98C5DEDF-94E8-45EC-B3E9-C0070BEBCED0}" destId="{684CACC2-32B9-4708-8742-5EA32A29FDBE}" srcOrd="1" destOrd="0" presId="urn:microsoft.com/office/officeart/2018/2/layout/IconVerticalSolidList"/>
    <dgm:cxn modelId="{6FD0B862-94DC-460D-A5AB-1900A52808B6}" type="presParOf" srcId="{98C5DEDF-94E8-45EC-B3E9-C0070BEBCED0}" destId="{6B98FED6-5D78-42E7-AE6E-A093222950A6}" srcOrd="2" destOrd="0" presId="urn:microsoft.com/office/officeart/2018/2/layout/IconVerticalSolidList"/>
    <dgm:cxn modelId="{D68CC7F9-5387-4FA4-8654-8C3F49B02676}" type="presParOf" srcId="{98C5DEDF-94E8-45EC-B3E9-C0070BEBCED0}" destId="{F195089A-7263-497D-8FF4-192D40217298}" srcOrd="3" destOrd="0" presId="urn:microsoft.com/office/officeart/2018/2/layout/IconVerticalSolidList"/>
    <dgm:cxn modelId="{DD5D6D4C-14A2-44B7-948C-F1C4E569CEE2}" type="presParOf" srcId="{CBD0727D-D4A1-442B-BF6D-F3CC820D1DCE}" destId="{3DB90BE8-C597-4F32-8B66-DD5AF8D86C1F}" srcOrd="1" destOrd="0" presId="urn:microsoft.com/office/officeart/2018/2/layout/IconVerticalSolidList"/>
    <dgm:cxn modelId="{E9DDBA0C-179A-4748-AF5F-5950491C1C40}" type="presParOf" srcId="{CBD0727D-D4A1-442B-BF6D-F3CC820D1DCE}" destId="{FE7533A4-9BB5-4BA5-9F4F-7D0EFB5D5068}" srcOrd="2" destOrd="0" presId="urn:microsoft.com/office/officeart/2018/2/layout/IconVerticalSolidList"/>
    <dgm:cxn modelId="{3D62A983-973E-4E96-A394-34632C785A0F}" type="presParOf" srcId="{FE7533A4-9BB5-4BA5-9F4F-7D0EFB5D5068}" destId="{B615900F-C161-4115-9A37-FDD895F56651}" srcOrd="0" destOrd="0" presId="urn:microsoft.com/office/officeart/2018/2/layout/IconVerticalSolidList"/>
    <dgm:cxn modelId="{59B6E69E-D858-40C5-B826-87D6B678FC38}" type="presParOf" srcId="{FE7533A4-9BB5-4BA5-9F4F-7D0EFB5D5068}" destId="{68733F0B-82CA-4D0F-A0E1-605BDDD2E866}" srcOrd="1" destOrd="0" presId="urn:microsoft.com/office/officeart/2018/2/layout/IconVerticalSolidList"/>
    <dgm:cxn modelId="{B3649C04-25DB-403B-9F7A-E458C70E5A63}" type="presParOf" srcId="{FE7533A4-9BB5-4BA5-9F4F-7D0EFB5D5068}" destId="{A37184D2-9FE0-4DE0-9091-9BC7AC71F6BF}" srcOrd="2" destOrd="0" presId="urn:microsoft.com/office/officeart/2018/2/layout/IconVerticalSolidList"/>
    <dgm:cxn modelId="{02A36D33-4A9C-4955-A535-9A4FCF863CAB}" type="presParOf" srcId="{FE7533A4-9BB5-4BA5-9F4F-7D0EFB5D5068}" destId="{D382BF43-9AD9-4523-ABA3-1B8D04B4C727}" srcOrd="3" destOrd="0" presId="urn:microsoft.com/office/officeart/2018/2/layout/IconVerticalSolidList"/>
    <dgm:cxn modelId="{A1A93B03-70B4-4172-A7DE-217271DFADC7}" type="presParOf" srcId="{CBD0727D-D4A1-442B-BF6D-F3CC820D1DCE}" destId="{BF445E5D-C4C6-4473-8868-6BA56220D7A2}" srcOrd="3" destOrd="0" presId="urn:microsoft.com/office/officeart/2018/2/layout/IconVerticalSolidList"/>
    <dgm:cxn modelId="{11931A13-8421-41ED-94FC-A32F3D3D6ACF}" type="presParOf" srcId="{CBD0727D-D4A1-442B-BF6D-F3CC820D1DCE}" destId="{5EE53DD6-3F89-4F26-9075-A6500E60D8C7}" srcOrd="4" destOrd="0" presId="urn:microsoft.com/office/officeart/2018/2/layout/IconVerticalSolidList"/>
    <dgm:cxn modelId="{DB8A1FE4-A848-41C3-8876-D8205B49B122}" type="presParOf" srcId="{5EE53DD6-3F89-4F26-9075-A6500E60D8C7}" destId="{19D0D90D-1C62-4433-96E6-A3E0F0D468F7}" srcOrd="0" destOrd="0" presId="urn:microsoft.com/office/officeart/2018/2/layout/IconVerticalSolidList"/>
    <dgm:cxn modelId="{B29AEFE1-8CDA-4AEF-BA9D-E6619378C83A}" type="presParOf" srcId="{5EE53DD6-3F89-4F26-9075-A6500E60D8C7}" destId="{A4B5ABEB-67C1-4DB5-BD9E-26CDC675B0B0}" srcOrd="1" destOrd="0" presId="urn:microsoft.com/office/officeart/2018/2/layout/IconVerticalSolidList"/>
    <dgm:cxn modelId="{16EF6E33-7710-4BCC-A6EE-4A7BCFFD653D}" type="presParOf" srcId="{5EE53DD6-3F89-4F26-9075-A6500E60D8C7}" destId="{7FB218AB-5479-4883-A917-666368B5CE0B}" srcOrd="2" destOrd="0" presId="urn:microsoft.com/office/officeart/2018/2/layout/IconVerticalSolidList"/>
    <dgm:cxn modelId="{2A7218A8-6F18-469E-B5C5-A025C31F8A27}" type="presParOf" srcId="{5EE53DD6-3F89-4F26-9075-A6500E60D8C7}" destId="{B24845CE-F626-45A1-93EE-E12493FE58D4}" srcOrd="3" destOrd="0" presId="urn:microsoft.com/office/officeart/2018/2/layout/IconVerticalSolidList"/>
    <dgm:cxn modelId="{8A342726-C832-445B-BEAE-4E7DCB02342B}" type="presParOf" srcId="{CBD0727D-D4A1-442B-BF6D-F3CC820D1DCE}" destId="{9D501AD2-1D90-4F62-A347-DE00FA06ECF7}" srcOrd="5" destOrd="0" presId="urn:microsoft.com/office/officeart/2018/2/layout/IconVerticalSolidList"/>
    <dgm:cxn modelId="{10A05C81-0B0F-44F1-A1B0-96FE379D7CA8}" type="presParOf" srcId="{CBD0727D-D4A1-442B-BF6D-F3CC820D1DCE}" destId="{CAE6D7A2-1670-4197-8F51-5928A2DD0E99}" srcOrd="6" destOrd="0" presId="urn:microsoft.com/office/officeart/2018/2/layout/IconVerticalSolidList"/>
    <dgm:cxn modelId="{914EA3C0-50ED-48E0-86BD-08ADE62FCAF9}" type="presParOf" srcId="{CAE6D7A2-1670-4197-8F51-5928A2DD0E99}" destId="{D293F2E0-3C74-4AD0-9CB6-1667B5FD1B57}" srcOrd="0" destOrd="0" presId="urn:microsoft.com/office/officeart/2018/2/layout/IconVerticalSolidList"/>
    <dgm:cxn modelId="{90AC9FD1-A9CB-41C2-87EA-1D3DA1DC7D34}" type="presParOf" srcId="{CAE6D7A2-1670-4197-8F51-5928A2DD0E99}" destId="{BACAC730-D3B9-47A5-9200-50DE58D0D94D}" srcOrd="1" destOrd="0" presId="urn:microsoft.com/office/officeart/2018/2/layout/IconVerticalSolidList"/>
    <dgm:cxn modelId="{6CE19EC6-54E8-4C71-9C9F-F6A60E1398B4}" type="presParOf" srcId="{CAE6D7A2-1670-4197-8F51-5928A2DD0E99}" destId="{CE73B055-AF21-454F-93AB-76318EA34BE2}" srcOrd="2" destOrd="0" presId="urn:microsoft.com/office/officeart/2018/2/layout/IconVerticalSolidList"/>
    <dgm:cxn modelId="{0A2FC24F-C600-43EF-9D6D-914CF5C154AD}" type="presParOf" srcId="{CAE6D7A2-1670-4197-8F51-5928A2DD0E99}" destId="{6B8806A8-C9F2-4158-B284-CB68FB5406DD}" srcOrd="3" destOrd="0" presId="urn:microsoft.com/office/officeart/2018/2/layout/IconVerticalSolidList"/>
    <dgm:cxn modelId="{7F75510B-3942-439D-902F-AD72AE34C629}" type="presParOf" srcId="{CBD0727D-D4A1-442B-BF6D-F3CC820D1DCE}" destId="{5FE3FEBE-60DA-4C0D-9508-D9B583EB9D13}" srcOrd="7" destOrd="0" presId="urn:microsoft.com/office/officeart/2018/2/layout/IconVerticalSolidList"/>
    <dgm:cxn modelId="{68FC17FA-FF9D-4855-B728-4A79840E5527}" type="presParOf" srcId="{CBD0727D-D4A1-442B-BF6D-F3CC820D1DCE}" destId="{18CECFC2-B23C-4435-BCFE-D39344A2871D}" srcOrd="8" destOrd="0" presId="urn:microsoft.com/office/officeart/2018/2/layout/IconVerticalSolidList"/>
    <dgm:cxn modelId="{3546DD01-0F6F-4AF9-BFFF-FF0C9C60A38E}" type="presParOf" srcId="{18CECFC2-B23C-4435-BCFE-D39344A2871D}" destId="{03ED4DB0-EC6A-4BB9-B96E-F7EAE4725F7A}" srcOrd="0" destOrd="0" presId="urn:microsoft.com/office/officeart/2018/2/layout/IconVerticalSolidList"/>
    <dgm:cxn modelId="{C4932E32-1096-4F16-BA4D-97CA084440D7}" type="presParOf" srcId="{18CECFC2-B23C-4435-BCFE-D39344A2871D}" destId="{F26656DC-7AFC-4822-8AA1-E8C29D52745F}" srcOrd="1" destOrd="0" presId="urn:microsoft.com/office/officeart/2018/2/layout/IconVerticalSolidList"/>
    <dgm:cxn modelId="{52053893-1E9D-4C67-A71F-2AA1CD36CC1D}" type="presParOf" srcId="{18CECFC2-B23C-4435-BCFE-D39344A2871D}" destId="{E03D0D7E-D909-4B78-BE0B-5B2FB9D5A3EB}" srcOrd="2" destOrd="0" presId="urn:microsoft.com/office/officeart/2018/2/layout/IconVerticalSolidList"/>
    <dgm:cxn modelId="{182C980D-9BB4-415F-AA6D-4A9DF10C444B}" type="presParOf" srcId="{18CECFC2-B23C-4435-BCFE-D39344A2871D}" destId="{31FDB3DE-3141-47A9-B73A-63C59890AA0E}" srcOrd="3" destOrd="0" presId="urn:microsoft.com/office/officeart/2018/2/layout/IconVerticalSolidList"/>
    <dgm:cxn modelId="{22121E9F-E3AA-4F06-A57A-1E494CA94016}" type="presParOf" srcId="{CBD0727D-D4A1-442B-BF6D-F3CC820D1DCE}" destId="{4531C162-1F55-4F66-83C1-DA98F2E0C6EA}" srcOrd="9" destOrd="0" presId="urn:microsoft.com/office/officeart/2018/2/layout/IconVerticalSolidList"/>
    <dgm:cxn modelId="{226CA019-94F5-444C-BFF8-722BB9C1BECD}" type="presParOf" srcId="{CBD0727D-D4A1-442B-BF6D-F3CC820D1DCE}" destId="{4386DEEA-90D7-4EBC-93E7-4A4658143C90}" srcOrd="10" destOrd="0" presId="urn:microsoft.com/office/officeart/2018/2/layout/IconVerticalSolidList"/>
    <dgm:cxn modelId="{B3447799-E987-4F5D-A7EA-1C3523AA137F}" type="presParOf" srcId="{4386DEEA-90D7-4EBC-93E7-4A4658143C90}" destId="{46FE9754-77A1-465C-9830-3EAFD667B2AE}" srcOrd="0" destOrd="0" presId="urn:microsoft.com/office/officeart/2018/2/layout/IconVerticalSolidList"/>
    <dgm:cxn modelId="{F850BCA4-8280-4B41-AEB5-C1954F7F5562}" type="presParOf" srcId="{4386DEEA-90D7-4EBC-93E7-4A4658143C90}" destId="{A2DA5D07-4E1F-429F-AC81-E80A38BF1D9D}" srcOrd="1" destOrd="0" presId="urn:microsoft.com/office/officeart/2018/2/layout/IconVerticalSolidList"/>
    <dgm:cxn modelId="{16D4F349-57DD-4EAC-976D-CE65D326D388}" type="presParOf" srcId="{4386DEEA-90D7-4EBC-93E7-4A4658143C90}" destId="{CBDDDDBF-5F0B-4D84-A262-0E37C9D69471}" srcOrd="2" destOrd="0" presId="urn:microsoft.com/office/officeart/2018/2/layout/IconVerticalSolidList"/>
    <dgm:cxn modelId="{11DB895F-4D10-4977-80C6-35F743F73EC4}" type="presParOf" srcId="{4386DEEA-90D7-4EBC-93E7-4A4658143C90}" destId="{3DC0F69E-DE76-4570-B332-54A9E8B03C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16387-BFB2-45AD-9D0A-BAC53A6094F7}">
      <dsp:nvSpPr>
        <dsp:cNvPr id="0" name=""/>
        <dsp:cNvSpPr/>
      </dsp:nvSpPr>
      <dsp:spPr>
        <a:xfrm>
          <a:off x="0" y="1591"/>
          <a:ext cx="5641974" cy="6783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CACC2-32B9-4708-8742-5EA32A29FDBE}">
      <dsp:nvSpPr>
        <dsp:cNvPr id="0" name=""/>
        <dsp:cNvSpPr/>
      </dsp:nvSpPr>
      <dsp:spPr>
        <a:xfrm>
          <a:off x="205202" y="154221"/>
          <a:ext cx="373094" cy="373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95089A-7263-497D-8FF4-192D40217298}">
      <dsp:nvSpPr>
        <dsp:cNvPr id="0" name=""/>
        <dsp:cNvSpPr/>
      </dsp:nvSpPr>
      <dsp:spPr>
        <a:xfrm>
          <a:off x="783498" y="1591"/>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Gardening </a:t>
          </a:r>
          <a:endParaRPr lang="en-US" sz="1700" kern="1200">
            <a:latin typeface="Arial" panose="020B0604020202020204" pitchFamily="34" charset="0"/>
            <a:cs typeface="Arial" panose="020B0604020202020204" pitchFamily="34" charset="0"/>
          </a:endParaRPr>
        </a:p>
      </dsp:txBody>
      <dsp:txXfrm>
        <a:off x="783498" y="1591"/>
        <a:ext cx="4858476" cy="678353"/>
      </dsp:txXfrm>
    </dsp:sp>
    <dsp:sp modelId="{B615900F-C161-4115-9A37-FDD895F56651}">
      <dsp:nvSpPr>
        <dsp:cNvPr id="0" name=""/>
        <dsp:cNvSpPr/>
      </dsp:nvSpPr>
      <dsp:spPr>
        <a:xfrm>
          <a:off x="0" y="849534"/>
          <a:ext cx="5641974" cy="6783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33F0B-82CA-4D0F-A0E1-605BDDD2E866}">
      <dsp:nvSpPr>
        <dsp:cNvPr id="0" name=""/>
        <dsp:cNvSpPr/>
      </dsp:nvSpPr>
      <dsp:spPr>
        <a:xfrm>
          <a:off x="205202" y="1002164"/>
          <a:ext cx="373094" cy="373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82BF43-9AD9-4523-ABA3-1B8D04B4C727}">
      <dsp:nvSpPr>
        <dsp:cNvPr id="0" name=""/>
        <dsp:cNvSpPr/>
      </dsp:nvSpPr>
      <dsp:spPr>
        <a:xfrm>
          <a:off x="783498" y="849534"/>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Linguistic, visual, kinaesthetic, interpersonal, intrapersonal, naturalistic and existential learners</a:t>
          </a:r>
          <a:endParaRPr lang="en-US" sz="1700" kern="1200">
            <a:latin typeface="Arial" panose="020B0604020202020204" pitchFamily="34" charset="0"/>
            <a:cs typeface="Arial" panose="020B0604020202020204" pitchFamily="34" charset="0"/>
          </a:endParaRPr>
        </a:p>
      </dsp:txBody>
      <dsp:txXfrm>
        <a:off x="783498" y="849534"/>
        <a:ext cx="4858476" cy="678353"/>
      </dsp:txXfrm>
    </dsp:sp>
    <dsp:sp modelId="{19D0D90D-1C62-4433-96E6-A3E0F0D468F7}">
      <dsp:nvSpPr>
        <dsp:cNvPr id="0" name=""/>
        <dsp:cNvSpPr/>
      </dsp:nvSpPr>
      <dsp:spPr>
        <a:xfrm>
          <a:off x="0" y="1697476"/>
          <a:ext cx="5641974" cy="67835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5ABEB-67C1-4DB5-BD9E-26CDC675B0B0}">
      <dsp:nvSpPr>
        <dsp:cNvPr id="0" name=""/>
        <dsp:cNvSpPr/>
      </dsp:nvSpPr>
      <dsp:spPr>
        <a:xfrm>
          <a:off x="205202" y="1850106"/>
          <a:ext cx="373094" cy="373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4845CE-F626-45A1-93EE-E12493FE58D4}">
      <dsp:nvSpPr>
        <dsp:cNvPr id="0" name=""/>
        <dsp:cNvSpPr/>
      </dsp:nvSpPr>
      <dsp:spPr>
        <a:xfrm>
          <a:off x="783498" y="1697476"/>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Vygotsky’s theory</a:t>
          </a:r>
          <a:endParaRPr lang="en-US" sz="1700" kern="1200">
            <a:latin typeface="Arial" panose="020B0604020202020204" pitchFamily="34" charset="0"/>
            <a:cs typeface="Arial" panose="020B0604020202020204" pitchFamily="34" charset="0"/>
          </a:endParaRPr>
        </a:p>
      </dsp:txBody>
      <dsp:txXfrm>
        <a:off x="783498" y="1697476"/>
        <a:ext cx="4858476" cy="678353"/>
      </dsp:txXfrm>
    </dsp:sp>
    <dsp:sp modelId="{D293F2E0-3C74-4AD0-9CB6-1667B5FD1B57}">
      <dsp:nvSpPr>
        <dsp:cNvPr id="0" name=""/>
        <dsp:cNvSpPr/>
      </dsp:nvSpPr>
      <dsp:spPr>
        <a:xfrm>
          <a:off x="0" y="2545419"/>
          <a:ext cx="5641974" cy="67835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AC730-D3B9-47A5-9200-50DE58D0D94D}">
      <dsp:nvSpPr>
        <dsp:cNvPr id="0" name=""/>
        <dsp:cNvSpPr/>
      </dsp:nvSpPr>
      <dsp:spPr>
        <a:xfrm>
          <a:off x="205202" y="2698048"/>
          <a:ext cx="373094" cy="3730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8806A8-C9F2-4158-B284-CB68FB5406DD}">
      <dsp:nvSpPr>
        <dsp:cNvPr id="0" name=""/>
        <dsp:cNvSpPr/>
      </dsp:nvSpPr>
      <dsp:spPr>
        <a:xfrm>
          <a:off x="783498" y="2545419"/>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Behaviour or verbal instructions</a:t>
          </a:r>
          <a:endParaRPr lang="en-US" sz="1700" kern="1200">
            <a:latin typeface="Arial" panose="020B0604020202020204" pitchFamily="34" charset="0"/>
            <a:cs typeface="Arial" panose="020B0604020202020204" pitchFamily="34" charset="0"/>
          </a:endParaRPr>
        </a:p>
      </dsp:txBody>
      <dsp:txXfrm>
        <a:off x="783498" y="2545419"/>
        <a:ext cx="4858476" cy="678353"/>
      </dsp:txXfrm>
    </dsp:sp>
    <dsp:sp modelId="{03ED4DB0-EC6A-4BB9-B96E-F7EAE4725F7A}">
      <dsp:nvSpPr>
        <dsp:cNvPr id="0" name=""/>
        <dsp:cNvSpPr/>
      </dsp:nvSpPr>
      <dsp:spPr>
        <a:xfrm>
          <a:off x="0" y="3393361"/>
          <a:ext cx="5641974" cy="67835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656DC-7AFC-4822-8AA1-E8C29D52745F}">
      <dsp:nvSpPr>
        <dsp:cNvPr id="0" name=""/>
        <dsp:cNvSpPr/>
      </dsp:nvSpPr>
      <dsp:spPr>
        <a:xfrm>
          <a:off x="205202" y="3545991"/>
          <a:ext cx="373094" cy="3730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FDB3DE-3141-47A9-B73A-63C59890AA0E}">
      <dsp:nvSpPr>
        <dsp:cNvPr id="0" name=""/>
        <dsp:cNvSpPr/>
      </dsp:nvSpPr>
      <dsp:spPr>
        <a:xfrm>
          <a:off x="783498" y="3393361"/>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Cooperative or collaborative dialogue</a:t>
          </a:r>
          <a:endParaRPr lang="en-US" sz="1700" kern="1200">
            <a:latin typeface="Arial" panose="020B0604020202020204" pitchFamily="34" charset="0"/>
            <a:cs typeface="Arial" panose="020B0604020202020204" pitchFamily="34" charset="0"/>
          </a:endParaRPr>
        </a:p>
      </dsp:txBody>
      <dsp:txXfrm>
        <a:off x="783498" y="3393361"/>
        <a:ext cx="4858476" cy="678353"/>
      </dsp:txXfrm>
    </dsp:sp>
    <dsp:sp modelId="{46FE9754-77A1-465C-9830-3EAFD667B2AE}">
      <dsp:nvSpPr>
        <dsp:cNvPr id="0" name=""/>
        <dsp:cNvSpPr/>
      </dsp:nvSpPr>
      <dsp:spPr>
        <a:xfrm>
          <a:off x="0" y="4241304"/>
          <a:ext cx="5641974" cy="6783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A5D07-4E1F-429F-AC81-E80A38BF1D9D}">
      <dsp:nvSpPr>
        <dsp:cNvPr id="0" name=""/>
        <dsp:cNvSpPr/>
      </dsp:nvSpPr>
      <dsp:spPr>
        <a:xfrm>
          <a:off x="205202" y="4393933"/>
          <a:ext cx="373094" cy="37309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C0F69E-DE76-4570-B332-54A9E8B03C10}">
      <dsp:nvSpPr>
        <dsp:cNvPr id="0" name=""/>
        <dsp:cNvSpPr/>
      </dsp:nvSpPr>
      <dsp:spPr>
        <a:xfrm>
          <a:off x="783498" y="4241304"/>
          <a:ext cx="4858476" cy="67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755650">
            <a:lnSpc>
              <a:spcPct val="100000"/>
            </a:lnSpc>
            <a:spcBef>
              <a:spcPct val="0"/>
            </a:spcBef>
            <a:spcAft>
              <a:spcPct val="35000"/>
            </a:spcAft>
            <a:buNone/>
          </a:pPr>
          <a:r>
            <a:rPr lang="en-GB" sz="1700" kern="1200">
              <a:latin typeface="Arial" panose="020B0604020202020204" pitchFamily="34" charset="0"/>
              <a:cs typeface="Arial" panose="020B0604020202020204" pitchFamily="34" charset="0"/>
            </a:rPr>
            <a:t>Watching, listening, asking questions and trying by themselves to do the gardening.</a:t>
          </a:r>
          <a:endParaRPr lang="en-US" sz="1700" kern="1200">
            <a:latin typeface="Arial" panose="020B0604020202020204" pitchFamily="34" charset="0"/>
            <a:cs typeface="Arial" panose="020B0604020202020204" pitchFamily="34" charset="0"/>
          </a:endParaRPr>
        </a:p>
      </dsp:txBody>
      <dsp:txXfrm>
        <a:off x="783498" y="4241304"/>
        <a:ext cx="4858476" cy="6783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lgn="l">
              <a:defRPr/>
            </a:lvl1pPr>
          </a:lstStyle>
          <a:p>
            <a:fld id="{83621C26-5EEF-0544-B5D6-8C92E5997C69}"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5C640-CD5F-B846-A759-459B7EC001D0}" type="slidenum">
              <a:rPr lang="en-US" smtClean="0"/>
              <a:t>‹#›</a:t>
            </a:fld>
            <a:endParaRPr lang="en-US"/>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30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3621C26-5EEF-0544-B5D6-8C92E5997C69}"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3049226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621C26-5EEF-0544-B5D6-8C92E5997C69}"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5C640-CD5F-B846-A759-459B7EC001D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7140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3621C26-5EEF-0544-B5D6-8C92E5997C69}"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3570679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3621C26-5EEF-0544-B5D6-8C92E5997C69}" type="datetimeFigureOut">
              <a:rPr lang="en-US" smtClean="0"/>
              <a:t>1/14/20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3651891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3621C26-5EEF-0544-B5D6-8C92E5997C69}" type="datetimeFigureOut">
              <a:rPr lang="en-US" smtClean="0"/>
              <a:t>1/14/20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341403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621C26-5EEF-0544-B5D6-8C92E5997C69}" type="datetimeFigureOut">
              <a:rPr lang="en-US" smtClean="0"/>
              <a:t>1/14/20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4070290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3621C26-5EEF-0544-B5D6-8C92E5997C69}"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2062991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3621C26-5EEF-0544-B5D6-8C92E5997C69}" type="datetimeFigureOut">
              <a:rPr lang="en-US" smtClean="0"/>
              <a:t>1/14/20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D5C640-CD5F-B846-A759-459B7EC001D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6455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3621C26-5EEF-0544-B5D6-8C92E5997C69}"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5C640-CD5F-B846-A759-459B7EC001D0}" type="slidenum">
              <a:rPr lang="en-US" smtClean="0"/>
              <a:t>‹#›</a:t>
            </a:fld>
            <a:endParaRPr lang="en-US"/>
          </a:p>
        </p:txBody>
      </p:sp>
    </p:spTree>
    <p:extLst>
      <p:ext uri="{BB962C8B-B14F-4D97-AF65-F5344CB8AC3E}">
        <p14:creationId xmlns:p14="http://schemas.microsoft.com/office/powerpoint/2010/main" val="1483230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3621C26-5EEF-0544-B5D6-8C92E5997C69}" type="datetimeFigureOut">
              <a:rPr lang="en-US" smtClean="0"/>
              <a:t>1/14/20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5C640-CD5F-B846-A759-459B7EC001D0}" type="slidenum">
              <a:rPr lang="en-US" smtClean="0"/>
              <a:t>‹#›</a:t>
            </a:fld>
            <a:endParaRPr lang="en-US"/>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939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3621C26-5EEF-0544-B5D6-8C92E5997C69}" type="datetimeFigureOut">
              <a:rPr lang="en-US" smtClean="0"/>
              <a:t>1/14/20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FD5C640-CD5F-B846-A759-459B7EC001D0}" type="slidenum">
              <a:rPr lang="en-US" smtClean="0"/>
              <a:t>‹#›</a:t>
            </a:fld>
            <a:endParaRPr lang="en-US"/>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7650375"/>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jru1.colled.msstate.edu/frame2/pwpoint/Perla_Multiple%20intelligences.pdf" TargetMode="External"/><Relationship Id="rId2" Type="http://schemas.openxmlformats.org/officeDocument/2006/relationships/hyperlink" Target="http://www.jenx67.com/2014/05/stem-steam-theres-one-kind-smart.html" TargetMode="External"/><Relationship Id="rId1" Type="http://schemas.openxmlformats.org/officeDocument/2006/relationships/slideLayout" Target="../slideLayouts/slideLayout2.xml"/><Relationship Id="rId6" Type="http://schemas.openxmlformats.org/officeDocument/2006/relationships/hyperlink" Target="https://museum.wales/swansea/learning/" TargetMode="External"/><Relationship Id="rId5" Type="http://schemas.openxmlformats.org/officeDocument/2006/relationships/hyperlink" Target="http://www.epitropakisg.gr/grigorise/ways%20of%20learning.pdf" TargetMode="External"/><Relationship Id="rId4" Type="http://schemas.openxmlformats.org/officeDocument/2006/relationships/hyperlink" Target="https://www.simplypsychology.org/vygotsky.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file:////var/folders/y6/5d6dd7yn3136rztxgk9cz3mc0000gn/T/com.microsoft.Word/WebArchiveCopyPasteTempFiles/A2CASeeu+wM1AAAAAElFTkSuQmCC" TargetMode="External"/><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file:////var/folders/y6/5d6dd7yn3136rztxgk9cz3mc0000gn/T/com.microsoft.Word/WebArchiveCopyPasteTempFiles/9k=" TargetMode="External"/><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image" Target="file:////var/folders/y6/5d6dd7yn3136rztxgk9cz3mc0000gn/T/com.microsoft.Word/WebArchiveCopyPasteTempFiles/2Q==" TargetMode="External"/><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file:////var/folders/y6/5d6dd7yn3136rztxgk9cz3mc0000gn/T/com.microsoft.Word/WebArchiveCopyPasteTempFiles/9k=" TargetMode="External"/><Relationship Id="rId2" Type="http://schemas.openxmlformats.org/officeDocument/2006/relationships/image" Target="../media/image34.jpeg"/><Relationship Id="rId1" Type="http://schemas.openxmlformats.org/officeDocument/2006/relationships/slideLayout" Target="../slideLayouts/slideLayout7.xml"/><Relationship Id="rId5" Type="http://schemas.openxmlformats.org/officeDocument/2006/relationships/image" Target="file:////var/folders/y6/5d6dd7yn3136rztxgk9cz3mc0000gn/T/com.microsoft.Word/WebArchiveCopyPasteTempFiles/Z" TargetMode="External"/><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3" Type="http://schemas.openxmlformats.org/officeDocument/2006/relationships/image" Target="file:////var/folders/y6/5d6dd7yn3136rztxgk9cz3mc0000gn/T/com.microsoft.Word/WebArchiveCopyPasteTempFiles/2Q==" TargetMode="External"/><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wales/culture/sites/aboutwales/pages/culture.shtml" TargetMode="External"/><Relationship Id="rId2" Type="http://schemas.openxmlformats.org/officeDocument/2006/relationships/hyperlink" Target="https://www.travelchinaguide.com/essential/holidays/new-year/dates.htm" TargetMode="External"/><Relationship Id="rId1" Type="http://schemas.openxmlformats.org/officeDocument/2006/relationships/slideLayout" Target="../slideLayouts/slideLayout2.xml"/><Relationship Id="rId4" Type="http://schemas.openxmlformats.org/officeDocument/2006/relationships/hyperlink" Target="https://coggle.it/diagram/WJHE-QptLgABlFh7/t/vygotsky%27s-theory-role-of-culture-and-language"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tiff"/><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favpng.com/png_view/brain-brain-education-png/7XUx2Lkw" TargetMode="External"/><Relationship Id="rId7" Type="http://schemas.openxmlformats.org/officeDocument/2006/relationships/hyperlink" Target="https://thriveglobal.com/stories/understanding-multiple-intelligences/" TargetMode="External"/><Relationship Id="rId2" Type="http://schemas.openxmlformats.org/officeDocument/2006/relationships/hyperlink" Target="http://en.copian.ca/library/research/abc/undcur/p50.htm" TargetMode="External"/><Relationship Id="rId1" Type="http://schemas.openxmlformats.org/officeDocument/2006/relationships/slideLayout" Target="../slideLayouts/slideLayout2.xml"/><Relationship Id="rId6" Type="http://schemas.openxmlformats.org/officeDocument/2006/relationships/hyperlink" Target="https://museum.wales/swansea/learning/foundation/" TargetMode="External"/><Relationship Id="rId5" Type="http://schemas.openxmlformats.org/officeDocument/2006/relationships/hyperlink" Target="https://learningsupportservicesinc.wordpress.com/2015/11/20/child-developmental-theories-a-contrast-overview/" TargetMode="External"/><Relationship Id="rId4" Type="http://schemas.openxmlformats.org/officeDocument/2006/relationships/hyperlink" Target="https://www.gpstrategiesltd.com/learning-lab/upon-this-rock_5.shtml"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DF121-1B78-3A41-BF1E-44E30F2444E3}"/>
              </a:ext>
            </a:extLst>
          </p:cNvPr>
          <p:cNvSpPr>
            <a:spLocks noGrp="1"/>
          </p:cNvSpPr>
          <p:nvPr>
            <p:ph type="ctrTitle"/>
          </p:nvPr>
        </p:nvSpPr>
        <p:spPr/>
        <p:txBody>
          <a:bodyPr>
            <a:noAutofit/>
          </a:bodyPr>
          <a:lstStyle/>
          <a:p>
            <a:pPr algn="ctr"/>
            <a:r>
              <a:rPr lang="en-US" sz="4000"/>
              <a:t>Choose a learning context other than a school where learning takes place</a:t>
            </a:r>
          </a:p>
        </p:txBody>
      </p:sp>
      <p:sp>
        <p:nvSpPr>
          <p:cNvPr id="3" name="Subtitle 2">
            <a:extLst>
              <a:ext uri="{FF2B5EF4-FFF2-40B4-BE49-F238E27FC236}">
                <a16:creationId xmlns:a16="http://schemas.microsoft.com/office/drawing/2014/main" id="{1AC58EEC-8D57-5948-83AC-02F306A4F1A2}"/>
              </a:ext>
            </a:extLst>
          </p:cNvPr>
          <p:cNvSpPr>
            <a:spLocks noGrp="1"/>
          </p:cNvSpPr>
          <p:nvPr>
            <p:ph type="subTitle" idx="1"/>
          </p:nvPr>
        </p:nvSpPr>
        <p:spPr/>
        <p:txBody>
          <a:bodyPr/>
          <a:lstStyle/>
          <a:p>
            <a:r>
              <a:rPr lang="en-US"/>
              <a:t>Imogen Fish</a:t>
            </a:r>
          </a:p>
          <a:p>
            <a:r>
              <a:rPr lang="en-US"/>
              <a:t>Jada Lynch</a:t>
            </a:r>
          </a:p>
          <a:p>
            <a:r>
              <a:rPr lang="en-US"/>
              <a:t>Nia Bowen</a:t>
            </a:r>
          </a:p>
          <a:p>
            <a:r>
              <a:rPr lang="en-US"/>
              <a:t>Sinead Cherrington</a:t>
            </a:r>
          </a:p>
        </p:txBody>
      </p:sp>
      <p:sp>
        <p:nvSpPr>
          <p:cNvPr id="4" name="Cloud 3">
            <a:extLst>
              <a:ext uri="{FF2B5EF4-FFF2-40B4-BE49-F238E27FC236}">
                <a16:creationId xmlns:a16="http://schemas.microsoft.com/office/drawing/2014/main" id="{2D11CC46-246A-594F-BD86-5CFBB82D353F}"/>
              </a:ext>
            </a:extLst>
          </p:cNvPr>
          <p:cNvSpPr/>
          <p:nvPr/>
        </p:nvSpPr>
        <p:spPr>
          <a:xfrm>
            <a:off x="3035919" y="1092820"/>
            <a:ext cx="6120161" cy="2631688"/>
          </a:xfrm>
          <a:prstGeom prst="cloud">
            <a:avLst/>
          </a:prstGeom>
          <a:solidFill>
            <a:schemeClr val="bg1"/>
          </a:solidFill>
          <a:ln w="285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58363B-0FD2-A242-B4CF-49931AA9C58A}"/>
              </a:ext>
            </a:extLst>
          </p:cNvPr>
          <p:cNvSpPr txBox="1"/>
          <p:nvPr/>
        </p:nvSpPr>
        <p:spPr>
          <a:xfrm>
            <a:off x="3899209" y="1931610"/>
            <a:ext cx="4393580" cy="892552"/>
          </a:xfrm>
          <a:prstGeom prst="rect">
            <a:avLst/>
          </a:prstGeom>
          <a:noFill/>
        </p:spPr>
        <p:txBody>
          <a:bodyPr wrap="square" rtlCol="0">
            <a:spAutoFit/>
          </a:bodyPr>
          <a:lstStyle/>
          <a:p>
            <a:pPr algn="ctr"/>
            <a:r>
              <a:rPr lang="en-US" sz="2600" b="1"/>
              <a:t>National Waterfront Museum Swansea</a:t>
            </a:r>
          </a:p>
        </p:txBody>
      </p:sp>
    </p:spTree>
    <p:extLst>
      <p:ext uri="{BB962C8B-B14F-4D97-AF65-F5344CB8AC3E}">
        <p14:creationId xmlns:p14="http://schemas.microsoft.com/office/powerpoint/2010/main" val="134647438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D8B58-87EB-AB4B-BEC6-23A435A044C8}"/>
              </a:ext>
            </a:extLst>
          </p:cNvPr>
          <p:cNvSpPr>
            <a:spLocks noGrp="1"/>
          </p:cNvSpPr>
          <p:nvPr>
            <p:ph type="title"/>
          </p:nvPr>
        </p:nvSpPr>
        <p:spPr>
          <a:xfrm>
            <a:off x="964788" y="804333"/>
            <a:ext cx="3391900" cy="5249334"/>
          </a:xfrm>
        </p:spPr>
        <p:txBody>
          <a:bodyPr>
            <a:normAutofit/>
          </a:bodyPr>
          <a:lstStyle/>
          <a:p>
            <a:pPr algn="r"/>
            <a:r>
              <a:rPr lang="en-US"/>
              <a:t>Why did we choose the National Waterfront Museum?</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00D26C-FF02-1D4D-AD9C-A493C267BFFC}"/>
              </a:ext>
            </a:extLst>
          </p:cNvPr>
          <p:cNvSpPr>
            <a:spLocks noGrp="1"/>
          </p:cNvSpPr>
          <p:nvPr>
            <p:ph idx="1"/>
          </p:nvPr>
        </p:nvSpPr>
        <p:spPr>
          <a:xfrm>
            <a:off x="5145483" y="804333"/>
            <a:ext cx="6257721" cy="5249334"/>
          </a:xfrm>
        </p:spPr>
        <p:txBody>
          <a:bodyPr anchor="ctr">
            <a:normAutofit fontScale="92500" lnSpcReduction="20000"/>
          </a:bodyPr>
          <a:lstStyle/>
          <a:p>
            <a:r>
              <a:rPr lang="en-US">
                <a:latin typeface="Arial" panose="020B0604020202020204" pitchFamily="34" charset="0"/>
                <a:cs typeface="Arial" panose="020B0604020202020204" pitchFamily="34" charset="0"/>
              </a:rPr>
              <a:t>When choosing an alternative learning context to a school, it was important to us that we chose an environment where there were numerous interactive learning activities available that made learning an enjoyable experience. </a:t>
            </a:r>
          </a:p>
          <a:p>
            <a:r>
              <a:rPr lang="en-US">
                <a:latin typeface="Arial" panose="020B0604020202020204" pitchFamily="34" charset="0"/>
                <a:cs typeface="Arial" panose="020B0604020202020204" pitchFamily="34" charset="0"/>
              </a:rPr>
              <a:t>An aspect of the museum that particularly sparked our interest was that it educates children of the history in Wales that has taken place in the last three centuries. We felt that this was an excellent factor, as it provides children with the history and culture of their country. </a:t>
            </a:r>
          </a:p>
          <a:p>
            <a:r>
              <a:rPr lang="en-US">
                <a:latin typeface="Arial" panose="020B0604020202020204" pitchFamily="34" charset="0"/>
                <a:cs typeface="Arial" panose="020B0604020202020204" pitchFamily="34" charset="0"/>
              </a:rPr>
              <a:t>From our visit we were able to participate in the activities available such as opening drawers to reveal information and the opportunity to play musical instruments. </a:t>
            </a:r>
          </a:p>
          <a:p>
            <a:r>
              <a:rPr lang="en-US">
                <a:latin typeface="Arial" panose="020B0604020202020204" pitchFamily="34" charset="0"/>
                <a:cs typeface="Arial" panose="020B0604020202020204" pitchFamily="34" charset="0"/>
              </a:rPr>
              <a:t>We have each chosen activities that we found interesting, and linked them to learning theorists to demonstrate how their theories are incorporated in 21</a:t>
            </a:r>
            <a:r>
              <a:rPr lang="en-US" baseline="30000">
                <a:latin typeface="Arial" panose="020B0604020202020204" pitchFamily="34" charset="0"/>
                <a:cs typeface="Arial" panose="020B0604020202020204" pitchFamily="34" charset="0"/>
              </a:rPr>
              <a:t>st</a:t>
            </a:r>
            <a:r>
              <a:rPr lang="en-US">
                <a:latin typeface="Arial" panose="020B0604020202020204" pitchFamily="34" charset="0"/>
                <a:cs typeface="Arial" panose="020B0604020202020204" pitchFamily="34" charset="0"/>
              </a:rPr>
              <a:t> century education in learning contexts other than a school. </a:t>
            </a:r>
          </a:p>
        </p:txBody>
      </p:sp>
    </p:spTree>
    <p:extLst>
      <p:ext uri="{BB962C8B-B14F-4D97-AF65-F5344CB8AC3E}">
        <p14:creationId xmlns:p14="http://schemas.microsoft.com/office/powerpoint/2010/main" val="37671287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73E21A-E0BB-47E2-B73B-7B170203F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46C5-29F0-164E-9403-37437C7538BB}"/>
              </a:ext>
            </a:extLst>
          </p:cNvPr>
          <p:cNvSpPr>
            <a:spLocks noGrp="1"/>
          </p:cNvSpPr>
          <p:nvPr>
            <p:ph type="title"/>
          </p:nvPr>
        </p:nvSpPr>
        <p:spPr>
          <a:xfrm>
            <a:off x="1024129" y="585216"/>
            <a:ext cx="3779085" cy="1499616"/>
          </a:xfrm>
        </p:spPr>
        <p:txBody>
          <a:bodyPr>
            <a:normAutofit/>
          </a:bodyPr>
          <a:lstStyle/>
          <a:p>
            <a:r>
              <a:rPr lang="en-US">
                <a:solidFill>
                  <a:srgbClr val="FFFFFF"/>
                </a:solidFill>
              </a:rPr>
              <a:t>Activities</a:t>
            </a:r>
          </a:p>
        </p:txBody>
      </p:sp>
      <p:cxnSp>
        <p:nvCxnSpPr>
          <p:cNvPr id="11" name="Straight Connector 10">
            <a:extLst>
              <a:ext uri="{FF2B5EF4-FFF2-40B4-BE49-F238E27FC236}">
                <a16:creationId xmlns:a16="http://schemas.microsoft.com/office/drawing/2014/main" id="{B7487363-5661-4FE4-AE64-1549B5C9A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97DA9A-3923-FF4A-96F9-5E6134751874}"/>
              </a:ext>
            </a:extLst>
          </p:cNvPr>
          <p:cNvSpPr>
            <a:spLocks noGrp="1"/>
          </p:cNvSpPr>
          <p:nvPr>
            <p:ph idx="1"/>
          </p:nvPr>
        </p:nvSpPr>
        <p:spPr>
          <a:xfrm>
            <a:off x="1024129" y="2286000"/>
            <a:ext cx="3791711" cy="3931920"/>
          </a:xfrm>
        </p:spPr>
        <p:txBody>
          <a:bodyPr>
            <a:normAutofit/>
          </a:bodyPr>
          <a:lstStyle/>
          <a:p>
            <a:r>
              <a:rPr lang="en-GB" sz="1800">
                <a:solidFill>
                  <a:srgbClr val="FFFFFF"/>
                </a:solidFill>
                <a:latin typeface="Arial" panose="020B0604020202020204" pitchFamily="34" charset="0"/>
                <a:cs typeface="Arial" panose="020B0604020202020204" pitchFamily="34" charset="0"/>
              </a:rPr>
              <a:t>Different activities on offer </a:t>
            </a:r>
          </a:p>
          <a:p>
            <a:r>
              <a:rPr lang="en-GB" sz="1800">
                <a:solidFill>
                  <a:srgbClr val="FFFFFF"/>
                </a:solidFill>
                <a:latin typeface="Arial" panose="020B0604020202020204" pitchFamily="34" charset="0"/>
                <a:cs typeface="Arial" panose="020B0604020202020204" pitchFamily="34" charset="0"/>
              </a:rPr>
              <a:t>Learning by thinking, communicating and getting involved</a:t>
            </a:r>
          </a:p>
          <a:p>
            <a:r>
              <a:rPr lang="en-GB" sz="1800">
                <a:solidFill>
                  <a:srgbClr val="FFFFFF"/>
                </a:solidFill>
                <a:latin typeface="Arial" panose="020B0604020202020204" pitchFamily="34" charset="0"/>
                <a:cs typeface="Arial" panose="020B0604020202020204" pitchFamily="34" charset="0"/>
              </a:rPr>
              <a:t>Howard Gardner’s ‘Multiple intelligence’</a:t>
            </a:r>
          </a:p>
          <a:p>
            <a:r>
              <a:rPr lang="en-GB" sz="1800">
                <a:solidFill>
                  <a:srgbClr val="FFFFFF"/>
                </a:solidFill>
                <a:latin typeface="Arial" panose="020B0604020202020204" pitchFamily="34" charset="0"/>
                <a:cs typeface="Arial" panose="020B0604020202020204" pitchFamily="34" charset="0"/>
              </a:rPr>
              <a:t>Individuals are clever in different ways </a:t>
            </a:r>
          </a:p>
          <a:p>
            <a:r>
              <a:rPr lang="en-GB" sz="1800">
                <a:solidFill>
                  <a:srgbClr val="FFFFFF"/>
                </a:solidFill>
                <a:latin typeface="Arial" panose="020B0604020202020204" pitchFamily="34" charset="0"/>
                <a:cs typeface="Arial" panose="020B0604020202020204" pitchFamily="34" charset="0"/>
              </a:rPr>
              <a:t>Nine approaches to learning</a:t>
            </a:r>
          </a:p>
          <a:p>
            <a:endParaRPr lang="en-US">
              <a:solidFill>
                <a:srgbClr val="FFFFFF"/>
              </a:solidFill>
            </a:endParaRPr>
          </a:p>
        </p:txBody>
      </p:sp>
      <p:pic>
        <p:nvPicPr>
          <p:cNvPr id="4" name="Picture 3">
            <a:extLst>
              <a:ext uri="{FF2B5EF4-FFF2-40B4-BE49-F238E27FC236}">
                <a16:creationId xmlns:a16="http://schemas.microsoft.com/office/drawing/2014/main" id="{90D0EBB5-FD55-7C4B-828D-FB912B27DA49}"/>
              </a:ext>
            </a:extLst>
          </p:cNvPr>
          <p:cNvPicPr>
            <a:picLocks noChangeAspect="1"/>
          </p:cNvPicPr>
          <p:nvPr/>
        </p:nvPicPr>
        <p:blipFill rotWithShape="1">
          <a:blip r:embed="rId2"/>
          <a:srcRect b="27222"/>
          <a:stretch/>
        </p:blipFill>
        <p:spPr>
          <a:xfrm>
            <a:off x="6237298" y="640080"/>
            <a:ext cx="5173324" cy="5577840"/>
          </a:xfrm>
          <a:prstGeom prst="rect">
            <a:avLst/>
          </a:prstGeom>
        </p:spPr>
      </p:pic>
    </p:spTree>
    <p:extLst>
      <p:ext uri="{BB962C8B-B14F-4D97-AF65-F5344CB8AC3E}">
        <p14:creationId xmlns:p14="http://schemas.microsoft.com/office/powerpoint/2010/main" val="35472931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05E0CE8A-B373-428C-8818-499181F9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ABC11-FEAE-FF42-891B-3D978E94FCBD}"/>
              </a:ext>
            </a:extLst>
          </p:cNvPr>
          <p:cNvSpPr>
            <a:spLocks noGrp="1"/>
          </p:cNvSpPr>
          <p:nvPr>
            <p:ph type="title"/>
          </p:nvPr>
        </p:nvSpPr>
        <p:spPr>
          <a:xfrm>
            <a:off x="643468" y="643467"/>
            <a:ext cx="3415612" cy="5571066"/>
          </a:xfrm>
        </p:spPr>
        <p:txBody>
          <a:bodyPr>
            <a:normAutofit/>
          </a:bodyPr>
          <a:lstStyle/>
          <a:p>
            <a:r>
              <a:rPr lang="en-US">
                <a:solidFill>
                  <a:srgbClr val="FFFFFF"/>
                </a:solidFill>
              </a:rPr>
              <a:t>Gardening</a:t>
            </a:r>
          </a:p>
        </p:txBody>
      </p:sp>
      <p:graphicFrame>
        <p:nvGraphicFramePr>
          <p:cNvPr id="5" name="Content Placeholder 2">
            <a:extLst>
              <a:ext uri="{FF2B5EF4-FFF2-40B4-BE49-F238E27FC236}">
                <a16:creationId xmlns:a16="http://schemas.microsoft.com/office/drawing/2014/main" id="{474CD9AE-053A-499C-B5A2-58EC62ECF544}"/>
              </a:ext>
            </a:extLst>
          </p:cNvPr>
          <p:cNvGraphicFramePr>
            <a:graphicFrameLocks noGrp="1"/>
          </p:cNvGraphicFramePr>
          <p:nvPr>
            <p:ph idx="1"/>
            <p:extLst>
              <p:ext uri="{D42A27DB-BD31-4B8C-83A1-F6EECF244321}">
                <p14:modId xmlns:p14="http://schemas.microsoft.com/office/powerpoint/2010/main" val="1578942537"/>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883782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51E58-2271-0047-9467-05D6CCA5F631}"/>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References</a:t>
            </a:r>
          </a:p>
        </p:txBody>
      </p:sp>
      <p:sp>
        <p:nvSpPr>
          <p:cNvPr id="3" name="Content Placeholder 2">
            <a:extLst>
              <a:ext uri="{FF2B5EF4-FFF2-40B4-BE49-F238E27FC236}">
                <a16:creationId xmlns:a16="http://schemas.microsoft.com/office/drawing/2014/main" id="{426C4AAE-7A8A-FB49-908B-D4510BA922CF}"/>
              </a:ext>
            </a:extLst>
          </p:cNvPr>
          <p:cNvSpPr>
            <a:spLocks noGrp="1"/>
          </p:cNvSpPr>
          <p:nvPr>
            <p:ph idx="1"/>
          </p:nvPr>
        </p:nvSpPr>
        <p:spPr>
          <a:xfrm>
            <a:off x="4962215" y="808566"/>
            <a:ext cx="6921865" cy="5249334"/>
          </a:xfrm>
        </p:spPr>
        <p:txBody>
          <a:bodyPr anchor="ctr">
            <a:normAutofit/>
          </a:bodyPr>
          <a:lstStyle/>
          <a:p>
            <a:pPr marL="36900" indent="0">
              <a:buNone/>
            </a:pPr>
            <a:r>
              <a:rPr lang="en-GB" sz="1500">
                <a:latin typeface="Arial" panose="020B0604020202020204" pitchFamily="34" charset="0"/>
                <a:cs typeface="Arial" panose="020B0604020202020204" pitchFamily="34" charset="0"/>
              </a:rPr>
              <a:t>Chronicles, J. (2014). STEM to STEAM: There’s More Than One Kind of Smart [image] Available at: </a:t>
            </a:r>
            <a:r>
              <a:rPr lang="en-GB" sz="1500">
                <a:latin typeface="Arial" panose="020B0604020202020204" pitchFamily="34" charset="0"/>
                <a:cs typeface="Arial" panose="020B0604020202020204" pitchFamily="34" charset="0"/>
                <a:hlinkClick r:id="rId2"/>
              </a:rPr>
              <a:t>http://www.jenx67.com/2014/05/stem-steam-theres-one-kind-smart.html</a:t>
            </a:r>
            <a:r>
              <a:rPr lang="en-GB" sz="1500">
                <a:latin typeface="Arial" panose="020B0604020202020204" pitchFamily="34" charset="0"/>
                <a:cs typeface="Arial" panose="020B0604020202020204" pitchFamily="34" charset="0"/>
              </a:rPr>
              <a:t> [Accessed 11 Jan. 2020].</a:t>
            </a:r>
          </a:p>
          <a:p>
            <a:pPr marL="36900" indent="0">
              <a:buNone/>
            </a:pPr>
            <a:r>
              <a:rPr lang="en-GB" sz="1500">
                <a:latin typeface="Arial" panose="020B0604020202020204" pitchFamily="34" charset="0"/>
                <a:cs typeface="Arial" panose="020B0604020202020204" pitchFamily="34" charset="0"/>
              </a:rPr>
              <a:t>Gardner, H. (2003). Multiple Intelligences After Twenty Years. [online] Chicago: American Educational Research Association, pp. 7-9. Available at: </a:t>
            </a:r>
            <a:r>
              <a:rPr lang="en-GB" sz="1500">
                <a:latin typeface="Arial" panose="020B0604020202020204" pitchFamily="34" charset="0"/>
                <a:cs typeface="Arial" panose="020B0604020202020204" pitchFamily="34" charset="0"/>
                <a:hlinkClick r:id="rId3"/>
              </a:rPr>
              <a:t>http://jru1.colled.msstate.edu/frame2/pwpoint/Perla_Multiple%20intelligences.pdf</a:t>
            </a:r>
            <a:r>
              <a:rPr lang="en-GB" sz="1500">
                <a:latin typeface="Arial" panose="020B0604020202020204" pitchFamily="34" charset="0"/>
                <a:cs typeface="Arial" panose="020B0604020202020204" pitchFamily="34" charset="0"/>
              </a:rPr>
              <a:t>  [Accessed 11 Jan. 2020].</a:t>
            </a:r>
          </a:p>
          <a:p>
            <a:pPr marL="36900" indent="0">
              <a:buNone/>
            </a:pPr>
            <a:r>
              <a:rPr lang="en-GB" sz="1500">
                <a:latin typeface="Arial" panose="020B0604020202020204" pitchFamily="34" charset="0"/>
                <a:cs typeface="Arial" panose="020B0604020202020204" pitchFamily="34" charset="0"/>
              </a:rPr>
              <a:t>McLeod, S. (2018). Lev Vygotsky [online] </a:t>
            </a:r>
            <a:r>
              <a:rPr lang="en-GB" sz="1500" err="1">
                <a:latin typeface="Arial" panose="020B0604020202020204" pitchFamily="34" charset="0"/>
                <a:cs typeface="Arial" panose="020B0604020202020204" pitchFamily="34" charset="0"/>
              </a:rPr>
              <a:t>SimplyPsychology</a:t>
            </a:r>
            <a:r>
              <a:rPr lang="en-GB" sz="1500">
                <a:latin typeface="Arial" panose="020B0604020202020204" pitchFamily="34" charset="0"/>
                <a:cs typeface="Arial" panose="020B0604020202020204" pitchFamily="34" charset="0"/>
              </a:rPr>
              <a:t>. Available at: </a:t>
            </a:r>
            <a:r>
              <a:rPr lang="en-GB" sz="1500">
                <a:latin typeface="Arial" panose="020B0604020202020204" pitchFamily="34" charset="0"/>
                <a:cs typeface="Arial" panose="020B0604020202020204" pitchFamily="34" charset="0"/>
                <a:hlinkClick r:id="rId4"/>
              </a:rPr>
              <a:t>https://www.simplypsychology.org/vygotsky.html</a:t>
            </a:r>
            <a:r>
              <a:rPr lang="en-GB" sz="1500">
                <a:latin typeface="Arial" panose="020B0604020202020204" pitchFamily="34" charset="0"/>
                <a:cs typeface="Arial" panose="020B0604020202020204" pitchFamily="34" charset="0"/>
              </a:rPr>
              <a:t> [Accessed 03 Jan. 2020]. </a:t>
            </a:r>
          </a:p>
          <a:p>
            <a:pPr marL="36900" indent="0">
              <a:buNone/>
            </a:pPr>
            <a:r>
              <a:rPr lang="en-GB" sz="1500">
                <a:latin typeface="Arial" panose="020B0604020202020204" pitchFamily="34" charset="0"/>
                <a:cs typeface="Arial" panose="020B0604020202020204" pitchFamily="34" charset="0"/>
              </a:rPr>
              <a:t>Pritchard, A. (2008). Ways of Learning. 2nd ed. [online] Oxon: Routledge, p. 34. Available at: </a:t>
            </a:r>
            <a:r>
              <a:rPr lang="en-GB" sz="1500">
                <a:latin typeface="Arial" panose="020B0604020202020204" pitchFamily="34" charset="0"/>
                <a:cs typeface="Arial" panose="020B0604020202020204" pitchFamily="34" charset="0"/>
                <a:hlinkClick r:id="rId5"/>
              </a:rPr>
              <a:t>http://www.epitropakisg.gr/grigorise/ways%20of%20learning.pdf</a:t>
            </a:r>
            <a:r>
              <a:rPr lang="en-GB" sz="1500">
                <a:latin typeface="Arial" panose="020B0604020202020204" pitchFamily="34" charset="0"/>
                <a:cs typeface="Arial" panose="020B0604020202020204" pitchFamily="34" charset="0"/>
              </a:rPr>
              <a:t> [Accessed 11 Jan. 2020].</a:t>
            </a:r>
          </a:p>
          <a:p>
            <a:pPr marL="36900" indent="0">
              <a:buNone/>
            </a:pPr>
            <a:r>
              <a:rPr lang="en-GB" sz="1500">
                <a:latin typeface="Arial" panose="020B0604020202020204" pitchFamily="34" charset="0"/>
                <a:cs typeface="Arial" panose="020B0604020202020204" pitchFamily="34" charset="0"/>
              </a:rPr>
              <a:t>The National Waterfront Museum. Learning at National Waterfront Museum. [online] Available at: </a:t>
            </a:r>
            <a:r>
              <a:rPr lang="en-GB" sz="1500">
                <a:latin typeface="Arial" panose="020B0604020202020204" pitchFamily="34" charset="0"/>
                <a:cs typeface="Arial" panose="020B0604020202020204" pitchFamily="34" charset="0"/>
                <a:hlinkClick r:id="rId6"/>
              </a:rPr>
              <a:t>https://museum.wales/swansea/learning/</a:t>
            </a:r>
            <a:r>
              <a:rPr lang="en-GB" sz="1500">
                <a:latin typeface="Arial" panose="020B0604020202020204" pitchFamily="34" charset="0"/>
                <a:cs typeface="Arial" panose="020B0604020202020204" pitchFamily="34" charset="0"/>
              </a:rPr>
              <a:t> [Accessed 11 Jan. 2020].</a:t>
            </a:r>
          </a:p>
          <a:p>
            <a:endParaRPr lang="en-US" sz="1500"/>
          </a:p>
        </p:txBody>
      </p:sp>
    </p:spTree>
    <p:extLst>
      <p:ext uri="{BB962C8B-B14F-4D97-AF65-F5344CB8AC3E}">
        <p14:creationId xmlns:p14="http://schemas.microsoft.com/office/powerpoint/2010/main" val="54233439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83FD-B0A3-814D-ACA8-0066C4AC9A37}"/>
              </a:ext>
            </a:extLst>
          </p:cNvPr>
          <p:cNvSpPr>
            <a:spLocks noGrp="1"/>
          </p:cNvSpPr>
          <p:nvPr>
            <p:ph type="title"/>
          </p:nvPr>
        </p:nvSpPr>
        <p:spPr/>
        <p:txBody>
          <a:bodyPr/>
          <a:lstStyle/>
          <a:p>
            <a:r>
              <a:rPr lang="en-US"/>
              <a:t>Interactive activities </a:t>
            </a:r>
          </a:p>
        </p:txBody>
      </p:sp>
      <p:sp>
        <p:nvSpPr>
          <p:cNvPr id="3" name="Content Placeholder 2">
            <a:extLst>
              <a:ext uri="{FF2B5EF4-FFF2-40B4-BE49-F238E27FC236}">
                <a16:creationId xmlns:a16="http://schemas.microsoft.com/office/drawing/2014/main" id="{F7ACCF69-39A0-0C40-AA1C-811A96C2E2C5}"/>
              </a:ext>
            </a:extLst>
          </p:cNvPr>
          <p:cNvSpPr>
            <a:spLocks noGrp="1"/>
          </p:cNvSpPr>
          <p:nvPr>
            <p:ph idx="1"/>
          </p:nvPr>
        </p:nvSpPr>
        <p:spPr>
          <a:xfrm>
            <a:off x="1024128" y="1530280"/>
            <a:ext cx="9720073" cy="3040380"/>
          </a:xfrm>
        </p:spPr>
        <p:txBody>
          <a:bodyPr>
            <a:normAutofit fontScale="92500" lnSpcReduction="10000"/>
          </a:bodyPr>
          <a:lstStyle/>
          <a:p>
            <a:r>
              <a:rPr lang="en-GB" sz="1800">
                <a:latin typeface="Arial" panose="020B0604020202020204" pitchFamily="34" charset="0"/>
                <a:cs typeface="Arial" panose="020B0604020202020204" pitchFamily="34" charset="0"/>
              </a:rPr>
              <a:t>Within the museum they had numerous interactive activities for all age groups including:</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1. Opening draws to find out information</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 Touch screen activities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3. Talking Screens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4. The Light activity</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5. Button activity</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6. Coin making machine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7. Virtual Reality Goggles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8. Mechanical activity</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Each of these activities I mentioned above, interlink with all 3 theorists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(Gardener, Vygotsky and Brunner).</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In this presentation I am going to look at 3 of the examples above.</a:t>
            </a:r>
            <a:endParaRPr lang="en-US" sz="160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E0C751F4-29D2-984E-9A28-48373861D921}"/>
              </a:ext>
            </a:extLst>
          </p:cNvPr>
          <p:cNvPicPr>
            <a:picLocks noChangeAspect="1"/>
          </p:cNvPicPr>
          <p:nvPr/>
        </p:nvPicPr>
        <p:blipFill rotWithShape="1">
          <a:blip r:embed="rId2"/>
          <a:srcRect l="19583" t="13629" r="19167" b="6666"/>
          <a:stretch/>
        </p:blipFill>
        <p:spPr>
          <a:xfrm>
            <a:off x="0" y="4572000"/>
            <a:ext cx="2777864" cy="2286000"/>
          </a:xfrm>
          <a:prstGeom prst="rect">
            <a:avLst/>
          </a:prstGeom>
        </p:spPr>
      </p:pic>
      <p:pic>
        <p:nvPicPr>
          <p:cNvPr id="17" name="Picture 16">
            <a:extLst>
              <a:ext uri="{FF2B5EF4-FFF2-40B4-BE49-F238E27FC236}">
                <a16:creationId xmlns:a16="http://schemas.microsoft.com/office/drawing/2014/main" id="{98369673-3663-9848-8792-8C172FA34ED2}"/>
              </a:ext>
            </a:extLst>
          </p:cNvPr>
          <p:cNvPicPr>
            <a:picLocks noChangeAspect="1"/>
          </p:cNvPicPr>
          <p:nvPr/>
        </p:nvPicPr>
        <p:blipFill>
          <a:blip r:embed="rId3"/>
          <a:stretch>
            <a:fillRect/>
          </a:stretch>
        </p:blipFill>
        <p:spPr>
          <a:xfrm>
            <a:off x="3556351" y="4570660"/>
            <a:ext cx="3046213" cy="2284660"/>
          </a:xfrm>
          <a:prstGeom prst="rect">
            <a:avLst/>
          </a:prstGeom>
        </p:spPr>
      </p:pic>
      <p:pic>
        <p:nvPicPr>
          <p:cNvPr id="19" name="Picture 18">
            <a:extLst>
              <a:ext uri="{FF2B5EF4-FFF2-40B4-BE49-F238E27FC236}">
                <a16:creationId xmlns:a16="http://schemas.microsoft.com/office/drawing/2014/main" id="{C6CCE388-8CC2-7D43-B12D-C1E45862649D}"/>
              </a:ext>
            </a:extLst>
          </p:cNvPr>
          <p:cNvPicPr>
            <a:picLocks noChangeAspect="1"/>
          </p:cNvPicPr>
          <p:nvPr/>
        </p:nvPicPr>
        <p:blipFill rotWithShape="1">
          <a:blip r:embed="rId4"/>
          <a:srcRect l="32917" t="14815" r="32167" b="4593"/>
          <a:stretch/>
        </p:blipFill>
        <p:spPr>
          <a:xfrm>
            <a:off x="7476842" y="4570660"/>
            <a:ext cx="1903890" cy="2286000"/>
          </a:xfrm>
          <a:prstGeom prst="rect">
            <a:avLst/>
          </a:prstGeom>
        </p:spPr>
      </p:pic>
      <p:pic>
        <p:nvPicPr>
          <p:cNvPr id="20" name="Picture 19">
            <a:extLst>
              <a:ext uri="{FF2B5EF4-FFF2-40B4-BE49-F238E27FC236}">
                <a16:creationId xmlns:a16="http://schemas.microsoft.com/office/drawing/2014/main" id="{1E76D56B-3A20-2F4A-BE49-6A2F1ABBBD44}"/>
              </a:ext>
            </a:extLst>
          </p:cNvPr>
          <p:cNvPicPr>
            <a:picLocks noChangeAspect="1"/>
          </p:cNvPicPr>
          <p:nvPr/>
        </p:nvPicPr>
        <p:blipFill rotWithShape="1">
          <a:blip r:embed="rId5"/>
          <a:srcRect l="32417" t="14075" r="32834" b="4888"/>
          <a:stretch/>
        </p:blipFill>
        <p:spPr>
          <a:xfrm>
            <a:off x="10159219" y="4570660"/>
            <a:ext cx="2032781" cy="2286000"/>
          </a:xfrm>
          <a:prstGeom prst="rect">
            <a:avLst/>
          </a:prstGeom>
        </p:spPr>
      </p:pic>
      <p:pic>
        <p:nvPicPr>
          <p:cNvPr id="21" name="Picture 20">
            <a:extLst>
              <a:ext uri="{FF2B5EF4-FFF2-40B4-BE49-F238E27FC236}">
                <a16:creationId xmlns:a16="http://schemas.microsoft.com/office/drawing/2014/main" id="{EA72CD2F-9C8B-BC45-84D4-C504CBFB92D9}"/>
              </a:ext>
            </a:extLst>
          </p:cNvPr>
          <p:cNvPicPr>
            <a:picLocks noChangeAspect="1"/>
          </p:cNvPicPr>
          <p:nvPr/>
        </p:nvPicPr>
        <p:blipFill>
          <a:blip r:embed="rId6"/>
          <a:stretch>
            <a:fillRect/>
          </a:stretch>
        </p:blipFill>
        <p:spPr>
          <a:xfrm>
            <a:off x="8293572" y="1976408"/>
            <a:ext cx="3474756" cy="2148123"/>
          </a:xfrm>
          <a:prstGeom prst="rect">
            <a:avLst/>
          </a:prstGeom>
        </p:spPr>
      </p:pic>
    </p:spTree>
    <p:extLst>
      <p:ext uri="{BB962C8B-B14F-4D97-AF65-F5344CB8AC3E}">
        <p14:creationId xmlns:p14="http://schemas.microsoft.com/office/powerpoint/2010/main" val="408724760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CA5254-775F-864B-A376-C4AE0750FF33}"/>
              </a:ext>
            </a:extLst>
          </p:cNvPr>
          <p:cNvPicPr>
            <a:picLocks noChangeAspect="1"/>
          </p:cNvPicPr>
          <p:nvPr/>
        </p:nvPicPr>
        <p:blipFill rotWithShape="1">
          <a:blip r:embed="rId2"/>
          <a:srcRect l="32500" t="13185" r="32250" b="5454"/>
          <a:stretch/>
        </p:blipFill>
        <p:spPr>
          <a:xfrm>
            <a:off x="684213" y="1016000"/>
            <a:ext cx="3694113" cy="4819650"/>
          </a:xfrm>
          <a:prstGeom prst="rect">
            <a:avLst/>
          </a:prstGeom>
        </p:spPr>
      </p:pic>
      <p:pic>
        <p:nvPicPr>
          <p:cNvPr id="3" name="Picture 2">
            <a:extLst>
              <a:ext uri="{FF2B5EF4-FFF2-40B4-BE49-F238E27FC236}">
                <a16:creationId xmlns:a16="http://schemas.microsoft.com/office/drawing/2014/main" id="{B1598EFA-380A-DA41-A631-D0A13533DB00}"/>
              </a:ext>
            </a:extLst>
          </p:cNvPr>
          <p:cNvPicPr>
            <a:picLocks noChangeAspect="1"/>
          </p:cNvPicPr>
          <p:nvPr/>
        </p:nvPicPr>
        <p:blipFill rotWithShape="1">
          <a:blip r:embed="rId3"/>
          <a:srcRect l="32834" t="14667" r="33167" b="5454"/>
          <a:stretch/>
        </p:blipFill>
        <p:spPr>
          <a:xfrm>
            <a:off x="4460875" y="1016000"/>
            <a:ext cx="3627438" cy="4819650"/>
          </a:xfrm>
          <a:prstGeom prst="rect">
            <a:avLst/>
          </a:prstGeom>
        </p:spPr>
      </p:pic>
      <p:sp>
        <p:nvSpPr>
          <p:cNvPr id="5" name="TextBox 4">
            <a:extLst>
              <a:ext uri="{FF2B5EF4-FFF2-40B4-BE49-F238E27FC236}">
                <a16:creationId xmlns:a16="http://schemas.microsoft.com/office/drawing/2014/main" id="{4070ED7B-CBF4-0543-AF91-B44FA4331361}"/>
              </a:ext>
            </a:extLst>
          </p:cNvPr>
          <p:cNvSpPr txBox="1"/>
          <p:nvPr/>
        </p:nvSpPr>
        <p:spPr>
          <a:xfrm>
            <a:off x="8672513" y="1443841"/>
            <a:ext cx="3086100" cy="3970318"/>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The first of the activities from the museum is the opening of drawers, to find out information. To do this activity you had to think outside the box, as you wouldn’t necessarily know you had to open the draw to find out information of what was being shown in the glass case. In order to open the draws there was a requirement to use two hands as it was quite heavy.</a:t>
            </a:r>
          </a:p>
        </p:txBody>
      </p:sp>
    </p:spTree>
    <p:extLst>
      <p:ext uri="{BB962C8B-B14F-4D97-AF65-F5344CB8AC3E}">
        <p14:creationId xmlns:p14="http://schemas.microsoft.com/office/powerpoint/2010/main" val="59526744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FA299A-5CDF-45B1-877E-0FD659645D4C}"/>
              </a:ext>
            </a:extLst>
          </p:cNvPr>
          <p:cNvPicPr>
            <a:picLocks noChangeAspect="1"/>
          </p:cNvPicPr>
          <p:nvPr/>
        </p:nvPicPr>
        <p:blipFill>
          <a:blip r:embed="rId2"/>
          <a:stretch>
            <a:fillRect/>
          </a:stretch>
        </p:blipFill>
        <p:spPr>
          <a:xfrm>
            <a:off x="8211681" y="2793555"/>
            <a:ext cx="3281073" cy="3212798"/>
          </a:xfrm>
          <a:prstGeom prst="rect">
            <a:avLst/>
          </a:prstGeom>
        </p:spPr>
      </p:pic>
      <p:sp>
        <p:nvSpPr>
          <p:cNvPr id="4" name="TextBox 3">
            <a:extLst>
              <a:ext uri="{FF2B5EF4-FFF2-40B4-BE49-F238E27FC236}">
                <a16:creationId xmlns:a16="http://schemas.microsoft.com/office/drawing/2014/main" id="{8916A38C-82B0-4034-9B10-4C30CE5EF014}"/>
              </a:ext>
            </a:extLst>
          </p:cNvPr>
          <p:cNvSpPr txBox="1"/>
          <p:nvPr/>
        </p:nvSpPr>
        <p:spPr>
          <a:xfrm>
            <a:off x="614362" y="2830293"/>
            <a:ext cx="7180729" cy="313932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Another theorist is represented in this example, Vygotsky’s theory. Vygotsky’s  theory has a section called Experiencing Twice, and within this he had two stages. The example from the museum  of the opening of the draws, would link into Vygotsky’s first stage, which according to an article by UNESCO, states is a “social level.” The social level is from experiencing it with others, maybe someone who is more experienced. This fits with the example of the draws as the child may open it due to having seen someone more experienced than themselves, such as a member of the public, other pupils, the teacher, or a worker from the museum open the draw. The child then would copy the more experienced person, and open the draw. </a:t>
            </a:r>
          </a:p>
        </p:txBody>
      </p:sp>
      <p:sp>
        <p:nvSpPr>
          <p:cNvPr id="5" name="TextBox 4">
            <a:extLst>
              <a:ext uri="{FF2B5EF4-FFF2-40B4-BE49-F238E27FC236}">
                <a16:creationId xmlns:a16="http://schemas.microsoft.com/office/drawing/2014/main" id="{D29F3B8D-D56D-794E-8BBB-9936AF1512E2}"/>
              </a:ext>
            </a:extLst>
          </p:cNvPr>
          <p:cNvSpPr txBox="1"/>
          <p:nvPr/>
        </p:nvSpPr>
        <p:spPr>
          <a:xfrm>
            <a:off x="614362" y="485231"/>
            <a:ext cx="10878391" cy="2308324"/>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The opening of the draws would link partially to Bruner’s theory, as an article written by </a:t>
            </a:r>
            <a:r>
              <a:rPr lang="en-US" err="1">
                <a:latin typeface="Arial" panose="020B0604020202020204" pitchFamily="34" charset="0"/>
                <a:cs typeface="Arial" panose="020B0604020202020204" pitchFamily="34" charset="0"/>
              </a:rPr>
              <a:t>Weibell</a:t>
            </a:r>
            <a:r>
              <a:rPr lang="en-US">
                <a:latin typeface="Arial" panose="020B0604020202020204" pitchFamily="34" charset="0"/>
                <a:cs typeface="Arial" panose="020B0604020202020204" pitchFamily="34" charset="0"/>
              </a:rPr>
              <a:t> states that, ”All forms of obtaining knowledge for oneself by use of one’s own mind”. In regards to the draw activity, this means that you learn by using your own knowledge and trying it out for yourself. As a child you know that if you open a draw that there will be something inside, and this is exactly the same with the draw in the museum. </a:t>
            </a:r>
          </a:p>
          <a:p>
            <a:r>
              <a:rPr lang="en-US">
                <a:latin typeface="Arial" panose="020B0604020202020204" pitchFamily="34" charset="0"/>
                <a:cs typeface="Arial" panose="020B0604020202020204" pitchFamily="34" charset="0"/>
              </a:rPr>
              <a:t>Bruner’s theory believed in reflecting back on a problem, so if you did not know to open the draw, but saw someone else do it, maybe you would reflect back on this and think maybe next time I’ll try and open the draw.</a:t>
            </a:r>
          </a:p>
        </p:txBody>
      </p:sp>
    </p:spTree>
    <p:extLst>
      <p:ext uri="{BB962C8B-B14F-4D97-AF65-F5344CB8AC3E}">
        <p14:creationId xmlns:p14="http://schemas.microsoft.com/office/powerpoint/2010/main" val="317934148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476FFE-A504-4E16-A14C-F564FABF2BB9}"/>
              </a:ext>
            </a:extLst>
          </p:cNvPr>
          <p:cNvSpPr>
            <a:spLocks noGrp="1"/>
          </p:cNvSpPr>
          <p:nvPr>
            <p:ph idx="4294967295"/>
          </p:nvPr>
        </p:nvSpPr>
        <p:spPr>
          <a:xfrm>
            <a:off x="642939" y="778669"/>
            <a:ext cx="6515100" cy="5300662"/>
          </a:xfrm>
        </p:spPr>
        <p:txBody>
          <a:bodyPr>
            <a:normAutofit/>
          </a:bodyPr>
          <a:lstStyle/>
          <a:p>
            <a:pPr marL="0" indent="0">
              <a:buNone/>
            </a:pPr>
            <a:r>
              <a:rPr lang="en-GB" sz="1800">
                <a:latin typeface="Arial" panose="020B0604020202020204" pitchFamily="34" charset="0"/>
                <a:cs typeface="Arial" panose="020B0604020202020204" pitchFamily="34" charset="0"/>
              </a:rPr>
              <a:t>Gardeners Theory also links to this. This theory has 8 multiple intelligence principles. One example is the Visual Spatial and the second one being Linguistic Verbal. An article by Cherry, states that Visual in Gardener’s theory means that “People who are strong in visual-spatial intelligence are good at visualizing things. These individuals are often good with directions as well as maps, charts, videos, and pictures.” So in this case the children are seeing other people open the draws, so are able to visually see someone do it.</a:t>
            </a:r>
          </a:p>
          <a:p>
            <a:pPr marL="0" indent="0">
              <a:buNone/>
            </a:pPr>
            <a:r>
              <a:rPr lang="en-GB" sz="1800">
                <a:latin typeface="Arial" panose="020B0604020202020204" pitchFamily="34" charset="0"/>
                <a:cs typeface="Arial" panose="020B0604020202020204" pitchFamily="34" charset="0"/>
              </a:rPr>
              <a:t>The second of Gardener’s theory is the Linguistic Verbal. Again, according to Cherry, this means that “People who are strong in linguistic-verbal intelligence are able to use words well, both when writing and speaking.” Individuals who are good at this are often good at “memorizing information.” It also means that they are “Good at remembering written and spoken information.” For example if one of the pupils is a linguistic verbal and someone had spoken to them and told them what to do at this activity, that they are able to remember this and then put it into practice. </a:t>
            </a:r>
          </a:p>
          <a:p>
            <a:pPr marL="0" indent="0">
              <a:buNone/>
            </a:pPr>
            <a:endParaRPr lang="en-GB"/>
          </a:p>
          <a:p>
            <a:pPr marL="0" indent="0">
              <a:buNone/>
            </a:pPr>
            <a:endParaRPr lang="en-GB" sz="2000"/>
          </a:p>
          <a:p>
            <a:pPr marL="0" indent="0">
              <a:buNone/>
            </a:pPr>
            <a:endParaRPr lang="en-GB"/>
          </a:p>
          <a:p>
            <a:pPr marL="0" indent="0">
              <a:buNone/>
            </a:pPr>
            <a:endParaRPr lang="en-GB" sz="2000"/>
          </a:p>
          <a:p>
            <a:pPr marL="0" indent="0">
              <a:buNone/>
            </a:pPr>
            <a:endParaRPr lang="en-GB"/>
          </a:p>
          <a:p>
            <a:pPr marL="0" indent="0">
              <a:buNone/>
            </a:pPr>
            <a:endParaRPr lang="en-GB" sz="2000"/>
          </a:p>
          <a:p>
            <a:pPr marL="0" indent="0">
              <a:buNone/>
            </a:pPr>
            <a:endParaRPr lang="en-GB" sz="2000"/>
          </a:p>
        </p:txBody>
      </p:sp>
      <p:pic>
        <p:nvPicPr>
          <p:cNvPr id="4" name="Picture 3">
            <a:extLst>
              <a:ext uri="{FF2B5EF4-FFF2-40B4-BE49-F238E27FC236}">
                <a16:creationId xmlns:a16="http://schemas.microsoft.com/office/drawing/2014/main" id="{DFF860DC-8ADA-4C33-8C58-117DB8719BFD}"/>
              </a:ext>
            </a:extLst>
          </p:cNvPr>
          <p:cNvPicPr>
            <a:picLocks noChangeAspect="1"/>
          </p:cNvPicPr>
          <p:nvPr/>
        </p:nvPicPr>
        <p:blipFill rotWithShape="1">
          <a:blip r:embed="rId2"/>
          <a:srcRect l="27334" t="39704" r="33250" b="14518"/>
          <a:stretch/>
        </p:blipFill>
        <p:spPr>
          <a:xfrm>
            <a:off x="7272339" y="1737941"/>
            <a:ext cx="4805361" cy="3139232"/>
          </a:xfrm>
          <a:prstGeom prst="rect">
            <a:avLst/>
          </a:prstGeom>
        </p:spPr>
      </p:pic>
      <p:sp>
        <p:nvSpPr>
          <p:cNvPr id="5" name="TextBox 4">
            <a:extLst>
              <a:ext uri="{FF2B5EF4-FFF2-40B4-BE49-F238E27FC236}">
                <a16:creationId xmlns:a16="http://schemas.microsoft.com/office/drawing/2014/main" id="{792355AD-C214-4AEB-BF26-642EF4E71FDE}"/>
              </a:ext>
            </a:extLst>
          </p:cNvPr>
          <p:cNvSpPr txBox="1"/>
          <p:nvPr/>
        </p:nvSpPr>
        <p:spPr>
          <a:xfrm>
            <a:off x="8793480" y="4998720"/>
            <a:ext cx="1991360" cy="369332"/>
          </a:xfrm>
          <a:prstGeom prst="rect">
            <a:avLst/>
          </a:prstGeom>
          <a:noFill/>
        </p:spPr>
        <p:txBody>
          <a:bodyPr wrap="square" rtlCol="0">
            <a:spAutoFit/>
          </a:bodyPr>
          <a:lstStyle/>
          <a:p>
            <a:r>
              <a:rPr lang="en-GB"/>
              <a:t>Image from Cherry</a:t>
            </a:r>
          </a:p>
        </p:txBody>
      </p:sp>
    </p:spTree>
    <p:extLst>
      <p:ext uri="{BB962C8B-B14F-4D97-AF65-F5344CB8AC3E}">
        <p14:creationId xmlns:p14="http://schemas.microsoft.com/office/powerpoint/2010/main" val="414387198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180B52-0BA6-448A-878B-30952435A9BB}"/>
              </a:ext>
            </a:extLst>
          </p:cNvPr>
          <p:cNvSpPr>
            <a:spLocks noGrp="1"/>
          </p:cNvSpPr>
          <p:nvPr>
            <p:ph idx="4294967295"/>
          </p:nvPr>
        </p:nvSpPr>
        <p:spPr>
          <a:xfrm>
            <a:off x="785812" y="559264"/>
            <a:ext cx="10515601" cy="5080000"/>
          </a:xfrm>
        </p:spPr>
        <p:txBody>
          <a:bodyPr>
            <a:normAutofit/>
          </a:bodyPr>
          <a:lstStyle/>
          <a:p>
            <a:pPr marL="0" indent="0">
              <a:buNone/>
            </a:pPr>
            <a:r>
              <a:rPr lang="en-GB" sz="1800">
                <a:latin typeface="Arial" panose="020B0604020202020204" pitchFamily="34" charset="0"/>
                <a:cs typeface="Arial" panose="020B0604020202020204" pitchFamily="34" charset="0"/>
              </a:rPr>
              <a:t>The second interactive activity that I saw was using numerous touch screen devices, such as whiteboards, computers, projectors. Touch screen devices were used to show the different tasks that could be undertaken, such as the shopping basket task In this task the user had to touch the screen to move items into a basket. </a:t>
            </a:r>
          </a:p>
          <a:p>
            <a:pPr marL="0" indent="0">
              <a:buNone/>
            </a:pPr>
            <a:r>
              <a:rPr lang="en-GB" sz="1800">
                <a:latin typeface="Arial" panose="020B0604020202020204" pitchFamily="34" charset="0"/>
                <a:cs typeface="Arial" panose="020B0604020202020204" pitchFamily="34" charset="0"/>
              </a:rPr>
              <a:t>Another activity was where you had to touch the screen to gain further information to assist with the task to follow. </a:t>
            </a:r>
          </a:p>
        </p:txBody>
      </p:sp>
      <p:pic>
        <p:nvPicPr>
          <p:cNvPr id="4" name="Picture 3">
            <a:extLst>
              <a:ext uri="{FF2B5EF4-FFF2-40B4-BE49-F238E27FC236}">
                <a16:creationId xmlns:a16="http://schemas.microsoft.com/office/drawing/2014/main" id="{E8A0D03D-4899-4749-9A25-859538A3709D}"/>
              </a:ext>
            </a:extLst>
          </p:cNvPr>
          <p:cNvPicPr>
            <a:picLocks noChangeAspect="1"/>
          </p:cNvPicPr>
          <p:nvPr/>
        </p:nvPicPr>
        <p:blipFill rotWithShape="1">
          <a:blip r:embed="rId2"/>
          <a:srcRect l="19667" t="16000" r="19000" b="5185"/>
          <a:stretch/>
        </p:blipFill>
        <p:spPr>
          <a:xfrm>
            <a:off x="0" y="2642064"/>
            <a:ext cx="4146502" cy="2997200"/>
          </a:xfrm>
          <a:prstGeom prst="rect">
            <a:avLst/>
          </a:prstGeom>
        </p:spPr>
      </p:pic>
      <p:pic>
        <p:nvPicPr>
          <p:cNvPr id="5" name="Picture 4">
            <a:extLst>
              <a:ext uri="{FF2B5EF4-FFF2-40B4-BE49-F238E27FC236}">
                <a16:creationId xmlns:a16="http://schemas.microsoft.com/office/drawing/2014/main" id="{AD697667-464D-43CA-81E3-E763A81DEBAB}"/>
              </a:ext>
            </a:extLst>
          </p:cNvPr>
          <p:cNvPicPr>
            <a:picLocks noChangeAspect="1"/>
          </p:cNvPicPr>
          <p:nvPr/>
        </p:nvPicPr>
        <p:blipFill rotWithShape="1">
          <a:blip r:embed="rId3"/>
          <a:srcRect l="33000" t="13037" r="37500" b="6074"/>
          <a:stretch/>
        </p:blipFill>
        <p:spPr>
          <a:xfrm rot="16200000">
            <a:off x="4612470" y="3621724"/>
            <a:ext cx="2582202" cy="3982718"/>
          </a:xfrm>
          <a:prstGeom prst="rect">
            <a:avLst/>
          </a:prstGeom>
        </p:spPr>
      </p:pic>
      <p:pic>
        <p:nvPicPr>
          <p:cNvPr id="6" name="Picture 5">
            <a:extLst>
              <a:ext uri="{FF2B5EF4-FFF2-40B4-BE49-F238E27FC236}">
                <a16:creationId xmlns:a16="http://schemas.microsoft.com/office/drawing/2014/main" id="{79809604-C6BA-40B4-A766-41A6E3DB93FF}"/>
              </a:ext>
            </a:extLst>
          </p:cNvPr>
          <p:cNvPicPr>
            <a:picLocks noChangeAspect="1"/>
          </p:cNvPicPr>
          <p:nvPr/>
        </p:nvPicPr>
        <p:blipFill rotWithShape="1">
          <a:blip r:embed="rId4"/>
          <a:srcRect l="19082" t="16000" r="19085" b="8444"/>
          <a:stretch/>
        </p:blipFill>
        <p:spPr>
          <a:xfrm>
            <a:off x="7573975" y="2512502"/>
            <a:ext cx="4511040" cy="3100580"/>
          </a:xfrm>
          <a:prstGeom prst="rect">
            <a:avLst/>
          </a:prstGeom>
        </p:spPr>
      </p:pic>
    </p:spTree>
    <p:extLst>
      <p:ext uri="{BB962C8B-B14F-4D97-AF65-F5344CB8AC3E}">
        <p14:creationId xmlns:p14="http://schemas.microsoft.com/office/powerpoint/2010/main" val="390929665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FF4B42-33EF-4817-8E58-C1771682BF70}"/>
              </a:ext>
            </a:extLst>
          </p:cNvPr>
          <p:cNvSpPr>
            <a:spLocks noGrp="1"/>
          </p:cNvSpPr>
          <p:nvPr>
            <p:ph idx="4294967295"/>
          </p:nvPr>
        </p:nvSpPr>
        <p:spPr>
          <a:xfrm>
            <a:off x="757238" y="479425"/>
            <a:ext cx="10587037" cy="2176463"/>
          </a:xfrm>
        </p:spPr>
        <p:txBody>
          <a:bodyPr>
            <a:normAutofit/>
          </a:bodyPr>
          <a:lstStyle/>
          <a:p>
            <a:pPr marL="0" indent="0">
              <a:buNone/>
            </a:pPr>
            <a:r>
              <a:rPr lang="en-GB" sz="1800">
                <a:latin typeface="Arial" panose="020B0604020202020204" pitchFamily="34" charset="0"/>
                <a:cs typeface="Arial" panose="020B0604020202020204" pitchFamily="34" charset="0"/>
              </a:rPr>
              <a:t>Brunner’s theory links in with the touch screens. An article written by McLeod, states that Brunner had a “spiral curriculum,” and the spiral curriculum links to the touch screen activities. A child development website states that “any subject can be taught to any child at any age in some form that is honest.” Linking this with the touch screen, children could learn in 3 different ways how to use the touch screen as long as it is honest. The 3 ways that touch screen could be taught to the children in the museum is that someone could show the children what to do, so they can visually see it, another may be by talking to them, so by giving them instructions on what to do, so they can listen, and then finally, they may chose to try it themselves, by doing trial and error. </a:t>
            </a:r>
          </a:p>
          <a:p>
            <a:pPr marL="0" indent="0">
              <a:buNone/>
            </a:pPr>
            <a:endParaRPr lang="en-GB" sz="2000"/>
          </a:p>
          <a:p>
            <a:pPr marL="0" indent="0">
              <a:buNone/>
            </a:pPr>
            <a:endParaRPr lang="en-GB" sz="2000"/>
          </a:p>
          <a:p>
            <a:pPr marL="0" indent="0">
              <a:buNone/>
            </a:pPr>
            <a:endParaRPr lang="en-GB" sz="2000"/>
          </a:p>
        </p:txBody>
      </p:sp>
      <p:pic>
        <p:nvPicPr>
          <p:cNvPr id="2" name="Picture 1">
            <a:extLst>
              <a:ext uri="{FF2B5EF4-FFF2-40B4-BE49-F238E27FC236}">
                <a16:creationId xmlns:a16="http://schemas.microsoft.com/office/drawing/2014/main" id="{9263B67E-BB86-40A8-B3AE-22413154D51E}"/>
              </a:ext>
            </a:extLst>
          </p:cNvPr>
          <p:cNvPicPr>
            <a:picLocks noChangeAspect="1"/>
          </p:cNvPicPr>
          <p:nvPr/>
        </p:nvPicPr>
        <p:blipFill rotWithShape="1">
          <a:blip r:embed="rId2"/>
          <a:srcRect l="30703" t="3889" r="30703" b="5555"/>
          <a:stretch/>
        </p:blipFill>
        <p:spPr>
          <a:xfrm>
            <a:off x="8772500" y="2419350"/>
            <a:ext cx="3254774" cy="4295775"/>
          </a:xfrm>
          <a:prstGeom prst="rect">
            <a:avLst/>
          </a:prstGeom>
        </p:spPr>
      </p:pic>
      <p:sp>
        <p:nvSpPr>
          <p:cNvPr id="6" name="TextBox 5">
            <a:extLst>
              <a:ext uri="{FF2B5EF4-FFF2-40B4-BE49-F238E27FC236}">
                <a16:creationId xmlns:a16="http://schemas.microsoft.com/office/drawing/2014/main" id="{23ABDBAA-6D60-4077-B881-4F68D735F36E}"/>
              </a:ext>
            </a:extLst>
          </p:cNvPr>
          <p:cNvSpPr txBox="1"/>
          <p:nvPr/>
        </p:nvSpPr>
        <p:spPr>
          <a:xfrm>
            <a:off x="757238" y="2997576"/>
            <a:ext cx="7850982" cy="313932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This then links into Gardener, as I previously said children can learn how to use the touch screen things through visually seeing what to do, and Gardeners theory interlinks with this as one of his multiple intelligences which is linguistic verbal. This means learning through someone else do it and talking through what to do.  Another  one of Gardner’s 8 stages is logical mathematical, and according to Crook, he states that logical mathematical is “reasoning, problem-solving and pattern recognition,” which linking to the example of touch screen, the children would have to think what do I touch, how does it work, what do I do next. All of these questions link to the problem-solving and reasoning side of the logical mathematic rather than the number side of things.</a:t>
            </a:r>
          </a:p>
        </p:txBody>
      </p:sp>
    </p:spTree>
    <p:extLst>
      <p:ext uri="{BB962C8B-B14F-4D97-AF65-F5344CB8AC3E}">
        <p14:creationId xmlns:p14="http://schemas.microsoft.com/office/powerpoint/2010/main" val="33999800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A4577A-ED42-44E0-BCAC-52FE3E06D276}"/>
              </a:ext>
            </a:extLst>
          </p:cNvPr>
          <p:cNvSpPr>
            <a:spLocks noGrp="1"/>
          </p:cNvSpPr>
          <p:nvPr>
            <p:ph idx="4294967295"/>
          </p:nvPr>
        </p:nvSpPr>
        <p:spPr>
          <a:xfrm>
            <a:off x="852487" y="1253331"/>
            <a:ext cx="10487025" cy="4351338"/>
          </a:xfrm>
        </p:spPr>
        <p:txBody>
          <a:bodyPr>
            <a:normAutofit/>
          </a:bodyPr>
          <a:lstStyle/>
          <a:p>
            <a:pPr marL="0" indent="0">
              <a:buNone/>
            </a:pPr>
            <a:r>
              <a:rPr lang="en-GB" sz="1800">
                <a:latin typeface="Arial" panose="020B0604020202020204" pitchFamily="34" charset="0"/>
                <a:cs typeface="Arial" panose="020B0604020202020204" pitchFamily="34" charset="0"/>
              </a:rPr>
              <a:t>Vygotsky’s theory links to this in respect of culture.</a:t>
            </a:r>
          </a:p>
          <a:p>
            <a:pPr marL="0" indent="0">
              <a:buNone/>
            </a:pPr>
            <a:r>
              <a:rPr lang="en-GB" sz="1800">
                <a:latin typeface="Arial" panose="020B0604020202020204" pitchFamily="34" charset="0"/>
                <a:cs typeface="Arial" panose="020B0604020202020204" pitchFamily="34" charset="0"/>
              </a:rPr>
              <a:t>Vygotsky, states that our learning is influenced by “cultural tools,” and linking to this example of touch screen devices. Culture links in as if they have come from a certain cultural background, they may not know and understand how to use the touch screens, however, if they are from another cultural background they may already know how to use the touch screen. </a:t>
            </a:r>
          </a:p>
          <a:p>
            <a:pPr marL="0" indent="0">
              <a:buNone/>
            </a:pPr>
            <a:r>
              <a:rPr lang="en-GB" sz="1800">
                <a:latin typeface="Arial" panose="020B0604020202020204" pitchFamily="34" charset="0"/>
                <a:cs typeface="Arial" panose="020B0604020202020204" pitchFamily="34" charset="0"/>
              </a:rPr>
              <a:t>Culture plays a huge part in technology nowadays.</a:t>
            </a:r>
          </a:p>
          <a:p>
            <a:pPr marL="0" indent="0">
              <a:buNone/>
            </a:pPr>
            <a:r>
              <a:rPr lang="en-GB" sz="1800">
                <a:latin typeface="Arial" panose="020B0604020202020204" pitchFamily="34" charset="0"/>
                <a:cs typeface="Arial" panose="020B0604020202020204" pitchFamily="34" charset="0"/>
              </a:rPr>
              <a:t>A further link to Vygotsky in this example is the fact that according to a psychologist, Vygotsky states that “children construct knowledge.” Children who know how to use a computer, may have quite simply learn this themselves, at the fact that they may have a computer at home, and therefore may have taught themselves to use the computer, and the skills from using a computer are transferable To many touch screens, such as an iPad, I phone or even an interactive touch screen whiteboard. </a:t>
            </a:r>
          </a:p>
          <a:p>
            <a:pPr marL="0" indent="0">
              <a:buNone/>
            </a:pPr>
            <a:endParaRPr lang="en-GB" sz="2000"/>
          </a:p>
        </p:txBody>
      </p:sp>
    </p:spTree>
    <p:extLst>
      <p:ext uri="{BB962C8B-B14F-4D97-AF65-F5344CB8AC3E}">
        <p14:creationId xmlns:p14="http://schemas.microsoft.com/office/powerpoint/2010/main" val="29934980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CE3CDD-1718-4551-A188-C6BDD0C51504}"/>
              </a:ext>
            </a:extLst>
          </p:cNvPr>
          <p:cNvSpPr>
            <a:spLocks noGrp="1"/>
          </p:cNvSpPr>
          <p:nvPr>
            <p:ph idx="4294967295"/>
          </p:nvPr>
        </p:nvSpPr>
        <p:spPr>
          <a:xfrm>
            <a:off x="542925" y="2359025"/>
            <a:ext cx="5119688" cy="2139950"/>
          </a:xfrm>
        </p:spPr>
        <p:txBody>
          <a:bodyPr>
            <a:normAutofit/>
          </a:bodyPr>
          <a:lstStyle/>
          <a:p>
            <a:pPr marL="0" indent="0">
              <a:buNone/>
            </a:pPr>
            <a:r>
              <a:rPr lang="en-GB" sz="1800">
                <a:latin typeface="Arial" panose="020B0604020202020204" pitchFamily="34" charset="0"/>
                <a:cs typeface="Arial" panose="020B0604020202020204" pitchFamily="34" charset="0"/>
              </a:rPr>
              <a:t>Another interactive activity at the museum was the light activity. </a:t>
            </a:r>
          </a:p>
          <a:p>
            <a:pPr marL="0" indent="0">
              <a:buNone/>
            </a:pPr>
            <a:r>
              <a:rPr lang="en-GB" sz="1800">
                <a:latin typeface="Arial" panose="020B0604020202020204" pitchFamily="34" charset="0"/>
                <a:cs typeface="Arial" panose="020B0604020202020204" pitchFamily="34" charset="0"/>
              </a:rPr>
              <a:t>This activities overall aim was to get the light to turn on by pushing a button. To do this you had to use   trial and error, as you did not know how hard to push the button, how long for or which part of your hand to use etc. </a:t>
            </a:r>
          </a:p>
        </p:txBody>
      </p:sp>
      <p:pic>
        <p:nvPicPr>
          <p:cNvPr id="4" name="Picture 3">
            <a:extLst>
              <a:ext uri="{FF2B5EF4-FFF2-40B4-BE49-F238E27FC236}">
                <a16:creationId xmlns:a16="http://schemas.microsoft.com/office/drawing/2014/main" id="{E9AD8019-7EE0-46DC-BD68-A91669686B93}"/>
              </a:ext>
            </a:extLst>
          </p:cNvPr>
          <p:cNvPicPr>
            <a:picLocks noChangeAspect="1"/>
          </p:cNvPicPr>
          <p:nvPr/>
        </p:nvPicPr>
        <p:blipFill rotWithShape="1">
          <a:blip r:embed="rId2"/>
          <a:srcRect l="25464" r="2275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8533042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646A3-264C-442B-AE3C-165A79AC6734}"/>
              </a:ext>
            </a:extLst>
          </p:cNvPr>
          <p:cNvSpPr>
            <a:spLocks noGrp="1"/>
          </p:cNvSpPr>
          <p:nvPr>
            <p:ph idx="4294967295"/>
          </p:nvPr>
        </p:nvSpPr>
        <p:spPr>
          <a:xfrm>
            <a:off x="659606" y="447675"/>
            <a:ext cx="10872788" cy="5962650"/>
          </a:xfrm>
        </p:spPr>
        <p:txBody>
          <a:bodyPr>
            <a:normAutofit fontScale="92500" lnSpcReduction="10000"/>
          </a:bodyPr>
          <a:lstStyle/>
          <a:p>
            <a:pPr marL="0" indent="0">
              <a:buNone/>
            </a:pPr>
            <a:r>
              <a:rPr lang="en-GB" sz="1900">
                <a:latin typeface="Arial" panose="020B0604020202020204" pitchFamily="34" charset="0"/>
                <a:cs typeface="Arial" panose="020B0604020202020204" pitchFamily="34" charset="0"/>
              </a:rPr>
              <a:t>The first theorist that links to the light experiment is Vygotsky. This again, links in with Vygotsky’s Experiencing Twice, which has 2 levels. In the article from David, he states that this Experiencing Twice has two levels. The first one being a “social level” and the second one being a “psychological level.” </a:t>
            </a:r>
          </a:p>
          <a:p>
            <a:pPr marL="0" indent="0">
              <a:buNone/>
            </a:pPr>
            <a:r>
              <a:rPr lang="en-GB" sz="1900">
                <a:latin typeface="Arial" panose="020B0604020202020204" pitchFamily="34" charset="0"/>
                <a:cs typeface="Arial" panose="020B0604020202020204" pitchFamily="34" charset="0"/>
              </a:rPr>
              <a:t>The article by David, states that the first level is “between people,” which linking to this example, could be that the child has seen someone do the activity and they may fail, or the child watching may see this person do the example and the child watching succeeds from working with others. </a:t>
            </a:r>
          </a:p>
          <a:p>
            <a:pPr marL="0" indent="0">
              <a:buNone/>
            </a:pPr>
            <a:r>
              <a:rPr lang="en-GB" sz="1900">
                <a:latin typeface="Arial" panose="020B0604020202020204" pitchFamily="34" charset="0"/>
                <a:cs typeface="Arial" panose="020B0604020202020204" pitchFamily="34" charset="0"/>
              </a:rPr>
              <a:t>They may have learnt from the other persons mistakes, or even come up with different trial and error ways with other children. </a:t>
            </a:r>
          </a:p>
          <a:p>
            <a:pPr marL="0" indent="0">
              <a:buNone/>
            </a:pPr>
            <a:r>
              <a:rPr lang="en-GB" sz="1900">
                <a:latin typeface="Arial" panose="020B0604020202020204" pitchFamily="34" charset="0"/>
                <a:cs typeface="Arial" panose="020B0604020202020204" pitchFamily="34" charset="0"/>
              </a:rPr>
              <a:t>The second level of phycological also links in with this example, as the article written by David states that the second level is “inside the child,” so you may try a different method than someone else and you may succeed, but you came up with this idea all by yourself. </a:t>
            </a:r>
          </a:p>
          <a:p>
            <a:pPr marL="0" indent="0">
              <a:buNone/>
            </a:pPr>
            <a:r>
              <a:rPr lang="en-GB" sz="1900">
                <a:latin typeface="Arial" panose="020B0604020202020204" pitchFamily="34" charset="0"/>
                <a:cs typeface="Arial" panose="020B0604020202020204" pitchFamily="34" charset="0"/>
              </a:rPr>
              <a:t>This light activity also interlinks with Gardeners theory in two ways out of his eight multiple intelligences. The first one being Visual- spatial, which according to David is “the ability to mentally visualize objects and spatial dimensions.” This means that you are able to learn visually, so linking this to the light example, the child could Visually learn how the activity works, by watching people do it, by being given demonstrations and by mentally visualising how it works.</a:t>
            </a:r>
          </a:p>
          <a:p>
            <a:pPr marL="0" indent="0">
              <a:buNone/>
            </a:pPr>
            <a:r>
              <a:rPr lang="en-GB" sz="1900">
                <a:latin typeface="Arial" panose="020B0604020202020204" pitchFamily="34" charset="0"/>
                <a:cs typeface="Arial" panose="020B0604020202020204" pitchFamily="34" charset="0"/>
              </a:rPr>
              <a:t>Another one of Gardner’s 8 stages that this interlinks with is his multiple intelligence of logical- mathematical. This means according to David that someone is able to “inductive and deductive thinking and reasoning abilities, logic, as well as the use of numbers and abstract pattern recognition.” This does link with this example, not in the number side of maths, but the logical thinking side of things. The child could logically think what am I going to do to get this light to come on. </a:t>
            </a:r>
          </a:p>
          <a:p>
            <a:pPr marL="0" indent="0">
              <a:buNone/>
            </a:pPr>
            <a:endParaRPr lang="en-GB" sz="2000"/>
          </a:p>
        </p:txBody>
      </p:sp>
    </p:spTree>
    <p:extLst>
      <p:ext uri="{BB962C8B-B14F-4D97-AF65-F5344CB8AC3E}">
        <p14:creationId xmlns:p14="http://schemas.microsoft.com/office/powerpoint/2010/main" val="2013453489"/>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ACDD9-D3BC-4D58-B0C0-5CF54CB8DC99}"/>
              </a:ext>
            </a:extLst>
          </p:cNvPr>
          <p:cNvSpPr>
            <a:spLocks noGrp="1"/>
          </p:cNvSpPr>
          <p:nvPr>
            <p:ph idx="4294967295"/>
          </p:nvPr>
        </p:nvSpPr>
        <p:spPr>
          <a:xfrm>
            <a:off x="657225" y="519113"/>
            <a:ext cx="8339138" cy="3981450"/>
          </a:xfrm>
        </p:spPr>
        <p:txBody>
          <a:bodyPr>
            <a:noAutofit/>
          </a:bodyPr>
          <a:lstStyle/>
          <a:p>
            <a:pPr marL="0" indent="0">
              <a:buNone/>
            </a:pPr>
            <a:r>
              <a:rPr lang="en-GB" sz="1800">
                <a:latin typeface="Arial" panose="020B0604020202020204" pitchFamily="34" charset="0"/>
                <a:cs typeface="Arial" panose="020B0604020202020204" pitchFamily="34" charset="0"/>
              </a:rPr>
              <a:t>Brunner’s theory also links with the light example in 2 ways. </a:t>
            </a:r>
          </a:p>
          <a:p>
            <a:pPr marL="0" indent="0">
              <a:buNone/>
            </a:pPr>
            <a:r>
              <a:rPr lang="en-GB" sz="1800">
                <a:latin typeface="Arial" panose="020B0604020202020204" pitchFamily="34" charset="0"/>
                <a:cs typeface="Arial" panose="020B0604020202020204" pitchFamily="34" charset="0"/>
              </a:rPr>
              <a:t>The first way is through Brunner’s Modes of Representation.</a:t>
            </a:r>
          </a:p>
          <a:p>
            <a:pPr marL="0" indent="0">
              <a:buNone/>
            </a:pPr>
            <a:r>
              <a:rPr lang="en-GB" sz="1800">
                <a:latin typeface="Arial" panose="020B0604020202020204" pitchFamily="34" charset="0"/>
                <a:cs typeface="Arial" panose="020B0604020202020204" pitchFamily="34" charset="0"/>
              </a:rPr>
              <a:t>Brunner’s Modes of Representation has 3 stages, which according to Tall are “Enactive, iconic and symbolic,” and the one that links to this example is enactive, which again according to Tall means “representation through action.” So, linking this back with the light example, it means that the child may learn how to get the light to come on by actually doing it, by using trial and error and seeing which method works. </a:t>
            </a:r>
          </a:p>
          <a:p>
            <a:pPr marL="0" indent="0">
              <a:buNone/>
            </a:pPr>
            <a:r>
              <a:rPr lang="en-GB" sz="1800">
                <a:latin typeface="Arial" panose="020B0604020202020204" pitchFamily="34" charset="0"/>
                <a:cs typeface="Arial" panose="020B0604020202020204" pitchFamily="34" charset="0"/>
              </a:rPr>
              <a:t>The second of Brunner’s ideas that also link to this activity is his idea of Scaffolding.</a:t>
            </a:r>
          </a:p>
          <a:p>
            <a:pPr marL="0" indent="0">
              <a:buNone/>
            </a:pPr>
            <a:r>
              <a:rPr lang="en-GB" sz="1800">
                <a:latin typeface="Arial" panose="020B0604020202020204" pitchFamily="34" charset="0"/>
                <a:cs typeface="Arial" panose="020B0604020202020204" pitchFamily="34" charset="0"/>
              </a:rPr>
              <a:t>Wheeler’s article states that Brunner says that “when children start to learn new concepts, they need help from teachers and other adults in the form of active support”. This links in with the light example again, as to do the activity the children may need help from their teachers, to show them what to do, or to even give them possible ideas on how to do it, such, why don’t you try pushing the button with different parts of your hand and see which one turns the light on.</a:t>
            </a:r>
          </a:p>
          <a:p>
            <a:pPr marL="0" indent="0">
              <a:buNone/>
            </a:pPr>
            <a:r>
              <a:rPr lang="en-GB" sz="1800">
                <a:latin typeface="Arial" panose="020B0604020202020204" pitchFamily="34" charset="0"/>
                <a:cs typeface="Arial" panose="020B0604020202020204" pitchFamily="34" charset="0"/>
              </a:rPr>
              <a:t>Brunner’s theory then says that “as they become more independent in their thinking and acquire new skills and knowledge, the support can be gradually faded,” which means that eventually they will be able to come up with ideas and ways to work out activities like this one by themselves in the future. </a:t>
            </a:r>
          </a:p>
        </p:txBody>
      </p:sp>
      <p:pic>
        <p:nvPicPr>
          <p:cNvPr id="2" name="Picture 1">
            <a:extLst>
              <a:ext uri="{FF2B5EF4-FFF2-40B4-BE49-F238E27FC236}">
                <a16:creationId xmlns:a16="http://schemas.microsoft.com/office/drawing/2014/main" id="{AF388855-65B3-4DDF-A6A4-2E417A1F9DE9}"/>
              </a:ext>
            </a:extLst>
          </p:cNvPr>
          <p:cNvPicPr>
            <a:picLocks noChangeAspect="1"/>
          </p:cNvPicPr>
          <p:nvPr/>
        </p:nvPicPr>
        <p:blipFill rotWithShape="1">
          <a:blip r:embed="rId2"/>
          <a:srcRect l="71485" t="15000" r="12031" b="46667"/>
          <a:stretch/>
        </p:blipFill>
        <p:spPr>
          <a:xfrm>
            <a:off x="8996363" y="1641099"/>
            <a:ext cx="2733675" cy="3575802"/>
          </a:xfrm>
          <a:prstGeom prst="rect">
            <a:avLst/>
          </a:prstGeom>
        </p:spPr>
      </p:pic>
    </p:spTree>
    <p:extLst>
      <p:ext uri="{BB962C8B-B14F-4D97-AF65-F5344CB8AC3E}">
        <p14:creationId xmlns:p14="http://schemas.microsoft.com/office/powerpoint/2010/main" val="20597394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D228FB0-640E-0E49-98C5-FE4651CC8444}"/>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References</a:t>
            </a:r>
          </a:p>
        </p:txBody>
      </p:sp>
      <p:sp>
        <p:nvSpPr>
          <p:cNvPr id="5" name="Subtitle 2">
            <a:extLst>
              <a:ext uri="{FF2B5EF4-FFF2-40B4-BE49-F238E27FC236}">
                <a16:creationId xmlns:a16="http://schemas.microsoft.com/office/drawing/2014/main" id="{FB09DC98-467A-CA40-8E99-F6BE8FC2729E}"/>
              </a:ext>
            </a:extLst>
          </p:cNvPr>
          <p:cNvSpPr>
            <a:spLocks noGrp="1"/>
          </p:cNvSpPr>
          <p:nvPr>
            <p:ph idx="1"/>
          </p:nvPr>
        </p:nvSpPr>
        <p:spPr>
          <a:xfrm>
            <a:off x="4797909" y="152135"/>
            <a:ext cx="7250477" cy="6553730"/>
          </a:xfrm>
          <a:solidFill>
            <a:schemeClr val="bg1"/>
          </a:solidFill>
        </p:spPr>
        <p:txBody>
          <a:bodyPr anchor="ctr">
            <a:normAutofit fontScale="85000" lnSpcReduction="20000"/>
          </a:bodyPr>
          <a:lstStyle/>
          <a:p>
            <a:r>
              <a:rPr lang="en-GB" sz="1500" err="1">
                <a:latin typeface="Arial" panose="020B0604020202020204" pitchFamily="34" charset="0"/>
                <a:cs typeface="Arial" panose="020B0604020202020204" pitchFamily="34" charset="0"/>
              </a:rPr>
              <a:t>Cherry.K</a:t>
            </a:r>
            <a:r>
              <a:rPr lang="en-GB" sz="1500">
                <a:latin typeface="Arial" panose="020B0604020202020204" pitchFamily="34" charset="0"/>
                <a:cs typeface="Arial" panose="020B0604020202020204" pitchFamily="34" charset="0"/>
              </a:rPr>
              <a:t> (2019), Gardner's Theory of Multiple Intelligences, Cognitive Psychology, Theories. Available from: https://</a:t>
            </a:r>
            <a:r>
              <a:rPr lang="en-GB" sz="1500" err="1">
                <a:latin typeface="Arial" panose="020B0604020202020204" pitchFamily="34" charset="0"/>
                <a:cs typeface="Arial" panose="020B0604020202020204" pitchFamily="34" charset="0"/>
              </a:rPr>
              <a:t>www.verywellmind.com</a:t>
            </a:r>
            <a:r>
              <a:rPr lang="en-GB" sz="1500">
                <a:latin typeface="Arial" panose="020B0604020202020204" pitchFamily="34" charset="0"/>
                <a:cs typeface="Arial" panose="020B0604020202020204" pitchFamily="34" charset="0"/>
              </a:rPr>
              <a:t>/gardners-theory-of-multiple-intelligences-2795161</a:t>
            </a:r>
          </a:p>
          <a:p>
            <a:r>
              <a:rPr lang="en-GB" sz="1500" err="1">
                <a:latin typeface="Arial" panose="020B0604020202020204" pitchFamily="34" charset="0"/>
                <a:cs typeface="Arial" panose="020B0604020202020204" pitchFamily="34" charset="0"/>
              </a:rPr>
              <a:t>Cherry.K</a:t>
            </a:r>
            <a:r>
              <a:rPr lang="en-GB" sz="1500">
                <a:latin typeface="Arial" panose="020B0604020202020204" pitchFamily="34" charset="0"/>
                <a:cs typeface="Arial" panose="020B0604020202020204" pitchFamily="34" charset="0"/>
              </a:rPr>
              <a:t> (2019), Gardner's Theory of Multiple Intelligences, Cognitive Psychology, Theories. Available from: https://</a:t>
            </a:r>
            <a:r>
              <a:rPr lang="en-GB" sz="1500" err="1">
                <a:latin typeface="Arial" panose="020B0604020202020204" pitchFamily="34" charset="0"/>
                <a:cs typeface="Arial" panose="020B0604020202020204" pitchFamily="34" charset="0"/>
              </a:rPr>
              <a:t>www.verywellmind.com</a:t>
            </a:r>
            <a:r>
              <a:rPr lang="en-GB" sz="1500">
                <a:latin typeface="Arial" panose="020B0604020202020204" pitchFamily="34" charset="0"/>
                <a:cs typeface="Arial" panose="020B0604020202020204" pitchFamily="34" charset="0"/>
              </a:rPr>
              <a:t>/gardners-theory-of-multiple-intelligences-2795161</a:t>
            </a:r>
          </a:p>
          <a:p>
            <a:r>
              <a:rPr lang="en-GB" sz="1500">
                <a:latin typeface="Arial" panose="020B0604020202020204" pitchFamily="34" charset="0"/>
                <a:cs typeface="Arial" panose="020B0604020202020204" pitchFamily="34" charset="0"/>
              </a:rPr>
              <a:t>Child Development Theories: Jerome Bruner (2019) Available at: https://</a:t>
            </a:r>
            <a:r>
              <a:rPr lang="en-GB" sz="1500" err="1">
                <a:latin typeface="Arial" panose="020B0604020202020204" pitchFamily="34" charset="0"/>
                <a:cs typeface="Arial" panose="020B0604020202020204" pitchFamily="34" charset="0"/>
              </a:rPr>
              <a:t>www.firstdiscoveries.co.uk</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jerome</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bruner</a:t>
            </a:r>
            <a:r>
              <a:rPr lang="en-GB" sz="1500">
                <a:latin typeface="Arial" panose="020B0604020202020204" pitchFamily="34" charset="0"/>
                <a:cs typeface="Arial" panose="020B0604020202020204" pitchFamily="34" charset="0"/>
              </a:rPr>
              <a:t>-child-development-theories/</a:t>
            </a:r>
          </a:p>
          <a:p>
            <a:r>
              <a:rPr lang="en-GB" sz="1500">
                <a:latin typeface="Arial" panose="020B0604020202020204" pitchFamily="34" charset="0"/>
                <a:cs typeface="Arial" panose="020B0604020202020204" pitchFamily="34" charset="0"/>
              </a:rPr>
              <a:t>Crook. D (2019), Understanding Multiple Intelligences. Available from: https://</a:t>
            </a:r>
            <a:r>
              <a:rPr lang="en-GB" sz="1500" err="1">
                <a:latin typeface="Arial" panose="020B0604020202020204" pitchFamily="34" charset="0"/>
                <a:cs typeface="Arial" panose="020B0604020202020204" pitchFamily="34" charset="0"/>
              </a:rPr>
              <a:t>thriveglobal.com</a:t>
            </a:r>
            <a:r>
              <a:rPr lang="en-GB" sz="1500">
                <a:latin typeface="Arial" panose="020B0604020202020204" pitchFamily="34" charset="0"/>
                <a:cs typeface="Arial" panose="020B0604020202020204" pitchFamily="34" charset="0"/>
              </a:rPr>
              <a:t>/stories/understanding-multiple-intelligences/</a:t>
            </a:r>
          </a:p>
          <a:p>
            <a:r>
              <a:rPr lang="en-GB" sz="1500">
                <a:latin typeface="Arial" panose="020B0604020202020204" pitchFamily="34" charset="0"/>
                <a:cs typeface="Arial" panose="020B0604020202020204" pitchFamily="34" charset="0"/>
              </a:rPr>
              <a:t>David L, (2014) Social Development Theory (Vygotsky), In Learning Theories. Available from: https://</a:t>
            </a:r>
            <a:r>
              <a:rPr lang="en-GB" sz="1500" err="1">
                <a:latin typeface="Arial" panose="020B0604020202020204" pitchFamily="34" charset="0"/>
                <a:cs typeface="Arial" panose="020B0604020202020204" pitchFamily="34" charset="0"/>
              </a:rPr>
              <a:t>www.learning-theories.com</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vygotskys</a:t>
            </a:r>
            <a:r>
              <a:rPr lang="en-GB" sz="1500">
                <a:latin typeface="Arial" panose="020B0604020202020204" pitchFamily="34" charset="0"/>
                <a:cs typeface="Arial" panose="020B0604020202020204" pitchFamily="34" charset="0"/>
              </a:rPr>
              <a:t>-social-learning-</a:t>
            </a:r>
            <a:r>
              <a:rPr lang="en-GB" sz="1500" err="1">
                <a:latin typeface="Arial" panose="020B0604020202020204" pitchFamily="34" charset="0"/>
                <a:cs typeface="Arial" panose="020B0604020202020204" pitchFamily="34" charset="0"/>
              </a:rPr>
              <a:t>theory.html</a:t>
            </a:r>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David L, (2014), Multiple Intelligences Theory (Gardner), In Learning Theories. Available from: https://</a:t>
            </a:r>
            <a:r>
              <a:rPr lang="en-GB" sz="1500" err="1">
                <a:latin typeface="Arial" panose="020B0604020202020204" pitchFamily="34" charset="0"/>
                <a:cs typeface="Arial" panose="020B0604020202020204" pitchFamily="34" charset="0"/>
              </a:rPr>
              <a:t>www.learning-theories.com</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gardners</a:t>
            </a:r>
            <a:r>
              <a:rPr lang="en-GB" sz="1500">
                <a:latin typeface="Arial" panose="020B0604020202020204" pitchFamily="34" charset="0"/>
                <a:cs typeface="Arial" panose="020B0604020202020204" pitchFamily="34" charset="0"/>
              </a:rPr>
              <a:t>-multiple-intelligences-</a:t>
            </a:r>
            <a:r>
              <a:rPr lang="en-GB" sz="1500" err="1">
                <a:latin typeface="Arial" panose="020B0604020202020204" pitchFamily="34" charset="0"/>
                <a:cs typeface="Arial" panose="020B0604020202020204" pitchFamily="34" charset="0"/>
              </a:rPr>
              <a:t>theory.html</a:t>
            </a:r>
            <a:endParaRPr lang="en-GB" sz="1500">
              <a:latin typeface="Arial" panose="020B0604020202020204" pitchFamily="34" charset="0"/>
              <a:cs typeface="Arial" panose="020B0604020202020204" pitchFamily="34" charset="0"/>
            </a:endParaRPr>
          </a:p>
          <a:p>
            <a:r>
              <a:rPr lang="en-GB" sz="1500" err="1">
                <a:latin typeface="Arial" panose="020B0604020202020204" pitchFamily="34" charset="0"/>
                <a:cs typeface="Arial" panose="020B0604020202020204" pitchFamily="34" charset="0"/>
              </a:rPr>
              <a:t>Gajdamaschko</a:t>
            </a:r>
            <a:r>
              <a:rPr lang="en-GB" sz="1500">
                <a:latin typeface="Arial" panose="020B0604020202020204" pitchFamily="34" charset="0"/>
                <a:cs typeface="Arial" panose="020B0604020202020204" pitchFamily="34" charset="0"/>
              </a:rPr>
              <a:t>. N (taken from UNESCO), Vygotsky’s Sociocultural Theory. Available from: http://</a:t>
            </a:r>
            <a:r>
              <a:rPr lang="en-GB" sz="1500" err="1">
                <a:latin typeface="Arial" panose="020B0604020202020204" pitchFamily="34" charset="0"/>
                <a:cs typeface="Arial" panose="020B0604020202020204" pitchFamily="34" charset="0"/>
              </a:rPr>
              <a:t>www.ceebl.manchester.ac.uk</a:t>
            </a:r>
            <a:r>
              <a:rPr lang="en-GB" sz="1500">
                <a:latin typeface="Arial" panose="020B0604020202020204" pitchFamily="34" charset="0"/>
                <a:cs typeface="Arial" panose="020B0604020202020204" pitchFamily="34" charset="0"/>
              </a:rPr>
              <a:t>/events/archive/</a:t>
            </a:r>
            <a:r>
              <a:rPr lang="en-GB" sz="1500" err="1">
                <a:latin typeface="Arial" panose="020B0604020202020204" pitchFamily="34" charset="0"/>
                <a:cs typeface="Arial" panose="020B0604020202020204" pitchFamily="34" charset="0"/>
              </a:rPr>
              <a:t>aligningcollaborativelearning</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Vygotsky.pdf</a:t>
            </a:r>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McLeod. S (2018), Lev Vygotsky, Vygotsky, Developmental Psychology. Available from: https://</a:t>
            </a:r>
            <a:r>
              <a:rPr lang="en-GB" sz="1500" err="1">
                <a:latin typeface="Arial" panose="020B0604020202020204" pitchFamily="34" charset="0"/>
                <a:cs typeface="Arial" panose="020B0604020202020204" pitchFamily="34" charset="0"/>
              </a:rPr>
              <a:t>www.simplypsychology.org</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vygotsky.html</a:t>
            </a:r>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McLeod. S (2019), Bruner - Learning Theory in Education, Brunner, Developmental Psychology. Available from: https://</a:t>
            </a:r>
            <a:r>
              <a:rPr lang="en-GB" sz="1500" err="1">
                <a:latin typeface="Arial" panose="020B0604020202020204" pitchFamily="34" charset="0"/>
                <a:cs typeface="Arial" panose="020B0604020202020204" pitchFamily="34" charset="0"/>
              </a:rPr>
              <a:t>www.simplypsychology.org</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bruner.html</a:t>
            </a:r>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Tall. D (1994), Brunner’s three stages of representation,  A Versatile Theory of Visualisation and Symbolisation in Mathematics. Available from: https://</a:t>
            </a:r>
            <a:r>
              <a:rPr lang="en-GB" sz="1500" err="1">
                <a:latin typeface="Arial" panose="020B0604020202020204" pitchFamily="34" charset="0"/>
                <a:cs typeface="Arial" panose="020B0604020202020204" pitchFamily="34" charset="0"/>
              </a:rPr>
              <a:t>www.researchgate.net</a:t>
            </a:r>
            <a:r>
              <a:rPr lang="en-GB" sz="1500">
                <a:latin typeface="Arial" panose="020B0604020202020204" pitchFamily="34" charset="0"/>
                <a:cs typeface="Arial" panose="020B0604020202020204" pitchFamily="34" charset="0"/>
              </a:rPr>
              <a:t>/figure/Bruners-three-modes-of-representation_fig1_238170268</a:t>
            </a:r>
          </a:p>
          <a:p>
            <a:r>
              <a:rPr lang="en-GB" sz="1500">
                <a:latin typeface="Arial" panose="020B0604020202020204" pitchFamily="34" charset="0"/>
                <a:cs typeface="Arial" panose="020B0604020202020204" pitchFamily="34" charset="0"/>
              </a:rPr>
              <a:t>Vygotsky's Sociocultural Theory of Cognitive Development (2019) Available at: https://</a:t>
            </a:r>
            <a:r>
              <a:rPr lang="en-GB" sz="1500" err="1">
                <a:latin typeface="Arial" panose="020B0604020202020204" pitchFamily="34" charset="0"/>
                <a:cs typeface="Arial" panose="020B0604020202020204" pitchFamily="34" charset="0"/>
              </a:rPr>
              <a:t>www.psychologynoteshq.com</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vygotsky</a:t>
            </a:r>
            <a:r>
              <a:rPr lang="en-GB" sz="1500">
                <a:latin typeface="Arial" panose="020B0604020202020204" pitchFamily="34" charset="0"/>
                <a:cs typeface="Arial" panose="020B0604020202020204" pitchFamily="34" charset="0"/>
              </a:rPr>
              <a:t>-theory/</a:t>
            </a:r>
          </a:p>
          <a:p>
            <a:r>
              <a:rPr lang="en-GB" sz="1500" err="1">
                <a:latin typeface="Arial" panose="020B0604020202020204" pitchFamily="34" charset="0"/>
                <a:cs typeface="Arial" panose="020B0604020202020204" pitchFamily="34" charset="0"/>
              </a:rPr>
              <a:t>Weibell</a:t>
            </a:r>
            <a:r>
              <a:rPr lang="en-GB" sz="1500">
                <a:latin typeface="Arial" panose="020B0604020202020204" pitchFamily="34" charset="0"/>
                <a:cs typeface="Arial" panose="020B0604020202020204" pitchFamily="34" charset="0"/>
              </a:rPr>
              <a:t>, C. J. (2011) Principles of learning: 7 principles to guide personalized, student-</a:t>
            </a:r>
            <a:r>
              <a:rPr lang="en-GB" sz="1500" err="1">
                <a:latin typeface="Arial" panose="020B0604020202020204" pitchFamily="34" charset="0"/>
                <a:cs typeface="Arial" panose="020B0604020202020204" pitchFamily="34" charset="0"/>
              </a:rPr>
              <a:t>centered</a:t>
            </a:r>
            <a:r>
              <a:rPr lang="en-GB" sz="1500">
                <a:latin typeface="Arial" panose="020B0604020202020204" pitchFamily="34" charset="0"/>
                <a:cs typeface="Arial" panose="020B0604020202020204" pitchFamily="34" charset="0"/>
              </a:rPr>
              <a:t> learning in the technology-enhanced, blended learning environment. Available from: https://</a:t>
            </a:r>
            <a:r>
              <a:rPr lang="en-GB" sz="1500" err="1">
                <a:latin typeface="Arial" panose="020B0604020202020204" pitchFamily="34" charset="0"/>
                <a:cs typeface="Arial" panose="020B0604020202020204" pitchFamily="34" charset="0"/>
              </a:rPr>
              <a:t>principlesoflearning.wordpress.com</a:t>
            </a:r>
            <a:r>
              <a:rPr lang="en-GB" sz="1500">
                <a:latin typeface="Arial" panose="020B0604020202020204" pitchFamily="34" charset="0"/>
                <a:cs typeface="Arial" panose="020B0604020202020204" pitchFamily="34" charset="0"/>
              </a:rPr>
              <a:t>/dissertation/chapter-3-literature-review-2/the-constructive-perspective/discovery-learning-jerome-bruner-1961/</a:t>
            </a:r>
          </a:p>
          <a:p>
            <a:r>
              <a:rPr lang="en-GB" sz="1500">
                <a:latin typeface="Arial" panose="020B0604020202020204" pitchFamily="34" charset="0"/>
                <a:cs typeface="Arial" panose="020B0604020202020204" pitchFamily="34" charset="0"/>
              </a:rPr>
              <a:t>Wheeler. S (2019), Jerome Brunner On The Scaffolding Of Learning,  Learning Theories: Jerome Bruner On The Scaffolding Of Learning. Available from: https://</a:t>
            </a:r>
            <a:r>
              <a:rPr lang="en-GB" sz="1500" err="1">
                <a:latin typeface="Arial" panose="020B0604020202020204" pitchFamily="34" charset="0"/>
                <a:cs typeface="Arial" panose="020B0604020202020204" pitchFamily="34" charset="0"/>
              </a:rPr>
              <a:t>www.teachthought.com</a:t>
            </a:r>
            <a:r>
              <a:rPr lang="en-GB" sz="1500">
                <a:latin typeface="Arial" panose="020B0604020202020204" pitchFamily="34" charset="0"/>
                <a:cs typeface="Arial" panose="020B0604020202020204" pitchFamily="34" charset="0"/>
              </a:rPr>
              <a:t>/learning/learning-theories-</a:t>
            </a:r>
            <a:r>
              <a:rPr lang="en-GB" sz="1500" err="1">
                <a:latin typeface="Arial" panose="020B0604020202020204" pitchFamily="34" charset="0"/>
                <a:cs typeface="Arial" panose="020B0604020202020204" pitchFamily="34" charset="0"/>
              </a:rPr>
              <a:t>jerome</a:t>
            </a:r>
            <a:r>
              <a:rPr lang="en-GB" sz="1500">
                <a:latin typeface="Arial" panose="020B0604020202020204" pitchFamily="34" charset="0"/>
                <a:cs typeface="Arial" panose="020B0604020202020204" pitchFamily="34" charset="0"/>
              </a:rPr>
              <a:t>-</a:t>
            </a:r>
            <a:r>
              <a:rPr lang="en-GB" sz="1500" err="1">
                <a:latin typeface="Arial" panose="020B0604020202020204" pitchFamily="34" charset="0"/>
                <a:cs typeface="Arial" panose="020B0604020202020204" pitchFamily="34" charset="0"/>
              </a:rPr>
              <a:t>bruner</a:t>
            </a:r>
            <a:r>
              <a:rPr lang="en-GB" sz="1500">
                <a:latin typeface="Arial" panose="020B0604020202020204" pitchFamily="34" charset="0"/>
                <a:cs typeface="Arial" panose="020B0604020202020204" pitchFamily="34" charset="0"/>
              </a:rPr>
              <a:t>-scaffolding-learning/</a:t>
            </a:r>
          </a:p>
          <a:p>
            <a:endParaRPr lang="en-GB" sz="700"/>
          </a:p>
        </p:txBody>
      </p:sp>
    </p:spTree>
    <p:extLst>
      <p:ext uri="{BB962C8B-B14F-4D97-AF65-F5344CB8AC3E}">
        <p14:creationId xmlns:p14="http://schemas.microsoft.com/office/powerpoint/2010/main" val="2223437345"/>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9E7B1-E151-E545-A149-334BC81EA56B}"/>
              </a:ext>
            </a:extLst>
          </p:cNvPr>
          <p:cNvSpPr>
            <a:spLocks noGrp="1"/>
          </p:cNvSpPr>
          <p:nvPr>
            <p:ph type="title"/>
          </p:nvPr>
        </p:nvSpPr>
        <p:spPr/>
        <p:txBody>
          <a:bodyPr/>
          <a:lstStyle/>
          <a:p>
            <a:r>
              <a:rPr lang="en-US"/>
              <a:t>Culture and Beliefs</a:t>
            </a:r>
          </a:p>
        </p:txBody>
      </p:sp>
      <p:sp>
        <p:nvSpPr>
          <p:cNvPr id="3" name="Content Placeholder 2">
            <a:extLst>
              <a:ext uri="{FF2B5EF4-FFF2-40B4-BE49-F238E27FC236}">
                <a16:creationId xmlns:a16="http://schemas.microsoft.com/office/drawing/2014/main" id="{603CC9F6-9F37-0E43-9B4C-E57BD03F7658}"/>
              </a:ext>
            </a:extLst>
          </p:cNvPr>
          <p:cNvSpPr>
            <a:spLocks noGrp="1"/>
          </p:cNvSpPr>
          <p:nvPr>
            <p:ph idx="1"/>
          </p:nvPr>
        </p:nvSpPr>
        <p:spPr>
          <a:xfrm>
            <a:off x="1024128" y="2114375"/>
            <a:ext cx="9720073" cy="2032000"/>
          </a:xfrm>
        </p:spPr>
        <p:txBody>
          <a:bodyPr/>
          <a:lstStyle/>
          <a:p>
            <a:r>
              <a:rPr lang="en-GB"/>
              <a:t>After visiting the museum, I began to notice that there was a significant range of different cultures within the setting. But by visiting this particular setting it gave me a strong understanding on the different cultures which we have in Wales. As a country we are very welcoming, but we are also very keen to see what other individuals’ cultures involve and also their beliefs. </a:t>
            </a:r>
          </a:p>
          <a:p>
            <a:endParaRPr lang="en-US"/>
          </a:p>
        </p:txBody>
      </p:sp>
      <p:sp>
        <p:nvSpPr>
          <p:cNvPr id="8" name="Rectangle 8">
            <a:extLst>
              <a:ext uri="{FF2B5EF4-FFF2-40B4-BE49-F238E27FC236}">
                <a16:creationId xmlns:a16="http://schemas.microsoft.com/office/drawing/2014/main" id="{C39B8149-7B24-6D42-BE67-8F710C716713}"/>
              </a:ext>
            </a:extLst>
          </p:cNvPr>
          <p:cNvSpPr>
            <a:spLocks noChangeArrowheads="1"/>
          </p:cNvSpPr>
          <p:nvPr/>
        </p:nvSpPr>
        <p:spPr bwMode="auto">
          <a:xfrm>
            <a:off x="2314575" y="40005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31" name="Picture 3" descr="Image result for culture">
            <a:extLst>
              <a:ext uri="{FF2B5EF4-FFF2-40B4-BE49-F238E27FC236}">
                <a16:creationId xmlns:a16="http://schemas.microsoft.com/office/drawing/2014/main" id="{523F92E7-26C1-374E-B564-8F95CC16D0E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314575" y="3825082"/>
            <a:ext cx="2751552" cy="276383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0">
            <a:extLst>
              <a:ext uri="{FF2B5EF4-FFF2-40B4-BE49-F238E27FC236}">
                <a16:creationId xmlns:a16="http://schemas.microsoft.com/office/drawing/2014/main" id="{D5752715-7885-5041-8F12-D4FDE3F56158}"/>
              </a:ext>
            </a:extLst>
          </p:cNvPr>
          <p:cNvSpPr>
            <a:spLocks noChangeArrowheads="1"/>
          </p:cNvSpPr>
          <p:nvPr/>
        </p:nvSpPr>
        <p:spPr bwMode="auto">
          <a:xfrm>
            <a:off x="6499225" y="40005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33" name="Picture 5" descr="Image result for culture">
            <a:extLst>
              <a:ext uri="{FF2B5EF4-FFF2-40B4-BE49-F238E27FC236}">
                <a16:creationId xmlns:a16="http://schemas.microsoft.com/office/drawing/2014/main" id="{53A2B915-D458-5847-A456-0DB3874C9D0A}"/>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356574" y="4000500"/>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66156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F987FB-2329-C240-B5F8-7B1681AB5D5B}"/>
              </a:ext>
            </a:extLst>
          </p:cNvPr>
          <p:cNvSpPr txBox="1"/>
          <p:nvPr/>
        </p:nvSpPr>
        <p:spPr>
          <a:xfrm>
            <a:off x="1745455" y="843677"/>
            <a:ext cx="8701087" cy="2585323"/>
          </a:xfrm>
          <a:prstGeom prst="rect">
            <a:avLst/>
          </a:prstGeom>
          <a:noFill/>
        </p:spPr>
        <p:txBody>
          <a:bodyPr wrap="square" rtlCol="0">
            <a:spAutoFit/>
          </a:bodyPr>
          <a:lstStyle/>
          <a:p>
            <a:r>
              <a:rPr lang="en-GB"/>
              <a:t> </a:t>
            </a:r>
          </a:p>
          <a:p>
            <a:r>
              <a:rPr lang="en-GB">
                <a:latin typeface="Arial" panose="020B0604020202020204" pitchFamily="34" charset="0"/>
                <a:cs typeface="Arial" panose="020B0604020202020204" pitchFamily="34" charset="0"/>
              </a:rPr>
              <a:t>Within the Swansea waterfront museum, they host a wide range of different events throughout the year which cater for individuals who come from different origins. There most recent event is a Jewish community event which enables the Jewish community in Swansea and surrounding areas to come together and build a stronger unit. This is also a learning platform for a number of children who are involved with this event as they are starting to build on their knowledge and communication skills which will guide them through life. </a:t>
            </a:r>
          </a:p>
          <a:p>
            <a:endParaRPr lang="en-US"/>
          </a:p>
        </p:txBody>
      </p:sp>
      <p:sp>
        <p:nvSpPr>
          <p:cNvPr id="5" name="Rectangle 4">
            <a:extLst>
              <a:ext uri="{FF2B5EF4-FFF2-40B4-BE49-F238E27FC236}">
                <a16:creationId xmlns:a16="http://schemas.microsoft.com/office/drawing/2014/main" id="{A68731DC-A06E-1448-8795-4634F2DB394E}"/>
              </a:ext>
            </a:extLst>
          </p:cNvPr>
          <p:cNvSpPr>
            <a:spLocks noChangeArrowheads="1"/>
          </p:cNvSpPr>
          <p:nvPr/>
        </p:nvSpPr>
        <p:spPr bwMode="auto">
          <a:xfrm flipV="1">
            <a:off x="2393876" y="4022881"/>
            <a:ext cx="15036107" cy="50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2051" name="Picture 4" descr="Image result for jewish community">
            <a:extLst>
              <a:ext uri="{FF2B5EF4-FFF2-40B4-BE49-F238E27FC236}">
                <a16:creationId xmlns:a16="http://schemas.microsoft.com/office/drawing/2014/main" id="{08DF36D3-830C-A64D-BF54-A0D76C025C7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31052" y="3571160"/>
            <a:ext cx="5129895" cy="2882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513603"/>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76A22A-7270-3149-B4DE-34F1FD94572B}"/>
              </a:ext>
            </a:extLst>
          </p:cNvPr>
          <p:cNvSpPr txBox="1"/>
          <p:nvPr/>
        </p:nvSpPr>
        <p:spPr>
          <a:xfrm>
            <a:off x="1581150" y="1028700"/>
            <a:ext cx="9029700" cy="2585323"/>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second event within the setting which we have chosen is that there was a harp in the museum and there was also an event which allowed individuals to try out the musical instrument which is the national instrument of Wales. By having this event enhances the music culture within Wales and by individuals being able to have a go it allows them to have an opinion on the instrument. Lastly, by hosting this event it enables the younger generation into having an interest of what music is played in Wales. By playing a musical instrument it can stimulate the brain and also enlarges our memory. </a:t>
            </a:r>
          </a:p>
          <a:p>
            <a:endParaRPr lang="en-US"/>
          </a:p>
        </p:txBody>
      </p:sp>
      <p:sp>
        <p:nvSpPr>
          <p:cNvPr id="3" name="Rectangle 2">
            <a:extLst>
              <a:ext uri="{FF2B5EF4-FFF2-40B4-BE49-F238E27FC236}">
                <a16:creationId xmlns:a16="http://schemas.microsoft.com/office/drawing/2014/main" id="{BFE41637-6CE2-F04B-AB44-89B0D1FAD4C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Picture 2" descr="Image result for harp">
            <a:extLst>
              <a:ext uri="{FF2B5EF4-FFF2-40B4-BE49-F238E27FC236}">
                <a16:creationId xmlns:a16="http://schemas.microsoft.com/office/drawing/2014/main" id="{615E5A24-DE46-4043-B396-79885FE074E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343275" y="3384960"/>
            <a:ext cx="1747839" cy="32008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4">
            <a:extLst>
              <a:ext uri="{FF2B5EF4-FFF2-40B4-BE49-F238E27FC236}">
                <a16:creationId xmlns:a16="http://schemas.microsoft.com/office/drawing/2014/main" id="{9EF2E1F1-C550-F949-9226-C3AEED691B09}"/>
              </a:ext>
            </a:extLst>
          </p:cNvPr>
          <p:cNvSpPr>
            <a:spLocks noChangeArrowheads="1"/>
          </p:cNvSpPr>
          <p:nvPr/>
        </p:nvSpPr>
        <p:spPr bwMode="auto">
          <a:xfrm>
            <a:off x="6829425" y="379976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5" name="Picture 6" descr="Image result for welsh flag">
            <a:extLst>
              <a:ext uri="{FF2B5EF4-FFF2-40B4-BE49-F238E27FC236}">
                <a16:creationId xmlns:a16="http://schemas.microsoft.com/office/drawing/2014/main" id="{C73B827F-8883-F547-BFD7-2C14157CD6AD}"/>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365082" y="3614023"/>
            <a:ext cx="297180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2467416"/>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AA31E9-6F95-E847-95A4-787BCCA27116}"/>
              </a:ext>
            </a:extLst>
          </p:cNvPr>
          <p:cNvSpPr txBox="1"/>
          <p:nvPr/>
        </p:nvSpPr>
        <p:spPr>
          <a:xfrm>
            <a:off x="1352550" y="1243014"/>
            <a:ext cx="9486900" cy="2308324"/>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last event which I found interesting was that within the museum they  celebrate Chinese New Year., the way in which they celebrate this special occasion is by hosting an event for a certain period and this gives individuals a chance to come and explore the culture that China has to offer.  According to </a:t>
            </a:r>
            <a:r>
              <a:rPr lang="en-GB" b="1">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Travelchinaguide.com</a:t>
            </a:r>
            <a:r>
              <a:rPr lang="en-GB">
                <a:latin typeface="Arial" panose="020B0604020202020204" pitchFamily="34" charset="0"/>
                <a:cs typeface="Arial" panose="020B0604020202020204" pitchFamily="34" charset="0"/>
              </a:rPr>
              <a:t>, 2020) when this is celebrated Chinese individuals are entitles to seven days off work and also it goes on for fifteen days. This enables Chinese people who live  within the United Kingdom to feel like their culture matters, but it also educates us individuals whilst doing so. </a:t>
            </a:r>
          </a:p>
          <a:p>
            <a:endParaRPr lang="en-US"/>
          </a:p>
        </p:txBody>
      </p:sp>
      <p:sp>
        <p:nvSpPr>
          <p:cNvPr id="3" name="Rectangle 2">
            <a:extLst>
              <a:ext uri="{FF2B5EF4-FFF2-40B4-BE49-F238E27FC236}">
                <a16:creationId xmlns:a16="http://schemas.microsoft.com/office/drawing/2014/main" id="{21F58ED8-03B3-A148-8007-26B2265271AF}"/>
              </a:ext>
            </a:extLst>
          </p:cNvPr>
          <p:cNvSpPr>
            <a:spLocks noChangeArrowheads="1"/>
          </p:cNvSpPr>
          <p:nvPr/>
        </p:nvSpPr>
        <p:spPr bwMode="auto">
          <a:xfrm>
            <a:off x="3671886" y="3551337"/>
            <a:ext cx="1376233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4097" name="Picture 1" descr="Image result for chinese new year">
            <a:extLst>
              <a:ext uri="{FF2B5EF4-FFF2-40B4-BE49-F238E27FC236}">
                <a16:creationId xmlns:a16="http://schemas.microsoft.com/office/drawing/2014/main" id="{835FF5BE-9676-0B4B-859A-82B61B2E712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776992" y="3597056"/>
            <a:ext cx="4638015" cy="266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978984"/>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6D3A3F-5A27-9044-AEEB-9AFB9D7AFDD6}"/>
              </a:ext>
            </a:extLst>
          </p:cNvPr>
          <p:cNvSpPr txBox="1"/>
          <p:nvPr/>
        </p:nvSpPr>
        <p:spPr>
          <a:xfrm>
            <a:off x="1795462" y="1166842"/>
            <a:ext cx="8601075" cy="4801314"/>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After going to the museum and looking what they had to offer which linked in with my topic on CULTURE. I began to make a clear link, which was that Vygotsky tells us that whichever environment an individual grows up in, or has made links with, it will influence how they think as they become older. An example of this could be, a child throughout their childhood spent a significant amount of time on a farm therefore they would have a different opinion/experience on a child who has just briefly visited the same setting.</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Vygotsky (1978) states: “Every function in the child’s cultural development appears twice: first, on the social level, and later, on the individual level”</a:t>
            </a:r>
          </a:p>
          <a:p>
            <a:r>
              <a:rPr lang="en-GB">
                <a:latin typeface="Arial" panose="020B0604020202020204" pitchFamily="34" charset="0"/>
                <a:cs typeface="Arial" panose="020B0604020202020204" pitchFamily="34" charset="0"/>
              </a:rPr>
              <a:t>With this statement I can visualise what Vygotsky is saying and this is because a child will see the museum and think in excitement, ‘ this is cool or sometimes boring’ but when they think on an individual perspective they may begin to imagine how certain things happened before their time. To conclude, our cognitive development can only go to a certain length due to age, this is where we see children having better understanding as they become older. </a:t>
            </a:r>
          </a:p>
          <a:p>
            <a:endParaRPr lang="en-US"/>
          </a:p>
        </p:txBody>
      </p:sp>
    </p:spTree>
    <p:extLst>
      <p:ext uri="{BB962C8B-B14F-4D97-AF65-F5344CB8AC3E}">
        <p14:creationId xmlns:p14="http://schemas.microsoft.com/office/powerpoint/2010/main" val="4200334494"/>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119E5-B597-1144-BE4D-BED80C72EFF2}"/>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References</a:t>
            </a:r>
          </a:p>
        </p:txBody>
      </p:sp>
      <p:sp>
        <p:nvSpPr>
          <p:cNvPr id="3" name="Content Placeholder 2">
            <a:extLst>
              <a:ext uri="{FF2B5EF4-FFF2-40B4-BE49-F238E27FC236}">
                <a16:creationId xmlns:a16="http://schemas.microsoft.com/office/drawing/2014/main" id="{1F9847CB-D612-3F43-A595-1CB60A720644}"/>
              </a:ext>
            </a:extLst>
          </p:cNvPr>
          <p:cNvSpPr>
            <a:spLocks noGrp="1"/>
          </p:cNvSpPr>
          <p:nvPr>
            <p:ph idx="1"/>
          </p:nvPr>
        </p:nvSpPr>
        <p:spPr>
          <a:xfrm>
            <a:off x="4951048" y="114300"/>
            <a:ext cx="6306003" cy="6586538"/>
          </a:xfrm>
        </p:spPr>
        <p:txBody>
          <a:bodyPr anchor="ctr">
            <a:normAutofit/>
          </a:bodyPr>
          <a:lstStyle/>
          <a:p>
            <a:r>
              <a:rPr lang="en-GB">
                <a:ea typeface="+mn-lt"/>
                <a:cs typeface="+mn-lt"/>
              </a:rPr>
              <a:t>Vygotsky, L.S. (1978). Mind in Society. Cambridge, MA: Harvard University Press.</a:t>
            </a:r>
            <a:endParaRPr lang="en-GB" dirty="0">
              <a:latin typeface="Arial"/>
              <a:cs typeface="Arial"/>
            </a:endParaRPr>
          </a:p>
          <a:p>
            <a:r>
              <a:rPr lang="en-GB" dirty="0">
                <a:ea typeface="+mn-lt"/>
                <a:cs typeface="+mn-lt"/>
              </a:rPr>
              <a:t>Travelchinaguide.com. (2020). Chinese New Year 2020 Dates: January 25, CNY Calendar 1930 - 2030. [online] Available at: </a:t>
            </a:r>
            <a:r>
              <a:rPr lang="en-GB" dirty="0">
                <a:ea typeface="+mn-lt"/>
                <a:cs typeface="+mn-lt"/>
                <a:hlinkClick r:id="rId2"/>
              </a:rPr>
              <a:t>https://www.travelchinaguide.com/essential/holidays/new-year/dates.htm</a:t>
            </a:r>
            <a:r>
              <a:rPr lang="en-GB" dirty="0">
                <a:ea typeface="+mn-lt"/>
                <a:cs typeface="+mn-lt"/>
              </a:rPr>
              <a:t> [Accessed 7 Jan. 2020].</a:t>
            </a:r>
            <a:endParaRPr lang="en-GB" dirty="0"/>
          </a:p>
          <a:p>
            <a:r>
              <a:rPr lang="en-GB" dirty="0">
                <a:ea typeface="+mn-lt"/>
                <a:cs typeface="+mn-lt"/>
              </a:rPr>
              <a:t>Bbc.co.uk. (2020). BBC - Wales -Culture in Wales. [online] Available at: </a:t>
            </a:r>
            <a:r>
              <a:rPr lang="en-GB" dirty="0">
                <a:ea typeface="+mn-lt"/>
                <a:cs typeface="+mn-lt"/>
                <a:hlinkClick r:id="rId3"/>
              </a:rPr>
              <a:t>https://www.bbc.co.uk/wales/culture/sites/aboutwales/pages/culture.shtml</a:t>
            </a:r>
            <a:r>
              <a:rPr lang="en-GB" dirty="0">
                <a:ea typeface="+mn-lt"/>
                <a:cs typeface="+mn-lt"/>
              </a:rPr>
              <a:t> [Accessed 9 Jan. 2020].</a:t>
            </a:r>
            <a:endParaRPr lang="en-GB" dirty="0"/>
          </a:p>
          <a:p>
            <a:r>
              <a:rPr lang="en-GB" b="1" dirty="0">
                <a:ea typeface="+mn-lt"/>
                <a:cs typeface="+mn-lt"/>
              </a:rPr>
              <a:t> </a:t>
            </a:r>
            <a:r>
              <a:rPr lang="en-GB" dirty="0">
                <a:ea typeface="+mn-lt"/>
                <a:cs typeface="+mn-lt"/>
              </a:rPr>
              <a:t>Veer, R. (1996). VYGOTSKY'S THEORY: ROLE OF CULTURE AND LANGUAGE (Semiotics (Three…. [online] Coggle.it. Available at: </a:t>
            </a:r>
            <a:r>
              <a:rPr lang="en-GB" dirty="0">
                <a:ea typeface="+mn-lt"/>
                <a:cs typeface="+mn-lt"/>
                <a:hlinkClick r:id="rId4"/>
              </a:rPr>
              <a:t>https://coggle.it/diagram/WJHE-QptLgABlFh7/t/vygotsky%27s-theory-role-of-culture-and-language</a:t>
            </a:r>
            <a:r>
              <a:rPr lang="en-GB" dirty="0">
                <a:ea typeface="+mn-lt"/>
                <a:cs typeface="+mn-lt"/>
              </a:rPr>
              <a:t> [Accessed 9 Jan. 2020].</a:t>
            </a:r>
            <a:endParaRPr lang="en-GB" dirty="0"/>
          </a:p>
          <a:p>
            <a:endParaRPr lang="en-GB"/>
          </a:p>
        </p:txBody>
      </p:sp>
    </p:spTree>
    <p:extLst>
      <p:ext uri="{BB962C8B-B14F-4D97-AF65-F5344CB8AC3E}">
        <p14:creationId xmlns:p14="http://schemas.microsoft.com/office/powerpoint/2010/main" val="3662362884"/>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DDC52-ADB5-8E46-ACD5-B78EDC8AF58E}"/>
              </a:ext>
            </a:extLst>
          </p:cNvPr>
          <p:cNvSpPr>
            <a:spLocks noGrp="1"/>
          </p:cNvSpPr>
          <p:nvPr>
            <p:ph type="title"/>
          </p:nvPr>
        </p:nvSpPr>
        <p:spPr>
          <a:xfrm>
            <a:off x="302407" y="-747714"/>
            <a:ext cx="4035365" cy="5249334"/>
          </a:xfrm>
        </p:spPr>
        <p:txBody>
          <a:bodyPr>
            <a:normAutofit/>
          </a:bodyPr>
          <a:lstStyle/>
          <a:p>
            <a:pPr algn="ctr"/>
            <a:r>
              <a:rPr lang="en-US"/>
              <a:t>Character Actor Sessions</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3F4B2-AD17-4348-AB68-B86C29EFE152}"/>
              </a:ext>
            </a:extLst>
          </p:cNvPr>
          <p:cNvSpPr>
            <a:spLocks noGrp="1"/>
          </p:cNvSpPr>
          <p:nvPr>
            <p:ph idx="1"/>
          </p:nvPr>
        </p:nvSpPr>
        <p:spPr>
          <a:xfrm>
            <a:off x="4999330" y="804333"/>
            <a:ext cx="6257721" cy="5249334"/>
          </a:xfrm>
        </p:spPr>
        <p:txBody>
          <a:bodyPr anchor="ctr">
            <a:normAutofit/>
          </a:bodyPr>
          <a:lstStyle/>
          <a:p>
            <a:r>
              <a:rPr lang="en-GB"/>
              <a:t>Another example of an activity where learning took place in the ‘National Waterfront Museum’, was the ‘Character Actor Sessions’. This involves actors coming into the museum and portraying Welsh historical figures through dressing up and acting. An example of one of these historical figures would be </a:t>
            </a:r>
            <a:r>
              <a:rPr lang="en-GB" err="1"/>
              <a:t>Barti</a:t>
            </a:r>
            <a:r>
              <a:rPr lang="en-GB"/>
              <a:t> </a:t>
            </a:r>
            <a:r>
              <a:rPr lang="en-GB" err="1"/>
              <a:t>Ddu</a:t>
            </a:r>
            <a:r>
              <a:rPr lang="en-GB"/>
              <a:t>, who was a welsh pirate. This learning experience is available to children in the foundation phase as well as those in key stage two, which shows that the Museum adjusts the sessions, to facilitate the learning ability of the different age groups (National Waterfront Museum, 2020). </a:t>
            </a:r>
          </a:p>
          <a:p>
            <a:endParaRPr lang="en-US"/>
          </a:p>
        </p:txBody>
      </p:sp>
      <p:pic>
        <p:nvPicPr>
          <p:cNvPr id="4" name="Picture 3">
            <a:extLst>
              <a:ext uri="{FF2B5EF4-FFF2-40B4-BE49-F238E27FC236}">
                <a16:creationId xmlns:a16="http://schemas.microsoft.com/office/drawing/2014/main" id="{AE353AA5-EFB2-1D4F-856D-D29A53EDEE25}"/>
              </a:ext>
            </a:extLst>
          </p:cNvPr>
          <p:cNvPicPr>
            <a:picLocks noChangeAspect="1"/>
          </p:cNvPicPr>
          <p:nvPr/>
        </p:nvPicPr>
        <p:blipFill>
          <a:blip r:embed="rId2"/>
          <a:stretch>
            <a:fillRect/>
          </a:stretch>
        </p:blipFill>
        <p:spPr>
          <a:xfrm>
            <a:off x="339208" y="3032150"/>
            <a:ext cx="3961762" cy="2624667"/>
          </a:xfrm>
          <a:prstGeom prst="rect">
            <a:avLst/>
          </a:prstGeom>
        </p:spPr>
      </p:pic>
      <p:sp>
        <p:nvSpPr>
          <p:cNvPr id="5" name="TextBox 4">
            <a:extLst>
              <a:ext uri="{FF2B5EF4-FFF2-40B4-BE49-F238E27FC236}">
                <a16:creationId xmlns:a16="http://schemas.microsoft.com/office/drawing/2014/main" id="{57A9F92A-ADCB-EA45-A861-CE6E3A6B194D}"/>
              </a:ext>
            </a:extLst>
          </p:cNvPr>
          <p:cNvSpPr txBox="1"/>
          <p:nvPr/>
        </p:nvSpPr>
        <p:spPr>
          <a:xfrm>
            <a:off x="302407" y="5684335"/>
            <a:ext cx="3585432" cy="369332"/>
          </a:xfrm>
          <a:prstGeom prst="rect">
            <a:avLst/>
          </a:prstGeom>
          <a:noFill/>
        </p:spPr>
        <p:txBody>
          <a:bodyPr wrap="square" rtlCol="0">
            <a:spAutoFit/>
          </a:bodyPr>
          <a:lstStyle/>
          <a:p>
            <a:r>
              <a:rPr lang="en-GB"/>
              <a:t>(National Waterfront Museum, 2020)</a:t>
            </a:r>
            <a:endParaRPr lang="en-US"/>
          </a:p>
        </p:txBody>
      </p:sp>
    </p:spTree>
    <p:extLst>
      <p:ext uri="{BB962C8B-B14F-4D97-AF65-F5344CB8AC3E}">
        <p14:creationId xmlns:p14="http://schemas.microsoft.com/office/powerpoint/2010/main" val="3912640238"/>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76E72EE-E907-1C45-8B43-89E577D0E6B4}"/>
              </a:ext>
            </a:extLst>
          </p:cNvPr>
          <p:cNvSpPr>
            <a:spLocks noGrp="1"/>
          </p:cNvSpPr>
          <p:nvPr>
            <p:ph type="body" idx="1"/>
          </p:nvPr>
        </p:nvSpPr>
        <p:spPr>
          <a:xfrm>
            <a:off x="1024128" y="908049"/>
            <a:ext cx="4754880" cy="822960"/>
          </a:xfrm>
        </p:spPr>
        <p:txBody>
          <a:bodyPr>
            <a:normAutofit/>
          </a:bodyPr>
          <a:lstStyle/>
          <a:p>
            <a:r>
              <a:rPr lang="en-US" sz="3500">
                <a:latin typeface="+mj-lt"/>
              </a:rPr>
              <a:t>Zone of Proximal Development</a:t>
            </a:r>
          </a:p>
        </p:txBody>
      </p:sp>
      <p:sp>
        <p:nvSpPr>
          <p:cNvPr id="4" name="Content Placeholder 3">
            <a:extLst>
              <a:ext uri="{FF2B5EF4-FFF2-40B4-BE49-F238E27FC236}">
                <a16:creationId xmlns:a16="http://schemas.microsoft.com/office/drawing/2014/main" id="{35D1E41F-0EB1-8A47-A87D-CEF160E08EEB}"/>
              </a:ext>
            </a:extLst>
          </p:cNvPr>
          <p:cNvSpPr>
            <a:spLocks noGrp="1"/>
          </p:cNvSpPr>
          <p:nvPr>
            <p:ph sz="half" idx="2"/>
          </p:nvPr>
        </p:nvSpPr>
        <p:spPr>
          <a:xfrm>
            <a:off x="1024127" y="1785420"/>
            <a:ext cx="4262248" cy="3341572"/>
          </a:xfrm>
        </p:spPr>
        <p:txBody>
          <a:bodyPr/>
          <a:lstStyle/>
          <a:p>
            <a:pPr>
              <a:lnSpc>
                <a:spcPct val="100000"/>
              </a:lnSpc>
              <a:buFont typeface="Arial" panose="020B0604020202020204" pitchFamily="34" charset="0"/>
              <a:buChar char="•"/>
            </a:pPr>
            <a:r>
              <a:rPr lang="en-US" sz="1800">
                <a:latin typeface="Arial" panose="020B0604020202020204" pitchFamily="34" charset="0"/>
                <a:cs typeface="Arial" panose="020B0604020202020204" pitchFamily="34" charset="0"/>
              </a:rPr>
              <a:t>The theory of ZPD was introduced by Vygotsky</a:t>
            </a:r>
          </a:p>
          <a:p>
            <a:pPr>
              <a:lnSpc>
                <a:spcPct val="100000"/>
              </a:lnSpc>
              <a:buFont typeface="Arial" panose="020B0604020202020204" pitchFamily="34" charset="0"/>
              <a:buChar char="•"/>
            </a:pPr>
            <a:r>
              <a:rPr lang="en-US" sz="1800">
                <a:latin typeface="Arial" panose="020B0604020202020204" pitchFamily="34" charset="0"/>
                <a:cs typeface="Arial" panose="020B0604020202020204" pitchFamily="34" charset="0"/>
              </a:rPr>
              <a:t>The museum ensures that the sessions are within pupils zones of proximal development by creating sessions based on the different abilities for each age group and as a result learning takes place. </a:t>
            </a:r>
          </a:p>
          <a:p>
            <a:endParaRPr lang="en-US"/>
          </a:p>
        </p:txBody>
      </p:sp>
      <p:sp>
        <p:nvSpPr>
          <p:cNvPr id="5" name="Text Placeholder 4">
            <a:extLst>
              <a:ext uri="{FF2B5EF4-FFF2-40B4-BE49-F238E27FC236}">
                <a16:creationId xmlns:a16="http://schemas.microsoft.com/office/drawing/2014/main" id="{AD7A9998-AC0D-184E-95EC-2AD5456FCB21}"/>
              </a:ext>
            </a:extLst>
          </p:cNvPr>
          <p:cNvSpPr>
            <a:spLocks noGrp="1"/>
          </p:cNvSpPr>
          <p:nvPr>
            <p:ph type="body" sz="quarter" idx="3"/>
          </p:nvPr>
        </p:nvSpPr>
        <p:spPr>
          <a:xfrm>
            <a:off x="5990888" y="908049"/>
            <a:ext cx="4754880" cy="822960"/>
          </a:xfrm>
        </p:spPr>
        <p:txBody>
          <a:bodyPr>
            <a:normAutofit/>
          </a:bodyPr>
          <a:lstStyle/>
          <a:p>
            <a:r>
              <a:rPr lang="en-US" sz="3500">
                <a:latin typeface="+mj-lt"/>
              </a:rPr>
              <a:t>Spiral Curriculum </a:t>
            </a:r>
          </a:p>
        </p:txBody>
      </p:sp>
      <p:sp>
        <p:nvSpPr>
          <p:cNvPr id="6" name="Content Placeholder 5">
            <a:extLst>
              <a:ext uri="{FF2B5EF4-FFF2-40B4-BE49-F238E27FC236}">
                <a16:creationId xmlns:a16="http://schemas.microsoft.com/office/drawing/2014/main" id="{FC5D1BDE-6DF8-F045-9D97-72A4F5FC077D}"/>
              </a:ext>
            </a:extLst>
          </p:cNvPr>
          <p:cNvSpPr>
            <a:spLocks noGrp="1"/>
          </p:cNvSpPr>
          <p:nvPr>
            <p:ph sz="quarter" idx="4"/>
          </p:nvPr>
        </p:nvSpPr>
        <p:spPr>
          <a:xfrm>
            <a:off x="6093255" y="1731009"/>
            <a:ext cx="3653176" cy="3341572"/>
          </a:xfrm>
        </p:spPr>
        <p:txBody>
          <a:bodyPr>
            <a:normAutofit/>
          </a:bodyPr>
          <a:lstStyle/>
          <a:p>
            <a:pPr>
              <a:lnSpc>
                <a:spcPct val="100000"/>
              </a:lnSpc>
              <a:buFont typeface="Arial" panose="020B0604020202020204" pitchFamily="34" charset="0"/>
              <a:buChar char="•"/>
            </a:pPr>
            <a:r>
              <a:rPr lang="en-US" sz="1800">
                <a:latin typeface="Arial" panose="020B0604020202020204" pitchFamily="34" charset="0"/>
                <a:cs typeface="Arial" panose="020B0604020202020204" pitchFamily="34" charset="0"/>
              </a:rPr>
              <a:t>The theory of a spiral curriculum was Introduced by Bruner </a:t>
            </a:r>
          </a:p>
          <a:p>
            <a:pPr>
              <a:lnSpc>
                <a:spcPct val="100000"/>
              </a:lnSpc>
              <a:buFont typeface="Arial" panose="020B0604020202020204" pitchFamily="34" charset="0"/>
              <a:buChar char="•"/>
            </a:pPr>
            <a:r>
              <a:rPr lang="en-US" sz="1800">
                <a:latin typeface="Arial" panose="020B0604020202020204" pitchFamily="34" charset="0"/>
                <a:cs typeface="Arial" panose="020B0604020202020204" pitchFamily="34" charset="0"/>
              </a:rPr>
              <a:t>Anything can be taught to a child, and then retaught at a different level as long as it is done in way that is honest.</a:t>
            </a:r>
          </a:p>
          <a:p>
            <a:pPr>
              <a:lnSpc>
                <a:spcPct val="100000"/>
              </a:lnSpc>
              <a:buFont typeface="Arial" panose="020B0604020202020204" pitchFamily="34" charset="0"/>
              <a:buChar char="•"/>
            </a:pPr>
            <a:r>
              <a:rPr lang="en-US" sz="1800">
                <a:latin typeface="Arial" panose="020B0604020202020204" pitchFamily="34" charset="0"/>
                <a:cs typeface="Arial" panose="020B0604020202020204" pitchFamily="34" charset="0"/>
              </a:rPr>
              <a:t>Through doing this a child’s learning and development can be visibly seen. </a:t>
            </a:r>
          </a:p>
        </p:txBody>
      </p:sp>
      <p:pic>
        <p:nvPicPr>
          <p:cNvPr id="8" name="Picture 7">
            <a:extLst>
              <a:ext uri="{FF2B5EF4-FFF2-40B4-BE49-F238E27FC236}">
                <a16:creationId xmlns:a16="http://schemas.microsoft.com/office/drawing/2014/main" id="{4DDBE10E-0F42-7F4C-A209-122A8B0C9C74}"/>
              </a:ext>
            </a:extLst>
          </p:cNvPr>
          <p:cNvPicPr>
            <a:picLocks noChangeAspect="1"/>
          </p:cNvPicPr>
          <p:nvPr/>
        </p:nvPicPr>
        <p:blipFill>
          <a:blip r:embed="rId2"/>
          <a:stretch>
            <a:fillRect/>
          </a:stretch>
        </p:blipFill>
        <p:spPr>
          <a:xfrm>
            <a:off x="1619803" y="4356232"/>
            <a:ext cx="3068467" cy="2077455"/>
          </a:xfrm>
          <a:prstGeom prst="rect">
            <a:avLst/>
          </a:prstGeom>
        </p:spPr>
      </p:pic>
      <p:pic>
        <p:nvPicPr>
          <p:cNvPr id="9" name="Picture 8">
            <a:extLst>
              <a:ext uri="{FF2B5EF4-FFF2-40B4-BE49-F238E27FC236}">
                <a16:creationId xmlns:a16="http://schemas.microsoft.com/office/drawing/2014/main" id="{85EB3748-E363-C346-BC0F-963BB09818A9}"/>
              </a:ext>
            </a:extLst>
          </p:cNvPr>
          <p:cNvPicPr>
            <a:picLocks noChangeAspect="1"/>
          </p:cNvPicPr>
          <p:nvPr/>
        </p:nvPicPr>
        <p:blipFill rotWithShape="1">
          <a:blip r:embed="rId3">
            <a:clrChange>
              <a:clrFrom>
                <a:srgbClr val="FFFFFF"/>
              </a:clrFrom>
              <a:clrTo>
                <a:srgbClr val="FFFFFF">
                  <a:alpha val="0"/>
                </a:srgbClr>
              </a:clrTo>
            </a:clrChange>
          </a:blip>
          <a:srcRect t="646"/>
          <a:stretch/>
        </p:blipFill>
        <p:spPr>
          <a:xfrm>
            <a:off x="8903224" y="3228975"/>
            <a:ext cx="3288776" cy="3629025"/>
          </a:xfrm>
          <a:prstGeom prst="rect">
            <a:avLst/>
          </a:prstGeom>
        </p:spPr>
      </p:pic>
      <p:sp>
        <p:nvSpPr>
          <p:cNvPr id="10" name="TextBox 9">
            <a:extLst>
              <a:ext uri="{FF2B5EF4-FFF2-40B4-BE49-F238E27FC236}">
                <a16:creationId xmlns:a16="http://schemas.microsoft.com/office/drawing/2014/main" id="{D8E4182F-FA8F-7F48-A349-08A86A35BBB7}"/>
              </a:ext>
            </a:extLst>
          </p:cNvPr>
          <p:cNvSpPr txBox="1"/>
          <p:nvPr/>
        </p:nvSpPr>
        <p:spPr>
          <a:xfrm>
            <a:off x="1509648" y="6433687"/>
            <a:ext cx="3288776"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(Learning Support Services, Inc, 2015)</a:t>
            </a:r>
            <a:endParaRPr lang="en-US" sz="140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7808AB4-B619-704F-A8A6-F2E979C8DC49}"/>
              </a:ext>
            </a:extLst>
          </p:cNvPr>
          <p:cNvSpPr txBox="1"/>
          <p:nvPr/>
        </p:nvSpPr>
        <p:spPr>
          <a:xfrm>
            <a:off x="7393578" y="6416658"/>
            <a:ext cx="2138038"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a:t>
            </a:r>
            <a:r>
              <a:rPr lang="en-GB" sz="1400" err="1">
                <a:latin typeface="Arial" panose="020B0604020202020204" pitchFamily="34" charset="0"/>
                <a:cs typeface="Arial" panose="020B0604020202020204" pitchFamily="34" charset="0"/>
              </a:rPr>
              <a:t>en.copian.ca</a:t>
            </a:r>
            <a:r>
              <a:rPr lang="en-GB" sz="1400">
                <a:latin typeface="Arial" panose="020B0604020202020204" pitchFamily="34" charset="0"/>
                <a:cs typeface="Arial" panose="020B0604020202020204" pitchFamily="34" charset="0"/>
              </a:rPr>
              <a:t>, 2020)</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9016859"/>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236FE03-7E04-E645-B6B0-A0B908F1FF86}"/>
              </a:ext>
            </a:extLst>
          </p:cNvPr>
          <p:cNvSpPr>
            <a:spLocks noGrp="1"/>
          </p:cNvSpPr>
          <p:nvPr>
            <p:ph type="body" idx="1"/>
          </p:nvPr>
        </p:nvSpPr>
        <p:spPr>
          <a:xfrm>
            <a:off x="1024128" y="922336"/>
            <a:ext cx="4754880" cy="822960"/>
          </a:xfrm>
        </p:spPr>
        <p:txBody>
          <a:bodyPr>
            <a:normAutofit/>
          </a:bodyPr>
          <a:lstStyle/>
          <a:p>
            <a:r>
              <a:rPr lang="en-US" sz="3500"/>
              <a:t>Interesting Learning </a:t>
            </a:r>
          </a:p>
        </p:txBody>
      </p:sp>
      <p:sp>
        <p:nvSpPr>
          <p:cNvPr id="4" name="Content Placeholder 3">
            <a:extLst>
              <a:ext uri="{FF2B5EF4-FFF2-40B4-BE49-F238E27FC236}">
                <a16:creationId xmlns:a16="http://schemas.microsoft.com/office/drawing/2014/main" id="{2E08EAE6-8C38-D043-A08C-B6AFF1706A99}"/>
              </a:ext>
            </a:extLst>
          </p:cNvPr>
          <p:cNvSpPr>
            <a:spLocks noGrp="1"/>
          </p:cNvSpPr>
          <p:nvPr>
            <p:ph sz="half" idx="2"/>
          </p:nvPr>
        </p:nvSpPr>
        <p:spPr>
          <a:xfrm>
            <a:off x="1024128" y="2053388"/>
            <a:ext cx="4754880" cy="3341572"/>
          </a:xfrm>
        </p:spPr>
        <p:txBody>
          <a:bodyPr>
            <a:normAutofit/>
          </a:bodyPr>
          <a:lstStyle/>
          <a:p>
            <a:pPr>
              <a:buFont typeface="Arial" panose="020B0604020202020204" pitchFamily="34" charset="0"/>
              <a:buChar char="•"/>
            </a:pPr>
            <a:r>
              <a:rPr lang="en-US" sz="1800">
                <a:latin typeface="Arial" panose="020B0604020202020204" pitchFamily="34" charset="0"/>
                <a:cs typeface="Arial" panose="020B0604020202020204" pitchFamily="34" charset="0"/>
              </a:rPr>
              <a:t>This theory was introduced by Bruner</a:t>
            </a:r>
          </a:p>
          <a:p>
            <a:pPr>
              <a:buFont typeface="Arial" panose="020B0604020202020204" pitchFamily="34" charset="0"/>
              <a:buChar char="•"/>
            </a:pPr>
            <a:r>
              <a:rPr lang="en-US" sz="1800">
                <a:latin typeface="Arial" panose="020B0604020202020204" pitchFamily="34" charset="0"/>
                <a:cs typeface="Arial" panose="020B0604020202020204" pitchFamily="34" charset="0"/>
              </a:rPr>
              <a:t>If a  child is interested in what is being taught, learning is going to be a much easier process. As it is going to be an enjoyable experience where children feel motivated to learn rather than feel like they have to.  </a:t>
            </a:r>
          </a:p>
        </p:txBody>
      </p:sp>
      <p:sp>
        <p:nvSpPr>
          <p:cNvPr id="5" name="Text Placeholder 4">
            <a:extLst>
              <a:ext uri="{FF2B5EF4-FFF2-40B4-BE49-F238E27FC236}">
                <a16:creationId xmlns:a16="http://schemas.microsoft.com/office/drawing/2014/main" id="{454B4AD7-B651-E943-8145-48CBC15AD38F}"/>
              </a:ext>
            </a:extLst>
          </p:cNvPr>
          <p:cNvSpPr>
            <a:spLocks noGrp="1"/>
          </p:cNvSpPr>
          <p:nvPr>
            <p:ph type="body" sz="quarter" idx="3"/>
          </p:nvPr>
        </p:nvSpPr>
        <p:spPr>
          <a:xfrm>
            <a:off x="5990888" y="944559"/>
            <a:ext cx="4754880" cy="822960"/>
          </a:xfrm>
        </p:spPr>
        <p:txBody>
          <a:bodyPr>
            <a:normAutofit/>
          </a:bodyPr>
          <a:lstStyle/>
          <a:p>
            <a:r>
              <a:rPr lang="en-US" sz="3500">
                <a:latin typeface="+mj-lt"/>
              </a:rPr>
              <a:t>Multiple Intelligences</a:t>
            </a:r>
          </a:p>
        </p:txBody>
      </p:sp>
      <p:sp>
        <p:nvSpPr>
          <p:cNvPr id="6" name="Content Placeholder 5">
            <a:extLst>
              <a:ext uri="{FF2B5EF4-FFF2-40B4-BE49-F238E27FC236}">
                <a16:creationId xmlns:a16="http://schemas.microsoft.com/office/drawing/2014/main" id="{1A4062D6-A3B7-2A49-AA84-370D0C2B6831}"/>
              </a:ext>
            </a:extLst>
          </p:cNvPr>
          <p:cNvSpPr>
            <a:spLocks noGrp="1"/>
          </p:cNvSpPr>
          <p:nvPr>
            <p:ph sz="quarter" idx="4"/>
          </p:nvPr>
        </p:nvSpPr>
        <p:spPr>
          <a:xfrm>
            <a:off x="5990888" y="2053388"/>
            <a:ext cx="4754880" cy="3341572"/>
          </a:xfrm>
        </p:spPr>
        <p:txBody>
          <a:bodyPr>
            <a:normAutofit/>
          </a:bodyPr>
          <a:lstStyle/>
          <a:p>
            <a:pPr>
              <a:buFont typeface="Arial" panose="020B0604020202020204" pitchFamily="34" charset="0"/>
              <a:buChar char="•"/>
            </a:pPr>
            <a:r>
              <a:rPr lang="en-US" sz="1800">
                <a:latin typeface="Arial" panose="020B0604020202020204" pitchFamily="34" charset="0"/>
                <a:cs typeface="Arial" panose="020B0604020202020204" pitchFamily="34" charset="0"/>
              </a:rPr>
              <a:t>This theory was introduced by Gardner</a:t>
            </a:r>
          </a:p>
          <a:p>
            <a:pPr>
              <a:buFont typeface="Arial" panose="020B0604020202020204" pitchFamily="34" charset="0"/>
              <a:buChar char="•"/>
            </a:pPr>
            <a:r>
              <a:rPr lang="en-US" sz="1800">
                <a:latin typeface="Arial" panose="020B0604020202020204" pitchFamily="34" charset="0"/>
                <a:cs typeface="Arial" panose="020B0604020202020204" pitchFamily="34" charset="0"/>
              </a:rPr>
              <a:t>The museum provides pupils with the opportunity to develop their multiple intelligences through the ‘character actor sessions, as well as the skills, talents and abilities associated with each of them. </a:t>
            </a:r>
          </a:p>
        </p:txBody>
      </p:sp>
      <p:pic>
        <p:nvPicPr>
          <p:cNvPr id="9" name="Picture 8">
            <a:extLst>
              <a:ext uri="{FF2B5EF4-FFF2-40B4-BE49-F238E27FC236}">
                <a16:creationId xmlns:a16="http://schemas.microsoft.com/office/drawing/2014/main" id="{B0999C7D-2B57-5144-8C6B-F29221F24F47}"/>
              </a:ext>
            </a:extLst>
          </p:cNvPr>
          <p:cNvPicPr>
            <a:picLocks noChangeAspect="1"/>
          </p:cNvPicPr>
          <p:nvPr/>
        </p:nvPicPr>
        <p:blipFill>
          <a:blip r:embed="rId2">
            <a:clrChange>
              <a:clrFrom>
                <a:srgbClr val="EFEFEF"/>
              </a:clrFrom>
              <a:clrTo>
                <a:srgbClr val="EFEFEF">
                  <a:alpha val="0"/>
                </a:srgbClr>
              </a:clrTo>
            </a:clrChange>
          </a:blip>
          <a:stretch>
            <a:fillRect/>
          </a:stretch>
        </p:blipFill>
        <p:spPr>
          <a:xfrm>
            <a:off x="1446232" y="4043765"/>
            <a:ext cx="3060718" cy="2702390"/>
          </a:xfrm>
          <a:prstGeom prst="rect">
            <a:avLst/>
          </a:prstGeom>
        </p:spPr>
      </p:pic>
      <p:sp>
        <p:nvSpPr>
          <p:cNvPr id="10" name="TextBox 9">
            <a:extLst>
              <a:ext uri="{FF2B5EF4-FFF2-40B4-BE49-F238E27FC236}">
                <a16:creationId xmlns:a16="http://schemas.microsoft.com/office/drawing/2014/main" id="{5787A44B-8216-2441-A2C8-B80A9F1BDE20}"/>
              </a:ext>
            </a:extLst>
          </p:cNvPr>
          <p:cNvSpPr txBox="1"/>
          <p:nvPr/>
        </p:nvSpPr>
        <p:spPr>
          <a:xfrm>
            <a:off x="3492327" y="6323478"/>
            <a:ext cx="184410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(FAVPNG, 2017)</a:t>
            </a:r>
            <a:endParaRPr lang="en-US" sz="140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1C3BB104-D3AE-6F44-9B3D-78504AB15E29}"/>
              </a:ext>
            </a:extLst>
          </p:cNvPr>
          <p:cNvPicPr>
            <a:picLocks noChangeAspect="1"/>
          </p:cNvPicPr>
          <p:nvPr/>
        </p:nvPicPr>
        <p:blipFill>
          <a:blip r:embed="rId3"/>
          <a:stretch>
            <a:fillRect/>
          </a:stretch>
        </p:blipFill>
        <p:spPr>
          <a:xfrm>
            <a:off x="6412994" y="4043765"/>
            <a:ext cx="3256212" cy="2464379"/>
          </a:xfrm>
          <a:prstGeom prst="rect">
            <a:avLst/>
          </a:prstGeom>
        </p:spPr>
      </p:pic>
      <p:sp>
        <p:nvSpPr>
          <p:cNvPr id="12" name="TextBox 11">
            <a:extLst>
              <a:ext uri="{FF2B5EF4-FFF2-40B4-BE49-F238E27FC236}">
                <a16:creationId xmlns:a16="http://schemas.microsoft.com/office/drawing/2014/main" id="{651ACDB8-EE11-7842-804E-CD193298477A}"/>
              </a:ext>
            </a:extLst>
          </p:cNvPr>
          <p:cNvSpPr txBox="1"/>
          <p:nvPr/>
        </p:nvSpPr>
        <p:spPr>
          <a:xfrm>
            <a:off x="7024971" y="6508144"/>
            <a:ext cx="2032257"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(Thrive Global, 2019)</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665279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D5B6-8BBC-3249-B1F4-87DFC20A9112}"/>
              </a:ext>
            </a:extLst>
          </p:cNvPr>
          <p:cNvSpPr>
            <a:spLocks noGrp="1"/>
          </p:cNvSpPr>
          <p:nvPr>
            <p:ph type="title"/>
          </p:nvPr>
        </p:nvSpPr>
        <p:spPr/>
        <p:txBody>
          <a:bodyPr>
            <a:normAutofit fontScale="90000"/>
          </a:bodyPr>
          <a:lstStyle/>
          <a:p>
            <a:r>
              <a:rPr lang="en-US"/>
              <a:t>What learning style does the Character Actor Session most accommodate?</a:t>
            </a:r>
          </a:p>
        </p:txBody>
      </p:sp>
      <p:sp>
        <p:nvSpPr>
          <p:cNvPr id="3" name="Content Placeholder 2">
            <a:extLst>
              <a:ext uri="{FF2B5EF4-FFF2-40B4-BE49-F238E27FC236}">
                <a16:creationId xmlns:a16="http://schemas.microsoft.com/office/drawing/2014/main" id="{7B0DEBAA-A85A-A447-96C0-5F61DF584E64}"/>
              </a:ext>
            </a:extLst>
          </p:cNvPr>
          <p:cNvSpPr>
            <a:spLocks noGrp="1"/>
          </p:cNvSpPr>
          <p:nvPr>
            <p:ph idx="1"/>
          </p:nvPr>
        </p:nvSpPr>
        <p:spPr/>
        <p:txBody>
          <a:bodyPr>
            <a:normAutofit/>
          </a:bodyPr>
          <a:lstStyle/>
          <a:p>
            <a:r>
              <a:rPr lang="en-US" sz="1800">
                <a:latin typeface="Arial" panose="020B0604020202020204" pitchFamily="34" charset="0"/>
                <a:cs typeface="Arial" panose="020B0604020202020204" pitchFamily="34" charset="0"/>
              </a:rPr>
              <a:t>This activity most accommodates kinesthetic leaners, as it actively involves pupils in the activity.</a:t>
            </a:r>
          </a:p>
        </p:txBody>
      </p:sp>
      <p:pic>
        <p:nvPicPr>
          <p:cNvPr id="4" name="Picture 3">
            <a:extLst>
              <a:ext uri="{FF2B5EF4-FFF2-40B4-BE49-F238E27FC236}">
                <a16:creationId xmlns:a16="http://schemas.microsoft.com/office/drawing/2014/main" id="{550BCADC-E6F0-2C49-A12A-8F834A84CDE7}"/>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428999" y="2833572"/>
            <a:ext cx="4902682" cy="4310178"/>
          </a:xfrm>
          <a:prstGeom prst="rect">
            <a:avLst/>
          </a:prstGeom>
        </p:spPr>
      </p:pic>
      <p:cxnSp>
        <p:nvCxnSpPr>
          <p:cNvPr id="6" name="Straight Arrow Connector 5">
            <a:extLst>
              <a:ext uri="{FF2B5EF4-FFF2-40B4-BE49-F238E27FC236}">
                <a16:creationId xmlns:a16="http://schemas.microsoft.com/office/drawing/2014/main" id="{12B4EB0E-65C8-354F-B39D-96A1A6AFAB36}"/>
              </a:ext>
            </a:extLst>
          </p:cNvPr>
          <p:cNvCxnSpPr>
            <a:cxnSpLocks/>
          </p:cNvCxnSpPr>
          <p:nvPr/>
        </p:nvCxnSpPr>
        <p:spPr>
          <a:xfrm flipH="1">
            <a:off x="7915275" y="5074386"/>
            <a:ext cx="1185863" cy="600075"/>
          </a:xfrm>
          <a:prstGeom prst="straightConnector1">
            <a:avLst/>
          </a:prstGeom>
          <a:ln w="5715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52E4344-1129-FA4E-95BA-4404D089A786}"/>
              </a:ext>
            </a:extLst>
          </p:cNvPr>
          <p:cNvSpPr txBox="1"/>
          <p:nvPr/>
        </p:nvSpPr>
        <p:spPr>
          <a:xfrm>
            <a:off x="7915275" y="6418777"/>
            <a:ext cx="2066734"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(GP Strategies, 2020)</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856130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989BC7-20FA-5741-8793-541DBC50CD6F}"/>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References</a:t>
            </a:r>
          </a:p>
        </p:txBody>
      </p:sp>
      <p:sp>
        <p:nvSpPr>
          <p:cNvPr id="3" name="Content Placeholder 2">
            <a:extLst>
              <a:ext uri="{FF2B5EF4-FFF2-40B4-BE49-F238E27FC236}">
                <a16:creationId xmlns:a16="http://schemas.microsoft.com/office/drawing/2014/main" id="{83382D35-4395-7546-97AE-E3C8469451D9}"/>
              </a:ext>
            </a:extLst>
          </p:cNvPr>
          <p:cNvSpPr>
            <a:spLocks noGrp="1"/>
          </p:cNvSpPr>
          <p:nvPr>
            <p:ph idx="1"/>
          </p:nvPr>
        </p:nvSpPr>
        <p:spPr>
          <a:xfrm>
            <a:off x="4951048" y="804333"/>
            <a:ext cx="6306003" cy="5249334"/>
          </a:xfrm>
        </p:spPr>
        <p:txBody>
          <a:bodyPr anchor="ctr">
            <a:noAutofit/>
          </a:bodyPr>
          <a:lstStyle/>
          <a:p>
            <a:r>
              <a:rPr lang="en-GB" sz="1400" err="1">
                <a:latin typeface="Arial" panose="020B0604020202020204" pitchFamily="34" charset="0"/>
                <a:cs typeface="Arial" panose="020B0604020202020204" pitchFamily="34" charset="0"/>
              </a:rPr>
              <a:t>en.copian.ca</a:t>
            </a:r>
            <a:r>
              <a:rPr lang="en-GB" sz="1400">
                <a:latin typeface="Arial" panose="020B0604020202020204" pitchFamily="34" charset="0"/>
                <a:cs typeface="Arial" panose="020B0604020202020204" pitchFamily="34" charset="0"/>
              </a:rPr>
              <a:t> (2020). </a:t>
            </a:r>
            <a:r>
              <a:rPr lang="en-GB" sz="1400" i="1">
                <a:latin typeface="Arial" panose="020B0604020202020204" pitchFamily="34" charset="0"/>
                <a:cs typeface="Arial" panose="020B0604020202020204" pitchFamily="34" charset="0"/>
              </a:rPr>
              <a:t>The "learning spiral"</a:t>
            </a:r>
            <a:r>
              <a:rPr lang="en-GB" sz="1400">
                <a:latin typeface="Arial" panose="020B0604020202020204" pitchFamily="34" charset="0"/>
                <a:cs typeface="Arial" panose="020B0604020202020204" pitchFamily="34" charset="0"/>
              </a:rPr>
              <a:t>. [image] Available at: </a:t>
            </a:r>
            <a:r>
              <a:rPr lang="en-GB" sz="1400">
                <a:latin typeface="Arial" panose="020B0604020202020204" pitchFamily="34" charset="0"/>
                <a:cs typeface="Arial" panose="020B0604020202020204" pitchFamily="34" charset="0"/>
                <a:hlinkClick r:id="rId2"/>
              </a:rPr>
              <a:t>http://en.copian.ca/library/research/abc/undcur/p50.htm</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FAVPNG (2017). [image] Available at: </a:t>
            </a:r>
            <a:r>
              <a:rPr lang="en-GB" sz="1400">
                <a:latin typeface="Arial" panose="020B0604020202020204" pitchFamily="34" charset="0"/>
                <a:cs typeface="Arial" panose="020B0604020202020204" pitchFamily="34" charset="0"/>
                <a:hlinkClick r:id="rId3"/>
              </a:rPr>
              <a:t>https://favpng.com/png_view/brain-brain-education-png/7XUx2Lkw</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Gardner, H. (2006) </a:t>
            </a:r>
            <a:r>
              <a:rPr lang="en-GB" sz="1400" i="1">
                <a:latin typeface="Arial" panose="020B0604020202020204" pitchFamily="34" charset="0"/>
                <a:cs typeface="Arial" panose="020B0604020202020204" pitchFamily="34" charset="0"/>
              </a:rPr>
              <a:t>Multiple Intelligences: New Horizons in Theory and Practice</a:t>
            </a:r>
            <a:r>
              <a:rPr lang="en-GB" sz="1400">
                <a:latin typeface="Arial" panose="020B0604020202020204" pitchFamily="34" charset="0"/>
                <a:cs typeface="Arial" panose="020B0604020202020204" pitchFamily="34" charset="0"/>
              </a:rPr>
              <a:t>. Basic Books</a:t>
            </a:r>
          </a:p>
          <a:p>
            <a:r>
              <a:rPr lang="en-GB" sz="1400">
                <a:latin typeface="Arial" panose="020B0604020202020204" pitchFamily="34" charset="0"/>
                <a:cs typeface="Arial" panose="020B0604020202020204" pitchFamily="34" charset="0"/>
              </a:rPr>
              <a:t>GP Strategies (2020). [image] Available at: </a:t>
            </a:r>
            <a:r>
              <a:rPr lang="en-GB" sz="1400">
                <a:latin typeface="Arial" panose="020B0604020202020204" pitchFamily="34" charset="0"/>
                <a:cs typeface="Arial" panose="020B0604020202020204" pitchFamily="34" charset="0"/>
                <a:hlinkClick r:id="rId4"/>
              </a:rPr>
              <a:t>https://www.gpstrategiesltd.com/learning-lab/upon-this-rock_5.shtml</a:t>
            </a:r>
            <a:r>
              <a:rPr lang="en-GB" sz="1400">
                <a:latin typeface="Arial" panose="020B0604020202020204" pitchFamily="34" charset="0"/>
                <a:cs typeface="Arial" panose="020B0604020202020204" pitchFamily="34" charset="0"/>
              </a:rPr>
              <a:t> </a:t>
            </a:r>
          </a:p>
          <a:p>
            <a:r>
              <a:rPr lang="en-GB" sz="1400" err="1">
                <a:latin typeface="Arial" panose="020B0604020202020204" pitchFamily="34" charset="0"/>
                <a:cs typeface="Arial" panose="020B0604020202020204" pitchFamily="34" charset="0"/>
              </a:rPr>
              <a:t>Gray</a:t>
            </a:r>
            <a:r>
              <a:rPr lang="en-GB" sz="1400">
                <a:latin typeface="Arial" panose="020B0604020202020204" pitchFamily="34" charset="0"/>
                <a:cs typeface="Arial" panose="020B0604020202020204" pitchFamily="34" charset="0"/>
              </a:rPr>
              <a:t>, C. and </a:t>
            </a:r>
            <a:r>
              <a:rPr lang="en-GB" sz="1400" err="1">
                <a:latin typeface="Arial" panose="020B0604020202020204" pitchFamily="34" charset="0"/>
                <a:cs typeface="Arial" panose="020B0604020202020204" pitchFamily="34" charset="0"/>
              </a:rPr>
              <a:t>MacBlain</a:t>
            </a:r>
            <a:r>
              <a:rPr lang="en-GB" sz="1400">
                <a:latin typeface="Arial" panose="020B0604020202020204" pitchFamily="34" charset="0"/>
                <a:cs typeface="Arial" panose="020B0604020202020204" pitchFamily="34" charset="0"/>
              </a:rPr>
              <a:t>, S. (2015) </a:t>
            </a:r>
            <a:r>
              <a:rPr lang="en-GB" sz="1400" i="1">
                <a:latin typeface="Arial" panose="020B0604020202020204" pitchFamily="34" charset="0"/>
                <a:cs typeface="Arial" panose="020B0604020202020204" pitchFamily="34" charset="0"/>
              </a:rPr>
              <a:t>Learning Theories in Childhood</a:t>
            </a:r>
            <a:r>
              <a:rPr lang="en-GB" sz="1400">
                <a:latin typeface="Arial" panose="020B0604020202020204" pitchFamily="34" charset="0"/>
                <a:cs typeface="Arial" panose="020B0604020202020204" pitchFamily="34" charset="0"/>
              </a:rPr>
              <a:t>. 2</a:t>
            </a:r>
            <a:r>
              <a:rPr lang="en-GB" sz="1400" baseline="30000">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edn</a:t>
            </a:r>
            <a:r>
              <a:rPr lang="en-GB" sz="1400">
                <a:latin typeface="Arial" panose="020B0604020202020204" pitchFamily="34" charset="0"/>
                <a:cs typeface="Arial" panose="020B0604020202020204" pitchFamily="34" charset="0"/>
              </a:rPr>
              <a:t>. London: Sage</a:t>
            </a:r>
          </a:p>
          <a:p>
            <a:r>
              <a:rPr lang="en-GB" sz="1400">
                <a:latin typeface="Arial" panose="020B0604020202020204" pitchFamily="34" charset="0"/>
                <a:cs typeface="Arial" panose="020B0604020202020204" pitchFamily="34" charset="0"/>
              </a:rPr>
              <a:t>Learning Support Services, Inc. (2015). [image] Available at: </a:t>
            </a:r>
            <a:r>
              <a:rPr lang="en-GB" sz="1400">
                <a:latin typeface="Arial" panose="020B0604020202020204" pitchFamily="34" charset="0"/>
                <a:cs typeface="Arial" panose="020B0604020202020204" pitchFamily="34" charset="0"/>
                <a:hlinkClick r:id="rId5"/>
              </a:rPr>
              <a:t>https://learningsupportservicesinc.wordpress.com/2015/11/20/child-developmental-theories-a-contrast-overview/</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National Museum Wales. (2020). </a:t>
            </a:r>
            <a:r>
              <a:rPr lang="en-GB" sz="1400" i="1">
                <a:latin typeface="Arial" panose="020B0604020202020204" pitchFamily="34" charset="0"/>
                <a:cs typeface="Arial" panose="020B0604020202020204" pitchFamily="34" charset="0"/>
              </a:rPr>
              <a:t>Foundation Phase</a:t>
            </a:r>
            <a:r>
              <a:rPr lang="en-GB" sz="1400">
                <a:latin typeface="Arial" panose="020B0604020202020204" pitchFamily="34" charset="0"/>
                <a:cs typeface="Arial" panose="020B0604020202020204" pitchFamily="34" charset="0"/>
              </a:rPr>
              <a:t>. [online] Available at: </a:t>
            </a:r>
            <a:r>
              <a:rPr lang="en-GB" sz="1400">
                <a:latin typeface="Arial" panose="020B0604020202020204" pitchFamily="34" charset="0"/>
                <a:cs typeface="Arial" panose="020B0604020202020204" pitchFamily="34" charset="0"/>
                <a:hlinkClick r:id="rId6"/>
              </a:rPr>
              <a:t>https://museum.wales/swansea/learning/foundation/</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Pritchard, A. (2017) </a:t>
            </a:r>
            <a:r>
              <a:rPr lang="en-GB" sz="1400" i="1">
                <a:latin typeface="Arial" panose="020B0604020202020204" pitchFamily="34" charset="0"/>
                <a:cs typeface="Arial" panose="020B0604020202020204" pitchFamily="34" charset="0"/>
              </a:rPr>
              <a:t>Ways of Learning</a:t>
            </a:r>
            <a:r>
              <a:rPr lang="en-GB" sz="1400">
                <a:latin typeface="Arial" panose="020B0604020202020204" pitchFamily="34" charset="0"/>
                <a:cs typeface="Arial" panose="020B0604020202020204" pitchFamily="34" charset="0"/>
              </a:rPr>
              <a:t>. 4</a:t>
            </a:r>
            <a:r>
              <a:rPr lang="en-GB" sz="1400" baseline="30000">
                <a:latin typeface="Arial" panose="020B0604020202020204" pitchFamily="34" charset="0"/>
                <a:cs typeface="Arial" panose="020B0604020202020204" pitchFamily="34" charset="0"/>
              </a:rPr>
              <a:t>th</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edn</a:t>
            </a:r>
            <a:r>
              <a:rPr lang="en-GB" sz="1400">
                <a:latin typeface="Arial" panose="020B0604020202020204" pitchFamily="34" charset="0"/>
                <a:cs typeface="Arial" panose="020B0604020202020204" pitchFamily="34" charset="0"/>
              </a:rPr>
              <a:t>. London: Routledge</a:t>
            </a:r>
          </a:p>
          <a:p>
            <a:r>
              <a:rPr lang="en-GB" sz="1400">
                <a:latin typeface="Arial" panose="020B0604020202020204" pitchFamily="34" charset="0"/>
                <a:cs typeface="Arial" panose="020B0604020202020204" pitchFamily="34" charset="0"/>
              </a:rPr>
              <a:t>Smidt, S. (2011) </a:t>
            </a:r>
            <a:r>
              <a:rPr lang="en-GB" sz="1400" i="1">
                <a:latin typeface="Arial" panose="020B0604020202020204" pitchFamily="34" charset="0"/>
                <a:cs typeface="Arial" panose="020B0604020202020204" pitchFamily="34" charset="0"/>
              </a:rPr>
              <a:t>Introducing Bruner: A guide for practitioners and students in early years education.</a:t>
            </a:r>
            <a:r>
              <a:rPr lang="en-GB" sz="1400">
                <a:latin typeface="Arial" panose="020B0604020202020204" pitchFamily="34" charset="0"/>
                <a:cs typeface="Arial" panose="020B0604020202020204" pitchFamily="34" charset="0"/>
              </a:rPr>
              <a:t> London: Routledge</a:t>
            </a:r>
          </a:p>
          <a:p>
            <a:r>
              <a:rPr lang="en-GB" sz="1400">
                <a:latin typeface="Arial" panose="020B0604020202020204" pitchFamily="34" charset="0"/>
                <a:cs typeface="Arial" panose="020B0604020202020204" pitchFamily="34" charset="0"/>
              </a:rPr>
              <a:t>Thrive Global (2019). [Image] Available at: </a:t>
            </a:r>
            <a:r>
              <a:rPr lang="en-GB" sz="1400">
                <a:latin typeface="Arial" panose="020B0604020202020204" pitchFamily="34" charset="0"/>
                <a:cs typeface="Arial" panose="020B0604020202020204" pitchFamily="34" charset="0"/>
                <a:hlinkClick r:id="rId7"/>
              </a:rPr>
              <a:t>https://thriveglobal.com/stories/understanding-multiple-intelligences/</a:t>
            </a:r>
            <a:r>
              <a:rPr lang="en-GB" sz="1400">
                <a:latin typeface="Arial" panose="020B0604020202020204" pitchFamily="34" charset="0"/>
                <a:cs typeface="Arial" panose="020B0604020202020204" pitchFamily="34" charset="0"/>
              </a:rPr>
              <a:t> </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8382475"/>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A1C58-1699-5848-B567-6805CE9B31CD}"/>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Conclusion</a:t>
            </a:r>
          </a:p>
        </p:txBody>
      </p:sp>
      <p:sp>
        <p:nvSpPr>
          <p:cNvPr id="3" name="Content Placeholder 2">
            <a:extLst>
              <a:ext uri="{FF2B5EF4-FFF2-40B4-BE49-F238E27FC236}">
                <a16:creationId xmlns:a16="http://schemas.microsoft.com/office/drawing/2014/main" id="{31552C6E-B2B6-1E4A-A346-1FB882105C0B}"/>
              </a:ext>
            </a:extLst>
          </p:cNvPr>
          <p:cNvSpPr>
            <a:spLocks noGrp="1"/>
          </p:cNvSpPr>
          <p:nvPr>
            <p:ph idx="1"/>
          </p:nvPr>
        </p:nvSpPr>
        <p:spPr>
          <a:xfrm>
            <a:off x="5270146" y="1198756"/>
            <a:ext cx="6306003" cy="5249334"/>
          </a:xfrm>
        </p:spPr>
        <p:txBody>
          <a:bodyPr anchor="ctr">
            <a:normAutofit/>
          </a:bodyPr>
          <a:lstStyle/>
          <a:p>
            <a:r>
              <a:rPr lang="en-US" sz="1800">
                <a:latin typeface="Arial" panose="020B0604020202020204" pitchFamily="34" charset="0"/>
                <a:cs typeface="Arial" panose="020B0604020202020204" pitchFamily="34" charset="0"/>
              </a:rPr>
              <a:t>In conclusion, we felt that we made the right decision when choosing an alternative context to a school as the museum offered a variety of activities where learning can take place. </a:t>
            </a:r>
          </a:p>
          <a:p>
            <a:r>
              <a:rPr lang="en-US" sz="1800">
                <a:latin typeface="Arial" panose="020B0604020202020204" pitchFamily="34" charset="0"/>
                <a:cs typeface="Arial" panose="020B0604020202020204" pitchFamily="34" charset="0"/>
              </a:rPr>
              <a:t>It was interesting to see how the National Waterfront Museum incorporated many different learning theories into their activities, and to be able to experience this for ourselves. </a:t>
            </a:r>
          </a:p>
          <a:p>
            <a:r>
              <a:rPr lang="en-US" sz="1800">
                <a:latin typeface="Arial" panose="020B0604020202020204" pitchFamily="34" charset="0"/>
                <a:cs typeface="Arial" panose="020B0604020202020204" pitchFamily="34" charset="0"/>
              </a:rPr>
              <a:t>We believe that the museum should definitely be considered as an effective learning environment outside of the school sector, as it provides pupils with learning opportunities that aren’t available in schools. </a:t>
            </a:r>
          </a:p>
          <a:p>
            <a:r>
              <a:rPr lang="en-US" sz="1800">
                <a:latin typeface="Arial" panose="020B0604020202020204" pitchFamily="34" charset="0"/>
                <a:cs typeface="Arial" panose="020B0604020202020204" pitchFamily="34" charset="0"/>
              </a:rPr>
              <a:t>Therefore, it is vital that schools encourage learning in alternative environments which ensure that children don’t miss out on experiences that can enrich and further their learning and development.  </a:t>
            </a:r>
          </a:p>
          <a:p>
            <a:pPr marL="0" indent="0">
              <a:buNone/>
            </a:pPr>
            <a:r>
              <a:rPr lang="en-US" sz="1900"/>
              <a:t> </a:t>
            </a:r>
          </a:p>
        </p:txBody>
      </p:sp>
    </p:spTree>
    <p:extLst>
      <p:ext uri="{BB962C8B-B14F-4D97-AF65-F5344CB8AC3E}">
        <p14:creationId xmlns:p14="http://schemas.microsoft.com/office/powerpoint/2010/main" val="2603059503"/>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docProps/app.xml><?xml version="1.0" encoding="utf-8"?>
<Properties xmlns="http://schemas.openxmlformats.org/officeDocument/2006/extended-properties" xmlns:vt="http://schemas.openxmlformats.org/officeDocument/2006/docPropsVTypes">
  <TotalTime>44</TotalTime>
  <Words>3790</Words>
  <Application>Microsoft Macintosh PowerPoint</Application>
  <PresentationFormat>Widescreen</PresentationFormat>
  <Paragraphs>136</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Tw Cen MT</vt:lpstr>
      <vt:lpstr>Tw Cen MT Condensed</vt:lpstr>
      <vt:lpstr>Wingdings 3</vt:lpstr>
      <vt:lpstr>Integral</vt:lpstr>
      <vt:lpstr>Choose a learning context other than a school where learning takes place</vt:lpstr>
      <vt:lpstr>Why did we choose the National Waterfront Museum?</vt:lpstr>
      <vt:lpstr>Activities</vt:lpstr>
      <vt:lpstr>Gardening</vt:lpstr>
      <vt:lpstr>References</vt:lpstr>
      <vt:lpstr>Interactive activities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Culture and Beliefs</vt:lpstr>
      <vt:lpstr>PowerPoint Presentation</vt:lpstr>
      <vt:lpstr>PowerPoint Presentation</vt:lpstr>
      <vt:lpstr>PowerPoint Presentation</vt:lpstr>
      <vt:lpstr>PowerPoint Presentation</vt:lpstr>
      <vt:lpstr>References</vt:lpstr>
      <vt:lpstr>Character Actor Sessions</vt:lpstr>
      <vt:lpstr>PowerPoint Presentation</vt:lpstr>
      <vt:lpstr>PowerPoint Presentation</vt:lpstr>
      <vt:lpstr>What learning style does the Character Actor Session most accommodate?</vt:lpstr>
      <vt:lpstr>References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Choose a learning context other than a school where learning takes place</dc:title>
  <dc:creator>Jada Lynch</dc:creator>
  <cp:lastModifiedBy>Jada Lynch</cp:lastModifiedBy>
  <cp:revision>8</cp:revision>
  <dcterms:created xsi:type="dcterms:W3CDTF">2020-01-13T19:00:31Z</dcterms:created>
  <dcterms:modified xsi:type="dcterms:W3CDTF">2020-01-14T10:20:56Z</dcterms:modified>
</cp:coreProperties>
</file>