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76" r:id="rId4"/>
  </p:sldMasterIdLst>
  <p:notesMasterIdLst>
    <p:notesMasterId r:id="rId61"/>
  </p:notesMasterIdLst>
  <p:handoutMasterIdLst>
    <p:handoutMasterId r:id="rId62"/>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 id="305" r:id="rId54"/>
    <p:sldId id="306" r:id="rId55"/>
    <p:sldId id="307" r:id="rId56"/>
    <p:sldId id="308" r:id="rId57"/>
    <p:sldId id="309" r:id="rId58"/>
    <p:sldId id="310" r:id="rId59"/>
    <p:sldId id="311" r:id="rId6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660"/>
  </p:normalViewPr>
  <p:slideViewPr>
    <p:cSldViewPr snapToGrid="0">
      <p:cViewPr varScale="1">
        <p:scale>
          <a:sx n="69" d="100"/>
          <a:sy n="69" d="100"/>
        </p:scale>
        <p:origin x="556" y="40"/>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45E872-1A40-4FE7-986C-59F628C1EA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B9F5374-08E9-4C85-B7A7-3F19604B53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EA06F1-B57D-406B-8F09-B1FDC0D0B1F3}" type="datetimeFigureOut">
              <a:rPr lang="en-US" smtClean="0"/>
              <a:t>3/8/2020</a:t>
            </a:fld>
            <a:endParaRPr lang="en-US" dirty="0"/>
          </a:p>
        </p:txBody>
      </p:sp>
      <p:sp>
        <p:nvSpPr>
          <p:cNvPr id="4" name="Footer Placeholder 3">
            <a:extLst>
              <a:ext uri="{FF2B5EF4-FFF2-40B4-BE49-F238E27FC236}">
                <a16:creationId xmlns:a16="http://schemas.microsoft.com/office/drawing/2014/main" id="{937FACC5-BCFD-4649-8006-C71939BACE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D146B17-7076-4944-A4A2-FD49936A33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7EDE44-B1FC-494A-A972-62DC7CABB271}" type="slidenum">
              <a:rPr lang="en-US" smtClean="0"/>
              <a:t>‹#›</a:t>
            </a:fld>
            <a:endParaRPr lang="en-US" dirty="0"/>
          </a:p>
        </p:txBody>
      </p:sp>
    </p:spTree>
    <p:extLst>
      <p:ext uri="{BB962C8B-B14F-4D97-AF65-F5344CB8AC3E}">
        <p14:creationId xmlns:p14="http://schemas.microsoft.com/office/powerpoint/2010/main" val="705689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37F2BD-238E-42D0-B670-F788A50DBDE8}" type="datetimeFigureOut">
              <a:rPr lang="en-US" smtClean="0"/>
              <a:t>3/8/2020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8DF69-FFB1-4D3A-9D8C-5887E79674D9}" type="slidenum">
              <a:rPr lang="en-US" smtClean="0"/>
              <a:t>‹#›</a:t>
            </a:fld>
            <a:endParaRPr lang="en-US" dirty="0"/>
          </a:p>
        </p:txBody>
      </p:sp>
    </p:spTree>
    <p:extLst>
      <p:ext uri="{BB962C8B-B14F-4D97-AF65-F5344CB8AC3E}">
        <p14:creationId xmlns:p14="http://schemas.microsoft.com/office/powerpoint/2010/main" val="3766476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8DF69-FFB1-4D3A-9D8C-5887E79674D9}" type="slidenum">
              <a:rPr lang="en-US" smtClean="0"/>
              <a:t>1</a:t>
            </a:fld>
            <a:endParaRPr lang="en-US" dirty="0"/>
          </a:p>
        </p:txBody>
      </p:sp>
    </p:spTree>
    <p:extLst>
      <p:ext uri="{BB962C8B-B14F-4D97-AF65-F5344CB8AC3E}">
        <p14:creationId xmlns:p14="http://schemas.microsoft.com/office/powerpoint/2010/main" val="1304557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noProof="0" smtClean="0"/>
              <a:t>Click to edit Master title style</a:t>
            </a:r>
            <a:endParaRPr lang="en-US" noProof="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smtClean="0"/>
              <a:t>Click to edit Master subtitle style</a:t>
            </a:r>
            <a:endParaRPr lang="en-US" noProof="0"/>
          </a:p>
        </p:txBody>
      </p:sp>
      <p:sp>
        <p:nvSpPr>
          <p:cNvPr id="4" name="Date Placeholder 3"/>
          <p:cNvSpPr>
            <a:spLocks noGrp="1"/>
          </p:cNvSpPr>
          <p:nvPr>
            <p:ph type="dt" sz="half" idx="10"/>
          </p:nvPr>
        </p:nvSpPr>
        <p:spPr/>
        <p:txBody>
          <a:bodyPr/>
          <a:lstStyle>
            <a:lvl1pPr>
              <a:defRPr>
                <a:solidFill>
                  <a:srgbClr val="FFFFFF"/>
                </a:solidFill>
              </a:defRPr>
            </a:lvl1pPr>
          </a:lstStyle>
          <a:p>
            <a:fld id="{9AB3A824-1A51-4B26-AD58-A6D8E14F6C04}" type="datetimeFigureOut">
              <a:rPr lang="en-US" noProof="0" smtClean="0"/>
              <a:t>3/8/2020</a:t>
            </a:fld>
            <a:endParaRPr lang="en-US" noProof="0" dirty="0"/>
          </a:p>
        </p:txBody>
      </p:sp>
      <p:sp>
        <p:nvSpPr>
          <p:cNvPr id="5" name="Footer Placeholder 4"/>
          <p:cNvSpPr>
            <a:spLocks noGrp="1"/>
          </p:cNvSpPr>
          <p:nvPr>
            <p:ph type="ftr" sz="quarter" idx="11"/>
          </p:nvPr>
        </p:nvSpPr>
        <p:spPr/>
        <p:txBody>
          <a:bodyPr/>
          <a:lstStyle>
            <a:lvl1pPr>
              <a:defRPr>
                <a:solidFill>
                  <a:srgbClr val="FFFFFF"/>
                </a:solidFill>
              </a:defRPr>
            </a:lvl1pPr>
          </a:lstStyle>
          <a:p>
            <a:r>
              <a:rPr lang="en-US" noProof="0" dirty="0"/>
              <a:t>
              </a:t>
            </a: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D22F896-40B5-4ADD-8801-0D06FADFA095}" type="slidenum">
              <a:rPr lang="en-US" noProof="0" smtClean="0"/>
              <a:t>‹#›</a:t>
            </a:fld>
            <a:endParaRPr lang="en-US" noProof="0"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178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idx="1"/>
          </p:nvPr>
        </p:nvSpPr>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97D162C4-EDD9-4389-A98B-B87ECEA2A816}" type="datetimeFigureOut">
              <a:rPr lang="en-US" noProof="0" smtClean="0"/>
              <a:t>3/8/2020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472039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noProof="0" smtClean="0"/>
              <a:t>Click to edit Master title style</a:t>
            </a:r>
            <a:endParaRPr lang="en-US" noProof="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smtClean="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noProof="0" smtClean="0"/>
              <a:t>3/8/2020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36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Date Placeholder 4"/>
          <p:cNvSpPr>
            <a:spLocks noGrp="1"/>
          </p:cNvSpPr>
          <p:nvPr>
            <p:ph type="dt" sz="half" idx="10"/>
          </p:nvPr>
        </p:nvSpPr>
        <p:spPr/>
        <p:txBody>
          <a:bodyPr/>
          <a:lstStyle/>
          <a:p>
            <a:fld id="{CA954B2F-12DE-47F5-8894-472B206D2E1E}" type="datetimeFigureOut">
              <a:rPr lang="en-US" noProof="0" smtClean="0"/>
              <a:t>3/8/2020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8167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noProof="0" smtClean="0"/>
              <a:t>Click to edit Master title style</a:t>
            </a:r>
            <a:endParaRPr lang="en-US" noProof="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7" name="Date Placeholder 6"/>
          <p:cNvSpPr>
            <a:spLocks noGrp="1"/>
          </p:cNvSpPr>
          <p:nvPr>
            <p:ph type="dt" sz="half" idx="10"/>
          </p:nvPr>
        </p:nvSpPr>
        <p:spPr/>
        <p:txBody>
          <a:bodyPr/>
          <a:lstStyle/>
          <a:p>
            <a:fld id="{3CBC1C18-307B-4F68-A007-B5B542270E8D}" type="datetimeFigureOut">
              <a:rPr lang="en-US" noProof="0" smtClean="0"/>
              <a:t>3/8/2020</a:t>
            </a:fld>
            <a:endParaRPr lang="en-US" noProof="0" dirty="0"/>
          </a:p>
        </p:txBody>
      </p:sp>
      <p:sp>
        <p:nvSpPr>
          <p:cNvPr id="8" name="Footer Placeholder 7"/>
          <p:cNvSpPr>
            <a:spLocks noGrp="1"/>
          </p:cNvSpPr>
          <p:nvPr>
            <p:ph type="ftr" sz="quarter" idx="11"/>
          </p:nvPr>
        </p:nvSpPr>
        <p:spPr/>
        <p:txBody>
          <a:bodyPr/>
          <a:lstStyle/>
          <a:p>
            <a:r>
              <a:rPr lang="en-US" noProof="0" dirty="0"/>
              <a:t>
              </a:t>
            </a:r>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9633525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Date Placeholder 2"/>
          <p:cNvSpPr>
            <a:spLocks noGrp="1"/>
          </p:cNvSpPr>
          <p:nvPr>
            <p:ph type="dt" sz="half" idx="10"/>
          </p:nvPr>
        </p:nvSpPr>
        <p:spPr/>
        <p:txBody>
          <a:bodyPr/>
          <a:lstStyle/>
          <a:p>
            <a:fld id="{1FAF3416-4057-4DAA-829D-4CA07428D088}" type="datetimeFigureOut">
              <a:rPr lang="en-US" noProof="0" smtClean="0"/>
              <a:t>3/8/2020</a:t>
            </a:fld>
            <a:endParaRPr lang="en-US" noProof="0" dirty="0"/>
          </a:p>
        </p:txBody>
      </p:sp>
      <p:sp>
        <p:nvSpPr>
          <p:cNvPr id="4" name="Footer Placeholder 3"/>
          <p:cNvSpPr>
            <a:spLocks noGrp="1"/>
          </p:cNvSpPr>
          <p:nvPr>
            <p:ph type="ftr" sz="quarter" idx="11"/>
          </p:nvPr>
        </p:nvSpPr>
        <p:spPr/>
        <p:txBody>
          <a:bodyPr/>
          <a:lstStyle/>
          <a:p>
            <a:r>
              <a:rPr lang="en-US" noProof="0" dirty="0"/>
              <a:t>
              </a:t>
            </a:r>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00542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3/8/2020</a:t>
            </a:fld>
            <a:endParaRPr lang="en-US" noProof="0" dirty="0"/>
          </a:p>
        </p:txBody>
      </p:sp>
      <p:sp>
        <p:nvSpPr>
          <p:cNvPr id="3" name="Footer Placeholder 2"/>
          <p:cNvSpPr>
            <a:spLocks noGrp="1"/>
          </p:cNvSpPr>
          <p:nvPr>
            <p:ph type="ftr" sz="quarter" idx="11"/>
          </p:nvPr>
        </p:nvSpPr>
        <p:spPr/>
        <p:txBody>
          <a:bodyPr/>
          <a:lstStyle/>
          <a:p>
            <a:r>
              <a:rPr lang="en-US" noProof="0" dirty="0"/>
              <a:t>
              </a:t>
            </a:r>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9882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smtClean="0"/>
              <a:t>Click to edit Master title style</a:t>
            </a:r>
            <a:endParaRPr lang="en-US" noProof="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3/8/2020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58383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smtClean="0"/>
              <a:t>Click to edit Master title style</a:t>
            </a:r>
            <a:endParaRPr lang="en-US" noProof="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3/8/2020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7408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Vertical Text Placeholder 2"/>
          <p:cNvSpPr>
            <a:spLocks noGrp="1"/>
          </p:cNvSpPr>
          <p:nvPr>
            <p:ph type="body" orient="vert" idx="1"/>
          </p:nvPr>
        </p:nvSpPr>
        <p:spPr/>
        <p:txBody>
          <a:bodyPr vert="eaVe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D857E33E-8B18-4087-B112-809917729534}" type="datetimeFigureOut">
              <a:rPr lang="en-US" noProof="0" smtClean="0"/>
              <a:t>3/8/2020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43552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noProof="0" smtClean="0"/>
              <a:t>Click to edit Master title style</a:t>
            </a:r>
            <a:endParaRPr lang="en-US" noProof="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D3FFE419-2371-464F-8239-3959401C3561}" type="datetimeFigureOut">
              <a:rPr lang="en-US" noProof="0" smtClean="0"/>
              <a:t>3/8/2020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994763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3CBC1C18-307B-4F68-A007-B5B542270E8D}" type="datetimeFigureOut">
              <a:rPr lang="en-US" noProof="0" smtClean="0"/>
              <a:t>3/8/2020</a:t>
            </a:fld>
            <a:endParaRPr lang="en-US" noProof="0"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r>
              <a:rPr lang="en-US" noProof="0" dirty="0"/>
              <a:t>
              </a:t>
            </a:r>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702258854"/>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youtube.com/watch?v=9axXiBdMsy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www.youtube.com/watch?v=eK3a3P4haFs&amp;feature=youtu.b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thefinancialexpress.com.bd/views/impact-of-demonstration-effect-in-society-151015513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blqh3Jv3h_Y&amp;list=PL573FD0E47E14C61B"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www.youtube.com/watch?v=beqoCchL7kA"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www.youtube.com/watch?v=YIPQeqVH904" TargetMode="Externa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8.xml.rels><?xml version="1.0" encoding="UTF-8" standalone="yes"?>
<Relationships xmlns="http://schemas.openxmlformats.org/package/2006/relationships"><Relationship Id="rId2" Type="http://schemas.openxmlformats.org/officeDocument/2006/relationships/hyperlink" Target="https://www.divecenotesmexico.com/cenote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www.history.com/topics/ancient-americas/maya" TargetMode="Externa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7.xml"/><Relationship Id="rId4" Type="http://schemas.openxmlformats.org/officeDocument/2006/relationships/image" Target="../media/image19.jpg"/></Relationships>
</file>

<file path=ppt/slides/_rels/slide2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7.xml"/><Relationship Id="rId5" Type="http://schemas.openxmlformats.org/officeDocument/2006/relationships/image" Target="../media/image23.jpg"/><Relationship Id="rId4" Type="http://schemas.openxmlformats.org/officeDocument/2006/relationships/image" Target="../media/image22.jpg"/></Relationships>
</file>

<file path=ppt/slides/_rels/slide2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7.xml"/><Relationship Id="rId4" Type="http://schemas.openxmlformats.org/officeDocument/2006/relationships/image" Target="../media/image27.jpg"/></Relationships>
</file>

<file path=ppt/slides/_rels/slide2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7.xml"/><Relationship Id="rId4" Type="http://schemas.openxmlformats.org/officeDocument/2006/relationships/image" Target="../media/image30.jpg"/></Relationships>
</file>

<file path=ppt/slides/_rels/slide28.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hyperlink" Target="https://youtu.be/oECX70cPfiY" TargetMode="External"/><Relationship Id="rId1" Type="http://schemas.openxmlformats.org/officeDocument/2006/relationships/slideLayout" Target="../slideLayouts/slideLayout2.xml"/><Relationship Id="rId4" Type="http://schemas.openxmlformats.org/officeDocument/2006/relationships/image" Target="../media/image33.jpg"/></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hyperlink" Target="https://youtu.be/kHhspf5IfdE?list=PL9xaQhzMTukMpqxOqyhjfWn6jvgIzJsQM"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thetravelfoundation.org.uk/"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hyperlink" Target="https://youtu.be/naNPP6qrt4I"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hyperlink" Target="https://www.youtube.com/watch?v=sPuKC1lds1U"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50" name="Straight Connector 41">
            <a:extLst>
              <a:ext uri="{FF2B5EF4-FFF2-40B4-BE49-F238E27FC236}">
                <a16:creationId xmlns:a16="http://schemas.microsoft.com/office/drawing/2014/main" id="{63FED537-3AF1-4C36-9904-77B6A54D27B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109980" y="4206240"/>
            <a:ext cx="9966960" cy="1325880"/>
          </a:xfrm>
        </p:spPr>
        <p:txBody>
          <a:bodyPr>
            <a:normAutofit/>
          </a:bodyPr>
          <a:lstStyle/>
          <a:p>
            <a:r>
              <a:rPr lang="en-US" sz="6600" cap="none" dirty="0" smtClean="0"/>
              <a:t>Sustainable Tourism</a:t>
            </a:r>
            <a:endParaRPr lang="en-US" sz="6600" cap="none" dirty="0"/>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709530" y="5598292"/>
            <a:ext cx="8767860" cy="996471"/>
          </a:xfrm>
        </p:spPr>
        <p:txBody>
          <a:bodyPr>
            <a:normAutofit/>
          </a:bodyPr>
          <a:lstStyle/>
          <a:p>
            <a:r>
              <a:rPr lang="en-US" sz="3200" b="1" dirty="0" smtClean="0"/>
              <a:t>Lecture </a:t>
            </a:r>
            <a:r>
              <a:rPr lang="en-US" sz="3200" b="1" dirty="0" smtClean="0"/>
              <a:t>7 – </a:t>
            </a:r>
            <a:r>
              <a:rPr lang="en-US" sz="3200" b="1" smtClean="0"/>
              <a:t>Rural Tourism </a:t>
            </a:r>
            <a:endParaRPr lang="en-GB" sz="3200" b="1" dirty="0">
              <a:cs typeface="Arial" panose="020B0604020202020204" pitchFamily="34" charset="0"/>
            </a:endParaRPr>
          </a:p>
          <a:p>
            <a:endParaRPr lang="en-US" sz="3200" b="1" dirty="0" smtClean="0"/>
          </a:p>
          <a:p>
            <a:endParaRPr lang="en-US" sz="3200" b="1" dirty="0"/>
          </a:p>
        </p:txBody>
      </p:sp>
      <p:pic>
        <p:nvPicPr>
          <p:cNvPr id="7" name="Picture 6" descr="Man looking at landscape">
            <a:extLst>
              <a:ext uri="{FF2B5EF4-FFF2-40B4-BE49-F238E27FC236}">
                <a16:creationId xmlns:a16="http://schemas.microsoft.com/office/drawing/2014/main" id="{CD9EF39B-AB41-49AB-8163-8B5FD7D2832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43840" y="256540"/>
            <a:ext cx="11704320" cy="3764276"/>
          </a:xfrm>
          <a:prstGeom prst="rect">
            <a:avLst/>
          </a:prstGeom>
        </p:spPr>
      </p:pic>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6000" dirty="0">
                <a:latin typeface="Arial" panose="020B0604020202020204" pitchFamily="34" charset="0"/>
                <a:cs typeface="Arial" panose="020B0604020202020204" pitchFamily="34" charset="0"/>
              </a:rPr>
              <a:t>Rural </a:t>
            </a:r>
            <a:r>
              <a:rPr lang="en-GB" sz="6000" dirty="0" smtClean="0">
                <a:latin typeface="Arial" panose="020B0604020202020204" pitchFamily="34" charset="0"/>
                <a:cs typeface="Arial" panose="020B0604020202020204" pitchFamily="34" charset="0"/>
              </a:rPr>
              <a:t/>
            </a:r>
            <a:br>
              <a:rPr lang="en-GB" sz="6000" dirty="0" smtClean="0">
                <a:latin typeface="Arial" panose="020B0604020202020204" pitchFamily="34" charset="0"/>
                <a:cs typeface="Arial" panose="020B0604020202020204" pitchFamily="34" charset="0"/>
              </a:rPr>
            </a:br>
            <a:r>
              <a:rPr lang="en-GB" sz="6000" dirty="0" smtClean="0">
                <a:latin typeface="Arial" panose="020B0604020202020204" pitchFamily="34" charset="0"/>
                <a:cs typeface="Arial" panose="020B0604020202020204" pitchFamily="34" charset="0"/>
              </a:rPr>
              <a:t>tourism </a:t>
            </a:r>
            <a:endParaRPr lang="en-GB" sz="6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a:bodyPr>
          <a:lstStyle/>
          <a:p>
            <a:r>
              <a:rPr lang="en-GB" sz="2400" dirty="0" smtClean="0">
                <a:latin typeface="Arial" panose="020B0604020202020204" pitchFamily="34" charset="0"/>
                <a:cs typeface="Arial" panose="020B0604020202020204" pitchFamily="34" charset="0"/>
              </a:rPr>
              <a:t>Rural Sustainability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1470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327" y="304800"/>
            <a:ext cx="10224193" cy="1182255"/>
          </a:xfrm>
        </p:spPr>
        <p:txBody>
          <a:bodyPr>
            <a:normAutofit/>
          </a:bodyPr>
          <a:lstStyle/>
          <a:p>
            <a:r>
              <a:rPr lang="en-GB" sz="4400" dirty="0" smtClean="0">
                <a:latin typeface="Arial" panose="020B0604020202020204" pitchFamily="34" charset="0"/>
                <a:cs typeface="Arial" panose="020B0604020202020204" pitchFamily="34" charset="0"/>
              </a:rPr>
              <a:t>The Toxic Tourist</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55782" y="1487055"/>
            <a:ext cx="10774218" cy="1274619"/>
          </a:xfrm>
        </p:spPr>
        <p:txBody>
          <a:bodyPr/>
          <a:lstStyle/>
          <a:p>
            <a:r>
              <a:rPr lang="en-GB" dirty="0">
                <a:latin typeface="Arial" panose="020B0604020202020204" pitchFamily="34" charset="0"/>
                <a:cs typeface="Arial" panose="020B0604020202020204" pitchFamily="34" charset="0"/>
                <a:hlinkClick r:id="rId2"/>
              </a:rPr>
              <a:t>https://</a:t>
            </a:r>
            <a:r>
              <a:rPr lang="en-GB" dirty="0" smtClean="0">
                <a:latin typeface="Arial" panose="020B0604020202020204" pitchFamily="34" charset="0"/>
                <a:cs typeface="Arial" panose="020B0604020202020204" pitchFamily="34" charset="0"/>
                <a:hlinkClick r:id="rId2"/>
              </a:rPr>
              <a:t>www.youtube.com/watch?v=9axXiBdMsyY</a:t>
            </a:r>
            <a:endParaRPr lang="en-GB" dirty="0" smtClean="0">
              <a:latin typeface="Arial" panose="020B0604020202020204" pitchFamily="34" charset="0"/>
              <a:cs typeface="Arial" panose="020B0604020202020204" pitchFamily="34" charset="0"/>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5227" y="2124364"/>
            <a:ext cx="7645400" cy="3742460"/>
          </a:xfrm>
          <a:prstGeom prst="rect">
            <a:avLst/>
          </a:prstGeom>
        </p:spPr>
      </p:pic>
    </p:spTree>
    <p:extLst>
      <p:ext uri="{BB962C8B-B14F-4D97-AF65-F5344CB8AC3E}">
        <p14:creationId xmlns:p14="http://schemas.microsoft.com/office/powerpoint/2010/main" val="508579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909" y="382384"/>
            <a:ext cx="11199091" cy="1903615"/>
          </a:xfrm>
        </p:spPr>
        <p:txBody>
          <a:bodyPr>
            <a:normAutofit/>
          </a:bodyPr>
          <a:lstStyle/>
          <a:p>
            <a:pPr algn="ctr"/>
            <a:r>
              <a:rPr lang="en-GB" sz="4400" dirty="0" smtClean="0">
                <a:latin typeface="Arial" panose="020B0604020202020204" pitchFamily="34" charset="0"/>
                <a:cs typeface="Arial" panose="020B0604020202020204" pitchFamily="34" charset="0"/>
              </a:rPr>
              <a:t>Crazy Stupid </a:t>
            </a:r>
            <a:r>
              <a:rPr lang="en-GB" dirty="0" smtClean="0">
                <a:latin typeface="Arial" panose="020B0604020202020204" pitchFamily="34" charset="0"/>
                <a:cs typeface="Arial" panose="020B0604020202020204" pitchFamily="34" charset="0"/>
              </a:rPr>
              <a:t>T</a:t>
            </a:r>
            <a:r>
              <a:rPr lang="en-GB" sz="4400" dirty="0" smtClean="0">
                <a:latin typeface="Arial" panose="020B0604020202020204" pitchFamily="34" charset="0"/>
                <a:cs typeface="Arial" panose="020B0604020202020204" pitchFamily="34" charset="0"/>
              </a:rPr>
              <a:t>hings…..</a:t>
            </a:r>
            <a:r>
              <a:rPr lang="en-GB" sz="4400" dirty="0">
                <a:latin typeface="Arial" panose="020B0604020202020204" pitchFamily="34" charset="0"/>
                <a:cs typeface="Arial" panose="020B0604020202020204" pitchFamily="34" charset="0"/>
              </a:rPr>
              <a:t/>
            </a:r>
            <a:br>
              <a:rPr lang="en-GB" sz="4400" dirty="0">
                <a:latin typeface="Arial" panose="020B0604020202020204" pitchFamily="34" charset="0"/>
                <a:cs typeface="Arial" panose="020B0604020202020204" pitchFamily="34" charset="0"/>
              </a:rPr>
            </a:br>
            <a:r>
              <a:rPr lang="en-GB" sz="2000" dirty="0" smtClean="0">
                <a:latin typeface="Arial" panose="020B0604020202020204" pitchFamily="34" charset="0"/>
                <a:cs typeface="Arial" panose="020B0604020202020204" pitchFamily="34" charset="0"/>
                <a:hlinkClick r:id="rId2"/>
              </a:rPr>
              <a:t>https</a:t>
            </a:r>
            <a:r>
              <a:rPr lang="en-GB" sz="2000" dirty="0">
                <a:latin typeface="Arial" panose="020B0604020202020204" pitchFamily="34" charset="0"/>
                <a:cs typeface="Arial" panose="020B0604020202020204" pitchFamily="34" charset="0"/>
                <a:hlinkClick r:id="rId2"/>
              </a:rPr>
              <a:t>://</a:t>
            </a:r>
            <a:r>
              <a:rPr lang="en-GB" sz="2000" dirty="0" smtClean="0">
                <a:latin typeface="Arial" panose="020B0604020202020204" pitchFamily="34" charset="0"/>
                <a:cs typeface="Arial" panose="020B0604020202020204" pitchFamily="34" charset="0"/>
                <a:hlinkClick r:id="rId2"/>
              </a:rPr>
              <a:t>www.youtube.com/watch?v=eK3a3P4haFs&amp;feature=youtu.be</a:t>
            </a:r>
            <a:r>
              <a:rPr lang="en-GB" sz="1800" dirty="0" smtClean="0">
                <a:latin typeface="Arial" panose="020B0604020202020204" pitchFamily="34" charset="0"/>
                <a:cs typeface="Arial" panose="020B0604020202020204" pitchFamily="34" charset="0"/>
              </a:rPr>
              <a:t/>
            </a:r>
            <a:br>
              <a:rPr lang="en-GB" sz="1800" dirty="0" smtClean="0">
                <a:latin typeface="Arial" panose="020B0604020202020204" pitchFamily="34" charset="0"/>
                <a:cs typeface="Arial" panose="020B0604020202020204" pitchFamily="34" charset="0"/>
              </a:rPr>
            </a:br>
            <a:r>
              <a:rPr lang="en-GB" sz="1800" dirty="0" smtClean="0">
                <a:latin typeface="Arial" panose="020B0604020202020204" pitchFamily="34" charset="0"/>
                <a:cs typeface="Arial" panose="020B0604020202020204" pitchFamily="34" charset="0"/>
              </a:rPr>
              <a:t/>
            </a:r>
            <a:br>
              <a:rPr lang="en-GB" sz="1800" dirty="0" smtClean="0">
                <a:latin typeface="Arial" panose="020B0604020202020204" pitchFamily="34" charset="0"/>
                <a:cs typeface="Arial" panose="020B0604020202020204" pitchFamily="34" charset="0"/>
              </a:rPr>
            </a:br>
            <a:r>
              <a:rPr lang="en-GB" sz="4400" dirty="0" smtClean="0">
                <a:latin typeface="Arial" panose="020B0604020202020204" pitchFamily="34" charset="0"/>
                <a:cs typeface="Arial" panose="020B0604020202020204" pitchFamily="34" charset="0"/>
              </a:rPr>
              <a:t> </a:t>
            </a:r>
            <a:endParaRPr lang="en-GB" sz="4400" dirty="0">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21872" y="1759526"/>
            <a:ext cx="8017164" cy="3985492"/>
          </a:xfrm>
        </p:spPr>
      </p:pic>
    </p:spTree>
    <p:extLst>
      <p:ext uri="{BB962C8B-B14F-4D97-AF65-F5344CB8AC3E}">
        <p14:creationId xmlns:p14="http://schemas.microsoft.com/office/powerpoint/2010/main" val="3718955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Arial" panose="020B0604020202020204" pitchFamily="34" charset="0"/>
                <a:cs typeface="Arial" panose="020B0604020202020204" pitchFamily="34" charset="0"/>
              </a:rPr>
              <a:t>Demonstration effect</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51678" y="1293091"/>
            <a:ext cx="10178322" cy="4586501"/>
          </a:xfrm>
        </p:spPr>
        <p:txBody>
          <a:bodyPr>
            <a:normAutofit/>
          </a:bodyPr>
          <a:lstStyle/>
          <a:p>
            <a:endParaRPr lang="en-GB" sz="2400" b="1" i="1" dirty="0" smtClean="0">
              <a:latin typeface="Arial" panose="020B0604020202020204" pitchFamily="34" charset="0"/>
              <a:cs typeface="Arial" panose="020B0604020202020204" pitchFamily="34" charset="0"/>
            </a:endParaRPr>
          </a:p>
          <a:p>
            <a:r>
              <a:rPr lang="en-GB" sz="2400" b="1" i="1" dirty="0" smtClean="0">
                <a:latin typeface="Arial" panose="020B0604020202020204" pitchFamily="34" charset="0"/>
                <a:cs typeface="Arial" panose="020B0604020202020204" pitchFamily="34" charset="0"/>
              </a:rPr>
              <a:t>Demonstration </a:t>
            </a:r>
            <a:r>
              <a:rPr lang="en-GB" sz="2400" b="1" i="1" dirty="0">
                <a:latin typeface="Arial" panose="020B0604020202020204" pitchFamily="34" charset="0"/>
                <a:cs typeface="Arial" panose="020B0604020202020204" pitchFamily="34" charset="0"/>
              </a:rPr>
              <a:t>effects</a:t>
            </a:r>
            <a:r>
              <a:rPr lang="en-GB" sz="2400" i="1" dirty="0">
                <a:latin typeface="Arial" panose="020B0604020202020204" pitchFamily="34" charset="0"/>
                <a:cs typeface="Arial" panose="020B0604020202020204" pitchFamily="34" charset="0"/>
              </a:rPr>
              <a:t> are effects on the </a:t>
            </a:r>
            <a:r>
              <a:rPr lang="en-GB" sz="2400" i="1" dirty="0" smtClean="0">
                <a:latin typeface="Arial" panose="020B0604020202020204" pitchFamily="34" charset="0"/>
                <a:cs typeface="Arial" panose="020B0604020202020204" pitchFamily="34" charset="0"/>
              </a:rPr>
              <a:t>behaviour </a:t>
            </a:r>
            <a:r>
              <a:rPr lang="en-GB" sz="2400" i="1" dirty="0">
                <a:latin typeface="Arial" panose="020B0604020202020204" pitchFamily="34" charset="0"/>
                <a:cs typeface="Arial" panose="020B0604020202020204" pitchFamily="34" charset="0"/>
              </a:rPr>
              <a:t>of individuals caused by observation of the actions of others and their consequences. The term is particularly used in political science and sociology to describe the fact that developments in one place will often act as a catalyst in another </a:t>
            </a:r>
            <a:r>
              <a:rPr lang="en-GB" sz="2400" i="1" dirty="0" smtClean="0">
                <a:latin typeface="Arial" panose="020B0604020202020204" pitchFamily="34" charset="0"/>
                <a:cs typeface="Arial" panose="020B0604020202020204" pitchFamily="34" charset="0"/>
              </a:rPr>
              <a:t>place</a:t>
            </a:r>
            <a:r>
              <a:rPr lang="en-GB" sz="2400" dirty="0" smtClean="0">
                <a:latin typeface="Arial" panose="020B0604020202020204" pitchFamily="34" charset="0"/>
                <a:cs typeface="Arial" panose="020B0604020202020204" pitchFamily="34" charset="0"/>
              </a:rPr>
              <a:t>.</a:t>
            </a:r>
          </a:p>
          <a:p>
            <a:endParaRPr lang="en-GB" sz="2400" i="1" dirty="0">
              <a:latin typeface="Arial" panose="020B0604020202020204" pitchFamily="34" charset="0"/>
              <a:cs typeface="Arial" panose="020B0604020202020204" pitchFamily="34" charset="0"/>
            </a:endParaRPr>
          </a:p>
          <a:p>
            <a:endParaRPr lang="en-GB" sz="2400" i="1" dirty="0">
              <a:latin typeface="Arial" panose="020B0604020202020204" pitchFamily="34" charset="0"/>
              <a:cs typeface="Arial" panose="020B0604020202020204" pitchFamily="34" charset="0"/>
            </a:endParaRPr>
          </a:p>
          <a:p>
            <a:pPr fontAlgn="base"/>
            <a:r>
              <a:rPr lang="en-GB" sz="2400" i="1" dirty="0" smtClean="0">
                <a:latin typeface="Arial" panose="020B0604020202020204" pitchFamily="34" charset="0"/>
                <a:cs typeface="Arial" panose="020B0604020202020204" pitchFamily="34" charset="0"/>
              </a:rPr>
              <a:t>Ahmed</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Helal</a:t>
            </a:r>
            <a:r>
              <a:rPr lang="en-GB" sz="2400" i="1" dirty="0">
                <a:latin typeface="Arial" panose="020B0604020202020204" pitchFamily="34" charset="0"/>
                <a:cs typeface="Arial" panose="020B0604020202020204" pitchFamily="34" charset="0"/>
              </a:rPr>
              <a:t> Uddin (November 12, 2017). </a:t>
            </a:r>
            <a:r>
              <a:rPr lang="en-GB" sz="2400" i="1" u="sng" dirty="0">
                <a:latin typeface="Arial" panose="020B0604020202020204" pitchFamily="34" charset="0"/>
                <a:cs typeface="Arial" panose="020B0604020202020204" pitchFamily="34" charset="0"/>
                <a:hlinkClick r:id="rId2"/>
              </a:rPr>
              <a:t>"Impact of demonstration effect in </a:t>
            </a:r>
            <a:r>
              <a:rPr lang="en-GB" sz="2400" i="1" u="sng" dirty="0" smtClean="0">
                <a:latin typeface="Arial" panose="020B0604020202020204" pitchFamily="34" charset="0"/>
                <a:cs typeface="Arial" panose="020B0604020202020204" pitchFamily="34" charset="0"/>
                <a:hlinkClick r:id="rId2"/>
              </a:rPr>
              <a:t>society“</a:t>
            </a:r>
            <a:endParaRPr lang="en-GB" sz="2400" i="1" u="sng"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2411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8291" y="382385"/>
            <a:ext cx="10441709" cy="1492132"/>
          </a:xfrm>
        </p:spPr>
        <p:txBody>
          <a:bodyPr>
            <a:normAutofit/>
          </a:bodyPr>
          <a:lstStyle/>
          <a:p>
            <a:pPr algn="ctr"/>
            <a:r>
              <a:rPr lang="en-GB" sz="4400" dirty="0" smtClean="0">
                <a:latin typeface="Arial" panose="020B0604020202020204" pitchFamily="34" charset="0"/>
                <a:cs typeface="Arial" panose="020B0604020202020204" pitchFamily="34" charset="0"/>
              </a:rPr>
              <a:t>Tourism Demonstration Effect</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sz="3600" i="1" dirty="0">
                <a:latin typeface="Arial" panose="020B0604020202020204" pitchFamily="34" charset="0"/>
                <a:cs typeface="Arial" panose="020B0604020202020204" pitchFamily="34" charset="0"/>
              </a:rPr>
              <a:t>In terms of the tourism industry… The demonstration effect has been observed as a natural consequence of tourism? </a:t>
            </a:r>
            <a:endParaRPr lang="en-GB" sz="3600" i="1" dirty="0" smtClean="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smtClean="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35158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345" y="314036"/>
            <a:ext cx="10986655" cy="600364"/>
          </a:xfrm>
        </p:spPr>
        <p:txBody>
          <a:bodyPr>
            <a:noAutofit/>
          </a:bodyPr>
          <a:lstStyle/>
          <a:p>
            <a:r>
              <a:rPr lang="en-GB" sz="4000" dirty="0" smtClean="0">
                <a:latin typeface="Arial" panose="020B0604020202020204" pitchFamily="34" charset="0"/>
                <a:cs typeface="Arial" panose="020B0604020202020204" pitchFamily="34" charset="0"/>
              </a:rPr>
              <a:t>Cultural Impacts</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95564" y="1154545"/>
            <a:ext cx="11134436" cy="5394037"/>
          </a:xfrm>
        </p:spPr>
        <p:txBody>
          <a:bodyPr>
            <a:noAutofit/>
          </a:bodyPr>
          <a:lstStyle/>
          <a:p>
            <a:r>
              <a:rPr lang="en-GB" sz="2200" dirty="0" smtClean="0">
                <a:latin typeface="Arial" panose="020B0604020202020204" pitchFamily="34" charset="0"/>
                <a:cs typeface="Arial" panose="020B0604020202020204" pitchFamily="34" charset="0"/>
              </a:rPr>
              <a:t>Tourism provides a means of improving quality of life… employment.. Improved infrastructure</a:t>
            </a:r>
          </a:p>
          <a:p>
            <a:r>
              <a:rPr lang="en-GB" sz="2200" dirty="0" smtClean="0">
                <a:latin typeface="Arial" panose="020B0604020202020204" pitchFamily="34" charset="0"/>
                <a:cs typeface="Arial" panose="020B0604020202020204" pitchFamily="34" charset="0"/>
              </a:rPr>
              <a:t>On the other hand.. Tourism can cause a rise in cost of living and increased crime rate</a:t>
            </a:r>
          </a:p>
          <a:p>
            <a:r>
              <a:rPr lang="en-GB" sz="2200" dirty="0" smtClean="0">
                <a:latin typeface="Arial" panose="020B0604020202020204" pitchFamily="34" charset="0"/>
                <a:cs typeface="Arial" panose="020B0604020202020204" pitchFamily="34" charset="0"/>
              </a:rPr>
              <a:t>Impacts on socio-cultural environment</a:t>
            </a:r>
          </a:p>
          <a:p>
            <a:r>
              <a:rPr lang="en-GB" sz="2200" dirty="0" smtClean="0">
                <a:latin typeface="Arial" panose="020B0604020202020204" pitchFamily="34" charset="0"/>
                <a:cs typeface="Arial" panose="020B0604020202020204" pitchFamily="34" charset="0"/>
              </a:rPr>
              <a:t>Copying tourist behaviour</a:t>
            </a:r>
          </a:p>
          <a:p>
            <a:r>
              <a:rPr lang="en-GB" sz="2200" dirty="0" smtClean="0">
                <a:latin typeface="Arial" panose="020B0604020202020204" pitchFamily="34" charset="0"/>
                <a:cs typeface="Arial" panose="020B0604020202020204" pitchFamily="34" charset="0"/>
              </a:rPr>
              <a:t>Spending patterns</a:t>
            </a:r>
          </a:p>
          <a:p>
            <a:r>
              <a:rPr lang="en-GB" sz="2200" dirty="0" smtClean="0">
                <a:latin typeface="Arial" panose="020B0604020202020204" pitchFamily="34" charset="0"/>
                <a:cs typeface="Arial" panose="020B0604020202020204" pitchFamily="34" charset="0"/>
              </a:rPr>
              <a:t>Changing their own cultural behaviour?</a:t>
            </a:r>
          </a:p>
          <a:p>
            <a:r>
              <a:rPr lang="en-GB" sz="2200" dirty="0" smtClean="0">
                <a:latin typeface="Arial" panose="020B0604020202020204" pitchFamily="34" charset="0"/>
                <a:cs typeface="Arial" panose="020B0604020202020204" pitchFamily="34" charset="0"/>
              </a:rPr>
              <a:t>Dress / language – likely to challenge tradition?</a:t>
            </a:r>
          </a:p>
          <a:p>
            <a:r>
              <a:rPr lang="en-GB" sz="2200" dirty="0" smtClean="0">
                <a:latin typeface="Arial" panose="020B0604020202020204" pitchFamily="34" charset="0"/>
                <a:cs typeface="Arial" panose="020B0604020202020204" pitchFamily="34" charset="0"/>
              </a:rPr>
              <a:t>Value systems – leading to conflicts?</a:t>
            </a:r>
          </a:p>
          <a:p>
            <a:r>
              <a:rPr lang="en-GB" sz="2200" dirty="0" smtClean="0">
                <a:latin typeface="Arial" panose="020B0604020202020204" pitchFamily="34" charset="0"/>
                <a:cs typeface="Arial" panose="020B0604020202020204" pitchFamily="34" charset="0"/>
              </a:rPr>
              <a:t>All contributing to a negative socio cultural impact.. ?</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5516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64" y="-212436"/>
            <a:ext cx="10621356" cy="2178396"/>
          </a:xfrm>
        </p:spPr>
        <p:txBody>
          <a:bodyPr>
            <a:normAutofit/>
          </a:bodyPr>
          <a:lstStyle/>
          <a:p>
            <a:r>
              <a:rPr lang="en-GB" sz="4400" dirty="0">
                <a:latin typeface="Arial" panose="020B0604020202020204" pitchFamily="34" charset="0"/>
                <a:cs typeface="Arial" panose="020B0604020202020204" pitchFamily="34" charset="0"/>
              </a:rPr>
              <a:t>Rural </a:t>
            </a:r>
            <a:r>
              <a:rPr lang="en-GB" sz="4400" dirty="0" smtClean="0">
                <a:latin typeface="Arial" panose="020B0604020202020204" pitchFamily="34" charset="0"/>
                <a:cs typeface="Arial" panose="020B0604020202020204" pitchFamily="34" charset="0"/>
              </a:rPr>
              <a:t>Tourism </a:t>
            </a:r>
            <a:r>
              <a:rPr lang="en-GB" dirty="0">
                <a:latin typeface="Arial" panose="020B0604020202020204" pitchFamily="34" charset="0"/>
                <a:cs typeface="Arial" panose="020B0604020202020204" pitchFamily="34" charset="0"/>
              </a:rPr>
              <a:t>D</a:t>
            </a:r>
            <a:r>
              <a:rPr lang="en-GB" sz="4400" dirty="0" smtClean="0">
                <a:latin typeface="Arial" panose="020B0604020202020204" pitchFamily="34" charset="0"/>
                <a:cs typeface="Arial" panose="020B0604020202020204" pitchFamily="34" charset="0"/>
              </a:rPr>
              <a:t>efined</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7236" y="1371600"/>
            <a:ext cx="10912764" cy="4705927"/>
          </a:xfrm>
        </p:spPr>
        <p:txBody>
          <a:bodyPr>
            <a:normAutofit/>
          </a:bodyPr>
          <a:lstStyle/>
          <a:p>
            <a:r>
              <a:rPr lang="en-GB" sz="2400" b="1" dirty="0">
                <a:latin typeface="Arial" panose="020B0604020202020204" pitchFamily="34" charset="0"/>
                <a:cs typeface="Arial" panose="020B0604020202020204" pitchFamily="34" charset="0"/>
              </a:rPr>
              <a:t>Rural Tourism</a:t>
            </a:r>
            <a:r>
              <a:rPr lang="en-GB" sz="2400" dirty="0">
                <a:latin typeface="Arial" panose="020B0604020202020204" pitchFamily="34" charset="0"/>
                <a:cs typeface="Arial" panose="020B0604020202020204" pitchFamily="34" charset="0"/>
              </a:rPr>
              <a:t> focuses on actively participating in a rural lifestyle. </a:t>
            </a:r>
          </a:p>
          <a:p>
            <a:r>
              <a:rPr lang="en-GB" sz="2400" dirty="0">
                <a:latin typeface="Arial" panose="020B0604020202020204" pitchFamily="34" charset="0"/>
                <a:cs typeface="Arial" panose="020B0604020202020204" pitchFamily="34" charset="0"/>
              </a:rPr>
              <a:t>It can be a variant of ecotourism. </a:t>
            </a:r>
          </a:p>
          <a:p>
            <a:r>
              <a:rPr lang="en-GB" sz="2400" dirty="0">
                <a:latin typeface="Arial" panose="020B0604020202020204" pitchFamily="34" charset="0"/>
                <a:cs typeface="Arial" panose="020B0604020202020204" pitchFamily="34" charset="0"/>
              </a:rPr>
              <a:t>Many rural villages can facilitate tourism because many villagers are hospitable and eager to welcome visitors. </a:t>
            </a:r>
          </a:p>
          <a:p>
            <a:r>
              <a:rPr lang="en-GB" sz="2400" dirty="0">
                <a:latin typeface="Arial" panose="020B0604020202020204" pitchFamily="34" charset="0"/>
                <a:cs typeface="Arial" panose="020B0604020202020204" pitchFamily="34" charset="0"/>
              </a:rPr>
              <a:t>Agriculture is becoming highly mechanized and therefore, requires less manual labour. </a:t>
            </a:r>
          </a:p>
          <a:p>
            <a:r>
              <a:rPr lang="en-GB" sz="2400" dirty="0">
                <a:latin typeface="Arial" panose="020B0604020202020204" pitchFamily="34" charset="0"/>
                <a:cs typeface="Arial" panose="020B0604020202020204" pitchFamily="34" charset="0"/>
              </a:rPr>
              <a:t>This trend is causing economic pressure on some villages, which in turn causes young people to move to urban areas. </a:t>
            </a:r>
          </a:p>
          <a:p>
            <a:r>
              <a:rPr lang="en-GB" sz="2400" dirty="0">
                <a:latin typeface="Arial" panose="020B0604020202020204" pitchFamily="34" charset="0"/>
                <a:cs typeface="Arial" panose="020B0604020202020204" pitchFamily="34" charset="0"/>
              </a:rPr>
              <a:t>There is however, a segment of the urban population that is interested in visiting the rural areas and understanding the lifestyle</a:t>
            </a:r>
            <a:r>
              <a:rPr lang="en-GB" sz="2400" dirty="0" smtClean="0">
                <a:latin typeface="Arial" panose="020B0604020202020204" pitchFamily="34" charset="0"/>
                <a:cs typeface="Arial" panose="020B0604020202020204" pitchFamily="34" charset="0"/>
              </a:rPr>
              <a:t>.</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3804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smtClean="0">
                <a:latin typeface="Arial" panose="020B0604020202020204" pitchFamily="34" charset="0"/>
                <a:cs typeface="Arial" panose="020B0604020202020204" pitchFamily="34" charset="0"/>
              </a:rPr>
              <a:t>Indigenous </a:t>
            </a:r>
            <a:br>
              <a:rPr lang="en-GB" sz="4800" dirty="0" smtClean="0">
                <a:latin typeface="Arial" panose="020B0604020202020204" pitchFamily="34" charset="0"/>
                <a:cs typeface="Arial" panose="020B0604020202020204" pitchFamily="34" charset="0"/>
              </a:rPr>
            </a:br>
            <a:r>
              <a:rPr lang="en-GB" sz="4800" dirty="0" smtClean="0">
                <a:latin typeface="Arial" panose="020B0604020202020204" pitchFamily="34" charset="0"/>
                <a:cs typeface="Arial" panose="020B0604020202020204" pitchFamily="34" charset="0"/>
              </a:rPr>
              <a:t>Population </a:t>
            </a:r>
            <a:endParaRPr lang="en-GB" sz="48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r>
              <a:rPr lang="en-GB" dirty="0" smtClean="0">
                <a:latin typeface="Arial" panose="020B0604020202020204" pitchFamily="34" charset="0"/>
                <a:cs typeface="Arial" panose="020B0604020202020204" pitchFamily="34" charset="0"/>
              </a:rPr>
              <a:t>Who are protecting their interest?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7327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873" y="-193964"/>
            <a:ext cx="10593647" cy="2159924"/>
          </a:xfrm>
        </p:spPr>
        <p:txBody>
          <a:bodyPr>
            <a:normAutofit/>
          </a:bodyPr>
          <a:lstStyle/>
          <a:p>
            <a:r>
              <a:rPr lang="en-GB" sz="4000" dirty="0" smtClean="0">
                <a:latin typeface="Arial" panose="020B0604020202020204" pitchFamily="34" charset="0"/>
                <a:cs typeface="Arial" panose="020B0604020202020204" pitchFamily="34" charset="0"/>
              </a:rPr>
              <a:t>The Travel Foundation</a:t>
            </a:r>
            <a:endParaRPr lang="en-GB" sz="4000" dirty="0">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350982" y="1422400"/>
            <a:ext cx="11079018" cy="4868211"/>
          </a:xfrm>
        </p:spPr>
        <p:txBody>
          <a:bodyPr/>
          <a:lstStyle/>
          <a:p>
            <a:pPr fontAlgn="base"/>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Travel Foundation was founded in 2003 as a UK registered charity.</a:t>
            </a:r>
          </a:p>
          <a:p>
            <a:pPr fontAlgn="base"/>
            <a:r>
              <a:rPr lang="en-GB" dirty="0">
                <a:latin typeface="Arial" panose="020B0604020202020204" pitchFamily="34" charset="0"/>
                <a:cs typeface="Arial" panose="020B0604020202020204" pitchFamily="34" charset="0"/>
              </a:rPr>
              <a:t>They support destination stakeholders - including tour operators from the relevant source markets, destination authorities, local tourism businesses and local communities - to develop and deliver a programme of activities that optimises the overall benefits of tourism</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r>
              <a:rPr lang="en-GB" dirty="0">
                <a:hlinkClick r:id="rId2"/>
              </a:rPr>
              <a:t>https://</a:t>
            </a:r>
            <a:r>
              <a:rPr lang="en-GB" dirty="0" smtClean="0">
                <a:hlinkClick r:id="rId2"/>
              </a:rPr>
              <a:t>www.youtube.com/watch?v=blqh3Jv3h_Y&amp;list=PL573FD0E47E14C61B</a:t>
            </a:r>
            <a:endParaRPr lang="en-GB" dirty="0" smtClean="0"/>
          </a:p>
          <a:p>
            <a:endParaRPr lang="en-GB" dirty="0"/>
          </a:p>
        </p:txBody>
      </p:sp>
      <p:pic>
        <p:nvPicPr>
          <p:cNvPr id="6" name="Picture 6" descr="Image result for the travel foundation logo"/>
          <p:cNvPicPr>
            <a:picLocks noChangeAspect="1" noChangeArrowheads="1"/>
          </p:cNvPicPr>
          <p:nvPr/>
        </p:nvPicPr>
        <p:blipFill>
          <a:blip r:embed="rId3">
            <a:extLst>
              <a:ext uri="{28A0092B-C50C-407E-A947-70E740481C1C}">
                <a14:useLocalDpi xmlns:a14="http://schemas.microsoft.com/office/drawing/2010/main" val="0"/>
              </a:ext>
            </a:extLst>
          </a:blip>
          <a:srcRect t="3890" b="3890"/>
          <a:stretch>
            <a:fillRect/>
          </a:stretch>
        </p:blipFill>
        <p:spPr bwMode="auto">
          <a:xfrm>
            <a:off x="2780146" y="3931044"/>
            <a:ext cx="4858327" cy="2359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2193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Our approa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482" y="424872"/>
            <a:ext cx="10860209" cy="59297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7110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527" y="73891"/>
            <a:ext cx="10528993" cy="1892069"/>
          </a:xfrm>
        </p:spPr>
        <p:txBody>
          <a:bodyPr>
            <a:normAutofit/>
          </a:bodyPr>
          <a:lstStyle/>
          <a:p>
            <a:r>
              <a:rPr lang="en-GB" sz="4400" dirty="0">
                <a:latin typeface="Arial" panose="020B0604020202020204" pitchFamily="34" charset="0"/>
                <a:cs typeface="Arial" panose="020B0604020202020204" pitchFamily="34" charset="0"/>
              </a:rPr>
              <a:t>The </a:t>
            </a:r>
            <a:r>
              <a:rPr lang="en-GB" sz="4400" dirty="0" smtClean="0">
                <a:latin typeface="Arial" panose="020B0604020202020204" pitchFamily="34" charset="0"/>
                <a:cs typeface="Arial" panose="020B0604020202020204" pitchFamily="34" charset="0"/>
              </a:rPr>
              <a:t>Travel </a:t>
            </a:r>
            <a:r>
              <a:rPr lang="en-GB" dirty="0">
                <a:latin typeface="Arial" panose="020B0604020202020204" pitchFamily="34" charset="0"/>
                <a:cs typeface="Arial" panose="020B0604020202020204" pitchFamily="34" charset="0"/>
              </a:rPr>
              <a:t>F</a:t>
            </a:r>
            <a:r>
              <a:rPr lang="en-GB" sz="4400" dirty="0" smtClean="0">
                <a:latin typeface="Arial" panose="020B0604020202020204" pitchFamily="34" charset="0"/>
                <a:cs typeface="Arial" panose="020B0604020202020204" pitchFamily="34" charset="0"/>
              </a:rPr>
              <a:t>oundation </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63418" y="1810327"/>
            <a:ext cx="10866582" cy="4858328"/>
          </a:xfrm>
        </p:spPr>
        <p:txBody>
          <a:bodyPr>
            <a:normAutofit/>
          </a:bodyPr>
          <a:lstStyle/>
          <a:p>
            <a:r>
              <a:rPr lang="en-GB" sz="2400" dirty="0">
                <a:latin typeface="Arial" panose="020B0604020202020204" pitchFamily="34" charset="0"/>
                <a:cs typeface="Arial" panose="020B0604020202020204" pitchFamily="34" charset="0"/>
              </a:rPr>
              <a:t>The Travel Foundation is an independent charity working to ensure tourism benefits people and the environment in </a:t>
            </a:r>
            <a:r>
              <a:rPr lang="en-GB" sz="2400" dirty="0" smtClean="0">
                <a:latin typeface="Arial" panose="020B0604020202020204" pitchFamily="34" charset="0"/>
                <a:cs typeface="Arial" panose="020B0604020202020204" pitchFamily="34" charset="0"/>
              </a:rPr>
              <a:t>destination.</a:t>
            </a:r>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Work with </a:t>
            </a:r>
            <a:r>
              <a:rPr lang="en-GB" sz="2400" dirty="0">
                <a:latin typeface="Arial" panose="020B0604020202020204" pitchFamily="34" charset="0"/>
                <a:cs typeface="Arial" panose="020B0604020202020204" pitchFamily="34" charset="0"/>
              </a:rPr>
              <a:t>destination authorities, tourism associations, tour operators, local businesses and local </a:t>
            </a:r>
            <a:r>
              <a:rPr lang="en-GB" sz="2400" dirty="0" smtClean="0">
                <a:latin typeface="Arial" panose="020B0604020202020204" pitchFamily="34" charset="0"/>
                <a:cs typeface="Arial" panose="020B0604020202020204" pitchFamily="34" charset="0"/>
              </a:rPr>
              <a:t>communities</a:t>
            </a:r>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 Those who can help to make the changes.</a:t>
            </a:r>
            <a:endParaRPr lang="en-GB" sz="2400" b="1" dirty="0">
              <a:latin typeface="Arial" panose="020B0604020202020204" pitchFamily="34" charset="0"/>
              <a:cs typeface="Arial" panose="020B0604020202020204" pitchFamily="34" charset="0"/>
            </a:endParaRPr>
          </a:p>
          <a:p>
            <a:pPr fontAlgn="base"/>
            <a:r>
              <a:rPr lang="en-GB" sz="2400" dirty="0" smtClean="0">
                <a:latin typeface="Arial" panose="020B0604020202020204" pitchFamily="34" charset="0"/>
                <a:cs typeface="Arial" panose="020B0604020202020204" pitchFamily="34" charset="0"/>
              </a:rPr>
              <a:t>They aim </a:t>
            </a:r>
            <a:r>
              <a:rPr lang="en-GB" sz="2400" dirty="0">
                <a:latin typeface="Arial" panose="020B0604020202020204" pitchFamily="34" charset="0"/>
                <a:cs typeface="Arial" panose="020B0604020202020204" pitchFamily="34" charset="0"/>
              </a:rPr>
              <a:t>to maximise the benefits tourism can bring to a </a:t>
            </a:r>
            <a:r>
              <a:rPr lang="en-GB" sz="2400" dirty="0" smtClean="0">
                <a:latin typeface="Arial" panose="020B0604020202020204" pitchFamily="34" charset="0"/>
                <a:cs typeface="Arial" panose="020B0604020202020204" pitchFamily="34" charset="0"/>
              </a:rPr>
              <a:t>destination….bringing  </a:t>
            </a:r>
            <a:r>
              <a:rPr lang="en-GB" sz="2400" dirty="0">
                <a:latin typeface="Arial" panose="020B0604020202020204" pitchFamily="34" charset="0"/>
                <a:cs typeface="Arial" panose="020B0604020202020204" pitchFamily="34" charset="0"/>
              </a:rPr>
              <a:t>people together to find practical solutions. </a:t>
            </a:r>
            <a:endParaRPr lang="en-GB" sz="2400" dirty="0" smtClean="0">
              <a:latin typeface="Arial" panose="020B0604020202020204" pitchFamily="34" charset="0"/>
              <a:cs typeface="Arial" panose="020B0604020202020204" pitchFamily="34" charset="0"/>
            </a:endParaRPr>
          </a:p>
          <a:p>
            <a:pPr fontAlgn="base"/>
            <a:r>
              <a:rPr lang="en-GB" sz="2400" dirty="0">
                <a:latin typeface="Arial" panose="020B0604020202020204" pitchFamily="34" charset="0"/>
                <a:cs typeface="Arial" panose="020B0604020202020204" pitchFamily="34" charset="0"/>
              </a:rPr>
              <a:t>A</a:t>
            </a:r>
            <a:r>
              <a:rPr lang="en-GB" sz="2400" dirty="0" smtClean="0">
                <a:latin typeface="Arial" panose="020B0604020202020204" pitchFamily="34" charset="0"/>
                <a:cs typeface="Arial" panose="020B0604020202020204" pitchFamily="34" charset="0"/>
              </a:rPr>
              <a:t>dvocating </a:t>
            </a:r>
            <a:r>
              <a:rPr lang="en-GB" sz="2400" dirty="0">
                <a:latin typeface="Arial" panose="020B0604020202020204" pitchFamily="34" charset="0"/>
                <a:cs typeface="Arial" panose="020B0604020202020204" pitchFamily="34" charset="0"/>
              </a:rPr>
              <a:t>sustainable tourism principles into policies and standards to create lasting change across a destination.</a:t>
            </a:r>
          </a:p>
          <a:p>
            <a:endParaRPr lang="en-GB" dirty="0"/>
          </a:p>
        </p:txBody>
      </p:sp>
    </p:spTree>
    <p:extLst>
      <p:ext uri="{BB962C8B-B14F-4D97-AF65-F5344CB8AC3E}">
        <p14:creationId xmlns:p14="http://schemas.microsoft.com/office/powerpoint/2010/main" val="3264286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345" y="382385"/>
            <a:ext cx="10986655" cy="901470"/>
          </a:xfrm>
        </p:spPr>
        <p:txBody>
          <a:bodyPr>
            <a:normAutofit/>
          </a:bodyPr>
          <a:lstStyle/>
          <a:p>
            <a:pPr algn="ctr"/>
            <a:r>
              <a:rPr lang="en-GB" sz="4400" dirty="0" smtClean="0">
                <a:latin typeface="Arial" panose="020B0604020202020204" pitchFamily="34" charset="0"/>
                <a:cs typeface="Arial" panose="020B0604020202020204" pitchFamily="34" charset="0"/>
              </a:rPr>
              <a:t>Sustainable Livelihoods</a:t>
            </a:r>
            <a:endParaRPr lang="en-GB" sz="4400" dirty="0">
              <a:latin typeface="Arial" panose="020B0604020202020204" pitchFamily="34" charset="0"/>
              <a:cs typeface="Arial" panose="020B0604020202020204" pitchFamily="34" charset="0"/>
            </a:endParaRPr>
          </a:p>
        </p:txBody>
      </p:sp>
      <p:pic>
        <p:nvPicPr>
          <p:cNvPr id="4" name="Picture 2" descr="http://www.thetravelfoundation.org.uk/images/media/Maasai_Tourists,_Kenya,_copyright_Georgina_Cranston,_2008.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13526" y="1533237"/>
            <a:ext cx="7583055" cy="4664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0061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latin typeface="Arial" panose="020B0604020202020204" pitchFamily="34" charset="0"/>
                <a:cs typeface="Arial" panose="020B0604020202020204" pitchFamily="34" charset="0"/>
              </a:rPr>
              <a:t>Sustainable </a:t>
            </a:r>
            <a:r>
              <a:rPr lang="en-GB" sz="4000" dirty="0" smtClean="0">
                <a:latin typeface="Arial" panose="020B0604020202020204" pitchFamily="34" charset="0"/>
                <a:cs typeface="Arial" panose="020B0604020202020204" pitchFamily="34" charset="0"/>
              </a:rPr>
              <a:t>Livelihoods</a:t>
            </a:r>
            <a:r>
              <a:rPr lang="en-GB" dirty="0"/>
              <a:t/>
            </a:r>
            <a:br>
              <a:rPr lang="en-GB" dirty="0"/>
            </a:br>
            <a:endParaRPr lang="en-GB" dirty="0"/>
          </a:p>
        </p:txBody>
      </p:sp>
      <p:sp>
        <p:nvSpPr>
          <p:cNvPr id="3" name="Content Placeholder 2"/>
          <p:cNvSpPr>
            <a:spLocks noGrp="1"/>
          </p:cNvSpPr>
          <p:nvPr>
            <p:ph idx="1"/>
          </p:nvPr>
        </p:nvSpPr>
        <p:spPr>
          <a:xfrm>
            <a:off x="480291" y="1570181"/>
            <a:ext cx="10949709" cy="4917115"/>
          </a:xfrm>
        </p:spPr>
        <p:txBody>
          <a:bodyPr>
            <a:normAutofit/>
          </a:bodyPr>
          <a:lstStyle/>
          <a:p>
            <a:r>
              <a:rPr lang="en-GB" sz="2400" dirty="0">
                <a:latin typeface="Arial" panose="020B0604020202020204" pitchFamily="34" charset="0"/>
                <a:cs typeface="Arial" panose="020B0604020202020204" pitchFamily="34" charset="0"/>
              </a:rPr>
              <a:t>When tourism creates jobs and increases the demand for locally produced products and services, it can help to lift people out of poverty and bring wider social and economic benefits to local communities.</a:t>
            </a:r>
          </a:p>
          <a:p>
            <a:pPr fontAlgn="base"/>
            <a:r>
              <a:rPr lang="en-GB" sz="2400" dirty="0">
                <a:latin typeface="Arial" panose="020B0604020202020204" pitchFamily="34" charset="0"/>
                <a:cs typeface="Arial" panose="020B0604020202020204" pitchFamily="34" charset="0"/>
              </a:rPr>
              <a:t>Improving local access to tourism markets.</a:t>
            </a:r>
          </a:p>
          <a:p>
            <a:pPr fontAlgn="base"/>
            <a:r>
              <a:rPr lang="en-GB" sz="2400" dirty="0">
                <a:latin typeface="Arial" panose="020B0604020202020204" pitchFamily="34" charset="0"/>
                <a:cs typeface="Arial" panose="020B0604020202020204" pitchFamily="34" charset="0"/>
              </a:rPr>
              <a:t>Helping ‘traditional’ businesses such as agriculture and fishing  to diversify into tourism.</a:t>
            </a:r>
          </a:p>
          <a:p>
            <a:pPr fontAlgn="base"/>
            <a:r>
              <a:rPr lang="en-GB" sz="2400" dirty="0">
                <a:latin typeface="Arial" panose="020B0604020202020204" pitchFamily="34" charset="0"/>
                <a:cs typeface="Arial" panose="020B0604020202020204" pitchFamily="34" charset="0"/>
              </a:rPr>
              <a:t>Developing and improving tourism products and services to better meet the needs of the market.</a:t>
            </a:r>
          </a:p>
          <a:p>
            <a:pPr fontAlgn="base"/>
            <a:r>
              <a:rPr lang="en-GB" sz="2400" dirty="0">
                <a:latin typeface="Arial" panose="020B0604020202020204" pitchFamily="34" charset="0"/>
                <a:cs typeface="Arial" panose="020B0604020202020204" pitchFamily="34" charset="0"/>
              </a:rPr>
              <a:t>Building business capacity and resilience to changing climates.</a:t>
            </a:r>
          </a:p>
          <a:p>
            <a:pPr fontAlgn="base"/>
            <a:r>
              <a:rPr lang="en-GB" sz="2400" dirty="0">
                <a:latin typeface="Arial" panose="020B0604020202020204" pitchFamily="34" charset="0"/>
                <a:cs typeface="Arial" panose="020B0604020202020204" pitchFamily="34" charset="0"/>
              </a:rPr>
              <a:t>Embedding change into policies and procedures for long-term success.</a:t>
            </a:r>
            <a:r>
              <a:rPr lang="en-GB" dirty="0"/>
              <a:t> </a:t>
            </a:r>
          </a:p>
          <a:p>
            <a:endParaRPr lang="en-GB" dirty="0"/>
          </a:p>
        </p:txBody>
      </p:sp>
    </p:spTree>
    <p:extLst>
      <p:ext uri="{BB962C8B-B14F-4D97-AF65-F5344CB8AC3E}">
        <p14:creationId xmlns:p14="http://schemas.microsoft.com/office/powerpoint/2010/main" val="2750896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41745"/>
            <a:ext cx="9875520" cy="1624215"/>
          </a:xfrm>
        </p:spPr>
        <p:txBody>
          <a:bodyPr>
            <a:normAutofit/>
          </a:bodyPr>
          <a:lstStyle/>
          <a:p>
            <a:pPr algn="ctr"/>
            <a:r>
              <a:rPr lang="en-GB" sz="4000" dirty="0" smtClean="0">
                <a:latin typeface="Arial" panose="020B0604020202020204" pitchFamily="34" charset="0"/>
                <a:cs typeface="Arial" panose="020B0604020202020204" pitchFamily="34" charset="0"/>
              </a:rPr>
              <a:t>Travel Foundation – </a:t>
            </a:r>
            <a:br>
              <a:rPr lang="en-GB" sz="4000" dirty="0" smtClean="0">
                <a:latin typeface="Arial" panose="020B0604020202020204" pitchFamily="34" charset="0"/>
                <a:cs typeface="Arial" panose="020B0604020202020204" pitchFamily="34" charset="0"/>
              </a:rPr>
            </a:br>
            <a:r>
              <a:rPr lang="en-GB" sz="4000" dirty="0" smtClean="0">
                <a:latin typeface="Arial" panose="020B0604020202020204" pitchFamily="34" charset="0"/>
                <a:cs typeface="Arial" panose="020B0604020202020204" pitchFamily="34" charset="0"/>
              </a:rPr>
              <a:t>Case </a:t>
            </a:r>
            <a:r>
              <a:rPr lang="en-GB" sz="4000" dirty="0">
                <a:latin typeface="Arial" panose="020B0604020202020204" pitchFamily="34" charset="0"/>
                <a:cs typeface="Arial" panose="020B0604020202020204" pitchFamily="34" charset="0"/>
              </a:rPr>
              <a:t>S</a:t>
            </a:r>
            <a:r>
              <a:rPr lang="en-GB" sz="4000" dirty="0" smtClean="0">
                <a:latin typeface="Arial" panose="020B0604020202020204" pitchFamily="34" charset="0"/>
                <a:cs typeface="Arial" panose="020B0604020202020204" pitchFamily="34" charset="0"/>
              </a:rPr>
              <a:t>tudies</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b="1" dirty="0">
                <a:latin typeface="Arial" panose="020B0604020202020204" pitchFamily="34" charset="0"/>
                <a:cs typeface="Arial" panose="020B0604020202020204" pitchFamily="34" charset="0"/>
              </a:rPr>
              <a:t>Honey and Jam from the Maya Communities (Mexico)</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Taste </a:t>
            </a:r>
            <a:r>
              <a:rPr lang="en-GB" dirty="0">
                <a:latin typeface="Arial" panose="020B0604020202020204" pitchFamily="34" charset="0"/>
                <a:cs typeface="Arial" panose="020B0604020202020204" pitchFamily="34" charset="0"/>
              </a:rPr>
              <a:t>of </a:t>
            </a:r>
            <a:r>
              <a:rPr lang="en-GB" dirty="0" smtClean="0">
                <a:latin typeface="Arial" panose="020B0604020202020204" pitchFamily="34" charset="0"/>
                <a:cs typeface="Arial" panose="020B0604020202020204" pitchFamily="34" charset="0"/>
              </a:rPr>
              <a:t>Fethiye - </a:t>
            </a:r>
            <a:r>
              <a:rPr lang="en-GB" dirty="0">
                <a:latin typeface="Arial" panose="020B0604020202020204" pitchFamily="34" charset="0"/>
                <a:cs typeface="Arial" panose="020B0604020202020204" pitchFamily="34" charset="0"/>
              </a:rPr>
              <a:t>Integrating local farmers into the tourism supply </a:t>
            </a:r>
            <a:r>
              <a:rPr lang="en-GB" dirty="0" smtClean="0">
                <a:latin typeface="Arial" panose="020B0604020202020204" pitchFamily="34" charset="0"/>
                <a:cs typeface="Arial" panose="020B0604020202020204" pitchFamily="34" charset="0"/>
              </a:rPr>
              <a:t>chain (Turkey)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a:t>
            </a:r>
            <a:r>
              <a:rPr lang="en-GB" dirty="0" smtClean="0">
                <a:latin typeface="Arial" panose="020B0604020202020204" pitchFamily="34" charset="0"/>
                <a:cs typeface="Arial" panose="020B0604020202020204" pitchFamily="34" charset="0"/>
              </a:rPr>
              <a:t>eveloping beach seller enterprise in Mombasa (Kenya)</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Cabo Verde  (Cape Verde) – Implementing sustainable practice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2541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smtClean="0">
                <a:latin typeface="Arial" panose="020B0604020202020204" pitchFamily="34" charset="0"/>
                <a:cs typeface="Arial" panose="020B0604020202020204" pitchFamily="34" charset="0"/>
              </a:rPr>
              <a:t>Mexico – Case </a:t>
            </a:r>
            <a:r>
              <a:rPr lang="en-GB" dirty="0">
                <a:latin typeface="Arial" panose="020B0604020202020204" pitchFamily="34" charset="0"/>
                <a:cs typeface="Arial" panose="020B0604020202020204" pitchFamily="34" charset="0"/>
              </a:rPr>
              <a:t>S</a:t>
            </a:r>
            <a:r>
              <a:rPr lang="en-GB" sz="4400" dirty="0" smtClean="0">
                <a:latin typeface="Arial" panose="020B0604020202020204" pitchFamily="34" charset="0"/>
                <a:cs typeface="Arial" panose="020B0604020202020204" pitchFamily="34" charset="0"/>
              </a:rPr>
              <a:t>tudy </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36073" y="1708727"/>
            <a:ext cx="10293927" cy="581891"/>
          </a:xfrm>
        </p:spPr>
        <p:txBody>
          <a:bodyPr/>
          <a:lstStyle/>
          <a:p>
            <a:r>
              <a:rPr lang="en-GB" dirty="0">
                <a:hlinkClick r:id="rId2"/>
              </a:rPr>
              <a:t>https://</a:t>
            </a:r>
            <a:r>
              <a:rPr lang="en-GB" dirty="0" smtClean="0">
                <a:hlinkClick r:id="rId2"/>
              </a:rPr>
              <a:t>www.youtube.com/watch?v=beqoCchL7kA</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0873" y="2429164"/>
            <a:ext cx="8377382" cy="3537239"/>
          </a:xfrm>
          <a:prstGeom prst="rect">
            <a:avLst/>
          </a:prstGeom>
        </p:spPr>
      </p:pic>
    </p:spTree>
    <p:extLst>
      <p:ext uri="{BB962C8B-B14F-4D97-AF65-F5344CB8AC3E}">
        <p14:creationId xmlns:p14="http://schemas.microsoft.com/office/powerpoint/2010/main" val="4185958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698270"/>
          </a:xfrm>
        </p:spPr>
        <p:txBody>
          <a:bodyPr>
            <a:normAutofit/>
          </a:bodyPr>
          <a:lstStyle/>
          <a:p>
            <a:r>
              <a:rPr lang="en-GB" sz="4400" dirty="0" smtClean="0">
                <a:latin typeface="Arial" panose="020B0604020202020204" pitchFamily="34" charset="0"/>
                <a:cs typeface="Arial" panose="020B0604020202020204" pitchFamily="34" charset="0"/>
              </a:rPr>
              <a:t>Mexican Cenotes</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7927" y="1283855"/>
            <a:ext cx="6668655" cy="2078181"/>
          </a:xfrm>
        </p:spPr>
        <p:txBody>
          <a:bodyPr/>
          <a:lstStyle/>
          <a:p>
            <a:r>
              <a:rPr lang="en-GB" dirty="0">
                <a:hlinkClick r:id="rId2"/>
              </a:rPr>
              <a:t>https://www.youtube.com/watch?v=YIPQeqVH904</a:t>
            </a:r>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873" y="2022764"/>
            <a:ext cx="5114491" cy="4082472"/>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99563" y="785091"/>
            <a:ext cx="4281055" cy="5153890"/>
          </a:xfrm>
          <a:prstGeom prst="rect">
            <a:avLst/>
          </a:prstGeom>
        </p:spPr>
      </p:pic>
    </p:spTree>
    <p:extLst>
      <p:ext uri="{BB962C8B-B14F-4D97-AF65-F5344CB8AC3E}">
        <p14:creationId xmlns:p14="http://schemas.microsoft.com/office/powerpoint/2010/main" val="776243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400" dirty="0" smtClean="0">
                <a:latin typeface="Arial" panose="020B0604020202020204" pitchFamily="34" charset="0"/>
                <a:cs typeface="Arial" panose="020B0604020202020204" pitchFamily="34" charset="0"/>
              </a:rPr>
              <a:t>What are Cenotes </a:t>
            </a:r>
            <a:br>
              <a:rPr lang="en-GB" sz="4400" dirty="0" smtClean="0">
                <a:latin typeface="Arial" panose="020B0604020202020204" pitchFamily="34" charset="0"/>
                <a:cs typeface="Arial" panose="020B0604020202020204" pitchFamily="34" charset="0"/>
              </a:rPr>
            </a:br>
            <a:r>
              <a:rPr lang="en-GB" sz="4400" dirty="0" smtClean="0">
                <a:latin typeface="Arial" panose="020B0604020202020204" pitchFamily="34" charset="0"/>
                <a:cs typeface="Arial" panose="020B0604020202020204" pitchFamily="34" charset="0"/>
              </a:rPr>
              <a:t>– </a:t>
            </a:r>
            <a:r>
              <a:rPr lang="en-GB" sz="4400" i="1" dirty="0" smtClean="0">
                <a:latin typeface="Arial" panose="020B0604020202020204" pitchFamily="34" charset="0"/>
                <a:cs typeface="Arial" panose="020B0604020202020204" pitchFamily="34" charset="0"/>
              </a:rPr>
              <a:t>Say-No-Tay</a:t>
            </a:r>
            <a:endParaRPr lang="en-GB" sz="4400" i="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97164" y="2286001"/>
            <a:ext cx="11032836" cy="4401126"/>
          </a:xfrm>
        </p:spPr>
        <p:txBody>
          <a:bodyPr>
            <a:normAutofit/>
          </a:bodyPr>
          <a:lstStyle/>
          <a:p>
            <a:r>
              <a:rPr lang="en-GB" sz="2400" dirty="0">
                <a:latin typeface="Arial" panose="020B0604020202020204" pitchFamily="34" charset="0"/>
                <a:cs typeface="Arial" panose="020B0604020202020204" pitchFamily="34" charset="0"/>
                <a:hlinkClick r:id="rId2"/>
              </a:rPr>
              <a:t>https://</a:t>
            </a:r>
            <a:r>
              <a:rPr lang="en-GB" sz="2400" dirty="0" smtClean="0">
                <a:latin typeface="Arial" panose="020B0604020202020204" pitchFamily="34" charset="0"/>
                <a:cs typeface="Arial" panose="020B0604020202020204" pitchFamily="34" charset="0"/>
                <a:hlinkClick r:id="rId2"/>
              </a:rPr>
              <a:t>www.divecenotesmexico.com/cenotes</a:t>
            </a:r>
            <a:endParaRPr lang="en-GB" sz="2400" dirty="0" smtClean="0">
              <a:latin typeface="Arial" panose="020B0604020202020204" pitchFamily="34" charset="0"/>
              <a:cs typeface="Arial" panose="020B0604020202020204" pitchFamily="34" charset="0"/>
            </a:endParaRPr>
          </a:p>
          <a:p>
            <a:r>
              <a:rPr lang="en-GB" dirty="0"/>
              <a:t>Mexico's Yucatan peninsula is low and relatively flat with no surface rivers or streams</a:t>
            </a:r>
            <a:r>
              <a:rPr lang="en-GB" dirty="0" smtClean="0"/>
              <a:t>.</a:t>
            </a:r>
          </a:p>
          <a:p>
            <a:r>
              <a:rPr lang="en-GB" dirty="0" smtClean="0"/>
              <a:t>Below </a:t>
            </a:r>
            <a:r>
              <a:rPr lang="en-GB" dirty="0"/>
              <a:t>the ground run the two longest underground water systems in the world (Sac </a:t>
            </a:r>
            <a:r>
              <a:rPr lang="en-GB" dirty="0" err="1"/>
              <a:t>Actun</a:t>
            </a:r>
            <a:r>
              <a:rPr lang="en-GB" dirty="0"/>
              <a:t> 353 km and Ox Bel Ha 270 km) which have directed the distribution of human settlement on the peninsula for the last 13,000 </a:t>
            </a:r>
            <a:r>
              <a:rPr lang="en-GB" dirty="0" smtClean="0"/>
              <a:t>years.</a:t>
            </a:r>
          </a:p>
          <a:p>
            <a:r>
              <a:rPr lang="en-GB" dirty="0" smtClean="0"/>
              <a:t>A </a:t>
            </a:r>
            <a:r>
              <a:rPr lang="en-GB" dirty="0"/>
              <a:t>"cenote" (pronounced say-NO-</a:t>
            </a:r>
            <a:r>
              <a:rPr lang="en-GB" dirty="0" err="1"/>
              <a:t>tay</a:t>
            </a:r>
            <a:r>
              <a:rPr lang="en-GB" dirty="0"/>
              <a:t>) is a natural sinkhole created where a cave ceiling has </a:t>
            </a:r>
            <a:r>
              <a:rPr lang="en-GB" dirty="0" smtClean="0"/>
              <a:t>collapsed. </a:t>
            </a:r>
          </a:p>
          <a:p>
            <a:r>
              <a:rPr lang="en-GB" dirty="0" smtClean="0"/>
              <a:t>Cenotes </a:t>
            </a:r>
            <a:r>
              <a:rPr lang="en-GB" dirty="0"/>
              <a:t>were the only source of water in the jungle for the Mayan civilization and are considered sacred by the Mayan people. The Mayan considered cenotes to be an entrance to their "underworld" or "Xibalba" where their gods live and their spirits reside after death.</a:t>
            </a:r>
            <a:endParaRPr lang="en-GB" sz="2400" dirty="0" smtClean="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923238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7382" y="323274"/>
            <a:ext cx="10261138" cy="1265382"/>
          </a:xfrm>
        </p:spPr>
        <p:txBody>
          <a:bodyPr/>
          <a:lstStyle/>
          <a:p>
            <a:r>
              <a:rPr lang="en-GB" dirty="0" smtClean="0">
                <a:latin typeface="Arial" panose="020B0604020202020204" pitchFamily="34" charset="0"/>
                <a:cs typeface="Arial" panose="020B0604020202020204" pitchFamily="34" charset="0"/>
              </a:rPr>
              <a:t>Honey and Jam in Mexico </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8691" y="1505527"/>
            <a:ext cx="11051309" cy="932873"/>
          </a:xfrm>
        </p:spPr>
        <p:txBody>
          <a:bodyPr>
            <a:normAutofit/>
          </a:bodyPr>
          <a:lstStyle/>
          <a:p>
            <a:r>
              <a:rPr lang="en-GB" sz="2400" dirty="0">
                <a:latin typeface="Arial" panose="020B0604020202020204" pitchFamily="34" charset="0"/>
                <a:cs typeface="Arial" panose="020B0604020202020204" pitchFamily="34" charset="0"/>
                <a:hlinkClick r:id="rId2"/>
              </a:rPr>
              <a:t>https://</a:t>
            </a:r>
            <a:r>
              <a:rPr lang="en-GB" sz="2400" dirty="0" smtClean="0">
                <a:latin typeface="Arial" panose="020B0604020202020204" pitchFamily="34" charset="0"/>
                <a:cs typeface="Arial" panose="020B0604020202020204" pitchFamily="34" charset="0"/>
                <a:hlinkClick r:id="rId2"/>
              </a:rPr>
              <a:t>www.history.com/topics/ancient-americas/maya</a:t>
            </a:r>
            <a:endParaRPr lang="en-GB" sz="2400" dirty="0" smtClean="0">
              <a:latin typeface="Arial" panose="020B0604020202020204" pitchFamily="34" charset="0"/>
              <a:cs typeface="Arial" panose="020B0604020202020204" pitchFamily="34" charset="0"/>
            </a:endParaRPr>
          </a:p>
          <a:p>
            <a:endParaRPr lang="en-GB" dirty="0"/>
          </a:p>
          <a:p>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2151" y="2242689"/>
            <a:ext cx="5117849" cy="348525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1278" y="2046980"/>
            <a:ext cx="4651375" cy="3876675"/>
          </a:xfrm>
          <a:prstGeom prst="rect">
            <a:avLst/>
          </a:prstGeom>
        </p:spPr>
      </p:pic>
    </p:spTree>
    <p:extLst>
      <p:ext uri="{BB962C8B-B14F-4D97-AF65-F5344CB8AC3E}">
        <p14:creationId xmlns:p14="http://schemas.microsoft.com/office/powerpoint/2010/main" val="6000491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5746" y="607434"/>
            <a:ext cx="8571345" cy="5802602"/>
          </a:xfrm>
          <a:prstGeom prst="rect">
            <a:avLst/>
          </a:prstGeom>
        </p:spPr>
      </p:pic>
    </p:spTree>
    <p:extLst>
      <p:ext uri="{BB962C8B-B14F-4D97-AF65-F5344CB8AC3E}">
        <p14:creationId xmlns:p14="http://schemas.microsoft.com/office/powerpoint/2010/main" val="22207687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6145" y="350982"/>
            <a:ext cx="4461164" cy="58928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6291" y="535709"/>
            <a:ext cx="4240465" cy="5934363"/>
          </a:xfrm>
          <a:prstGeom prst="rect">
            <a:avLst/>
          </a:prstGeom>
        </p:spPr>
      </p:pic>
    </p:spTree>
    <p:extLst>
      <p:ext uri="{BB962C8B-B14F-4D97-AF65-F5344CB8AC3E}">
        <p14:creationId xmlns:p14="http://schemas.microsoft.com/office/powerpoint/2010/main" val="18234177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128" y="477981"/>
            <a:ext cx="4765963" cy="5661891"/>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2180" y="572653"/>
            <a:ext cx="5033819" cy="5472545"/>
          </a:xfrm>
          <a:prstGeom prst="rect">
            <a:avLst/>
          </a:prstGeom>
        </p:spPr>
      </p:pic>
    </p:spTree>
    <p:extLst>
      <p:ext uri="{BB962C8B-B14F-4D97-AF65-F5344CB8AC3E}">
        <p14:creationId xmlns:p14="http://schemas.microsoft.com/office/powerpoint/2010/main" val="1884091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yan images"/>
          <p:cNvSpPr>
            <a:spLocks noChangeAspect="1" noChangeArrowheads="1"/>
          </p:cNvSpPr>
          <p:nvPr/>
        </p:nvSpPr>
        <p:spPr bwMode="auto">
          <a:xfrm>
            <a:off x="63500" y="-715963"/>
            <a:ext cx="2857500" cy="14954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mayan images"/>
          <p:cNvSpPr>
            <a:spLocks noChangeAspect="1" noChangeArrowheads="1"/>
          </p:cNvSpPr>
          <p:nvPr/>
        </p:nvSpPr>
        <p:spPr bwMode="auto">
          <a:xfrm>
            <a:off x="215900" y="-563563"/>
            <a:ext cx="2857500" cy="14954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07316" y="539317"/>
            <a:ext cx="4410075" cy="303053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9673" y="539317"/>
            <a:ext cx="4111625" cy="5685992"/>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75181" y="3813464"/>
            <a:ext cx="4874347" cy="2411845"/>
          </a:xfrm>
          <a:prstGeom prst="rect">
            <a:avLst/>
          </a:prstGeom>
        </p:spPr>
      </p:pic>
    </p:spTree>
    <p:extLst>
      <p:ext uri="{BB962C8B-B14F-4D97-AF65-F5344CB8AC3E}">
        <p14:creationId xmlns:p14="http://schemas.microsoft.com/office/powerpoint/2010/main" val="27948556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26067" y="3318018"/>
            <a:ext cx="4229100" cy="299085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458" y="339921"/>
            <a:ext cx="4295775" cy="2724150"/>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64830" y="3132281"/>
            <a:ext cx="4514850" cy="3362325"/>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51418" y="478663"/>
            <a:ext cx="4036291" cy="2446666"/>
          </a:xfrm>
          <a:prstGeom prst="rect">
            <a:avLst/>
          </a:prstGeom>
        </p:spPr>
      </p:pic>
    </p:spTree>
    <p:extLst>
      <p:ext uri="{BB962C8B-B14F-4D97-AF65-F5344CB8AC3E}">
        <p14:creationId xmlns:p14="http://schemas.microsoft.com/office/powerpoint/2010/main" val="758617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636" y="332510"/>
            <a:ext cx="10602884" cy="1126836"/>
          </a:xfrm>
        </p:spPr>
        <p:txBody>
          <a:bodyPr>
            <a:normAutofit/>
          </a:bodyPr>
          <a:lstStyle/>
          <a:p>
            <a:r>
              <a:rPr lang="en-GB" sz="4400" dirty="0" smtClean="0">
                <a:latin typeface="Arial" panose="020B0604020202020204" pitchFamily="34" charset="0"/>
                <a:cs typeface="Arial" panose="020B0604020202020204" pitchFamily="34" charset="0"/>
              </a:rPr>
              <a:t>Mega Shops….</a:t>
            </a:r>
            <a:endParaRPr lang="en-GB" sz="4400" dirty="0">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85424" y="1339273"/>
            <a:ext cx="9578109" cy="4987637"/>
          </a:xfrm>
        </p:spPr>
      </p:pic>
    </p:spTree>
    <p:extLst>
      <p:ext uri="{BB962C8B-B14F-4D97-AF65-F5344CB8AC3E}">
        <p14:creationId xmlns:p14="http://schemas.microsoft.com/office/powerpoint/2010/main" val="2605726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4324" y="449551"/>
            <a:ext cx="5051572" cy="2413722"/>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6837" y="449551"/>
            <a:ext cx="5186072" cy="5858885"/>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0291" y="3111067"/>
            <a:ext cx="5125605" cy="3114675"/>
          </a:xfrm>
          <a:prstGeom prst="rect">
            <a:avLst/>
          </a:prstGeom>
        </p:spPr>
      </p:pic>
    </p:spTree>
    <p:extLst>
      <p:ext uri="{BB962C8B-B14F-4D97-AF65-F5344CB8AC3E}">
        <p14:creationId xmlns:p14="http://schemas.microsoft.com/office/powerpoint/2010/main" val="11747396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6642" y="445511"/>
            <a:ext cx="5452485" cy="2752725"/>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563" y="445511"/>
            <a:ext cx="4613564" cy="606049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20314" y="3475758"/>
            <a:ext cx="5646449" cy="2981325"/>
          </a:xfrm>
          <a:prstGeom prst="rect">
            <a:avLst/>
          </a:prstGeom>
        </p:spPr>
      </p:pic>
    </p:spTree>
    <p:extLst>
      <p:ext uri="{BB962C8B-B14F-4D97-AF65-F5344CB8AC3E}">
        <p14:creationId xmlns:p14="http://schemas.microsoft.com/office/powerpoint/2010/main" val="25152189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055" y="609600"/>
            <a:ext cx="10547465" cy="831273"/>
          </a:xfrm>
        </p:spPr>
        <p:txBody>
          <a:bodyPr>
            <a:normAutofit/>
          </a:bodyPr>
          <a:lstStyle/>
          <a:p>
            <a:r>
              <a:rPr lang="en-GB" sz="4400" dirty="0" smtClean="0">
                <a:latin typeface="Arial" panose="020B0604020202020204" pitchFamily="34" charset="0"/>
                <a:cs typeface="Arial" panose="020B0604020202020204" pitchFamily="34" charset="0"/>
              </a:rPr>
              <a:t>Turkey</a:t>
            </a:r>
            <a:endParaRPr lang="en-GB" sz="4400" dirty="0">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55272" y="1551709"/>
            <a:ext cx="7656945" cy="4682835"/>
          </a:xfrm>
        </p:spPr>
      </p:pic>
    </p:spTree>
    <p:extLst>
      <p:ext uri="{BB962C8B-B14F-4D97-AF65-F5344CB8AC3E}">
        <p14:creationId xmlns:p14="http://schemas.microsoft.com/office/powerpoint/2010/main" val="4164201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491" y="609600"/>
            <a:ext cx="10335029" cy="665018"/>
          </a:xfrm>
        </p:spPr>
        <p:txBody>
          <a:bodyPr>
            <a:normAutofit fontScale="90000"/>
          </a:bodyPr>
          <a:lstStyle/>
          <a:p>
            <a:r>
              <a:rPr lang="en-GB" sz="4400" dirty="0">
                <a:latin typeface="Arial" panose="020B0604020202020204" pitchFamily="34" charset="0"/>
                <a:cs typeface="Arial" panose="020B0604020202020204" pitchFamily="34" charset="0"/>
              </a:rPr>
              <a:t>Fethiye</a:t>
            </a:r>
          </a:p>
        </p:txBody>
      </p:sp>
      <p:sp>
        <p:nvSpPr>
          <p:cNvPr id="3" name="Content Placeholder 2"/>
          <p:cNvSpPr>
            <a:spLocks noGrp="1"/>
          </p:cNvSpPr>
          <p:nvPr>
            <p:ph idx="1"/>
          </p:nvPr>
        </p:nvSpPr>
        <p:spPr>
          <a:xfrm>
            <a:off x="304800" y="1505526"/>
            <a:ext cx="11125200" cy="1071419"/>
          </a:xfrm>
        </p:spPr>
        <p:txBody>
          <a:bodyPr/>
          <a:lstStyle/>
          <a:p>
            <a:r>
              <a:rPr lang="en-GB" dirty="0">
                <a:latin typeface="Arial" panose="020B0604020202020204" pitchFamily="34" charset="0"/>
                <a:cs typeface="Arial" panose="020B0604020202020204" pitchFamily="34" charset="0"/>
                <a:hlinkClick r:id="rId2"/>
              </a:rPr>
              <a:t>https://youtu.be/oECX70cPfiY</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370" y="2189016"/>
            <a:ext cx="4517730" cy="4313383"/>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51005" y="609600"/>
            <a:ext cx="5805286" cy="5791200"/>
          </a:xfrm>
          <a:prstGeom prst="rect">
            <a:avLst/>
          </a:prstGeom>
        </p:spPr>
      </p:pic>
    </p:spTree>
    <p:extLst>
      <p:ext uri="{BB962C8B-B14F-4D97-AF65-F5344CB8AC3E}">
        <p14:creationId xmlns:p14="http://schemas.microsoft.com/office/powerpoint/2010/main" val="20321575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775855"/>
            <a:ext cx="10178322" cy="757381"/>
          </a:xfrm>
        </p:spPr>
        <p:txBody>
          <a:bodyPr>
            <a:normAutofit/>
          </a:bodyPr>
          <a:lstStyle/>
          <a:p>
            <a:pPr algn="ctr"/>
            <a:r>
              <a:rPr lang="en-GB" sz="4000" dirty="0" smtClean="0">
                <a:latin typeface="Arial" panose="020B0604020202020204" pitchFamily="34" charset="0"/>
                <a:cs typeface="Arial" panose="020B0604020202020204" pitchFamily="34" charset="0"/>
              </a:rPr>
              <a:t>Heritage and Culture </a:t>
            </a:r>
            <a:endParaRPr lang="en-GB" sz="4000" dirty="0">
              <a:latin typeface="Arial" panose="020B0604020202020204" pitchFamily="34" charset="0"/>
              <a:cs typeface="Arial" panose="020B0604020202020204" pitchFamily="34" charset="0"/>
            </a:endParaRPr>
          </a:p>
        </p:txBody>
      </p:sp>
      <p:pic>
        <p:nvPicPr>
          <p:cNvPr id="4" name="Picture 2" descr="http://www.thetravelfoundation.org.uk/images/media/CCWSAL-1402070066.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15128" y="1874517"/>
            <a:ext cx="8340436" cy="4489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24038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latin typeface="Arial" panose="020B0604020202020204" pitchFamily="34" charset="0"/>
                <a:cs typeface="Arial" panose="020B0604020202020204" pitchFamily="34" charset="0"/>
              </a:rPr>
              <a:t>Heritage and </a:t>
            </a:r>
            <a:r>
              <a:rPr lang="en-GB" sz="4000" b="1" dirty="0" smtClean="0">
                <a:latin typeface="Arial" panose="020B0604020202020204" pitchFamily="34" charset="0"/>
                <a:cs typeface="Arial" panose="020B0604020202020204" pitchFamily="34" charset="0"/>
              </a:rPr>
              <a:t>Culture</a:t>
            </a:r>
            <a:r>
              <a:rPr lang="en-GB" dirty="0"/>
              <a:t/>
            </a:r>
            <a:br>
              <a:rPr lang="en-GB" dirty="0"/>
            </a:br>
            <a:endParaRPr lang="en-GB" dirty="0"/>
          </a:p>
        </p:txBody>
      </p:sp>
      <p:sp>
        <p:nvSpPr>
          <p:cNvPr id="3" name="Content Placeholder 2"/>
          <p:cNvSpPr>
            <a:spLocks noGrp="1"/>
          </p:cNvSpPr>
          <p:nvPr>
            <p:ph idx="1"/>
          </p:nvPr>
        </p:nvSpPr>
        <p:spPr>
          <a:xfrm>
            <a:off x="517236" y="1396314"/>
            <a:ext cx="10912764" cy="5309285"/>
          </a:xfrm>
        </p:spPr>
        <p:txBody>
          <a:bodyPr>
            <a:normAutofit/>
          </a:bodyPr>
          <a:lstStyle/>
          <a:p>
            <a:pPr marL="0" indent="0">
              <a:buNone/>
            </a:pPr>
            <a:endParaRPr lang="en-GB" sz="2800" b="1" dirty="0" smtClean="0">
              <a:latin typeface="Arial" panose="020B0604020202020204" pitchFamily="34" charset="0"/>
              <a:cs typeface="Arial" panose="020B0604020202020204" pitchFamily="34" charset="0"/>
            </a:endParaRPr>
          </a:p>
          <a:p>
            <a:pPr marL="0" indent="0">
              <a:buNone/>
            </a:pPr>
            <a:r>
              <a:rPr lang="en-GB" sz="2800" b="1" dirty="0" smtClean="0">
                <a:latin typeface="Arial" panose="020B0604020202020204" pitchFamily="34" charset="0"/>
                <a:cs typeface="Arial" panose="020B0604020202020204" pitchFamily="34" charset="0"/>
              </a:rPr>
              <a:t>Tourism </a:t>
            </a:r>
            <a:r>
              <a:rPr lang="en-GB" sz="2800" b="1" dirty="0">
                <a:latin typeface="Arial" panose="020B0604020202020204" pitchFamily="34" charset="0"/>
                <a:cs typeface="Arial" panose="020B0604020202020204" pitchFamily="34" charset="0"/>
              </a:rPr>
              <a:t>can help to support</a:t>
            </a:r>
            <a:r>
              <a:rPr lang="en-GB" sz="2800" b="1" dirty="0" smtClean="0">
                <a:latin typeface="Arial" panose="020B0604020202020204" pitchFamily="34" charset="0"/>
                <a:cs typeface="Arial" panose="020B0604020202020204" pitchFamily="34" charset="0"/>
              </a:rPr>
              <a:t>:</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A thriving local arts, crafts and entertainment sector, </a:t>
            </a:r>
          </a:p>
          <a:p>
            <a:r>
              <a:rPr lang="en-GB" sz="2800" dirty="0">
                <a:latin typeface="Arial" panose="020B0604020202020204" pitchFamily="34" charset="0"/>
                <a:cs typeface="Arial" panose="020B0604020202020204" pitchFamily="34" charset="0"/>
              </a:rPr>
              <a:t>Preserve local heritage and re-vitalise local traditions and practices.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By supporting local culture, tourism can enable communities to build a sense of shared identity as well as giving tourists access to unique and memorable holiday experiences.</a:t>
            </a:r>
          </a:p>
        </p:txBody>
      </p:sp>
    </p:spTree>
    <p:extLst>
      <p:ext uri="{BB962C8B-B14F-4D97-AF65-F5344CB8AC3E}">
        <p14:creationId xmlns:p14="http://schemas.microsoft.com/office/powerpoint/2010/main" val="42597071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Focus of the </a:t>
            </a:r>
            <a:r>
              <a:rPr lang="en-GB" sz="4000" dirty="0" smtClean="0">
                <a:latin typeface="Arial" panose="020B0604020202020204" pitchFamily="34" charset="0"/>
                <a:cs typeface="Arial" panose="020B0604020202020204" pitchFamily="34" charset="0"/>
              </a:rPr>
              <a:t>Heritage </a:t>
            </a:r>
            <a:r>
              <a:rPr lang="en-GB" sz="4000" dirty="0">
                <a:latin typeface="Arial" panose="020B0604020202020204" pitchFamily="34" charset="0"/>
                <a:cs typeface="Arial" panose="020B0604020202020204" pitchFamily="34" charset="0"/>
              </a:rPr>
              <a:t>&amp; </a:t>
            </a:r>
            <a:r>
              <a:rPr lang="en-GB" sz="4000" dirty="0" smtClean="0">
                <a:latin typeface="Arial" panose="020B0604020202020204" pitchFamily="34" charset="0"/>
                <a:cs typeface="Arial" panose="020B0604020202020204" pitchFamily="34" charset="0"/>
              </a:rPr>
              <a:t>Culture </a:t>
            </a:r>
            <a:r>
              <a:rPr lang="en-GB" sz="4000" dirty="0">
                <a:latin typeface="Arial" panose="020B0604020202020204" pitchFamily="34" charset="0"/>
                <a:cs typeface="Arial" panose="020B0604020202020204" pitchFamily="34" charset="0"/>
              </a:rPr>
              <a:t>P</a:t>
            </a:r>
            <a:r>
              <a:rPr lang="en-GB" sz="4000" dirty="0" smtClean="0">
                <a:latin typeface="Arial" panose="020B0604020202020204" pitchFamily="34" charset="0"/>
                <a:cs typeface="Arial" panose="020B0604020202020204" pitchFamily="34" charset="0"/>
              </a:rPr>
              <a:t>rojects</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80291" y="1977081"/>
            <a:ext cx="10949709" cy="3902511"/>
          </a:xfrm>
        </p:spPr>
        <p:txBody>
          <a:bodyPr/>
          <a:lstStyle/>
          <a:p>
            <a:pPr fontAlgn="base"/>
            <a:r>
              <a:rPr lang="en-GB" sz="2800" dirty="0">
                <a:latin typeface="Arial" panose="020B0604020202020204" pitchFamily="34" charset="0"/>
                <a:cs typeface="Arial" panose="020B0604020202020204" pitchFamily="34" charset="0"/>
              </a:rPr>
              <a:t>Developing more authentic and differentiated products and services.</a:t>
            </a:r>
          </a:p>
          <a:p>
            <a:pPr fontAlgn="base"/>
            <a:r>
              <a:rPr lang="en-GB" sz="2800" dirty="0">
                <a:latin typeface="Arial" panose="020B0604020202020204" pitchFamily="34" charset="0"/>
                <a:cs typeface="Arial" panose="020B0604020202020204" pitchFamily="34" charset="0"/>
              </a:rPr>
              <a:t>Demonstrating how traditional knowledge and skills can have an economic value.</a:t>
            </a:r>
          </a:p>
          <a:p>
            <a:pPr fontAlgn="base"/>
            <a:r>
              <a:rPr lang="en-GB" sz="2800" dirty="0">
                <a:latin typeface="Arial" panose="020B0604020202020204" pitchFamily="34" charset="0"/>
                <a:cs typeface="Arial" panose="020B0604020202020204" pitchFamily="34" charset="0"/>
              </a:rPr>
              <a:t>Creating new markets for local products through development and adaptation.</a:t>
            </a:r>
          </a:p>
          <a:p>
            <a:pPr fontAlgn="base"/>
            <a:r>
              <a:rPr lang="en-GB" sz="2800" dirty="0">
                <a:latin typeface="Arial" panose="020B0604020202020204" pitchFamily="34" charset="0"/>
                <a:cs typeface="Arial" panose="020B0604020202020204" pitchFamily="34" charset="0"/>
              </a:rPr>
              <a:t>Providing opportunities for cultural exchange and learning.</a:t>
            </a:r>
          </a:p>
          <a:p>
            <a:endParaRPr lang="en-GB" dirty="0"/>
          </a:p>
        </p:txBody>
      </p:sp>
    </p:spTree>
    <p:extLst>
      <p:ext uri="{BB962C8B-B14F-4D97-AF65-F5344CB8AC3E}">
        <p14:creationId xmlns:p14="http://schemas.microsoft.com/office/powerpoint/2010/main" val="3691341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400" b="1" dirty="0" smtClean="0">
                <a:latin typeface="Arial" panose="020B0604020202020204" pitchFamily="34" charset="0"/>
                <a:cs typeface="Arial" panose="020B0604020202020204" pitchFamily="34" charset="0"/>
              </a:rPr>
              <a:t>Over Tourism </a:t>
            </a:r>
            <a:endParaRPr lang="en-GB" sz="4400" b="1" dirty="0">
              <a:latin typeface="Arial" panose="020B0604020202020204" pitchFamily="34" charset="0"/>
              <a:cs typeface="Arial" panose="020B0604020202020204" pitchFamily="34" charset="0"/>
            </a:endParaRPr>
          </a:p>
        </p:txBody>
      </p:sp>
      <p:pic>
        <p:nvPicPr>
          <p:cNvPr id="4" name="Picture 2" descr="Image result for image of natural resourc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0909" y="2041236"/>
            <a:ext cx="11720945"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64258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dirty="0">
                <a:latin typeface="Arial" panose="020B0604020202020204" pitchFamily="34" charset="0"/>
                <a:cs typeface="Arial" panose="020B0604020202020204" pitchFamily="34" charset="0"/>
              </a:rPr>
              <a:t>Natural </a:t>
            </a:r>
            <a:r>
              <a:rPr lang="en-GB" sz="4000" dirty="0" smtClean="0">
                <a:latin typeface="Arial" panose="020B0604020202020204" pitchFamily="34" charset="0"/>
                <a:cs typeface="Arial" panose="020B0604020202020204" pitchFamily="34" charset="0"/>
              </a:rPr>
              <a:t>Resources</a:t>
            </a:r>
            <a:r>
              <a:rPr lang="en-GB" dirty="0"/>
              <a:t/>
            </a:r>
            <a:br>
              <a:rPr lang="en-GB" dirty="0"/>
            </a:br>
            <a:endParaRPr lang="en-GB" dirty="0"/>
          </a:p>
        </p:txBody>
      </p:sp>
      <p:sp>
        <p:nvSpPr>
          <p:cNvPr id="3" name="Content Placeholder 2"/>
          <p:cNvSpPr>
            <a:spLocks noGrp="1"/>
          </p:cNvSpPr>
          <p:nvPr>
            <p:ph idx="1"/>
          </p:nvPr>
        </p:nvSpPr>
        <p:spPr>
          <a:xfrm>
            <a:off x="457349" y="1413162"/>
            <a:ext cx="11004977" cy="4618183"/>
          </a:xfrm>
        </p:spPr>
        <p:txBody>
          <a:bodyPr>
            <a:normAutofit fontScale="92500" lnSpcReduction="20000"/>
          </a:bodyPr>
          <a:lstStyle/>
          <a:p>
            <a:pPr marL="0" indent="0">
              <a:buNone/>
            </a:pPr>
            <a:r>
              <a:rPr lang="en-GB" sz="2800" dirty="0" smtClean="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The demands we put on these natural resources can be particularly evident in popular holiday destinations such as on small islands or in arid climates. </a:t>
            </a:r>
            <a:endParaRPr lang="en-GB" sz="3000" dirty="0" smtClean="0">
              <a:latin typeface="Arial" panose="020B0604020202020204" pitchFamily="34" charset="0"/>
              <a:cs typeface="Arial" panose="020B0604020202020204" pitchFamily="34" charset="0"/>
            </a:endParaRPr>
          </a:p>
          <a:p>
            <a:endParaRPr lang="en-GB" sz="3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These places are also often most at risk of the effects of climate change.  </a:t>
            </a:r>
            <a:endParaRPr lang="en-GB" sz="3000" dirty="0" smtClean="0">
              <a:latin typeface="Arial" panose="020B0604020202020204" pitchFamily="34" charset="0"/>
              <a:cs typeface="Arial" panose="020B0604020202020204" pitchFamily="34" charset="0"/>
            </a:endParaRPr>
          </a:p>
          <a:p>
            <a:endParaRPr lang="en-GB" sz="3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There are lots of ways that tourism businesses can reduce their impact on natural resources, including through reducing energy and water consumption.  </a:t>
            </a:r>
            <a:r>
              <a:rPr lang="en-GB" dirty="0"/>
              <a:t> </a:t>
            </a:r>
          </a:p>
        </p:txBody>
      </p:sp>
    </p:spTree>
    <p:extLst>
      <p:ext uri="{BB962C8B-B14F-4D97-AF65-F5344CB8AC3E}">
        <p14:creationId xmlns:p14="http://schemas.microsoft.com/office/powerpoint/2010/main" val="7247469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757382"/>
          </a:xfrm>
        </p:spPr>
        <p:txBody>
          <a:bodyPr>
            <a:normAutofit/>
          </a:bodyPr>
          <a:lstStyle/>
          <a:p>
            <a:pPr algn="ctr"/>
            <a:r>
              <a:rPr lang="en-GB" sz="4400" dirty="0">
                <a:latin typeface="Arial" panose="020B0604020202020204" pitchFamily="34" charset="0"/>
                <a:cs typeface="Arial" panose="020B0604020202020204" pitchFamily="34" charset="0"/>
              </a:rPr>
              <a:t>Natural </a:t>
            </a:r>
            <a:r>
              <a:rPr lang="en-GB" sz="4400" dirty="0" smtClean="0">
                <a:latin typeface="Arial" panose="020B0604020202020204" pitchFamily="34" charset="0"/>
                <a:cs typeface="Arial" panose="020B0604020202020204" pitchFamily="34" charset="0"/>
              </a:rPr>
              <a:t>Resources</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2582" y="1459345"/>
            <a:ext cx="10977418" cy="5225660"/>
          </a:xfrm>
        </p:spPr>
        <p:txBody>
          <a:bodyPr>
            <a:normAutofit/>
          </a:bodyPr>
          <a:lstStyle/>
          <a:p>
            <a:pPr fontAlgn="base"/>
            <a:r>
              <a:rPr lang="en-GB" sz="2800" dirty="0">
                <a:latin typeface="Arial" panose="020B0604020202020204" pitchFamily="34" charset="0"/>
                <a:cs typeface="Arial" panose="020B0604020202020204" pitchFamily="34" charset="0"/>
              </a:rPr>
              <a:t>The Travel Foundation incorporate a range of resource-efficiency solutions into their projects to demonstrate how tourism businesses can reduce their footprint. </a:t>
            </a:r>
            <a:endParaRPr lang="en-GB" sz="2800" dirty="0" smtClean="0">
              <a:latin typeface="Arial" panose="020B0604020202020204" pitchFamily="34" charset="0"/>
              <a:cs typeface="Arial" panose="020B0604020202020204" pitchFamily="34" charset="0"/>
            </a:endParaRPr>
          </a:p>
          <a:p>
            <a:pPr fontAlgn="base"/>
            <a:r>
              <a:rPr lang="en-GB" sz="2800" dirty="0" smtClean="0">
                <a:latin typeface="Arial" panose="020B0604020202020204" pitchFamily="34" charset="0"/>
                <a:cs typeface="Arial" panose="020B0604020202020204" pitchFamily="34" charset="0"/>
              </a:rPr>
              <a:t>These </a:t>
            </a:r>
            <a:r>
              <a:rPr lang="en-GB" sz="2800" dirty="0">
                <a:latin typeface="Arial" panose="020B0604020202020204" pitchFamily="34" charset="0"/>
                <a:cs typeface="Arial" panose="020B0604020202020204" pitchFamily="34" charset="0"/>
              </a:rPr>
              <a:t>include:</a:t>
            </a:r>
          </a:p>
          <a:p>
            <a:pPr fontAlgn="base"/>
            <a:r>
              <a:rPr lang="en-GB" sz="2800" dirty="0">
                <a:latin typeface="Arial" panose="020B0604020202020204" pitchFamily="34" charset="0"/>
                <a:cs typeface="Arial" panose="020B0604020202020204" pitchFamily="34" charset="0"/>
              </a:rPr>
              <a:t>Improving energy efficiency and reducing the generation of greenhouse gases.</a:t>
            </a:r>
          </a:p>
          <a:p>
            <a:pPr fontAlgn="base"/>
            <a:r>
              <a:rPr lang="en-GB" sz="2800" dirty="0">
                <a:latin typeface="Arial" panose="020B0604020202020204" pitchFamily="34" charset="0"/>
                <a:cs typeface="Arial" panose="020B0604020202020204" pitchFamily="34" charset="0"/>
              </a:rPr>
              <a:t>Minimising the amount of waste generated and encouraging recycling.</a:t>
            </a:r>
          </a:p>
          <a:p>
            <a:pPr fontAlgn="base"/>
            <a:r>
              <a:rPr lang="en-GB" sz="2800" dirty="0">
                <a:latin typeface="Arial" panose="020B0604020202020204" pitchFamily="34" charset="0"/>
                <a:cs typeface="Arial" panose="020B0604020202020204" pitchFamily="34" charset="0"/>
              </a:rPr>
              <a:t>Reducing the amount of water used</a:t>
            </a:r>
            <a:r>
              <a:rPr lang="en-GB" sz="2800" dirty="0" smtClean="0">
                <a:latin typeface="Arial" panose="020B0604020202020204" pitchFamily="34" charset="0"/>
                <a:cs typeface="Arial" panose="020B0604020202020204" pitchFamily="34" charset="0"/>
              </a:rPr>
              <a:t>.</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07946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591127"/>
            <a:ext cx="10178322" cy="997528"/>
          </a:xfrm>
        </p:spPr>
        <p:txBody>
          <a:bodyPr>
            <a:normAutofit/>
          </a:bodyPr>
          <a:lstStyle/>
          <a:p>
            <a:pPr algn="ctr"/>
            <a:r>
              <a:rPr lang="en-GB" sz="4400" dirty="0" smtClean="0">
                <a:latin typeface="Arial" panose="020B0604020202020204" pitchFamily="34" charset="0"/>
                <a:cs typeface="Arial" panose="020B0604020202020204" pitchFamily="34" charset="0"/>
              </a:rPr>
              <a:t>Natural Resources</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91127" y="1884219"/>
            <a:ext cx="10838873" cy="3995374"/>
          </a:xfrm>
        </p:spPr>
        <p:txBody>
          <a:bodyPr>
            <a:normAutofit/>
          </a:bodyPr>
          <a:lstStyle/>
          <a:p>
            <a:pPr fontAlgn="base"/>
            <a:r>
              <a:rPr lang="en-GB" sz="2800" dirty="0">
                <a:latin typeface="Arial" panose="020B0604020202020204" pitchFamily="34" charset="0"/>
                <a:cs typeface="Arial" panose="020B0604020202020204" pitchFamily="34" charset="0"/>
              </a:rPr>
              <a:t>Encouraging the development of destination strategies and frameworks to reduce the consumption of natural resources</a:t>
            </a:r>
            <a:r>
              <a:rPr lang="en-GB" sz="2800" dirty="0" smtClean="0">
                <a:latin typeface="Arial" panose="020B0604020202020204" pitchFamily="34" charset="0"/>
                <a:cs typeface="Arial" panose="020B0604020202020204" pitchFamily="34" charset="0"/>
              </a:rPr>
              <a:t>.</a:t>
            </a:r>
          </a:p>
          <a:p>
            <a:pPr fontAlgn="base"/>
            <a:endParaRPr lang="en-GB" sz="2800" dirty="0">
              <a:latin typeface="Arial" panose="020B0604020202020204" pitchFamily="34" charset="0"/>
              <a:cs typeface="Arial" panose="020B0604020202020204" pitchFamily="34" charset="0"/>
            </a:endParaRPr>
          </a:p>
          <a:p>
            <a:pPr fontAlgn="base"/>
            <a:r>
              <a:rPr lang="en-GB" sz="2800" dirty="0">
                <a:latin typeface="Arial" panose="020B0604020202020204" pitchFamily="34" charset="0"/>
                <a:cs typeface="Arial" panose="020B0604020202020204" pitchFamily="34" charset="0"/>
              </a:rPr>
              <a:t>Supporting communities to build resilience and adapt to the impacts of climate </a:t>
            </a:r>
            <a:r>
              <a:rPr lang="en-GB" sz="2800" dirty="0" smtClean="0">
                <a:latin typeface="Arial" panose="020B0604020202020204" pitchFamily="34" charset="0"/>
                <a:cs typeface="Arial" panose="020B0604020202020204" pitchFamily="34" charset="0"/>
              </a:rPr>
              <a:t>change.</a:t>
            </a:r>
          </a:p>
          <a:p>
            <a:pPr fontAlgn="base"/>
            <a:endParaRPr lang="en-GB" sz="2800" dirty="0">
              <a:latin typeface="Arial" panose="020B0604020202020204" pitchFamily="34" charset="0"/>
              <a:cs typeface="Arial" panose="020B0604020202020204" pitchFamily="34" charset="0"/>
            </a:endParaRPr>
          </a:p>
          <a:p>
            <a:pPr fontAlgn="base"/>
            <a:r>
              <a:rPr lang="en-GB" sz="2800" dirty="0">
                <a:latin typeface="Arial" panose="020B0604020202020204" pitchFamily="34" charset="0"/>
                <a:cs typeface="Arial" panose="020B0604020202020204" pitchFamily="34" charset="0"/>
              </a:rPr>
              <a:t>Encouraging sustainable land management practices.</a:t>
            </a:r>
          </a:p>
          <a:p>
            <a:endParaRPr lang="en-GB" dirty="0"/>
          </a:p>
        </p:txBody>
      </p:sp>
    </p:spTree>
    <p:extLst>
      <p:ext uri="{BB962C8B-B14F-4D97-AF65-F5344CB8AC3E}">
        <p14:creationId xmlns:p14="http://schemas.microsoft.com/office/powerpoint/2010/main" val="4114337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291" y="323273"/>
            <a:ext cx="10949709" cy="1080654"/>
          </a:xfrm>
        </p:spPr>
        <p:txBody>
          <a:bodyPr>
            <a:normAutofit/>
          </a:bodyPr>
          <a:lstStyle/>
          <a:p>
            <a:r>
              <a:rPr lang="en-GB" sz="4000" dirty="0">
                <a:latin typeface="Arial" panose="020B0604020202020204" pitchFamily="34" charset="0"/>
                <a:cs typeface="Arial" panose="020B0604020202020204" pitchFamily="34" charset="0"/>
              </a:rPr>
              <a:t>Biodiversity </a:t>
            </a:r>
            <a:r>
              <a:rPr lang="en-GB" sz="4000" dirty="0" smtClean="0">
                <a:latin typeface="Arial" panose="020B0604020202020204" pitchFamily="34" charset="0"/>
                <a:cs typeface="Arial" panose="020B0604020202020204" pitchFamily="34" charset="0"/>
              </a:rPr>
              <a:t>Overview</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80291" y="1293091"/>
            <a:ext cx="10949709" cy="4586501"/>
          </a:xfrm>
        </p:spPr>
        <p:txBody>
          <a:bodyPr>
            <a:normAutofit/>
          </a:bodyPr>
          <a:lstStyle/>
          <a:p>
            <a:r>
              <a:rPr lang="en-GB" sz="2800" dirty="0">
                <a:latin typeface="Arial" panose="020B0604020202020204" pitchFamily="34" charset="0"/>
                <a:cs typeface="Arial" panose="020B0604020202020204" pitchFamily="34" charset="0"/>
                <a:hlinkClick r:id="rId2"/>
              </a:rPr>
              <a:t>https://youtu.be/kHhspf5IfdE?list=PL9xaQhzMTukMpqxOqyhjfWn6jvgIzJsQM</a:t>
            </a:r>
            <a:endParaRPr lang="en-GB" sz="2800" dirty="0">
              <a:latin typeface="Arial" panose="020B0604020202020204" pitchFamily="34" charset="0"/>
              <a:cs typeface="Arial" panose="020B0604020202020204" pitchFamily="34" charset="0"/>
            </a:endParaRPr>
          </a:p>
        </p:txBody>
      </p:sp>
      <p:pic>
        <p:nvPicPr>
          <p:cNvPr id="4" name="Picture 2" descr="http://www.thetravelfoundation.org.uk/images/media/Turtle_and_light_hires-cro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5148" y="2373745"/>
            <a:ext cx="6859993" cy="396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59419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945" y="609600"/>
            <a:ext cx="10473575" cy="942109"/>
          </a:xfrm>
        </p:spPr>
        <p:txBody>
          <a:bodyPr>
            <a:normAutofit fontScale="90000"/>
          </a:bodyPr>
          <a:lstStyle/>
          <a:p>
            <a:r>
              <a:rPr lang="en-GB" sz="4400" dirty="0">
                <a:latin typeface="Arial" panose="020B0604020202020204" pitchFamily="34" charset="0"/>
                <a:cs typeface="Arial" panose="020B0604020202020204" pitchFamily="34" charset="0"/>
              </a:rPr>
              <a:t>Biodiversity</a:t>
            </a:r>
            <a:r>
              <a:rPr lang="en-GB" sz="5400" dirty="0"/>
              <a:t/>
            </a:r>
            <a:br>
              <a:rPr lang="en-GB" sz="5400" dirty="0"/>
            </a:br>
            <a:endParaRPr lang="en-GB" dirty="0"/>
          </a:p>
        </p:txBody>
      </p:sp>
      <p:sp>
        <p:nvSpPr>
          <p:cNvPr id="3" name="Content Placeholder 2"/>
          <p:cNvSpPr>
            <a:spLocks noGrp="1"/>
          </p:cNvSpPr>
          <p:nvPr>
            <p:ph idx="1"/>
          </p:nvPr>
        </p:nvSpPr>
        <p:spPr>
          <a:xfrm>
            <a:off x="341745" y="1339273"/>
            <a:ext cx="11088255" cy="4987636"/>
          </a:xfrm>
        </p:spPr>
        <p:txBody>
          <a:bodyPr>
            <a:normAutofit/>
          </a:bodyPr>
          <a:lstStyle/>
          <a:p>
            <a:r>
              <a:rPr lang="en-GB" sz="2800" dirty="0">
                <a:latin typeface="Arial" panose="020B0604020202020204" pitchFamily="34" charset="0"/>
                <a:cs typeface="Arial" panose="020B0604020202020204" pitchFamily="34" charset="0"/>
              </a:rPr>
              <a:t>The huge variety of plants and animals both on land and in the sea shape the healthy ecosystems that we all need to survive. </a:t>
            </a:r>
          </a:p>
          <a:p>
            <a:r>
              <a:rPr lang="en-GB" sz="2800" dirty="0">
                <a:latin typeface="Arial" panose="020B0604020202020204" pitchFamily="34" charset="0"/>
                <a:cs typeface="Arial" panose="020B0604020202020204" pitchFamily="34" charset="0"/>
              </a:rPr>
              <a:t> Tourism also relies on this biodiversity: beautiful and special wildlife and habitats around the world, including endangered species and fragile environments, are tourist attractions in their own right. </a:t>
            </a:r>
          </a:p>
          <a:p>
            <a:r>
              <a:rPr lang="en-GB" sz="2800" dirty="0">
                <a:latin typeface="Arial" panose="020B0604020202020204" pitchFamily="34" charset="0"/>
                <a:cs typeface="Arial" panose="020B0604020202020204" pitchFamily="34" charset="0"/>
              </a:rPr>
              <a:t>Tourism is therefore well-placed to support the long-term preservation of biodiversity, but equally, poor practice can put it at risk</a:t>
            </a:r>
            <a:r>
              <a:rPr lang="en-GB" sz="2800" dirty="0" smtClean="0">
                <a:latin typeface="Arial" panose="020B0604020202020204" pitchFamily="34" charset="0"/>
                <a:cs typeface="Arial" panose="020B0604020202020204" pitchFamily="34" charset="0"/>
              </a:rPr>
              <a:t>.</a:t>
            </a:r>
          </a:p>
          <a:p>
            <a:r>
              <a:rPr lang="en-GB" sz="2800" dirty="0" smtClean="0">
                <a:latin typeface="Arial" panose="020B0604020202020204" pitchFamily="34" charset="0"/>
                <a:cs typeface="Arial" panose="020B0604020202020204" pitchFamily="34" charset="0"/>
              </a:rPr>
              <a:t>Knowledge is power and the use of tourism as a vehicle for education.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59654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182" y="609600"/>
            <a:ext cx="10464338" cy="905164"/>
          </a:xfrm>
        </p:spPr>
        <p:txBody>
          <a:bodyPr>
            <a:normAutofit/>
          </a:bodyPr>
          <a:lstStyle/>
          <a:p>
            <a:r>
              <a:rPr lang="en-GB" sz="4000" dirty="0">
                <a:latin typeface="Arial" panose="020B0604020202020204" pitchFamily="34" charset="0"/>
                <a:cs typeface="Arial" panose="020B0604020202020204" pitchFamily="34" charset="0"/>
              </a:rPr>
              <a:t>The Travel F</a:t>
            </a:r>
            <a:r>
              <a:rPr lang="en-GB" sz="4000" dirty="0" smtClean="0">
                <a:latin typeface="Arial" panose="020B0604020202020204" pitchFamily="34" charset="0"/>
                <a:cs typeface="Arial" panose="020B0604020202020204" pitchFamily="34" charset="0"/>
              </a:rPr>
              <a:t>oundation </a:t>
            </a:r>
            <a:r>
              <a:rPr lang="en-GB" sz="4000" dirty="0">
                <a:latin typeface="Arial" panose="020B0604020202020204" pitchFamily="34" charset="0"/>
                <a:cs typeface="Arial" panose="020B0604020202020204" pitchFamily="34" charset="0"/>
              </a:rPr>
              <a:t>M</a:t>
            </a:r>
            <a:r>
              <a:rPr lang="en-GB" sz="4000" dirty="0" smtClean="0">
                <a:latin typeface="Arial" panose="020B0604020202020204" pitchFamily="34" charset="0"/>
                <a:cs typeface="Arial" panose="020B0604020202020204" pitchFamily="34" charset="0"/>
              </a:rPr>
              <a:t>ission:</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06400" y="1445741"/>
            <a:ext cx="11023600" cy="5251621"/>
          </a:xfrm>
        </p:spPr>
        <p:txBody>
          <a:bodyPr>
            <a:normAutofit/>
          </a:bodyPr>
          <a:lstStyle/>
          <a:p>
            <a:pPr fontAlgn="base"/>
            <a:r>
              <a:rPr lang="en-GB" sz="2800" dirty="0">
                <a:latin typeface="Arial" panose="020B0604020202020204" pitchFamily="34" charset="0"/>
                <a:cs typeface="Arial" panose="020B0604020202020204" pitchFamily="34" charset="0"/>
              </a:rPr>
              <a:t>TF aim to incorporate the preservation of biodiversity into all of their projects, including:</a:t>
            </a:r>
          </a:p>
          <a:p>
            <a:pPr fontAlgn="base"/>
            <a:r>
              <a:rPr lang="en-GB" sz="2800" dirty="0">
                <a:latin typeface="Arial" panose="020B0604020202020204" pitchFamily="34" charset="0"/>
                <a:cs typeface="Arial" panose="020B0604020202020204" pitchFamily="34" charset="0"/>
              </a:rPr>
              <a:t>Supporting local people/businesses to act as stewards for protecting biodiversity.</a:t>
            </a:r>
          </a:p>
          <a:p>
            <a:pPr fontAlgn="base"/>
            <a:r>
              <a:rPr lang="en-GB" sz="2800" dirty="0">
                <a:latin typeface="Arial" panose="020B0604020202020204" pitchFamily="34" charset="0"/>
                <a:cs typeface="Arial" panose="020B0604020202020204" pitchFamily="34" charset="0"/>
              </a:rPr>
              <a:t>Developing the means for tourism to fund conservation.</a:t>
            </a:r>
          </a:p>
          <a:p>
            <a:pPr fontAlgn="base"/>
            <a:r>
              <a:rPr lang="en-GB" sz="2800" dirty="0">
                <a:latin typeface="Arial" panose="020B0604020202020204" pitchFamily="34" charset="0"/>
                <a:cs typeface="Arial" panose="020B0604020202020204" pitchFamily="34" charset="0"/>
              </a:rPr>
              <a:t>Ensuring that any new tourism products or services do not threaten biodiversity.</a:t>
            </a:r>
          </a:p>
          <a:p>
            <a:pPr fontAlgn="base"/>
            <a:r>
              <a:rPr lang="en-GB" sz="2800" dirty="0">
                <a:latin typeface="Arial" panose="020B0604020202020204" pitchFamily="34" charset="0"/>
                <a:cs typeface="Arial" panose="020B0604020202020204" pitchFamily="34" charset="0"/>
              </a:rPr>
              <a:t>Encouraging the development of destination strategies and frameworks that will protect biodiversity</a:t>
            </a:r>
            <a:r>
              <a:rPr lang="en-GB" sz="2800" dirty="0" smtClean="0">
                <a:latin typeface="Arial" panose="020B0604020202020204" pitchFamily="34" charset="0"/>
                <a:cs typeface="Arial" panose="020B0604020202020204" pitchFamily="34" charset="0"/>
              </a:rPr>
              <a:t>.</a:t>
            </a:r>
          </a:p>
          <a:p>
            <a:pPr fontAlgn="base"/>
            <a:r>
              <a:rPr lang="en-GB" sz="2800" dirty="0">
                <a:latin typeface="Arial" panose="020B0604020202020204" pitchFamily="34" charset="0"/>
                <a:cs typeface="Arial" panose="020B0604020202020204" pitchFamily="34" charset="0"/>
                <a:hlinkClick r:id="rId2"/>
              </a:rPr>
              <a:t>https://www.thetravelfoundation.org.uk</a:t>
            </a:r>
            <a:r>
              <a:rPr lang="en-GB" sz="2800" dirty="0" smtClean="0">
                <a:latin typeface="Arial" panose="020B0604020202020204" pitchFamily="34" charset="0"/>
                <a:cs typeface="Arial" panose="020B0604020202020204" pitchFamily="34" charset="0"/>
                <a:hlinkClick r:id="rId2"/>
              </a:rPr>
              <a:t>/</a:t>
            </a:r>
            <a:endParaRPr lang="en-GB" sz="2800" dirty="0" smtClean="0">
              <a:latin typeface="Arial" panose="020B0604020202020204" pitchFamily="34" charset="0"/>
              <a:cs typeface="Arial" panose="020B0604020202020204" pitchFamily="34" charset="0"/>
            </a:endParaRPr>
          </a:p>
          <a:p>
            <a:pPr fontAlgn="base"/>
            <a:endParaRPr lang="en-GB"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909710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latin typeface="Arial" panose="020B0604020202020204" pitchFamily="34" charset="0"/>
                <a:cs typeface="Arial" panose="020B0604020202020204" pitchFamily="34" charset="0"/>
              </a:rPr>
              <a:t>Cyprus</a:t>
            </a:r>
          </a:p>
        </p:txBody>
      </p:sp>
      <p:sp>
        <p:nvSpPr>
          <p:cNvPr id="3" name="Subtitle 2"/>
          <p:cNvSpPr>
            <a:spLocks noGrp="1"/>
          </p:cNvSpPr>
          <p:nvPr>
            <p:ph type="subTitle" idx="1"/>
          </p:nvPr>
        </p:nvSpPr>
        <p:spPr/>
        <p:txBody>
          <a:bodyPr/>
          <a:lstStyle/>
          <a:p>
            <a:r>
              <a:rPr lang="en-GB" dirty="0"/>
              <a:t>Rural </a:t>
            </a:r>
            <a:r>
              <a:rPr lang="en-GB" dirty="0" smtClean="0"/>
              <a:t>Perspective </a:t>
            </a:r>
            <a:endParaRPr lang="en-GB" dirty="0"/>
          </a:p>
        </p:txBody>
      </p:sp>
    </p:spTree>
    <p:extLst>
      <p:ext uri="{BB962C8B-B14F-4D97-AF65-F5344CB8AC3E}">
        <p14:creationId xmlns:p14="http://schemas.microsoft.com/office/powerpoint/2010/main" val="19810574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291" y="762693"/>
            <a:ext cx="9875520" cy="1356360"/>
          </a:xfrm>
        </p:spPr>
        <p:txBody>
          <a:bodyPr>
            <a:normAutofit fontScale="90000"/>
          </a:bodyPr>
          <a:lstStyle/>
          <a:p>
            <a:pPr algn="ctr"/>
            <a:r>
              <a:rPr lang="en-GB" sz="3600" dirty="0">
                <a:latin typeface="Arial" panose="020B0604020202020204" pitchFamily="34" charset="0"/>
                <a:cs typeface="Arial" panose="020B0604020202020204" pitchFamily="34" charset="0"/>
              </a:rPr>
              <a:t>Minimum </a:t>
            </a:r>
            <a:r>
              <a:rPr lang="en-GB" sz="3600" dirty="0" smtClean="0">
                <a:latin typeface="Arial" panose="020B0604020202020204" pitchFamily="34" charset="0"/>
                <a:cs typeface="Arial" panose="020B0604020202020204" pitchFamily="34" charset="0"/>
              </a:rPr>
              <a:t>Sustainable </a:t>
            </a:r>
            <a:r>
              <a:rPr lang="en-GB" sz="3600" dirty="0">
                <a:latin typeface="Arial" panose="020B0604020202020204" pitchFamily="34" charset="0"/>
                <a:cs typeface="Arial" panose="020B0604020202020204" pitchFamily="34" charset="0"/>
              </a:rPr>
              <a:t>S</a:t>
            </a:r>
            <a:r>
              <a:rPr lang="en-GB" sz="3600" dirty="0" smtClean="0">
                <a:latin typeface="Arial" panose="020B0604020202020204" pitchFamily="34" charset="0"/>
                <a:cs typeface="Arial" panose="020B0604020202020204" pitchFamily="34" charset="0"/>
              </a:rPr>
              <a:t>tandards </a:t>
            </a:r>
            <a:r>
              <a:rPr lang="en-GB" sz="3600" dirty="0">
                <a:latin typeface="Arial" panose="020B0604020202020204" pitchFamily="34" charset="0"/>
                <a:cs typeface="Arial" panose="020B0604020202020204" pitchFamily="34" charset="0"/>
              </a:rPr>
              <a:t>for </a:t>
            </a:r>
            <a:r>
              <a:rPr lang="en-GB" sz="3600" dirty="0" smtClean="0">
                <a:latin typeface="Arial" panose="020B0604020202020204" pitchFamily="34" charset="0"/>
                <a:cs typeface="Arial" panose="020B0604020202020204" pitchFamily="34" charset="0"/>
              </a:rPr>
              <a:t/>
            </a:r>
            <a:br>
              <a:rPr lang="en-GB" sz="3600" dirty="0" smtClean="0">
                <a:latin typeface="Arial" panose="020B0604020202020204" pitchFamily="34" charset="0"/>
                <a:cs typeface="Arial" panose="020B0604020202020204" pitchFamily="34" charset="0"/>
              </a:rPr>
            </a:br>
            <a:r>
              <a:rPr lang="en-GB" sz="3600" dirty="0" smtClean="0">
                <a:latin typeface="Arial" panose="020B0604020202020204" pitchFamily="34" charset="0"/>
                <a:cs typeface="Arial" panose="020B0604020202020204" pitchFamily="34" charset="0"/>
              </a:rPr>
              <a:t>the </a:t>
            </a:r>
            <a:r>
              <a:rPr lang="en-GB" sz="3600" dirty="0">
                <a:latin typeface="Arial" panose="020B0604020202020204" pitchFamily="34" charset="0"/>
                <a:cs typeface="Arial" panose="020B0604020202020204" pitchFamily="34" charset="0"/>
              </a:rPr>
              <a:t>Cyprus </a:t>
            </a:r>
            <a:r>
              <a:rPr lang="en-GB" sz="3600" dirty="0" smtClean="0">
                <a:latin typeface="Arial" panose="020B0604020202020204" pitchFamily="34" charset="0"/>
                <a:cs typeface="Arial" panose="020B0604020202020204" pitchFamily="34" charset="0"/>
              </a:rPr>
              <a:t>Hotel </a:t>
            </a:r>
            <a:r>
              <a:rPr lang="en-GB" sz="3600" dirty="0">
                <a:latin typeface="Arial" panose="020B0604020202020204" pitchFamily="34" charset="0"/>
                <a:cs typeface="Arial" panose="020B0604020202020204" pitchFamily="34" charset="0"/>
              </a:rPr>
              <a:t>I</a:t>
            </a:r>
            <a:r>
              <a:rPr lang="en-GB" sz="3600" dirty="0" smtClean="0">
                <a:latin typeface="Arial" panose="020B0604020202020204" pitchFamily="34" charset="0"/>
                <a:cs typeface="Arial" panose="020B0604020202020204" pitchFamily="34" charset="0"/>
              </a:rPr>
              <a:t>ndustry</a:t>
            </a:r>
            <a:r>
              <a:rPr lang="en-GB" dirty="0"/>
              <a:t/>
            </a:r>
            <a:br>
              <a:rPr lang="en-GB" dirty="0"/>
            </a:br>
            <a:endParaRPr lang="en-GB" dirty="0"/>
          </a:p>
        </p:txBody>
      </p:sp>
      <p:sp>
        <p:nvSpPr>
          <p:cNvPr id="3" name="Content Placeholder 2"/>
          <p:cNvSpPr>
            <a:spLocks noGrp="1"/>
          </p:cNvSpPr>
          <p:nvPr>
            <p:ph idx="1"/>
          </p:nvPr>
        </p:nvSpPr>
        <p:spPr>
          <a:xfrm>
            <a:off x="443345" y="2119053"/>
            <a:ext cx="10986655" cy="4738947"/>
          </a:xfrm>
        </p:spPr>
        <p:txBody>
          <a:bodyPr>
            <a:noAutofit/>
          </a:bodyPr>
          <a:lstStyle/>
          <a:p>
            <a:r>
              <a:rPr lang="en-GB" sz="2400" dirty="0">
                <a:latin typeface="Arial" panose="020B0604020202020204" pitchFamily="34" charset="0"/>
                <a:cs typeface="Arial" panose="020B0604020202020204" pitchFamily="34" charset="0"/>
              </a:rPr>
              <a:t>A major initiative that has come out of the destination partnership between the Travel Foundation, CSTI (Cyprus Sustainable Tourism Initiative) and CTO (Cyprus Tourism Organisation) is the introduction of minimum standards for sustainability in hotels.</a:t>
            </a:r>
          </a:p>
          <a:p>
            <a:r>
              <a:rPr lang="en-GB" sz="2400" b="1" dirty="0">
                <a:latin typeface="Arial" panose="020B0604020202020204" pitchFamily="34" charset="0"/>
                <a:cs typeface="Arial" panose="020B0604020202020204" pitchFamily="34" charset="0"/>
              </a:rPr>
              <a:t>For the first time in any destination, mandatory sustainability standards for hotel establishments have been approved by the CTO.</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means every hotel operating in Cyprus must now take action to protect the environment and support their local community, which will ultimately lead to cost savings and a more authentic Cypriot offering for their guests.</a:t>
            </a:r>
          </a:p>
        </p:txBody>
      </p:sp>
    </p:spTree>
    <p:extLst>
      <p:ext uri="{BB962C8B-B14F-4D97-AF65-F5344CB8AC3E}">
        <p14:creationId xmlns:p14="http://schemas.microsoft.com/office/powerpoint/2010/main" val="35505288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855" y="240145"/>
            <a:ext cx="10750665" cy="1725815"/>
          </a:xfrm>
        </p:spPr>
        <p:txBody>
          <a:bodyPr>
            <a:normAutofit/>
          </a:bodyPr>
          <a:lstStyle/>
          <a:p>
            <a:pPr algn="ctr"/>
            <a:r>
              <a:rPr lang="en-GB" sz="3600" dirty="0">
                <a:latin typeface="Arial" panose="020B0604020202020204" pitchFamily="34" charset="0"/>
                <a:cs typeface="Arial" panose="020B0604020202020204" pitchFamily="34" charset="0"/>
              </a:rPr>
              <a:t>The </a:t>
            </a:r>
            <a:r>
              <a:rPr lang="en-GB" sz="3600" dirty="0" smtClean="0">
                <a:latin typeface="Arial" panose="020B0604020202020204" pitchFamily="34" charset="0"/>
                <a:cs typeface="Arial" panose="020B0604020202020204" pitchFamily="34" charset="0"/>
              </a:rPr>
              <a:t>Standards </a:t>
            </a:r>
            <a:r>
              <a:rPr lang="en-GB" sz="3600" dirty="0">
                <a:latin typeface="Arial" panose="020B0604020202020204" pitchFamily="34" charset="0"/>
                <a:cs typeface="Arial" panose="020B0604020202020204" pitchFamily="34" charset="0"/>
              </a:rPr>
              <a:t>C</a:t>
            </a:r>
            <a:r>
              <a:rPr lang="en-GB" sz="3600" dirty="0" smtClean="0">
                <a:latin typeface="Arial" panose="020B0604020202020204" pitchFamily="34" charset="0"/>
                <a:cs typeface="Arial" panose="020B0604020202020204" pitchFamily="34" charset="0"/>
              </a:rPr>
              <a:t>over </a:t>
            </a:r>
            <a:r>
              <a:rPr lang="en-GB" sz="3600" dirty="0">
                <a:latin typeface="Arial" panose="020B0604020202020204" pitchFamily="34" charset="0"/>
                <a:cs typeface="Arial" panose="020B0604020202020204" pitchFamily="34" charset="0"/>
              </a:rPr>
              <a:t>a R</a:t>
            </a:r>
            <a:r>
              <a:rPr lang="en-GB" sz="3600" dirty="0" smtClean="0">
                <a:latin typeface="Arial" panose="020B0604020202020204" pitchFamily="34" charset="0"/>
                <a:cs typeface="Arial" panose="020B0604020202020204" pitchFamily="34" charset="0"/>
              </a:rPr>
              <a:t>ange </a:t>
            </a:r>
            <a:r>
              <a:rPr lang="en-GB" sz="3600" dirty="0">
                <a:latin typeface="Arial" panose="020B0604020202020204" pitchFamily="34" charset="0"/>
                <a:cs typeface="Arial" panose="020B0604020202020204" pitchFamily="34" charset="0"/>
              </a:rPr>
              <a:t>of </a:t>
            </a:r>
            <a:r>
              <a:rPr lang="en-GB" sz="3600" dirty="0" smtClean="0">
                <a:latin typeface="Arial" panose="020B0604020202020204" pitchFamily="34" charset="0"/>
                <a:cs typeface="Arial" panose="020B0604020202020204" pitchFamily="34" charset="0"/>
              </a:rPr>
              <a:t>Criteria </a:t>
            </a:r>
            <a:r>
              <a:rPr lang="en-GB" sz="3600" dirty="0">
                <a:latin typeface="Arial" panose="020B0604020202020204" pitchFamily="34" charset="0"/>
                <a:cs typeface="Arial" panose="020B0604020202020204" pitchFamily="34" charset="0"/>
              </a:rPr>
              <a:t>I</a:t>
            </a:r>
            <a:r>
              <a:rPr lang="en-GB" sz="3600" dirty="0" smtClean="0">
                <a:latin typeface="Arial" panose="020B0604020202020204" pitchFamily="34" charset="0"/>
                <a:cs typeface="Arial" panose="020B0604020202020204" pitchFamily="34" charset="0"/>
              </a:rPr>
              <a:t>ncluding</a:t>
            </a:r>
            <a:r>
              <a:rPr lang="en-GB" sz="3600" dirty="0">
                <a:latin typeface="Arial" panose="020B0604020202020204" pitchFamily="34" charset="0"/>
                <a:cs typeface="Arial" panose="020B0604020202020204" pitchFamily="34" charset="0"/>
              </a:rPr>
              <a:t>:</a:t>
            </a:r>
            <a:r>
              <a:rPr lang="en-GB" dirty="0"/>
              <a:t/>
            </a:r>
            <a:br>
              <a:rPr lang="en-GB" dirty="0"/>
            </a:br>
            <a:endParaRPr lang="en-GB" dirty="0"/>
          </a:p>
        </p:txBody>
      </p:sp>
      <p:sp>
        <p:nvSpPr>
          <p:cNvPr id="3" name="Content Placeholder 2"/>
          <p:cNvSpPr>
            <a:spLocks noGrp="1"/>
          </p:cNvSpPr>
          <p:nvPr>
            <p:ph idx="1"/>
          </p:nvPr>
        </p:nvSpPr>
        <p:spPr>
          <a:xfrm>
            <a:off x="369455" y="1394691"/>
            <a:ext cx="11060545" cy="5352098"/>
          </a:xfrm>
        </p:spPr>
        <p:txBody>
          <a:bodyPr>
            <a:normAutofit/>
          </a:bodyPr>
          <a:lstStyle/>
          <a:p>
            <a:pPr fontAlgn="base"/>
            <a:r>
              <a:rPr lang="en-GB" dirty="0">
                <a:latin typeface="Arial" panose="020B0604020202020204" pitchFamily="34" charset="0"/>
                <a:cs typeface="Arial" panose="020B0604020202020204" pitchFamily="34" charset="0"/>
              </a:rPr>
              <a:t>Reducing energy, water and chemical use, and the amount of waste generated.</a:t>
            </a:r>
          </a:p>
          <a:p>
            <a:pPr fontAlgn="base"/>
            <a:r>
              <a:rPr lang="en-GB" dirty="0">
                <a:latin typeface="Arial" panose="020B0604020202020204" pitchFamily="34" charset="0"/>
                <a:cs typeface="Arial" panose="020B0604020202020204" pitchFamily="34" charset="0"/>
              </a:rPr>
              <a:t>Training staff and having a "green team" responsible for sustainability issues.</a:t>
            </a:r>
          </a:p>
          <a:p>
            <a:pPr fontAlgn="base"/>
            <a:r>
              <a:rPr lang="en-GB" dirty="0">
                <a:latin typeface="Arial" panose="020B0604020202020204" pitchFamily="34" charset="0"/>
                <a:cs typeface="Arial" panose="020B0604020202020204" pitchFamily="34" charset="0"/>
              </a:rPr>
              <a:t>Sourcing local goods and services where possible.</a:t>
            </a:r>
          </a:p>
          <a:p>
            <a:pPr fontAlgn="base"/>
            <a:r>
              <a:rPr lang="en-GB" dirty="0">
                <a:latin typeface="Arial" panose="020B0604020202020204" pitchFamily="34" charset="0"/>
                <a:cs typeface="Arial" panose="020B0604020202020204" pitchFamily="34" charset="0"/>
              </a:rPr>
              <a:t>Promoting authentic Cypriot food and entertainment.</a:t>
            </a:r>
          </a:p>
          <a:p>
            <a:pPr fontAlgn="base"/>
            <a:r>
              <a:rPr lang="en-GB" dirty="0">
                <a:latin typeface="Arial" panose="020B0604020202020204" pitchFamily="34" charset="0"/>
                <a:cs typeface="Arial" panose="020B0604020202020204" pitchFamily="34" charset="0"/>
              </a:rPr>
              <a:t>Supporting local charities and community initiatives.</a:t>
            </a:r>
          </a:p>
          <a:p>
            <a:pPr fontAlgn="base"/>
            <a:r>
              <a:rPr lang="en-GB" dirty="0">
                <a:latin typeface="Arial" panose="020B0604020202020204" pitchFamily="34" charset="0"/>
                <a:cs typeface="Arial" panose="020B0604020202020204" pitchFamily="34" charset="0"/>
              </a:rPr>
              <a:t>The CTO's inspectors will check compliance as part of their general assessment of quality standards.</a:t>
            </a:r>
          </a:p>
          <a:p>
            <a:pPr fontAlgn="base"/>
            <a:r>
              <a:rPr lang="en-GB" dirty="0">
                <a:latin typeface="Arial" panose="020B0604020202020204" pitchFamily="34" charset="0"/>
                <a:cs typeface="Arial" panose="020B0604020202020204" pitchFamily="34" charset="0"/>
              </a:rPr>
              <a:t>These minimum standards will assist Cyprus in integrating sustainability principles consistently across the tourism industry. They will also help hotels to operate more efficiently and act more responsibly.</a:t>
            </a:r>
          </a:p>
          <a:p>
            <a:pPr fontAlgn="base"/>
            <a:r>
              <a:rPr lang="en-GB" dirty="0">
                <a:latin typeface="Arial" panose="020B0604020202020204" pitchFamily="34" charset="0"/>
                <a:cs typeface="Arial" panose="020B0604020202020204" pitchFamily="34" charset="0"/>
              </a:rPr>
              <a:t>Plus, they will enable hotels to progress towards meeting the standards required for a number of different certification schemes, such as Travelife (supported by UK tour operators).</a:t>
            </a:r>
          </a:p>
          <a:p>
            <a:endParaRPr lang="en-GB" dirty="0"/>
          </a:p>
        </p:txBody>
      </p:sp>
    </p:spTree>
    <p:extLst>
      <p:ext uri="{BB962C8B-B14F-4D97-AF65-F5344CB8AC3E}">
        <p14:creationId xmlns:p14="http://schemas.microsoft.com/office/powerpoint/2010/main" val="27820628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4" y="341744"/>
            <a:ext cx="10519756" cy="1117601"/>
          </a:xfrm>
        </p:spPr>
        <p:txBody>
          <a:bodyPr>
            <a:normAutofit/>
          </a:bodyPr>
          <a:lstStyle/>
          <a:p>
            <a:r>
              <a:rPr lang="en-GB" sz="4400" dirty="0">
                <a:latin typeface="Arial" panose="020B0604020202020204" pitchFamily="34" charset="0"/>
                <a:cs typeface="Arial" panose="020B0604020202020204" pitchFamily="34" charset="0"/>
              </a:rPr>
              <a:t>Cyprus</a:t>
            </a:r>
          </a:p>
        </p:txBody>
      </p:sp>
      <p:sp>
        <p:nvSpPr>
          <p:cNvPr id="3" name="Content Placeholder 2"/>
          <p:cNvSpPr>
            <a:spLocks noGrp="1"/>
          </p:cNvSpPr>
          <p:nvPr>
            <p:ph idx="1"/>
          </p:nvPr>
        </p:nvSpPr>
        <p:spPr>
          <a:xfrm>
            <a:off x="498764" y="1644073"/>
            <a:ext cx="10931236" cy="4806153"/>
          </a:xfrm>
        </p:spPr>
        <p:txBody>
          <a:bodyPr>
            <a:noAutofit/>
          </a:bodyPr>
          <a:lstStyle/>
          <a:p>
            <a:pPr fontAlgn="base"/>
            <a:r>
              <a:rPr lang="en-GB" sz="2600" dirty="0">
                <a:latin typeface="Arial" panose="020B0604020202020204" pitchFamily="34" charset="0"/>
                <a:cs typeface="Arial" panose="020B0604020202020204" pitchFamily="34" charset="0"/>
              </a:rPr>
              <a:t>The development of tourism in Cyprus has resulted in young people relocating from rural villages to coastal resorts for work.</a:t>
            </a:r>
          </a:p>
          <a:p>
            <a:pPr fontAlgn="base"/>
            <a:r>
              <a:rPr lang="en-GB" sz="2600" dirty="0">
                <a:latin typeface="Arial" panose="020B0604020202020204" pitchFamily="34" charset="0"/>
                <a:cs typeface="Arial" panose="020B0604020202020204" pitchFamily="34" charset="0"/>
              </a:rPr>
              <a:t>Abandoned villages, unfarmed land, deserted buildings and elderly populations are left behind, seriously impacting upon the rural economy and the traditional heart of the island</a:t>
            </a:r>
          </a:p>
          <a:p>
            <a:r>
              <a:rPr lang="en-GB" sz="2600" b="1" dirty="0">
                <a:latin typeface="Arial" panose="020B0604020202020204" pitchFamily="34" charset="0"/>
                <a:cs typeface="Arial" panose="020B0604020202020204" pitchFamily="34" charset="0"/>
              </a:rPr>
              <a:t>26% of visitors hire a car during their stay, in Cyprus. The Cyprus Sustainable Tourism Initiative (CSTI) developed six self-drive Village Routes to encourage the independent exploration of the 'real' Cyprus.</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01152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873" y="267856"/>
            <a:ext cx="10593647" cy="803562"/>
          </a:xfrm>
        </p:spPr>
        <p:txBody>
          <a:bodyPr>
            <a:normAutofit/>
          </a:bodyPr>
          <a:lstStyle/>
          <a:p>
            <a:r>
              <a:rPr lang="en-GB" sz="4000" dirty="0">
                <a:latin typeface="Arial" panose="020B0604020202020204" pitchFamily="34" charset="0"/>
                <a:cs typeface="Arial" panose="020B0604020202020204" pitchFamily="34" charset="0"/>
              </a:rPr>
              <a:t>S</a:t>
            </a:r>
            <a:r>
              <a:rPr lang="en-GB" sz="4000" dirty="0" smtClean="0">
                <a:latin typeface="Arial" panose="020B0604020202020204" pitchFamily="34" charset="0"/>
                <a:cs typeface="Arial" panose="020B0604020202020204" pitchFamily="34" charset="0"/>
              </a:rPr>
              <a:t>elf </a:t>
            </a:r>
            <a:r>
              <a:rPr lang="en-GB" sz="4000" dirty="0">
                <a:latin typeface="Arial" panose="020B0604020202020204" pitchFamily="34" charset="0"/>
                <a:cs typeface="Arial" panose="020B0604020202020204" pitchFamily="34" charset="0"/>
              </a:rPr>
              <a:t>D</a:t>
            </a:r>
            <a:r>
              <a:rPr lang="en-GB" sz="4000" dirty="0" smtClean="0">
                <a:latin typeface="Arial" panose="020B0604020202020204" pitchFamily="34" charset="0"/>
                <a:cs typeface="Arial" panose="020B0604020202020204" pitchFamily="34" charset="0"/>
              </a:rPr>
              <a:t>rive </a:t>
            </a:r>
            <a:r>
              <a:rPr lang="en-GB" sz="4000" dirty="0">
                <a:latin typeface="Arial" panose="020B0604020202020204" pitchFamily="34" charset="0"/>
                <a:cs typeface="Arial" panose="020B0604020202020204" pitchFamily="34" charset="0"/>
              </a:rPr>
              <a:t>V</a:t>
            </a:r>
            <a:r>
              <a:rPr lang="en-GB" sz="4000" dirty="0" smtClean="0">
                <a:latin typeface="Arial" panose="020B0604020202020204" pitchFamily="34" charset="0"/>
                <a:cs typeface="Arial" panose="020B0604020202020204" pitchFamily="34" charset="0"/>
              </a:rPr>
              <a:t>illage </a:t>
            </a:r>
            <a:r>
              <a:rPr lang="en-GB" sz="4000" dirty="0">
                <a:latin typeface="Arial" panose="020B0604020202020204" pitchFamily="34" charset="0"/>
                <a:cs typeface="Arial" panose="020B0604020202020204" pitchFamily="34" charset="0"/>
              </a:rPr>
              <a:t>R</a:t>
            </a:r>
            <a:r>
              <a:rPr lang="en-GB" sz="4000" dirty="0" smtClean="0">
                <a:latin typeface="Arial" panose="020B0604020202020204" pitchFamily="34" charset="0"/>
                <a:cs typeface="Arial" panose="020B0604020202020204" pitchFamily="34" charset="0"/>
              </a:rPr>
              <a:t>outes </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77091" y="1071418"/>
            <a:ext cx="11044231" cy="5347855"/>
          </a:xfrm>
        </p:spPr>
        <p:txBody>
          <a:bodyPr>
            <a:normAutofit fontScale="92500" lnSpcReduction="10000"/>
          </a:bodyPr>
          <a:lstStyle/>
          <a:p>
            <a:pPr fontAlgn="base"/>
            <a:r>
              <a:rPr lang="en-GB" dirty="0">
                <a:latin typeface="Arial" panose="020B0604020202020204" pitchFamily="34" charset="0"/>
                <a:cs typeface="Arial" panose="020B0604020202020204" pitchFamily="34" charset="0"/>
              </a:rPr>
              <a:t>So far, more than 25,000 Village Route booklets have been distributed to holidaymakers.</a:t>
            </a:r>
          </a:p>
          <a:p>
            <a:pPr fontAlgn="base"/>
            <a:r>
              <a:rPr lang="en-GB" dirty="0">
                <a:latin typeface="Arial" panose="020B0604020202020204" pitchFamily="34" charset="0"/>
                <a:cs typeface="Arial" panose="020B0604020202020204" pitchFamily="34" charset="0"/>
              </a:rPr>
              <a:t>By promoting the routes to customers, this is spreading the benefits of tourism to inland communities.</a:t>
            </a:r>
          </a:p>
          <a:p>
            <a:pPr fontAlgn="base"/>
            <a:r>
              <a:rPr lang="en-GB" b="1" dirty="0">
                <a:latin typeface="Arial" panose="020B0604020202020204" pitchFamily="34" charset="0"/>
                <a:cs typeface="Arial" panose="020B0604020202020204" pitchFamily="34" charset="0"/>
              </a:rPr>
              <a:t>The village routes...</a:t>
            </a:r>
          </a:p>
          <a:p>
            <a:pPr fontAlgn="base"/>
            <a:r>
              <a:rPr lang="en-GB" b="1" dirty="0">
                <a:latin typeface="Arial" panose="020B0604020202020204" pitchFamily="34" charset="0"/>
                <a:cs typeface="Arial" panose="020B0604020202020204" pitchFamily="34" charset="0"/>
              </a:rPr>
              <a:t>Route 1:</a:t>
            </a:r>
            <a:r>
              <a:rPr lang="en-GB" dirty="0">
                <a:latin typeface="Arial" panose="020B0604020202020204" pitchFamily="34" charset="0"/>
                <a:cs typeface="Arial" panose="020B0604020202020204" pitchFamily="34" charset="0"/>
              </a:rPr>
              <a:t> Limassol and surrounding area – visit the wine producing villages of rural Cyprus</a:t>
            </a:r>
          </a:p>
          <a:p>
            <a:pPr fontAlgn="base"/>
            <a:r>
              <a:rPr lang="en-GB" b="1" dirty="0">
                <a:latin typeface="Arial" panose="020B0604020202020204" pitchFamily="34" charset="0"/>
                <a:cs typeface="Arial" panose="020B0604020202020204" pitchFamily="34" charset="0"/>
              </a:rPr>
              <a:t>Route 2:</a:t>
            </a:r>
            <a:r>
              <a:rPr lang="en-GB" dirty="0">
                <a:latin typeface="Arial" panose="020B0604020202020204" pitchFamily="34" charset="0"/>
                <a:cs typeface="Arial" panose="020B0604020202020204" pitchFamily="34" charset="0"/>
              </a:rPr>
              <a:t> Orini and Larnaca – visit the mountainous villages of Orini and the traditional lace making village of Lefkara</a:t>
            </a:r>
          </a:p>
          <a:p>
            <a:pPr fontAlgn="base"/>
            <a:r>
              <a:rPr lang="en-GB" b="1" dirty="0">
                <a:latin typeface="Arial" panose="020B0604020202020204" pitchFamily="34" charset="0"/>
                <a:cs typeface="Arial" panose="020B0604020202020204" pitchFamily="34" charset="0"/>
              </a:rPr>
              <a:t>Route 3: </a:t>
            </a:r>
            <a:r>
              <a:rPr lang="en-GB" dirty="0">
                <a:latin typeface="Arial" panose="020B0604020202020204" pitchFamily="34" charset="0"/>
                <a:cs typeface="Arial" panose="020B0604020202020204" pitchFamily="34" charset="0"/>
              </a:rPr>
              <a:t>Farmagusta - Step back in time on this route, known as the ‘red earth and windmill route’, thanks to the areas vibrant soil and landscape dotted with windmills.</a:t>
            </a:r>
          </a:p>
          <a:p>
            <a:pPr fontAlgn="base"/>
            <a:r>
              <a:rPr lang="en-GB" b="1" dirty="0">
                <a:latin typeface="Arial" panose="020B0604020202020204" pitchFamily="34" charset="0"/>
                <a:cs typeface="Arial" panose="020B0604020202020204" pitchFamily="34" charset="0"/>
              </a:rPr>
              <a:t>Route 4:</a:t>
            </a:r>
            <a:r>
              <a:rPr lang="en-GB" dirty="0">
                <a:latin typeface="Arial" panose="020B0604020202020204" pitchFamily="34" charset="0"/>
                <a:cs typeface="Arial" panose="020B0604020202020204" pitchFamily="34" charset="0"/>
              </a:rPr>
              <a:t> Troodos Mountains – In the green heart of Cyprus you’ll be spoilt for choice with views to of south and central Cyprus</a:t>
            </a:r>
          </a:p>
          <a:p>
            <a:pPr fontAlgn="base"/>
            <a:r>
              <a:rPr lang="en-GB" b="1" dirty="0">
                <a:latin typeface="Arial" panose="020B0604020202020204" pitchFamily="34" charset="0"/>
                <a:cs typeface="Arial" panose="020B0604020202020204" pitchFamily="34" charset="0"/>
              </a:rPr>
              <a:t>Route 5:</a:t>
            </a:r>
            <a:r>
              <a:rPr lang="en-GB" dirty="0">
                <a:latin typeface="Arial" panose="020B0604020202020204" pitchFamily="34" charset="0"/>
                <a:cs typeface="Arial" panose="020B0604020202020204" pitchFamily="34" charset="0"/>
              </a:rPr>
              <a:t> Pitsillia – home to some of the highest mountain peaks and villages in Cyprus</a:t>
            </a:r>
          </a:p>
          <a:p>
            <a:pPr fontAlgn="base"/>
            <a:r>
              <a:rPr lang="en-GB" b="1" dirty="0">
                <a:latin typeface="Arial" panose="020B0604020202020204" pitchFamily="34" charset="0"/>
                <a:cs typeface="Arial" panose="020B0604020202020204" pitchFamily="34" charset="0"/>
              </a:rPr>
              <a:t>Route 6:</a:t>
            </a:r>
            <a:r>
              <a:rPr lang="en-GB" dirty="0">
                <a:latin typeface="Arial" panose="020B0604020202020204" pitchFamily="34" charset="0"/>
                <a:cs typeface="Arial" panose="020B0604020202020204" pitchFamily="34" charset="0"/>
              </a:rPr>
              <a:t> Akamas National Park – this is one of the most unspoilt regions in Cyprus, and home to Lara beach, a turtle nesting site.</a:t>
            </a:r>
          </a:p>
          <a:p>
            <a:endParaRPr lang="en-GB" dirty="0"/>
          </a:p>
        </p:txBody>
      </p:sp>
    </p:spTree>
    <p:extLst>
      <p:ext uri="{BB962C8B-B14F-4D97-AF65-F5344CB8AC3E}">
        <p14:creationId xmlns:p14="http://schemas.microsoft.com/office/powerpoint/2010/main" val="2185275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582" y="73891"/>
            <a:ext cx="10565938" cy="1339273"/>
          </a:xfrm>
        </p:spPr>
        <p:txBody>
          <a:bodyPr>
            <a:normAutofit/>
          </a:bodyPr>
          <a:lstStyle/>
          <a:p>
            <a:r>
              <a:rPr lang="en-GB" sz="4400" dirty="0">
                <a:latin typeface="Arial" panose="020B0604020202020204" pitchFamily="34" charset="0"/>
                <a:cs typeface="Arial" panose="020B0604020202020204" pitchFamily="34" charset="0"/>
              </a:rPr>
              <a:t>Greening Cyprus </a:t>
            </a:r>
            <a:r>
              <a:rPr lang="en-GB" sz="4400" dirty="0" smtClean="0">
                <a:latin typeface="Arial" panose="020B0604020202020204" pitchFamily="34" charset="0"/>
                <a:cs typeface="Arial" panose="020B0604020202020204" pitchFamily="34" charset="0"/>
              </a:rPr>
              <a:t>Beaches </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2582" y="1283855"/>
            <a:ext cx="10977418" cy="1246909"/>
          </a:xfrm>
        </p:spPr>
        <p:txBody>
          <a:bodyPr/>
          <a:lstStyle/>
          <a:p>
            <a:r>
              <a:rPr lang="en-GB" dirty="0">
                <a:latin typeface="Arial" panose="020B0604020202020204" pitchFamily="34" charset="0"/>
                <a:cs typeface="Arial" panose="020B0604020202020204" pitchFamily="34" charset="0"/>
                <a:hlinkClick r:id="rId2"/>
              </a:rPr>
              <a:t>https://youtu.be/naNPP6qrt4I</a:t>
            </a:r>
            <a:endParaRPr lang="en-GB" dirty="0">
              <a:latin typeface="Arial" panose="020B0604020202020204" pitchFamily="34" charset="0"/>
              <a:cs typeface="Arial" panose="020B0604020202020204" pitchFamily="34" charset="0"/>
            </a:endParaRPr>
          </a:p>
        </p:txBody>
      </p:sp>
      <p:sp>
        <p:nvSpPr>
          <p:cNvPr id="4" name="AutoShape 2" descr="Image result for cyprus green beaches"/>
          <p:cNvSpPr>
            <a:spLocks noChangeAspect="1" noChangeArrowheads="1"/>
          </p:cNvSpPr>
          <p:nvPr/>
        </p:nvSpPr>
        <p:spPr bwMode="auto">
          <a:xfrm>
            <a:off x="63500" y="-830263"/>
            <a:ext cx="2857500" cy="17430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cyprus green beaches"/>
          <p:cNvSpPr>
            <a:spLocks noChangeAspect="1" noChangeArrowheads="1"/>
          </p:cNvSpPr>
          <p:nvPr/>
        </p:nvSpPr>
        <p:spPr bwMode="auto">
          <a:xfrm>
            <a:off x="215900" y="-677863"/>
            <a:ext cx="2857500" cy="17430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563" y="1967345"/>
            <a:ext cx="10437091" cy="4356682"/>
          </a:xfrm>
          <a:prstGeom prst="rect">
            <a:avLst/>
          </a:prstGeom>
        </p:spPr>
      </p:pic>
    </p:spTree>
    <p:extLst>
      <p:ext uri="{BB962C8B-B14F-4D97-AF65-F5344CB8AC3E}">
        <p14:creationId xmlns:p14="http://schemas.microsoft.com/office/powerpoint/2010/main" val="10103187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709" y="360218"/>
            <a:ext cx="10482811" cy="988291"/>
          </a:xfrm>
        </p:spPr>
        <p:txBody>
          <a:bodyPr>
            <a:normAutofit/>
          </a:bodyPr>
          <a:lstStyle/>
          <a:p>
            <a:r>
              <a:rPr lang="en-GB" sz="4000" dirty="0">
                <a:latin typeface="Arial" panose="020B0604020202020204" pitchFamily="34" charset="0"/>
                <a:cs typeface="Arial" panose="020B0604020202020204" pitchFamily="34" charset="0"/>
              </a:rPr>
              <a:t>Greening Cyprus </a:t>
            </a:r>
            <a:r>
              <a:rPr lang="en-GB" sz="4000" dirty="0" smtClean="0">
                <a:latin typeface="Arial" panose="020B0604020202020204" pitchFamily="34" charset="0"/>
                <a:cs typeface="Arial" panose="020B0604020202020204" pitchFamily="34" charset="0"/>
              </a:rPr>
              <a:t>Beaches</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41745" y="1348509"/>
            <a:ext cx="11088255" cy="5509491"/>
          </a:xfrm>
        </p:spPr>
        <p:txBody>
          <a:bodyPr>
            <a:normAutofit/>
          </a:bodyPr>
          <a:lstStyle/>
          <a:p>
            <a:r>
              <a:rPr lang="en-GB" sz="2400" dirty="0">
                <a:latin typeface="Arial" panose="020B0604020202020204" pitchFamily="34" charset="0"/>
                <a:cs typeface="Arial" panose="020B0604020202020204" pitchFamily="34" charset="0"/>
              </a:rPr>
              <a:t>In 2012 the Travel Foundation embarked on a Greening Cyprus Beaches project with the Cyprus Tourism Organisation (CTO) and Cyprus Sustainable Tourism Initiative (CSTI</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pPr fontAlgn="base"/>
            <a:r>
              <a:rPr lang="en-GB" sz="2400" dirty="0">
                <a:latin typeface="Arial" panose="020B0604020202020204" pitchFamily="34" charset="0"/>
                <a:cs typeface="Arial" panose="020B0604020202020204" pitchFamily="34" charset="0"/>
              </a:rPr>
              <a:t>Two beaches were involved in a pilot project: Nissi Beach and Fig Tree Bay</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pPr fontAlgn="base"/>
            <a:r>
              <a:rPr lang="en-GB" sz="2400" dirty="0">
                <a:latin typeface="Arial" panose="020B0604020202020204" pitchFamily="34" charset="0"/>
                <a:cs typeface="Arial" panose="020B0604020202020204" pitchFamily="34" charset="0"/>
              </a:rPr>
              <a:t>Throughout 2012, the project aimed to engage stakeholders through seminars and workshops, enabling local residents, communities and businesses to get involved in the decision making and implementation process. </a:t>
            </a:r>
            <a:endParaRPr lang="en-GB" sz="2400" dirty="0" smtClean="0">
              <a:latin typeface="Arial" panose="020B0604020202020204" pitchFamily="34" charset="0"/>
              <a:cs typeface="Arial" panose="020B0604020202020204" pitchFamily="34" charset="0"/>
            </a:endParaRPr>
          </a:p>
          <a:p>
            <a:pPr fontAlgn="base"/>
            <a:r>
              <a:rPr lang="en-GB" sz="2400" dirty="0" smtClean="0">
                <a:latin typeface="Arial" panose="020B0604020202020204" pitchFamily="34" charset="0"/>
                <a:cs typeface="Arial" panose="020B0604020202020204" pitchFamily="34" charset="0"/>
              </a:rPr>
              <a:t>Results</a:t>
            </a:r>
            <a:r>
              <a:rPr lang="en-GB" sz="2400" dirty="0">
                <a:latin typeface="Arial" panose="020B0604020202020204" pitchFamily="34" charset="0"/>
                <a:cs typeface="Arial" panose="020B0604020202020204" pitchFamily="34" charset="0"/>
              </a:rPr>
              <a:t>, overall, were very positive with nearly all of the key indicators showing year-on-year improvements and highlighting that beach users were noticing initiatives and even adapting more of their own behaviours. </a:t>
            </a:r>
            <a:endParaRPr lang="en-GB" sz="2400" dirty="0"/>
          </a:p>
          <a:p>
            <a:pPr fontAlgn="base"/>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86415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0"/>
            <a:ext cx="10510520" cy="1357745"/>
          </a:xfrm>
        </p:spPr>
        <p:txBody>
          <a:bodyPr>
            <a:normAutofit/>
          </a:bodyPr>
          <a:lstStyle/>
          <a:p>
            <a:r>
              <a:rPr lang="en-GB" sz="4000" dirty="0">
                <a:latin typeface="Arial" panose="020B0604020202020204" pitchFamily="34" charset="0"/>
                <a:cs typeface="Arial" panose="020B0604020202020204" pitchFamily="34" charset="0"/>
              </a:rPr>
              <a:t>Cyprus </a:t>
            </a:r>
            <a:r>
              <a:rPr lang="en-GB" sz="4000" dirty="0" smtClean="0">
                <a:latin typeface="Arial" panose="020B0604020202020204" pitchFamily="34" charset="0"/>
                <a:cs typeface="Arial" panose="020B0604020202020204" pitchFamily="34" charset="0"/>
              </a:rPr>
              <a:t>Gastronomy </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08000" y="1237673"/>
            <a:ext cx="10922000" cy="5385549"/>
          </a:xfrm>
        </p:spPr>
        <p:txBody>
          <a:bodyPr>
            <a:noAutofit/>
          </a:bodyPr>
          <a:lstStyle/>
          <a:p>
            <a:pPr fontAlgn="base"/>
            <a:r>
              <a:rPr lang="en-GB" sz="2400" dirty="0">
                <a:latin typeface="Arial" panose="020B0604020202020204" pitchFamily="34" charset="0"/>
                <a:cs typeface="Arial" panose="020B0604020202020204" pitchFamily="34" charset="0"/>
              </a:rPr>
              <a:t>Tourism in Cyprus has for decades focused on the concept of "sun and sea". </a:t>
            </a:r>
            <a:endParaRPr lang="en-GB" sz="2400" dirty="0" smtClean="0">
              <a:latin typeface="Arial" panose="020B0604020202020204" pitchFamily="34" charset="0"/>
              <a:cs typeface="Arial" panose="020B0604020202020204" pitchFamily="34" charset="0"/>
            </a:endParaRPr>
          </a:p>
          <a:p>
            <a:pPr fontAlgn="base"/>
            <a:r>
              <a:rPr lang="en-GB" sz="2400" dirty="0" smtClean="0">
                <a:latin typeface="Arial" panose="020B0604020202020204" pitchFamily="34" charset="0"/>
                <a:cs typeface="Arial" panose="020B0604020202020204" pitchFamily="34" charset="0"/>
              </a:rPr>
              <a:t>How can a destination diversify?</a:t>
            </a:r>
          </a:p>
          <a:p>
            <a:pPr fontAlgn="base"/>
            <a:r>
              <a:rPr lang="en-GB" sz="2400" dirty="0" smtClean="0">
                <a:latin typeface="Arial" panose="020B0604020202020204" pitchFamily="34" charset="0"/>
                <a:cs typeface="Arial" panose="020B0604020202020204" pitchFamily="34" charset="0"/>
              </a:rPr>
              <a:t>Gastronomy is defined in the oxford dictionary as:</a:t>
            </a:r>
          </a:p>
          <a:p>
            <a:pPr fontAlgn="base"/>
            <a:r>
              <a:rPr lang="en-GB" sz="1800" b="1" i="1" dirty="0" smtClean="0">
                <a:latin typeface="Arial" panose="020B0604020202020204" pitchFamily="34" charset="0"/>
                <a:cs typeface="Arial" panose="020B0604020202020204" pitchFamily="34" charset="0"/>
              </a:rPr>
              <a:t>the </a:t>
            </a:r>
            <a:r>
              <a:rPr lang="en-GB" sz="1800" b="1" i="1" dirty="0">
                <a:latin typeface="Arial" panose="020B0604020202020204" pitchFamily="34" charset="0"/>
                <a:cs typeface="Arial" panose="020B0604020202020204" pitchFamily="34" charset="0"/>
              </a:rPr>
              <a:t>study of the relationship between food and culture, the art of preparing and serving rich or delicate and appetizing food, the cooking styles of particular regions, and the science of good </a:t>
            </a:r>
            <a:r>
              <a:rPr lang="en-GB" sz="1800" b="1" i="1" dirty="0" smtClean="0">
                <a:latin typeface="Arial" panose="020B0604020202020204" pitchFamily="34" charset="0"/>
                <a:cs typeface="Arial" panose="020B0604020202020204" pitchFamily="34" charset="0"/>
              </a:rPr>
              <a:t>eating.</a:t>
            </a:r>
          </a:p>
          <a:p>
            <a:pPr fontAlgn="base"/>
            <a:endParaRPr lang="en-GB" sz="1800" b="1" i="1" dirty="0" smtClean="0">
              <a:latin typeface="Arial" panose="020B0604020202020204" pitchFamily="34" charset="0"/>
              <a:cs typeface="Arial" panose="020B0604020202020204" pitchFamily="34" charset="0"/>
            </a:endParaRPr>
          </a:p>
          <a:p>
            <a:pPr fontAlgn="base"/>
            <a:r>
              <a:rPr lang="en-GB" sz="2400" dirty="0" smtClean="0">
                <a:latin typeface="Arial" panose="020B0604020202020204" pitchFamily="34" charset="0"/>
                <a:cs typeface="Arial" panose="020B0604020202020204" pitchFamily="34" charset="0"/>
              </a:rPr>
              <a:t>Food </a:t>
            </a:r>
            <a:r>
              <a:rPr lang="en-GB" sz="2400" dirty="0">
                <a:latin typeface="Arial" panose="020B0604020202020204" pitchFamily="34" charset="0"/>
                <a:cs typeface="Arial" panose="020B0604020202020204" pitchFamily="34" charset="0"/>
              </a:rPr>
              <a:t>tourism is an emerging trend and one that is no longer limited just to high end or niche markets.</a:t>
            </a:r>
          </a:p>
          <a:p>
            <a:r>
              <a:rPr lang="en-GB" sz="2400" dirty="0">
                <a:latin typeface="Arial" panose="020B0604020202020204" pitchFamily="34" charset="0"/>
                <a:cs typeface="Arial" panose="020B0604020202020204" pitchFamily="34" charset="0"/>
              </a:rPr>
              <a:t>In response to this, and in an effort to enhance the quality of the tourist experience, a "Cyprus Breakfast" </a:t>
            </a:r>
            <a:r>
              <a:rPr lang="en-GB" sz="2400" dirty="0" smtClean="0">
                <a:latin typeface="Arial" panose="020B0604020202020204" pitchFamily="34" charset="0"/>
                <a:cs typeface="Arial" panose="020B0604020202020204" pitchFamily="34" charset="0"/>
              </a:rPr>
              <a:t>was offered </a:t>
            </a:r>
            <a:r>
              <a:rPr lang="en-GB" sz="2400" dirty="0">
                <a:latin typeface="Arial" panose="020B0604020202020204" pitchFamily="34" charset="0"/>
                <a:cs typeface="Arial" panose="020B0604020202020204" pitchFamily="34" charset="0"/>
              </a:rPr>
              <a:t>by 20 Cypriot hotels.</a:t>
            </a:r>
          </a:p>
        </p:txBody>
      </p:sp>
    </p:spTree>
    <p:extLst>
      <p:ext uri="{BB962C8B-B14F-4D97-AF65-F5344CB8AC3E}">
        <p14:creationId xmlns:p14="http://schemas.microsoft.com/office/powerpoint/2010/main" val="11678986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345" y="286327"/>
            <a:ext cx="10575175" cy="1283855"/>
          </a:xfrm>
        </p:spPr>
        <p:txBody>
          <a:bodyPr/>
          <a:lstStyle/>
          <a:p>
            <a:r>
              <a:rPr lang="en-GB" sz="4000" dirty="0">
                <a:latin typeface="Arial" panose="020B0604020202020204" pitchFamily="34" charset="0"/>
                <a:cs typeface="Arial" panose="020B0604020202020204" pitchFamily="34" charset="0"/>
              </a:rPr>
              <a:t>Gastromony</a:t>
            </a:r>
            <a:r>
              <a:rPr lang="en-GB" dirty="0"/>
              <a:t> </a:t>
            </a:r>
          </a:p>
        </p:txBody>
      </p:sp>
      <p:sp>
        <p:nvSpPr>
          <p:cNvPr id="3" name="Content Placeholder 2"/>
          <p:cNvSpPr>
            <a:spLocks noGrp="1"/>
          </p:cNvSpPr>
          <p:nvPr>
            <p:ph idx="1"/>
          </p:nvPr>
        </p:nvSpPr>
        <p:spPr>
          <a:xfrm>
            <a:off x="323273" y="1413164"/>
            <a:ext cx="11106727" cy="5358339"/>
          </a:xfrm>
        </p:spPr>
        <p:txBody>
          <a:bodyPr>
            <a:noAutofit/>
          </a:bodyPr>
          <a:lstStyle/>
          <a:p>
            <a:r>
              <a:rPr lang="en-GB" sz="2400" dirty="0">
                <a:latin typeface="Arial" panose="020B0604020202020204" pitchFamily="34" charset="0"/>
                <a:cs typeface="Arial" panose="020B0604020202020204" pitchFamily="34" charset="0"/>
              </a:rPr>
              <a:t>The breakfast </a:t>
            </a:r>
            <a:r>
              <a:rPr lang="en-GB" sz="2400" dirty="0" smtClean="0">
                <a:latin typeface="Arial" panose="020B0604020202020204" pitchFamily="34" charset="0"/>
                <a:cs typeface="Arial" panose="020B0604020202020204" pitchFamily="34" charset="0"/>
              </a:rPr>
              <a:t>consisted </a:t>
            </a:r>
            <a:r>
              <a:rPr lang="en-GB" sz="2400" dirty="0">
                <a:latin typeface="Arial" panose="020B0604020202020204" pitchFamily="34" charset="0"/>
                <a:cs typeface="Arial" panose="020B0604020202020204" pitchFamily="34" charset="0"/>
              </a:rPr>
              <a:t>of cheeses (halloumi and anari), </a:t>
            </a:r>
            <a:r>
              <a:rPr lang="en-GB" sz="2400" dirty="0" smtClean="0">
                <a:latin typeface="Arial" panose="020B0604020202020204" pitchFamily="34" charset="0"/>
                <a:cs typeface="Arial" panose="020B0604020202020204" pitchFamily="34" charset="0"/>
              </a:rPr>
              <a:t>carob </a:t>
            </a:r>
            <a:r>
              <a:rPr lang="en-GB" sz="2400" dirty="0">
                <a:latin typeface="Arial" panose="020B0604020202020204" pitchFamily="34" charset="0"/>
                <a:cs typeface="Arial" panose="020B0604020202020204" pitchFamily="34" charset="0"/>
              </a:rPr>
              <a:t>products, grapes, herbs, honey, spoon sweets, yoghurt, fresh fruit and vegetables, cured meats, breads and cakes.</a:t>
            </a:r>
          </a:p>
          <a:p>
            <a:pPr fontAlgn="base"/>
            <a:r>
              <a:rPr lang="en-GB" sz="2400" dirty="0">
                <a:latin typeface="Arial" panose="020B0604020202020204" pitchFamily="34" charset="0"/>
                <a:cs typeface="Arial" panose="020B0604020202020204" pitchFamily="34" charset="0"/>
              </a:rPr>
              <a:t>The food </a:t>
            </a:r>
            <a:r>
              <a:rPr lang="en-GB" sz="2400" dirty="0" smtClean="0">
                <a:latin typeface="Arial" panose="020B0604020202020204" pitchFamily="34" charset="0"/>
                <a:cs typeface="Arial" panose="020B0604020202020204" pitchFamily="34" charset="0"/>
              </a:rPr>
              <a:t>presented </a:t>
            </a:r>
            <a:r>
              <a:rPr lang="en-GB" sz="2400" dirty="0">
                <a:latin typeface="Arial" panose="020B0604020202020204" pitchFamily="34" charset="0"/>
                <a:cs typeface="Arial" panose="020B0604020202020204" pitchFamily="34" charset="0"/>
              </a:rPr>
              <a:t>in traditional earthenware pots and wooden trays along with a full explanation of the products and where in Cyprus they are from.</a:t>
            </a:r>
          </a:p>
          <a:p>
            <a:pPr fontAlgn="base"/>
            <a:r>
              <a:rPr lang="en-GB" sz="2400" dirty="0">
                <a:latin typeface="Arial" panose="020B0604020202020204" pitchFamily="34" charset="0"/>
                <a:cs typeface="Arial" panose="020B0604020202020204" pitchFamily="34" charset="0"/>
              </a:rPr>
              <a:t>Sustainability </a:t>
            </a:r>
            <a:r>
              <a:rPr lang="en-GB" sz="2400" dirty="0" smtClean="0">
                <a:latin typeface="Arial" panose="020B0604020202020204" pitchFamily="34" charset="0"/>
                <a:cs typeface="Arial" panose="020B0604020202020204" pitchFamily="34" charset="0"/>
              </a:rPr>
              <a:t>underpinned the project offering </a:t>
            </a:r>
            <a:r>
              <a:rPr lang="en-GB" sz="2400" dirty="0">
                <a:latin typeface="Arial" panose="020B0604020202020204" pitchFamily="34" charset="0"/>
                <a:cs typeface="Arial" panose="020B0604020202020204" pitchFamily="34" charset="0"/>
              </a:rPr>
              <a:t>the chance for local businesses to benefit directly from </a:t>
            </a:r>
            <a:r>
              <a:rPr lang="en-GB" sz="2400" dirty="0" smtClean="0">
                <a:latin typeface="Arial" panose="020B0604020202020204" pitchFamily="34" charset="0"/>
                <a:cs typeface="Arial" panose="020B0604020202020204" pitchFamily="34" charset="0"/>
              </a:rPr>
              <a:t>tourism and with </a:t>
            </a:r>
            <a:r>
              <a:rPr lang="en-GB" sz="2400" dirty="0">
                <a:latin typeface="Arial" panose="020B0604020202020204" pitchFamily="34" charset="0"/>
                <a:cs typeface="Arial" panose="020B0604020202020204" pitchFamily="34" charset="0"/>
              </a:rPr>
              <a:t>hotels supporting local artisan food producers. </a:t>
            </a:r>
          </a:p>
          <a:p>
            <a:r>
              <a:rPr lang="en-GB" sz="2400" b="1" dirty="0">
                <a:latin typeface="Arial" panose="020B0604020202020204" pitchFamily="34" charset="0"/>
                <a:cs typeface="Arial" panose="020B0604020202020204" pitchFamily="34" charset="0"/>
              </a:rPr>
              <a:t>As well as providing tourists with traditional local tastes, the breakfast will support local agri-food businesses and help the move towards a more sustainable local system of procurement.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26188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691" y="-184726"/>
            <a:ext cx="10639829" cy="1884218"/>
          </a:xfrm>
        </p:spPr>
        <p:txBody>
          <a:bodyPr/>
          <a:lstStyle/>
          <a:p>
            <a:r>
              <a:rPr lang="en-GB" sz="4000" dirty="0" smtClean="0">
                <a:latin typeface="Arial" panose="020B0604020202020204" pitchFamily="34" charset="0"/>
                <a:cs typeface="Arial" panose="020B0604020202020204" pitchFamily="34" charset="0"/>
              </a:rPr>
              <a:t>Gastromony</a:t>
            </a:r>
            <a:r>
              <a:rPr lang="en-GB" dirty="0" smtClean="0"/>
              <a:t> </a:t>
            </a:r>
            <a:endParaRPr lang="en-GB" dirty="0"/>
          </a:p>
        </p:txBody>
      </p:sp>
      <p:sp>
        <p:nvSpPr>
          <p:cNvPr id="3" name="Content Placeholder 2"/>
          <p:cNvSpPr>
            <a:spLocks noGrp="1"/>
          </p:cNvSpPr>
          <p:nvPr>
            <p:ph idx="1"/>
          </p:nvPr>
        </p:nvSpPr>
        <p:spPr>
          <a:xfrm>
            <a:off x="378691" y="1182256"/>
            <a:ext cx="10178322" cy="5754254"/>
          </a:xfrm>
        </p:spPr>
        <p:txBody>
          <a:bodyPr>
            <a:noAutofit/>
          </a:bodyPr>
          <a:lstStyle/>
          <a:p>
            <a:pPr fontAlgn="base"/>
            <a:r>
              <a:rPr lang="en-GB" sz="2600" dirty="0" smtClean="0">
                <a:latin typeface="Arial" panose="020B0604020202020204" pitchFamily="34" charset="0"/>
                <a:cs typeface="Arial" panose="020B0604020202020204" pitchFamily="34" charset="0"/>
              </a:rPr>
              <a:t>According to the TF:</a:t>
            </a:r>
          </a:p>
          <a:p>
            <a:pPr fontAlgn="base"/>
            <a:r>
              <a:rPr lang="en-GB" sz="2600" dirty="0" smtClean="0">
                <a:latin typeface="Arial" panose="020B0604020202020204" pitchFamily="34" charset="0"/>
                <a:cs typeface="Arial" panose="020B0604020202020204" pitchFamily="34" charset="0"/>
              </a:rPr>
              <a:t>Tourists </a:t>
            </a:r>
            <a:r>
              <a:rPr lang="en-GB" sz="2600" dirty="0">
                <a:latin typeface="Arial" panose="020B0604020202020204" pitchFamily="34" charset="0"/>
                <a:cs typeface="Arial" panose="020B0604020202020204" pitchFamily="34" charset="0"/>
              </a:rPr>
              <a:t>staying at the </a:t>
            </a:r>
            <a:r>
              <a:rPr lang="en-GB" sz="2600" dirty="0" smtClean="0">
                <a:latin typeface="Arial" panose="020B0604020202020204" pitchFamily="34" charset="0"/>
                <a:cs typeface="Arial" panose="020B0604020202020204" pitchFamily="34" charset="0"/>
              </a:rPr>
              <a:t>hotels demonstrated </a:t>
            </a:r>
            <a:r>
              <a:rPr lang="en-GB" sz="2600" dirty="0">
                <a:latin typeface="Arial" panose="020B0604020202020204" pitchFamily="34" charset="0"/>
                <a:cs typeface="Arial" panose="020B0604020202020204" pitchFamily="34" charset="0"/>
              </a:rPr>
              <a:t>there is a demand for the Cyprus Breakfast: survey results </a:t>
            </a:r>
            <a:r>
              <a:rPr lang="en-GB" sz="2600" dirty="0" smtClean="0">
                <a:latin typeface="Arial" panose="020B0604020202020204" pitchFamily="34" charset="0"/>
                <a:cs typeface="Arial" panose="020B0604020202020204" pitchFamily="34" charset="0"/>
              </a:rPr>
              <a:t>showed </a:t>
            </a:r>
            <a:r>
              <a:rPr lang="en-GB" sz="2600" dirty="0">
                <a:latin typeface="Arial" panose="020B0604020202020204" pitchFamily="34" charset="0"/>
                <a:cs typeface="Arial" panose="020B0604020202020204" pitchFamily="34" charset="0"/>
              </a:rPr>
              <a:t>that it had a positive impact on their overall experience, increasing their satisfaction with their stay at the </a:t>
            </a:r>
            <a:r>
              <a:rPr lang="en-GB" sz="2600" dirty="0" smtClean="0">
                <a:latin typeface="Arial" panose="020B0604020202020204" pitchFamily="34" charset="0"/>
                <a:cs typeface="Arial" panose="020B0604020202020204" pitchFamily="34" charset="0"/>
              </a:rPr>
              <a:t>hotel.</a:t>
            </a: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On a rating scale of 1-5 (1 being poor and 5 being excellent) 76% tourists gave a rating of 4 or 5 when asked about the new Cypriot flavours experienced</a:t>
            </a:r>
            <a:r>
              <a:rPr lang="en-GB" sz="2600" dirty="0" smtClean="0">
                <a:latin typeface="Arial" panose="020B0604020202020204" pitchFamily="34" charset="0"/>
                <a:cs typeface="Arial" panose="020B0604020202020204" pitchFamily="34" charset="0"/>
              </a:rPr>
              <a:t>.</a:t>
            </a: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The Cyprus Breakfast also encouraged over half of those interviewed to seek out similar authentic gastronomic experiences outside the hotel, which is great for local businesses.</a:t>
            </a:r>
          </a:p>
        </p:txBody>
      </p:sp>
    </p:spTree>
    <p:extLst>
      <p:ext uri="{BB962C8B-B14F-4D97-AF65-F5344CB8AC3E}">
        <p14:creationId xmlns:p14="http://schemas.microsoft.com/office/powerpoint/2010/main" val="41016740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latin typeface="Arial" panose="020B0604020202020204" pitchFamily="34" charset="0"/>
                <a:cs typeface="Arial" panose="020B0604020202020204" pitchFamily="34" charset="0"/>
              </a:rPr>
              <a:t>Montego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bay </a:t>
            </a:r>
          </a:p>
        </p:txBody>
      </p:sp>
      <p:sp>
        <p:nvSpPr>
          <p:cNvPr id="3" name="Subtitle 2"/>
          <p:cNvSpPr>
            <a:spLocks noGrp="1"/>
          </p:cNvSpPr>
          <p:nvPr>
            <p:ph type="subTitle" idx="1"/>
          </p:nvPr>
        </p:nvSpPr>
        <p:spPr/>
        <p:txBody>
          <a:bodyPr/>
          <a:lstStyle/>
          <a:p>
            <a:r>
              <a:rPr lang="en-GB" b="0" dirty="0">
                <a:latin typeface="Arial" panose="020B0604020202020204" pitchFamily="34" charset="0"/>
                <a:cs typeface="Arial" panose="020B0604020202020204" pitchFamily="34" charset="0"/>
              </a:rPr>
              <a:t>Optimising Tourist Discretionary Spend in Montego Bay</a:t>
            </a:r>
          </a:p>
          <a:p>
            <a:endParaRPr lang="en-GB" dirty="0"/>
          </a:p>
        </p:txBody>
      </p:sp>
    </p:spTree>
    <p:extLst>
      <p:ext uri="{BB962C8B-B14F-4D97-AF65-F5344CB8AC3E}">
        <p14:creationId xmlns:p14="http://schemas.microsoft.com/office/powerpoint/2010/main" val="902627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236" y="-277091"/>
            <a:ext cx="10501284" cy="2243051"/>
          </a:xfrm>
        </p:spPr>
        <p:txBody>
          <a:bodyPr/>
          <a:lstStyle/>
          <a:p>
            <a:r>
              <a:rPr lang="en-GB" dirty="0" smtClean="0">
                <a:latin typeface="Arial" panose="020B0604020202020204" pitchFamily="34" charset="0"/>
                <a:cs typeface="Arial" panose="020B0604020202020204" pitchFamily="34" charset="0"/>
              </a:rPr>
              <a:t>Jamaica</a:t>
            </a:r>
            <a:r>
              <a:rPr lang="en-GB" dirty="0" smtClean="0"/>
              <a:t> </a:t>
            </a:r>
            <a:endParaRPr lang="en-GB" dirty="0"/>
          </a:p>
        </p:txBody>
      </p:sp>
      <p:sp>
        <p:nvSpPr>
          <p:cNvPr id="3" name="Content Placeholder 2"/>
          <p:cNvSpPr>
            <a:spLocks noGrp="1"/>
          </p:cNvSpPr>
          <p:nvPr>
            <p:ph idx="1"/>
          </p:nvPr>
        </p:nvSpPr>
        <p:spPr>
          <a:xfrm>
            <a:off x="267855" y="1246909"/>
            <a:ext cx="11162145" cy="1671783"/>
          </a:xfrm>
        </p:spPr>
        <p:txBody>
          <a:bodyPr/>
          <a:lstStyle/>
          <a:p>
            <a:r>
              <a:rPr lang="en-GB" sz="2400" dirty="0">
                <a:latin typeface="Arial" panose="020B0604020202020204" pitchFamily="34" charset="0"/>
                <a:cs typeface="Arial" panose="020B0604020202020204" pitchFamily="34" charset="0"/>
                <a:hlinkClick r:id="rId2"/>
              </a:rPr>
              <a:t>https://</a:t>
            </a:r>
            <a:r>
              <a:rPr lang="en-GB" sz="2400" dirty="0" smtClean="0">
                <a:latin typeface="Arial" panose="020B0604020202020204" pitchFamily="34" charset="0"/>
                <a:cs typeface="Arial" panose="020B0604020202020204" pitchFamily="34" charset="0"/>
                <a:hlinkClick r:id="rId2"/>
              </a:rPr>
              <a:t>www.youtube.com/watch?v=sPuKC1lds1U</a:t>
            </a:r>
            <a:endParaRPr lang="en-GB" sz="2400" dirty="0" smtClean="0">
              <a:latin typeface="Arial" panose="020B0604020202020204" pitchFamily="34" charset="0"/>
              <a:cs typeface="Arial" panose="020B0604020202020204" pitchFamily="34" charset="0"/>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017" y="1965960"/>
            <a:ext cx="9005456" cy="4172672"/>
          </a:xfrm>
          <a:prstGeom prst="rect">
            <a:avLst/>
          </a:prstGeom>
        </p:spPr>
      </p:pic>
    </p:spTree>
    <p:extLst>
      <p:ext uri="{BB962C8B-B14F-4D97-AF65-F5344CB8AC3E}">
        <p14:creationId xmlns:p14="http://schemas.microsoft.com/office/powerpoint/2010/main" val="416791065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182" y="0"/>
            <a:ext cx="10464338" cy="1396314"/>
          </a:xfrm>
        </p:spPr>
        <p:txBody>
          <a:bodyPr>
            <a:normAutofit/>
          </a:bodyPr>
          <a:lstStyle/>
          <a:p>
            <a:r>
              <a:rPr lang="en-GB" sz="4400" dirty="0">
                <a:latin typeface="Arial" panose="020B0604020202020204" pitchFamily="34" charset="0"/>
                <a:cs typeface="Arial" panose="020B0604020202020204" pitchFamily="34" charset="0"/>
              </a:rPr>
              <a:t>Discretionary </a:t>
            </a:r>
            <a:r>
              <a:rPr lang="en-GB" sz="4400" dirty="0" smtClean="0">
                <a:latin typeface="Arial" panose="020B0604020202020204" pitchFamily="34" charset="0"/>
                <a:cs typeface="Arial" panose="020B0604020202020204" pitchFamily="34" charset="0"/>
              </a:rPr>
              <a:t>Spend </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77091" y="1396314"/>
            <a:ext cx="11152909" cy="5313405"/>
          </a:xfrm>
        </p:spPr>
        <p:txBody>
          <a:bodyPr>
            <a:normAutofit/>
          </a:bodyPr>
          <a:lstStyle/>
          <a:p>
            <a:pPr fontAlgn="base"/>
            <a:r>
              <a:rPr lang="en-GB" sz="2400" dirty="0">
                <a:latin typeface="Arial" panose="020B0604020202020204" pitchFamily="34" charset="0"/>
                <a:cs typeface="Arial" panose="020B0604020202020204" pitchFamily="34" charset="0"/>
              </a:rPr>
              <a:t>In January 2014, the Travel Foundation conducted research into factors that encourage or inhibit tourist spend outside of hotels (in bars, restaurants, shops, or on tours) in the mainstream resorts of Famlouth, Montego Bay and Negril in Jamaica.</a:t>
            </a:r>
          </a:p>
          <a:p>
            <a:pPr fontAlgn="base"/>
            <a:r>
              <a:rPr lang="en-GB" sz="2400" dirty="0">
                <a:latin typeface="Arial" panose="020B0604020202020204" pitchFamily="34" charset="0"/>
                <a:cs typeface="Arial" panose="020B0604020202020204" pitchFamily="34" charset="0"/>
              </a:rPr>
              <a:t>The research follows similar investigations conducted elsewhere, including Cyprus and Tenerife in 2012.</a:t>
            </a:r>
          </a:p>
          <a:p>
            <a:pPr fontAlgn="base"/>
            <a:r>
              <a:rPr lang="en-GB" sz="2400" dirty="0">
                <a:latin typeface="Arial" panose="020B0604020202020204" pitchFamily="34" charset="0"/>
                <a:cs typeface="Arial" panose="020B0604020202020204" pitchFamily="34" charset="0"/>
              </a:rPr>
              <a:t>The limiting factors identified that were common to Cyprus, Tenerife and Jamaica were:</a:t>
            </a:r>
          </a:p>
          <a:p>
            <a:pPr fontAlgn="base"/>
            <a:r>
              <a:rPr lang="en-GB" sz="2400" dirty="0">
                <a:latin typeface="Arial" panose="020B0604020202020204" pitchFamily="34" charset="0"/>
                <a:cs typeface="Arial" panose="020B0604020202020204" pitchFamily="34" charset="0"/>
              </a:rPr>
              <a:t>A lack of knowledge of what was available to spend money on.</a:t>
            </a:r>
          </a:p>
          <a:p>
            <a:pPr fontAlgn="base"/>
            <a:r>
              <a:rPr lang="en-GB" sz="2400" dirty="0">
                <a:latin typeface="Arial" panose="020B0604020202020204" pitchFamily="34" charset="0"/>
                <a:cs typeface="Arial" panose="020B0604020202020204" pitchFamily="34" charset="0"/>
              </a:rPr>
              <a:t>The perception that there wasn’t much available.</a:t>
            </a:r>
          </a:p>
          <a:p>
            <a:pPr fontAlgn="base"/>
            <a:r>
              <a:rPr lang="en-GB" sz="2400" dirty="0">
                <a:latin typeface="Arial" panose="020B0604020202020204" pitchFamily="34" charset="0"/>
                <a:cs typeface="Arial" panose="020B0604020202020204" pitchFamily="34" charset="0"/>
              </a:rPr>
              <a:t>What was available, wasn’t very appealing - especially compared to what was available inside the hotel.</a:t>
            </a:r>
          </a:p>
          <a:p>
            <a:pPr fontAlgn="base"/>
            <a:endParaRPr lang="en-GB" dirty="0"/>
          </a:p>
          <a:p>
            <a:endParaRPr lang="en-GB" dirty="0"/>
          </a:p>
        </p:txBody>
      </p:sp>
    </p:spTree>
    <p:extLst>
      <p:ext uri="{BB962C8B-B14F-4D97-AF65-F5344CB8AC3E}">
        <p14:creationId xmlns:p14="http://schemas.microsoft.com/office/powerpoint/2010/main" val="4702375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39788"/>
          </a:xfrm>
        </p:spPr>
        <p:txBody>
          <a:bodyPr>
            <a:normAutofit/>
          </a:bodyPr>
          <a:lstStyle/>
          <a:p>
            <a:r>
              <a:rPr lang="en-GB" sz="4400" dirty="0">
                <a:latin typeface="Arial" panose="020B0604020202020204" pitchFamily="34" charset="0"/>
                <a:cs typeface="Arial" panose="020B0604020202020204" pitchFamily="34" charset="0"/>
              </a:rPr>
              <a:t>Montego Bay </a:t>
            </a:r>
          </a:p>
        </p:txBody>
      </p:sp>
      <p:sp>
        <p:nvSpPr>
          <p:cNvPr id="3" name="Content Placeholder 2"/>
          <p:cNvSpPr>
            <a:spLocks noGrp="1"/>
          </p:cNvSpPr>
          <p:nvPr>
            <p:ph idx="1"/>
          </p:nvPr>
        </p:nvSpPr>
        <p:spPr>
          <a:xfrm>
            <a:off x="1251678" y="1186249"/>
            <a:ext cx="10178322" cy="5842624"/>
          </a:xfrm>
        </p:spPr>
        <p:txBody>
          <a:bodyPr>
            <a:normAutofit/>
          </a:bodyPr>
          <a:lstStyle/>
          <a:p>
            <a:pPr fontAlgn="base"/>
            <a:r>
              <a:rPr lang="en-GB" sz="2400" dirty="0" smtClean="0">
                <a:latin typeface="Arial" panose="020B0604020202020204" pitchFamily="34" charset="0"/>
                <a:cs typeface="Arial" panose="020B0604020202020204" pitchFamily="34" charset="0"/>
              </a:rPr>
              <a:t>Safety </a:t>
            </a:r>
            <a:r>
              <a:rPr lang="en-GB" sz="2400" dirty="0">
                <a:latin typeface="Arial" panose="020B0604020202020204" pitchFamily="34" charset="0"/>
                <a:cs typeface="Arial" panose="020B0604020202020204" pitchFamily="34" charset="0"/>
              </a:rPr>
              <a:t>concerns among tourists about leaving their hotel complex.</a:t>
            </a:r>
          </a:p>
          <a:p>
            <a:pPr fontAlgn="base"/>
            <a:r>
              <a:rPr lang="en-GB" sz="2400" dirty="0">
                <a:latin typeface="Arial" panose="020B0604020202020204" pitchFamily="34" charset="0"/>
                <a:cs typeface="Arial" panose="020B0604020202020204" pitchFamily="34" charset="0"/>
              </a:rPr>
              <a:t>The reality of hassle and lack, in some contexts, of local readiness for tourism, in terms of the quality and consistency of the ‘offer’.</a:t>
            </a:r>
          </a:p>
          <a:p>
            <a:pPr fontAlgn="base"/>
            <a:r>
              <a:rPr lang="en-GB" sz="2400" dirty="0">
                <a:latin typeface="Arial" panose="020B0604020202020204" pitchFamily="34" charset="0"/>
                <a:cs typeface="Arial" panose="020B0604020202020204" pitchFamily="34" charset="0"/>
              </a:rPr>
              <a:t>A lack of information available to tourists on Montego Bay.</a:t>
            </a:r>
          </a:p>
          <a:p>
            <a:pPr fontAlgn="base"/>
            <a:r>
              <a:rPr lang="en-GB" sz="2400" dirty="0">
                <a:latin typeface="Arial" panose="020B0604020202020204" pitchFamily="34" charset="0"/>
                <a:cs typeface="Arial" panose="020B0604020202020204" pitchFamily="34" charset="0"/>
              </a:rPr>
              <a:t>As a result, TF’s objectives </a:t>
            </a:r>
            <a:r>
              <a:rPr lang="en-GB" sz="2400" dirty="0" smtClean="0">
                <a:latin typeface="Arial" panose="020B0604020202020204" pitchFamily="34" charset="0"/>
                <a:cs typeface="Arial" panose="020B0604020202020204" pitchFamily="34" charset="0"/>
              </a:rPr>
              <a:t>were </a:t>
            </a:r>
            <a:r>
              <a:rPr lang="en-GB" sz="2400" dirty="0">
                <a:latin typeface="Arial" panose="020B0604020202020204" pitchFamily="34" charset="0"/>
                <a:cs typeface="Arial" panose="020B0604020202020204" pitchFamily="34" charset="0"/>
              </a:rPr>
              <a:t>to work in collaboration with cross-sector stakeholders to increase tourist circulation and spend, in Montego Bay, by:</a:t>
            </a:r>
          </a:p>
          <a:p>
            <a:pPr fontAlgn="base"/>
            <a:r>
              <a:rPr lang="en-GB" sz="2400" b="1" dirty="0">
                <a:latin typeface="Arial" panose="020B0604020202020204" pitchFamily="34" charset="0"/>
                <a:cs typeface="Arial" panose="020B0604020202020204" pitchFamily="34" charset="0"/>
              </a:rPr>
              <a:t>Improving visitor communications and promotional materials to help create a positive identity for Montego Bay.</a:t>
            </a:r>
          </a:p>
          <a:p>
            <a:pPr fontAlgn="base"/>
            <a:r>
              <a:rPr lang="en-GB" sz="2400" b="1" dirty="0">
                <a:latin typeface="Arial" panose="020B0604020202020204" pitchFamily="34" charset="0"/>
                <a:cs typeface="Arial" panose="020B0604020202020204" pitchFamily="34" charset="0"/>
              </a:rPr>
              <a:t>Implementing hassle-reduction initiatives to improve visitor experiences.</a:t>
            </a:r>
          </a:p>
          <a:p>
            <a:pPr fontAlgn="base"/>
            <a:r>
              <a:rPr lang="en-GB" sz="2400" b="1" dirty="0">
                <a:latin typeface="Arial" panose="020B0604020202020204" pitchFamily="34" charset="0"/>
                <a:cs typeface="Arial" panose="020B0604020202020204" pitchFamily="34" charset="0"/>
              </a:rPr>
              <a:t>Enhancing the product and excursion offer to improve opportunities for visitors to spend more locally.</a:t>
            </a:r>
          </a:p>
          <a:p>
            <a:endParaRPr lang="en-GB" dirty="0"/>
          </a:p>
        </p:txBody>
      </p:sp>
    </p:spTree>
    <p:extLst>
      <p:ext uri="{BB962C8B-B14F-4D97-AF65-F5344CB8AC3E}">
        <p14:creationId xmlns:p14="http://schemas.microsoft.com/office/powerpoint/2010/main" val="1787847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knowledge is power images"/>
          <p:cNvSpPr>
            <a:spLocks noChangeAspect="1" noChangeArrowheads="1"/>
          </p:cNvSpPr>
          <p:nvPr/>
        </p:nvSpPr>
        <p:spPr bwMode="auto">
          <a:xfrm>
            <a:off x="63500" y="-928688"/>
            <a:ext cx="1590675" cy="19431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knowledge is power images"/>
          <p:cNvSpPr>
            <a:spLocks noChangeAspect="1" noChangeArrowheads="1"/>
          </p:cNvSpPr>
          <p:nvPr/>
        </p:nvSpPr>
        <p:spPr bwMode="auto">
          <a:xfrm>
            <a:off x="215900" y="-776288"/>
            <a:ext cx="1590675" cy="19431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037" y="295564"/>
            <a:ext cx="11647054" cy="6151418"/>
          </a:xfrm>
          <a:prstGeom prst="rect">
            <a:avLst/>
          </a:prstGeom>
        </p:spPr>
      </p:pic>
    </p:spTree>
    <p:extLst>
      <p:ext uri="{BB962C8B-B14F-4D97-AF65-F5344CB8AC3E}">
        <p14:creationId xmlns:p14="http://schemas.microsoft.com/office/powerpoint/2010/main" val="190280818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400" dirty="0" smtClean="0">
                <a:latin typeface="Arial" panose="020B0604020202020204" pitchFamily="34" charset="0"/>
                <a:cs typeface="Arial" panose="020B0604020202020204" pitchFamily="34" charset="0"/>
              </a:rPr>
              <a:t>Case Study – Cape Verde </a:t>
            </a:r>
            <a:br>
              <a:rPr lang="en-GB" sz="4400" dirty="0" smtClean="0">
                <a:latin typeface="Arial" panose="020B0604020202020204" pitchFamily="34" charset="0"/>
                <a:cs typeface="Arial" panose="020B0604020202020204" pitchFamily="34" charset="0"/>
              </a:rPr>
            </a:br>
            <a:r>
              <a:rPr lang="en-GB" sz="4400" dirty="0" smtClean="0">
                <a:latin typeface="Arial" panose="020B0604020202020204" pitchFamily="34" charset="0"/>
                <a:cs typeface="Arial" panose="020B0604020202020204" pitchFamily="34" charset="0"/>
              </a:rPr>
              <a:t>Collaboration is the only way </a:t>
            </a:r>
            <a:endParaRPr lang="en-GB" sz="4400" dirty="0">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13891" y="2382981"/>
            <a:ext cx="7121236" cy="3528291"/>
          </a:xfrm>
        </p:spPr>
      </p:pic>
    </p:spTree>
    <p:extLst>
      <p:ext uri="{BB962C8B-B14F-4D97-AF65-F5344CB8AC3E}">
        <p14:creationId xmlns:p14="http://schemas.microsoft.com/office/powerpoint/2010/main" val="159178974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5382" y="476250"/>
            <a:ext cx="10039927" cy="5905500"/>
          </a:xfrm>
          <a:prstGeom prst="rect">
            <a:avLst/>
          </a:prstGeom>
        </p:spPr>
      </p:pic>
    </p:spTree>
    <p:extLst>
      <p:ext uri="{BB962C8B-B14F-4D97-AF65-F5344CB8AC3E}">
        <p14:creationId xmlns:p14="http://schemas.microsoft.com/office/powerpoint/2010/main" val="3654007021"/>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Props1.xml><?xml version="1.0" encoding="utf-8"?>
<ds:datastoreItem xmlns:ds="http://schemas.openxmlformats.org/officeDocument/2006/customXml" ds:itemID="{05AD055F-6A08-4727-8DB8-D3FD1D1AA779}">
  <ds:schemaRefs>
    <ds:schemaRef ds:uri="http://schemas.microsoft.com/sharepoint/v3/contenttype/forms"/>
  </ds:schemaRefs>
</ds:datastoreItem>
</file>

<file path=customXml/itemProps2.xml><?xml version="1.0" encoding="utf-8"?>
<ds:datastoreItem xmlns:ds="http://schemas.openxmlformats.org/officeDocument/2006/customXml" ds:itemID="{130FAE8E-18A7-4D4B-B1D5-F068BB36F4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557C456-CC1D-4991-B397-26B0CCF834E5}">
  <ds:schemaRef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16c05727-aa75-4e4a-9b5f-8a80a1165891"/>
    <ds:schemaRef ds:uri="http://purl.org/dc/dcmitype/"/>
    <ds:schemaRef ds:uri="http://schemas.microsoft.com/office/infopath/2007/PartnerControls"/>
    <ds:schemaRef ds:uri="71af3243-3dd4-4a8d-8c0d-dd76da1f02a5"/>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Tourism design</Template>
  <TotalTime>0</TotalTime>
  <Words>2480</Words>
  <Application>Microsoft Office PowerPoint</Application>
  <PresentationFormat>Widescreen</PresentationFormat>
  <Paragraphs>201</Paragraphs>
  <Slides>56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Arial</vt:lpstr>
      <vt:lpstr>Calibri</vt:lpstr>
      <vt:lpstr>Corbel</vt:lpstr>
      <vt:lpstr>Basis</vt:lpstr>
      <vt:lpstr>Sustainable Tourism</vt:lpstr>
      <vt:lpstr>Rural  tourism </vt:lpstr>
      <vt:lpstr>The Toxic Tourist</vt:lpstr>
      <vt:lpstr>Crazy Stupid Things….. https://www.youtube.com/watch?v=eK3a3P4haFs&amp;feature=youtu.be   </vt:lpstr>
      <vt:lpstr>Demonstration effect</vt:lpstr>
      <vt:lpstr>Tourism Demonstration Effect</vt:lpstr>
      <vt:lpstr>Cultural Impacts</vt:lpstr>
      <vt:lpstr>Rural Tourism Defined</vt:lpstr>
      <vt:lpstr>Indigenous  Population </vt:lpstr>
      <vt:lpstr>The Travel Foundation</vt:lpstr>
      <vt:lpstr>PowerPoint Presentation</vt:lpstr>
      <vt:lpstr>The Travel Foundation </vt:lpstr>
      <vt:lpstr>Sustainable Livelihoods</vt:lpstr>
      <vt:lpstr>Sustainable Livelihoods </vt:lpstr>
      <vt:lpstr>Travel Foundation –  Case Studies</vt:lpstr>
      <vt:lpstr>Mexico – Case Study </vt:lpstr>
      <vt:lpstr>Mexican Cenotes</vt:lpstr>
      <vt:lpstr>What are Cenotes  – Say-No-Tay</vt:lpstr>
      <vt:lpstr>Honey and Jam in Mexico </vt:lpstr>
      <vt:lpstr>PowerPoint Presentation</vt:lpstr>
      <vt:lpstr>PowerPoint Presentation</vt:lpstr>
      <vt:lpstr>PowerPoint Presentation</vt:lpstr>
      <vt:lpstr>PowerPoint Presentation</vt:lpstr>
      <vt:lpstr>PowerPoint Presentation</vt:lpstr>
      <vt:lpstr>Mega Shops….</vt:lpstr>
      <vt:lpstr>PowerPoint Presentation</vt:lpstr>
      <vt:lpstr>PowerPoint Presentation</vt:lpstr>
      <vt:lpstr>Turkey</vt:lpstr>
      <vt:lpstr>Fethiye</vt:lpstr>
      <vt:lpstr>Heritage and Culture </vt:lpstr>
      <vt:lpstr>Heritage and Culture </vt:lpstr>
      <vt:lpstr>Focus of the Heritage &amp; Culture Projects</vt:lpstr>
      <vt:lpstr>Over Tourism </vt:lpstr>
      <vt:lpstr>Natural Resources </vt:lpstr>
      <vt:lpstr>Natural Resources</vt:lpstr>
      <vt:lpstr>Natural Resources</vt:lpstr>
      <vt:lpstr>Biodiversity Overview</vt:lpstr>
      <vt:lpstr>Biodiversity </vt:lpstr>
      <vt:lpstr>The Travel Foundation Mission:</vt:lpstr>
      <vt:lpstr>Cyprus</vt:lpstr>
      <vt:lpstr>Minimum Sustainable Standards for  the Cyprus Hotel Industry </vt:lpstr>
      <vt:lpstr>The Standards Cover a Range of Criteria Including: </vt:lpstr>
      <vt:lpstr>Cyprus</vt:lpstr>
      <vt:lpstr>Self Drive Village Routes </vt:lpstr>
      <vt:lpstr>Greening Cyprus Beaches </vt:lpstr>
      <vt:lpstr>Greening Cyprus Beaches</vt:lpstr>
      <vt:lpstr>Cyprus Gastronomy </vt:lpstr>
      <vt:lpstr>Gastromony </vt:lpstr>
      <vt:lpstr>Gastromony </vt:lpstr>
      <vt:lpstr>Montego  bay </vt:lpstr>
      <vt:lpstr>Jamaica </vt:lpstr>
      <vt:lpstr>Discretionary Spend </vt:lpstr>
      <vt:lpstr>Montego Bay </vt:lpstr>
      <vt:lpstr>PowerPoint Presentation</vt:lpstr>
      <vt:lpstr>Case Study – Cape Verde  Collaboration is the only way </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2020-01-25T16:36:26Z</dcterms:created>
  <dcterms:modified xsi:type="dcterms:W3CDTF">2020-03-08T22:14:53Z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