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7772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0" d="100"/>
          <a:sy n="80" d="100"/>
        </p:scale>
        <p:origin x="112" y="-6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37D7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20040" y="182880"/>
            <a:ext cx="11548872" cy="219456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1050" b="1">
                <a:solidFill>
                  <a:srgbClr val="237D71"/>
                </a:solidFill>
                <a:latin typeface="Arial"/>
              </a:rPr>
              <a:t>DEVELOP EMOTIONAL INTELLIGENCE SKILLS  |  LCLM5006_LON POSTER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0040" y="438912"/>
            <a:ext cx="11548872" cy="210312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1000" b="0">
                <a:solidFill>
                  <a:srgbClr val="525C68"/>
                </a:solidFill>
                <a:latin typeface="Arial"/>
              </a:rPr>
              <a:t>Natalia Potapenko   |   Student ID 2336464   |   Lecturer Kazeem Oseni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4048" y="749808"/>
            <a:ext cx="11384280" cy="411480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2300" b="1">
                <a:solidFill>
                  <a:srgbClr val="1A3056"/>
                </a:solidFill>
                <a:latin typeface="Arial"/>
              </a:rPr>
              <a:t>Leading Group Projects with Emotional Intelligence (EI)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84048" y="1143000"/>
            <a:ext cx="11384280" cy="256032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1250" b="0">
                <a:solidFill>
                  <a:srgbClr val="237D71"/>
                </a:solidFill>
                <a:latin typeface="Arial"/>
              </a:rPr>
              <a:t>How Emotional Intelligence Improves Teamwork and Group Success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0040" y="1572768"/>
            <a:ext cx="3493008" cy="2011680"/>
          </a:xfrm>
          <a:prstGeom prst="roundRect">
            <a:avLst/>
          </a:prstGeom>
          <a:solidFill>
            <a:srgbClr val="E7F5F1"/>
          </a:solidFill>
          <a:ln w="7620">
            <a:solidFill>
              <a:srgbClr val="E1E5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502920" y="1737360"/>
            <a:ext cx="310896" cy="310896"/>
          </a:xfrm>
          <a:prstGeom prst="ellipse">
            <a:avLst/>
          </a:prstGeom>
          <a:solidFill>
            <a:srgbClr val="237D7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502920" y="1751075"/>
            <a:ext cx="310896" cy="228600"/>
          </a:xfrm>
          <a:prstGeom prst="rect">
            <a:avLst/>
          </a:prstGeom>
          <a:noFill/>
        </p:spPr>
        <p:txBody>
          <a:bodyPr wrap="square" lIns="45720" tIns="27432" rIns="45720" bIns="27432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1000" b="1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96112" y="1737360"/>
            <a:ext cx="2734056" cy="310896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1300" b="1">
                <a:solidFill>
                  <a:srgbClr val="1A3056"/>
                </a:solidFill>
                <a:latin typeface="Arial"/>
              </a:rPr>
              <a:t>Introduction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30352" y="2121408"/>
            <a:ext cx="3072384" cy="102412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>
              <a:spcAft>
                <a:spcPts val="300"/>
              </a:spcAft>
              <a:buNone/>
            </a:pPr>
            <a:r>
              <a:rPr sz="850" b="0">
                <a:solidFill>
                  <a:srgbClr val="262D36"/>
                </a:solidFill>
                <a:latin typeface="Arial"/>
              </a:rPr>
              <a:t>Emotional Intelligence (EI) is the ability to understand and manage our own emotions and recognise the emotions of other people.</a:t>
            </a:r>
            <a:br/>
            <a:br/>
            <a:r>
              <a:rPr sz="850" b="0">
                <a:solidFill>
                  <a:srgbClr val="262D36"/>
                </a:solidFill>
                <a:latin typeface="Arial"/>
              </a:rPr>
              <a:t>In university group projects, students often have different personalities, ideas and working styles. Strong EI helps teams communicate clearly, solve problems and complete projects successfully.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30352" y="3264408"/>
            <a:ext cx="3072384" cy="246888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810" b="1">
                <a:solidFill>
                  <a:srgbClr val="237D71"/>
                </a:solidFill>
                <a:latin typeface="Arial"/>
              </a:rPr>
              <a:t>Better communication   |   Less conflict</a:t>
            </a:r>
            <a:br/>
            <a:r>
              <a:rPr sz="810" b="1">
                <a:solidFill>
                  <a:srgbClr val="237D71"/>
                </a:solidFill>
                <a:latin typeface="Arial"/>
              </a:rPr>
              <a:t>More teamwork   |   Better project results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20040" y="3749039"/>
            <a:ext cx="3493008" cy="3493008"/>
          </a:xfrm>
          <a:prstGeom prst="roundRect">
            <a:avLst/>
          </a:prstGeom>
          <a:solidFill>
            <a:srgbClr val="EBF3FA"/>
          </a:solidFill>
          <a:ln w="7620">
            <a:solidFill>
              <a:srgbClr val="E1E5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502920" y="3913632"/>
            <a:ext cx="310896" cy="310896"/>
          </a:xfrm>
          <a:prstGeom prst="ellipse">
            <a:avLst/>
          </a:prstGeom>
          <a:solidFill>
            <a:srgbClr val="497BA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02920" y="3927348"/>
            <a:ext cx="310896" cy="228600"/>
          </a:xfrm>
          <a:prstGeom prst="rect">
            <a:avLst/>
          </a:prstGeom>
          <a:noFill/>
        </p:spPr>
        <p:txBody>
          <a:bodyPr wrap="square" lIns="45720" tIns="27432" rIns="45720" bIns="27432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1000" b="1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96112" y="3913632"/>
            <a:ext cx="2734056" cy="310896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1300" b="1">
                <a:solidFill>
                  <a:srgbClr val="1A3056"/>
                </a:solidFill>
                <a:latin typeface="Arial"/>
              </a:rPr>
              <a:t>Managing Your Own Emotions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02920" y="4325112"/>
            <a:ext cx="3127248" cy="438912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919" b="0">
                <a:solidFill>
                  <a:srgbClr val="262D36"/>
                </a:solidFill>
                <a:latin typeface="Arial"/>
              </a:rPr>
              <a:t>Students can improve emotional intelligence by using simple strategies.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48640" y="4773168"/>
            <a:ext cx="3035808" cy="274320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819" b="1">
                <a:solidFill>
                  <a:srgbClr val="497BAD"/>
                </a:solidFill>
                <a:latin typeface="Arial"/>
              </a:rPr>
              <a:t>STRESS → PAUSE → CALM RESPONSE → BETTER DECISION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02920" y="5166360"/>
            <a:ext cx="3127248" cy="228600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1000" b="1">
                <a:solidFill>
                  <a:srgbClr val="1A3056"/>
                </a:solidFill>
                <a:latin typeface="Arial"/>
              </a:rPr>
              <a:t>Helpful strategies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02920" y="5468112"/>
            <a:ext cx="3127248" cy="1389888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910" b="0">
                <a:solidFill>
                  <a:srgbClr val="262D36"/>
                </a:solidFill>
                <a:latin typeface="Arial"/>
              </a:rPr>
              <a:t>Take a short pause before reacting</a:t>
            </a:r>
            <a:br/>
            <a:r>
              <a:rPr sz="910" b="0">
                <a:solidFill>
                  <a:srgbClr val="262D36"/>
                </a:solidFill>
                <a:latin typeface="Arial"/>
              </a:rPr>
              <a:t>Practise mindfulness or deep breathing</a:t>
            </a:r>
            <a:br/>
            <a:r>
              <a:rPr sz="910" b="0">
                <a:solidFill>
                  <a:srgbClr val="262D36"/>
                </a:solidFill>
                <a:latin typeface="Arial"/>
              </a:rPr>
              <a:t>Reflect on your emotions</a:t>
            </a:r>
            <a:br/>
            <a:r>
              <a:rPr sz="910" b="0">
                <a:solidFill>
                  <a:srgbClr val="262D36"/>
                </a:solidFill>
                <a:latin typeface="Arial"/>
              </a:rPr>
              <a:t>Plan your work to reduce stress</a:t>
            </a:r>
            <a:br/>
            <a:r>
              <a:rPr sz="910" b="0">
                <a:solidFill>
                  <a:srgbClr val="262D36"/>
                </a:solidFill>
                <a:latin typeface="Arial"/>
              </a:rPr>
              <a:t>Ask for help when needed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3977639" y="1572768"/>
            <a:ext cx="3822191" cy="3035808"/>
          </a:xfrm>
          <a:prstGeom prst="roundRect">
            <a:avLst/>
          </a:prstGeom>
          <a:solidFill>
            <a:srgbClr val="FCF6E6"/>
          </a:solidFill>
          <a:ln w="7620">
            <a:solidFill>
              <a:srgbClr val="E1E5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Oval 21"/>
          <p:cNvSpPr/>
          <p:nvPr/>
        </p:nvSpPr>
        <p:spPr>
          <a:xfrm>
            <a:off x="4160520" y="1737360"/>
            <a:ext cx="310896" cy="310896"/>
          </a:xfrm>
          <a:prstGeom prst="ellipse">
            <a:avLst/>
          </a:prstGeom>
          <a:solidFill>
            <a:srgbClr val="DDA6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4160520" y="1751075"/>
            <a:ext cx="310896" cy="228600"/>
          </a:xfrm>
          <a:prstGeom prst="rect">
            <a:avLst/>
          </a:prstGeom>
          <a:noFill/>
        </p:spPr>
        <p:txBody>
          <a:bodyPr wrap="square" lIns="45720" tIns="27432" rIns="45720" bIns="27432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1000" b="1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553712" y="1737360"/>
            <a:ext cx="3063239" cy="310896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1300" b="1">
                <a:solidFill>
                  <a:srgbClr val="1A3056"/>
                </a:solidFill>
                <a:latin typeface="Arial"/>
              </a:rPr>
              <a:t>Emotional Intelligence in Teamwork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160520" y="2148840"/>
            <a:ext cx="3456432" cy="228600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1000" b="1">
                <a:solidFill>
                  <a:srgbClr val="DDA648"/>
                </a:solidFill>
                <a:latin typeface="Arial"/>
              </a:rPr>
              <a:t>Five Key EI Skills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160520" y="2450592"/>
            <a:ext cx="3456432" cy="1143000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880" b="0">
                <a:solidFill>
                  <a:srgbClr val="262D36"/>
                </a:solidFill>
                <a:latin typeface="Arial"/>
              </a:rPr>
              <a:t>Self-awareness — Understand your feelings and behaviour</a:t>
            </a:r>
            <a:br/>
            <a:r>
              <a:rPr sz="880" b="0">
                <a:solidFill>
                  <a:srgbClr val="262D36"/>
                </a:solidFill>
                <a:latin typeface="Arial"/>
              </a:rPr>
              <a:t>Self-regulation — Stay calm during conflict</a:t>
            </a:r>
            <a:br/>
            <a:r>
              <a:rPr sz="880" b="0">
                <a:solidFill>
                  <a:srgbClr val="262D36"/>
                </a:solidFill>
                <a:latin typeface="Arial"/>
              </a:rPr>
              <a:t>Motivation — Stay positive and complete tasks on time</a:t>
            </a:r>
            <a:br/>
            <a:r>
              <a:rPr sz="880" b="0">
                <a:solidFill>
                  <a:srgbClr val="262D36"/>
                </a:solidFill>
                <a:latin typeface="Arial"/>
              </a:rPr>
              <a:t>Empathy — Understand how team members feel</a:t>
            </a:r>
            <a:br/>
            <a:r>
              <a:rPr sz="880" b="0">
                <a:solidFill>
                  <a:srgbClr val="262D36"/>
                </a:solidFill>
                <a:latin typeface="Arial"/>
              </a:rPr>
              <a:t>Social skills — Build trust and communicate clearly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160520" y="3657600"/>
            <a:ext cx="3456432" cy="201168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950" b="1">
                <a:solidFill>
                  <a:srgbClr val="1A3056"/>
                </a:solidFill>
                <a:latin typeface="Arial"/>
              </a:rPr>
              <a:t>Example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160520" y="3913632"/>
            <a:ext cx="3456432" cy="548640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830" b="0">
                <a:solidFill>
                  <a:srgbClr val="262D36"/>
                </a:solidFill>
                <a:latin typeface="Arial"/>
              </a:rPr>
              <a:t>Without EI: The team argues and project quality becomes worse.</a:t>
            </a:r>
            <a:br/>
            <a:r>
              <a:rPr sz="830" b="0">
                <a:solidFill>
                  <a:srgbClr val="262D36"/>
                </a:solidFill>
                <a:latin typeface="Arial"/>
              </a:rPr>
              <a:t>With EI: The team discusses the problem calmly, listens and agrees a new deadline.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3977639" y="4773168"/>
            <a:ext cx="3822191" cy="2468880"/>
          </a:xfrm>
          <a:prstGeom prst="roundRect">
            <a:avLst/>
          </a:prstGeom>
          <a:solidFill>
            <a:srgbClr val="F2EEF9"/>
          </a:solidFill>
          <a:ln w="7620">
            <a:solidFill>
              <a:srgbClr val="E1E5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Oval 29"/>
          <p:cNvSpPr/>
          <p:nvPr/>
        </p:nvSpPr>
        <p:spPr>
          <a:xfrm>
            <a:off x="4160520" y="4937760"/>
            <a:ext cx="310896" cy="310896"/>
          </a:xfrm>
          <a:prstGeom prst="ellipse">
            <a:avLst/>
          </a:prstGeom>
          <a:solidFill>
            <a:srgbClr val="7860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4160520" y="4951476"/>
            <a:ext cx="310896" cy="228600"/>
          </a:xfrm>
          <a:prstGeom prst="rect">
            <a:avLst/>
          </a:prstGeom>
          <a:noFill/>
        </p:spPr>
        <p:txBody>
          <a:bodyPr wrap="square" lIns="45720" tIns="27432" rIns="45720" bIns="27432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1000" b="1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553712" y="4937760"/>
            <a:ext cx="3063239" cy="310896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1300" b="1">
                <a:solidFill>
                  <a:srgbClr val="1A3056"/>
                </a:solidFill>
                <a:latin typeface="Arial"/>
              </a:rPr>
              <a:t>Understanding Other People's Emotions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4160520" y="5349240"/>
            <a:ext cx="3456432" cy="320040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910" b="0">
                <a:solidFill>
                  <a:srgbClr val="262D36"/>
                </a:solidFill>
                <a:latin typeface="Arial"/>
              </a:rPr>
              <a:t>Empathy helps students build stronger relationships.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4160520" y="5696712"/>
            <a:ext cx="3456432" cy="201168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969" b="1">
                <a:solidFill>
                  <a:srgbClr val="7860A0"/>
                </a:solidFill>
                <a:latin typeface="Arial"/>
              </a:rPr>
              <a:t>Good team behaviours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4160520" y="5961888"/>
            <a:ext cx="3456432" cy="841248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880" b="0">
                <a:solidFill>
                  <a:srgbClr val="262D36"/>
                </a:solidFill>
                <a:latin typeface="Arial"/>
              </a:rPr>
              <a:t>Active listening</a:t>
            </a:r>
            <a:br/>
            <a:r>
              <a:rPr sz="880" b="0">
                <a:solidFill>
                  <a:srgbClr val="262D36"/>
                </a:solidFill>
                <a:latin typeface="Arial"/>
              </a:rPr>
              <a:t>Respecting different opinions</a:t>
            </a:r>
            <a:br/>
            <a:r>
              <a:rPr sz="880" b="0">
                <a:solidFill>
                  <a:srgbClr val="262D36"/>
                </a:solidFill>
                <a:latin typeface="Arial"/>
              </a:rPr>
              <a:t>Giving constructive feedback</a:t>
            </a:r>
            <a:br/>
            <a:r>
              <a:rPr sz="880" b="0">
                <a:solidFill>
                  <a:srgbClr val="262D36"/>
                </a:solidFill>
                <a:latin typeface="Arial"/>
              </a:rPr>
              <a:t>Supporting classmates when they feel stressed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4160520" y="6839712"/>
            <a:ext cx="3456432" cy="292608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819" b="1">
                <a:solidFill>
                  <a:srgbClr val="1A3056"/>
                </a:solidFill>
                <a:latin typeface="Arial"/>
              </a:rPr>
              <a:t>Result: The student feels included, communication improves and the team works better together.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7973568" y="1572768"/>
            <a:ext cx="3895344" cy="2880360"/>
          </a:xfrm>
          <a:prstGeom prst="roundRect">
            <a:avLst/>
          </a:prstGeom>
          <a:solidFill>
            <a:srgbClr val="FBEEEB"/>
          </a:solidFill>
          <a:ln w="7620">
            <a:solidFill>
              <a:srgbClr val="E1E5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Oval 37"/>
          <p:cNvSpPr/>
          <p:nvPr/>
        </p:nvSpPr>
        <p:spPr>
          <a:xfrm>
            <a:off x="8156448" y="1737360"/>
            <a:ext cx="310896" cy="310896"/>
          </a:xfrm>
          <a:prstGeom prst="ellipse">
            <a:avLst/>
          </a:prstGeom>
          <a:solidFill>
            <a:srgbClr val="CD68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8156448" y="1751075"/>
            <a:ext cx="310896" cy="228600"/>
          </a:xfrm>
          <a:prstGeom prst="rect">
            <a:avLst/>
          </a:prstGeom>
          <a:noFill/>
        </p:spPr>
        <p:txBody>
          <a:bodyPr wrap="square" lIns="45720" tIns="27432" rIns="45720" bIns="27432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1000" b="1">
                <a:solidFill>
                  <a:srgbClr val="FFFFFF"/>
                </a:solidFill>
                <a:latin typeface="Arial"/>
              </a:rPr>
              <a:t>5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8549640" y="1737360"/>
            <a:ext cx="3136391" cy="310896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1300" b="1">
                <a:solidFill>
                  <a:srgbClr val="1A3056"/>
                </a:solidFill>
                <a:latin typeface="Arial"/>
              </a:rPr>
              <a:t>Conclusion &amp; Recommendations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8156448" y="2148840"/>
            <a:ext cx="3529584" cy="438912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919" b="0">
                <a:solidFill>
                  <a:srgbClr val="262D36"/>
                </a:solidFill>
                <a:latin typeface="Arial"/>
              </a:rPr>
              <a:t>Emotional intelligence is an important skill for every student. It supports: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8156448" y="2633472"/>
            <a:ext cx="3529584" cy="987552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930" b="1">
                <a:solidFill>
                  <a:srgbClr val="1A3056"/>
                </a:solidFill>
                <a:latin typeface="Arial"/>
              </a:rPr>
              <a:t>Clear communication</a:t>
            </a:r>
            <a:br/>
            <a:r>
              <a:rPr sz="930" b="1">
                <a:solidFill>
                  <a:srgbClr val="1A3056"/>
                </a:solidFill>
                <a:latin typeface="Arial"/>
              </a:rPr>
              <a:t>Stress management</a:t>
            </a:r>
            <a:br/>
            <a:r>
              <a:rPr sz="930" b="1">
                <a:solidFill>
                  <a:srgbClr val="1A3056"/>
                </a:solidFill>
                <a:latin typeface="Arial"/>
              </a:rPr>
              <a:t>Conflict resolution</a:t>
            </a:r>
            <a:br/>
            <a:r>
              <a:rPr sz="930" b="1">
                <a:solidFill>
                  <a:srgbClr val="1A3056"/>
                </a:solidFill>
                <a:latin typeface="Arial"/>
              </a:rPr>
              <a:t>Successful teamwork</a:t>
            </a:r>
            <a:br/>
            <a:r>
              <a:rPr sz="930" b="1">
                <a:solidFill>
                  <a:srgbClr val="1A3056"/>
                </a:solidFill>
                <a:latin typeface="Arial"/>
              </a:rPr>
              <a:t>Better project outcomes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8156448" y="3675887"/>
            <a:ext cx="3529584" cy="201168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950" b="1">
                <a:solidFill>
                  <a:srgbClr val="CD685C"/>
                </a:solidFill>
                <a:latin typeface="Arial"/>
              </a:rPr>
              <a:t>TIPS FOR STUDENTS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8156448" y="3931920"/>
            <a:ext cx="3529584" cy="402336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819" b="0">
                <a:solidFill>
                  <a:srgbClr val="1A3056"/>
                </a:solidFill>
                <a:latin typeface="Arial"/>
              </a:rPr>
              <a:t>Know your emotions   |   Stay calm under pressure</a:t>
            </a:r>
            <a:br/>
            <a:r>
              <a:rPr sz="819" b="0">
                <a:solidFill>
                  <a:srgbClr val="1A3056"/>
                </a:solidFill>
                <a:latin typeface="Arial"/>
              </a:rPr>
              <a:t>Listen carefully   |   Respect different opinions</a:t>
            </a:r>
            <a:br/>
            <a:r>
              <a:rPr sz="819" b="0">
                <a:solidFill>
                  <a:srgbClr val="1A3056"/>
                </a:solidFill>
                <a:latin typeface="Arial"/>
              </a:rPr>
              <a:t>Give helpful feedback</a:t>
            </a:r>
          </a:p>
        </p:txBody>
      </p:sp>
      <p:sp>
        <p:nvSpPr>
          <p:cNvPr id="45" name="Rounded Rectangle 44"/>
          <p:cNvSpPr/>
          <p:nvPr/>
        </p:nvSpPr>
        <p:spPr>
          <a:xfrm>
            <a:off x="7973568" y="4617720"/>
            <a:ext cx="3895344" cy="2624328"/>
          </a:xfrm>
          <a:prstGeom prst="roundRect">
            <a:avLst/>
          </a:prstGeom>
          <a:solidFill>
            <a:srgbClr val="E7F5F1"/>
          </a:solidFill>
          <a:ln w="7620">
            <a:solidFill>
              <a:srgbClr val="E1E5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Oval 45"/>
          <p:cNvSpPr/>
          <p:nvPr/>
        </p:nvSpPr>
        <p:spPr>
          <a:xfrm>
            <a:off x="8156448" y="4782312"/>
            <a:ext cx="310896" cy="310896"/>
          </a:xfrm>
          <a:prstGeom prst="ellipse">
            <a:avLst/>
          </a:prstGeom>
          <a:solidFill>
            <a:srgbClr val="237D7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TextBox 46"/>
          <p:cNvSpPr txBox="1"/>
          <p:nvPr/>
        </p:nvSpPr>
        <p:spPr>
          <a:xfrm>
            <a:off x="8156448" y="4796028"/>
            <a:ext cx="310896" cy="228600"/>
          </a:xfrm>
          <a:prstGeom prst="rect">
            <a:avLst/>
          </a:prstGeom>
          <a:noFill/>
        </p:spPr>
        <p:txBody>
          <a:bodyPr wrap="square" lIns="45720" tIns="27432" rIns="45720" bIns="27432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buNone/>
            </a:pPr>
            <a:r>
              <a:rPr sz="1000" b="1">
                <a:solidFill>
                  <a:srgbClr val="FFFFFF"/>
                </a:solidFill>
                <a:latin typeface="Arial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549640" y="4782312"/>
            <a:ext cx="3136391" cy="310896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1300" b="1">
                <a:solidFill>
                  <a:srgbClr val="1A3056"/>
                </a:solidFill>
                <a:latin typeface="Arial"/>
              </a:rPr>
              <a:t>Method / Reflection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8156448" y="5193792"/>
            <a:ext cx="3529584" cy="228600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930" b="0">
                <a:solidFill>
                  <a:srgbClr val="262D36"/>
                </a:solidFill>
                <a:latin typeface="Arial"/>
              </a:rPr>
              <a:t>This poster is based on: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8156448" y="5486400"/>
            <a:ext cx="3529584" cy="658368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900" b="1">
                <a:solidFill>
                  <a:srgbClr val="1A3056"/>
                </a:solidFill>
                <a:latin typeface="Arial"/>
              </a:rPr>
              <a:t>Academic research</a:t>
            </a:r>
            <a:br/>
            <a:r>
              <a:rPr sz="900" b="1">
                <a:solidFill>
                  <a:srgbClr val="1A3056"/>
                </a:solidFill>
                <a:latin typeface="Arial"/>
              </a:rPr>
              <a:t>Personal experience in university group work</a:t>
            </a:r>
            <a:br/>
            <a:r>
              <a:rPr sz="900" b="1">
                <a:solidFill>
                  <a:srgbClr val="1A3056"/>
                </a:solidFill>
                <a:latin typeface="Arial"/>
              </a:rPr>
              <a:t>Observation of teamwork situations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8156448" y="6217920"/>
            <a:ext cx="3529584" cy="201168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919" b="1">
                <a:solidFill>
                  <a:srgbClr val="237D71"/>
                </a:solidFill>
                <a:latin typeface="Arial"/>
              </a:rPr>
              <a:t>References (Harvard Style)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8156448" y="6473952"/>
            <a:ext cx="3529584" cy="603504"/>
          </a:xfrm>
          <a:prstGeom prst="rect">
            <a:avLst/>
          </a:prstGeom>
          <a:noFill/>
        </p:spPr>
        <p:txBody>
          <a:bodyPr wrap="square" lIns="45720" tIns="27432" rIns="45720" bIns="27432" anchor="t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buNone/>
            </a:pPr>
            <a:r>
              <a:rPr sz="730" b="0">
                <a:solidFill>
                  <a:srgbClr val="525C68"/>
                </a:solidFill>
                <a:latin typeface="Arial"/>
              </a:rPr>
              <a:t>Goleman, D. (1995) Emotional Intelligence: Why It Can Matter More Than IQ. Bantam Books.</a:t>
            </a:r>
            <a:br/>
            <a:r>
              <a:rPr sz="730" b="0">
                <a:solidFill>
                  <a:srgbClr val="525C68"/>
                </a:solidFill>
                <a:latin typeface="Arial"/>
              </a:rPr>
              <a:t>Goleman, D. (1998) Working with Emotional Intelligence. Bloomsbury.</a:t>
            </a:r>
            <a:br/>
            <a:r>
              <a:rPr sz="730" b="0">
                <a:solidFill>
                  <a:srgbClr val="525C68"/>
                </a:solidFill>
                <a:latin typeface="Arial"/>
              </a:rPr>
              <a:t>Mayer, J.D., Salovey, P. and Caruso, D.R. (2004) Psychological Inquiry, 15(3), pp. 197–215.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439</Words>
  <Application>Microsoft Office PowerPoint</Application>
  <PresentationFormat>Custom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Natalia Potapenko</dc:creator>
  <cp:keywords/>
  <dc:description>generated using python-pptx</dc:description>
  <cp:lastModifiedBy>Natalia Potapenko</cp:lastModifiedBy>
  <cp:revision>1</cp:revision>
  <dcterms:created xsi:type="dcterms:W3CDTF">2013-01-27T09:14:16Z</dcterms:created>
  <dcterms:modified xsi:type="dcterms:W3CDTF">2026-07-14T22:04:37Z</dcterms:modified>
  <cp:category/>
</cp:coreProperties>
</file>