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71" r:id="rId6"/>
    <p:sldId id="272" r:id="rId7"/>
    <p:sldId id="338" r:id="rId8"/>
    <p:sldId id="339" r:id="rId9"/>
    <p:sldId id="340" r:id="rId10"/>
    <p:sldId id="341" r:id="rId11"/>
    <p:sldId id="342" r:id="rId12"/>
    <p:sldId id="343" r:id="rId13"/>
    <p:sldId id="336" r:id="rId14"/>
    <p:sldId id="273" r:id="rId15"/>
    <p:sldId id="347" r:id="rId16"/>
    <p:sldId id="344" r:id="rId17"/>
    <p:sldId id="345" r:id="rId18"/>
    <p:sldId id="346" r:id="rId19"/>
    <p:sldId id="348" r:id="rId20"/>
    <p:sldId id="261" r:id="rId21"/>
    <p:sldId id="337" r:id="rId22"/>
    <p:sldId id="352" r:id="rId23"/>
    <p:sldId id="349" r:id="rId24"/>
    <p:sldId id="350" r:id="rId25"/>
    <p:sldId id="351" r:id="rId26"/>
    <p:sldId id="354" r:id="rId27"/>
    <p:sldId id="275" r:id="rId28"/>
    <p:sldId id="265" r:id="rId29"/>
    <p:sldId id="26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0" d="100"/>
          <a:sy n="70" d="100"/>
        </p:scale>
        <p:origin x="70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2CD33-534C-B817-D6C5-0035DDDB31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81D51A-4E90-9539-7287-792F65D1C5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A172D7-415E-C638-1838-F2A1AC04C6AF}"/>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A5A0DE3B-D840-F080-F672-744EA3F57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FEC32-32CD-96CD-93CA-273D656FBEA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190891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52202-8840-F6D6-2785-3F30D78F22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B48098-0A2D-72B6-ADE8-C0FCF70274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E93227-FA89-B654-E5FC-8E175E40457A}"/>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524D39A5-53D4-5681-33D1-78B1644DB9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8E27D9-8FEF-BC06-E435-9DEEF9E6B16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947225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28449-99AD-2300-6505-783E03633A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E51451-1DEE-DF1C-8932-8F2BA1F91E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08B37D-6C44-EF54-B306-C18DE0870FAA}"/>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5D72D176-2F12-D02D-F7A0-1A8626BB52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9E1CDD-F42B-8422-443E-F7C800585A7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8243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AFBA7-AF06-E5B3-BF76-2760DE224D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00EEF7-9A11-3976-9B44-CA52AF6B90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ABD27F-ACA4-4D1D-C776-035CAA02E2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5AF4B07-9540-C834-B538-8A628C7989D1}"/>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3BEE38A2-08DF-B536-6ACE-177E004C64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D9E6CA-C68B-C2A5-C2EF-2F834F7A6A48}"/>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794155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C0245-8529-3A07-E236-4301D70D35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8F0759-B2B2-A189-56B5-4E86F42C67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F546AA-1BA5-345F-CBDC-1F2CDCDA97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5D8868-B877-BD03-9E47-AEC5875CD6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E001C7-8CC9-A9BA-9BAD-E0F2E2057B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D2FCF4-1870-31F3-A7CB-BABCD35EA5CD}"/>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8" name="Footer Placeholder 7">
            <a:extLst>
              <a:ext uri="{FF2B5EF4-FFF2-40B4-BE49-F238E27FC236}">
                <a16:creationId xmlns:a16="http://schemas.microsoft.com/office/drawing/2014/main" id="{CA68DFE7-BE7E-128F-BC4A-652B0F8409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BDA6D2-5734-0117-144F-764528604230}"/>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137179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606A7-DE5D-7F8B-3A5A-B7390AC790B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E9C8AA5-3CB3-CE98-87BB-3D47A7F75254}"/>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4" name="Footer Placeholder 3">
            <a:extLst>
              <a:ext uri="{FF2B5EF4-FFF2-40B4-BE49-F238E27FC236}">
                <a16:creationId xmlns:a16="http://schemas.microsoft.com/office/drawing/2014/main" id="{876C4BDF-07E7-7A36-027B-B338D64502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A62B33-DF0E-C306-7E2A-2555BF4436CD}"/>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356511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264652-B357-F5F7-E3C5-55028B1F9CCF}"/>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3" name="Footer Placeholder 2">
            <a:extLst>
              <a:ext uri="{FF2B5EF4-FFF2-40B4-BE49-F238E27FC236}">
                <a16:creationId xmlns:a16="http://schemas.microsoft.com/office/drawing/2014/main" id="{0F261BA1-DD65-BB7B-0C88-A024485666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11B36F-6601-9FA9-CF36-AB29D94D203B}"/>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770900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2CEAE-C2F8-6AA4-42E6-F08C4639AF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B0F1B6-05B1-4A88-54DF-E080D1DE2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4AD992-EB52-40BF-2FD4-B04362B5FB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926B5C-4B32-D0B8-503E-5A194EAA6EB9}"/>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47E924C2-3B1D-698E-7038-BAA78B4E32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DFF7B8-4D26-7920-9807-DEC9F6338480}"/>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673929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124D-2201-1EE1-0586-A5939171EE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EEF2C4-CD67-37F6-645F-1961879F5E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3F7EF4F-EA08-0BE8-1EDA-624FAF843F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565BBF-790E-D721-D0E2-B3834AFB5BD6}"/>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6AA79ED5-67A9-A334-3E72-4C0985DA96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F749F-BFAD-83F7-CBB2-E912B4BB995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504548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C0747-B7B5-0657-E01F-28B12EA3D3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C3D568-DAAB-2826-154D-2A1A047910F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F086BE-AF14-1D75-A87D-166FB43CD506}"/>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A47ADDDB-E825-8775-5BD0-BC7BF49518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D825C0-F4DD-19AD-22B0-6395439AD7D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698254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5B8BC6-0D8B-6111-5DBB-CD7D258B32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5B0DC8-9869-45C2-DD0C-190A22D88D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4EAE24-E95A-5C8F-C2E7-DFE924CE6838}"/>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76CC1E0F-D7D9-43FC-EE38-33FD5FE479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0415D0-1A8E-3919-AE24-D9251016D671}"/>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241844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47030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CA8AA1-F3E8-1AA4-E86C-5A43C95AD0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F9691C-5AEE-0645-EE96-9745546BC8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75B7BB-AC3F-94F6-9255-7853032C00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FC917672-A8DE-B52E-4E84-BDD229D5EB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C990AA7-A2CB-E7F6-4E14-713335778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422D91-C28E-4462-962A-EE4FD1785A07}" type="slidenum">
              <a:rPr lang="en-GB" smtClean="0"/>
              <a:t>‹#›</a:t>
            </a:fld>
            <a:endParaRPr lang="en-GB"/>
          </a:p>
        </p:txBody>
      </p:sp>
    </p:spTree>
    <p:extLst>
      <p:ext uri="{BB962C8B-B14F-4D97-AF65-F5344CB8AC3E}">
        <p14:creationId xmlns:p14="http://schemas.microsoft.com/office/powerpoint/2010/main" val="106364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emerald.com/ijoa/article/doi/10.1108/IJOA-12-2024-5114/1259372/Strategic-management-of-barriers-in-the-adoption" TargetMode="External"/><Relationship Id="rId2" Type="http://schemas.openxmlformats.org/officeDocument/2006/relationships/hyperlink" Target="https://www.cqm.rs/2015/cd1/pdf/papers/focus_1/00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75301B-F9FE-639C-99FA-5A78A9B0F8AC}"/>
              </a:ext>
            </a:extLst>
          </p:cNvPr>
          <p:cNvSpPr txBox="1"/>
          <p:nvPr/>
        </p:nvSpPr>
        <p:spPr>
          <a:xfrm>
            <a:off x="708804" y="862642"/>
            <a:ext cx="10774392" cy="4893647"/>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Student Name:     Gheorghe Robu</a:t>
            </a:r>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Student ID:		2440088</a:t>
            </a:r>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Lecturer’s Name:	</a:t>
            </a:r>
            <a:r>
              <a:rPr lang="en-GB" dirty="0"/>
              <a:t> </a:t>
            </a:r>
            <a:r>
              <a:rPr lang="en-GB" sz="3200" dirty="0">
                <a:latin typeface="Arial" panose="020B0604020202020204" pitchFamily="34" charset="0"/>
                <a:cs typeface="Arial" panose="020B0604020202020204" pitchFamily="34" charset="0"/>
              </a:rPr>
              <a:t>Koushik Das Sarma</a:t>
            </a:r>
            <a:endParaRPr lang="en-GB" sz="3200" b="1"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Code: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LCLM 4004</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Module Name: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Problem Solving and Decision-Making</a:t>
            </a:r>
          </a:p>
          <a:p>
            <a:endParaRPr lang="en-GB" sz="2800" dirty="0">
              <a:latin typeface="Arial" panose="020B0604020202020204" pitchFamily="34" charset="0"/>
              <a:cs typeface="Arial" panose="020B0604020202020204" pitchFamily="34" charset="0"/>
            </a:endParaRPr>
          </a:p>
          <a:p>
            <a:r>
              <a:rPr lang="en-GB" sz="3200" b="1" dirty="0">
                <a:latin typeface="Arial" panose="020B0604020202020204" pitchFamily="34" charset="0"/>
                <a:cs typeface="Arial" panose="020B0604020202020204" pitchFamily="34" charset="0"/>
              </a:rPr>
              <a:t>Component 1: </a:t>
            </a:r>
            <a:r>
              <a:rPr lang="en-GB" sz="2800" b="1" dirty="0">
                <a:latin typeface="Arial" panose="020B0604020202020204" pitchFamily="34" charset="0"/>
                <a:cs typeface="Arial" panose="020B0604020202020204" pitchFamily="34" charset="0"/>
              </a:rPr>
              <a:t>	</a:t>
            </a:r>
            <a:r>
              <a:rPr lang="en-GB" sz="2800" dirty="0">
                <a:latin typeface="Arial" panose="020B0604020202020204" pitchFamily="34" charset="0"/>
                <a:cs typeface="Arial" panose="020B0604020202020204" pitchFamily="34" charset="0"/>
              </a:rPr>
              <a:t>Green Haven Florists</a:t>
            </a:r>
          </a:p>
        </p:txBody>
      </p:sp>
    </p:spTree>
    <p:extLst>
      <p:ext uri="{BB962C8B-B14F-4D97-AF65-F5344CB8AC3E}">
        <p14:creationId xmlns:p14="http://schemas.microsoft.com/office/powerpoint/2010/main" val="70205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A3744F-9B08-5DB9-23DC-76B7A65F7E67}"/>
              </a:ext>
            </a:extLst>
          </p:cNvPr>
          <p:cNvSpPr>
            <a:spLocks noGrp="1"/>
          </p:cNvSpPr>
          <p:nvPr>
            <p:ph idx="1"/>
          </p:nvPr>
        </p:nvSpPr>
        <p:spPr>
          <a:xfrm>
            <a:off x="362438" y="561250"/>
            <a:ext cx="11102197" cy="5451893"/>
          </a:xfrm>
        </p:spPr>
        <p:txBody>
          <a:bodyPr>
            <a:normAutofit/>
          </a:bodyPr>
          <a:lstStyle/>
          <a:p>
            <a:endParaRPr lang="en-GB" sz="900"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Good morning, My name is Gheorghe Robu</a:t>
            </a:r>
          </a:p>
          <a:p>
            <a:pPr marL="0" indent="0">
              <a:lnSpc>
                <a:spcPct val="120000"/>
              </a:lnSpc>
              <a:buNone/>
            </a:pPr>
            <a:endParaRPr lang="en-GB" sz="900" dirty="0">
              <a:latin typeface="Arial" panose="020B0604020202020204" pitchFamily="34" charset="0"/>
              <a:cs typeface="Arial" panose="020B0604020202020204" pitchFamily="34" charset="0"/>
            </a:endParaRPr>
          </a:p>
          <a:p>
            <a:pPr>
              <a:lnSpc>
                <a:spcPct val="120000"/>
              </a:lnSpc>
            </a:pPr>
            <a:r>
              <a:rPr lang="en-GB" dirty="0">
                <a:latin typeface="Arial" panose="020B0604020202020204" pitchFamily="34" charset="0"/>
                <a:cs typeface="Arial" panose="020B0604020202020204" pitchFamily="34" charset="0"/>
              </a:rPr>
              <a:t>In my presentation for today I will provide:</a:t>
            </a:r>
          </a:p>
          <a:p>
            <a:pPr>
              <a:lnSpc>
                <a:spcPct val="120000"/>
              </a:lnSpc>
            </a:pPr>
            <a:endParaRPr lang="en-GB" dirty="0">
              <a:latin typeface="Arial" panose="020B0604020202020204" pitchFamily="34" charset="0"/>
              <a:cs typeface="Arial" panose="020B0604020202020204" pitchFamily="34" charset="0"/>
            </a:endParaRPr>
          </a:p>
          <a:p>
            <a:pPr lvl="1">
              <a:lnSpc>
                <a:spcPct val="120000"/>
              </a:lnSpc>
            </a:pPr>
            <a:r>
              <a:rPr lang="en-GB" dirty="0">
                <a:latin typeface="Arial" panose="020B0604020202020204" pitchFamily="34" charset="0"/>
                <a:cs typeface="Arial" panose="020B0604020202020204" pitchFamily="34" charset="0"/>
              </a:rPr>
              <a:t>An overview Green Havan Florists and the nature and scope of the problems they are encountering.</a:t>
            </a:r>
          </a:p>
          <a:p>
            <a:pPr lvl="1">
              <a:lnSpc>
                <a:spcPct val="120000"/>
              </a:lnSpc>
            </a:pPr>
            <a:r>
              <a:rPr lang="en-GB" dirty="0">
                <a:latin typeface="Arial" panose="020B0604020202020204" pitchFamily="34" charset="0"/>
                <a:cs typeface="Arial" panose="020B0604020202020204" pitchFamily="34" charset="0"/>
              </a:rPr>
              <a:t>An application of the 5W2H model that summarises these issues.</a:t>
            </a:r>
          </a:p>
          <a:p>
            <a:pPr lvl="1">
              <a:lnSpc>
                <a:spcPct val="120000"/>
              </a:lnSpc>
            </a:pPr>
            <a:r>
              <a:rPr lang="en-GB" dirty="0">
                <a:latin typeface="Arial" panose="020B0604020202020204" pitchFamily="34" charset="0"/>
                <a:cs typeface="Arial" panose="020B0604020202020204" pitchFamily="34" charset="0"/>
              </a:rPr>
              <a:t>A critique and application of the PESTEL framework.</a:t>
            </a:r>
          </a:p>
          <a:p>
            <a:pPr lvl="1">
              <a:lnSpc>
                <a:spcPct val="120000"/>
              </a:lnSpc>
            </a:pPr>
            <a:r>
              <a:rPr lang="en-GB" dirty="0">
                <a:latin typeface="Arial" panose="020B0604020202020204" pitchFamily="34" charset="0"/>
                <a:cs typeface="Arial" panose="020B0604020202020204" pitchFamily="34" charset="0"/>
              </a:rPr>
              <a:t>A critique and application of the Cause-and-Effect model.</a:t>
            </a:r>
          </a:p>
          <a:p>
            <a:pPr lvl="1">
              <a:lnSpc>
                <a:spcPct val="120000"/>
              </a:lnSpc>
            </a:pPr>
            <a:r>
              <a:rPr lang="en-GB" dirty="0">
                <a:latin typeface="Arial" panose="020B0604020202020204" pitchFamily="34" charset="0"/>
                <a:cs typeface="Arial" panose="020B0604020202020204" pitchFamily="34" charset="0"/>
              </a:rPr>
              <a:t>A summary of the key findings.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a:p>
            <a:endParaRPr lang="en-GB" dirty="0"/>
          </a:p>
        </p:txBody>
      </p:sp>
    </p:spTree>
    <p:extLst>
      <p:ext uri="{BB962C8B-B14F-4D97-AF65-F5344CB8AC3E}">
        <p14:creationId xmlns:p14="http://schemas.microsoft.com/office/powerpoint/2010/main" val="3321023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0C2D0-4F0F-32FA-368C-29CAACE5786E}"/>
              </a:ext>
            </a:extLst>
          </p:cNvPr>
          <p:cNvSpPr>
            <a:spLocks noGrp="1"/>
          </p:cNvSpPr>
          <p:nvPr>
            <p:ph type="title"/>
          </p:nvPr>
        </p:nvSpPr>
        <p:spPr>
          <a:xfrm>
            <a:off x="3448527" y="11531"/>
            <a:ext cx="5294945" cy="1325563"/>
          </a:xfrm>
        </p:spPr>
        <p:txBody>
          <a:bodyPr>
            <a:normAutofit/>
          </a:bodyPr>
          <a:lstStyle/>
          <a:p>
            <a:r>
              <a:rPr lang="en-GB" sz="3200" b="1" u="sng" dirty="0">
                <a:latin typeface="Arial" panose="020B0604020202020204" pitchFamily="34" charset="0"/>
                <a:cs typeface="Arial" panose="020B0604020202020204" pitchFamily="34" charset="0"/>
              </a:rPr>
              <a:t> Green Haven Florists </a:t>
            </a:r>
            <a:endParaRPr lang="en-GB" sz="3200" u="sng" dirty="0"/>
          </a:p>
        </p:txBody>
      </p:sp>
      <p:sp>
        <p:nvSpPr>
          <p:cNvPr id="3" name="Content Placeholder 2">
            <a:extLst>
              <a:ext uri="{FF2B5EF4-FFF2-40B4-BE49-F238E27FC236}">
                <a16:creationId xmlns:a16="http://schemas.microsoft.com/office/drawing/2014/main" id="{E292113E-450D-CB08-601E-E45AB99509E7}"/>
              </a:ext>
            </a:extLst>
          </p:cNvPr>
          <p:cNvSpPr>
            <a:spLocks noGrp="1"/>
          </p:cNvSpPr>
          <p:nvPr>
            <p:ph idx="1"/>
          </p:nvPr>
        </p:nvSpPr>
        <p:spPr>
          <a:xfrm>
            <a:off x="586854" y="1555845"/>
            <a:ext cx="11204812" cy="4817659"/>
          </a:xfrm>
        </p:spPr>
        <p:txBody>
          <a:bodyPr>
            <a:normAutofit/>
          </a:bodyPr>
          <a:lstStyle/>
          <a:p>
            <a:pPr marL="0" indent="0">
              <a:buNone/>
            </a:pPr>
            <a:r>
              <a:rPr lang="en-US" dirty="0">
                <a:latin typeface="Arial" panose="020B0604020202020204" pitchFamily="34" charset="0"/>
                <a:cs typeface="Arial" panose="020B0604020202020204" pitchFamily="34" charset="0"/>
              </a:rPr>
              <a:t>Green Haven</a:t>
            </a:r>
            <a:r>
              <a:rPr lang="en-GB" dirty="0">
                <a:latin typeface="Arial" panose="020B0604020202020204" pitchFamily="34" charset="0"/>
                <a:cs typeface="Arial" panose="020B0604020202020204" pitchFamily="34" charset="0"/>
              </a:rPr>
              <a:t> Florist is a small business located in Norwich</a:t>
            </a:r>
            <a:r>
              <a:rPr lang="en-US" dirty="0">
                <a:latin typeface="Arial" panose="020B0604020202020204" pitchFamily="34" charset="0"/>
                <a:cs typeface="Arial" panose="020B0604020202020204" pitchFamily="34" charset="0"/>
              </a:rPr>
              <a:t>, England, founded by partners Liam and Pryia Patel known for its fresh, high-quality floral arrangements also known for its unique designs and sustainable practices. They specialize in creating bespoke floral arrangements for (weddings, events, special occasions). They focus on community engagement, offer personalized services, prioritize sustainable practices, and have a growing online presence.</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76084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5EC1C150-3380-AE2E-1984-D884A7E9F637}"/>
              </a:ext>
            </a:extLst>
          </p:cNvPr>
          <p:cNvGraphicFramePr>
            <a:graphicFrameLocks noGrp="1"/>
          </p:cNvGraphicFramePr>
          <p:nvPr>
            <p:ph idx="1"/>
            <p:extLst>
              <p:ext uri="{D42A27DB-BD31-4B8C-83A1-F6EECF244321}">
                <p14:modId xmlns:p14="http://schemas.microsoft.com/office/powerpoint/2010/main" val="1300606176"/>
              </p:ext>
            </p:extLst>
          </p:nvPr>
        </p:nvGraphicFramePr>
        <p:xfrm>
          <a:off x="856456" y="300250"/>
          <a:ext cx="10515600" cy="6209732"/>
        </p:xfrm>
        <a:graphic>
          <a:graphicData uri="http://schemas.openxmlformats.org/drawingml/2006/table">
            <a:tbl>
              <a:tblPr/>
              <a:tblGrid>
                <a:gridCol w="3505200">
                  <a:extLst>
                    <a:ext uri="{9D8B030D-6E8A-4147-A177-3AD203B41FA5}">
                      <a16:colId xmlns:a16="http://schemas.microsoft.com/office/drawing/2014/main" val="2981561409"/>
                    </a:ext>
                  </a:extLst>
                </a:gridCol>
                <a:gridCol w="3505200">
                  <a:extLst>
                    <a:ext uri="{9D8B030D-6E8A-4147-A177-3AD203B41FA5}">
                      <a16:colId xmlns:a16="http://schemas.microsoft.com/office/drawing/2014/main" val="1157098381"/>
                    </a:ext>
                  </a:extLst>
                </a:gridCol>
                <a:gridCol w="3505200">
                  <a:extLst>
                    <a:ext uri="{9D8B030D-6E8A-4147-A177-3AD203B41FA5}">
                      <a16:colId xmlns:a16="http://schemas.microsoft.com/office/drawing/2014/main" val="3665613922"/>
                    </a:ext>
                  </a:extLst>
                </a:gridCol>
              </a:tblGrid>
              <a:tr h="363336">
                <a:tc>
                  <a:txBody>
                    <a:bodyPr/>
                    <a:lstStyle/>
                    <a:p>
                      <a:pPr algn="l" fontAlgn="t">
                        <a:buNone/>
                      </a:pPr>
                      <a:r>
                        <a:rPr lang="en-GB" b="1">
                          <a:solidFill>
                            <a:srgbClr val="000000"/>
                          </a:solidFill>
                          <a:effectLst/>
                          <a:latin typeface="UICTFontTextStyleEmphasizedBody"/>
                        </a:rPr>
                        <a:t>Problem Area</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b="1">
                          <a:solidFill>
                            <a:srgbClr val="000000"/>
                          </a:solidFill>
                          <a:effectLst/>
                          <a:latin typeface="UICTFontTextStyleEmphasizedBody"/>
                        </a:rPr>
                        <a:t>What It Looks Like / Examples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GB" b="1">
                          <a:solidFill>
                            <a:srgbClr val="000000"/>
                          </a:solidFill>
                          <a:effectLst/>
                          <a:latin typeface="UICTFontTextStyleEmphasizedBody"/>
                        </a:rPr>
                        <a:t>Impact / Scope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488082425"/>
                  </a:ext>
                </a:extLst>
              </a:tr>
              <a:tr h="2062046">
                <a:tc>
                  <a:txBody>
                    <a:bodyPr/>
                    <a:lstStyle/>
                    <a:p>
                      <a:pPr algn="l" fontAlgn="t">
                        <a:buNone/>
                      </a:pPr>
                      <a:r>
                        <a:rPr lang="en-GB">
                          <a:solidFill>
                            <a:srgbClr val="000000"/>
                          </a:solidFill>
                          <a:effectLst/>
                          <a:latin typeface="UICTFontTextStyleBody"/>
                        </a:rPr>
                        <a:t>Supply chain &amp; sourcing</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Difficulty getting consistent flower stocks, especially seasonal or exotic blooms. Delays, quality issues, perishability concerns. Suppliers raising prices.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High — direct effect on product quality, cost, customer satisfaction. If flowers arrive late or damaged, or can’t deliver promised designs, reputation suffers. Also impacts cost structure badly.</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834614680"/>
                  </a:ext>
                </a:extLst>
              </a:tr>
              <a:tr h="1722304">
                <a:tc>
                  <a:txBody>
                    <a:bodyPr/>
                    <a:lstStyle/>
                    <a:p>
                      <a:pPr algn="l" fontAlgn="t">
                        <a:buNone/>
                      </a:pPr>
                      <a:r>
                        <a:rPr lang="en-GB">
                          <a:solidFill>
                            <a:srgbClr val="000000"/>
                          </a:solidFill>
                          <a:effectLst/>
                          <a:latin typeface="UICTFontTextStyleBody"/>
                        </a:rPr>
                        <a:t>Inventory management / wastage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Flower stock is perishable. Unsold stock has to be thrown away. Over-ordering leads to losses; under-ordering leads to disappointed orders.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High — inventory waste is a major cost in floristry. Can eat into margins severely.</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274093797"/>
                  </a:ext>
                </a:extLst>
              </a:tr>
              <a:tr h="2062046">
                <a:tc>
                  <a:txBody>
                    <a:bodyPr/>
                    <a:lstStyle/>
                    <a:p>
                      <a:pPr algn="l" fontAlgn="t">
                        <a:buNone/>
                      </a:pPr>
                      <a:r>
                        <a:rPr lang="en-GB">
                          <a:solidFill>
                            <a:srgbClr val="000000"/>
                          </a:solidFill>
                          <a:effectLst/>
                          <a:latin typeface="UICTFontTextStyleBody"/>
                        </a:rPr>
                        <a:t>Pricing &amp; margins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Cost of materials (flowers, packaging, transport) vs what customers will pay. Competition (other florists, supermarkets, online) pushing down prices. Hidden costs (wastage, labour, delivery).</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Medium-to-high — crucial for profitability. Poor pricing decisions can put the business at risk.</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798023092"/>
                  </a:ext>
                </a:extLst>
              </a:tr>
            </a:tbl>
          </a:graphicData>
        </a:graphic>
      </p:graphicFrame>
    </p:spTree>
    <p:extLst>
      <p:ext uri="{BB962C8B-B14F-4D97-AF65-F5344CB8AC3E}">
        <p14:creationId xmlns:p14="http://schemas.microsoft.com/office/powerpoint/2010/main" val="2988955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1025CA9-55E1-B4EB-28F4-841F531AF471}"/>
              </a:ext>
            </a:extLst>
          </p:cNvPr>
          <p:cNvGraphicFramePr>
            <a:graphicFrameLocks noGrp="1"/>
          </p:cNvGraphicFramePr>
          <p:nvPr>
            <p:ph idx="1"/>
            <p:extLst>
              <p:ext uri="{D42A27DB-BD31-4B8C-83A1-F6EECF244321}">
                <p14:modId xmlns:p14="http://schemas.microsoft.com/office/powerpoint/2010/main" val="1463432231"/>
              </p:ext>
            </p:extLst>
          </p:nvPr>
        </p:nvGraphicFramePr>
        <p:xfrm>
          <a:off x="382137" y="382137"/>
          <a:ext cx="11464119" cy="6209732"/>
        </p:xfrm>
        <a:graphic>
          <a:graphicData uri="http://schemas.openxmlformats.org/drawingml/2006/table">
            <a:tbl>
              <a:tblPr/>
              <a:tblGrid>
                <a:gridCol w="3821373">
                  <a:extLst>
                    <a:ext uri="{9D8B030D-6E8A-4147-A177-3AD203B41FA5}">
                      <a16:colId xmlns:a16="http://schemas.microsoft.com/office/drawing/2014/main" val="1559847031"/>
                    </a:ext>
                  </a:extLst>
                </a:gridCol>
                <a:gridCol w="3821373">
                  <a:extLst>
                    <a:ext uri="{9D8B030D-6E8A-4147-A177-3AD203B41FA5}">
                      <a16:colId xmlns:a16="http://schemas.microsoft.com/office/drawing/2014/main" val="2609179594"/>
                    </a:ext>
                  </a:extLst>
                </a:gridCol>
                <a:gridCol w="3821373">
                  <a:extLst>
                    <a:ext uri="{9D8B030D-6E8A-4147-A177-3AD203B41FA5}">
                      <a16:colId xmlns:a16="http://schemas.microsoft.com/office/drawing/2014/main" val="2333953423"/>
                    </a:ext>
                  </a:extLst>
                </a:gridCol>
              </a:tblGrid>
              <a:tr h="2190196">
                <a:tc>
                  <a:txBody>
                    <a:bodyPr/>
                    <a:lstStyle/>
                    <a:p>
                      <a:pPr algn="l" fontAlgn="t">
                        <a:buNone/>
                      </a:pPr>
                      <a:r>
                        <a:rPr lang="en-GB">
                          <a:solidFill>
                            <a:srgbClr val="000000"/>
                          </a:solidFill>
                          <a:effectLst/>
                          <a:latin typeface="UICTFontTextStyleBody"/>
                        </a:rPr>
                        <a:t>Labour &amp; skill issues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Need skilled florists/designers, staff for delivery, customer service. Labour shortages, turnover, training costs. Seasonal demand surges (Valentine’s Day / Mother’s Day) needing extra staff.</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Medium — depends on size. Operational inefficiency can result if staffing is poor. Could limit ability to scale or meet demand.</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842794989"/>
                  </a:ext>
                </a:extLst>
              </a:tr>
              <a:tr h="1468484">
                <a:tc>
                  <a:txBody>
                    <a:bodyPr/>
                    <a:lstStyle/>
                    <a:p>
                      <a:pPr algn="l" fontAlgn="t">
                        <a:buNone/>
                      </a:pPr>
                      <a:r>
                        <a:rPr lang="en-GB">
                          <a:solidFill>
                            <a:srgbClr val="000000"/>
                          </a:solidFill>
                          <a:effectLst/>
                          <a:latin typeface="UICTFontTextStyleBody"/>
                        </a:rPr>
                        <a:t>Seasonality &amp; demand fluctuations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Demand spikes around holidays, weddings, funerals; lulls at other times. Weather / events impacting foot traffic. Difficult to forecast.</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High — affects cash flow. Business may be very profitable in peak times but struggle outside them. Needs planning to smooth these cycles.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676331872"/>
                  </a:ext>
                </a:extLst>
              </a:tr>
              <a:tr h="2551052">
                <a:tc>
                  <a:txBody>
                    <a:bodyPr/>
                    <a:lstStyle/>
                    <a:p>
                      <a:pPr algn="l" fontAlgn="t">
                        <a:buNone/>
                      </a:pPr>
                      <a:r>
                        <a:rPr lang="en-GB">
                          <a:solidFill>
                            <a:srgbClr val="000000"/>
                          </a:solidFill>
                          <a:effectLst/>
                          <a:latin typeface="UICTFontTextStyleBody"/>
                        </a:rPr>
                        <a:t>Marketing, competition &amp; brand differentiation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Competing with many local florists, online flower delivery firms, supermarkets. Need a good online presence, good branding, social media, etc. Differentiation (design style, sustainability, eco-friendly, local sourcing) is often needed.</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Medium-to-high — especially in urban or competitive markets. Without good marketing, even a good florist will struggle to attract new customers or maintain margins.</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211137685"/>
                  </a:ext>
                </a:extLst>
              </a:tr>
            </a:tbl>
          </a:graphicData>
        </a:graphic>
      </p:graphicFrame>
    </p:spTree>
    <p:extLst>
      <p:ext uri="{BB962C8B-B14F-4D97-AF65-F5344CB8AC3E}">
        <p14:creationId xmlns:p14="http://schemas.microsoft.com/office/powerpoint/2010/main" val="1510700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718B66D-F721-94CB-4FFE-C500CA3FDF92}"/>
              </a:ext>
            </a:extLst>
          </p:cNvPr>
          <p:cNvGraphicFramePr>
            <a:graphicFrameLocks noGrp="1"/>
          </p:cNvGraphicFramePr>
          <p:nvPr>
            <p:ph idx="1"/>
            <p:extLst>
              <p:ext uri="{D42A27DB-BD31-4B8C-83A1-F6EECF244321}">
                <p14:modId xmlns:p14="http://schemas.microsoft.com/office/powerpoint/2010/main" val="1571098498"/>
              </p:ext>
            </p:extLst>
          </p:nvPr>
        </p:nvGraphicFramePr>
        <p:xfrm>
          <a:off x="245661" y="320039"/>
          <a:ext cx="11764368" cy="6340067"/>
        </p:xfrm>
        <a:graphic>
          <a:graphicData uri="http://schemas.openxmlformats.org/drawingml/2006/table">
            <a:tbl>
              <a:tblPr/>
              <a:tblGrid>
                <a:gridCol w="3921456">
                  <a:extLst>
                    <a:ext uri="{9D8B030D-6E8A-4147-A177-3AD203B41FA5}">
                      <a16:colId xmlns:a16="http://schemas.microsoft.com/office/drawing/2014/main" val="774885057"/>
                    </a:ext>
                  </a:extLst>
                </a:gridCol>
                <a:gridCol w="3921456">
                  <a:extLst>
                    <a:ext uri="{9D8B030D-6E8A-4147-A177-3AD203B41FA5}">
                      <a16:colId xmlns:a16="http://schemas.microsoft.com/office/drawing/2014/main" val="570057699"/>
                    </a:ext>
                  </a:extLst>
                </a:gridCol>
                <a:gridCol w="3921456">
                  <a:extLst>
                    <a:ext uri="{9D8B030D-6E8A-4147-A177-3AD203B41FA5}">
                      <a16:colId xmlns:a16="http://schemas.microsoft.com/office/drawing/2014/main" val="300428128"/>
                    </a:ext>
                  </a:extLst>
                </a:gridCol>
              </a:tblGrid>
              <a:tr h="1510525">
                <a:tc>
                  <a:txBody>
                    <a:bodyPr/>
                    <a:lstStyle/>
                    <a:p>
                      <a:pPr algn="l" fontAlgn="t">
                        <a:buNone/>
                      </a:pPr>
                      <a:r>
                        <a:rPr lang="en-GB">
                          <a:solidFill>
                            <a:srgbClr val="000000"/>
                          </a:solidFill>
                          <a:effectLst/>
                          <a:latin typeface="UICTFontTextStyleBody"/>
                        </a:rPr>
                        <a:t>Logistics &amp; delivery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Delivering fresh flowers reliably, handling delivery costs, packaging, ensuring arrangements survive transport. Managing same-day or time-specific deliveries.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Medium — important for customer satisfaction. Poor delivery damages reputation. Also physical costs (vehicles, fuel, packaging).</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234774626"/>
                  </a:ext>
                </a:extLst>
              </a:tr>
              <a:tr h="1510525">
                <a:tc>
                  <a:txBody>
                    <a:bodyPr/>
                    <a:lstStyle/>
                    <a:p>
                      <a:pPr algn="l" fontAlgn="t">
                        <a:buNone/>
                      </a:pPr>
                      <a:r>
                        <a:rPr lang="en-GB">
                          <a:solidFill>
                            <a:srgbClr val="000000"/>
                          </a:solidFill>
                          <a:effectLst/>
                          <a:latin typeface="UICTFontTextStyleBody"/>
                        </a:rPr>
                        <a:t>Cash flow &amp; financial management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Upfront costs for supplies, paying staff, rent, etc. Late payments from customers or business clients. Difficulty in forecasting revenue in off-peak periods.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Very high — many small florists struggle with cash flow, which can be fatal if not managed.</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1205389174"/>
                  </a:ext>
                </a:extLst>
              </a:tr>
              <a:tr h="1510525">
                <a:tc>
                  <a:txBody>
                    <a:bodyPr/>
                    <a:lstStyle/>
                    <a:p>
                      <a:pPr algn="l" fontAlgn="t">
                        <a:buNone/>
                      </a:pPr>
                      <a:r>
                        <a:rPr lang="en-GB">
                          <a:solidFill>
                            <a:srgbClr val="000000"/>
                          </a:solidFill>
                          <a:effectLst/>
                          <a:latin typeface="UICTFontTextStyleBody"/>
                        </a:rPr>
                        <a:t>Regulation / Perishables waste / Sustainability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Food safety or plant import/export regulations; local rules on waste or pesticide usage. Consumer demand for sustainability pushes up requirements.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Varies — but increasingly significant. For example, customers might demand organic / sustainably grown, which may cost more. Regulatory compliance can add cost.</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2528004869"/>
                  </a:ext>
                </a:extLst>
              </a:tr>
              <a:tr h="1808492">
                <a:tc>
                  <a:txBody>
                    <a:bodyPr/>
                    <a:lstStyle/>
                    <a:p>
                      <a:pPr algn="l" fontAlgn="t">
                        <a:buNone/>
                      </a:pPr>
                      <a:r>
                        <a:rPr lang="en-GB">
                          <a:solidFill>
                            <a:srgbClr val="000000"/>
                          </a:solidFill>
                          <a:effectLst/>
                          <a:latin typeface="UICTFontTextStyleBody"/>
                        </a:rPr>
                        <a:t>Customer expectations &amp; design trends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Customers expect high aesthetic standards, customisation, fast turnaround. Trends (floral styles, colours, arrangements) shifting. Keeping up with design, social media visuals.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dirty="0">
                          <a:solidFill>
                            <a:srgbClr val="000000"/>
                          </a:solidFill>
                          <a:effectLst/>
                          <a:latin typeface="UICTFontTextStyleBody"/>
                        </a:rPr>
                        <a:t>Medium — staying current is essential. Falling behind trends can make products seem dated, reducing demand.</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363769563"/>
                  </a:ext>
                </a:extLst>
              </a:tr>
            </a:tbl>
          </a:graphicData>
        </a:graphic>
      </p:graphicFrame>
      <p:sp>
        <p:nvSpPr>
          <p:cNvPr id="5" name="Rectangle 1">
            <a:extLst>
              <a:ext uri="{FF2B5EF4-FFF2-40B4-BE49-F238E27FC236}">
                <a16:creationId xmlns:a16="http://schemas.microsoft.com/office/drawing/2014/main" id="{B6851FB2-D79A-563D-9602-F8BB9B5B6E94}"/>
              </a:ext>
            </a:extLst>
          </p:cNvPr>
          <p:cNvSpPr>
            <a:spLocks noChangeArrowheads="1"/>
          </p:cNvSpPr>
          <p:nvPr/>
        </p:nvSpPr>
        <p:spPr bwMode="auto">
          <a:xfrm>
            <a:off x="-687003" y="-230832"/>
            <a:ext cx="1363984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chemeClr val="tx1"/>
                </a:solidFill>
                <a:effectLst/>
                <a:latin typeface="Aptos" panose="020B00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9704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15EC65-FAA8-8FA6-DDAB-C87E1BBFD8BD}"/>
              </a:ext>
            </a:extLst>
          </p:cNvPr>
          <p:cNvSpPr>
            <a:spLocks noGrp="1"/>
          </p:cNvSpPr>
          <p:nvPr>
            <p:ph idx="1"/>
          </p:nvPr>
        </p:nvSpPr>
        <p:spPr>
          <a:xfrm>
            <a:off x="95534" y="204716"/>
            <a:ext cx="11928143" cy="6496335"/>
          </a:xfrm>
        </p:spPr>
        <p:txBody>
          <a:bodyPr>
            <a:normAutofit/>
          </a:bodyPr>
          <a:lstStyle/>
          <a:p>
            <a:pPr marL="0" indent="0">
              <a:buNone/>
            </a:pPr>
            <a:endParaRPr lang="en-US" sz="2400" dirty="0"/>
          </a:p>
          <a:p>
            <a:pPr marL="0" indent="0">
              <a:buNone/>
            </a:pPr>
            <a:r>
              <a:rPr lang="en-US" sz="2400" dirty="0"/>
              <a:t>What Problems Are Likely to Be Most Serious:</a:t>
            </a:r>
          </a:p>
          <a:p>
            <a:pPr marL="0" indent="0">
              <a:buNone/>
            </a:pPr>
            <a:endParaRPr lang="en-US" sz="2400" dirty="0"/>
          </a:p>
          <a:p>
            <a:pPr marL="0" indent="0">
              <a:buNone/>
            </a:pPr>
            <a:r>
              <a:rPr lang="en-US" sz="2400" dirty="0"/>
              <a:t>• Supply / inventory and wastage — because these affect cost structure and quality directly, and bad quality hurts reputation.</a:t>
            </a:r>
          </a:p>
          <a:p>
            <a:endParaRPr lang="en-US" sz="2400" dirty="0"/>
          </a:p>
          <a:p>
            <a:pPr marL="0" indent="0">
              <a:buNone/>
            </a:pPr>
            <a:r>
              <a:rPr lang="en-US" sz="2400" dirty="0"/>
              <a:t>• Cash flow and financial planning — to ensure resilience, especially around seasonal fluctuations.</a:t>
            </a:r>
          </a:p>
          <a:p>
            <a:endParaRPr lang="en-US" sz="2400" dirty="0"/>
          </a:p>
          <a:p>
            <a:pPr marL="0" indent="0">
              <a:buNone/>
            </a:pPr>
            <a:r>
              <a:rPr lang="en-US" sz="2400" dirty="0"/>
              <a:t>• Delivery logistics and customer experience — because even if the bouquet looks good, if delivery is late or presentation poor, customers won’t repeat or refer.</a:t>
            </a:r>
          </a:p>
          <a:p>
            <a:endParaRPr lang="en-US" sz="2400" dirty="0"/>
          </a:p>
          <a:p>
            <a:pPr marL="0" indent="0">
              <a:buNone/>
            </a:pPr>
            <a:r>
              <a:rPr lang="en-US" sz="2400" dirty="0"/>
              <a:t>• Marketing / differentiation — to avoid being </a:t>
            </a:r>
            <a:r>
              <a:rPr lang="en-US" sz="2400" dirty="0" err="1"/>
              <a:t>commoditised</a:t>
            </a:r>
            <a:r>
              <a:rPr lang="en-US" sz="2400" dirty="0"/>
              <a:t>; building brand, leveraging local community, online presence.</a:t>
            </a:r>
          </a:p>
          <a:p>
            <a:endParaRPr lang="en-US" dirty="0"/>
          </a:p>
          <a:p>
            <a:endParaRPr lang="en-GB" dirty="0"/>
          </a:p>
        </p:txBody>
      </p:sp>
    </p:spTree>
    <p:extLst>
      <p:ext uri="{BB962C8B-B14F-4D97-AF65-F5344CB8AC3E}">
        <p14:creationId xmlns:p14="http://schemas.microsoft.com/office/powerpoint/2010/main" val="1925915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CB4140-11DF-D9B5-29EE-7A08478AC429}"/>
              </a:ext>
            </a:extLst>
          </p:cNvPr>
          <p:cNvSpPr>
            <a:spLocks noGrp="1"/>
          </p:cNvSpPr>
          <p:nvPr>
            <p:ph idx="1"/>
          </p:nvPr>
        </p:nvSpPr>
        <p:spPr>
          <a:xfrm>
            <a:off x="0" y="0"/>
            <a:ext cx="12192000" cy="6632811"/>
          </a:xfrm>
        </p:spPr>
        <p:txBody>
          <a:bodyPr>
            <a:normAutofit fontScale="92500" lnSpcReduction="20000"/>
          </a:bodyPr>
          <a:lstStyle/>
          <a:p>
            <a:pPr marL="0" indent="0">
              <a:buNone/>
            </a:pPr>
            <a:endParaRPr lang="en-US" dirty="0"/>
          </a:p>
          <a:p>
            <a:pPr marL="0" indent="0">
              <a:buNone/>
            </a:pPr>
            <a:r>
              <a:rPr lang="en-US" dirty="0"/>
              <a:t>How These Problems Could Play Out for “Green Haven Florists”</a:t>
            </a:r>
          </a:p>
          <a:p>
            <a:endParaRPr lang="en-US" dirty="0"/>
          </a:p>
          <a:p>
            <a:r>
              <a:rPr lang="en-US" dirty="0"/>
              <a:t> Quality &amp; consistency issues (If their suppliers are unreliable flowers arriving late, damaged, lower quality , this has knock-on effects, design compromises, customer complaints, returns, or refunds.)</a:t>
            </a:r>
          </a:p>
          <a:p>
            <a:endParaRPr lang="en-US" dirty="0"/>
          </a:p>
          <a:p>
            <a:r>
              <a:rPr lang="en-US" dirty="0"/>
              <a:t> High wastage &amp; cost overruns (flowers that don’t sell go to waste; perishable stock requires careful forecasting. Packaging, water, refrigeration add cost. If these aren’t tightly managed, profit margins are squeezed. )</a:t>
            </a:r>
          </a:p>
          <a:p>
            <a:endParaRPr lang="en-US" dirty="0"/>
          </a:p>
          <a:p>
            <a:r>
              <a:rPr lang="en-US" dirty="0"/>
              <a:t> Pricing challenges / competition undercutting ( perhaps supermarkets, online flower delivery services can offer lower prices. Green Haven may struggle to maintain price points without losing business or being considered too expensive)</a:t>
            </a:r>
          </a:p>
          <a:p>
            <a:endParaRPr lang="en-US" dirty="0"/>
          </a:p>
          <a:p>
            <a:r>
              <a:rPr lang="en-US" dirty="0"/>
              <a:t> Capacity constraints / seasonal spikes ( at times like Valentine’s Day, Mother’s Day, large number of orders might overwhelm staff or delivery capacity — leading to late orders, mistakes. Conversely, at off-peak times, there might be </a:t>
            </a:r>
            <a:r>
              <a:rPr lang="en-US" dirty="0" err="1"/>
              <a:t>under-utilised</a:t>
            </a:r>
            <a:r>
              <a:rPr lang="en-US" dirty="0"/>
              <a:t> capacity, leading to high fixed-cost burden.)</a:t>
            </a:r>
            <a:endParaRPr lang="en-GB" dirty="0"/>
          </a:p>
        </p:txBody>
      </p:sp>
    </p:spTree>
    <p:extLst>
      <p:ext uri="{BB962C8B-B14F-4D97-AF65-F5344CB8AC3E}">
        <p14:creationId xmlns:p14="http://schemas.microsoft.com/office/powerpoint/2010/main" val="731103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AFA0E2-2DC9-E68B-00B5-5C82BA7A1468}"/>
              </a:ext>
            </a:extLst>
          </p:cNvPr>
          <p:cNvSpPr>
            <a:spLocks noGrp="1"/>
          </p:cNvSpPr>
          <p:nvPr>
            <p:ph idx="1"/>
          </p:nvPr>
        </p:nvSpPr>
        <p:spPr>
          <a:xfrm>
            <a:off x="0" y="409433"/>
            <a:ext cx="12192000" cy="6277970"/>
          </a:xfrm>
        </p:spPr>
        <p:txBody>
          <a:bodyPr>
            <a:normAutofit/>
          </a:bodyPr>
          <a:lstStyle/>
          <a:p>
            <a:r>
              <a:rPr lang="en-US" dirty="0"/>
              <a:t> Marketing &amp; customer reach ( if Green Haven doesn’t have a strong website, social media, or local presence, they might fail to capture new customers.)</a:t>
            </a:r>
          </a:p>
          <a:p>
            <a:endParaRPr lang="en-US" dirty="0"/>
          </a:p>
          <a:p>
            <a:r>
              <a:rPr lang="en-US" dirty="0"/>
              <a:t> Cash flow risks ( because supplies are needed in advance, but revenue may lag, or payment terms may be </a:t>
            </a:r>
            <a:r>
              <a:rPr lang="en-US" dirty="0" err="1"/>
              <a:t>unfavourable</a:t>
            </a:r>
            <a:r>
              <a:rPr lang="en-US" dirty="0"/>
              <a:t>.)</a:t>
            </a:r>
          </a:p>
          <a:p>
            <a:endParaRPr lang="en-US" dirty="0"/>
          </a:p>
          <a:p>
            <a:r>
              <a:rPr lang="en-US" dirty="0"/>
              <a:t> </a:t>
            </a:r>
            <a:r>
              <a:rPr lang="en-US" dirty="0" err="1"/>
              <a:t>Labour</a:t>
            </a:r>
            <a:r>
              <a:rPr lang="en-US" dirty="0"/>
              <a:t> / skills shortage ( need staff who are good at floral design, good customer service, efficient delivery. If staff leave or demand for skilled florists is high, wages go up, turnover can increase.)</a:t>
            </a:r>
          </a:p>
          <a:p>
            <a:endParaRPr lang="en-US" dirty="0"/>
          </a:p>
          <a:p>
            <a:r>
              <a:rPr lang="en-US" dirty="0"/>
              <a:t> Adapting to changing consumer preferences (more customers may want sustainable bouquets, locally sourced flowers, low-waste packaging. Also demand for online ordering, same-day delivery. If Green Haven isn’t adapting, they risk losing market share.)</a:t>
            </a:r>
          </a:p>
          <a:p>
            <a:endParaRPr lang="en-US" dirty="0"/>
          </a:p>
          <a:p>
            <a:endParaRPr lang="en-GB" dirty="0"/>
          </a:p>
        </p:txBody>
      </p:sp>
    </p:spTree>
    <p:extLst>
      <p:ext uri="{BB962C8B-B14F-4D97-AF65-F5344CB8AC3E}">
        <p14:creationId xmlns:p14="http://schemas.microsoft.com/office/powerpoint/2010/main" val="2514106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1700C-58CD-EBB6-FE17-E01673FE0F59}"/>
            </a:ext>
          </a:extLst>
        </p:cNvPr>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14F40AF-1DC8-A37F-53F7-202B11A20FAE}"/>
              </a:ext>
            </a:extLst>
          </p:cNvPr>
          <p:cNvSpPr>
            <a:spLocks noGrp="1"/>
          </p:cNvSpPr>
          <p:nvPr>
            <p:ph type="pic" sz="quarter" idx="11"/>
          </p:nvPr>
        </p:nvSpPr>
        <p:spPr>
          <a:xfrm>
            <a:off x="664234" y="2102688"/>
            <a:ext cx="12192000" cy="6858000"/>
          </a:xfrm>
        </p:spPr>
        <p:txBody>
          <a:bodyPr/>
          <a:lstStyle/>
          <a:p>
            <a:pPr marL="0" indent="0">
              <a:buNone/>
            </a:pPr>
            <a:endParaRPr lang="en-GB" dirty="0"/>
          </a:p>
          <a:p>
            <a:pPr marL="0" indent="0">
              <a:buNone/>
            </a:pPr>
            <a:endParaRPr lang="en-GB" dirty="0"/>
          </a:p>
        </p:txBody>
      </p:sp>
      <p:graphicFrame>
        <p:nvGraphicFramePr>
          <p:cNvPr id="5" name="Table 4">
            <a:extLst>
              <a:ext uri="{FF2B5EF4-FFF2-40B4-BE49-F238E27FC236}">
                <a16:creationId xmlns:a16="http://schemas.microsoft.com/office/drawing/2014/main" id="{A2EE408F-2C4B-7EA4-C94A-EC225621176C}"/>
              </a:ext>
            </a:extLst>
          </p:cNvPr>
          <p:cNvGraphicFramePr>
            <a:graphicFrameLocks noGrp="1"/>
          </p:cNvGraphicFramePr>
          <p:nvPr>
            <p:extLst>
              <p:ext uri="{D42A27DB-BD31-4B8C-83A1-F6EECF244321}">
                <p14:modId xmlns:p14="http://schemas.microsoft.com/office/powerpoint/2010/main" val="2135775927"/>
              </p:ext>
            </p:extLst>
          </p:nvPr>
        </p:nvGraphicFramePr>
        <p:xfrm>
          <a:off x="1952233" y="0"/>
          <a:ext cx="10044748" cy="10752116"/>
        </p:xfrm>
        <a:graphic>
          <a:graphicData uri="http://schemas.openxmlformats.org/drawingml/2006/table">
            <a:tbl>
              <a:tblPr firstRow="1" bandRow="1">
                <a:tableStyleId>{93296810-A885-4BE3-A3E7-6D5BEEA58F35}</a:tableStyleId>
              </a:tblPr>
              <a:tblGrid>
                <a:gridCol w="1434964">
                  <a:extLst>
                    <a:ext uri="{9D8B030D-6E8A-4147-A177-3AD203B41FA5}">
                      <a16:colId xmlns:a16="http://schemas.microsoft.com/office/drawing/2014/main" val="516700139"/>
                    </a:ext>
                  </a:extLst>
                </a:gridCol>
                <a:gridCol w="1434964">
                  <a:extLst>
                    <a:ext uri="{9D8B030D-6E8A-4147-A177-3AD203B41FA5}">
                      <a16:colId xmlns:a16="http://schemas.microsoft.com/office/drawing/2014/main" val="1482979515"/>
                    </a:ext>
                  </a:extLst>
                </a:gridCol>
                <a:gridCol w="1434964">
                  <a:extLst>
                    <a:ext uri="{9D8B030D-6E8A-4147-A177-3AD203B41FA5}">
                      <a16:colId xmlns:a16="http://schemas.microsoft.com/office/drawing/2014/main" val="1537974666"/>
                    </a:ext>
                  </a:extLst>
                </a:gridCol>
                <a:gridCol w="1434964">
                  <a:extLst>
                    <a:ext uri="{9D8B030D-6E8A-4147-A177-3AD203B41FA5}">
                      <a16:colId xmlns:a16="http://schemas.microsoft.com/office/drawing/2014/main" val="2616223528"/>
                    </a:ext>
                  </a:extLst>
                </a:gridCol>
                <a:gridCol w="1838634">
                  <a:extLst>
                    <a:ext uri="{9D8B030D-6E8A-4147-A177-3AD203B41FA5}">
                      <a16:colId xmlns:a16="http://schemas.microsoft.com/office/drawing/2014/main" val="3425015451"/>
                    </a:ext>
                  </a:extLst>
                </a:gridCol>
                <a:gridCol w="1347144">
                  <a:extLst>
                    <a:ext uri="{9D8B030D-6E8A-4147-A177-3AD203B41FA5}">
                      <a16:colId xmlns:a16="http://schemas.microsoft.com/office/drawing/2014/main" val="1430925739"/>
                    </a:ext>
                  </a:extLst>
                </a:gridCol>
                <a:gridCol w="1119114">
                  <a:extLst>
                    <a:ext uri="{9D8B030D-6E8A-4147-A177-3AD203B41FA5}">
                      <a16:colId xmlns:a16="http://schemas.microsoft.com/office/drawing/2014/main" val="283900714"/>
                    </a:ext>
                  </a:extLst>
                </a:gridCol>
              </a:tblGrid>
              <a:tr h="466139">
                <a:tc gridSpan="7">
                  <a:txBody>
                    <a:bodyPr/>
                    <a:lstStyle/>
                    <a:p>
                      <a:pPr algn="ctr"/>
                      <a:r>
                        <a:rPr lang="en-GB" sz="2400" dirty="0">
                          <a:solidFill>
                            <a:schemeClr val="tx1"/>
                          </a:solidFill>
                        </a:rPr>
                        <a:t>Identify the Root Problem</a:t>
                      </a:r>
                    </a:p>
                  </a:txBody>
                  <a:tcPr>
                    <a:solidFill>
                      <a:schemeClr val="bg2"/>
                    </a:solidFill>
                  </a:tcPr>
                </a:tc>
                <a:tc hMerge="1">
                  <a:txBody>
                    <a:bodyPr/>
                    <a:lstStyle/>
                    <a:p>
                      <a:pPr algn="ctr"/>
                      <a:endParaRPr lang="en-GB" sz="2400" dirty="0">
                        <a:solidFill>
                          <a:schemeClr val="tx1"/>
                        </a:solidFill>
                      </a:endParaRPr>
                    </a:p>
                  </a:txBody>
                  <a:tcPr>
                    <a:solidFill>
                      <a:srgbClr val="FFC000"/>
                    </a:solidFill>
                  </a:tcPr>
                </a:tc>
                <a:tc hMerge="1">
                  <a:txBody>
                    <a:bodyPr/>
                    <a:lstStyle/>
                    <a:p>
                      <a:pPr algn="ctr"/>
                      <a:endParaRPr lang="en-GB" sz="2400" dirty="0">
                        <a:solidFill>
                          <a:schemeClr val="tx1"/>
                        </a:solidFill>
                      </a:endParaRPr>
                    </a:p>
                  </a:txBody>
                  <a:tcPr>
                    <a:solidFill>
                      <a:srgbClr val="FFFF00"/>
                    </a:solidFill>
                  </a:tcPr>
                </a:tc>
                <a:tc hMerge="1">
                  <a:txBody>
                    <a:bodyPr/>
                    <a:lstStyle/>
                    <a:p>
                      <a:pPr algn="ctr"/>
                      <a:endParaRPr lang="en-GB" sz="2400" dirty="0">
                        <a:solidFill>
                          <a:schemeClr val="tx1"/>
                        </a:solidFill>
                      </a:endParaRPr>
                    </a:p>
                  </a:txBody>
                  <a:tcPr>
                    <a:solidFill>
                      <a:srgbClr val="92D050"/>
                    </a:solidFill>
                  </a:tcPr>
                </a:tc>
                <a:tc hMerge="1">
                  <a:txBody>
                    <a:bodyPr/>
                    <a:lstStyle/>
                    <a:p>
                      <a:pPr algn="ctr"/>
                      <a:endParaRPr lang="en-GB" sz="2400" dirty="0">
                        <a:solidFill>
                          <a:schemeClr val="tx1"/>
                        </a:solidFill>
                      </a:endParaRPr>
                    </a:p>
                  </a:txBody>
                  <a:tcPr>
                    <a:solidFill>
                      <a:srgbClr val="00B0F0"/>
                    </a:solidFill>
                  </a:tcPr>
                </a:tc>
                <a:tc hMerge="1">
                  <a:txBody>
                    <a:bodyPr/>
                    <a:lstStyle/>
                    <a:p>
                      <a:pPr algn="ctr"/>
                      <a:endParaRPr lang="en-GB" sz="2400" dirty="0">
                        <a:solidFill>
                          <a:schemeClr val="tx1"/>
                        </a:solidFill>
                      </a:endParaRPr>
                    </a:p>
                  </a:txBody>
                  <a:tcPr>
                    <a:solidFill>
                      <a:srgbClr val="0070C0"/>
                    </a:solidFill>
                  </a:tcPr>
                </a:tc>
                <a:tc hMerge="1">
                  <a:txBody>
                    <a:bodyPr/>
                    <a:lstStyle/>
                    <a:p>
                      <a:pPr algn="ctr"/>
                      <a:endParaRPr lang="en-GB" sz="2400" dirty="0">
                        <a:solidFill>
                          <a:schemeClr val="tx1"/>
                        </a:solidFill>
                      </a:endParaRPr>
                    </a:p>
                  </a:txBody>
                  <a:tcPr>
                    <a:solidFill>
                      <a:srgbClr val="7030A0"/>
                    </a:solidFill>
                  </a:tcPr>
                </a:tc>
                <a:extLst>
                  <a:ext uri="{0D108BD9-81ED-4DB2-BD59-A6C34878D82A}">
                    <a16:rowId xmlns:a16="http://schemas.microsoft.com/office/drawing/2014/main" val="680339614"/>
                  </a:ext>
                </a:extLst>
              </a:tr>
              <a:tr h="839051">
                <a:tc>
                  <a:txBody>
                    <a:bodyPr/>
                    <a:lstStyle/>
                    <a:p>
                      <a:pPr algn="ctr"/>
                      <a:r>
                        <a:rPr lang="en-GB" sz="2400" dirty="0">
                          <a:solidFill>
                            <a:schemeClr val="tx1"/>
                          </a:solidFill>
                        </a:rPr>
                        <a:t>What?</a:t>
                      </a:r>
                    </a:p>
                  </a:txBody>
                  <a:tcPr>
                    <a:solidFill>
                      <a:srgbClr val="FF0000"/>
                    </a:solidFill>
                  </a:tcPr>
                </a:tc>
                <a:tc>
                  <a:txBody>
                    <a:bodyPr/>
                    <a:lstStyle/>
                    <a:p>
                      <a:pPr algn="ctr"/>
                      <a:r>
                        <a:rPr lang="en-GB" sz="2400" dirty="0">
                          <a:solidFill>
                            <a:schemeClr val="tx1"/>
                          </a:solidFill>
                        </a:rPr>
                        <a:t>Where? </a:t>
                      </a:r>
                    </a:p>
                  </a:txBody>
                  <a:tcPr>
                    <a:solidFill>
                      <a:srgbClr val="FFC000"/>
                    </a:solidFill>
                  </a:tcPr>
                </a:tc>
                <a:tc>
                  <a:txBody>
                    <a:bodyPr/>
                    <a:lstStyle/>
                    <a:p>
                      <a:pPr algn="ctr"/>
                      <a:r>
                        <a:rPr lang="en-GB" sz="2400" dirty="0">
                          <a:solidFill>
                            <a:schemeClr val="tx1"/>
                          </a:solidFill>
                        </a:rPr>
                        <a:t>When?</a:t>
                      </a:r>
                    </a:p>
                  </a:txBody>
                  <a:tcPr>
                    <a:solidFill>
                      <a:srgbClr val="FFFF00"/>
                    </a:solidFill>
                  </a:tcPr>
                </a:tc>
                <a:tc>
                  <a:txBody>
                    <a:bodyPr/>
                    <a:lstStyle/>
                    <a:p>
                      <a:pPr algn="ctr"/>
                      <a:r>
                        <a:rPr lang="en-GB" sz="2400" dirty="0">
                          <a:solidFill>
                            <a:schemeClr val="tx1"/>
                          </a:solidFill>
                        </a:rPr>
                        <a:t>Who?</a:t>
                      </a:r>
                    </a:p>
                  </a:txBody>
                  <a:tcPr>
                    <a:solidFill>
                      <a:srgbClr val="92D050"/>
                    </a:solidFill>
                  </a:tcPr>
                </a:tc>
                <a:tc>
                  <a:txBody>
                    <a:bodyPr/>
                    <a:lstStyle/>
                    <a:p>
                      <a:pPr algn="ctr"/>
                      <a:r>
                        <a:rPr lang="en-GB" sz="2400" dirty="0">
                          <a:solidFill>
                            <a:schemeClr val="tx1"/>
                          </a:solidFill>
                        </a:rPr>
                        <a:t>Why?</a:t>
                      </a:r>
                    </a:p>
                  </a:txBody>
                  <a:tcPr>
                    <a:solidFill>
                      <a:srgbClr val="00B0F0"/>
                    </a:solidFill>
                  </a:tcPr>
                </a:tc>
                <a:tc>
                  <a:txBody>
                    <a:bodyPr/>
                    <a:lstStyle/>
                    <a:p>
                      <a:pPr algn="ctr"/>
                      <a:r>
                        <a:rPr lang="en-GB" sz="2400" dirty="0">
                          <a:solidFill>
                            <a:schemeClr val="tx1"/>
                          </a:solidFill>
                        </a:rPr>
                        <a:t>How?</a:t>
                      </a:r>
                    </a:p>
                  </a:txBody>
                  <a:tcPr>
                    <a:solidFill>
                      <a:srgbClr val="0070C0"/>
                    </a:solidFill>
                  </a:tcPr>
                </a:tc>
                <a:tc>
                  <a:txBody>
                    <a:bodyPr/>
                    <a:lstStyle/>
                    <a:p>
                      <a:pPr algn="ctr"/>
                      <a:r>
                        <a:rPr lang="en-GB" sz="2400" dirty="0">
                          <a:solidFill>
                            <a:schemeClr val="tx1"/>
                          </a:solidFill>
                        </a:rPr>
                        <a:t>How much?</a:t>
                      </a:r>
                    </a:p>
                  </a:txBody>
                  <a:tcPr>
                    <a:solidFill>
                      <a:srgbClr val="7030A0"/>
                    </a:solidFill>
                  </a:tcPr>
                </a:tc>
                <a:extLst>
                  <a:ext uri="{0D108BD9-81ED-4DB2-BD59-A6C34878D82A}">
                    <a16:rowId xmlns:a16="http://schemas.microsoft.com/office/drawing/2014/main" val="1480788629"/>
                  </a:ext>
                </a:extLst>
              </a:tr>
              <a:tr h="1491646">
                <a:tc>
                  <a:txBody>
                    <a:bodyPr/>
                    <a:lstStyle/>
                    <a:p>
                      <a:r>
                        <a:rPr lang="en-GB" dirty="0"/>
                        <a:t>30% decline in-store sales</a:t>
                      </a:r>
                    </a:p>
                  </a:txBody>
                  <a:tcPr>
                    <a:solidFill>
                      <a:srgbClr val="FF0000"/>
                    </a:solidFill>
                  </a:tcPr>
                </a:tc>
                <a:tc>
                  <a:txBody>
                    <a:bodyPr/>
                    <a:lstStyle/>
                    <a:p>
                      <a:r>
                        <a:rPr lang="en-US" dirty="0"/>
                        <a:t>I</a:t>
                      </a:r>
                      <a:r>
                        <a:rPr lang="en-GB" dirty="0"/>
                        <a:t>n retail </a:t>
                      </a:r>
                      <a:r>
                        <a:rPr lang="en-GB" dirty="0" err="1"/>
                        <a:t>enviroment</a:t>
                      </a:r>
                      <a:r>
                        <a:rPr lang="en-GB" dirty="0"/>
                        <a:t> </a:t>
                      </a:r>
                    </a:p>
                  </a:txBody>
                  <a:tcPr>
                    <a:solidFill>
                      <a:srgbClr val="FFC000"/>
                    </a:solidFill>
                  </a:tcPr>
                </a:tc>
                <a:tc>
                  <a:txBody>
                    <a:bodyPr/>
                    <a:lstStyle/>
                    <a:p>
                      <a:r>
                        <a:rPr lang="en-US" dirty="0"/>
                        <a:t>I</a:t>
                      </a:r>
                      <a:r>
                        <a:rPr lang="en-GB" dirty="0"/>
                        <a:t>n the last 12 </a:t>
                      </a:r>
                      <a:r>
                        <a:rPr lang="en-GB" dirty="0" err="1"/>
                        <a:t>monts</a:t>
                      </a:r>
                      <a:endParaRPr lang="en-GB" dirty="0"/>
                    </a:p>
                  </a:txBody>
                  <a:tcPr>
                    <a:solidFill>
                      <a:srgbClr val="FFFF00"/>
                    </a:solidFill>
                  </a:tcPr>
                </a:tc>
                <a:tc>
                  <a:txBody>
                    <a:bodyPr/>
                    <a:lstStyle/>
                    <a:p>
                      <a:r>
                        <a:rPr lang="en-US" dirty="0"/>
                        <a:t>L</a:t>
                      </a:r>
                      <a:r>
                        <a:rPr lang="en-GB" dirty="0" err="1"/>
                        <a:t>iam</a:t>
                      </a:r>
                      <a:r>
                        <a:rPr lang="en-GB" dirty="0"/>
                        <a:t> and Pryia</a:t>
                      </a:r>
                    </a:p>
                  </a:txBody>
                  <a:tcPr>
                    <a:solidFill>
                      <a:srgbClr val="92D050"/>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Reduced activity D</a:t>
                      </a:r>
                      <a:r>
                        <a:rPr lang="en-GB" dirty="0" err="1"/>
                        <a:t>ue</a:t>
                      </a:r>
                      <a:r>
                        <a:rPr lang="en-GB" dirty="0"/>
                        <a:t> closure of nearby businesses</a:t>
                      </a:r>
                    </a:p>
                    <a:p>
                      <a:endParaRPr lang="en-GB" dirty="0"/>
                    </a:p>
                  </a:txBody>
                  <a:tcPr>
                    <a:solidFill>
                      <a:srgbClr val="00B0F0"/>
                    </a:solidFill>
                  </a:tcPr>
                </a:tc>
                <a:tc>
                  <a:txBody>
                    <a:bodyPr/>
                    <a:lstStyle/>
                    <a:p>
                      <a:r>
                        <a:rPr lang="en-US" dirty="0"/>
                        <a:t>V</a:t>
                      </a:r>
                      <a:r>
                        <a:rPr lang="en-GB" dirty="0" err="1"/>
                        <a:t>erry</a:t>
                      </a:r>
                      <a:r>
                        <a:rPr lang="en-GB" dirty="0"/>
                        <a:t> serious</a:t>
                      </a:r>
                    </a:p>
                  </a:txBody>
                  <a:tcPr>
                    <a:solidFill>
                      <a:srgbClr val="0070C0"/>
                    </a:solidFill>
                  </a:tcPr>
                </a:tc>
                <a:tc>
                  <a:txBody>
                    <a:bodyPr/>
                    <a:lstStyle/>
                    <a:p>
                      <a:r>
                        <a:rPr lang="en-US" dirty="0"/>
                        <a:t>Rising costs </a:t>
                      </a:r>
                      <a:endParaRPr lang="en-GB" dirty="0"/>
                    </a:p>
                  </a:txBody>
                  <a:tcPr>
                    <a:solidFill>
                      <a:srgbClr val="7030A0"/>
                    </a:solidFill>
                  </a:tcPr>
                </a:tc>
                <a:extLst>
                  <a:ext uri="{0D108BD9-81ED-4DB2-BD59-A6C34878D82A}">
                    <a16:rowId xmlns:a16="http://schemas.microsoft.com/office/drawing/2014/main" val="2046650194"/>
                  </a:ext>
                </a:extLst>
              </a:tr>
              <a:tr h="1211962">
                <a:tc>
                  <a:txBody>
                    <a:bodyPr/>
                    <a:lstStyle/>
                    <a:p>
                      <a:pPr marL="0" indent="0">
                        <a:buFont typeface="Arial" panose="020B0604020202020204" pitchFamily="34" charset="0"/>
                        <a:buNone/>
                      </a:pPr>
                      <a:r>
                        <a:rPr lang="en-US" sz="1800" dirty="0"/>
                        <a:t>R</a:t>
                      </a:r>
                      <a:r>
                        <a:rPr lang="en-GB" sz="1800" dirty="0"/>
                        <a:t>educed activity</a:t>
                      </a:r>
                    </a:p>
                  </a:txBody>
                  <a:tcPr>
                    <a:solidFill>
                      <a:srgbClr val="FF0000"/>
                    </a:solidFill>
                  </a:tcPr>
                </a:tc>
                <a:tc>
                  <a:txBody>
                    <a:bodyPr/>
                    <a:lstStyle/>
                    <a:p>
                      <a:pPr marL="285750" indent="-285750">
                        <a:buFont typeface="Arial" panose="020B0604020202020204" pitchFamily="34" charset="0"/>
                        <a:buChar char="•"/>
                      </a:pPr>
                      <a:r>
                        <a:rPr lang="en-US" dirty="0"/>
                        <a:t>T</a:t>
                      </a:r>
                      <a:r>
                        <a:rPr lang="en-GB" dirty="0"/>
                        <a:t>he shop’s location</a:t>
                      </a:r>
                    </a:p>
                  </a:txBody>
                  <a:tcPr>
                    <a:solidFill>
                      <a:srgbClr val="FFC000"/>
                    </a:solidFill>
                  </a:tcPr>
                </a:tc>
                <a:tc>
                  <a:txBody>
                    <a:bodyPr/>
                    <a:lstStyle/>
                    <a:p>
                      <a:pPr marL="285750" indent="-285750">
                        <a:buFont typeface="Arial" panose="020B0604020202020204" pitchFamily="34" charset="0"/>
                        <a:buChar char="•"/>
                      </a:pPr>
                      <a:r>
                        <a:rPr lang="en-US" dirty="0"/>
                        <a:t>In store sales started to drop</a:t>
                      </a:r>
                      <a:endParaRPr lang="en-GB" dirty="0"/>
                    </a:p>
                  </a:txBody>
                  <a:tcPr>
                    <a:solidFill>
                      <a:srgbClr val="FFFF00"/>
                    </a:solidFill>
                  </a:tcPr>
                </a:tc>
                <a:tc>
                  <a:txBody>
                    <a:bodyPr/>
                    <a:lstStyle/>
                    <a:p>
                      <a:pPr marL="285750" indent="-285750">
                        <a:buFont typeface="Arial" panose="020B0604020202020204" pitchFamily="34" charset="0"/>
                        <a:buChar char="•"/>
                      </a:pPr>
                      <a:r>
                        <a:rPr lang="en-US" dirty="0"/>
                        <a:t>Customer feedback</a:t>
                      </a:r>
                      <a:endParaRPr lang="en-GB" dirty="0"/>
                    </a:p>
                  </a:txBody>
                  <a:tcPr>
                    <a:solidFill>
                      <a:srgbClr val="92D050"/>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a:t>
                      </a:r>
                      <a:r>
                        <a:rPr lang="en-GB" dirty="0" err="1"/>
                        <a:t>eneral</a:t>
                      </a:r>
                      <a:r>
                        <a:rPr lang="en-GB" dirty="0"/>
                        <a:t> shift toward online </a:t>
                      </a:r>
                      <a:r>
                        <a:rPr lang="en-GB" dirty="0" err="1"/>
                        <a:t>shoping</a:t>
                      </a:r>
                      <a:endParaRPr lang="en-GB" dirty="0"/>
                    </a:p>
                    <a:p>
                      <a:pPr marL="285750" indent="-285750">
                        <a:buFont typeface="Arial" panose="020B0604020202020204" pitchFamily="34" charset="0"/>
                        <a:buChar char="•"/>
                      </a:pPr>
                      <a:endParaRPr lang="en-GB" dirty="0"/>
                    </a:p>
                  </a:txBody>
                  <a:tcPr>
                    <a:solidFill>
                      <a:srgbClr val="00B0F0"/>
                    </a:solidFill>
                  </a:tcPr>
                </a:tc>
                <a:tc>
                  <a:txBody>
                    <a:bodyPr/>
                    <a:lstStyle/>
                    <a:p>
                      <a:pPr marL="285750" indent="-285750">
                        <a:buFont typeface="Arial" panose="020B0604020202020204" pitchFamily="34" charset="0"/>
                        <a:buChar char="•"/>
                      </a:pPr>
                      <a:r>
                        <a:rPr lang="en-US" dirty="0"/>
                        <a:t>Price of </a:t>
                      </a:r>
                      <a:r>
                        <a:rPr lang="en-US" dirty="0" err="1"/>
                        <a:t>fress</a:t>
                      </a:r>
                      <a:r>
                        <a:rPr lang="en-US" dirty="0"/>
                        <a:t> flowers has surged</a:t>
                      </a:r>
                      <a:endParaRPr lang="en-GB" dirty="0"/>
                    </a:p>
                  </a:txBody>
                  <a:tcPr>
                    <a:solidFill>
                      <a:srgbClr val="0070C0"/>
                    </a:solidFill>
                  </a:tcPr>
                </a:tc>
                <a:tc>
                  <a:txBody>
                    <a:bodyPr/>
                    <a:lstStyle/>
                    <a:p>
                      <a:pPr marL="285750" indent="-285750">
                        <a:buFont typeface="Arial" panose="020B0604020202020204" pitchFamily="34" charset="0"/>
                        <a:buChar char="•"/>
                      </a:pPr>
                      <a:r>
                        <a:rPr lang="en-US" dirty="0"/>
                        <a:t>U</a:t>
                      </a:r>
                      <a:r>
                        <a:rPr lang="en-GB" dirty="0" err="1"/>
                        <a:t>nderstand</a:t>
                      </a:r>
                      <a:r>
                        <a:rPr lang="en-GB" dirty="0"/>
                        <a:t> the broader </a:t>
                      </a:r>
                      <a:r>
                        <a:rPr lang="en-GB" dirty="0" err="1"/>
                        <a:t>marketdynamics</a:t>
                      </a:r>
                      <a:endParaRPr lang="en-GB" dirty="0"/>
                    </a:p>
                  </a:txBody>
                  <a:tcPr>
                    <a:solidFill>
                      <a:srgbClr val="7030A0"/>
                    </a:solidFill>
                  </a:tcPr>
                </a:tc>
                <a:extLst>
                  <a:ext uri="{0D108BD9-81ED-4DB2-BD59-A6C34878D82A}">
                    <a16:rowId xmlns:a16="http://schemas.microsoft.com/office/drawing/2014/main" val="886584623"/>
                  </a:ext>
                </a:extLst>
              </a:tr>
              <a:tr h="1211962">
                <a:tc>
                  <a:txBody>
                    <a:bodyPr/>
                    <a:lstStyle/>
                    <a:p>
                      <a:pPr marL="0" indent="0">
                        <a:buFont typeface="Arial" panose="020B0604020202020204" pitchFamily="34" charset="0"/>
                        <a:buNone/>
                      </a:pPr>
                      <a:r>
                        <a:rPr lang="en-US" dirty="0" err="1"/>
                        <a:t>Rissing</a:t>
                      </a:r>
                      <a:r>
                        <a:rPr lang="en-US" dirty="0"/>
                        <a:t> operational costs </a:t>
                      </a:r>
                      <a:endParaRPr lang="en-GB" dirty="0"/>
                    </a:p>
                  </a:txBody>
                  <a:tcPr>
                    <a:solidFill>
                      <a:srgbClr val="FF0000"/>
                    </a:solidFill>
                  </a:tcPr>
                </a:tc>
                <a:tc>
                  <a:txBody>
                    <a:bodyPr/>
                    <a:lstStyle/>
                    <a:p>
                      <a:pPr marL="285750" indent="-285750">
                        <a:buFont typeface="Arial" panose="020B0604020202020204" pitchFamily="34" charset="0"/>
                        <a:buChar char="•"/>
                      </a:pPr>
                      <a:endParaRPr lang="en-GB" dirty="0"/>
                    </a:p>
                  </a:txBody>
                  <a:tcPr>
                    <a:solidFill>
                      <a:srgbClr val="FFC000"/>
                    </a:solidFill>
                  </a:tcPr>
                </a:tc>
                <a:tc>
                  <a:txBody>
                    <a:bodyPr/>
                    <a:lstStyle/>
                    <a:p>
                      <a:pPr marL="285750" indent="-285750">
                        <a:buFont typeface="Arial" panose="020B0604020202020204" pitchFamily="34" charset="0"/>
                        <a:buChar char="•"/>
                      </a:pPr>
                      <a:r>
                        <a:rPr lang="en-US" dirty="0"/>
                        <a:t>F</a:t>
                      </a:r>
                      <a:r>
                        <a:rPr lang="en-GB" dirty="0" err="1"/>
                        <a:t>oot</a:t>
                      </a:r>
                      <a:r>
                        <a:rPr lang="en-GB" dirty="0"/>
                        <a:t> traffic in store became less </a:t>
                      </a:r>
                    </a:p>
                  </a:txBody>
                  <a:tcPr>
                    <a:solidFill>
                      <a:srgbClr val="FFFF00"/>
                    </a:solidFill>
                  </a:tcPr>
                </a:tc>
                <a:tc>
                  <a:txBody>
                    <a:bodyPr/>
                    <a:lstStyle/>
                    <a:p>
                      <a:pPr marL="285750" indent="-285750">
                        <a:buFont typeface="Arial" panose="020B0604020202020204" pitchFamily="34" charset="0"/>
                        <a:buChar char="•"/>
                      </a:pPr>
                      <a:endParaRPr lang="en-GB" dirty="0"/>
                    </a:p>
                  </a:txBody>
                  <a:tcPr>
                    <a:solidFill>
                      <a:srgbClr val="92D050"/>
                    </a:solidFill>
                  </a:tcPr>
                </a:tc>
                <a:tc>
                  <a:txBody>
                    <a:bodyPr/>
                    <a:lstStyle/>
                    <a:p>
                      <a:pPr marL="0" indent="0">
                        <a:buFont typeface="Arial" panose="020B0604020202020204" pitchFamily="34" charset="0"/>
                        <a:buNone/>
                      </a:pPr>
                      <a:r>
                        <a:rPr lang="en-US" dirty="0"/>
                        <a:t>Rising costs have further strained the business</a:t>
                      </a:r>
                      <a:endParaRPr lang="en-GB" dirty="0"/>
                    </a:p>
                  </a:txBody>
                  <a:tcPr>
                    <a:solidFill>
                      <a:srgbClr val="00B0F0"/>
                    </a:solidFill>
                  </a:tcPr>
                </a:tc>
                <a:tc>
                  <a:txBody>
                    <a:bodyPr/>
                    <a:lstStyle/>
                    <a:p>
                      <a:pPr marL="285750" indent="-285750">
                        <a:buFont typeface="Arial" panose="020B0604020202020204" pitchFamily="34" charset="0"/>
                        <a:buChar char="•"/>
                      </a:pPr>
                      <a:r>
                        <a:rPr lang="en-US" dirty="0"/>
                        <a:t>S</a:t>
                      </a:r>
                      <a:r>
                        <a:rPr lang="en-GB" dirty="0" err="1"/>
                        <a:t>upply</a:t>
                      </a:r>
                      <a:r>
                        <a:rPr lang="en-GB" dirty="0"/>
                        <a:t> chain disruptions and </a:t>
                      </a:r>
                      <a:r>
                        <a:rPr lang="en-GB" dirty="0" err="1"/>
                        <a:t>infaltion</a:t>
                      </a:r>
                      <a:endParaRPr lang="en-GB" dirty="0"/>
                    </a:p>
                  </a:txBody>
                  <a:tcPr>
                    <a:solidFill>
                      <a:srgbClr val="0070C0"/>
                    </a:solidFill>
                  </a:tcPr>
                </a:tc>
                <a:tc>
                  <a:txBody>
                    <a:bodyPr/>
                    <a:lstStyle/>
                    <a:p>
                      <a:pPr marL="285750" indent="-285750">
                        <a:buFont typeface="Arial" panose="020B0604020202020204" pitchFamily="34" charset="0"/>
                        <a:buChar char="•"/>
                      </a:pPr>
                      <a:r>
                        <a:rPr lang="en-US" dirty="0"/>
                        <a:t>C</a:t>
                      </a:r>
                      <a:r>
                        <a:rPr lang="en-GB" dirty="0" err="1"/>
                        <a:t>onsumer</a:t>
                      </a:r>
                      <a:r>
                        <a:rPr lang="en-GB" dirty="0"/>
                        <a:t> </a:t>
                      </a:r>
                      <a:r>
                        <a:rPr lang="en-GB" dirty="0" err="1"/>
                        <a:t>behaviour,digital</a:t>
                      </a:r>
                      <a:r>
                        <a:rPr lang="en-GB" dirty="0"/>
                        <a:t> trends and competitive threads</a:t>
                      </a:r>
                    </a:p>
                  </a:txBody>
                  <a:tcPr>
                    <a:solidFill>
                      <a:srgbClr val="7030A0"/>
                    </a:solidFill>
                  </a:tcPr>
                </a:tc>
                <a:extLst>
                  <a:ext uri="{0D108BD9-81ED-4DB2-BD59-A6C34878D82A}">
                    <a16:rowId xmlns:a16="http://schemas.microsoft.com/office/drawing/2014/main" val="3439326847"/>
                  </a:ext>
                </a:extLst>
              </a:tr>
              <a:tr h="1491646">
                <a:tc>
                  <a:txBody>
                    <a:bodyPr/>
                    <a:lstStyle/>
                    <a:p>
                      <a:pPr marL="285750" indent="-285750">
                        <a:buFont typeface="Arial" panose="020B0604020202020204" pitchFamily="34" charset="0"/>
                        <a:buChar char="•"/>
                      </a:pPr>
                      <a:r>
                        <a:rPr lang="en-US" dirty="0"/>
                        <a:t>N</a:t>
                      </a:r>
                      <a:r>
                        <a:rPr lang="en-GB" dirty="0" err="1"/>
                        <a:t>ew</a:t>
                      </a:r>
                      <a:r>
                        <a:rPr lang="en-GB" dirty="0"/>
                        <a:t> competition from online flower delivery services</a:t>
                      </a:r>
                    </a:p>
                  </a:txBody>
                  <a:tcPr>
                    <a:solidFill>
                      <a:srgbClr val="FF0000"/>
                    </a:solidFill>
                  </a:tcPr>
                </a:tc>
                <a:tc>
                  <a:txBody>
                    <a:bodyPr/>
                    <a:lstStyle/>
                    <a:p>
                      <a:pPr marL="0" indent="0">
                        <a:buFont typeface="Arial" panose="020B0604020202020204" pitchFamily="34" charset="0"/>
                        <a:buNone/>
                      </a:pPr>
                      <a:endParaRPr lang="en-GB" dirty="0"/>
                    </a:p>
                  </a:txBody>
                  <a:tcPr>
                    <a:solidFill>
                      <a:srgbClr val="FFC000"/>
                    </a:solidFill>
                  </a:tcPr>
                </a:tc>
                <a:tc>
                  <a:txBody>
                    <a:bodyPr/>
                    <a:lstStyle/>
                    <a:p>
                      <a:pPr marL="285750" indent="-285750">
                        <a:buFont typeface="Arial" panose="020B0604020202020204" pitchFamily="34" charset="0"/>
                        <a:buChar char="•"/>
                      </a:pPr>
                      <a:r>
                        <a:rPr lang="en-GB" dirty="0"/>
                        <a:t>Details</a:t>
                      </a:r>
                    </a:p>
                  </a:txBody>
                  <a:tcPr>
                    <a:solidFill>
                      <a:srgbClr val="FFFF00"/>
                    </a:solidFill>
                  </a:tcPr>
                </a:tc>
                <a:tc>
                  <a:txBody>
                    <a:bodyPr/>
                    <a:lstStyle/>
                    <a:p>
                      <a:pPr marL="285750" indent="-285750">
                        <a:buFont typeface="Arial" panose="020B0604020202020204" pitchFamily="34" charset="0"/>
                        <a:buChar char="•"/>
                      </a:pPr>
                      <a:r>
                        <a:rPr lang="en-GB" dirty="0"/>
                        <a:t>Details</a:t>
                      </a:r>
                    </a:p>
                  </a:txBody>
                  <a:tcPr>
                    <a:solidFill>
                      <a:srgbClr val="92D050"/>
                    </a:solidFill>
                  </a:tcPr>
                </a:tc>
                <a:tc>
                  <a:txBody>
                    <a:bodyPr/>
                    <a:lstStyle/>
                    <a:p>
                      <a:pPr marL="285750" indent="-285750">
                        <a:buFont typeface="Arial" panose="020B0604020202020204" pitchFamily="34" charset="0"/>
                        <a:buChar char="•"/>
                      </a:pPr>
                      <a:r>
                        <a:rPr lang="en-US" dirty="0"/>
                        <a:t>2</a:t>
                      </a:r>
                      <a:r>
                        <a:rPr lang="en-GB" dirty="0"/>
                        <a:t> new competitors have entered the local market </a:t>
                      </a:r>
                    </a:p>
                  </a:txBody>
                  <a:tcPr>
                    <a:solidFill>
                      <a:srgbClr val="00B0F0"/>
                    </a:solidFill>
                  </a:tcPr>
                </a:tc>
                <a:tc>
                  <a:txBody>
                    <a:bodyPr/>
                    <a:lstStyle/>
                    <a:p>
                      <a:pPr marL="285750" indent="-285750">
                        <a:buFont typeface="Arial" panose="020B0604020202020204" pitchFamily="34" charset="0"/>
                        <a:buChar char="•"/>
                      </a:pPr>
                      <a:r>
                        <a:rPr lang="en-US" dirty="0"/>
                        <a:t>Shop’s commitment to sustainable material is more expensive </a:t>
                      </a:r>
                      <a:endParaRPr lang="en-GB" dirty="0"/>
                    </a:p>
                  </a:txBody>
                  <a:tcPr>
                    <a:solidFill>
                      <a:srgbClr val="0070C0"/>
                    </a:solidFill>
                  </a:tcPr>
                </a:tc>
                <a:tc>
                  <a:txBody>
                    <a:bodyPr/>
                    <a:lstStyle/>
                    <a:p>
                      <a:pPr marL="285750" indent="-285750">
                        <a:buFont typeface="Arial" panose="020B0604020202020204" pitchFamily="34" charset="0"/>
                        <a:buChar char="•"/>
                      </a:pPr>
                      <a:r>
                        <a:rPr lang="en-US" dirty="0"/>
                        <a:t>M</a:t>
                      </a:r>
                      <a:r>
                        <a:rPr lang="en-GB" dirty="0" err="1"/>
                        <a:t>ake</a:t>
                      </a:r>
                      <a:r>
                        <a:rPr lang="en-GB" dirty="0"/>
                        <a:t> strategic decisions</a:t>
                      </a:r>
                    </a:p>
                  </a:txBody>
                  <a:tcPr>
                    <a:solidFill>
                      <a:srgbClr val="7030A0"/>
                    </a:solidFill>
                  </a:tcPr>
                </a:tc>
                <a:extLst>
                  <a:ext uri="{0D108BD9-81ED-4DB2-BD59-A6C34878D82A}">
                    <a16:rowId xmlns:a16="http://schemas.microsoft.com/office/drawing/2014/main" val="374116045"/>
                  </a:ext>
                </a:extLst>
              </a:tr>
            </a:tbl>
          </a:graphicData>
        </a:graphic>
      </p:graphicFrame>
      <p:sp>
        <p:nvSpPr>
          <p:cNvPr id="6" name="TextBox 5">
            <a:extLst>
              <a:ext uri="{FF2B5EF4-FFF2-40B4-BE49-F238E27FC236}">
                <a16:creationId xmlns:a16="http://schemas.microsoft.com/office/drawing/2014/main" id="{BF06D522-2E79-CDE6-025D-40436EF041A1}"/>
              </a:ext>
            </a:extLst>
          </p:cNvPr>
          <p:cNvSpPr txBox="1"/>
          <p:nvPr/>
        </p:nvSpPr>
        <p:spPr>
          <a:xfrm>
            <a:off x="195019" y="145594"/>
            <a:ext cx="2435096" cy="523220"/>
          </a:xfrm>
          <a:prstGeom prst="rect">
            <a:avLst/>
          </a:prstGeom>
          <a:noFill/>
        </p:spPr>
        <p:txBody>
          <a:bodyPr wrap="square">
            <a:spAutoFit/>
          </a:bodyPr>
          <a:lstStyle/>
          <a:p>
            <a:r>
              <a:rPr lang="en-GB" sz="2800" b="1" u="sng" dirty="0">
                <a:latin typeface="Arial" panose="020B0604020202020204" pitchFamily="34" charset="0"/>
                <a:cs typeface="Arial" panose="020B0604020202020204" pitchFamily="34" charset="0"/>
              </a:rPr>
              <a:t>5W2H</a:t>
            </a:r>
            <a:endParaRPr lang="en-GB" sz="3200" b="1" u="sng" dirty="0"/>
          </a:p>
        </p:txBody>
      </p:sp>
    </p:spTree>
    <p:extLst>
      <p:ext uri="{BB962C8B-B14F-4D97-AF65-F5344CB8AC3E}">
        <p14:creationId xmlns:p14="http://schemas.microsoft.com/office/powerpoint/2010/main" val="2496961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F348C-F75E-75E9-74BA-22A65FB9E02F}"/>
              </a:ext>
            </a:extLst>
          </p:cNvPr>
          <p:cNvSpPr>
            <a:spLocks noGrp="1"/>
          </p:cNvSpPr>
          <p:nvPr>
            <p:ph type="title"/>
          </p:nvPr>
        </p:nvSpPr>
        <p:spPr>
          <a:xfrm>
            <a:off x="3990264" y="0"/>
            <a:ext cx="4211472" cy="1325563"/>
          </a:xfrm>
        </p:spPr>
        <p:txBody>
          <a:bodyPr>
            <a:normAutofit/>
          </a:bodyPr>
          <a:lstStyle/>
          <a:p>
            <a:r>
              <a:rPr lang="en-GB" sz="3200" b="1" u="sng" dirty="0">
                <a:latin typeface="Arial" panose="020B0604020202020204" pitchFamily="34" charset="0"/>
                <a:cs typeface="Arial" panose="020B0604020202020204" pitchFamily="34" charset="0"/>
              </a:rPr>
              <a:t>PESTEL Framework</a:t>
            </a:r>
          </a:p>
        </p:txBody>
      </p:sp>
      <p:sp>
        <p:nvSpPr>
          <p:cNvPr id="3" name="Content Placeholder 2">
            <a:extLst>
              <a:ext uri="{FF2B5EF4-FFF2-40B4-BE49-F238E27FC236}">
                <a16:creationId xmlns:a16="http://schemas.microsoft.com/office/drawing/2014/main" id="{881B820E-B9B3-5CF2-E1AE-F54AA3FA003E}"/>
              </a:ext>
            </a:extLst>
          </p:cNvPr>
          <p:cNvSpPr>
            <a:spLocks noGrp="1"/>
          </p:cNvSpPr>
          <p:nvPr>
            <p:ph idx="1"/>
          </p:nvPr>
        </p:nvSpPr>
        <p:spPr>
          <a:xfrm>
            <a:off x="1067937" y="1473958"/>
            <a:ext cx="10056126" cy="5056921"/>
          </a:xfrm>
        </p:spPr>
        <p:txBody>
          <a:bodyPr>
            <a:normAutofit/>
          </a:bodyPr>
          <a:lstStyle/>
          <a:p>
            <a:pPr algn="l" rtl="0">
              <a:buNone/>
            </a:pPr>
            <a:r>
              <a:rPr lang="en-US" sz="2400" i="0" dirty="0">
                <a:solidFill>
                  <a:srgbClr val="000000"/>
                </a:solidFill>
                <a:effectLst/>
                <a:latin typeface="UICTFontTextStyleEmphasizedBody"/>
              </a:rPr>
              <a:t>The PESTEL framework is a strategic analysis tool used to understand the macro-environmental factors that can affect an </a:t>
            </a:r>
            <a:r>
              <a:rPr lang="en-US" sz="2400" i="0" dirty="0" err="1">
                <a:solidFill>
                  <a:srgbClr val="000000"/>
                </a:solidFill>
                <a:effectLst/>
                <a:latin typeface="UICTFontTextStyleEmphasizedBody"/>
              </a:rPr>
              <a:t>organisation</a:t>
            </a:r>
            <a:r>
              <a:rPr lang="en-US" sz="2400" i="0" dirty="0">
                <a:solidFill>
                  <a:srgbClr val="000000"/>
                </a:solidFill>
                <a:effectLst/>
                <a:latin typeface="UICTFontTextStyleEmphasizedBody"/>
              </a:rPr>
              <a:t>.</a:t>
            </a:r>
            <a:endParaRPr lang="en-US" sz="2400" i="0" dirty="0">
              <a:solidFill>
                <a:srgbClr val="242424"/>
              </a:solidFill>
              <a:effectLst/>
              <a:latin typeface="Segoe UI" panose="020B0502040204020203" pitchFamily="34" charset="0"/>
            </a:endParaRPr>
          </a:p>
          <a:p>
            <a:pPr algn="l">
              <a:buNone/>
            </a:pPr>
            <a:br>
              <a:rPr lang="en-US" sz="2400" b="0" i="0" dirty="0">
                <a:solidFill>
                  <a:srgbClr val="000000"/>
                </a:solidFill>
                <a:effectLst/>
                <a:latin typeface="Aptos" panose="020B0004020202020204" pitchFamily="34" charset="0"/>
              </a:rPr>
            </a:br>
            <a:endParaRPr lang="en-US" sz="2400" b="0" i="0" dirty="0">
              <a:solidFill>
                <a:srgbClr val="242424"/>
              </a:solidFill>
              <a:effectLst/>
              <a:latin typeface="Segoe UI" panose="020B0502040204020203" pitchFamily="34" charset="0"/>
            </a:endParaRPr>
          </a:p>
          <a:p>
            <a:pPr algn="l">
              <a:buNone/>
            </a:pPr>
            <a:r>
              <a:rPr lang="en-US" sz="2400" b="1" i="0" dirty="0">
                <a:solidFill>
                  <a:srgbClr val="000000"/>
                </a:solidFill>
                <a:effectLst/>
                <a:latin typeface="UICTFontTextStyleEmphasizedBody"/>
              </a:rPr>
              <a:t>PESTEL </a:t>
            </a:r>
            <a:r>
              <a:rPr lang="en-US" sz="2400" i="0" dirty="0">
                <a:solidFill>
                  <a:srgbClr val="000000"/>
                </a:solidFill>
                <a:effectLst/>
                <a:latin typeface="UICTFontTextStyleEmphasizedBody"/>
              </a:rPr>
              <a:t>stands for:</a:t>
            </a:r>
            <a:endParaRPr lang="en-US" sz="2400" i="0" dirty="0">
              <a:solidFill>
                <a:srgbClr val="242424"/>
              </a:solidFill>
              <a:effectLst/>
              <a:latin typeface="Segoe UI" panose="020B0502040204020203" pitchFamily="34" charset="0"/>
            </a:endParaRPr>
          </a:p>
          <a:p>
            <a:pPr algn="l">
              <a:buNone/>
            </a:pPr>
            <a:r>
              <a:rPr lang="en-US" sz="2400" b="1" i="0" dirty="0">
                <a:solidFill>
                  <a:srgbClr val="000000"/>
                </a:solidFill>
                <a:effectLst/>
                <a:latin typeface="UICTFontTextStyleEmphasizedBody"/>
              </a:rPr>
              <a:t>• P – Political</a:t>
            </a:r>
            <a:endParaRPr lang="en-US" sz="2400" b="0" i="0" dirty="0">
              <a:solidFill>
                <a:srgbClr val="242424"/>
              </a:solidFill>
              <a:effectLst/>
              <a:latin typeface="Segoe UI" panose="020B0502040204020203" pitchFamily="34" charset="0"/>
            </a:endParaRPr>
          </a:p>
          <a:p>
            <a:pPr algn="l">
              <a:buNone/>
            </a:pPr>
            <a:r>
              <a:rPr lang="en-US" sz="2400" b="1" i="0" dirty="0">
                <a:solidFill>
                  <a:srgbClr val="000000"/>
                </a:solidFill>
                <a:effectLst/>
                <a:latin typeface="UICTFontTextStyleEmphasizedBody"/>
              </a:rPr>
              <a:t>• E – Economic</a:t>
            </a:r>
            <a:endParaRPr lang="en-US" sz="2400" b="0" i="0" dirty="0">
              <a:solidFill>
                <a:srgbClr val="242424"/>
              </a:solidFill>
              <a:effectLst/>
              <a:latin typeface="Segoe UI" panose="020B0502040204020203" pitchFamily="34" charset="0"/>
            </a:endParaRPr>
          </a:p>
          <a:p>
            <a:pPr algn="l">
              <a:buNone/>
            </a:pPr>
            <a:r>
              <a:rPr lang="en-US" sz="2400" b="1" i="0" dirty="0">
                <a:solidFill>
                  <a:srgbClr val="000000"/>
                </a:solidFill>
                <a:effectLst/>
                <a:latin typeface="UICTFontTextStyleEmphasizedBody"/>
              </a:rPr>
              <a:t>• S – Social (or Socio-cultural)</a:t>
            </a:r>
            <a:endParaRPr lang="en-US" sz="2400" b="0" i="0" dirty="0">
              <a:solidFill>
                <a:srgbClr val="242424"/>
              </a:solidFill>
              <a:effectLst/>
              <a:latin typeface="Segoe UI" panose="020B0502040204020203" pitchFamily="34" charset="0"/>
            </a:endParaRPr>
          </a:p>
          <a:p>
            <a:pPr algn="l">
              <a:buNone/>
            </a:pPr>
            <a:r>
              <a:rPr lang="en-US" sz="2400" b="1" i="0" dirty="0">
                <a:solidFill>
                  <a:srgbClr val="000000"/>
                </a:solidFill>
                <a:effectLst/>
                <a:latin typeface="UICTFontTextStyleEmphasizedBody"/>
              </a:rPr>
              <a:t>• T – Technological</a:t>
            </a:r>
            <a:endParaRPr lang="en-US" sz="2400" b="0" i="0" dirty="0">
              <a:solidFill>
                <a:srgbClr val="242424"/>
              </a:solidFill>
              <a:effectLst/>
              <a:latin typeface="Segoe UI" panose="020B0502040204020203" pitchFamily="34" charset="0"/>
            </a:endParaRPr>
          </a:p>
          <a:p>
            <a:pPr algn="l">
              <a:buNone/>
            </a:pPr>
            <a:r>
              <a:rPr lang="en-US" sz="2400" b="1" i="0" dirty="0">
                <a:solidFill>
                  <a:srgbClr val="000000"/>
                </a:solidFill>
                <a:effectLst/>
                <a:latin typeface="UICTFontTextStyleEmphasizedBody"/>
              </a:rPr>
              <a:t>• E – Environmental (or Ecological)</a:t>
            </a:r>
            <a:endParaRPr lang="en-US" sz="2400" b="0" i="0" dirty="0">
              <a:solidFill>
                <a:srgbClr val="242424"/>
              </a:solidFill>
              <a:effectLst/>
              <a:latin typeface="Segoe UI" panose="020B0502040204020203" pitchFamily="34" charset="0"/>
            </a:endParaRPr>
          </a:p>
          <a:p>
            <a:pPr algn="l">
              <a:buNone/>
            </a:pPr>
            <a:r>
              <a:rPr lang="en-US" sz="2400" b="1" i="0" dirty="0">
                <a:solidFill>
                  <a:srgbClr val="000000"/>
                </a:solidFill>
                <a:effectLst/>
                <a:latin typeface="UICTFontTextStyleEmphasizedBody"/>
              </a:rPr>
              <a:t>• L – Legal</a:t>
            </a:r>
            <a:endParaRPr lang="en-US" sz="2400" b="0" i="0" dirty="0">
              <a:solidFill>
                <a:srgbClr val="242424"/>
              </a:solidFill>
              <a:effectLst/>
              <a:latin typeface="Segoe UI" panose="020B0502040204020203" pitchFamily="34" charset="0"/>
            </a:endParaRPr>
          </a:p>
          <a:p>
            <a:pPr>
              <a:lnSpc>
                <a:spcPct val="100000"/>
              </a:lnSpc>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1610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0E7689-033F-8EDF-4105-97655F30928C}"/>
              </a:ext>
            </a:extLst>
          </p:cNvPr>
          <p:cNvSpPr>
            <a:spLocks noGrp="1"/>
          </p:cNvSpPr>
          <p:nvPr>
            <p:ph idx="1"/>
          </p:nvPr>
        </p:nvSpPr>
        <p:spPr>
          <a:xfrm>
            <a:off x="245659" y="191069"/>
            <a:ext cx="11682483" cy="6509982"/>
          </a:xfrm>
        </p:spPr>
        <p:txBody>
          <a:bodyPr/>
          <a:lstStyle/>
          <a:p>
            <a:pPr marL="0" indent="0">
              <a:buNone/>
            </a:pPr>
            <a:endParaRPr lang="en-US" b="1" dirty="0"/>
          </a:p>
          <a:p>
            <a:pPr marL="0" indent="0">
              <a:buNone/>
            </a:pPr>
            <a:r>
              <a:rPr lang="en-US" b="1" dirty="0"/>
              <a:t>Why is it used?</a:t>
            </a:r>
            <a:br>
              <a:rPr lang="en-US" dirty="0"/>
            </a:br>
            <a:endParaRPr lang="en-US" dirty="0"/>
          </a:p>
          <a:p>
            <a:r>
              <a:rPr lang="en-US" b="1" dirty="0"/>
              <a:t>Scan the external environment </a:t>
            </a:r>
            <a:r>
              <a:rPr lang="en-US" dirty="0"/>
              <a:t>(so they understand what’s happening outside the company that could impact performance.)</a:t>
            </a:r>
          </a:p>
          <a:p>
            <a:r>
              <a:rPr lang="en-US" b="1" dirty="0"/>
              <a:t>Support strategic planning </a:t>
            </a:r>
            <a:r>
              <a:rPr lang="en-US" dirty="0"/>
              <a:t>( by identifying trends and changes that may require adjustments in products, services, or business models.)</a:t>
            </a:r>
          </a:p>
          <a:p>
            <a:r>
              <a:rPr lang="en-US" b="1" dirty="0"/>
              <a:t>Assess risks and opportunities </a:t>
            </a:r>
            <a:r>
              <a:rPr lang="en-US" dirty="0"/>
              <a:t>( before making major business decisions such as entering a new market, launching a new product, or changing policy.)</a:t>
            </a:r>
          </a:p>
          <a:p>
            <a:r>
              <a:rPr lang="en-US" b="1" dirty="0"/>
              <a:t>Ensure compliance and readiness </a:t>
            </a:r>
            <a:r>
              <a:rPr lang="en-US" dirty="0"/>
              <a:t>(especially for legal, environmental, and regulatory changes.)</a:t>
            </a:r>
          </a:p>
          <a:p>
            <a:r>
              <a:rPr lang="en-US" b="1" dirty="0"/>
              <a:t>Improve decision-making </a:t>
            </a:r>
            <a:r>
              <a:rPr lang="en-US" dirty="0"/>
              <a:t>( by grounding it in a broad, evidence-based understanding of the wider environment.)</a:t>
            </a:r>
          </a:p>
          <a:p>
            <a:endParaRPr lang="en-GB" dirty="0"/>
          </a:p>
        </p:txBody>
      </p:sp>
    </p:spTree>
    <p:extLst>
      <p:ext uri="{BB962C8B-B14F-4D97-AF65-F5344CB8AC3E}">
        <p14:creationId xmlns:p14="http://schemas.microsoft.com/office/powerpoint/2010/main" val="38071734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B8DEB3-957D-DC8A-8957-16183486E9EE}"/>
              </a:ext>
            </a:extLst>
          </p:cNvPr>
          <p:cNvSpPr>
            <a:spLocks noGrp="1"/>
          </p:cNvSpPr>
          <p:nvPr>
            <p:ph idx="1"/>
          </p:nvPr>
        </p:nvSpPr>
        <p:spPr>
          <a:xfrm>
            <a:off x="0" y="0"/>
            <a:ext cx="12192000" cy="6858000"/>
          </a:xfrm>
        </p:spPr>
        <p:txBody>
          <a:bodyPr>
            <a:normAutofit fontScale="85000" lnSpcReduction="20000"/>
          </a:bodyPr>
          <a:lstStyle/>
          <a:p>
            <a:pPr algn="l">
              <a:buNone/>
            </a:pPr>
            <a:endParaRPr lang="en-US" b="1" i="0" dirty="0">
              <a:solidFill>
                <a:srgbClr val="000000"/>
              </a:solidFill>
              <a:effectLst/>
              <a:latin typeface="UICTFontTextStyleEmphasizedBody"/>
            </a:endParaRPr>
          </a:p>
          <a:p>
            <a:pPr algn="l">
              <a:buNone/>
            </a:pPr>
            <a:r>
              <a:rPr lang="en-US" b="1" i="0" dirty="0">
                <a:solidFill>
                  <a:srgbClr val="000000"/>
                </a:solidFill>
                <a:effectLst/>
                <a:latin typeface="UICTFontTextStyleEmphasizedBody"/>
              </a:rPr>
              <a:t>Where and How is it Used?</a:t>
            </a:r>
            <a:endParaRPr lang="en-US" b="0" i="0" dirty="0">
              <a:solidFill>
                <a:srgbClr val="242424"/>
              </a:solidFill>
              <a:effectLst/>
              <a:latin typeface="Segoe UI" panose="020B0502040204020203" pitchFamily="34" charset="0"/>
            </a:endParaRPr>
          </a:p>
          <a:p>
            <a:pPr algn="l">
              <a:buNone/>
            </a:pPr>
            <a:br>
              <a:rPr lang="en-US" sz="1800" b="0" i="0" dirty="0">
                <a:solidFill>
                  <a:srgbClr val="000000"/>
                </a:solidFill>
                <a:effectLst/>
                <a:latin typeface="Aptos" panose="020B0004020202020204" pitchFamily="34" charset="0"/>
              </a:rPr>
            </a:br>
            <a:br>
              <a:rPr lang="en-US" sz="1800" b="0" i="0" dirty="0">
                <a:solidFill>
                  <a:srgbClr val="000000"/>
                </a:solidFill>
                <a:effectLst/>
                <a:latin typeface="Aptos" panose="020B0004020202020204" pitchFamily="34" charset="0"/>
              </a:rPr>
            </a:br>
            <a:endParaRPr lang="en-US" b="0" i="0" dirty="0">
              <a:solidFill>
                <a:srgbClr val="242424"/>
              </a:solidFill>
              <a:effectLst/>
              <a:latin typeface="Segoe UI" panose="020B0502040204020203" pitchFamily="34" charset="0"/>
            </a:endParaRPr>
          </a:p>
          <a:p>
            <a:pPr algn="l">
              <a:buNone/>
            </a:pPr>
            <a:r>
              <a:rPr lang="en-US" dirty="0">
                <a:solidFill>
                  <a:srgbClr val="000000"/>
                </a:solidFill>
                <a:latin typeface="UICTFontTextStyleEmphasizedBody"/>
              </a:rPr>
              <a:t>*</a:t>
            </a:r>
            <a:r>
              <a:rPr lang="en-US" i="0" dirty="0">
                <a:solidFill>
                  <a:srgbClr val="000000"/>
                </a:solidFill>
                <a:effectLst/>
                <a:latin typeface="UICTFontTextStyleEmphasizedBody"/>
              </a:rPr>
              <a:t> </a:t>
            </a:r>
            <a:r>
              <a:rPr lang="en-US" b="1" i="0" dirty="0">
                <a:solidFill>
                  <a:srgbClr val="000000"/>
                </a:solidFill>
                <a:effectLst/>
                <a:latin typeface="UICTFontTextStyleEmphasizedBody"/>
              </a:rPr>
              <a:t>Strategic Planning</a:t>
            </a:r>
            <a:r>
              <a:rPr lang="en-US" b="1" dirty="0">
                <a:solidFill>
                  <a:srgbClr val="242424"/>
                </a:solidFill>
                <a:latin typeface="Segoe UI" panose="020B0502040204020203" pitchFamily="34" charset="0"/>
              </a:rPr>
              <a:t> </a:t>
            </a:r>
            <a:r>
              <a:rPr lang="en-US" dirty="0">
                <a:solidFill>
                  <a:srgbClr val="242424"/>
                </a:solidFill>
                <a:latin typeface="Segoe UI" panose="020B0502040204020203" pitchFamily="34" charset="0"/>
              </a:rPr>
              <a:t>( </a:t>
            </a:r>
            <a:r>
              <a:rPr lang="en-US" dirty="0">
                <a:solidFill>
                  <a:srgbClr val="000000"/>
                </a:solidFill>
                <a:latin typeface="UICTFontTextStyleEmphasizedBody"/>
              </a:rPr>
              <a:t>b</a:t>
            </a:r>
            <a:r>
              <a:rPr lang="en-US" i="0" dirty="0">
                <a:solidFill>
                  <a:srgbClr val="000000"/>
                </a:solidFill>
                <a:effectLst/>
                <a:latin typeface="UICTFontTextStyleEmphasizedBody"/>
              </a:rPr>
              <a:t>usinesses conduct a PESTEL analysis before setting long-term goals or making investments.)</a:t>
            </a:r>
            <a:endParaRPr lang="en-US" i="0" dirty="0">
              <a:solidFill>
                <a:srgbClr val="242424"/>
              </a:solidFill>
              <a:effectLst/>
              <a:latin typeface="Segoe UI" panose="020B0502040204020203" pitchFamily="34" charset="0"/>
            </a:endParaRPr>
          </a:p>
          <a:p>
            <a:pPr algn="l">
              <a:buNone/>
            </a:pPr>
            <a:endParaRPr lang="en-US" i="0" dirty="0">
              <a:solidFill>
                <a:srgbClr val="000000"/>
              </a:solidFill>
              <a:effectLst/>
              <a:latin typeface="UICTFontTextStyleEmphasizedBody"/>
            </a:endParaRPr>
          </a:p>
          <a:p>
            <a:pPr algn="l">
              <a:buNone/>
            </a:pPr>
            <a:r>
              <a:rPr lang="en-US" dirty="0">
                <a:solidFill>
                  <a:srgbClr val="000000"/>
                </a:solidFill>
                <a:latin typeface="UICTFontTextStyleEmphasizedBody"/>
              </a:rPr>
              <a:t>*</a:t>
            </a:r>
            <a:r>
              <a:rPr lang="en-US" i="0" dirty="0">
                <a:solidFill>
                  <a:srgbClr val="000000"/>
                </a:solidFill>
                <a:effectLst/>
                <a:latin typeface="UICTFontTextStyleEmphasizedBody"/>
              </a:rPr>
              <a:t> </a:t>
            </a:r>
            <a:r>
              <a:rPr lang="en-US" b="1" i="0" dirty="0">
                <a:solidFill>
                  <a:srgbClr val="000000"/>
                </a:solidFill>
                <a:effectLst/>
                <a:latin typeface="UICTFontTextStyleEmphasizedBody"/>
              </a:rPr>
              <a:t>Market Entry Analysis</a:t>
            </a:r>
            <a:r>
              <a:rPr lang="en-US" b="1" dirty="0">
                <a:solidFill>
                  <a:srgbClr val="242424"/>
                </a:solidFill>
                <a:latin typeface="Segoe UI" panose="020B0502040204020203" pitchFamily="34" charset="0"/>
              </a:rPr>
              <a:t> </a:t>
            </a:r>
            <a:r>
              <a:rPr lang="en-US" dirty="0">
                <a:solidFill>
                  <a:srgbClr val="000000"/>
                </a:solidFill>
                <a:latin typeface="UICTFontTextStyleEmphasizedBody"/>
              </a:rPr>
              <a:t>( c</a:t>
            </a:r>
            <a:r>
              <a:rPr lang="en-US" i="0" dirty="0">
                <a:solidFill>
                  <a:srgbClr val="000000"/>
                </a:solidFill>
                <a:effectLst/>
                <a:latin typeface="UICTFontTextStyleEmphasizedBody"/>
              </a:rPr>
              <a:t>ompanies use it when expanding into a new region or market to assess external conditions.)</a:t>
            </a:r>
            <a:br>
              <a:rPr lang="en-US" i="0" dirty="0">
                <a:solidFill>
                  <a:srgbClr val="000000"/>
                </a:solidFill>
                <a:effectLst/>
                <a:latin typeface="Aptos" panose="020B0004020202020204" pitchFamily="34" charset="0"/>
              </a:rPr>
            </a:br>
            <a:endParaRPr lang="en-US" i="0" dirty="0">
              <a:solidFill>
                <a:srgbClr val="242424"/>
              </a:solidFill>
              <a:effectLst/>
              <a:latin typeface="Segoe UI" panose="020B0502040204020203" pitchFamily="34" charset="0"/>
            </a:endParaRPr>
          </a:p>
          <a:p>
            <a:pPr algn="l">
              <a:buNone/>
            </a:pPr>
            <a:r>
              <a:rPr lang="en-US" dirty="0">
                <a:solidFill>
                  <a:srgbClr val="000000"/>
                </a:solidFill>
                <a:latin typeface="UICTFontTextStyleEmphasizedBody"/>
              </a:rPr>
              <a:t>* </a:t>
            </a:r>
            <a:r>
              <a:rPr lang="en-US" b="1" i="0" dirty="0">
                <a:solidFill>
                  <a:srgbClr val="000000"/>
                </a:solidFill>
                <a:effectLst/>
                <a:latin typeface="UICTFontTextStyleEmphasizedBody"/>
              </a:rPr>
              <a:t>Project or Policy Development</a:t>
            </a:r>
            <a:r>
              <a:rPr lang="en-US" b="1" dirty="0">
                <a:solidFill>
                  <a:srgbClr val="242424"/>
                </a:solidFill>
                <a:latin typeface="Segoe UI" panose="020B0502040204020203" pitchFamily="34" charset="0"/>
              </a:rPr>
              <a:t> </a:t>
            </a:r>
            <a:r>
              <a:rPr lang="en-US" dirty="0">
                <a:solidFill>
                  <a:srgbClr val="242424"/>
                </a:solidFill>
                <a:latin typeface="Segoe UI" panose="020B0502040204020203" pitchFamily="34" charset="0"/>
              </a:rPr>
              <a:t>( </a:t>
            </a:r>
            <a:r>
              <a:rPr lang="en-US" dirty="0">
                <a:solidFill>
                  <a:srgbClr val="000000"/>
                </a:solidFill>
                <a:latin typeface="UICTFontTextStyleEmphasizedBody"/>
              </a:rPr>
              <a:t>g</a:t>
            </a:r>
            <a:r>
              <a:rPr lang="en-US" i="0" dirty="0">
                <a:solidFill>
                  <a:srgbClr val="000000"/>
                </a:solidFill>
                <a:effectLst/>
                <a:latin typeface="UICTFontTextStyleEmphasizedBody"/>
              </a:rPr>
              <a:t>overnments and NGOs use it to anticipate social, legal, or technological shifts that could affect policy outcomes.)</a:t>
            </a:r>
            <a:endParaRPr lang="en-US" i="0" dirty="0">
              <a:solidFill>
                <a:srgbClr val="242424"/>
              </a:solidFill>
              <a:effectLst/>
              <a:latin typeface="Segoe UI" panose="020B0502040204020203" pitchFamily="34" charset="0"/>
            </a:endParaRPr>
          </a:p>
          <a:p>
            <a:pPr algn="l">
              <a:buNone/>
            </a:pPr>
            <a:br>
              <a:rPr lang="en-US" i="0" dirty="0">
                <a:solidFill>
                  <a:srgbClr val="000000"/>
                </a:solidFill>
                <a:effectLst/>
                <a:latin typeface="Aptos" panose="020B0004020202020204" pitchFamily="34" charset="0"/>
              </a:rPr>
            </a:br>
            <a:endParaRPr lang="en-US" i="0" dirty="0">
              <a:solidFill>
                <a:srgbClr val="242424"/>
              </a:solidFill>
              <a:effectLst/>
              <a:latin typeface="Segoe UI" panose="020B0502040204020203" pitchFamily="34" charset="0"/>
            </a:endParaRPr>
          </a:p>
          <a:p>
            <a:pPr algn="l">
              <a:buNone/>
            </a:pPr>
            <a:r>
              <a:rPr lang="en-US" dirty="0">
                <a:solidFill>
                  <a:srgbClr val="000000"/>
                </a:solidFill>
                <a:latin typeface="UICTFontTextStyleEmphasizedBody"/>
              </a:rPr>
              <a:t>*</a:t>
            </a:r>
            <a:r>
              <a:rPr lang="en-US" i="0" dirty="0">
                <a:solidFill>
                  <a:srgbClr val="000000"/>
                </a:solidFill>
                <a:effectLst/>
                <a:latin typeface="UICTFontTextStyleEmphasizedBody"/>
              </a:rPr>
              <a:t> </a:t>
            </a:r>
            <a:r>
              <a:rPr lang="en-US" b="1" i="0" dirty="0">
                <a:solidFill>
                  <a:srgbClr val="000000"/>
                </a:solidFill>
                <a:effectLst/>
                <a:latin typeface="UICTFontTextStyleEmphasizedBody"/>
              </a:rPr>
              <a:t>Risk Management</a:t>
            </a:r>
            <a:r>
              <a:rPr lang="en-US" b="1" dirty="0">
                <a:solidFill>
                  <a:srgbClr val="242424"/>
                </a:solidFill>
                <a:latin typeface="Segoe UI" panose="020B0502040204020203" pitchFamily="34" charset="0"/>
              </a:rPr>
              <a:t> </a:t>
            </a:r>
            <a:r>
              <a:rPr lang="en-US" dirty="0">
                <a:solidFill>
                  <a:srgbClr val="242424"/>
                </a:solidFill>
                <a:latin typeface="Segoe UI" panose="020B0502040204020203" pitchFamily="34" charset="0"/>
              </a:rPr>
              <a:t>(</a:t>
            </a:r>
            <a:r>
              <a:rPr lang="en-US" dirty="0">
                <a:solidFill>
                  <a:srgbClr val="000000"/>
                </a:solidFill>
                <a:latin typeface="UICTFontTextStyleEmphasizedBody"/>
              </a:rPr>
              <a:t>u</a:t>
            </a:r>
            <a:r>
              <a:rPr lang="en-US" i="0" dirty="0">
                <a:solidFill>
                  <a:srgbClr val="000000"/>
                </a:solidFill>
                <a:effectLst/>
                <a:latin typeface="UICTFontTextStyleEmphasizedBody"/>
              </a:rPr>
              <a:t>sed by management teams to anticipate risks and plan mitigation strategies.)</a:t>
            </a:r>
            <a:endParaRPr lang="en-US" i="0" dirty="0">
              <a:solidFill>
                <a:srgbClr val="242424"/>
              </a:solidFill>
              <a:effectLst/>
              <a:latin typeface="Segoe UI" panose="020B0502040204020203" pitchFamily="34" charset="0"/>
            </a:endParaRPr>
          </a:p>
          <a:p>
            <a:pPr algn="l">
              <a:buNone/>
            </a:pPr>
            <a:br>
              <a:rPr lang="en-US" i="0" dirty="0">
                <a:solidFill>
                  <a:srgbClr val="000000"/>
                </a:solidFill>
                <a:effectLst/>
                <a:latin typeface="Aptos" panose="020B0004020202020204" pitchFamily="34" charset="0"/>
              </a:rPr>
            </a:br>
            <a:endParaRPr lang="en-US" i="0" dirty="0">
              <a:solidFill>
                <a:srgbClr val="242424"/>
              </a:solidFill>
              <a:effectLst/>
              <a:latin typeface="Segoe UI" panose="020B0502040204020203" pitchFamily="34" charset="0"/>
            </a:endParaRPr>
          </a:p>
          <a:p>
            <a:pPr algn="l">
              <a:buNone/>
            </a:pPr>
            <a:r>
              <a:rPr lang="en-US" dirty="0">
                <a:solidFill>
                  <a:srgbClr val="000000"/>
                </a:solidFill>
                <a:latin typeface="UICTFontTextStyleEmphasizedBody"/>
              </a:rPr>
              <a:t>*</a:t>
            </a:r>
            <a:r>
              <a:rPr lang="en-US" i="0" dirty="0">
                <a:solidFill>
                  <a:srgbClr val="000000"/>
                </a:solidFill>
                <a:effectLst/>
                <a:latin typeface="UICTFontTextStyleEmphasizedBody"/>
              </a:rPr>
              <a:t> </a:t>
            </a:r>
            <a:r>
              <a:rPr lang="en-US" b="1" i="0" dirty="0">
                <a:solidFill>
                  <a:srgbClr val="000000"/>
                </a:solidFill>
                <a:effectLst/>
                <a:latin typeface="UICTFontTextStyleEmphasizedBody"/>
              </a:rPr>
              <a:t>Marketing &amp; Branding </a:t>
            </a:r>
            <a:r>
              <a:rPr lang="en-US" i="0" dirty="0">
                <a:solidFill>
                  <a:srgbClr val="000000"/>
                </a:solidFill>
                <a:effectLst/>
                <a:latin typeface="UICTFontTextStyleEmphasizedBody"/>
              </a:rPr>
              <a:t>( marketing departments apply it to align their strategy with changing consumer behaviors and social values.)</a:t>
            </a:r>
            <a:endParaRPr lang="en-US" i="0" dirty="0">
              <a:solidFill>
                <a:srgbClr val="242424"/>
              </a:solidFill>
              <a:effectLst/>
              <a:latin typeface="Segoe UI" panose="020B0502040204020203" pitchFamily="34" charset="0"/>
            </a:endParaRPr>
          </a:p>
          <a:p>
            <a:endParaRPr lang="en-GB" dirty="0"/>
          </a:p>
        </p:txBody>
      </p:sp>
    </p:spTree>
    <p:extLst>
      <p:ext uri="{BB962C8B-B14F-4D97-AF65-F5344CB8AC3E}">
        <p14:creationId xmlns:p14="http://schemas.microsoft.com/office/powerpoint/2010/main" val="1045242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67C9CDA1-F086-91FD-5662-8D068246A5F5}"/>
              </a:ext>
            </a:extLst>
          </p:cNvPr>
          <p:cNvGraphicFramePr>
            <a:graphicFrameLocks noGrp="1"/>
          </p:cNvGraphicFramePr>
          <p:nvPr>
            <p:ph idx="1"/>
            <p:extLst>
              <p:ext uri="{D42A27DB-BD31-4B8C-83A1-F6EECF244321}">
                <p14:modId xmlns:p14="http://schemas.microsoft.com/office/powerpoint/2010/main" val="3428363969"/>
              </p:ext>
            </p:extLst>
          </p:nvPr>
        </p:nvGraphicFramePr>
        <p:xfrm>
          <a:off x="794544" y="450376"/>
          <a:ext cx="10515600" cy="5977718"/>
        </p:xfrm>
        <a:graphic>
          <a:graphicData uri="http://schemas.openxmlformats.org/drawingml/2006/table">
            <a:tbl>
              <a:tblPr/>
              <a:tblGrid>
                <a:gridCol w="4882925">
                  <a:extLst>
                    <a:ext uri="{9D8B030D-6E8A-4147-A177-3AD203B41FA5}">
                      <a16:colId xmlns:a16="http://schemas.microsoft.com/office/drawing/2014/main" val="2481357083"/>
                    </a:ext>
                  </a:extLst>
                </a:gridCol>
                <a:gridCol w="5632675">
                  <a:extLst>
                    <a:ext uri="{9D8B030D-6E8A-4147-A177-3AD203B41FA5}">
                      <a16:colId xmlns:a16="http://schemas.microsoft.com/office/drawing/2014/main" val="1790986603"/>
                    </a:ext>
                  </a:extLst>
                </a:gridCol>
              </a:tblGrid>
              <a:tr h="474031">
                <a:tc>
                  <a:txBody>
                    <a:bodyPr/>
                    <a:lstStyle/>
                    <a:p>
                      <a:pPr algn="l" fontAlgn="t">
                        <a:buNone/>
                      </a:pPr>
                      <a:r>
                        <a:rPr lang="en-GB" b="1">
                          <a:solidFill>
                            <a:srgbClr val="000000"/>
                          </a:solidFill>
                          <a:effectLst/>
                          <a:latin typeface="UICTFontTextStyleEmphasizedBody"/>
                        </a:rPr>
                        <a:t>Benefit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GB" b="1" dirty="0">
                          <a:solidFill>
                            <a:srgbClr val="000000"/>
                          </a:solidFill>
                          <a:effectLst/>
                          <a:latin typeface="UICTFontTextStyleEmphasizedBody"/>
                        </a:rPr>
                        <a:t>Explanation</a:t>
                      </a:r>
                      <a:endParaRPr lang="en-GB"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816513432"/>
                  </a:ext>
                </a:extLst>
              </a:tr>
              <a:tr h="1360532">
                <a:tc>
                  <a:txBody>
                    <a:bodyPr/>
                    <a:lstStyle/>
                    <a:p>
                      <a:pPr algn="l" fontAlgn="t">
                        <a:buNone/>
                      </a:pPr>
                      <a:r>
                        <a:rPr lang="en-GB">
                          <a:solidFill>
                            <a:srgbClr val="000000"/>
                          </a:solidFill>
                          <a:effectLst/>
                          <a:latin typeface="UICTFontTextStyleBody"/>
                        </a:rPr>
                        <a:t>Comprehensive overview</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Covers multiple external dimensions (political, economic, etc.), ensuring no major factor is overlooked.</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096074813"/>
                  </a:ext>
                </a:extLst>
              </a:tr>
              <a:tr h="474031">
                <a:tc>
                  <a:txBody>
                    <a:bodyPr/>
                    <a:lstStyle/>
                    <a:p>
                      <a:pPr algn="l" fontAlgn="t">
                        <a:buNone/>
                      </a:pPr>
                      <a:r>
                        <a:rPr lang="en-GB">
                          <a:solidFill>
                            <a:srgbClr val="000000"/>
                          </a:solidFill>
                          <a:effectLst/>
                          <a:latin typeface="UICTFontTextStyleBody"/>
                        </a:rPr>
                        <a:t>Strategic foresight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Helps anticipate change rather than just react to it.</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809187482"/>
                  </a:ext>
                </a:extLst>
              </a:tr>
              <a:tr h="917281">
                <a:tc>
                  <a:txBody>
                    <a:bodyPr/>
                    <a:lstStyle/>
                    <a:p>
                      <a:pPr algn="l" fontAlgn="t">
                        <a:buNone/>
                      </a:pPr>
                      <a:r>
                        <a:rPr lang="en-GB">
                          <a:solidFill>
                            <a:srgbClr val="000000"/>
                          </a:solidFill>
                          <a:effectLst/>
                          <a:latin typeface="UICTFontTextStyleBody"/>
                        </a:rPr>
                        <a:t>Supports decision-making</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Provides structured insights for strategic and operational planning.</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619234600"/>
                  </a:ext>
                </a:extLst>
              </a:tr>
              <a:tr h="917281">
                <a:tc>
                  <a:txBody>
                    <a:bodyPr/>
                    <a:lstStyle/>
                    <a:p>
                      <a:pPr algn="l" fontAlgn="t">
                        <a:buNone/>
                      </a:pPr>
                      <a:r>
                        <a:rPr lang="en-GB">
                          <a:solidFill>
                            <a:srgbClr val="000000"/>
                          </a:solidFill>
                          <a:effectLst/>
                          <a:latin typeface="UICTFontTextStyleBody"/>
                        </a:rPr>
                        <a:t>Encourages external awareness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Makes managers look beyond internal operations to the broader environment.</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713962563"/>
                  </a:ext>
                </a:extLst>
              </a:tr>
              <a:tr h="917281">
                <a:tc>
                  <a:txBody>
                    <a:bodyPr/>
                    <a:lstStyle/>
                    <a:p>
                      <a:pPr algn="l" fontAlgn="t">
                        <a:buNone/>
                      </a:pPr>
                      <a:r>
                        <a:rPr lang="en-GB">
                          <a:solidFill>
                            <a:srgbClr val="000000"/>
                          </a:solidFill>
                          <a:effectLst/>
                          <a:latin typeface="UICTFontTextStyleBody"/>
                        </a:rPr>
                        <a:t>Useful for communication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Easy to explain and share with teams, investors, or stakeholders.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4149284242"/>
                  </a:ext>
                </a:extLst>
              </a:tr>
              <a:tr h="917281">
                <a:tc>
                  <a:txBody>
                    <a:bodyPr/>
                    <a:lstStyle/>
                    <a:p>
                      <a:pPr algn="l" fontAlgn="t">
                        <a:buNone/>
                      </a:pPr>
                      <a:r>
                        <a:rPr lang="en-GB">
                          <a:solidFill>
                            <a:srgbClr val="000000"/>
                          </a:solidFill>
                          <a:effectLst/>
                          <a:latin typeface="UICTFontTextStyleBody"/>
                        </a:rPr>
                        <a:t>Flexible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Can be applied to a whole </a:t>
                      </a:r>
                      <a:r>
                        <a:rPr lang="en-US" dirty="0" err="1">
                          <a:solidFill>
                            <a:srgbClr val="000000"/>
                          </a:solidFill>
                          <a:effectLst/>
                          <a:latin typeface="UICTFontTextStyleBody"/>
                        </a:rPr>
                        <a:t>organisation</a:t>
                      </a:r>
                      <a:r>
                        <a:rPr lang="en-US" dirty="0">
                          <a:solidFill>
                            <a:srgbClr val="000000"/>
                          </a:solidFill>
                          <a:effectLst/>
                          <a:latin typeface="UICTFontTextStyleBody"/>
                        </a:rPr>
                        <a:t>, an industry, or a single project.</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150057245"/>
                  </a:ext>
                </a:extLst>
              </a:tr>
            </a:tbl>
          </a:graphicData>
        </a:graphic>
      </p:graphicFrame>
    </p:spTree>
    <p:extLst>
      <p:ext uri="{BB962C8B-B14F-4D97-AF65-F5344CB8AC3E}">
        <p14:creationId xmlns:p14="http://schemas.microsoft.com/office/powerpoint/2010/main" val="120025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A4D85FE6-8B19-F0C8-310B-87240D632874}"/>
              </a:ext>
            </a:extLst>
          </p:cNvPr>
          <p:cNvGraphicFramePr>
            <a:graphicFrameLocks noGrp="1"/>
          </p:cNvGraphicFramePr>
          <p:nvPr>
            <p:ph idx="1"/>
            <p:extLst>
              <p:ext uri="{D42A27DB-BD31-4B8C-83A1-F6EECF244321}">
                <p14:modId xmlns:p14="http://schemas.microsoft.com/office/powerpoint/2010/main" val="973609732"/>
              </p:ext>
            </p:extLst>
          </p:nvPr>
        </p:nvGraphicFramePr>
        <p:xfrm>
          <a:off x="838200" y="436728"/>
          <a:ext cx="10515600" cy="6059605"/>
        </p:xfrm>
        <a:graphic>
          <a:graphicData uri="http://schemas.openxmlformats.org/drawingml/2006/table">
            <a:tbl>
              <a:tblPr/>
              <a:tblGrid>
                <a:gridCol w="4607257">
                  <a:extLst>
                    <a:ext uri="{9D8B030D-6E8A-4147-A177-3AD203B41FA5}">
                      <a16:colId xmlns:a16="http://schemas.microsoft.com/office/drawing/2014/main" val="1444228890"/>
                    </a:ext>
                  </a:extLst>
                </a:gridCol>
                <a:gridCol w="5908343">
                  <a:extLst>
                    <a:ext uri="{9D8B030D-6E8A-4147-A177-3AD203B41FA5}">
                      <a16:colId xmlns:a16="http://schemas.microsoft.com/office/drawing/2014/main" val="3877712744"/>
                    </a:ext>
                  </a:extLst>
                </a:gridCol>
              </a:tblGrid>
              <a:tr h="447353">
                <a:tc>
                  <a:txBody>
                    <a:bodyPr/>
                    <a:lstStyle/>
                    <a:p>
                      <a:pPr algn="l" fontAlgn="t">
                        <a:buNone/>
                      </a:pPr>
                      <a:r>
                        <a:rPr lang="en-GB" b="1">
                          <a:solidFill>
                            <a:srgbClr val="000000"/>
                          </a:solidFill>
                          <a:effectLst/>
                          <a:latin typeface="UICTFontTextStyleEmphasizedBody"/>
                        </a:rPr>
                        <a:t>Criticism / Limitation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GB" b="1">
                          <a:solidFill>
                            <a:srgbClr val="000000"/>
                          </a:solidFill>
                          <a:effectLst/>
                          <a:latin typeface="UICTFontTextStyleEmphasizedBody"/>
                        </a:rPr>
                        <a:t>Explanation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787581415"/>
                  </a:ext>
                </a:extLst>
              </a:tr>
              <a:tr h="865658">
                <a:tc>
                  <a:txBody>
                    <a:bodyPr/>
                    <a:lstStyle/>
                    <a:p>
                      <a:pPr algn="l" fontAlgn="t">
                        <a:buNone/>
                      </a:pPr>
                      <a:r>
                        <a:rPr lang="en-GB">
                          <a:solidFill>
                            <a:srgbClr val="000000"/>
                          </a:solidFill>
                          <a:effectLst/>
                          <a:latin typeface="UICTFontTextStyleBody"/>
                        </a:rPr>
                        <a:t>Static snapshot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Provides a view of the environment at one moment in time — but the world changes quickly. Needs regular updating.</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879291231"/>
                  </a:ext>
                </a:extLst>
              </a:tr>
              <a:tr h="865658">
                <a:tc>
                  <a:txBody>
                    <a:bodyPr/>
                    <a:lstStyle/>
                    <a:p>
                      <a:pPr algn="l" fontAlgn="t">
                        <a:buNone/>
                      </a:pPr>
                      <a:r>
                        <a:rPr lang="en-GB">
                          <a:solidFill>
                            <a:srgbClr val="000000"/>
                          </a:solidFill>
                          <a:effectLst/>
                          <a:latin typeface="UICTFontTextStyleBody"/>
                        </a:rPr>
                        <a:t>Lack of prioritisation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Lists many factors but doesn’t tell which are most important or how they interact.</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270787945"/>
                  </a:ext>
                </a:extLst>
              </a:tr>
              <a:tr h="865658">
                <a:tc>
                  <a:txBody>
                    <a:bodyPr/>
                    <a:lstStyle/>
                    <a:p>
                      <a:pPr algn="l" fontAlgn="t">
                        <a:buNone/>
                      </a:pPr>
                      <a:r>
                        <a:rPr lang="en-GB">
                          <a:solidFill>
                            <a:srgbClr val="000000"/>
                          </a:solidFill>
                          <a:effectLst/>
                          <a:latin typeface="UICTFontTextStyleBody"/>
                        </a:rPr>
                        <a:t>Subjectivity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Depends on the analyst’s judgment — two people could identify different “key” issues.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907849726"/>
                  </a:ext>
                </a:extLst>
              </a:tr>
              <a:tr h="1283962">
                <a:tc>
                  <a:txBody>
                    <a:bodyPr/>
                    <a:lstStyle/>
                    <a:p>
                      <a:pPr algn="l" fontAlgn="t">
                        <a:buNone/>
                      </a:pPr>
                      <a:r>
                        <a:rPr lang="en-US">
                          <a:solidFill>
                            <a:srgbClr val="000000"/>
                          </a:solidFill>
                          <a:effectLst/>
                          <a:latin typeface="UICTFontTextStyleBody"/>
                        </a:rPr>
                        <a:t>No direct link to action</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Identifies external forces, but doesn’t prescribe what to do about them. Needs to be combined with tools like SWOT or Porter’s Five Forces.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582151370"/>
                  </a:ext>
                </a:extLst>
              </a:tr>
              <a:tr h="865658">
                <a:tc>
                  <a:txBody>
                    <a:bodyPr/>
                    <a:lstStyle/>
                    <a:p>
                      <a:pPr algn="l" fontAlgn="t">
                        <a:buNone/>
                      </a:pPr>
                      <a:r>
                        <a:rPr lang="en-GB">
                          <a:solidFill>
                            <a:srgbClr val="000000"/>
                          </a:solidFill>
                          <a:effectLst/>
                          <a:latin typeface="UICTFontTextStyleBody"/>
                        </a:rPr>
                        <a:t>Can be overly general</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Risk of producing a long list of vague points (“the economy is uncertain”) without clear strategic insights.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926045569"/>
                  </a:ext>
                </a:extLst>
              </a:tr>
              <a:tr h="865658">
                <a:tc>
                  <a:txBody>
                    <a:bodyPr/>
                    <a:lstStyle/>
                    <a:p>
                      <a:pPr algn="l" fontAlgn="t">
                        <a:buNone/>
                      </a:pPr>
                      <a:r>
                        <a:rPr lang="en-GB">
                          <a:solidFill>
                            <a:srgbClr val="000000"/>
                          </a:solidFill>
                          <a:effectLst/>
                          <a:latin typeface="UICTFontTextStyleBody"/>
                        </a:rPr>
                        <a:t>Time-consuming</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Thorough research for all six dimensions can be resource-intensive, especially for small firms.</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072297266"/>
                  </a:ext>
                </a:extLst>
              </a:tr>
            </a:tbl>
          </a:graphicData>
        </a:graphic>
      </p:graphicFrame>
    </p:spTree>
    <p:extLst>
      <p:ext uri="{BB962C8B-B14F-4D97-AF65-F5344CB8AC3E}">
        <p14:creationId xmlns:p14="http://schemas.microsoft.com/office/powerpoint/2010/main" val="4557598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04A5EF8-5EDF-274F-087A-F6B961F8BC9F}"/>
              </a:ext>
            </a:extLst>
          </p:cNvPr>
          <p:cNvGraphicFramePr>
            <a:graphicFrameLocks noGrp="1"/>
          </p:cNvGraphicFramePr>
          <p:nvPr>
            <p:ph idx="1"/>
            <p:extLst>
              <p:ext uri="{D42A27DB-BD31-4B8C-83A1-F6EECF244321}">
                <p14:modId xmlns:p14="http://schemas.microsoft.com/office/powerpoint/2010/main" val="1992130209"/>
              </p:ext>
            </p:extLst>
          </p:nvPr>
        </p:nvGraphicFramePr>
        <p:xfrm>
          <a:off x="619836" y="627798"/>
          <a:ext cx="10515600" cy="5568282"/>
        </p:xfrm>
        <a:graphic>
          <a:graphicData uri="http://schemas.openxmlformats.org/drawingml/2006/table">
            <a:tbl>
              <a:tblPr/>
              <a:tblGrid>
                <a:gridCol w="4648200">
                  <a:extLst>
                    <a:ext uri="{9D8B030D-6E8A-4147-A177-3AD203B41FA5}">
                      <a16:colId xmlns:a16="http://schemas.microsoft.com/office/drawing/2014/main" val="743861945"/>
                    </a:ext>
                  </a:extLst>
                </a:gridCol>
                <a:gridCol w="5867400">
                  <a:extLst>
                    <a:ext uri="{9D8B030D-6E8A-4147-A177-3AD203B41FA5}">
                      <a16:colId xmlns:a16="http://schemas.microsoft.com/office/drawing/2014/main" val="31769051"/>
                    </a:ext>
                  </a:extLst>
                </a:gridCol>
              </a:tblGrid>
              <a:tr h="571677">
                <a:tc>
                  <a:txBody>
                    <a:bodyPr/>
                    <a:lstStyle/>
                    <a:p>
                      <a:pPr algn="l" fontAlgn="t">
                        <a:buNone/>
                      </a:pPr>
                      <a:r>
                        <a:rPr lang="en-GB" b="1">
                          <a:solidFill>
                            <a:srgbClr val="000000"/>
                          </a:solidFill>
                          <a:effectLst/>
                          <a:latin typeface="UICTFontTextStyleEmphasizedBody"/>
                        </a:rPr>
                        <a:t>Aspect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GB" b="1">
                          <a:solidFill>
                            <a:srgbClr val="000000"/>
                          </a:solidFill>
                          <a:effectLst/>
                          <a:latin typeface="UICTFontTextStyleEmphasizedBody"/>
                        </a:rPr>
                        <a:t>Summary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2303924015"/>
                  </a:ext>
                </a:extLst>
              </a:tr>
              <a:tr h="1106232">
                <a:tc>
                  <a:txBody>
                    <a:bodyPr/>
                    <a:lstStyle/>
                    <a:p>
                      <a:pPr algn="l" fontAlgn="t">
                        <a:buNone/>
                      </a:pPr>
                      <a:r>
                        <a:rPr lang="en-GB">
                          <a:solidFill>
                            <a:srgbClr val="000000"/>
                          </a:solidFill>
                          <a:effectLst/>
                          <a:latin typeface="UICTFontTextStyleBody"/>
                        </a:rPr>
                        <a:t>Definition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A framework for analyzing external macro-environmental factors affecting an organisation.</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1618741981"/>
                  </a:ext>
                </a:extLst>
              </a:tr>
              <a:tr h="1106232">
                <a:tc>
                  <a:txBody>
                    <a:bodyPr/>
                    <a:lstStyle/>
                    <a:p>
                      <a:pPr algn="l" fontAlgn="t">
                        <a:buNone/>
                      </a:pPr>
                      <a:r>
                        <a:rPr lang="en-GB">
                          <a:solidFill>
                            <a:srgbClr val="000000"/>
                          </a:solidFill>
                          <a:effectLst/>
                          <a:latin typeface="UICTFontTextStyleBody"/>
                        </a:rPr>
                        <a:t>Purpose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To identify opportunities and threats and guide strategic decision-making.</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3845503434"/>
                  </a:ext>
                </a:extLst>
              </a:tr>
              <a:tr h="571677">
                <a:tc>
                  <a:txBody>
                    <a:bodyPr/>
                    <a:lstStyle/>
                    <a:p>
                      <a:pPr algn="l" fontAlgn="t">
                        <a:buNone/>
                      </a:pPr>
                      <a:r>
                        <a:rPr lang="en-GB">
                          <a:solidFill>
                            <a:srgbClr val="000000"/>
                          </a:solidFill>
                          <a:effectLst/>
                          <a:latin typeface="UICTFontTextStyleBody"/>
                        </a:rPr>
                        <a:t>Used by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Businesses, policymakers, marketers, and strategists.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2204175490"/>
                  </a:ext>
                </a:extLst>
              </a:tr>
              <a:tr h="1106232">
                <a:tc>
                  <a:txBody>
                    <a:bodyPr/>
                    <a:lstStyle/>
                    <a:p>
                      <a:pPr algn="l" fontAlgn="t">
                        <a:buNone/>
                      </a:pPr>
                      <a:r>
                        <a:rPr lang="en-GB" dirty="0">
                          <a:solidFill>
                            <a:srgbClr val="000000"/>
                          </a:solidFill>
                          <a:effectLst/>
                          <a:latin typeface="UICTFontTextStyleBody"/>
                        </a:rPr>
                        <a:t>Benefits</a:t>
                      </a:r>
                      <a:endParaRPr lang="en-GB"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Comprehensive, structured, and helps anticipate change.</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3373796627"/>
                  </a:ext>
                </a:extLst>
              </a:tr>
              <a:tr h="1106232">
                <a:tc>
                  <a:txBody>
                    <a:bodyPr/>
                    <a:lstStyle/>
                    <a:p>
                      <a:pPr algn="l" fontAlgn="t">
                        <a:buNone/>
                      </a:pPr>
                      <a:r>
                        <a:rPr lang="en-GB">
                          <a:solidFill>
                            <a:srgbClr val="000000"/>
                          </a:solidFill>
                          <a:effectLst/>
                          <a:latin typeface="UICTFontTextStyleBody"/>
                        </a:rPr>
                        <a:t>Criticisms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dirty="0">
                          <a:solidFill>
                            <a:srgbClr val="000000"/>
                          </a:solidFill>
                          <a:effectLst/>
                          <a:latin typeface="UICTFontTextStyleBody"/>
                        </a:rPr>
                        <a:t>Static, subjective, lacks </a:t>
                      </a:r>
                      <a:r>
                        <a:rPr lang="en-US" dirty="0" err="1">
                          <a:solidFill>
                            <a:srgbClr val="000000"/>
                          </a:solidFill>
                          <a:effectLst/>
                          <a:latin typeface="UICTFontTextStyleBody"/>
                        </a:rPr>
                        <a:t>prioritisation</a:t>
                      </a:r>
                      <a:r>
                        <a:rPr lang="en-US" dirty="0">
                          <a:solidFill>
                            <a:srgbClr val="000000"/>
                          </a:solidFill>
                          <a:effectLst/>
                          <a:latin typeface="UICTFontTextStyleBody"/>
                        </a:rPr>
                        <a:t>, doesn’t show direct actions.</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2806671934"/>
                  </a:ext>
                </a:extLst>
              </a:tr>
            </a:tbl>
          </a:graphicData>
        </a:graphic>
      </p:graphicFrame>
      <p:sp>
        <p:nvSpPr>
          <p:cNvPr id="5" name="Rectangle 1">
            <a:extLst>
              <a:ext uri="{FF2B5EF4-FFF2-40B4-BE49-F238E27FC236}">
                <a16:creationId xmlns:a16="http://schemas.microsoft.com/office/drawing/2014/main" id="{08DB9C72-F1DD-7449-840E-FB3F374B08C9}"/>
              </a:ext>
            </a:extLst>
          </p:cNvPr>
          <p:cNvSpPr>
            <a:spLocks noChangeArrowheads="1"/>
          </p:cNvSpPr>
          <p:nvPr/>
        </p:nvSpPr>
        <p:spPr bwMode="auto">
          <a:xfrm>
            <a:off x="-218364" y="-146031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chemeClr val="tx1"/>
                </a:solidFill>
                <a:effectLst/>
                <a:latin typeface="Aptos" panose="020B00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840225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489116"/>
            <a:ext cx="10515600" cy="1179002"/>
          </a:xfrm>
        </p:spPr>
        <p:txBody>
          <a:bodyPr>
            <a:normAutofit fontScale="90000"/>
          </a:bodyPr>
          <a:lstStyle/>
          <a:p>
            <a:br>
              <a:rPr lang="en-GB" b="1" u="sng" dirty="0">
                <a:latin typeface="Arial" panose="020B0604020202020204" pitchFamily="34" charset="0"/>
                <a:cs typeface="Arial" panose="020B0604020202020204" pitchFamily="34" charset="0"/>
              </a:rPr>
            </a:br>
            <a:br>
              <a:rPr lang="en-GB" b="1" u="sng" dirty="0">
                <a:latin typeface="Arial" panose="020B0604020202020204" pitchFamily="34" charset="0"/>
                <a:cs typeface="Arial" panose="020B0604020202020204" pitchFamily="34" charset="0"/>
              </a:rPr>
            </a:br>
            <a:r>
              <a:rPr lang="en-GB" sz="3600" b="1" u="sng" dirty="0">
                <a:latin typeface="Arial" panose="020B0604020202020204" pitchFamily="34" charset="0"/>
                <a:cs typeface="Arial" panose="020B0604020202020204" pitchFamily="34" charset="0"/>
              </a:rPr>
              <a:t>Provide an application and discuss the information provided in your PESTEL Framework (approx. </a:t>
            </a:r>
            <a:br>
              <a:rPr lang="en-GB" sz="3600" b="1" u="sng" dirty="0">
                <a:latin typeface="Arial" panose="020B0604020202020204" pitchFamily="34" charset="0"/>
                <a:cs typeface="Arial" panose="020B0604020202020204" pitchFamily="34" charset="0"/>
              </a:rPr>
            </a:br>
            <a:r>
              <a:rPr lang="en-GB" sz="3600" b="1" u="sng" dirty="0">
                <a:latin typeface="Arial" panose="020B0604020202020204" pitchFamily="34" charset="0"/>
                <a:cs typeface="Arial" panose="020B0604020202020204" pitchFamily="34" charset="0"/>
              </a:rPr>
              <a:t>1 minute).</a:t>
            </a:r>
            <a:br>
              <a:rPr lang="en-GB" b="1" u="sng" dirty="0"/>
            </a:br>
            <a:br>
              <a:rPr lang="en-GB" b="1" dirty="0">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682304" y="1763353"/>
            <a:ext cx="10671496" cy="4974328"/>
          </a:xfrm>
        </p:spPr>
        <p:txBody>
          <a:bodyPr>
            <a:normAutofit/>
          </a:bodyPr>
          <a:lstStyle/>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Here is the tabular PESTLE analysis of </a:t>
            </a:r>
            <a:r>
              <a:rPr lang="en-GB" sz="2800" b="1" dirty="0">
                <a:effectLst/>
                <a:latin typeface="Arial" panose="020B0604020202020204" pitchFamily="34" charset="0"/>
                <a:ea typeface="Aptos" panose="020B0004020202020204" pitchFamily="34" charset="0"/>
                <a:cs typeface="Arial" panose="020B0604020202020204" pitchFamily="34" charset="0"/>
              </a:rPr>
              <a:t>Olive Tree Bistro.</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graphicFrame>
        <p:nvGraphicFramePr>
          <p:cNvPr id="7" name="Table 6">
            <a:extLst>
              <a:ext uri="{FF2B5EF4-FFF2-40B4-BE49-F238E27FC236}">
                <a16:creationId xmlns:a16="http://schemas.microsoft.com/office/drawing/2014/main" id="{108D2D3F-BBD3-F859-AF29-5BEF174F1637}"/>
              </a:ext>
            </a:extLst>
          </p:cNvPr>
          <p:cNvGraphicFramePr>
            <a:graphicFrameLocks noGrp="1"/>
          </p:cNvGraphicFramePr>
          <p:nvPr>
            <p:extLst>
              <p:ext uri="{D42A27DB-BD31-4B8C-83A1-F6EECF244321}">
                <p14:modId xmlns:p14="http://schemas.microsoft.com/office/powerpoint/2010/main" val="3321587161"/>
              </p:ext>
            </p:extLst>
          </p:nvPr>
        </p:nvGraphicFramePr>
        <p:xfrm>
          <a:off x="685617" y="2819125"/>
          <a:ext cx="9782355" cy="6663296"/>
        </p:xfrm>
        <a:graphic>
          <a:graphicData uri="http://schemas.openxmlformats.org/drawingml/2006/table">
            <a:tbl>
              <a:tblPr firstRow="1" bandRow="1">
                <a:tableStyleId>{5C22544A-7EE6-4342-B048-85BDC9FD1C3A}</a:tableStyleId>
              </a:tblPr>
              <a:tblGrid>
                <a:gridCol w="1594830">
                  <a:extLst>
                    <a:ext uri="{9D8B030D-6E8A-4147-A177-3AD203B41FA5}">
                      <a16:colId xmlns:a16="http://schemas.microsoft.com/office/drawing/2014/main" val="1284065850"/>
                    </a:ext>
                  </a:extLst>
                </a:gridCol>
                <a:gridCol w="1674466">
                  <a:extLst>
                    <a:ext uri="{9D8B030D-6E8A-4147-A177-3AD203B41FA5}">
                      <a16:colId xmlns:a16="http://schemas.microsoft.com/office/drawing/2014/main" val="1858564028"/>
                    </a:ext>
                  </a:extLst>
                </a:gridCol>
                <a:gridCol w="1661081">
                  <a:extLst>
                    <a:ext uri="{9D8B030D-6E8A-4147-A177-3AD203B41FA5}">
                      <a16:colId xmlns:a16="http://schemas.microsoft.com/office/drawing/2014/main" val="1949424782"/>
                    </a:ext>
                  </a:extLst>
                </a:gridCol>
                <a:gridCol w="1663784">
                  <a:extLst>
                    <a:ext uri="{9D8B030D-6E8A-4147-A177-3AD203B41FA5}">
                      <a16:colId xmlns:a16="http://schemas.microsoft.com/office/drawing/2014/main" val="446382655"/>
                    </a:ext>
                  </a:extLst>
                </a:gridCol>
                <a:gridCol w="1376648">
                  <a:extLst>
                    <a:ext uri="{9D8B030D-6E8A-4147-A177-3AD203B41FA5}">
                      <a16:colId xmlns:a16="http://schemas.microsoft.com/office/drawing/2014/main" val="3644160467"/>
                    </a:ext>
                  </a:extLst>
                </a:gridCol>
                <a:gridCol w="1811546">
                  <a:extLst>
                    <a:ext uri="{9D8B030D-6E8A-4147-A177-3AD203B41FA5}">
                      <a16:colId xmlns:a16="http://schemas.microsoft.com/office/drawing/2014/main" val="66830876"/>
                    </a:ext>
                  </a:extLst>
                </a:gridCol>
              </a:tblGrid>
              <a:tr h="1237856">
                <a:tc>
                  <a:txBody>
                    <a:bodyPr/>
                    <a:lstStyle/>
                    <a:p>
                      <a:endParaRPr lang="en-GB" sz="1600" dirty="0"/>
                    </a:p>
                    <a:p>
                      <a:pPr algn="ctr"/>
                      <a:r>
                        <a:rPr lang="en-GB" sz="2400" dirty="0">
                          <a:solidFill>
                            <a:schemeClr val="tx1"/>
                          </a:solidFill>
                        </a:rPr>
                        <a:t>Political  Factors</a:t>
                      </a:r>
                    </a:p>
                  </a:txBody>
                  <a:tcPr>
                    <a:pattFill prst="pct40">
                      <a:fgClr>
                        <a:srgbClr val="FF0000"/>
                      </a:fgClr>
                      <a:bgClr>
                        <a:schemeClr val="bg1"/>
                      </a:bgClr>
                    </a:pattFill>
                  </a:tcPr>
                </a:tc>
                <a:tc>
                  <a:txBody>
                    <a:bodyPr/>
                    <a:lstStyle/>
                    <a:p>
                      <a:endParaRPr lang="en-GB" sz="1600" dirty="0"/>
                    </a:p>
                    <a:p>
                      <a:pPr algn="ctr"/>
                      <a:r>
                        <a:rPr lang="en-GB" sz="2400" dirty="0">
                          <a:solidFill>
                            <a:schemeClr val="tx1"/>
                          </a:solidFill>
                        </a:rPr>
                        <a:t>Economic Factors</a:t>
                      </a:r>
                    </a:p>
                  </a:txBody>
                  <a:tcPr>
                    <a:pattFill prst="pct40">
                      <a:fgClr>
                        <a:srgbClr val="FFC000"/>
                      </a:fgClr>
                      <a:bgClr>
                        <a:schemeClr val="bg1"/>
                      </a:bgClr>
                    </a:pattFill>
                  </a:tcPr>
                </a:tc>
                <a:tc>
                  <a:txBody>
                    <a:bodyPr/>
                    <a:lstStyle/>
                    <a:p>
                      <a:endParaRPr lang="en-GB" sz="1600" dirty="0"/>
                    </a:p>
                    <a:p>
                      <a:pPr algn="ctr"/>
                      <a:r>
                        <a:rPr lang="en-GB" sz="2400" dirty="0">
                          <a:solidFill>
                            <a:schemeClr val="tx1"/>
                          </a:solidFill>
                        </a:rPr>
                        <a:t>Social Factors</a:t>
                      </a:r>
                    </a:p>
                  </a:txBody>
                  <a:tcPr>
                    <a:pattFill prst="pct40">
                      <a:fgClr>
                        <a:srgbClr val="FFFF00"/>
                      </a:fgClr>
                      <a:bgClr>
                        <a:schemeClr val="bg1"/>
                      </a:bgClr>
                    </a:pattFill>
                  </a:tcPr>
                </a:tc>
                <a:tc>
                  <a:txBody>
                    <a:bodyPr/>
                    <a:lstStyle/>
                    <a:p>
                      <a:endParaRPr lang="en-GB" sz="1600" dirty="0"/>
                    </a:p>
                    <a:p>
                      <a:pPr algn="ctr"/>
                      <a:r>
                        <a:rPr lang="en-GB" sz="2000" dirty="0">
                          <a:solidFill>
                            <a:schemeClr val="tx1"/>
                          </a:solidFill>
                        </a:rPr>
                        <a:t>Technological </a:t>
                      </a:r>
                    </a:p>
                    <a:p>
                      <a:pPr algn="ctr"/>
                      <a:r>
                        <a:rPr lang="en-GB" sz="2000" dirty="0">
                          <a:solidFill>
                            <a:schemeClr val="tx1"/>
                          </a:solidFill>
                        </a:rPr>
                        <a:t>Factors</a:t>
                      </a:r>
                    </a:p>
                  </a:txBody>
                  <a:tcPr>
                    <a:pattFill prst="pct40">
                      <a:fgClr>
                        <a:srgbClr val="92D050"/>
                      </a:fgClr>
                      <a:bgClr>
                        <a:schemeClr val="bg1"/>
                      </a:bgClr>
                    </a:pattFill>
                  </a:tcPr>
                </a:tc>
                <a:tc>
                  <a:txBody>
                    <a:bodyPr/>
                    <a:lstStyle/>
                    <a:p>
                      <a:endParaRPr lang="en-GB" sz="1600" dirty="0"/>
                    </a:p>
                    <a:p>
                      <a:pPr algn="ctr"/>
                      <a:r>
                        <a:rPr lang="en-GB" sz="2400" dirty="0">
                          <a:solidFill>
                            <a:schemeClr val="tx1"/>
                          </a:solidFill>
                        </a:rPr>
                        <a:t>Legal Factors</a:t>
                      </a:r>
                    </a:p>
                  </a:txBody>
                  <a:tcPr>
                    <a:pattFill prst="pct40">
                      <a:fgClr>
                        <a:srgbClr val="00B0F0"/>
                      </a:fgClr>
                      <a:bgClr>
                        <a:schemeClr val="bg1"/>
                      </a:bgClr>
                    </a:pattFill>
                  </a:tcPr>
                </a:tc>
                <a:tc>
                  <a:txBody>
                    <a:bodyPr/>
                    <a:lstStyle/>
                    <a:p>
                      <a:endParaRPr lang="en-GB" sz="1600" dirty="0"/>
                    </a:p>
                    <a:p>
                      <a:pPr algn="ctr"/>
                      <a:r>
                        <a:rPr lang="en-GB" sz="2000" dirty="0">
                          <a:solidFill>
                            <a:schemeClr val="tx1"/>
                          </a:solidFill>
                        </a:rPr>
                        <a:t>Environmental Factors</a:t>
                      </a:r>
                    </a:p>
                  </a:txBody>
                  <a:tcPr>
                    <a:pattFill prst="pct40">
                      <a:fgClr>
                        <a:schemeClr val="accent1"/>
                      </a:fgClr>
                      <a:bgClr>
                        <a:schemeClr val="bg1"/>
                      </a:bgClr>
                    </a:pattFill>
                  </a:tcPr>
                </a:tc>
                <a:extLst>
                  <a:ext uri="{0D108BD9-81ED-4DB2-BD59-A6C34878D82A}">
                    <a16:rowId xmlns:a16="http://schemas.microsoft.com/office/drawing/2014/main" val="2083540418"/>
                  </a:ext>
                </a:extLst>
              </a:tr>
              <a:tr h="1742169">
                <a:tc>
                  <a:txBody>
                    <a:bodyPr/>
                    <a:lstStyle/>
                    <a:p>
                      <a:pPr marL="285750" indent="-285750">
                        <a:buFont typeface="Wingdings" panose="05000000000000000000" pitchFamily="2" charset="2"/>
                        <a:buChar char="§"/>
                      </a:pPr>
                      <a:endParaRPr lang="en-GB" sz="1400" b="1" dirty="0"/>
                    </a:p>
                    <a:p>
                      <a:pPr marL="285750" indent="-285750">
                        <a:buFont typeface="Wingdings" panose="05000000000000000000" pitchFamily="2" charset="2"/>
                        <a:buChar char="§"/>
                      </a:pPr>
                      <a:r>
                        <a:rPr lang="en-GB" sz="2400" b="1" dirty="0" err="1"/>
                        <a:t>Environmentaly</a:t>
                      </a:r>
                      <a:r>
                        <a:rPr lang="en-GB" sz="2400" b="1" dirty="0"/>
                        <a:t> conscious</a:t>
                      </a:r>
                    </a:p>
                    <a:p>
                      <a:pPr marL="285750" indent="-285750">
                        <a:buFont typeface="Wingdings" panose="05000000000000000000" pitchFamily="2" charset="2"/>
                        <a:buChar char="§"/>
                      </a:pPr>
                      <a:r>
                        <a:rPr lang="en-GB" sz="2400" b="1" dirty="0"/>
                        <a:t>Reduced activity due closure of nearby businesses</a:t>
                      </a:r>
                    </a:p>
                  </a:txBody>
                  <a:tcPr>
                    <a:pattFill prst="pct40">
                      <a:fgClr>
                        <a:srgbClr val="FF0000"/>
                      </a:fgClr>
                      <a:bgClr>
                        <a:schemeClr val="bg1"/>
                      </a:bgClr>
                    </a:pattFill>
                  </a:tcPr>
                </a:tc>
                <a:tc>
                  <a:txBody>
                    <a:bodyPr/>
                    <a:lstStyle/>
                    <a:p>
                      <a:pPr marL="285750" indent="-285750">
                        <a:buFont typeface="Wingdings" panose="05000000000000000000" pitchFamily="2" charset="2"/>
                        <a:buChar char="§"/>
                      </a:pPr>
                      <a:r>
                        <a:rPr lang="en-GB" sz="2400" b="1" dirty="0"/>
                        <a:t>Two new competitors</a:t>
                      </a:r>
                    </a:p>
                    <a:p>
                      <a:pPr marL="285750" indent="-285750">
                        <a:buFont typeface="Wingdings" panose="05000000000000000000" pitchFamily="2" charset="2"/>
                        <a:buChar char="§"/>
                      </a:pPr>
                      <a:r>
                        <a:rPr lang="en-GB" sz="2400" b="1" dirty="0" err="1"/>
                        <a:t>Rissing</a:t>
                      </a:r>
                      <a:r>
                        <a:rPr lang="en-GB" sz="2400" b="1" dirty="0"/>
                        <a:t> costs</a:t>
                      </a:r>
                    </a:p>
                    <a:p>
                      <a:endParaRPr lang="en-GB" sz="1400" b="1" dirty="0"/>
                    </a:p>
                  </a:txBody>
                  <a:tcPr>
                    <a:pattFill prst="pct40">
                      <a:fgClr>
                        <a:srgbClr val="FFC000"/>
                      </a:fgClr>
                      <a:bgClr>
                        <a:schemeClr val="bg1"/>
                      </a:bgClr>
                    </a:pattFill>
                  </a:tcPr>
                </a:tc>
                <a:tc>
                  <a:txBody>
                    <a:bodyPr/>
                    <a:lstStyle/>
                    <a:p>
                      <a:pPr marL="285750" indent="-285750">
                        <a:buFont typeface="Wingdings" panose="05000000000000000000" pitchFamily="2" charset="2"/>
                        <a:buChar char="§"/>
                      </a:pPr>
                      <a:r>
                        <a:rPr lang="en-GB" sz="2400" b="1" dirty="0"/>
                        <a:t>Long time </a:t>
                      </a:r>
                      <a:r>
                        <a:rPr lang="en-GB" sz="2400" b="1" dirty="0" err="1"/>
                        <a:t>customes</a:t>
                      </a:r>
                      <a:r>
                        <a:rPr lang="en-GB" sz="2400" b="1" dirty="0"/>
                        <a:t> loss</a:t>
                      </a:r>
                    </a:p>
                    <a:p>
                      <a:pPr marL="285750" indent="-285750">
                        <a:buFont typeface="Wingdings" panose="05000000000000000000" pitchFamily="2" charset="2"/>
                        <a:buChar char="§"/>
                      </a:pPr>
                      <a:r>
                        <a:rPr lang="en-GB" sz="2400" b="1" dirty="0"/>
                        <a:t>Customer feedback revealed mixed feelings</a:t>
                      </a:r>
                    </a:p>
                    <a:p>
                      <a:endParaRPr lang="en-GB" sz="1400" b="1" dirty="0"/>
                    </a:p>
                  </a:txBody>
                  <a:tcPr>
                    <a:pattFill prst="pct40">
                      <a:fgClr>
                        <a:srgbClr val="FFFF00"/>
                      </a:fgClr>
                      <a:bgClr>
                        <a:schemeClr val="bg1"/>
                      </a:bgClr>
                    </a:pattFill>
                  </a:tcPr>
                </a:tc>
                <a:tc>
                  <a:txBody>
                    <a:bodyPr/>
                    <a:lstStyle/>
                    <a:p>
                      <a:pPr marL="285750" indent="-285750">
                        <a:buFont typeface="Wingdings" panose="05000000000000000000" pitchFamily="2" charset="2"/>
                        <a:buChar char="§"/>
                      </a:pPr>
                      <a:r>
                        <a:rPr lang="en-GB" sz="2400" b="1" dirty="0"/>
                        <a:t>Online orders increase</a:t>
                      </a:r>
                    </a:p>
                    <a:p>
                      <a:pPr marL="285750" indent="-285750">
                        <a:buFont typeface="Wingdings" panose="05000000000000000000" pitchFamily="2" charset="2"/>
                        <a:buChar char="§"/>
                      </a:pPr>
                      <a:r>
                        <a:rPr lang="en-GB" sz="2400" b="1" dirty="0"/>
                        <a:t>Shop’s website outdated</a:t>
                      </a:r>
                    </a:p>
                    <a:p>
                      <a:endParaRPr lang="en-GB" sz="1400" b="1" dirty="0"/>
                    </a:p>
                  </a:txBody>
                  <a:tcPr>
                    <a:pattFill prst="pct40">
                      <a:fgClr>
                        <a:srgbClr val="92D050"/>
                      </a:fgClr>
                      <a:bgClr>
                        <a:schemeClr val="bg1"/>
                      </a:bgClr>
                    </a:pattFill>
                  </a:tcPr>
                </a:tc>
                <a:tc>
                  <a:txBody>
                    <a:bodyPr/>
                    <a:lstStyle/>
                    <a:p>
                      <a:pPr marL="285750" indent="-285750">
                        <a:buFont typeface="Wingdings" panose="05000000000000000000" pitchFamily="2" charset="2"/>
                        <a:buChar char="§"/>
                      </a:pPr>
                      <a:r>
                        <a:rPr lang="en-GB" sz="2400" b="1" dirty="0"/>
                        <a:t>Supply chain disruption and inflation </a:t>
                      </a:r>
                    </a:p>
                    <a:p>
                      <a:pPr marL="285750" indent="-285750">
                        <a:buFont typeface="Wingdings" panose="05000000000000000000" pitchFamily="2" charset="2"/>
                        <a:buChar char="§"/>
                      </a:pPr>
                      <a:r>
                        <a:rPr lang="en-GB" sz="2400" b="1" dirty="0"/>
                        <a:t>Price of imported varieties has surged</a:t>
                      </a:r>
                    </a:p>
                    <a:p>
                      <a:endParaRPr lang="en-GB" sz="1400" b="1" dirty="0"/>
                    </a:p>
                  </a:txBody>
                  <a:tcPr>
                    <a:pattFill prst="pct40">
                      <a:fgClr>
                        <a:srgbClr val="00B0F0"/>
                      </a:fgClr>
                      <a:bgClr>
                        <a:schemeClr val="bg1"/>
                      </a:bgClr>
                    </a:pattFill>
                  </a:tcPr>
                </a:tc>
                <a:tc>
                  <a:txBody>
                    <a:bodyPr/>
                    <a:lstStyle/>
                    <a:p>
                      <a:pPr marL="285750" indent="-285750">
                        <a:buFont typeface="Wingdings" panose="05000000000000000000" pitchFamily="2" charset="2"/>
                        <a:buChar char="§"/>
                      </a:pPr>
                      <a:r>
                        <a:rPr lang="en-GB" sz="2400" b="1" dirty="0"/>
                        <a:t>Eco-friendly packaging</a:t>
                      </a:r>
                    </a:p>
                    <a:p>
                      <a:pPr marL="285750" indent="-285750">
                        <a:buFont typeface="Wingdings" panose="05000000000000000000" pitchFamily="2" charset="2"/>
                        <a:buChar char="§"/>
                      </a:pPr>
                      <a:endParaRPr lang="en-GB" sz="2400" b="1" dirty="0"/>
                    </a:p>
                    <a:p>
                      <a:r>
                        <a:rPr lang="en-GB" sz="2400" b="1" dirty="0"/>
                        <a:t>Environmentally consumers</a:t>
                      </a:r>
                    </a:p>
                  </a:txBody>
                  <a:tcPr>
                    <a:pattFill prst="pct40">
                      <a:fgClr>
                        <a:srgbClr val="0070C0"/>
                      </a:fgClr>
                      <a:bgClr>
                        <a:schemeClr val="bg1"/>
                      </a:bgClr>
                    </a:pattFill>
                  </a:tcPr>
                </a:tc>
                <a:extLst>
                  <a:ext uri="{0D108BD9-81ED-4DB2-BD59-A6C34878D82A}">
                    <a16:rowId xmlns:a16="http://schemas.microsoft.com/office/drawing/2014/main" val="654891230"/>
                  </a:ext>
                </a:extLst>
              </a:tr>
            </a:tbl>
          </a:graphicData>
        </a:graphic>
      </p:graphicFrame>
    </p:spTree>
    <p:extLst>
      <p:ext uri="{BB962C8B-B14F-4D97-AF65-F5344CB8AC3E}">
        <p14:creationId xmlns:p14="http://schemas.microsoft.com/office/powerpoint/2010/main" val="7646050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9E5FA-F1CF-36CD-E382-64C73BB8A9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A380E8-2AC0-F0B7-9432-FB8903B92FD6}"/>
              </a:ext>
            </a:extLst>
          </p:cNvPr>
          <p:cNvSpPr>
            <a:spLocks noGrp="1"/>
          </p:cNvSpPr>
          <p:nvPr>
            <p:ph type="title"/>
          </p:nvPr>
        </p:nvSpPr>
        <p:spPr>
          <a:xfrm>
            <a:off x="3417627" y="0"/>
            <a:ext cx="4893860" cy="1325563"/>
          </a:xfrm>
        </p:spPr>
        <p:txBody>
          <a:bodyPr>
            <a:normAutofit/>
          </a:bodyPr>
          <a:lstStyle/>
          <a:p>
            <a:r>
              <a:rPr lang="en-GB" sz="3200" b="1" u="sng" dirty="0">
                <a:latin typeface="Arial" panose="020B0604020202020204" pitchFamily="34" charset="0"/>
                <a:cs typeface="Arial" panose="020B0604020202020204" pitchFamily="34" charset="0"/>
              </a:rPr>
              <a:t>Cause-and-Effect model</a:t>
            </a:r>
          </a:p>
        </p:txBody>
      </p:sp>
      <p:sp>
        <p:nvSpPr>
          <p:cNvPr id="3" name="Content Placeholder 2">
            <a:extLst>
              <a:ext uri="{FF2B5EF4-FFF2-40B4-BE49-F238E27FC236}">
                <a16:creationId xmlns:a16="http://schemas.microsoft.com/office/drawing/2014/main" id="{1B4D8426-20C5-630E-80E5-EAB06B11CCD5}"/>
              </a:ext>
            </a:extLst>
          </p:cNvPr>
          <p:cNvSpPr>
            <a:spLocks noGrp="1"/>
          </p:cNvSpPr>
          <p:nvPr>
            <p:ph idx="1"/>
          </p:nvPr>
        </p:nvSpPr>
        <p:spPr>
          <a:xfrm>
            <a:off x="286603" y="1610436"/>
            <a:ext cx="11546005" cy="5036023"/>
          </a:xfrm>
        </p:spPr>
        <p:txBody>
          <a:bodyPr>
            <a:normAutofit fontScale="92500" lnSpcReduction="10000"/>
          </a:bodyPr>
          <a:lstStyle/>
          <a:p>
            <a:pPr algn="l" rtl="0">
              <a:buNone/>
            </a:pPr>
            <a:r>
              <a:rPr lang="en-US" i="0" dirty="0">
                <a:solidFill>
                  <a:srgbClr val="000000"/>
                </a:solidFill>
                <a:effectLst/>
                <a:latin typeface="UICTFontTextStyleEmphasizedBody"/>
              </a:rPr>
              <a:t>The Cause-and-Effect Model is a problem-solving and analysis tool used to identify, explore, and display the possible causes of a specific problem (the “effect”).</a:t>
            </a:r>
            <a:endParaRPr lang="en-US" i="0" dirty="0">
              <a:solidFill>
                <a:srgbClr val="242424"/>
              </a:solidFill>
              <a:effectLst/>
              <a:latin typeface="Segoe UI" panose="020B0502040204020203" pitchFamily="34" charset="0"/>
            </a:endParaRPr>
          </a:p>
          <a:p>
            <a:pPr algn="l">
              <a:buNone/>
            </a:pPr>
            <a:br>
              <a:rPr lang="en-US" sz="1800" b="0" i="0" dirty="0">
                <a:solidFill>
                  <a:srgbClr val="000000"/>
                </a:solidFill>
                <a:effectLst/>
                <a:latin typeface="Aptos" panose="020B0004020202020204" pitchFamily="34" charset="0"/>
              </a:rPr>
            </a:br>
            <a:endParaRPr lang="en-US" b="0" i="0" dirty="0">
              <a:solidFill>
                <a:srgbClr val="242424"/>
              </a:solidFill>
              <a:effectLst/>
              <a:latin typeface="Segoe UI" panose="020B0502040204020203" pitchFamily="34" charset="0"/>
            </a:endParaRPr>
          </a:p>
          <a:p>
            <a:pPr algn="l">
              <a:buNone/>
            </a:pPr>
            <a:r>
              <a:rPr lang="en-US" i="0" dirty="0">
                <a:solidFill>
                  <a:srgbClr val="000000"/>
                </a:solidFill>
                <a:effectLst/>
                <a:latin typeface="UICTFontTextStyleEmphasizedBody"/>
              </a:rPr>
              <a:t>It’s often </a:t>
            </a:r>
            <a:r>
              <a:rPr lang="en-US" i="0" dirty="0" err="1">
                <a:solidFill>
                  <a:srgbClr val="000000"/>
                </a:solidFill>
                <a:effectLst/>
                <a:latin typeface="UICTFontTextStyleEmphasizedBody"/>
              </a:rPr>
              <a:t>visualised</a:t>
            </a:r>
            <a:r>
              <a:rPr lang="en-US" i="0" dirty="0">
                <a:solidFill>
                  <a:srgbClr val="000000"/>
                </a:solidFill>
                <a:effectLst/>
                <a:latin typeface="UICTFontTextStyleEmphasizedBody"/>
              </a:rPr>
              <a:t> as a Fishbone Diagram because the diagram looks like a fish skeleton</a:t>
            </a:r>
          </a:p>
          <a:p>
            <a:pPr algn="l">
              <a:buNone/>
            </a:pPr>
            <a:endParaRPr lang="en-US" i="0" dirty="0">
              <a:solidFill>
                <a:srgbClr val="242424"/>
              </a:solidFill>
              <a:effectLst/>
              <a:latin typeface="Segoe UI" panose="020B0502040204020203" pitchFamily="34" charset="0"/>
            </a:endParaRPr>
          </a:p>
          <a:p>
            <a:pPr algn="l">
              <a:buNone/>
            </a:pPr>
            <a:r>
              <a:rPr lang="en-US" i="0" dirty="0">
                <a:solidFill>
                  <a:srgbClr val="000000"/>
                </a:solidFill>
                <a:effectLst/>
                <a:latin typeface="UICTFontTextStyleEmphasizedBody"/>
              </a:rPr>
              <a:t>• The “head” represents the problem or effect.</a:t>
            </a:r>
            <a:endParaRPr lang="en-US" i="0" dirty="0">
              <a:solidFill>
                <a:srgbClr val="242424"/>
              </a:solidFill>
              <a:effectLst/>
              <a:latin typeface="Segoe UI" panose="020B0502040204020203" pitchFamily="34" charset="0"/>
            </a:endParaRPr>
          </a:p>
          <a:p>
            <a:pPr algn="l">
              <a:buNone/>
            </a:pPr>
            <a:r>
              <a:rPr lang="en-US" i="0" dirty="0">
                <a:solidFill>
                  <a:srgbClr val="000000"/>
                </a:solidFill>
                <a:effectLst/>
                <a:latin typeface="UICTFontTextStyleEmphasizedBody"/>
              </a:rPr>
              <a:t>• The “bones” branching off represent major categories of causes.</a:t>
            </a:r>
            <a:endParaRPr lang="en-US" i="0" dirty="0">
              <a:solidFill>
                <a:srgbClr val="242424"/>
              </a:solidFill>
              <a:effectLst/>
              <a:latin typeface="Segoe UI" panose="020B0502040204020203" pitchFamily="34" charset="0"/>
            </a:endParaRPr>
          </a:p>
          <a:p>
            <a:pPr algn="l">
              <a:buNone/>
            </a:pPr>
            <a:r>
              <a:rPr lang="en-US" i="0" dirty="0">
                <a:solidFill>
                  <a:srgbClr val="000000"/>
                </a:solidFill>
                <a:effectLst/>
                <a:latin typeface="UICTFontTextStyleEmphasizedBody"/>
              </a:rPr>
              <a:t>• Smaller “bones” identify more specific contributing factors.</a:t>
            </a:r>
            <a:endParaRPr lang="en-US" i="0" dirty="0">
              <a:solidFill>
                <a:srgbClr val="242424"/>
              </a:solidFill>
              <a:effectLst/>
              <a:latin typeface="Segoe UI" panose="020B0502040204020203" pitchFamily="34" charset="0"/>
            </a:endParaRPr>
          </a:p>
          <a:p>
            <a:pPr>
              <a:buNone/>
            </a:pPr>
            <a:br>
              <a:rPr lang="en-US" dirty="0"/>
            </a:b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9079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6D726F-B974-423B-0574-387E9C888729}"/>
              </a:ext>
            </a:extLst>
          </p:cNvPr>
          <p:cNvSpPr>
            <a:spLocks noGrp="1"/>
          </p:cNvSpPr>
          <p:nvPr>
            <p:ph idx="1"/>
          </p:nvPr>
        </p:nvSpPr>
        <p:spPr>
          <a:xfrm>
            <a:off x="0" y="0"/>
            <a:ext cx="12191999" cy="6857999"/>
          </a:xfrm>
        </p:spPr>
        <p:txBody>
          <a:bodyPr>
            <a:noAutofit/>
          </a:bodyPr>
          <a:lstStyle/>
          <a:p>
            <a:pPr algn="l">
              <a:buNone/>
            </a:pPr>
            <a:endParaRPr lang="en-US" sz="2400" b="1" i="0" dirty="0">
              <a:solidFill>
                <a:srgbClr val="000000"/>
              </a:solidFill>
              <a:effectLst/>
              <a:latin typeface="UICTFontTextStyleEmphasizedBody"/>
            </a:endParaRPr>
          </a:p>
          <a:p>
            <a:pPr algn="l">
              <a:buNone/>
            </a:pPr>
            <a:r>
              <a:rPr lang="en-US" sz="2400" b="1" i="0" dirty="0">
                <a:solidFill>
                  <a:srgbClr val="000000"/>
                </a:solidFill>
                <a:effectLst/>
                <a:latin typeface="UICTFontTextStyleEmphasizedBody"/>
              </a:rPr>
              <a:t>     Why is it Used?</a:t>
            </a:r>
            <a:endParaRPr lang="en-US" sz="2400" b="0" i="0" dirty="0">
              <a:solidFill>
                <a:srgbClr val="242424"/>
              </a:solidFill>
              <a:effectLst/>
              <a:latin typeface="Segoe UI" panose="020B0502040204020203" pitchFamily="34" charset="0"/>
            </a:endParaRPr>
          </a:p>
          <a:p>
            <a:pPr algn="l">
              <a:buNone/>
            </a:pPr>
            <a:br>
              <a:rPr lang="en-US" sz="2400" b="0" i="0" dirty="0">
                <a:solidFill>
                  <a:srgbClr val="000000"/>
                </a:solidFill>
                <a:effectLst/>
                <a:latin typeface="Aptos" panose="020B0004020202020204" pitchFamily="34" charset="0"/>
              </a:rPr>
            </a:br>
            <a:endParaRPr lang="en-US" sz="2400" b="0" i="0" dirty="0">
              <a:solidFill>
                <a:srgbClr val="242424"/>
              </a:solidFill>
              <a:effectLst/>
              <a:latin typeface="Segoe UI" panose="020B0502040204020203" pitchFamily="34" charset="0"/>
            </a:endParaRPr>
          </a:p>
          <a:p>
            <a:pPr algn="l">
              <a:buNone/>
            </a:pPr>
            <a:r>
              <a:rPr lang="en-US" sz="2400" dirty="0">
                <a:solidFill>
                  <a:srgbClr val="000000"/>
                </a:solidFill>
                <a:latin typeface="UICTFontTextStyleBody"/>
              </a:rPr>
              <a:t>*</a:t>
            </a:r>
            <a:r>
              <a:rPr lang="en-US" sz="2400" i="0" dirty="0">
                <a:solidFill>
                  <a:srgbClr val="000000"/>
                </a:solidFill>
                <a:effectLst/>
                <a:latin typeface="UICTFontTextStyleBody"/>
              </a:rPr>
              <a:t> </a:t>
            </a:r>
            <a:r>
              <a:rPr lang="en-US" sz="2400" i="0" dirty="0">
                <a:solidFill>
                  <a:srgbClr val="000000"/>
                </a:solidFill>
                <a:effectLst/>
                <a:latin typeface="UICTFontTextStyleEmphasizedBody"/>
              </a:rPr>
              <a:t>Identify the root causes of a problem rather than just treating its symptoms.</a:t>
            </a:r>
            <a:endParaRPr lang="en-US" sz="2400" i="0" dirty="0">
              <a:solidFill>
                <a:srgbClr val="242424"/>
              </a:solidFill>
              <a:effectLst/>
              <a:latin typeface="Segoe UI" panose="020B0502040204020203" pitchFamily="34" charset="0"/>
            </a:endParaRPr>
          </a:p>
          <a:p>
            <a:pPr algn="l">
              <a:buNone/>
            </a:pPr>
            <a:endParaRPr lang="en-US" sz="2400" dirty="0">
              <a:solidFill>
                <a:srgbClr val="000000"/>
              </a:solidFill>
              <a:latin typeface="UICTFontTextStyleBody"/>
            </a:endParaRPr>
          </a:p>
          <a:p>
            <a:pPr algn="l"/>
            <a:r>
              <a:rPr lang="en-US" sz="2400" i="0" dirty="0" err="1">
                <a:solidFill>
                  <a:srgbClr val="000000"/>
                </a:solidFill>
                <a:effectLst/>
                <a:latin typeface="UICTFontTextStyleEmphasizedBody"/>
              </a:rPr>
              <a:t>Organise</a:t>
            </a:r>
            <a:r>
              <a:rPr lang="en-US" sz="2400" i="0" dirty="0">
                <a:solidFill>
                  <a:srgbClr val="000000"/>
                </a:solidFill>
                <a:effectLst/>
                <a:latin typeface="UICTFontTextStyleEmphasizedBody"/>
              </a:rPr>
              <a:t> brainstorming ( it gives structure to group discussions.)</a:t>
            </a:r>
          </a:p>
          <a:p>
            <a:pPr algn="l"/>
            <a:endParaRPr lang="en-US" sz="2400" i="0" dirty="0">
              <a:solidFill>
                <a:srgbClr val="242424"/>
              </a:solidFill>
              <a:effectLst/>
              <a:latin typeface="Segoe UI" panose="020B0502040204020203" pitchFamily="34" charset="0"/>
            </a:endParaRPr>
          </a:p>
          <a:p>
            <a:pPr algn="l">
              <a:buNone/>
            </a:pPr>
            <a:r>
              <a:rPr lang="en-US" sz="2400" dirty="0">
                <a:solidFill>
                  <a:srgbClr val="000000"/>
                </a:solidFill>
                <a:latin typeface="UICTFontTextStyleBody"/>
              </a:rPr>
              <a:t>*</a:t>
            </a:r>
            <a:r>
              <a:rPr lang="en-US" sz="2400" i="0" dirty="0">
                <a:solidFill>
                  <a:srgbClr val="000000"/>
                </a:solidFill>
                <a:effectLst/>
                <a:latin typeface="UICTFontTextStyleBody"/>
              </a:rPr>
              <a:t> </a:t>
            </a:r>
            <a:r>
              <a:rPr lang="en-US" sz="2400" i="0" dirty="0">
                <a:solidFill>
                  <a:srgbClr val="000000"/>
                </a:solidFill>
                <a:effectLst/>
                <a:latin typeface="UICTFontTextStyleEmphasizedBody"/>
              </a:rPr>
              <a:t>Support continuous improvement by showing how different factors interact to create issues.</a:t>
            </a:r>
          </a:p>
          <a:p>
            <a:pPr algn="l">
              <a:buNone/>
            </a:pPr>
            <a:endParaRPr lang="en-US" sz="2400" i="0" dirty="0">
              <a:solidFill>
                <a:srgbClr val="000000"/>
              </a:solidFill>
              <a:effectLst/>
              <a:latin typeface="UICTFontTextStyleEmphasizedBody"/>
            </a:endParaRPr>
          </a:p>
          <a:p>
            <a:pPr algn="l">
              <a:buNone/>
            </a:pPr>
            <a:r>
              <a:rPr lang="en-US" sz="2400" dirty="0">
                <a:solidFill>
                  <a:srgbClr val="000000"/>
                </a:solidFill>
                <a:latin typeface="UICTFontTextStyleBody"/>
              </a:rPr>
              <a:t>*</a:t>
            </a:r>
            <a:r>
              <a:rPr lang="en-US" sz="2400" i="0" dirty="0">
                <a:solidFill>
                  <a:srgbClr val="000000"/>
                </a:solidFill>
                <a:effectLst/>
                <a:latin typeface="UICTFontTextStyleBody"/>
              </a:rPr>
              <a:t> </a:t>
            </a:r>
            <a:r>
              <a:rPr lang="en-US" sz="2400" i="0" dirty="0">
                <a:solidFill>
                  <a:srgbClr val="000000"/>
                </a:solidFill>
                <a:effectLst/>
                <a:latin typeface="UICTFontTextStyleEmphasizedBody"/>
              </a:rPr>
              <a:t>Facilitate communication and understanding among team members about what contributes to a problem.</a:t>
            </a:r>
          </a:p>
          <a:p>
            <a:pPr algn="l">
              <a:buNone/>
            </a:pPr>
            <a:endParaRPr lang="en-US" sz="2400" i="0" dirty="0">
              <a:solidFill>
                <a:srgbClr val="242424"/>
              </a:solidFill>
              <a:effectLst/>
              <a:latin typeface="Segoe UI" panose="020B0502040204020203" pitchFamily="34" charset="0"/>
            </a:endParaRPr>
          </a:p>
          <a:p>
            <a:pPr algn="l">
              <a:buNone/>
            </a:pPr>
            <a:r>
              <a:rPr lang="en-US" sz="2400" dirty="0">
                <a:solidFill>
                  <a:srgbClr val="000000"/>
                </a:solidFill>
                <a:latin typeface="UICTFontTextStyleBody"/>
              </a:rPr>
              <a:t>*</a:t>
            </a:r>
            <a:r>
              <a:rPr lang="en-US" sz="2400" i="0" dirty="0">
                <a:solidFill>
                  <a:srgbClr val="000000"/>
                </a:solidFill>
                <a:effectLst/>
                <a:latin typeface="UICTFontTextStyleBody"/>
              </a:rPr>
              <a:t> </a:t>
            </a:r>
            <a:r>
              <a:rPr lang="en-US" sz="2400" i="0" dirty="0" err="1">
                <a:solidFill>
                  <a:srgbClr val="000000"/>
                </a:solidFill>
                <a:effectLst/>
                <a:latin typeface="UICTFontTextStyleEmphasizedBody"/>
              </a:rPr>
              <a:t>Prioritise</a:t>
            </a:r>
            <a:r>
              <a:rPr lang="en-US" sz="2400" i="0" dirty="0">
                <a:solidFill>
                  <a:srgbClr val="000000"/>
                </a:solidFill>
                <a:effectLst/>
                <a:latin typeface="UICTFontTextStyleEmphasizedBody"/>
              </a:rPr>
              <a:t> corrective actions ( once causes are identified, the team can decide which ones are most significant or easiest to fix.)</a:t>
            </a:r>
            <a:endParaRPr lang="en-US" sz="2400" i="0" dirty="0">
              <a:solidFill>
                <a:srgbClr val="242424"/>
              </a:solidFill>
              <a:effectLst/>
              <a:latin typeface="Segoe UI" panose="020B0502040204020203" pitchFamily="34" charset="0"/>
            </a:endParaRPr>
          </a:p>
          <a:p>
            <a:pPr>
              <a:buNone/>
            </a:pPr>
            <a:br>
              <a:rPr lang="en-US" sz="2400" dirty="0"/>
            </a:br>
            <a:endParaRPr lang="en-GB" sz="2400" dirty="0"/>
          </a:p>
        </p:txBody>
      </p:sp>
    </p:spTree>
    <p:extLst>
      <p:ext uri="{BB962C8B-B14F-4D97-AF65-F5344CB8AC3E}">
        <p14:creationId xmlns:p14="http://schemas.microsoft.com/office/powerpoint/2010/main" val="538836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647BA405-6E65-54F1-BC71-37407E3BF7CA}"/>
              </a:ext>
            </a:extLst>
          </p:cNvPr>
          <p:cNvGraphicFramePr>
            <a:graphicFrameLocks noGrp="1"/>
          </p:cNvGraphicFramePr>
          <p:nvPr>
            <p:ph idx="1"/>
            <p:extLst>
              <p:ext uri="{D42A27DB-BD31-4B8C-83A1-F6EECF244321}">
                <p14:modId xmlns:p14="http://schemas.microsoft.com/office/powerpoint/2010/main" val="937388096"/>
              </p:ext>
            </p:extLst>
          </p:nvPr>
        </p:nvGraphicFramePr>
        <p:xfrm>
          <a:off x="504967" y="2544072"/>
          <a:ext cx="11245756" cy="3959329"/>
        </p:xfrm>
        <a:graphic>
          <a:graphicData uri="http://schemas.openxmlformats.org/drawingml/2006/table">
            <a:tbl>
              <a:tblPr/>
              <a:tblGrid>
                <a:gridCol w="5622878">
                  <a:extLst>
                    <a:ext uri="{9D8B030D-6E8A-4147-A177-3AD203B41FA5}">
                      <a16:colId xmlns:a16="http://schemas.microsoft.com/office/drawing/2014/main" val="3696467377"/>
                    </a:ext>
                  </a:extLst>
                </a:gridCol>
                <a:gridCol w="5622878">
                  <a:extLst>
                    <a:ext uri="{9D8B030D-6E8A-4147-A177-3AD203B41FA5}">
                      <a16:colId xmlns:a16="http://schemas.microsoft.com/office/drawing/2014/main" val="1880285804"/>
                    </a:ext>
                  </a:extLst>
                </a:gridCol>
              </a:tblGrid>
              <a:tr h="395322">
                <a:tc>
                  <a:txBody>
                    <a:bodyPr/>
                    <a:lstStyle/>
                    <a:p>
                      <a:pPr algn="l" fontAlgn="t">
                        <a:buNone/>
                      </a:pPr>
                      <a:r>
                        <a:rPr lang="en-GB" b="1">
                          <a:solidFill>
                            <a:srgbClr val="000000"/>
                          </a:solidFill>
                          <a:effectLst/>
                          <a:latin typeface="UICTFontTextStyleEmphasizedBody"/>
                        </a:rPr>
                        <a:t>Context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GB" b="1">
                          <a:solidFill>
                            <a:srgbClr val="000000"/>
                          </a:solidFill>
                          <a:effectLst/>
                          <a:latin typeface="UICTFontTextStyleEmphasizedBody"/>
                        </a:rPr>
                        <a:t>How It’s Used</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959906113"/>
                  </a:ext>
                </a:extLst>
              </a:tr>
              <a:tr h="764974">
                <a:tc>
                  <a:txBody>
                    <a:bodyPr/>
                    <a:lstStyle/>
                    <a:p>
                      <a:pPr algn="l" fontAlgn="t">
                        <a:buNone/>
                      </a:pPr>
                      <a:r>
                        <a:rPr lang="en-GB">
                          <a:solidFill>
                            <a:srgbClr val="000000"/>
                          </a:solidFill>
                          <a:effectLst/>
                          <a:latin typeface="UICTFontTextStyleBody"/>
                        </a:rPr>
                        <a:t>Quality management (e.g. ISO, TQM, Six Sigma)</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To find causes of product defects, process errors, or service failures.</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098059479"/>
                  </a:ext>
                </a:extLst>
              </a:tr>
              <a:tr h="478441">
                <a:tc>
                  <a:txBody>
                    <a:bodyPr/>
                    <a:lstStyle/>
                    <a:p>
                      <a:pPr algn="l" fontAlgn="t">
                        <a:buNone/>
                      </a:pPr>
                      <a:r>
                        <a:rPr lang="en-GB">
                          <a:solidFill>
                            <a:srgbClr val="000000"/>
                          </a:solidFill>
                          <a:effectLst/>
                          <a:latin typeface="UICTFontTextStyleBody"/>
                        </a:rPr>
                        <a:t>Project management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To diagnose reasons for project delays or cost overruns.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765097365"/>
                  </a:ext>
                </a:extLst>
              </a:tr>
              <a:tr h="395322">
                <a:tc>
                  <a:txBody>
                    <a:bodyPr/>
                    <a:lstStyle/>
                    <a:p>
                      <a:pPr algn="l" fontAlgn="t">
                        <a:buNone/>
                      </a:pPr>
                      <a:r>
                        <a:rPr lang="en-GB">
                          <a:solidFill>
                            <a:srgbClr val="000000"/>
                          </a:solidFill>
                          <a:effectLst/>
                          <a:latin typeface="UICTFontTextStyleBody"/>
                        </a:rPr>
                        <a:t>Customer service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GB">
                          <a:solidFill>
                            <a:srgbClr val="000000"/>
                          </a:solidFill>
                          <a:effectLst/>
                          <a:latin typeface="UICTFontTextStyleBody"/>
                        </a:rPr>
                        <a:t>To analyse recurring complaints or dissatisfaction.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550968777"/>
                  </a:ext>
                </a:extLst>
              </a:tr>
              <a:tr h="395322">
                <a:tc>
                  <a:txBody>
                    <a:bodyPr/>
                    <a:lstStyle/>
                    <a:p>
                      <a:pPr algn="l" fontAlgn="t">
                        <a:buNone/>
                      </a:pPr>
                      <a:r>
                        <a:rPr lang="en-GB">
                          <a:solidFill>
                            <a:srgbClr val="000000"/>
                          </a:solidFill>
                          <a:effectLst/>
                          <a:latin typeface="UICTFontTextStyleBody"/>
                        </a:rPr>
                        <a:t>Operations / logistics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To identify sources of inefficiency or waste.</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253938668"/>
                  </a:ext>
                </a:extLst>
              </a:tr>
              <a:tr h="764974">
                <a:tc>
                  <a:txBody>
                    <a:bodyPr/>
                    <a:lstStyle/>
                    <a:p>
                      <a:pPr algn="l" fontAlgn="t">
                        <a:buNone/>
                      </a:pPr>
                      <a:r>
                        <a:rPr lang="en-GB">
                          <a:solidFill>
                            <a:srgbClr val="000000"/>
                          </a:solidFill>
                          <a:effectLst/>
                          <a:latin typeface="UICTFontTextStyleBody"/>
                        </a:rPr>
                        <a:t>Human resources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To explore causes of high turnover, absenteeism, or low morale.</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54894953"/>
                  </a:ext>
                </a:extLst>
              </a:tr>
              <a:tr h="764974">
                <a:tc>
                  <a:txBody>
                    <a:bodyPr/>
                    <a:lstStyle/>
                    <a:p>
                      <a:pPr algn="l" fontAlgn="t">
                        <a:buNone/>
                      </a:pPr>
                      <a:r>
                        <a:rPr lang="en-GB">
                          <a:solidFill>
                            <a:srgbClr val="000000"/>
                          </a:solidFill>
                          <a:effectLst/>
                          <a:latin typeface="UICTFontTextStyleBody"/>
                        </a:rPr>
                        <a:t>Healthcare / safety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To investigate accidents, near-misses, or patient-care issues</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074593914"/>
                  </a:ext>
                </a:extLst>
              </a:tr>
            </a:tbl>
          </a:graphicData>
        </a:graphic>
      </p:graphicFrame>
      <p:sp>
        <p:nvSpPr>
          <p:cNvPr id="5" name="Rectangle 1">
            <a:extLst>
              <a:ext uri="{FF2B5EF4-FFF2-40B4-BE49-F238E27FC236}">
                <a16:creationId xmlns:a16="http://schemas.microsoft.com/office/drawing/2014/main" id="{E32A27B4-5B3A-F938-EB00-C2712513C3F5}"/>
              </a:ext>
            </a:extLst>
          </p:cNvPr>
          <p:cNvSpPr>
            <a:spLocks noChangeArrowheads="1"/>
          </p:cNvSpPr>
          <p:nvPr/>
        </p:nvSpPr>
        <p:spPr bwMode="auto">
          <a:xfrm>
            <a:off x="111493" y="354599"/>
            <a:ext cx="1208050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400" b="1" dirty="0">
                <a:solidFill>
                  <a:srgbClr val="000000"/>
                </a:solidFill>
                <a:latin typeface="UICTFontTextStyleEmphasizedBody"/>
                <a:cs typeface="Segoe UI" panose="020B0502040204020203" pitchFamily="34" charset="0"/>
              </a:rPr>
              <a:t>   </a:t>
            </a:r>
            <a:r>
              <a:rPr kumimoji="0" lang="en-US" altLang="en-US" sz="2400" b="1" i="0" u="none" strike="noStrike" cap="none" normalizeH="0" baseline="0" dirty="0">
                <a:ln>
                  <a:noFill/>
                </a:ln>
                <a:solidFill>
                  <a:srgbClr val="000000"/>
                </a:solidFill>
                <a:effectLst/>
                <a:latin typeface="UICTFontTextStyleEmphasizedBody"/>
                <a:cs typeface="Segoe UI" panose="020B0502040204020203" pitchFamily="34" charset="0"/>
              </a:rPr>
              <a:t>Where and How is it Used?</a:t>
            </a:r>
            <a:br>
              <a:rPr kumimoji="0" lang="en-US" altLang="en-US" sz="2400" b="1" i="0" u="none" strike="noStrike" cap="none" normalizeH="0" baseline="0" dirty="0">
                <a:ln>
                  <a:noFill/>
                </a:ln>
                <a:solidFill>
                  <a:srgbClr val="000000"/>
                </a:solidFill>
                <a:effectLst/>
                <a:latin typeface="Aptos" panose="020B0004020202020204" pitchFamily="34" charset="0"/>
                <a:cs typeface="Segoe UI" panose="020B0502040204020203" pitchFamily="34" charset="0"/>
              </a:rPr>
            </a:br>
            <a:endParaRPr kumimoji="0" lang="en-US" altLang="en-US" sz="24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a:ln>
                  <a:noFill/>
                </a:ln>
                <a:solidFill>
                  <a:srgbClr val="000000"/>
                </a:solidFill>
                <a:effectLst/>
                <a:latin typeface="UICTFontTextStyleEmphasizedBody"/>
                <a:cs typeface="Segoe UI" panose="020B0502040204020203" pitchFamily="34" charset="0"/>
              </a:rPr>
              <a:t>The Cause-and-Effect Model is used widely in business, manufacturing, service industries, healthcare, education, and quality management.</a:t>
            </a:r>
            <a:endParaRPr kumimoji="0" lang="en-US" altLang="en-US" sz="2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2400" i="0" u="none" strike="noStrike" cap="none" normalizeH="0" baseline="0" dirty="0">
                <a:ln>
                  <a:noFill/>
                </a:ln>
                <a:solidFill>
                  <a:srgbClr val="000000"/>
                </a:solidFill>
                <a:effectLst/>
                <a:latin typeface="Aptos" panose="020B0004020202020204" pitchFamily="34" charset="0"/>
                <a:cs typeface="Segoe UI" panose="020B0502040204020203" pitchFamily="34" charset="0"/>
              </a:rPr>
            </a:br>
            <a:endParaRPr kumimoji="0" lang="en-US" altLang="en-US" sz="24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75641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A048A695-9A15-A832-2DA2-01E00A600C5A}"/>
              </a:ext>
            </a:extLst>
          </p:cNvPr>
          <p:cNvGraphicFramePr>
            <a:graphicFrameLocks noGrp="1"/>
          </p:cNvGraphicFramePr>
          <p:nvPr>
            <p:ph idx="1"/>
            <p:extLst>
              <p:ext uri="{D42A27DB-BD31-4B8C-83A1-F6EECF244321}">
                <p14:modId xmlns:p14="http://schemas.microsoft.com/office/powerpoint/2010/main" val="3754340398"/>
              </p:ext>
            </p:extLst>
          </p:nvPr>
        </p:nvGraphicFramePr>
        <p:xfrm>
          <a:off x="471488" y="1277119"/>
          <a:ext cx="11301412" cy="5227094"/>
        </p:xfrm>
        <a:graphic>
          <a:graphicData uri="http://schemas.openxmlformats.org/drawingml/2006/table">
            <a:tbl>
              <a:tblPr/>
              <a:tblGrid>
                <a:gridCol w="5617176">
                  <a:extLst>
                    <a:ext uri="{9D8B030D-6E8A-4147-A177-3AD203B41FA5}">
                      <a16:colId xmlns:a16="http://schemas.microsoft.com/office/drawing/2014/main" val="3874162348"/>
                    </a:ext>
                  </a:extLst>
                </a:gridCol>
                <a:gridCol w="5684236">
                  <a:extLst>
                    <a:ext uri="{9D8B030D-6E8A-4147-A177-3AD203B41FA5}">
                      <a16:colId xmlns:a16="http://schemas.microsoft.com/office/drawing/2014/main" val="1246414176"/>
                    </a:ext>
                  </a:extLst>
                </a:gridCol>
              </a:tblGrid>
              <a:tr h="486682">
                <a:tc>
                  <a:txBody>
                    <a:bodyPr/>
                    <a:lstStyle/>
                    <a:p>
                      <a:pPr algn="l" fontAlgn="t">
                        <a:buNone/>
                      </a:pPr>
                      <a:r>
                        <a:rPr lang="en-GB" b="1">
                          <a:solidFill>
                            <a:srgbClr val="000000"/>
                          </a:solidFill>
                          <a:effectLst/>
                          <a:latin typeface="UICTFontTextStyleEmphasizedBody"/>
                        </a:rPr>
                        <a:t>Benefit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GB" b="1">
                          <a:solidFill>
                            <a:srgbClr val="000000"/>
                          </a:solidFill>
                          <a:effectLst/>
                          <a:latin typeface="UICTFontTextStyleEmphasizedBody"/>
                        </a:rPr>
                        <a:t>Explanation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780697206"/>
                  </a:ext>
                </a:extLst>
              </a:tr>
              <a:tr h="941762">
                <a:tc>
                  <a:txBody>
                    <a:bodyPr/>
                    <a:lstStyle/>
                    <a:p>
                      <a:pPr algn="l" fontAlgn="t">
                        <a:buNone/>
                      </a:pPr>
                      <a:r>
                        <a:rPr lang="en-GB">
                          <a:solidFill>
                            <a:srgbClr val="000000"/>
                          </a:solidFill>
                          <a:effectLst/>
                          <a:latin typeface="UICTFontTextStyleBody"/>
                        </a:rPr>
                        <a:t>Encourages structured thinking</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Forces the team to look at all possible causes systematically rather than guessing.</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629518803"/>
                  </a:ext>
                </a:extLst>
              </a:tr>
              <a:tr h="941762">
                <a:tc>
                  <a:txBody>
                    <a:bodyPr/>
                    <a:lstStyle/>
                    <a:p>
                      <a:pPr algn="l" fontAlgn="t">
                        <a:buNone/>
                      </a:pPr>
                      <a:r>
                        <a:rPr lang="en-GB">
                          <a:solidFill>
                            <a:srgbClr val="000000"/>
                          </a:solidFill>
                          <a:effectLst/>
                          <a:latin typeface="UICTFontTextStyleBody"/>
                        </a:rPr>
                        <a:t>Enhances teamwork</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Promotes discussion and shared understanding among departments.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527704435"/>
                  </a:ext>
                </a:extLst>
              </a:tr>
              <a:tr h="941762">
                <a:tc>
                  <a:txBody>
                    <a:bodyPr/>
                    <a:lstStyle/>
                    <a:p>
                      <a:pPr algn="l" fontAlgn="t">
                        <a:buNone/>
                      </a:pPr>
                      <a:r>
                        <a:rPr lang="en-GB">
                          <a:solidFill>
                            <a:srgbClr val="000000"/>
                          </a:solidFill>
                          <a:effectLst/>
                          <a:latin typeface="UICTFontTextStyleBody"/>
                        </a:rPr>
                        <a:t>Identifies root causes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Helps move from surface-level symptoms to underlying issues.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424215939"/>
                  </a:ext>
                </a:extLst>
              </a:tr>
              <a:tr h="486682">
                <a:tc>
                  <a:txBody>
                    <a:bodyPr/>
                    <a:lstStyle/>
                    <a:p>
                      <a:pPr algn="l" fontAlgn="t">
                        <a:buNone/>
                      </a:pPr>
                      <a:r>
                        <a:rPr lang="en-GB">
                          <a:solidFill>
                            <a:srgbClr val="000000"/>
                          </a:solidFill>
                          <a:effectLst/>
                          <a:latin typeface="UICTFontTextStyleBody"/>
                        </a:rPr>
                        <a:t>Improves problem-solving quality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Leads to more effective, data-driven solutions.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250307234"/>
                  </a:ext>
                </a:extLst>
              </a:tr>
              <a:tr h="486682">
                <a:tc>
                  <a:txBody>
                    <a:bodyPr/>
                    <a:lstStyle/>
                    <a:p>
                      <a:pPr algn="l" fontAlgn="t">
                        <a:buNone/>
                      </a:pPr>
                      <a:r>
                        <a:rPr lang="en-GB">
                          <a:solidFill>
                            <a:srgbClr val="000000"/>
                          </a:solidFill>
                          <a:effectLst/>
                          <a:latin typeface="UICTFontTextStyleBody"/>
                        </a:rPr>
                        <a:t>Flexible and visual</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Easy to understand and adapt to any kind of problem.</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342323221"/>
                  </a:ext>
                </a:extLst>
              </a:tr>
              <a:tr h="941762">
                <a:tc>
                  <a:txBody>
                    <a:bodyPr/>
                    <a:lstStyle/>
                    <a:p>
                      <a:pPr algn="l" fontAlgn="t">
                        <a:buNone/>
                      </a:pPr>
                      <a:r>
                        <a:rPr lang="en-GB">
                          <a:solidFill>
                            <a:srgbClr val="000000"/>
                          </a:solidFill>
                          <a:effectLst/>
                          <a:latin typeface="UICTFontTextStyleBody"/>
                        </a:rPr>
                        <a:t>Supports continuous improvement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Often used in lean and quality improvement programs (e.g., Kaizen, Six Sigma).</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607005312"/>
                  </a:ext>
                </a:extLst>
              </a:tr>
            </a:tbl>
          </a:graphicData>
        </a:graphic>
      </p:graphicFrame>
      <p:sp>
        <p:nvSpPr>
          <p:cNvPr id="5" name="Rectangle 1">
            <a:extLst>
              <a:ext uri="{FF2B5EF4-FFF2-40B4-BE49-F238E27FC236}">
                <a16:creationId xmlns:a16="http://schemas.microsoft.com/office/drawing/2014/main" id="{BCF335A0-E36A-A196-ED24-A9B4E8432003}"/>
              </a:ext>
            </a:extLst>
          </p:cNvPr>
          <p:cNvSpPr>
            <a:spLocks noChangeArrowheads="1"/>
          </p:cNvSpPr>
          <p:nvPr/>
        </p:nvSpPr>
        <p:spPr bwMode="auto">
          <a:xfrm>
            <a:off x="3298482" y="353789"/>
            <a:ext cx="1216898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a:ln>
                  <a:noFill/>
                </a:ln>
                <a:solidFill>
                  <a:srgbClr val="000000"/>
                </a:solidFill>
                <a:effectLst/>
                <a:latin typeface="UICTFontTextStyleEmphasizedBody"/>
                <a:cs typeface="Segoe UI" panose="020B0502040204020203" pitchFamily="34" charset="0"/>
              </a:rPr>
              <a:t>Benefits of the Cause-and-Effect Model</a:t>
            </a:r>
            <a:endParaRPr kumimoji="0" lang="en-US" altLang="en-US" sz="2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dirty="0">
                <a:ln>
                  <a:noFill/>
                </a:ln>
                <a:solidFill>
                  <a:srgbClr val="000000"/>
                </a:solidFill>
                <a:effectLst/>
                <a:latin typeface="Aptos" panose="020B0004020202020204" pitchFamily="34" charset="0"/>
                <a:cs typeface="Segoe UI" panose="020B0502040204020203"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24671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162F055-7D0E-602B-DEFB-E1A3B2D4D586}"/>
              </a:ext>
            </a:extLst>
          </p:cNvPr>
          <p:cNvGraphicFramePr>
            <a:graphicFrameLocks noGrp="1"/>
          </p:cNvGraphicFramePr>
          <p:nvPr>
            <p:ph idx="1"/>
            <p:extLst>
              <p:ext uri="{D42A27DB-BD31-4B8C-83A1-F6EECF244321}">
                <p14:modId xmlns:p14="http://schemas.microsoft.com/office/powerpoint/2010/main" val="2431096184"/>
              </p:ext>
            </p:extLst>
          </p:nvPr>
        </p:nvGraphicFramePr>
        <p:xfrm>
          <a:off x="371474" y="1100138"/>
          <a:ext cx="11487152" cy="5353841"/>
        </p:xfrm>
        <a:graphic>
          <a:graphicData uri="http://schemas.openxmlformats.org/drawingml/2006/table">
            <a:tbl>
              <a:tblPr/>
              <a:tblGrid>
                <a:gridCol w="5143501">
                  <a:extLst>
                    <a:ext uri="{9D8B030D-6E8A-4147-A177-3AD203B41FA5}">
                      <a16:colId xmlns:a16="http://schemas.microsoft.com/office/drawing/2014/main" val="481899380"/>
                    </a:ext>
                  </a:extLst>
                </a:gridCol>
                <a:gridCol w="6343651">
                  <a:extLst>
                    <a:ext uri="{9D8B030D-6E8A-4147-A177-3AD203B41FA5}">
                      <a16:colId xmlns:a16="http://schemas.microsoft.com/office/drawing/2014/main" val="2842798388"/>
                    </a:ext>
                  </a:extLst>
                </a:gridCol>
              </a:tblGrid>
              <a:tr h="369727">
                <a:tc>
                  <a:txBody>
                    <a:bodyPr/>
                    <a:lstStyle/>
                    <a:p>
                      <a:pPr algn="l" fontAlgn="t">
                        <a:buNone/>
                      </a:pPr>
                      <a:r>
                        <a:rPr lang="en-GB" b="1" dirty="0">
                          <a:solidFill>
                            <a:srgbClr val="000000"/>
                          </a:solidFill>
                          <a:effectLst/>
                          <a:latin typeface="UICTFontTextStyleEmphasizedBody"/>
                        </a:rPr>
                        <a:t>Criticism / Limitation</a:t>
                      </a:r>
                      <a:endParaRPr lang="en-GB"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GB" b="1">
                          <a:solidFill>
                            <a:srgbClr val="000000"/>
                          </a:solidFill>
                          <a:effectLst/>
                          <a:latin typeface="UICTFontTextStyleEmphasizedBody"/>
                        </a:rPr>
                        <a:t>Explanation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74188422"/>
                  </a:ext>
                </a:extLst>
              </a:tr>
              <a:tr h="715446">
                <a:tc>
                  <a:txBody>
                    <a:bodyPr/>
                    <a:lstStyle/>
                    <a:p>
                      <a:pPr algn="l" fontAlgn="t">
                        <a:buNone/>
                      </a:pPr>
                      <a:r>
                        <a:rPr lang="en-GB">
                          <a:solidFill>
                            <a:srgbClr val="000000"/>
                          </a:solidFill>
                          <a:effectLst/>
                          <a:latin typeface="UICTFontTextStyleBody"/>
                        </a:rPr>
                        <a:t>Qualitative, not quantitative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It shows possible causes but doesn’t measure their actual impact — further analysis is needed.</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2466216506"/>
                  </a:ext>
                </a:extLst>
              </a:tr>
              <a:tr h="1061165">
                <a:tc>
                  <a:txBody>
                    <a:bodyPr/>
                    <a:lstStyle/>
                    <a:p>
                      <a:pPr algn="l" fontAlgn="t">
                        <a:buNone/>
                      </a:pPr>
                      <a:r>
                        <a:rPr lang="en-US">
                          <a:solidFill>
                            <a:srgbClr val="000000"/>
                          </a:solidFill>
                          <a:effectLst/>
                          <a:latin typeface="UICTFontTextStyleBody"/>
                        </a:rPr>
                        <a:t>Can become oversimplified or too complex</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If too few causes are listed, the analysis is shallow; too many causes can make the diagram cluttered and confusing.</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092185097"/>
                  </a:ext>
                </a:extLst>
              </a:tr>
              <a:tr h="715446">
                <a:tc>
                  <a:txBody>
                    <a:bodyPr/>
                    <a:lstStyle/>
                    <a:p>
                      <a:pPr algn="l" fontAlgn="t">
                        <a:buNone/>
                      </a:pPr>
                      <a:r>
                        <a:rPr lang="en-GB">
                          <a:solidFill>
                            <a:srgbClr val="000000"/>
                          </a:solidFill>
                          <a:effectLst/>
                          <a:latin typeface="UICTFontTextStyleBody"/>
                        </a:rPr>
                        <a:t>Depends on team knowledge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The accuracy of causes depends on who’s in the room — missing expertise means missing key causes.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54475279"/>
                  </a:ext>
                </a:extLst>
              </a:tr>
              <a:tr h="715446">
                <a:tc>
                  <a:txBody>
                    <a:bodyPr/>
                    <a:lstStyle/>
                    <a:p>
                      <a:pPr algn="l" fontAlgn="t">
                        <a:buNone/>
                      </a:pPr>
                      <a:r>
                        <a:rPr lang="en-GB">
                          <a:solidFill>
                            <a:srgbClr val="000000"/>
                          </a:solidFill>
                          <a:effectLst/>
                          <a:latin typeface="UICTFontTextStyleBody"/>
                        </a:rPr>
                        <a:t>Does not show interrelationships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Some causes influence each other, but the diagram doesn’t easily show these dynamics.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752235631"/>
                  </a:ext>
                </a:extLst>
              </a:tr>
              <a:tr h="715446">
                <a:tc>
                  <a:txBody>
                    <a:bodyPr/>
                    <a:lstStyle/>
                    <a:p>
                      <a:pPr algn="l" fontAlgn="t">
                        <a:buNone/>
                      </a:pPr>
                      <a:r>
                        <a:rPr lang="en-GB">
                          <a:solidFill>
                            <a:srgbClr val="000000"/>
                          </a:solidFill>
                          <a:effectLst/>
                          <a:latin typeface="UICTFontTextStyleBody"/>
                        </a:rPr>
                        <a:t>May reinforce bias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a:solidFill>
                            <a:srgbClr val="000000"/>
                          </a:solidFill>
                          <a:effectLst/>
                          <a:latin typeface="UICTFontTextStyleBody"/>
                        </a:rPr>
                        <a:t>Teams might focus on familiar areas and overlook external or systemic causes.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1937571933"/>
                  </a:ext>
                </a:extLst>
              </a:tr>
              <a:tr h="1061165">
                <a:tc>
                  <a:txBody>
                    <a:bodyPr/>
                    <a:lstStyle/>
                    <a:p>
                      <a:pPr algn="l" fontAlgn="t">
                        <a:buNone/>
                      </a:pPr>
                      <a:r>
                        <a:rPr lang="en-GB">
                          <a:solidFill>
                            <a:srgbClr val="000000"/>
                          </a:solidFill>
                          <a:effectLst/>
                          <a:latin typeface="UICTFontTextStyleBody"/>
                        </a:rPr>
                        <a:t>Needs follow-up analysis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tc>
                  <a:txBody>
                    <a:bodyPr/>
                    <a:lstStyle/>
                    <a:p>
                      <a:pPr algn="l" fontAlgn="t">
                        <a:buNone/>
                      </a:pPr>
                      <a:r>
                        <a:rPr lang="en-US" dirty="0">
                          <a:solidFill>
                            <a:srgbClr val="000000"/>
                          </a:solidFill>
                          <a:effectLst/>
                          <a:latin typeface="UICTFontTextStyleBody"/>
                        </a:rPr>
                        <a:t>The model identifies causes, but doesn’t rank or verify them — additional tools (like Pareto Analysis or data testing) are needed.</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solidFill>
                      <a:srgbClr val="FFFFFF"/>
                    </a:solidFill>
                  </a:tcPr>
                </a:tc>
                <a:extLst>
                  <a:ext uri="{0D108BD9-81ED-4DB2-BD59-A6C34878D82A}">
                    <a16:rowId xmlns:a16="http://schemas.microsoft.com/office/drawing/2014/main" val="3075074577"/>
                  </a:ext>
                </a:extLst>
              </a:tr>
            </a:tbl>
          </a:graphicData>
        </a:graphic>
      </p:graphicFrame>
      <p:sp>
        <p:nvSpPr>
          <p:cNvPr id="5" name="Rectangle 1">
            <a:extLst>
              <a:ext uri="{FF2B5EF4-FFF2-40B4-BE49-F238E27FC236}">
                <a16:creationId xmlns:a16="http://schemas.microsoft.com/office/drawing/2014/main" id="{A1015BD6-EC0D-92C5-4A41-F88ECD864176}"/>
              </a:ext>
            </a:extLst>
          </p:cNvPr>
          <p:cNvSpPr>
            <a:spLocks noChangeArrowheads="1"/>
          </p:cNvSpPr>
          <p:nvPr/>
        </p:nvSpPr>
        <p:spPr bwMode="auto">
          <a:xfrm>
            <a:off x="2185988" y="214224"/>
            <a:ext cx="12192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i="0" u="none" strike="noStrike" cap="none" normalizeH="0" baseline="0" dirty="0">
                <a:ln>
                  <a:noFill/>
                </a:ln>
                <a:solidFill>
                  <a:srgbClr val="000000"/>
                </a:solidFill>
                <a:effectLst/>
                <a:latin typeface="UICTFontTextStyleEmphasizedBody"/>
                <a:cs typeface="Segoe UI" panose="020B0502040204020203" pitchFamily="34" charset="0"/>
              </a:rPr>
              <a:t>Criticisms and Limitations of the Cause-and-Effect Model</a:t>
            </a:r>
            <a:endParaRPr kumimoji="0" lang="en-US" altLang="en-US" sz="24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2400" i="0" u="none" strike="noStrike" cap="none" normalizeH="0" baseline="0" dirty="0">
                <a:ln>
                  <a:noFill/>
                </a:ln>
                <a:solidFill>
                  <a:srgbClr val="000000"/>
                </a:solidFill>
                <a:effectLst/>
                <a:latin typeface="Aptos" panose="020B0004020202020204" pitchFamily="34" charset="0"/>
                <a:cs typeface="Segoe UI" panose="020B0502040204020203" pitchFamily="34" charset="0"/>
              </a:rPr>
            </a:br>
            <a:endParaRPr kumimoji="0" lang="en-US" altLang="en-US" sz="24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017736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C2756C10-F961-F52E-5A30-DFB1CAB7CEDC}"/>
              </a:ext>
            </a:extLst>
          </p:cNvPr>
          <p:cNvGraphicFramePr>
            <a:graphicFrameLocks noGrp="1"/>
          </p:cNvGraphicFramePr>
          <p:nvPr>
            <p:ph idx="1"/>
            <p:extLst>
              <p:ext uri="{D42A27DB-BD31-4B8C-83A1-F6EECF244321}">
                <p14:modId xmlns:p14="http://schemas.microsoft.com/office/powerpoint/2010/main" val="3577896351"/>
              </p:ext>
            </p:extLst>
          </p:nvPr>
        </p:nvGraphicFramePr>
        <p:xfrm>
          <a:off x="487907" y="972403"/>
          <a:ext cx="11216185" cy="4913194"/>
        </p:xfrm>
        <a:graphic>
          <a:graphicData uri="http://schemas.openxmlformats.org/drawingml/2006/table">
            <a:tbl>
              <a:tblPr/>
              <a:tblGrid>
                <a:gridCol w="4879018">
                  <a:extLst>
                    <a:ext uri="{9D8B030D-6E8A-4147-A177-3AD203B41FA5}">
                      <a16:colId xmlns:a16="http://schemas.microsoft.com/office/drawing/2014/main" val="1019229959"/>
                    </a:ext>
                  </a:extLst>
                </a:gridCol>
                <a:gridCol w="6337167">
                  <a:extLst>
                    <a:ext uri="{9D8B030D-6E8A-4147-A177-3AD203B41FA5}">
                      <a16:colId xmlns:a16="http://schemas.microsoft.com/office/drawing/2014/main" val="1539340666"/>
                    </a:ext>
                  </a:extLst>
                </a:gridCol>
              </a:tblGrid>
              <a:tr h="460239">
                <a:tc>
                  <a:txBody>
                    <a:bodyPr/>
                    <a:lstStyle/>
                    <a:p>
                      <a:pPr algn="l" fontAlgn="t">
                        <a:buNone/>
                      </a:pPr>
                      <a:r>
                        <a:rPr lang="en-GB" b="1">
                          <a:solidFill>
                            <a:srgbClr val="000000"/>
                          </a:solidFill>
                          <a:effectLst/>
                          <a:latin typeface="UICTFontTextStyleEmphasizedBody"/>
                        </a:rPr>
                        <a:t>Aspect</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GB" b="1">
                          <a:solidFill>
                            <a:srgbClr val="000000"/>
                          </a:solidFill>
                          <a:effectLst/>
                          <a:latin typeface="UICTFontTextStyleEmphasizedBody"/>
                        </a:rPr>
                        <a:t>Summary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507803207"/>
                  </a:ext>
                </a:extLst>
              </a:tr>
              <a:tr h="890591">
                <a:tc>
                  <a:txBody>
                    <a:bodyPr/>
                    <a:lstStyle/>
                    <a:p>
                      <a:pPr algn="l" fontAlgn="t">
                        <a:buNone/>
                      </a:pPr>
                      <a:r>
                        <a:rPr lang="en-GB">
                          <a:solidFill>
                            <a:srgbClr val="000000"/>
                          </a:solidFill>
                          <a:effectLst/>
                          <a:latin typeface="UICTFontTextStyleBody"/>
                        </a:rPr>
                        <a:t>Definition</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A visual tool used to identify and analyze possible causes of a specific problem.</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3770602093"/>
                  </a:ext>
                </a:extLst>
              </a:tr>
              <a:tr h="890591">
                <a:tc>
                  <a:txBody>
                    <a:bodyPr/>
                    <a:lstStyle/>
                    <a:p>
                      <a:pPr algn="l" fontAlgn="t">
                        <a:buNone/>
                      </a:pPr>
                      <a:r>
                        <a:rPr lang="en-GB">
                          <a:solidFill>
                            <a:srgbClr val="000000"/>
                          </a:solidFill>
                          <a:effectLst/>
                          <a:latin typeface="UICTFontTextStyleBody"/>
                        </a:rPr>
                        <a:t>Purpose</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To find root causes and improve problem-solving effectiveness.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518025070"/>
                  </a:ext>
                </a:extLst>
              </a:tr>
              <a:tr h="890591">
                <a:tc>
                  <a:txBody>
                    <a:bodyPr/>
                    <a:lstStyle/>
                    <a:p>
                      <a:pPr algn="l" fontAlgn="t">
                        <a:buNone/>
                      </a:pPr>
                      <a:r>
                        <a:rPr lang="en-GB">
                          <a:solidFill>
                            <a:srgbClr val="000000"/>
                          </a:solidFill>
                          <a:effectLst/>
                          <a:latin typeface="UICTFontTextStyleBody"/>
                        </a:rPr>
                        <a:t>Used by</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dirty="0">
                          <a:solidFill>
                            <a:srgbClr val="000000"/>
                          </a:solidFill>
                          <a:effectLst/>
                          <a:latin typeface="UICTFontTextStyleBody"/>
                        </a:rPr>
                        <a:t>Businesses, manufacturers, healthcare, educators, service industries.</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628109760"/>
                  </a:ext>
                </a:extLst>
              </a:tr>
              <a:tr h="890591">
                <a:tc>
                  <a:txBody>
                    <a:bodyPr/>
                    <a:lstStyle/>
                    <a:p>
                      <a:pPr algn="l" fontAlgn="t">
                        <a:buNone/>
                      </a:pPr>
                      <a:r>
                        <a:rPr lang="en-GB">
                          <a:solidFill>
                            <a:srgbClr val="000000"/>
                          </a:solidFill>
                          <a:effectLst/>
                          <a:latin typeface="UICTFontTextStyleBody"/>
                        </a:rPr>
                        <a:t>Benefits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a:solidFill>
                            <a:srgbClr val="000000"/>
                          </a:solidFill>
                          <a:effectLst/>
                          <a:latin typeface="UICTFontTextStyleBody"/>
                        </a:rPr>
                        <a:t>Structured, collaborative, visual, helps prevent recurrence of problems.</a:t>
                      </a:r>
                      <a:endParaRPr lang="en-US">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829551371"/>
                  </a:ext>
                </a:extLst>
              </a:tr>
              <a:tr h="890591">
                <a:tc>
                  <a:txBody>
                    <a:bodyPr/>
                    <a:lstStyle/>
                    <a:p>
                      <a:pPr algn="l" fontAlgn="t">
                        <a:buNone/>
                      </a:pPr>
                      <a:r>
                        <a:rPr lang="en-GB">
                          <a:solidFill>
                            <a:srgbClr val="000000"/>
                          </a:solidFill>
                          <a:effectLst/>
                          <a:latin typeface="UICTFontTextStyleBody"/>
                        </a:rPr>
                        <a:t>Criticisms</a:t>
                      </a:r>
                      <a:endParaRPr lang="en-GB">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tc>
                  <a:txBody>
                    <a:bodyPr/>
                    <a:lstStyle/>
                    <a:p>
                      <a:pPr algn="l" fontAlgn="t">
                        <a:buNone/>
                      </a:pPr>
                      <a:r>
                        <a:rPr lang="en-US" dirty="0">
                          <a:solidFill>
                            <a:srgbClr val="000000"/>
                          </a:solidFill>
                          <a:effectLst/>
                          <a:latin typeface="UICTFontTextStyleBody"/>
                        </a:rPr>
                        <a:t>Subjective, doesn’t measure impact, needs complementary tools for validation.</a:t>
                      </a:r>
                      <a:endParaRPr lang="en-US" dirty="0">
                        <a:effectLst/>
                      </a:endParaRPr>
                    </a:p>
                  </a:txBody>
                  <a:tcPr marL="47625" marR="47625" marT="9525" marB="9525">
                    <a:lnL w="9525" cap="flat" cmpd="sng" algn="ctr">
                      <a:solidFill>
                        <a:srgbClr val="AAAAAA"/>
                      </a:solidFill>
                      <a:prstDash val="solid"/>
                      <a:round/>
                      <a:headEnd type="none" w="med" len="med"/>
                      <a:tailEnd type="none" w="med" len="med"/>
                    </a:lnL>
                    <a:lnR w="9525" cap="flat" cmpd="sng" algn="ctr">
                      <a:solidFill>
                        <a:srgbClr val="AAAAAA"/>
                      </a:solidFill>
                      <a:prstDash val="solid"/>
                      <a:round/>
                      <a:headEnd type="none" w="med" len="med"/>
                      <a:tailEnd type="none" w="med" len="med"/>
                    </a:lnR>
                    <a:lnT w="9525" cap="flat" cmpd="sng" algn="ctr">
                      <a:solidFill>
                        <a:srgbClr val="AAAAAA"/>
                      </a:solidFill>
                      <a:prstDash val="solid"/>
                      <a:round/>
                      <a:headEnd type="none" w="med" len="med"/>
                      <a:tailEnd type="none" w="med" len="med"/>
                    </a:lnT>
                    <a:lnB w="9525" cap="flat" cmpd="sng" algn="ctr">
                      <a:solidFill>
                        <a:srgbClr val="AAAAAA"/>
                      </a:solidFill>
                      <a:prstDash val="solid"/>
                      <a:round/>
                      <a:headEnd type="none" w="med" len="med"/>
                      <a:tailEnd type="none" w="med" len="med"/>
                    </a:lnB>
                    <a:noFill/>
                  </a:tcPr>
                </a:tc>
                <a:extLst>
                  <a:ext uri="{0D108BD9-81ED-4DB2-BD59-A6C34878D82A}">
                    <a16:rowId xmlns:a16="http://schemas.microsoft.com/office/drawing/2014/main" val="566647558"/>
                  </a:ext>
                </a:extLst>
              </a:tr>
            </a:tbl>
          </a:graphicData>
        </a:graphic>
      </p:graphicFrame>
      <p:sp>
        <p:nvSpPr>
          <p:cNvPr id="5" name="Rectangle 1">
            <a:extLst>
              <a:ext uri="{FF2B5EF4-FFF2-40B4-BE49-F238E27FC236}">
                <a16:creationId xmlns:a16="http://schemas.microsoft.com/office/drawing/2014/main" id="{C76C38E8-78F6-2CC0-E5E8-E0534B68364C}"/>
              </a:ext>
            </a:extLst>
          </p:cNvPr>
          <p:cNvSpPr>
            <a:spLocks noChangeArrowheads="1"/>
          </p:cNvSpPr>
          <p:nvPr/>
        </p:nvSpPr>
        <p:spPr bwMode="auto">
          <a:xfrm>
            <a:off x="-671283" y="-1797697"/>
            <a:ext cx="1330755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200" b="0" i="0" u="none" strike="noStrike" cap="none" normalizeH="0" baseline="0">
                <a:ln>
                  <a:noFill/>
                </a:ln>
                <a:solidFill>
                  <a:schemeClr val="tx1"/>
                </a:solidFill>
                <a:effectLst/>
                <a:latin typeface="Aptos" panose="020B00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18336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505395B-EB6B-5ED1-186D-E017DA15A205}"/>
              </a:ext>
            </a:extLst>
          </p:cNvPr>
          <p:cNvSpPr txBox="1"/>
          <p:nvPr/>
        </p:nvSpPr>
        <p:spPr>
          <a:xfrm>
            <a:off x="827129" y="275265"/>
            <a:ext cx="10287636" cy="1569660"/>
          </a:xfrm>
          <a:prstGeom prst="rect">
            <a:avLst/>
          </a:prstGeom>
          <a:noFill/>
        </p:spPr>
        <p:txBody>
          <a:bodyPr wrap="square">
            <a:spAutoFit/>
          </a:bodyPr>
          <a:lstStyle/>
          <a:p>
            <a:r>
              <a:rPr lang="en-GB" sz="3200" b="1" u="sng" dirty="0">
                <a:latin typeface="Arial" panose="020B0604020202020204" pitchFamily="34" charset="0"/>
                <a:cs typeface="Arial" panose="020B0604020202020204" pitchFamily="34" charset="0"/>
              </a:rPr>
              <a:t>Provide an application and discuss the information provided in your Cause-and Effect diagram (approx. 1 minute).</a:t>
            </a:r>
            <a:endParaRPr lang="en-GB" sz="3200" dirty="0"/>
          </a:p>
        </p:txBody>
      </p:sp>
      <p:sp>
        <p:nvSpPr>
          <p:cNvPr id="2" name="Content Placeholder 1">
            <a:extLst>
              <a:ext uri="{FF2B5EF4-FFF2-40B4-BE49-F238E27FC236}">
                <a16:creationId xmlns:a16="http://schemas.microsoft.com/office/drawing/2014/main" id="{31722A8A-1188-FA74-CED7-3269F39D452B}"/>
              </a:ext>
            </a:extLst>
          </p:cNvPr>
          <p:cNvSpPr>
            <a:spLocks noGrp="1"/>
          </p:cNvSpPr>
          <p:nvPr>
            <p:ph idx="1"/>
          </p:nvPr>
        </p:nvSpPr>
        <p:spPr/>
        <p:txBody>
          <a:bodyPr/>
          <a:lstStyle/>
          <a:p>
            <a:endParaRPr lang="en-GB" dirty="0"/>
          </a:p>
        </p:txBody>
      </p:sp>
      <p:cxnSp>
        <p:nvCxnSpPr>
          <p:cNvPr id="5" name="Straight Connector 4">
            <a:extLst>
              <a:ext uri="{FF2B5EF4-FFF2-40B4-BE49-F238E27FC236}">
                <a16:creationId xmlns:a16="http://schemas.microsoft.com/office/drawing/2014/main" id="{98C4FEAA-2AAA-1136-D6DE-DEF57A8DEA49}"/>
              </a:ext>
            </a:extLst>
          </p:cNvPr>
          <p:cNvCxnSpPr>
            <a:cxnSpLocks/>
          </p:cNvCxnSpPr>
          <p:nvPr/>
        </p:nvCxnSpPr>
        <p:spPr>
          <a:xfrm>
            <a:off x="2244436" y="3823855"/>
            <a:ext cx="6587836"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6A9F3C52-582C-570A-C1B2-912994930BAF}"/>
              </a:ext>
            </a:extLst>
          </p:cNvPr>
          <p:cNvCxnSpPr/>
          <p:nvPr/>
        </p:nvCxnSpPr>
        <p:spPr>
          <a:xfrm>
            <a:off x="2660073" y="2826327"/>
            <a:ext cx="1122218" cy="99752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55F64139-6D10-5028-7D9D-4E169A94568B}"/>
              </a:ext>
            </a:extLst>
          </p:cNvPr>
          <p:cNvCxnSpPr/>
          <p:nvPr/>
        </p:nvCxnSpPr>
        <p:spPr>
          <a:xfrm>
            <a:off x="6483927" y="2660073"/>
            <a:ext cx="1205346" cy="1163782"/>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31F59A74-CCC1-D0E1-4B22-E02F3F950777}"/>
              </a:ext>
            </a:extLst>
          </p:cNvPr>
          <p:cNvCxnSpPr/>
          <p:nvPr/>
        </p:nvCxnSpPr>
        <p:spPr>
          <a:xfrm flipH="1">
            <a:off x="3616036" y="3823855"/>
            <a:ext cx="914400" cy="955963"/>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3C545041-D71A-E5D0-A3D4-81723A1F63F3}"/>
              </a:ext>
            </a:extLst>
          </p:cNvPr>
          <p:cNvCxnSpPr/>
          <p:nvPr/>
        </p:nvCxnSpPr>
        <p:spPr>
          <a:xfrm flipH="1">
            <a:off x="6899564" y="3823855"/>
            <a:ext cx="1101436" cy="1184563"/>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58C0704F-FF1B-D98F-0C73-EA2AE491C603}"/>
              </a:ext>
            </a:extLst>
          </p:cNvPr>
          <p:cNvSpPr txBox="1"/>
          <p:nvPr/>
        </p:nvSpPr>
        <p:spPr>
          <a:xfrm>
            <a:off x="1724891" y="2327564"/>
            <a:ext cx="1517073" cy="923330"/>
          </a:xfrm>
          <a:prstGeom prst="rect">
            <a:avLst/>
          </a:prstGeom>
          <a:noFill/>
        </p:spPr>
        <p:txBody>
          <a:bodyPr wrap="square" rtlCol="0">
            <a:spAutoFit/>
          </a:bodyPr>
          <a:lstStyle/>
          <a:p>
            <a:r>
              <a:rPr lang="en-US" dirty="0" err="1"/>
              <a:t>Custumers</a:t>
            </a:r>
            <a:r>
              <a:rPr lang="en-US" dirty="0"/>
              <a:t> shopping online </a:t>
            </a:r>
            <a:endParaRPr lang="en-GB" dirty="0"/>
          </a:p>
        </p:txBody>
      </p:sp>
      <p:sp>
        <p:nvSpPr>
          <p:cNvPr id="19" name="TextBox 18">
            <a:extLst>
              <a:ext uri="{FF2B5EF4-FFF2-40B4-BE49-F238E27FC236}">
                <a16:creationId xmlns:a16="http://schemas.microsoft.com/office/drawing/2014/main" id="{45586685-42A8-D818-7CC0-B78E4D633AED}"/>
              </a:ext>
            </a:extLst>
          </p:cNvPr>
          <p:cNvSpPr txBox="1"/>
          <p:nvPr/>
        </p:nvSpPr>
        <p:spPr>
          <a:xfrm>
            <a:off x="5480527" y="2161483"/>
            <a:ext cx="2520473" cy="646331"/>
          </a:xfrm>
          <a:prstGeom prst="rect">
            <a:avLst/>
          </a:prstGeom>
          <a:noFill/>
        </p:spPr>
        <p:txBody>
          <a:bodyPr wrap="square" rtlCol="0">
            <a:spAutoFit/>
          </a:bodyPr>
          <a:lstStyle/>
          <a:p>
            <a:r>
              <a:rPr lang="en-US" dirty="0"/>
              <a:t> rising </a:t>
            </a:r>
            <a:r>
              <a:rPr lang="en-US" dirty="0" err="1"/>
              <a:t>costs,supply</a:t>
            </a:r>
            <a:r>
              <a:rPr lang="en-US" dirty="0"/>
              <a:t> chain disruptions and inflation</a:t>
            </a:r>
            <a:endParaRPr lang="en-GB" dirty="0"/>
          </a:p>
        </p:txBody>
      </p:sp>
      <p:sp>
        <p:nvSpPr>
          <p:cNvPr id="22" name="TextBox 21">
            <a:extLst>
              <a:ext uri="{FF2B5EF4-FFF2-40B4-BE49-F238E27FC236}">
                <a16:creationId xmlns:a16="http://schemas.microsoft.com/office/drawing/2014/main" id="{125C59FA-7136-9F82-F080-503DFF57DF6D}"/>
              </a:ext>
            </a:extLst>
          </p:cNvPr>
          <p:cNvSpPr txBox="1"/>
          <p:nvPr/>
        </p:nvSpPr>
        <p:spPr>
          <a:xfrm>
            <a:off x="3041374" y="4670488"/>
            <a:ext cx="1573581" cy="646331"/>
          </a:xfrm>
          <a:prstGeom prst="rect">
            <a:avLst/>
          </a:prstGeom>
          <a:noFill/>
        </p:spPr>
        <p:txBody>
          <a:bodyPr wrap="square" rtlCol="0">
            <a:spAutoFit/>
          </a:bodyPr>
          <a:lstStyle/>
          <a:p>
            <a:r>
              <a:rPr lang="en-US" dirty="0"/>
              <a:t>Two new competitors </a:t>
            </a:r>
            <a:endParaRPr lang="en-GB" dirty="0"/>
          </a:p>
        </p:txBody>
      </p:sp>
      <p:sp>
        <p:nvSpPr>
          <p:cNvPr id="23" name="TextBox 22">
            <a:extLst>
              <a:ext uri="{FF2B5EF4-FFF2-40B4-BE49-F238E27FC236}">
                <a16:creationId xmlns:a16="http://schemas.microsoft.com/office/drawing/2014/main" id="{308B3E73-94AA-7F7B-2E9B-37138266FB47}"/>
              </a:ext>
            </a:extLst>
          </p:cNvPr>
          <p:cNvSpPr txBox="1"/>
          <p:nvPr/>
        </p:nvSpPr>
        <p:spPr>
          <a:xfrm>
            <a:off x="6306075" y="5008418"/>
            <a:ext cx="1383197" cy="923330"/>
          </a:xfrm>
          <a:prstGeom prst="rect">
            <a:avLst/>
          </a:prstGeom>
          <a:noFill/>
        </p:spPr>
        <p:txBody>
          <a:bodyPr wrap="square" rtlCol="0">
            <a:spAutoFit/>
          </a:bodyPr>
          <a:lstStyle/>
          <a:p>
            <a:r>
              <a:rPr lang="en-US" dirty="0"/>
              <a:t>30% decline in in-store sale</a:t>
            </a:r>
            <a:endParaRPr lang="en-GB" dirty="0"/>
          </a:p>
        </p:txBody>
      </p:sp>
      <p:sp>
        <p:nvSpPr>
          <p:cNvPr id="24" name="TextBox 23">
            <a:extLst>
              <a:ext uri="{FF2B5EF4-FFF2-40B4-BE49-F238E27FC236}">
                <a16:creationId xmlns:a16="http://schemas.microsoft.com/office/drawing/2014/main" id="{3E316AEC-EA11-5536-DB54-D53898443116}"/>
              </a:ext>
            </a:extLst>
          </p:cNvPr>
          <p:cNvSpPr txBox="1"/>
          <p:nvPr/>
        </p:nvSpPr>
        <p:spPr>
          <a:xfrm>
            <a:off x="8854859" y="3366655"/>
            <a:ext cx="1536049" cy="646331"/>
          </a:xfrm>
          <a:prstGeom prst="rect">
            <a:avLst/>
          </a:prstGeom>
          <a:noFill/>
        </p:spPr>
        <p:txBody>
          <a:bodyPr wrap="square" rtlCol="0">
            <a:spAutoFit/>
          </a:bodyPr>
          <a:lstStyle/>
          <a:p>
            <a:r>
              <a:rPr lang="en-US" dirty="0"/>
              <a:t>Green Haven Florists</a:t>
            </a:r>
            <a:endParaRPr lang="en-GB" dirty="0"/>
          </a:p>
        </p:txBody>
      </p:sp>
    </p:spTree>
    <p:extLst>
      <p:ext uri="{BB962C8B-B14F-4D97-AF65-F5344CB8AC3E}">
        <p14:creationId xmlns:p14="http://schemas.microsoft.com/office/powerpoint/2010/main" val="17807301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0" y="122830"/>
            <a:ext cx="12191999" cy="6574761"/>
          </a:xfrm>
        </p:spPr>
        <p:txBody>
          <a:bodyPr>
            <a:normAutofit/>
          </a:bodyPr>
          <a:lstStyle/>
          <a:p>
            <a:endParaRPr lang="en-GB" sz="1000"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Finding 1</a:t>
            </a:r>
            <a:r>
              <a:rPr lang="en-GB"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Green Haven Florists is struggling to balance quality with affordability due to growing economic pressures and reduced consumer spending power.</a:t>
            </a:r>
          </a:p>
          <a:p>
            <a:pPr marL="914400" lvl="2" indent="0">
              <a:buNone/>
            </a:pPr>
            <a:r>
              <a:rPr lang="en-GB" sz="2400"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Finding 2</a:t>
            </a:r>
            <a:r>
              <a:rPr lang="en-GB" sz="2400" dirty="0">
                <a:latin typeface="Arial" panose="020B0604020202020204" pitchFamily="34" charset="0"/>
                <a:cs typeface="Arial" panose="020B0604020202020204" pitchFamily="34" charset="0"/>
              </a:rPr>
              <a:t>: I</a:t>
            </a:r>
            <a:r>
              <a:rPr lang="en-US" sz="2400" dirty="0" err="1">
                <a:latin typeface="Arial" panose="020B0604020202020204" pitchFamily="34" charset="0"/>
                <a:cs typeface="Arial" panose="020B0604020202020204" pitchFamily="34" charset="0"/>
              </a:rPr>
              <a:t>nadequate</a:t>
            </a:r>
            <a:r>
              <a:rPr lang="en-US" sz="2400" dirty="0">
                <a:latin typeface="Arial" panose="020B0604020202020204" pitchFamily="34" charset="0"/>
                <a:cs typeface="Arial" panose="020B0604020202020204" pitchFamily="34" charset="0"/>
              </a:rPr>
              <a:t> marketing and digital engagement are major causes of low customer awareness and limited sales growth.</a:t>
            </a:r>
            <a:r>
              <a:rPr lang="en-GB" sz="2400" dirty="0">
                <a:latin typeface="Arial" panose="020B0604020202020204" pitchFamily="34" charset="0"/>
                <a:cs typeface="Arial" panose="020B0604020202020204" pitchFamily="34" charset="0"/>
              </a:rPr>
              <a:t> </a:t>
            </a:r>
          </a:p>
          <a:p>
            <a:pPr lvl="2"/>
            <a:endParaRPr lang="en-GB" sz="24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Finding 3</a:t>
            </a:r>
            <a:r>
              <a:rPr lang="en-GB"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Economic fluctuations are a critical external factor influencing pricing, sales volume, and profitability.</a:t>
            </a:r>
            <a:endParaRPr lang="en-GB" sz="2400" dirty="0">
              <a:latin typeface="Arial" panose="020B0604020202020204" pitchFamily="34" charset="0"/>
              <a:cs typeface="Arial" panose="020B0604020202020204" pitchFamily="34" charset="0"/>
            </a:endParaRPr>
          </a:p>
          <a:p>
            <a:pPr marL="914400" lvl="2" indent="0">
              <a:buNone/>
            </a:pPr>
            <a:endParaRPr lang="en-GB" sz="2400"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lvl="2"/>
            <a:r>
              <a:rPr lang="en-GB" sz="2400" b="1" dirty="0">
                <a:latin typeface="Arial" panose="020B0604020202020204" pitchFamily="34" charset="0"/>
                <a:cs typeface="Arial" panose="020B0604020202020204" pitchFamily="34" charset="0"/>
              </a:rPr>
              <a:t>Key Finding 4</a:t>
            </a:r>
            <a:r>
              <a:rPr lang="en-GB"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 Weak inventory control and storage practices are a major root cause of product wastage and cost inefficiency.</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7257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365125"/>
            <a:ext cx="10515600" cy="796925"/>
          </a:xfrm>
        </p:spPr>
        <p:txBody>
          <a:bodyPr>
            <a:normAutofit/>
          </a:bodyPr>
          <a:lstStyle/>
          <a:p>
            <a:r>
              <a:rPr lang="en-GB" b="1" dirty="0">
                <a:latin typeface="Arial" panose="020B0604020202020204" pitchFamily="34" charset="0"/>
                <a:cs typeface="Arial" panose="020B0604020202020204" pitchFamily="34" charset="0"/>
              </a:rPr>
              <a:t>Reference List:</a:t>
            </a:r>
            <a:endParaRPr lang="en-GB" dirty="0"/>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734683" y="1460365"/>
            <a:ext cx="10515600" cy="4351338"/>
          </a:xfrm>
        </p:spPr>
        <p:txBody>
          <a:bodyPr>
            <a:normAutofit fontScale="77500" lnSpcReduction="20000"/>
          </a:bodyPr>
          <a:lstStyle/>
          <a:p>
            <a:r>
              <a:rPr lang="en-GB" dirty="0" err="1"/>
              <a:t>Nagyova</a:t>
            </a:r>
            <a:r>
              <a:rPr lang="en-GB" dirty="0"/>
              <a:t>, A., Palko, M. and </a:t>
            </a:r>
            <a:r>
              <a:rPr lang="en-GB" dirty="0" err="1"/>
              <a:t>Pacaiova</a:t>
            </a:r>
            <a:r>
              <a:rPr lang="en-GB" dirty="0"/>
              <a:t>, H. (2015) ‘Analysis and identification of nonconforming products by 5W2H method’, in Proceedings of 9th International Quality Conference, </a:t>
            </a:r>
            <a:r>
              <a:rPr lang="en-GB" dirty="0" err="1"/>
              <a:t>Center</a:t>
            </a:r>
            <a:r>
              <a:rPr lang="en-GB" dirty="0"/>
              <a:t> for Quality, pp. 33-42. Available at: </a:t>
            </a:r>
            <a:r>
              <a:rPr lang="en-GB" dirty="0">
                <a:hlinkClick r:id="rId2"/>
              </a:rPr>
              <a:t>https://www.cqm.rs/2015/cd1/pdf/papers/focus_1/006.pdf</a:t>
            </a:r>
            <a:endParaRPr lang="en-GB" dirty="0"/>
          </a:p>
          <a:p>
            <a:r>
              <a:rPr lang="en-GB" dirty="0" err="1"/>
              <a:t>Dhamak</a:t>
            </a:r>
            <a:r>
              <a:rPr lang="en-GB" dirty="0"/>
              <a:t>, P., Aital, P. and </a:t>
            </a:r>
            <a:r>
              <a:rPr lang="en-GB" dirty="0" err="1"/>
              <a:t>Daftardar</a:t>
            </a:r>
            <a:r>
              <a:rPr lang="en-GB" dirty="0"/>
              <a:t>, A. (2025) ‘Strategic management of barriers in the adoption of Construction 4.0: TOPSIS and 5W2H approach for sustainable development goal integration’, International Journal of Organizational Analysis. </a:t>
            </a:r>
            <a:r>
              <a:rPr lang="en-GB" dirty="0" err="1"/>
              <a:t>doi</a:t>
            </a:r>
            <a:r>
              <a:rPr lang="en-GB" dirty="0"/>
              <a:t>: 10.1108/IJOA-12-2024-5114</a:t>
            </a:r>
          </a:p>
          <a:p>
            <a:pPr lvl="1"/>
            <a:r>
              <a:rPr lang="en-GB" dirty="0">
                <a:hlinkClick r:id="rId3"/>
              </a:rPr>
              <a:t>https://www.emerald.com/ijoa/article/doi/10.1108/IJOA-12-2024-5114/1259372/Strategic-management-of-barriers-in-the-adoptio</a:t>
            </a:r>
            <a:endParaRPr lang="en-GB" dirty="0"/>
          </a:p>
          <a:p>
            <a:r>
              <a:rPr lang="en-GB" dirty="0"/>
              <a:t>(Whittington et al., 2020, pp.36–49)</a:t>
            </a:r>
          </a:p>
          <a:p>
            <a:r>
              <a:rPr lang="en-GB" dirty="0"/>
              <a:t>Whittington, R., </a:t>
            </a:r>
            <a:r>
              <a:rPr lang="en-GB" dirty="0" err="1"/>
              <a:t>Regnér</a:t>
            </a:r>
            <a:r>
              <a:rPr lang="en-GB" dirty="0"/>
              <a:t>, P., Angwin, D., Johnson, G., Scholes, K., Evans, J. and Kerridge, C. (2021) Exploring strategy: Text and cases. Harlow: Pearson, pp.36–49.</a:t>
            </a:r>
          </a:p>
          <a:p>
            <a:r>
              <a:rPr lang="en-US" dirty="0"/>
              <a:t>Ishikawa, K. (2012) Introduction to Quality Control. Dordrecht: Springer Netherlands</a:t>
            </a:r>
          </a:p>
          <a:p>
            <a:br>
              <a:rPr lang="en-US" sz="1600" dirty="0"/>
            </a:br>
            <a:endParaRPr lang="en-GB" sz="1600" dirty="0">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4513240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7A9B301-5F2D-4EFE-969F-254C13339DE5}">
  <ds:schemaRefs>
    <ds:schemaRef ds:uri="http://schemas.microsoft.com/sharepoint/v3/contenttype/forms"/>
  </ds:schemaRefs>
</ds:datastoreItem>
</file>

<file path=customXml/itemProps2.xml><?xml version="1.0" encoding="utf-8"?>
<ds:datastoreItem xmlns:ds="http://schemas.openxmlformats.org/officeDocument/2006/customXml" ds:itemID="{8A555A84-5542-4C22-B1A5-EDBFC0292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4d8a5d-01f3-43bc-a8af-65fd9717c7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5CCAF22-9EA3-4C2F-9092-C861B73393C1}">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3563</TotalTime>
  <Words>2926</Words>
  <Application>Microsoft Office PowerPoint</Application>
  <PresentationFormat>Widescreen</PresentationFormat>
  <Paragraphs>338</Paragraphs>
  <Slides>26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Aptos</vt:lpstr>
      <vt:lpstr>Arial</vt:lpstr>
      <vt:lpstr>Calibri</vt:lpstr>
      <vt:lpstr>Calibri Light</vt:lpstr>
      <vt:lpstr>Segoe UI</vt:lpstr>
      <vt:lpstr>UICTFontTextStyleBody</vt:lpstr>
      <vt:lpstr>UICTFontTextStyleEmphasizedBody</vt:lpstr>
      <vt:lpstr>Wingdings</vt:lpstr>
      <vt:lpstr>Office Theme</vt:lpstr>
      <vt:lpstr>PowerPoint Presentation</vt:lpstr>
      <vt:lpstr>PowerPoint Presentation</vt:lpstr>
      <vt:lpstr> Green Haven Florists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PESTEL Framework</vt:lpstr>
      <vt:lpstr>PowerPoint Presentation</vt:lpstr>
      <vt:lpstr>PowerPoint Presentation</vt:lpstr>
      <vt:lpstr>PowerPoint Presentation</vt:lpstr>
      <vt:lpstr>PowerPoint Presentation</vt:lpstr>
      <vt:lpstr>PowerPoint Presentation</vt:lpstr>
      <vt:lpstr>  Provide an application and discuss the information provided in your PESTEL Framework (approx.  1 minute).  </vt:lpstr>
      <vt:lpstr>Cause-and-Effect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Gheorghe Robu (2440088)</cp:lastModifiedBy>
  <cp:revision>88</cp:revision>
  <dcterms:created xsi:type="dcterms:W3CDTF">2024-01-29T11:42:05Z</dcterms:created>
  <dcterms:modified xsi:type="dcterms:W3CDTF">2025-10-12T21:44:36Z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