
<file path=[Content_Types].xml><?xml version="1.0" encoding="utf-8"?>
<Types xmlns="http://schemas.openxmlformats.org/package/2006/content-types">
  <Default Extension="0" ContentType="image/jpeg"/>
  <Default Extension="47648261758691207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1" r:id="rId5"/>
    <p:sldId id="271" r:id="rId6"/>
    <p:sldId id="272" r:id="rId7"/>
    <p:sldId id="259" r:id="rId8"/>
    <p:sldId id="274" r:id="rId9"/>
    <p:sldId id="262" r:id="rId10"/>
    <p:sldId id="263" r:id="rId11"/>
    <p:sldId id="275" r:id="rId12"/>
    <p:sldId id="276" r:id="rId13"/>
    <p:sldId id="267" r:id="rId14"/>
    <p:sldId id="268" r:id="rId15"/>
    <p:sldId id="269" r:id="rId16"/>
    <p:sldId id="270" r:id="rId17"/>
    <p:sldId id="273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41" autoAdjust="0"/>
    <p:restoredTop sz="94660"/>
  </p:normalViewPr>
  <p:slideViewPr>
    <p:cSldViewPr snapToGrid="0">
      <p:cViewPr varScale="1">
        <p:scale>
          <a:sx n="92" d="100"/>
          <a:sy n="92" d="100"/>
        </p:scale>
        <p:origin x="230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leap.com/aims-and-scope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icorinto.it/testate/wired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nowledgeworldbd.com/2013/12/information.htm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e/evidence-based.html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law.columbia.edu/climatechange/2025/07/01/examining-the-remarkable-rise-of-ultra-vires-claims-against-the-executive-branch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annica.com/story/what-is-the-difference-between-criminal-law-and-civil-law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police-pursuits-when-does-the-end-justify-the-means-71702" TargetMode="External"/><Relationship Id="rId2" Type="http://schemas.openxmlformats.org/officeDocument/2006/relationships/image" Target="../media/image11.0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bertay.ac.uk/news/2020/positive-impact-for-police-officers-equipped-with-mobile-devices/" TargetMode="External"/><Relationship Id="rId2" Type="http://schemas.openxmlformats.org/officeDocument/2006/relationships/image" Target="../media/image13.47648261758691207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ar.inspiredpencil.com/pictures-2023/summary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373261&amp;picture=any-questions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article/intelligence-management-standards-have-your-say" TargetMode="External"/><Relationship Id="rId7" Type="http://schemas.openxmlformats.org/officeDocument/2006/relationships/hyperlink" Target="https://law.gov.wales/public-services/social-care/safeguarding-vulnerable-groups-act-2006" TargetMode="External"/><Relationship Id="rId2" Type="http://schemas.openxmlformats.org/officeDocument/2006/relationships/hyperlink" Target="https://www.college.police.uk/guidance/police-information-and-records-management-code-practice#:~:text=1.4%20However%2C%20all%20records%2C%20whether,task%20extends%20beyond%20law%20enforceme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mmonslibrary.parliament.uk/research-briefings/sn02950/" TargetMode="External"/><Relationship Id="rId5" Type="http://schemas.openxmlformats.org/officeDocument/2006/relationships/hyperlink" Target="https://i2group.com/articles/operationalising-evidence-based-policing" TargetMode="External"/><Relationship Id="rId4" Type="http://schemas.openxmlformats.org/officeDocument/2006/relationships/hyperlink" Target="https://www.college.police.uk/article/extraction-material-digital-devices-app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olice-foundation.org.uk/wp-content/uploads/2010/10/contact-and-confidence.pdf" TargetMode="External"/><Relationship Id="rId3" Type="http://schemas.openxmlformats.org/officeDocument/2006/relationships/hyperlink" Target="https://www.legislation.gov.uk/ukpga/2022/32/contents" TargetMode="External"/><Relationship Id="rId7" Type="http://schemas.openxmlformats.org/officeDocument/2006/relationships/hyperlink" Target="https://www.college.police.uk/support-forces/practices/digital-capabilities-stalking-related-cases-operation-atlas" TargetMode="External"/><Relationship Id="rId2" Type="http://schemas.openxmlformats.org/officeDocument/2006/relationships/hyperlink" Target="https://assets.college.police.uk/s3fs-public/2025-02/Intelligence-management-APP-consultatio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ollege.police.uk/guidance/pnc-and-leds/guidance-code-practice-pnc-and-leds/introduction-guidance" TargetMode="External"/><Relationship Id="rId5" Type="http://schemas.openxmlformats.org/officeDocument/2006/relationships/hyperlink" Target="https://safeguardingadults.co.uk/working-with-adults/one-minute-guides-omg/intelligence-sharing-guide-for-the-partnership-information-sharing-form/" TargetMode="External"/><Relationship Id="rId4" Type="http://schemas.openxmlformats.org/officeDocument/2006/relationships/hyperlink" Target="https://assets.publishing.service.gov.uk/media/5f9af5e6d3bf7f1e3a29321b/Criminal-procedure-and-investigations-act-1996.pdf" TargetMode="External"/><Relationship Id="rId9" Type="http://schemas.openxmlformats.org/officeDocument/2006/relationships/hyperlink" Target="https://hmicfrs.justiceinspectorates.gov.uk/publication-html/police-performance-getting-a-grip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D668B-6739-12FA-479E-2C57579433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48793" y="1546167"/>
            <a:ext cx="8262851" cy="3715789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Bahnschrift Light Condensed" panose="020B0502040204020203" pitchFamily="34" charset="0"/>
                <a:cs typeface="Arial" panose="020B0604020202020204" pitchFamily="34" charset="0"/>
              </a:rPr>
              <a:t>How does the integration of information and intelligence enhance the effectiveness of both operational and digital policing?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A892A8-EA30-C917-2B31-661082EF33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48156" y="5832147"/>
            <a:ext cx="7197726" cy="410711"/>
          </a:xfrm>
        </p:spPr>
        <p:txBody>
          <a:bodyPr/>
          <a:lstStyle/>
          <a:p>
            <a:r>
              <a:rPr lang="en-GB" dirty="0"/>
              <a:t>-Presentation By Aidan Rooney-2300914</a:t>
            </a:r>
          </a:p>
        </p:txBody>
      </p:sp>
    </p:spTree>
    <p:extLst>
      <p:ext uri="{BB962C8B-B14F-4D97-AF65-F5344CB8AC3E}">
        <p14:creationId xmlns:p14="http://schemas.microsoft.com/office/powerpoint/2010/main" val="20894492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47A64-09DF-1C5D-E9C5-54E5F462F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+mn-lt"/>
              </a:rPr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2801F-C878-B427-EC5E-537F2CBB94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2" y="2142067"/>
            <a:ext cx="7552112" cy="3649133"/>
          </a:xfrm>
        </p:spPr>
        <p:txBody>
          <a:bodyPr>
            <a:normAutofit/>
          </a:bodyPr>
          <a:lstStyle/>
          <a:p>
            <a:r>
              <a:rPr lang="en-GB" sz="2400" dirty="0"/>
              <a:t>-Aim 1: Identify what information, intelligence and evidence is in policing.</a:t>
            </a:r>
          </a:p>
          <a:p>
            <a:r>
              <a:rPr lang="en-GB" sz="2400" dirty="0"/>
              <a:t>-Aim 2: Discuss key legislation with operational and digital policing.  </a:t>
            </a:r>
          </a:p>
          <a:p>
            <a:r>
              <a:rPr lang="en-GB" sz="2400" dirty="0"/>
              <a:t>-Aim 3: Demonstrate the positive and negatives impacts of operational policing.</a:t>
            </a:r>
          </a:p>
          <a:p>
            <a:r>
              <a:rPr lang="en-GB" sz="2400" dirty="0"/>
              <a:t>-Aim 4: Critically evaluate the overall effectiveness in the police response to intelligence.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6E5886-22FA-262F-6D6F-AECF3221C9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515" b="4654"/>
          <a:stretch>
            <a:fillRect/>
          </a:stretch>
        </p:blipFill>
        <p:spPr>
          <a:xfrm>
            <a:off x="8296103" y="2454498"/>
            <a:ext cx="3688080" cy="282063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56B58D-CA5B-E345-8108-36971F46F43B}"/>
              </a:ext>
            </a:extLst>
          </p:cNvPr>
          <p:cNvSpPr txBox="1"/>
          <p:nvPr/>
        </p:nvSpPr>
        <p:spPr>
          <a:xfrm>
            <a:off x="8237914" y="5351329"/>
            <a:ext cx="291778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researchleap.com/aims-and-scope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028075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AC1CB-8B93-36A8-FD66-C09C88722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+mn-lt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FB379-B42B-B27B-BBA0-07B4C213E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2" y="2142067"/>
            <a:ext cx="6754090" cy="36491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These aims and objectives will be completed by;</a:t>
            </a:r>
          </a:p>
          <a:p>
            <a:r>
              <a:rPr lang="en-GB" sz="2400" dirty="0"/>
              <a:t>-Explaining the fundamentals of information, intelligence and evidence.</a:t>
            </a:r>
          </a:p>
          <a:p>
            <a:r>
              <a:rPr lang="en-GB" sz="2400" dirty="0"/>
              <a:t>-Listing the legislation used in digital policing.</a:t>
            </a:r>
          </a:p>
          <a:p>
            <a:r>
              <a:rPr lang="en-GB" sz="2400" dirty="0"/>
              <a:t>-Displaying key challenges and benefits with the integration of intelligence in policing.</a:t>
            </a:r>
          </a:p>
          <a:p>
            <a:r>
              <a:rPr lang="en-GB" sz="2400" dirty="0"/>
              <a:t>-Evaluating intelligences overall impact in policing.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7D4F4E-77DE-EFBB-8F7A-B62E395BBE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39892" y="2460566"/>
            <a:ext cx="3799194" cy="297595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D76A41-C216-9563-E24A-EE064B98505F}"/>
              </a:ext>
            </a:extLst>
          </p:cNvPr>
          <p:cNvSpPr txBox="1"/>
          <p:nvPr/>
        </p:nvSpPr>
        <p:spPr>
          <a:xfrm>
            <a:off x="7439892" y="5436523"/>
            <a:ext cx="322810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dicorinto.it/testate/wired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sa/3.0/"/>
              </a:rPr>
              <a:t>CC BY-SA-NC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031778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DDE94-CC42-03C3-DAB7-D0B42652D3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>
                <a:latin typeface="+mn-lt"/>
              </a:rPr>
              <a:t>What is information, intelligence and evidence in policing?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2A704-630F-2FB9-50B8-0FFF04373E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236124"/>
            <a:ext cx="5897879" cy="386541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-Information includes all the information obtained through the public, police and other agencies.</a:t>
            </a:r>
          </a:p>
          <a:p>
            <a:pPr marL="0" indent="0">
              <a:buNone/>
            </a:pPr>
            <a:r>
              <a:rPr lang="en-GB" sz="2400" dirty="0"/>
              <a:t>-All information is there for a policing purpose.</a:t>
            </a:r>
          </a:p>
          <a:p>
            <a:pPr marL="0" indent="0">
              <a:buNone/>
            </a:pPr>
            <a:r>
              <a:rPr lang="en-GB" sz="2400" dirty="0"/>
              <a:t>-Information must be managed in a lawful manner with it being received and disposed of.</a:t>
            </a:r>
          </a:p>
          <a:p>
            <a:pPr marL="0" indent="0">
              <a:buNone/>
            </a:pPr>
            <a:r>
              <a:rPr lang="en-GB" sz="2400" dirty="0"/>
              <a:t>- (College of Policing 2023).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B13AC0-A866-A216-F775-3C7DB7D2B8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86995" y="2558502"/>
            <a:ext cx="4677888" cy="3220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60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9DB23-5A31-32AA-CB24-E7A9F0C6F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013" y="1151313"/>
            <a:ext cx="2980113" cy="1371600"/>
          </a:xfrm>
        </p:spPr>
        <p:txBody>
          <a:bodyPr/>
          <a:lstStyle/>
          <a:p>
            <a:r>
              <a:rPr lang="en-GB" sz="3200" b="1" u="sng" dirty="0">
                <a:latin typeface="+mn-lt"/>
              </a:rPr>
              <a:t>Intelligence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8226AF-32AB-5D52-92BA-A3860BE9FA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800" y="2286000"/>
            <a:ext cx="6164653" cy="3241964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-Intelligence consists of collected information where action may be necessary.</a:t>
            </a:r>
          </a:p>
          <a:p>
            <a:r>
              <a:rPr lang="en-GB" sz="2400" dirty="0"/>
              <a:t>-Intelligence is a stepping stone to evidence as it is not only related to crime.</a:t>
            </a:r>
          </a:p>
          <a:p>
            <a:r>
              <a:rPr lang="en-GB" sz="2400" dirty="0"/>
              <a:t>-Intelligence is an important way to assign resources and reduce overall crime.</a:t>
            </a:r>
          </a:p>
          <a:p>
            <a:r>
              <a:rPr lang="en-GB" sz="2400" dirty="0"/>
              <a:t>-Can be confidential and sensitive.</a:t>
            </a:r>
          </a:p>
          <a:p>
            <a:r>
              <a:rPr lang="en-GB" sz="2400" dirty="0"/>
              <a:t>-(College of Policing 2025).</a:t>
            </a:r>
          </a:p>
        </p:txBody>
      </p:sp>
      <p:pic>
        <p:nvPicPr>
          <p:cNvPr id="14" name="Picture 13" descr="Diagram of a diagram of a diagram&#10;&#10;AI-generated content may be incorrect.">
            <a:extLst>
              <a:ext uri="{FF2B5EF4-FFF2-40B4-BE49-F238E27FC236}">
                <a16:creationId xmlns:a16="http://schemas.microsoft.com/office/drawing/2014/main" id="{9129E63C-5476-1D76-6DEE-7891A2BDB0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0453" y="2044931"/>
            <a:ext cx="4784217" cy="348303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66E2CC3-53E9-5B41-6249-2622941BC313}"/>
              </a:ext>
            </a:extLst>
          </p:cNvPr>
          <p:cNvSpPr txBox="1"/>
          <p:nvPr/>
        </p:nvSpPr>
        <p:spPr>
          <a:xfrm>
            <a:off x="6850453" y="5527964"/>
            <a:ext cx="2556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(College of Policing 2025)</a:t>
            </a:r>
          </a:p>
        </p:txBody>
      </p:sp>
    </p:spTree>
    <p:extLst>
      <p:ext uri="{BB962C8B-B14F-4D97-AF65-F5344CB8AC3E}">
        <p14:creationId xmlns:p14="http://schemas.microsoft.com/office/powerpoint/2010/main" val="1211009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0B123-AC1C-3DE9-F40F-FC3EDB9E0B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10" y="752609"/>
            <a:ext cx="4034176" cy="1371600"/>
          </a:xfrm>
        </p:spPr>
        <p:txBody>
          <a:bodyPr>
            <a:normAutofit/>
          </a:bodyPr>
          <a:lstStyle/>
          <a:p>
            <a:r>
              <a:rPr lang="en-GB" sz="2800" b="1" u="sng" dirty="0">
                <a:latin typeface="+mn-lt"/>
              </a:rPr>
              <a:t>Evidence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4E896F-D05A-198C-AFA9-021F2F2FEC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32509" y="2236125"/>
            <a:ext cx="6774873" cy="3657600"/>
          </a:xfrm>
        </p:spPr>
        <p:txBody>
          <a:bodyPr>
            <a:normAutofit fontScale="85000" lnSpcReduction="20000"/>
          </a:bodyPr>
          <a:lstStyle/>
          <a:p>
            <a:r>
              <a:rPr lang="en-GB" sz="2800" dirty="0"/>
              <a:t>-Digital evidence is focuses on the technology used in aiding crime.</a:t>
            </a:r>
          </a:p>
          <a:p>
            <a:r>
              <a:rPr lang="en-GB" sz="2800" dirty="0"/>
              <a:t>-Such as, USB, phones, laptops and drives.</a:t>
            </a:r>
          </a:p>
          <a:p>
            <a:r>
              <a:rPr lang="en-GB" sz="2800" dirty="0"/>
              <a:t>-(College of Policing 2021).</a:t>
            </a:r>
          </a:p>
          <a:p>
            <a:r>
              <a:rPr lang="en-GB" sz="2800" dirty="0"/>
              <a:t>-Operational evidence focuses on day-to-day information and intelligence.</a:t>
            </a:r>
          </a:p>
          <a:p>
            <a:r>
              <a:rPr lang="en-GB" sz="2800" dirty="0"/>
              <a:t>-This leads to helping the police service with investigations.</a:t>
            </a:r>
          </a:p>
          <a:p>
            <a:r>
              <a:rPr lang="en-GB" sz="2800" dirty="0"/>
              <a:t>-(I2 2024).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61A8D7-9F10-C880-3524-404D4FA31D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90319" y="2352501"/>
            <a:ext cx="4336525" cy="285126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31A48C5-8C14-7922-20D5-2E58F11E003C}"/>
              </a:ext>
            </a:extLst>
          </p:cNvPr>
          <p:cNvSpPr txBox="1"/>
          <p:nvPr/>
        </p:nvSpPr>
        <p:spPr>
          <a:xfrm>
            <a:off x="8254537" y="5338629"/>
            <a:ext cx="347230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picpedia.org/chalkboard/e/evidence-based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206390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C1CB8-6287-6F35-6C0C-CE4B13927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268778"/>
            <a:ext cx="10131425" cy="1456267"/>
          </a:xfrm>
        </p:spPr>
        <p:txBody>
          <a:bodyPr/>
          <a:lstStyle/>
          <a:p>
            <a:r>
              <a:rPr lang="en-GB" b="1" u="sng" dirty="0">
                <a:latin typeface="+mn-lt"/>
              </a:rPr>
              <a:t>Relevant legalisation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6F546-93A7-9C57-27FD-7CD24B9148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330037"/>
            <a:ext cx="10131425" cy="513726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u="sng" dirty="0"/>
              <a:t>Freedom of Information Act 2000</a:t>
            </a:r>
          </a:p>
          <a:p>
            <a:pPr marL="0" indent="0">
              <a:buNone/>
            </a:pPr>
            <a:r>
              <a:rPr lang="en-GB" dirty="0"/>
              <a:t>-Provides public access to information</a:t>
            </a:r>
          </a:p>
          <a:p>
            <a:pPr marL="0" indent="0">
              <a:buNone/>
            </a:pPr>
            <a:r>
              <a:rPr lang="en-GB" dirty="0"/>
              <a:t>-Authorities are required to publish information. The public can request information from authorities.</a:t>
            </a:r>
          </a:p>
          <a:p>
            <a:pPr marL="0" indent="0">
              <a:buNone/>
            </a:pPr>
            <a:r>
              <a:rPr lang="en-GB" dirty="0"/>
              <a:t>-(Rhodes 2025).</a:t>
            </a:r>
          </a:p>
          <a:p>
            <a:pPr marL="0" indent="0">
              <a:buNone/>
            </a:pPr>
            <a:r>
              <a:rPr lang="en-GB" b="1" u="sng" dirty="0"/>
              <a:t>Safeguarding Vulnerable Groups Act 2006</a:t>
            </a:r>
          </a:p>
          <a:p>
            <a:pPr marL="0" indent="0">
              <a:buNone/>
            </a:pPr>
            <a:r>
              <a:rPr lang="en-GB" dirty="0"/>
              <a:t>-Protects those who are vulnerable from being exposed to potential crime.</a:t>
            </a:r>
          </a:p>
          <a:p>
            <a:pPr marL="0" indent="0">
              <a:buNone/>
            </a:pPr>
            <a:r>
              <a:rPr lang="en-GB" dirty="0"/>
              <a:t>-Made the vetting and barring process mandatory in UK employment. </a:t>
            </a:r>
          </a:p>
          <a:p>
            <a:pPr marL="0" indent="0">
              <a:buNone/>
            </a:pPr>
            <a:r>
              <a:rPr lang="en-GB" dirty="0"/>
              <a:t>-(Law Wales 2021).</a:t>
            </a:r>
          </a:p>
          <a:p>
            <a:pPr marL="0" indent="0">
              <a:buNone/>
            </a:pPr>
            <a:r>
              <a:rPr lang="en-GB" b="1" u="sng" dirty="0"/>
              <a:t>Human Rights Act 1988</a:t>
            </a:r>
          </a:p>
          <a:p>
            <a:pPr marL="0" indent="0">
              <a:buNone/>
            </a:pPr>
            <a:r>
              <a:rPr lang="en-GB" dirty="0"/>
              <a:t>-It ensures a person's personal data is not used unless completely necessary.</a:t>
            </a:r>
          </a:p>
          <a:p>
            <a:pPr marL="0" indent="0">
              <a:buNone/>
            </a:pPr>
            <a:r>
              <a:rPr lang="en-GB" dirty="0"/>
              <a:t>-It protects the right to a person's freedoms. </a:t>
            </a:r>
          </a:p>
          <a:p>
            <a:pPr marL="0" indent="0">
              <a:buNone/>
            </a:pPr>
            <a:r>
              <a:rPr lang="en-GB" dirty="0"/>
              <a:t>-(NHS England 2022).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C2F5F7-9F17-D07B-D22C-ECC6ECC6C5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79971" y="3028448"/>
            <a:ext cx="3837709" cy="3239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397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F1115-4D9E-B327-6E35-E42C13C18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1" y="110836"/>
            <a:ext cx="10131425" cy="1456267"/>
          </a:xfrm>
        </p:spPr>
        <p:txBody>
          <a:bodyPr/>
          <a:lstStyle/>
          <a:p>
            <a:r>
              <a:rPr lang="en-GB" b="1" u="sng" dirty="0">
                <a:latin typeface="+mn-lt"/>
              </a:rPr>
              <a:t>Continued Legislation…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8F422-9519-B2D6-8E25-1ACE3AEDA8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921" y="1834496"/>
            <a:ext cx="7776555" cy="432523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b="1" u="sng" dirty="0"/>
              <a:t>The Police, Crime, Sentencing and Courts Act 2022</a:t>
            </a:r>
          </a:p>
          <a:p>
            <a:pPr marL="0" indent="0">
              <a:buNone/>
            </a:pPr>
            <a:r>
              <a:rPr lang="en-GB" sz="2800" dirty="0"/>
              <a:t>-Enables the police to extract evidence from devices.</a:t>
            </a:r>
          </a:p>
          <a:p>
            <a:pPr marL="0" indent="0">
              <a:buNone/>
            </a:pPr>
            <a:r>
              <a:rPr lang="en-GB" sz="2800" dirty="0"/>
              <a:t>-The key to investigating digital crime.</a:t>
            </a:r>
          </a:p>
          <a:p>
            <a:pPr marL="0" indent="0">
              <a:buNone/>
            </a:pPr>
            <a:r>
              <a:rPr lang="en-GB" sz="2800" dirty="0"/>
              <a:t>-(Legislation 2026).</a:t>
            </a:r>
          </a:p>
          <a:p>
            <a:pPr marL="0" indent="0">
              <a:buNone/>
            </a:pPr>
            <a:r>
              <a:rPr lang="en-GB" sz="2800" b="1" u="sng" dirty="0"/>
              <a:t>Criminal Procedure and Investigation Act 1996</a:t>
            </a:r>
          </a:p>
          <a:p>
            <a:pPr marL="0" indent="0">
              <a:buNone/>
            </a:pPr>
            <a:r>
              <a:rPr lang="en-GB" sz="2800" dirty="0"/>
              <a:t>-Gives officers the duty to gather any necessary material. </a:t>
            </a:r>
          </a:p>
          <a:p>
            <a:pPr marL="0" indent="0">
              <a:buNone/>
            </a:pPr>
            <a:r>
              <a:rPr lang="en-GB" sz="2800" dirty="0"/>
              <a:t>-Extracting data must be completely necessary.</a:t>
            </a:r>
          </a:p>
          <a:p>
            <a:pPr marL="0" indent="0">
              <a:buNone/>
            </a:pPr>
            <a:r>
              <a:rPr lang="en-GB" sz="2800" dirty="0"/>
              <a:t>-(Ministry of Justice 2020).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F95119-2BB3-0DA9-DB3B-B51A497666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38899" y="2768139"/>
            <a:ext cx="4184383" cy="2793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785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E9578-52A1-3734-718F-B38D57046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+mn-lt"/>
              </a:rPr>
              <a:t>Use of information and intelligence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64BC43-ECE3-BF5B-EC67-95585E5825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8212" y="2233970"/>
            <a:ext cx="4709054" cy="576262"/>
          </a:xfrm>
        </p:spPr>
        <p:txBody>
          <a:bodyPr/>
          <a:lstStyle/>
          <a:p>
            <a:r>
              <a:rPr lang="en-GB" b="1" u="sng" dirty="0"/>
              <a:t>Operational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B83D74-FAE5-C26D-E993-4BEDDBEEEA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8212" y="2870201"/>
            <a:ext cx="4709054" cy="36303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-Traditional.</a:t>
            </a:r>
          </a:p>
          <a:p>
            <a:pPr marL="0" indent="0">
              <a:buNone/>
            </a:pPr>
            <a:r>
              <a:rPr lang="en-GB" sz="2400" dirty="0"/>
              <a:t>-On the beat information and intelligence gathering.</a:t>
            </a:r>
          </a:p>
          <a:p>
            <a:pPr marL="0" indent="0">
              <a:buNone/>
            </a:pPr>
            <a:r>
              <a:rPr lang="en-GB" sz="2400" dirty="0"/>
              <a:t>-Focuses on in person information and community connections.</a:t>
            </a:r>
          </a:p>
          <a:p>
            <a:pPr marL="0" indent="0">
              <a:buNone/>
            </a:pPr>
            <a:r>
              <a:rPr lang="en-GB" sz="2400" dirty="0"/>
              <a:t>-A good way of showing police presence.</a:t>
            </a:r>
          </a:p>
          <a:p>
            <a:pPr marL="0" indent="0">
              <a:buNone/>
            </a:pPr>
            <a:r>
              <a:rPr lang="en-GB" sz="2400" dirty="0"/>
              <a:t>-(College of Policing 2023).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D9F09A-7DDE-AF9C-F5D5-A15109F7DB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23483" y="2240129"/>
            <a:ext cx="4722813" cy="576262"/>
          </a:xfrm>
        </p:spPr>
        <p:txBody>
          <a:bodyPr/>
          <a:lstStyle/>
          <a:p>
            <a:r>
              <a:rPr lang="en-GB" b="1" u="sng" dirty="0"/>
              <a:t>Digital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239982-6E39-241A-2B23-F35111EE620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23483" y="2870200"/>
            <a:ext cx="5589892" cy="33781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-Social media, blogs, USB, etc.</a:t>
            </a:r>
          </a:p>
          <a:p>
            <a:pPr marL="0" indent="0">
              <a:buNone/>
            </a:pPr>
            <a:r>
              <a:rPr lang="en-GB" sz="2400" dirty="0"/>
              <a:t>-Can make policing efficient.</a:t>
            </a:r>
          </a:p>
          <a:p>
            <a:pPr marL="0" indent="0">
              <a:buNone/>
            </a:pPr>
            <a:r>
              <a:rPr lang="en-GB" sz="2400" dirty="0"/>
              <a:t>-Usually obtained at crime scenes, or from public social platforms such as Facebook.</a:t>
            </a:r>
          </a:p>
          <a:p>
            <a:pPr marL="0" indent="0">
              <a:buNone/>
            </a:pPr>
            <a:r>
              <a:rPr lang="en-GB" sz="2400" dirty="0"/>
              <a:t>-Typically, more intelligence based and less in person contact.</a:t>
            </a:r>
          </a:p>
          <a:p>
            <a:pPr marL="0" indent="0">
              <a:buNone/>
            </a:pPr>
            <a:r>
              <a:rPr lang="en-GB" sz="2400" dirty="0"/>
              <a:t>-(College of Policing 2021).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1538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7E87A-89E2-1257-CDC4-BB2F25A83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789" y="266007"/>
            <a:ext cx="6164653" cy="976746"/>
          </a:xfrm>
        </p:spPr>
        <p:txBody>
          <a:bodyPr/>
          <a:lstStyle/>
          <a:p>
            <a:r>
              <a:rPr lang="en-GB" b="1" u="sng" dirty="0">
                <a:latin typeface="+mn-lt"/>
              </a:rPr>
              <a:t>The national intelligence model and how Information is graded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5EE3E6-7AD7-69B8-5D22-7BFAAFAB88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8599" y="1264904"/>
            <a:ext cx="6612775" cy="2572790"/>
          </a:xfrm>
        </p:spPr>
        <p:txBody>
          <a:bodyPr>
            <a:noAutofit/>
          </a:bodyPr>
          <a:lstStyle/>
          <a:p>
            <a:r>
              <a:rPr lang="en-GB" sz="2000" dirty="0"/>
              <a:t>-The National Intelligence Model also known as (Code of Ethics).</a:t>
            </a:r>
          </a:p>
          <a:p>
            <a:r>
              <a:rPr lang="en-GB" sz="2000" dirty="0"/>
              <a:t>-Is a system in place with the purpose of dealing with information in an efficient and lawful manner.</a:t>
            </a:r>
          </a:p>
          <a:p>
            <a:r>
              <a:rPr lang="en-GB" sz="2000" dirty="0"/>
              <a:t>-The main process for dealing with information and intelligence.</a:t>
            </a:r>
          </a:p>
          <a:p>
            <a:r>
              <a:rPr lang="en-GB" sz="2000" dirty="0"/>
              <a:t>-(College of Policing 2025).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95840F-8C77-2920-26A3-D936D7A1B5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99565" y="332509"/>
            <a:ext cx="4490146" cy="33205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CAE230D-0AD0-9FCD-D39F-2991A78C863B}"/>
              </a:ext>
            </a:extLst>
          </p:cNvPr>
          <p:cNvSpPr txBox="1"/>
          <p:nvPr/>
        </p:nvSpPr>
        <p:spPr>
          <a:xfrm>
            <a:off x="7148945" y="3653028"/>
            <a:ext cx="2614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(College of Policing 2025).</a:t>
            </a:r>
          </a:p>
        </p:txBody>
      </p:sp>
      <p:pic>
        <p:nvPicPr>
          <p:cNvPr id="12" name="Picture 11" descr="A table with text on it&#10;&#10;AI-generated content may be incorrect.">
            <a:extLst>
              <a:ext uri="{FF2B5EF4-FFF2-40B4-BE49-F238E27FC236}">
                <a16:creationId xmlns:a16="http://schemas.microsoft.com/office/drawing/2014/main" id="{C44649D8-7569-9FCA-4DF9-36E026F3BB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99564" y="4239011"/>
            <a:ext cx="4854632" cy="228648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202C561-B105-689D-B436-D44D0177BAD9}"/>
              </a:ext>
            </a:extLst>
          </p:cNvPr>
          <p:cNvSpPr txBox="1"/>
          <p:nvPr/>
        </p:nvSpPr>
        <p:spPr>
          <a:xfrm>
            <a:off x="228599" y="4278722"/>
            <a:ext cx="661277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-Police information is graded through the 3 x 5 x 2 system.</a:t>
            </a:r>
          </a:p>
          <a:p>
            <a:endParaRPr lang="en-GB" sz="2000" dirty="0"/>
          </a:p>
          <a:p>
            <a:r>
              <a:rPr lang="en-GB" sz="2000" dirty="0"/>
              <a:t>-Makes information become intelligence.</a:t>
            </a:r>
          </a:p>
          <a:p>
            <a:endParaRPr lang="en-GB" sz="2000" dirty="0"/>
          </a:p>
          <a:p>
            <a:r>
              <a:rPr lang="en-GB" sz="2000" dirty="0"/>
              <a:t>-Helps eliminate unreliable information.</a:t>
            </a:r>
          </a:p>
          <a:p>
            <a:endParaRPr lang="en-GB" sz="2000" dirty="0"/>
          </a:p>
          <a:p>
            <a:r>
              <a:rPr lang="en-GB" sz="2000" dirty="0"/>
              <a:t>-(North Yorkshire 2021).</a:t>
            </a:r>
          </a:p>
        </p:txBody>
      </p:sp>
    </p:spTree>
    <p:extLst>
      <p:ext uri="{BB962C8B-B14F-4D97-AF65-F5344CB8AC3E}">
        <p14:creationId xmlns:p14="http://schemas.microsoft.com/office/powerpoint/2010/main" val="2581340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2B913-673F-077A-D0A0-8C0B5E8C3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+mn-lt"/>
              </a:rPr>
              <a:t>PND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0E40C8-6EB9-2E2A-140F-CFA71D2893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6554584" cy="438342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/>
              <a:t>-Police National Database.</a:t>
            </a:r>
          </a:p>
          <a:p>
            <a:pPr marL="0" indent="0">
              <a:buNone/>
            </a:pPr>
            <a:r>
              <a:rPr lang="en-GB" sz="2400" dirty="0"/>
              <a:t>-Gives police service access to information on the go.</a:t>
            </a:r>
          </a:p>
          <a:p>
            <a:pPr marL="0" indent="0">
              <a:buNone/>
            </a:pPr>
            <a:r>
              <a:rPr lang="en-GB" sz="2400" dirty="0"/>
              <a:t>-Having a PND system makes information much more effective as it helps improve decision making.</a:t>
            </a:r>
          </a:p>
          <a:p>
            <a:pPr marL="0" indent="0">
              <a:buNone/>
            </a:pPr>
            <a:r>
              <a:rPr lang="en-GB" sz="2400" dirty="0"/>
              <a:t>-PND information is sorted into 4 key areas known as POLE.</a:t>
            </a:r>
          </a:p>
          <a:p>
            <a:pPr marL="0" indent="0">
              <a:buNone/>
            </a:pPr>
            <a:r>
              <a:rPr lang="en-GB" sz="2400" dirty="0"/>
              <a:t>-POLE has four elements, these include: People| Object| Location| Events.</a:t>
            </a:r>
          </a:p>
          <a:p>
            <a:pPr marL="0" indent="0">
              <a:buNone/>
            </a:pPr>
            <a:r>
              <a:rPr lang="en-GB" sz="2400" dirty="0"/>
              <a:t>-This in turn makes dealing with information much more effective.</a:t>
            </a:r>
          </a:p>
          <a:p>
            <a:pPr marL="0" indent="0">
              <a:buNone/>
            </a:pPr>
            <a:r>
              <a:rPr lang="en-GB" sz="2400" dirty="0"/>
              <a:t>-(College of Policing 2023).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C5D017B-8282-B5A3-9E3D-BCCA6C45DD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11657" y="2352502"/>
            <a:ext cx="4428190" cy="3574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561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34B26-2764-2669-3ED8-C67D816E7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>
                <a:latin typeface="+mn-lt"/>
              </a:rPr>
              <a:t>Positive and negative impacts to operational and digital policing in information and intelligence</a:t>
            </a:r>
            <a:endParaRPr lang="en-GB" dirty="0">
              <a:latin typeface="+mn-l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952399-1583-F68B-A182-4A5C14A4A9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u="sng" dirty="0"/>
              <a:t>Operational policing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F0BFE9-421D-D1CB-F3D2-E6CAE74E20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1" y="3011517"/>
            <a:ext cx="4996923" cy="292099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dirty="0"/>
              <a:t>-Creates a personal element to policing.</a:t>
            </a:r>
          </a:p>
          <a:p>
            <a:pPr marL="0" indent="0">
              <a:buNone/>
            </a:pPr>
            <a:r>
              <a:rPr lang="en-GB" sz="1600" dirty="0"/>
              <a:t>-Can detect crime instantly as it’s in person.</a:t>
            </a:r>
          </a:p>
          <a:p>
            <a:pPr marL="0" indent="0">
              <a:buNone/>
            </a:pPr>
            <a:r>
              <a:rPr lang="en-GB" sz="1600" dirty="0"/>
              <a:t>-Public likes to see police officer presence as reassurance.</a:t>
            </a:r>
          </a:p>
          <a:p>
            <a:pPr marL="0" indent="0">
              <a:buNone/>
            </a:pPr>
            <a:r>
              <a:rPr lang="en-GB" sz="1600" dirty="0"/>
              <a:t>-(National Crime Agency 2019).</a:t>
            </a:r>
          </a:p>
          <a:p>
            <a:pPr marL="0" indent="0">
              <a:buNone/>
            </a:pPr>
            <a:r>
              <a:rPr lang="en-GB" sz="1600" dirty="0"/>
              <a:t>-Can waste police resources if intelligence is not used.</a:t>
            </a:r>
          </a:p>
          <a:p>
            <a:pPr marL="0" indent="0">
              <a:buNone/>
            </a:pPr>
            <a:r>
              <a:rPr lang="en-GB" sz="1600" dirty="0"/>
              <a:t>-If an area is “known” for crime there could be a bias creating distrust in communities. </a:t>
            </a:r>
          </a:p>
          <a:p>
            <a:pPr marL="0" indent="0">
              <a:buNone/>
            </a:pPr>
            <a:r>
              <a:rPr lang="en-GB" sz="1600" dirty="0"/>
              <a:t>-(His Majesty’s Inspectorate of Constabulary and Fire &amp; Rescue 2023).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049FBC-1128-7592-22B7-89F4057828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1" u="sng" dirty="0"/>
              <a:t>Digital Policing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D1D92D-6485-A873-9EA6-8F9928CA189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dirty="0"/>
              <a:t>-Takes away police presence.</a:t>
            </a:r>
          </a:p>
          <a:p>
            <a:pPr marL="0" indent="0">
              <a:buNone/>
            </a:pPr>
            <a:r>
              <a:rPr lang="en-GB" sz="1600" dirty="0"/>
              <a:t>-Makes new ways to take in information and intelligence.</a:t>
            </a:r>
          </a:p>
          <a:p>
            <a:pPr marL="0" indent="0">
              <a:buNone/>
            </a:pPr>
            <a:r>
              <a:rPr lang="en-GB" sz="1600" dirty="0"/>
              <a:t>-Simplifies information gathering.</a:t>
            </a:r>
          </a:p>
          <a:p>
            <a:pPr marL="0" indent="0">
              <a:buNone/>
            </a:pPr>
            <a:r>
              <a:rPr lang="en-GB" sz="1600" dirty="0"/>
              <a:t>-Makes analysing data much faster.</a:t>
            </a:r>
          </a:p>
          <a:p>
            <a:pPr marL="0" indent="0">
              <a:buNone/>
            </a:pPr>
            <a:r>
              <a:rPr lang="en-GB" sz="1600" dirty="0"/>
              <a:t>-(College of Policing 2025).</a:t>
            </a:r>
          </a:p>
          <a:p>
            <a:pPr marL="0" indent="0">
              <a:buNone/>
            </a:pPr>
            <a:r>
              <a:rPr lang="en-GB" sz="1600" dirty="0"/>
              <a:t>-Causes conflict as people don’t like their social media being accessed even when public.</a:t>
            </a:r>
          </a:p>
          <a:p>
            <a:pPr marL="0" indent="0">
              <a:buNone/>
            </a:pPr>
            <a:r>
              <a:rPr lang="en-GB" sz="1600" dirty="0"/>
              <a:t>-Using data on specific areas of crime can take resources from areas that may need attention.</a:t>
            </a:r>
          </a:p>
          <a:p>
            <a:pPr marL="0" indent="0">
              <a:buNone/>
            </a:pPr>
            <a:r>
              <a:rPr lang="en-GB" sz="1600" dirty="0"/>
              <a:t>-(Higgins and </a:t>
            </a:r>
            <a:r>
              <a:rPr lang="en-GB" sz="1600" dirty="0" err="1"/>
              <a:t>Halkon</a:t>
            </a:r>
            <a:r>
              <a:rPr lang="en-GB" sz="1600" dirty="0"/>
              <a:t> 2023).</a:t>
            </a:r>
          </a:p>
        </p:txBody>
      </p:sp>
    </p:spTree>
    <p:extLst>
      <p:ext uri="{BB962C8B-B14F-4D97-AF65-F5344CB8AC3E}">
        <p14:creationId xmlns:p14="http://schemas.microsoft.com/office/powerpoint/2010/main" val="3650720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55131-37B2-A88B-9D1B-8DC5AD243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045586"/>
            <a:ext cx="10131425" cy="1456267"/>
          </a:xfrm>
        </p:spPr>
        <p:txBody>
          <a:bodyPr/>
          <a:lstStyle/>
          <a:p>
            <a:r>
              <a:rPr lang="en-GB" b="1" u="sng" dirty="0">
                <a:latin typeface="+mn-lt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F11FD-F687-0F69-E02B-759F3E06B4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851122"/>
            <a:ext cx="6147261" cy="4433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-Integration of information and intelligence increases police effectiveness.</a:t>
            </a:r>
          </a:p>
          <a:p>
            <a:pPr marL="0" indent="0">
              <a:buNone/>
            </a:pPr>
            <a:r>
              <a:rPr lang="en-GB" sz="2400" dirty="0"/>
              <a:t>-The use of intelligence grading increases the efficiency of which information is useful.</a:t>
            </a:r>
          </a:p>
          <a:p>
            <a:pPr marL="0" indent="0">
              <a:buNone/>
            </a:pPr>
            <a:r>
              <a:rPr lang="en-GB" sz="2400" dirty="0"/>
              <a:t>-Operational policing is important alongside digital policing.</a:t>
            </a:r>
          </a:p>
          <a:p>
            <a:pPr marL="0" indent="0">
              <a:buNone/>
            </a:pPr>
            <a:r>
              <a:rPr lang="en-GB" sz="2400" dirty="0"/>
              <a:t>-Having a balance of both is crucial to effective policing.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9C7096-A1CE-0FCF-17A8-754FD66A77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33062" y="2501853"/>
            <a:ext cx="4977939" cy="3060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827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A5208-43D7-316E-9CBB-B09E61B02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5960" y="1740130"/>
            <a:ext cx="6845531" cy="1950721"/>
          </a:xfrm>
        </p:spPr>
        <p:txBody>
          <a:bodyPr>
            <a:noAutofit/>
          </a:bodyPr>
          <a:lstStyle/>
          <a:p>
            <a:r>
              <a:rPr lang="en-GB" sz="6600" b="1" u="sng" dirty="0">
                <a:latin typeface="+mn-lt"/>
              </a:rPr>
              <a:t>Any Questions??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3AFCF8B-CB72-D1F3-5591-BCC088EACB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156065" y="3429000"/>
            <a:ext cx="4465320" cy="2983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5290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6345E-D1FD-D94B-2D6D-CFAAEF4A0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6889" y="144088"/>
            <a:ext cx="2398221" cy="653935"/>
          </a:xfrm>
        </p:spPr>
        <p:txBody>
          <a:bodyPr/>
          <a:lstStyle/>
          <a:p>
            <a:r>
              <a:rPr lang="en-GB" b="1" u="sng" dirty="0">
                <a:latin typeface="+mn-lt"/>
              </a:rPr>
              <a:t>Timetable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AB81913-6B41-D6E1-494A-614BFB8900FA}"/>
              </a:ext>
            </a:extLst>
          </p:cNvPr>
          <p:cNvSpPr/>
          <p:nvPr/>
        </p:nvSpPr>
        <p:spPr>
          <a:xfrm>
            <a:off x="349135" y="1097280"/>
            <a:ext cx="1512916" cy="6400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Set up plan for power point 3/01/26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D5EF602-BC50-438B-0423-F9F31A82958B}"/>
              </a:ext>
            </a:extLst>
          </p:cNvPr>
          <p:cNvCxnSpPr>
            <a:cxnSpLocks/>
            <a:stCxn id="4" idx="3"/>
            <a:endCxn id="7" idx="1"/>
          </p:cNvCxnSpPr>
          <p:nvPr/>
        </p:nvCxnSpPr>
        <p:spPr>
          <a:xfrm flipV="1">
            <a:off x="1862051" y="1411086"/>
            <a:ext cx="798022" cy="62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9A139599-9B97-4E68-C608-E3FA219750C8}"/>
              </a:ext>
            </a:extLst>
          </p:cNvPr>
          <p:cNvSpPr/>
          <p:nvPr/>
        </p:nvSpPr>
        <p:spPr>
          <a:xfrm>
            <a:off x="2660073" y="1097280"/>
            <a:ext cx="1512916" cy="62761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Aims and Objectives 3/01/26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5FD22C8B-C785-3AD1-809E-B5E0C490B88E}"/>
              </a:ext>
            </a:extLst>
          </p:cNvPr>
          <p:cNvCxnSpPr>
            <a:cxnSpLocks/>
            <a:stCxn id="7" idx="3"/>
            <a:endCxn id="11" idx="1"/>
          </p:cNvCxnSpPr>
          <p:nvPr/>
        </p:nvCxnSpPr>
        <p:spPr>
          <a:xfrm>
            <a:off x="4172989" y="1411086"/>
            <a:ext cx="113884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8CA91AA3-3341-CF91-8E9B-EADF5046C131}"/>
              </a:ext>
            </a:extLst>
          </p:cNvPr>
          <p:cNvSpPr/>
          <p:nvPr/>
        </p:nvSpPr>
        <p:spPr>
          <a:xfrm>
            <a:off x="5311833" y="1097280"/>
            <a:ext cx="1778923" cy="62761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Introduction 4/01/26</a:t>
            </a:r>
          </a:p>
          <a:p>
            <a:pPr algn="ctr"/>
            <a:endParaRPr lang="en-GB" dirty="0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7848EC94-FA93-B284-EF29-1422E5C93768}"/>
              </a:ext>
            </a:extLst>
          </p:cNvPr>
          <p:cNvCxnSpPr>
            <a:stCxn id="11" idx="3"/>
          </p:cNvCxnSpPr>
          <p:nvPr/>
        </p:nvCxnSpPr>
        <p:spPr>
          <a:xfrm>
            <a:off x="7090756" y="1411086"/>
            <a:ext cx="102246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2420C460-626E-23BD-C049-51E2842BF4A1}"/>
              </a:ext>
            </a:extLst>
          </p:cNvPr>
          <p:cNvSpPr/>
          <p:nvPr/>
        </p:nvSpPr>
        <p:spPr>
          <a:xfrm>
            <a:off x="8171411" y="1097280"/>
            <a:ext cx="1778923" cy="62759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Research information, intelligence and evidence 4/01/26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16C7E9D-24BD-D50F-2D34-C1C612D079B0}"/>
              </a:ext>
            </a:extLst>
          </p:cNvPr>
          <p:cNvCxnSpPr>
            <a:stCxn id="14" idx="2"/>
          </p:cNvCxnSpPr>
          <p:nvPr/>
        </p:nvCxnSpPr>
        <p:spPr>
          <a:xfrm flipH="1">
            <a:off x="9052560" y="1724873"/>
            <a:ext cx="8313" cy="5445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0B280B98-8B74-AF9A-F0A5-9728FCD92F30}"/>
              </a:ext>
            </a:extLst>
          </p:cNvPr>
          <p:cNvSpPr/>
          <p:nvPr/>
        </p:nvSpPr>
        <p:spPr>
          <a:xfrm>
            <a:off x="8237913" y="2269368"/>
            <a:ext cx="1778923" cy="62759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Discuss information 4/01/26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165A136C-B4AB-84C2-2CCB-5ED325331318}"/>
              </a:ext>
            </a:extLst>
          </p:cNvPr>
          <p:cNvCxnSpPr>
            <a:cxnSpLocks/>
            <a:stCxn id="18" idx="1"/>
            <a:endCxn id="21" idx="3"/>
          </p:cNvCxnSpPr>
          <p:nvPr/>
        </p:nvCxnSpPr>
        <p:spPr>
          <a:xfrm flipH="1" flipV="1">
            <a:off x="7198822" y="2583156"/>
            <a:ext cx="1039091" cy="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AE2C17C6-F7A5-EDE8-5FFD-80EE4F188B4D}"/>
              </a:ext>
            </a:extLst>
          </p:cNvPr>
          <p:cNvSpPr/>
          <p:nvPr/>
        </p:nvSpPr>
        <p:spPr>
          <a:xfrm>
            <a:off x="5311833" y="2269350"/>
            <a:ext cx="1886989" cy="62761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Discuss intelligence 4/01/26 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30E59646-B901-64FE-F11E-EF48739D74C5}"/>
              </a:ext>
            </a:extLst>
          </p:cNvPr>
          <p:cNvCxnSpPr>
            <a:stCxn id="21" idx="1"/>
          </p:cNvCxnSpPr>
          <p:nvPr/>
        </p:nvCxnSpPr>
        <p:spPr>
          <a:xfrm flipH="1">
            <a:off x="4256116" y="2583156"/>
            <a:ext cx="105571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0EFA3852-24FD-85D1-13C4-ADFD7CDACE7E}"/>
              </a:ext>
            </a:extLst>
          </p:cNvPr>
          <p:cNvSpPr/>
          <p:nvPr/>
        </p:nvSpPr>
        <p:spPr>
          <a:xfrm>
            <a:off x="2759826" y="2304679"/>
            <a:ext cx="1512916" cy="62761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Discuss evidence 4/01/26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06D6AD50-89EC-11FF-3E0E-1D1113A30337}"/>
              </a:ext>
            </a:extLst>
          </p:cNvPr>
          <p:cNvCxnSpPr>
            <a:stCxn id="25" idx="1"/>
          </p:cNvCxnSpPr>
          <p:nvPr/>
        </p:nvCxnSpPr>
        <p:spPr>
          <a:xfrm flipH="1">
            <a:off x="1961804" y="2618485"/>
            <a:ext cx="79802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C7B57EA9-1C88-8CB7-1C36-8449601FD764}"/>
              </a:ext>
            </a:extLst>
          </p:cNvPr>
          <p:cNvSpPr/>
          <p:nvPr/>
        </p:nvSpPr>
        <p:spPr>
          <a:xfrm>
            <a:off x="415636" y="2304679"/>
            <a:ext cx="1512916" cy="62761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Research each relevant legislation 4/01/26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8E9D050B-211F-AD82-9FA1-7E469FB5A7CD}"/>
              </a:ext>
            </a:extLst>
          </p:cNvPr>
          <p:cNvCxnSpPr>
            <a:stCxn id="28" idx="2"/>
          </p:cNvCxnSpPr>
          <p:nvPr/>
        </p:nvCxnSpPr>
        <p:spPr>
          <a:xfrm>
            <a:off x="1172094" y="2932290"/>
            <a:ext cx="1" cy="7169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EB4BE33B-C1CC-EEB6-5270-908E69972EF9}"/>
              </a:ext>
            </a:extLst>
          </p:cNvPr>
          <p:cNvSpPr/>
          <p:nvPr/>
        </p:nvSpPr>
        <p:spPr>
          <a:xfrm>
            <a:off x="415636" y="3649287"/>
            <a:ext cx="1512904" cy="62761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Discuss all legislation involved 4/01/26</a:t>
            </a: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182B6F48-46C0-A7D8-4C19-09BE850F5F75}"/>
              </a:ext>
            </a:extLst>
          </p:cNvPr>
          <p:cNvCxnSpPr>
            <a:stCxn id="31" idx="3"/>
          </p:cNvCxnSpPr>
          <p:nvPr/>
        </p:nvCxnSpPr>
        <p:spPr>
          <a:xfrm>
            <a:off x="1928540" y="3963093"/>
            <a:ext cx="831286" cy="20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 33">
            <a:extLst>
              <a:ext uri="{FF2B5EF4-FFF2-40B4-BE49-F238E27FC236}">
                <a16:creationId xmlns:a16="http://schemas.microsoft.com/office/drawing/2014/main" id="{ACD532C6-F298-401E-B725-AF3E7A50A60F}"/>
              </a:ext>
            </a:extLst>
          </p:cNvPr>
          <p:cNvSpPr/>
          <p:nvPr/>
        </p:nvSpPr>
        <p:spPr>
          <a:xfrm>
            <a:off x="2759826" y="3645130"/>
            <a:ext cx="1413155" cy="71491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Explain how information and intelligence is used 5/01/26</a:t>
            </a: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7FE38EBD-364A-9C84-CA84-802519C40823}"/>
              </a:ext>
            </a:extLst>
          </p:cNvPr>
          <p:cNvCxnSpPr>
            <a:cxnSpLocks/>
            <a:stCxn id="34" idx="3"/>
            <a:endCxn id="37" idx="1"/>
          </p:cNvCxnSpPr>
          <p:nvPr/>
        </p:nvCxnSpPr>
        <p:spPr>
          <a:xfrm flipV="1">
            <a:off x="4172981" y="3985976"/>
            <a:ext cx="1080663" cy="166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Rectangle 36">
            <a:extLst>
              <a:ext uri="{FF2B5EF4-FFF2-40B4-BE49-F238E27FC236}">
                <a16:creationId xmlns:a16="http://schemas.microsoft.com/office/drawing/2014/main" id="{1B0FA3B8-4CA4-2645-2436-A8A7D5DF0A2C}"/>
              </a:ext>
            </a:extLst>
          </p:cNvPr>
          <p:cNvSpPr/>
          <p:nvPr/>
        </p:nvSpPr>
        <p:spPr>
          <a:xfrm>
            <a:off x="5253644" y="3610856"/>
            <a:ext cx="1945176" cy="75023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Find information on the NDM 5/01/26</a:t>
            </a:r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AFFDE291-A5AA-5788-DF2B-D09B2293EFB7}"/>
              </a:ext>
            </a:extLst>
          </p:cNvPr>
          <p:cNvCxnSpPr>
            <a:stCxn id="37" idx="3"/>
          </p:cNvCxnSpPr>
          <p:nvPr/>
        </p:nvCxnSpPr>
        <p:spPr>
          <a:xfrm>
            <a:off x="7198820" y="3985976"/>
            <a:ext cx="1039093" cy="166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Rectangle 41">
            <a:extLst>
              <a:ext uri="{FF2B5EF4-FFF2-40B4-BE49-F238E27FC236}">
                <a16:creationId xmlns:a16="http://schemas.microsoft.com/office/drawing/2014/main" id="{3A3CBBC6-9C55-9487-0945-BCD1BAF34FB7}"/>
              </a:ext>
            </a:extLst>
          </p:cNvPr>
          <p:cNvSpPr/>
          <p:nvPr/>
        </p:nvSpPr>
        <p:spPr>
          <a:xfrm>
            <a:off x="8296102" y="3559882"/>
            <a:ext cx="1778920" cy="71701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Talk about information grading 5/01/26</a:t>
            </a:r>
          </a:p>
        </p:txBody>
      </p: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AF41A43E-7A58-6CB5-3701-492B8FE2565F}"/>
              </a:ext>
            </a:extLst>
          </p:cNvPr>
          <p:cNvCxnSpPr>
            <a:stCxn id="42" idx="2"/>
          </p:cNvCxnSpPr>
          <p:nvPr/>
        </p:nvCxnSpPr>
        <p:spPr>
          <a:xfrm flipH="1">
            <a:off x="9177251" y="4276897"/>
            <a:ext cx="8311" cy="7938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Rectangle 44">
            <a:extLst>
              <a:ext uri="{FF2B5EF4-FFF2-40B4-BE49-F238E27FC236}">
                <a16:creationId xmlns:a16="http://schemas.microsoft.com/office/drawing/2014/main" id="{7BE346E6-4B46-6A5B-8185-8FE3ADC8AB75}"/>
              </a:ext>
            </a:extLst>
          </p:cNvPr>
          <p:cNvSpPr/>
          <p:nvPr/>
        </p:nvSpPr>
        <p:spPr>
          <a:xfrm>
            <a:off x="8296102" y="5110290"/>
            <a:ext cx="1778920" cy="79386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Explain and analyse the PND system 6/01/26</a:t>
            </a:r>
          </a:p>
        </p:txBody>
      </p: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F27D0F39-113E-B2E7-08FB-CF12A45E8797}"/>
              </a:ext>
            </a:extLst>
          </p:cNvPr>
          <p:cNvCxnSpPr>
            <a:stCxn id="45" idx="1"/>
          </p:cNvCxnSpPr>
          <p:nvPr/>
        </p:nvCxnSpPr>
        <p:spPr>
          <a:xfrm flipH="1" flipV="1">
            <a:off x="7295110" y="5503025"/>
            <a:ext cx="1000992" cy="41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Rectangle 47">
            <a:extLst>
              <a:ext uri="{FF2B5EF4-FFF2-40B4-BE49-F238E27FC236}">
                <a16:creationId xmlns:a16="http://schemas.microsoft.com/office/drawing/2014/main" id="{0DEDD8FF-740E-0E8E-C5DB-339304F3278D}"/>
              </a:ext>
            </a:extLst>
          </p:cNvPr>
          <p:cNvSpPr/>
          <p:nvPr/>
        </p:nvSpPr>
        <p:spPr>
          <a:xfrm>
            <a:off x="5253645" y="5110290"/>
            <a:ext cx="2041466" cy="79386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Positive and negative impacts of information and intelligence in operational and digital policing 6/01/26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5BC62608-5857-BD8E-140A-45C6215623C6}"/>
              </a:ext>
            </a:extLst>
          </p:cNvPr>
          <p:cNvCxnSpPr>
            <a:stCxn id="48" idx="1"/>
          </p:cNvCxnSpPr>
          <p:nvPr/>
        </p:nvCxnSpPr>
        <p:spPr>
          <a:xfrm flipH="1" flipV="1">
            <a:off x="4172981" y="5503025"/>
            <a:ext cx="1080664" cy="41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8B980ED8-2D9A-699A-B501-ABA7318CA3D2}"/>
              </a:ext>
            </a:extLst>
          </p:cNvPr>
          <p:cNvSpPr/>
          <p:nvPr/>
        </p:nvSpPr>
        <p:spPr>
          <a:xfrm>
            <a:off x="2759826" y="5203767"/>
            <a:ext cx="1413155" cy="70039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Write a summary 6/01/26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5FAF733B-5942-96C8-A47A-8EA6F21C0833}"/>
              </a:ext>
            </a:extLst>
          </p:cNvPr>
          <p:cNvCxnSpPr>
            <a:stCxn id="8" idx="1"/>
          </p:cNvCxnSpPr>
          <p:nvPr/>
        </p:nvCxnSpPr>
        <p:spPr>
          <a:xfrm flipH="1">
            <a:off x="1928540" y="5553962"/>
            <a:ext cx="831286" cy="725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0C5D229D-7AF6-2CA4-0D8B-40BEB09083E0}"/>
              </a:ext>
            </a:extLst>
          </p:cNvPr>
          <p:cNvSpPr/>
          <p:nvPr/>
        </p:nvSpPr>
        <p:spPr>
          <a:xfrm>
            <a:off x="482124" y="5190073"/>
            <a:ext cx="1446415" cy="71408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Any questions slide 6/01/26</a:t>
            </a:r>
          </a:p>
        </p:txBody>
      </p:sp>
    </p:spTree>
    <p:extLst>
      <p:ext uri="{BB962C8B-B14F-4D97-AF65-F5344CB8AC3E}">
        <p14:creationId xmlns:p14="http://schemas.microsoft.com/office/powerpoint/2010/main" val="8173180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8C5C5-E8D4-BB6F-2F20-C11DBB1BED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+mn-lt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6930D-AF69-E828-D84B-83AA97091E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065867"/>
            <a:ext cx="10131425" cy="4559377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1700" dirty="0"/>
              <a:t>-College of Policing (2023) </a:t>
            </a:r>
            <a:r>
              <a:rPr lang="en-GB" sz="1700" i="1" dirty="0"/>
              <a:t>Police information and records management code of practice</a:t>
            </a:r>
            <a:r>
              <a:rPr lang="en-GB" sz="1700" dirty="0"/>
              <a:t>. Available at: </a:t>
            </a:r>
            <a:r>
              <a:rPr lang="en-GB" sz="1700" u="sng" dirty="0">
                <a:hlinkClick r:id="rId2"/>
              </a:rPr>
              <a:t>https://www.college.police.uk/guidance/police-information-and-records-management-code-practice#:~:text=1.4%20However%2C%20all%20records%2C%20whether,task%20extends%20beyond%20law%20enforcement</a:t>
            </a:r>
            <a:r>
              <a:rPr lang="en-GB" sz="1700" dirty="0"/>
              <a:t>. (Accessed: 4</a:t>
            </a:r>
            <a:r>
              <a:rPr lang="en-GB" sz="1700" baseline="30000" dirty="0"/>
              <a:t>th</a:t>
            </a:r>
            <a:r>
              <a:rPr lang="en-GB" sz="1700" dirty="0"/>
              <a:t> January 2026).</a:t>
            </a:r>
          </a:p>
          <a:p>
            <a:pPr marL="0" indent="0">
              <a:buNone/>
            </a:pPr>
            <a:r>
              <a:rPr lang="en-GB" sz="1700" dirty="0"/>
              <a:t>-College of Policing (2025) </a:t>
            </a:r>
            <a:r>
              <a:rPr lang="en-GB" sz="1700" i="1" dirty="0"/>
              <a:t>Intelligence management standards – have your say</a:t>
            </a:r>
            <a:r>
              <a:rPr lang="en-GB" sz="1700" dirty="0"/>
              <a:t>. Available at: </a:t>
            </a:r>
            <a:r>
              <a:rPr lang="en-GB" sz="1700" u="sng" dirty="0">
                <a:hlinkClick r:id="rId3"/>
              </a:rPr>
              <a:t>https://www.college.police.uk/article/intelligence-management-standards-have-your-say#:~:text=Download%20webpage%20as%20a%20PDF,decision%2Dmaking%20and%20proactive%20policing</a:t>
            </a:r>
            <a:r>
              <a:rPr lang="en-GB" sz="1700" dirty="0"/>
              <a:t>. (Accessed: 4</a:t>
            </a:r>
            <a:r>
              <a:rPr lang="en-GB" sz="1700" baseline="30000" dirty="0"/>
              <a:t>th</a:t>
            </a:r>
            <a:r>
              <a:rPr lang="en-GB" sz="1700" dirty="0"/>
              <a:t> January 2026).</a:t>
            </a:r>
          </a:p>
          <a:p>
            <a:pPr marL="0" indent="0">
              <a:buNone/>
            </a:pPr>
            <a:r>
              <a:rPr lang="en-GB" sz="1700" dirty="0"/>
              <a:t>-College of Policing (2021) </a:t>
            </a:r>
            <a:r>
              <a:rPr lang="en-GB" sz="1700" i="1" dirty="0"/>
              <a:t>Obtaining data from digital devices – new guidance released. </a:t>
            </a:r>
            <a:r>
              <a:rPr lang="en-GB" sz="1700" dirty="0"/>
              <a:t>Available at: </a:t>
            </a:r>
            <a:r>
              <a:rPr lang="en-GB" sz="1700" u="sng" dirty="0">
                <a:hlinkClick r:id="rId4"/>
              </a:rPr>
              <a:t>https://www.college.police.uk/article/extraction-material-digital-devices-app</a:t>
            </a:r>
            <a:r>
              <a:rPr lang="en-GB" sz="1700" dirty="0"/>
              <a:t> (Accessed: 4</a:t>
            </a:r>
            <a:r>
              <a:rPr lang="en-GB" sz="1700" baseline="30000" dirty="0"/>
              <a:t>th</a:t>
            </a:r>
            <a:r>
              <a:rPr lang="en-GB" sz="1700" dirty="0"/>
              <a:t> January 2026).</a:t>
            </a:r>
          </a:p>
          <a:p>
            <a:pPr marL="0" indent="0">
              <a:buNone/>
            </a:pPr>
            <a:r>
              <a:rPr lang="en-GB" sz="1700" dirty="0"/>
              <a:t>-I2 (2024) </a:t>
            </a:r>
            <a:r>
              <a:rPr lang="en-GB" sz="1700" i="1" dirty="0"/>
              <a:t>Operational evidence - based policing</a:t>
            </a:r>
            <a:r>
              <a:rPr lang="en-GB" sz="1700" dirty="0"/>
              <a:t>. Available at: </a:t>
            </a:r>
            <a:r>
              <a:rPr lang="en-GB" sz="1700" u="sng" dirty="0">
                <a:hlinkClick r:id="rId5"/>
              </a:rPr>
              <a:t>https://i2group.com/articles/operationalising-evidence-based-policing#:~:text=New%20innovations%20and%20technologies%20for,with%20the%20principles%20of%20EBP</a:t>
            </a:r>
            <a:r>
              <a:rPr lang="en-GB" sz="1700" dirty="0"/>
              <a:t>. (Accessed: 4</a:t>
            </a:r>
            <a:r>
              <a:rPr lang="en-GB" sz="1700" baseline="30000" dirty="0"/>
              <a:t>th</a:t>
            </a:r>
            <a:r>
              <a:rPr lang="en-GB" sz="1700" dirty="0"/>
              <a:t> January 2026).</a:t>
            </a:r>
          </a:p>
          <a:p>
            <a:pPr marL="0" indent="0">
              <a:buNone/>
            </a:pPr>
            <a:r>
              <a:rPr lang="en-GB" sz="1700" dirty="0"/>
              <a:t>-Rhodes, C. (2025) </a:t>
            </a:r>
            <a:r>
              <a:rPr lang="en-GB" sz="1700" i="1" dirty="0"/>
              <a:t>Freedom of information requests</a:t>
            </a:r>
            <a:r>
              <a:rPr lang="en-GB" sz="1700" dirty="0"/>
              <a:t>. Available at: </a:t>
            </a:r>
            <a:r>
              <a:rPr lang="en-GB" sz="1700" u="sng" dirty="0">
                <a:hlinkClick r:id="rId6"/>
              </a:rPr>
              <a:t>https://commonslibrary.parliament.uk/research-briefings/sn02950/</a:t>
            </a:r>
            <a:r>
              <a:rPr lang="en-GB" sz="1700" dirty="0"/>
              <a:t> (Accessed: 4</a:t>
            </a:r>
            <a:r>
              <a:rPr lang="en-GB" sz="1700" baseline="30000" dirty="0"/>
              <a:t>th</a:t>
            </a:r>
            <a:r>
              <a:rPr lang="en-GB" sz="1700" dirty="0"/>
              <a:t> January 2026).</a:t>
            </a:r>
          </a:p>
          <a:p>
            <a:pPr marL="0" indent="0">
              <a:buNone/>
            </a:pPr>
            <a:r>
              <a:rPr lang="en-GB" sz="1700" dirty="0"/>
              <a:t>-Law Wales (2021) </a:t>
            </a:r>
            <a:r>
              <a:rPr lang="en-GB" sz="1700" i="1" dirty="0"/>
              <a:t>Safeguarding vulnerable groups act 2006</a:t>
            </a:r>
            <a:r>
              <a:rPr lang="en-GB" sz="1700" dirty="0"/>
              <a:t>. Available at: </a:t>
            </a:r>
            <a:r>
              <a:rPr lang="en-GB" sz="1700" u="sng" dirty="0">
                <a:hlinkClick r:id="rId7"/>
              </a:rPr>
              <a:t>https://law.gov.wales/public-services/social-care/safeguarding-vulnerable-groups-act-2006#:~:text=The%20Safeguarding%20Vulnerable%20Groups%20Act,are%20maintained%20by%20the%20DBS</a:t>
            </a:r>
            <a:r>
              <a:rPr lang="en-GB" sz="1700" dirty="0"/>
              <a:t>. (Accessed: 4</a:t>
            </a:r>
            <a:r>
              <a:rPr lang="en-GB" sz="1700" baseline="30000" dirty="0"/>
              <a:t>th</a:t>
            </a:r>
            <a:r>
              <a:rPr lang="en-GB" sz="1700" dirty="0"/>
              <a:t> January 2026).</a:t>
            </a:r>
          </a:p>
          <a:p>
            <a:pPr marL="0" indent="0">
              <a:buNone/>
            </a:pPr>
            <a:r>
              <a:rPr lang="en-GB" sz="1700" dirty="0"/>
              <a:t>-NHS England (2022) </a:t>
            </a:r>
            <a:r>
              <a:rPr lang="en-GB" sz="1700" i="1" dirty="0"/>
              <a:t>Section 4: human rights act provisions</a:t>
            </a:r>
            <a:r>
              <a:rPr lang="en-GB" sz="1700" dirty="0"/>
              <a:t>. Available at: https://digital.nhs.uk/data-and-information/looking-after-information/data-security-and-information-governance/codes-of-practice-for-handling-information-in-health-and-care/a-guide-to-confidentiality-in-health-and-social-care/hscic-guide-to-confidentiality-references/section-4#:~:text=Whereas%20common%20law%20confidentiality%20protects,is%20not%20absolute%2C%20but%20qualified. (Accessed: 4</a:t>
            </a:r>
            <a:r>
              <a:rPr lang="en-GB" sz="1700" baseline="30000" dirty="0"/>
              <a:t>th</a:t>
            </a:r>
            <a:r>
              <a:rPr lang="en-GB" sz="1700" dirty="0"/>
              <a:t> January 2026).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4697495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B10A8-9C51-19DB-2A1E-41032FA94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303" y="182881"/>
            <a:ext cx="10131425" cy="944880"/>
          </a:xfrm>
        </p:spPr>
        <p:txBody>
          <a:bodyPr/>
          <a:lstStyle/>
          <a:p>
            <a:r>
              <a:rPr lang="en-GB" b="1" u="sng" dirty="0">
                <a:latin typeface="+mn-lt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FD320-3906-02C9-2810-75FE28691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127762"/>
            <a:ext cx="10131425" cy="5547358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2500" dirty="0"/>
              <a:t>-College of Policing (2025) </a:t>
            </a:r>
            <a:r>
              <a:rPr lang="en-GB" sz="2500" i="1" dirty="0"/>
              <a:t>Intelligence management authorised professional practice</a:t>
            </a:r>
            <a:r>
              <a:rPr lang="en-GB" sz="2500" dirty="0"/>
              <a:t>. Available at: </a:t>
            </a:r>
            <a:r>
              <a:rPr lang="en-GB" sz="2500" u="sng" dirty="0">
                <a:hlinkClick r:id="rId2"/>
              </a:rPr>
              <a:t>https://assets.college.police.uk/s3fs-public/2025-02/Intelligence-management-APP-consultation.pdf</a:t>
            </a:r>
            <a:r>
              <a:rPr lang="en-GB" sz="2500" dirty="0"/>
              <a:t> (Accessed: 5</a:t>
            </a:r>
            <a:r>
              <a:rPr lang="en-GB" sz="2500" baseline="30000" dirty="0"/>
              <a:t>th</a:t>
            </a:r>
            <a:r>
              <a:rPr lang="en-GB" sz="2500" dirty="0"/>
              <a:t> January 2026).</a:t>
            </a:r>
          </a:p>
          <a:p>
            <a:pPr marL="0" indent="0">
              <a:buNone/>
            </a:pPr>
            <a:r>
              <a:rPr lang="en-GB" sz="2500" dirty="0"/>
              <a:t>-Legislation (2026) </a:t>
            </a:r>
            <a:r>
              <a:rPr lang="en-GB" sz="2500" i="1" dirty="0"/>
              <a:t>Police, crime, sentencing act 2022</a:t>
            </a:r>
            <a:r>
              <a:rPr lang="en-GB" sz="2500" dirty="0"/>
              <a:t>. Available at: </a:t>
            </a:r>
            <a:r>
              <a:rPr lang="en-GB" sz="2500" u="sng" dirty="0">
                <a:hlinkClick r:id="rId3"/>
              </a:rPr>
              <a:t>https://www.legislation.gov.uk/ukpga/2022/32/contents</a:t>
            </a:r>
            <a:r>
              <a:rPr lang="en-GB" sz="2500" dirty="0"/>
              <a:t> (Accessed: 5</a:t>
            </a:r>
            <a:r>
              <a:rPr lang="en-GB" sz="2500" baseline="30000" dirty="0"/>
              <a:t>th</a:t>
            </a:r>
            <a:r>
              <a:rPr lang="en-GB" sz="2500" dirty="0"/>
              <a:t> January 2026).</a:t>
            </a:r>
          </a:p>
          <a:p>
            <a:pPr marL="0" indent="0">
              <a:buNone/>
            </a:pPr>
            <a:r>
              <a:rPr lang="en-GB" sz="2500" dirty="0"/>
              <a:t>-Ministry of Justice (2020) </a:t>
            </a:r>
            <a:r>
              <a:rPr lang="en-GB" sz="2500" i="1" dirty="0"/>
              <a:t>Criminal procedure and investigations act 1996 (section 23(1)) code of practice</a:t>
            </a:r>
            <a:r>
              <a:rPr lang="en-GB" sz="2500" dirty="0"/>
              <a:t>. Available at: </a:t>
            </a:r>
            <a:r>
              <a:rPr lang="en-GB" sz="2500" u="sng" dirty="0">
                <a:hlinkClick r:id="rId4"/>
              </a:rPr>
              <a:t>https://assets.publishing.service.gov.uk/media/5f9af5e6d3bf7f1e3a29321b/Criminal-procedure-and-investigations-act-1996.pdf#:~:text=It%20sets%20out%20the%20manner%20in%20which,relevant%20to%20the%20investigation%2C%20and%20related%20matters</a:t>
            </a:r>
            <a:r>
              <a:rPr lang="en-GB" sz="2500" dirty="0"/>
              <a:t>. (Accessed: 5</a:t>
            </a:r>
            <a:r>
              <a:rPr lang="en-GB" sz="2500" baseline="30000" dirty="0"/>
              <a:t>th</a:t>
            </a:r>
            <a:r>
              <a:rPr lang="en-GB" sz="2500" dirty="0"/>
              <a:t> January 2026).</a:t>
            </a:r>
          </a:p>
          <a:p>
            <a:pPr marL="0" indent="0">
              <a:buNone/>
            </a:pPr>
            <a:r>
              <a:rPr lang="en-GB" sz="2500" dirty="0"/>
              <a:t>-North Yorkshire (2021) </a:t>
            </a:r>
            <a:r>
              <a:rPr lang="en-GB" sz="2500" i="1" dirty="0"/>
              <a:t>Intelligence sharing guide for the partnership information sharing form</a:t>
            </a:r>
            <a:r>
              <a:rPr lang="en-GB" sz="2500" dirty="0"/>
              <a:t>. Available at: </a:t>
            </a:r>
            <a:r>
              <a:rPr lang="en-GB" sz="2500" u="sng" dirty="0">
                <a:hlinkClick r:id="rId5"/>
              </a:rPr>
              <a:t>https://safeguardingadults.co.uk/working-with-adults/one-minute-guides-omg/intelligence-sharing-guide-for-the-partnership-information-sharing-form/#:~:text=What%20is%20the%20difference%20between,not%20believed%20to%20be%20reliable</a:t>
            </a:r>
            <a:r>
              <a:rPr lang="en-GB" sz="2500" dirty="0"/>
              <a:t>. (Accessed: 5</a:t>
            </a:r>
            <a:r>
              <a:rPr lang="en-GB" sz="2500" baseline="30000" dirty="0"/>
              <a:t>th</a:t>
            </a:r>
            <a:r>
              <a:rPr lang="en-GB" sz="2500" dirty="0"/>
              <a:t> January 2026).</a:t>
            </a:r>
          </a:p>
          <a:p>
            <a:pPr marL="0" indent="0">
              <a:buNone/>
            </a:pPr>
            <a:r>
              <a:rPr lang="en-GB" sz="2500" dirty="0"/>
              <a:t>-College of Policing (2023) </a:t>
            </a:r>
            <a:r>
              <a:rPr lang="en-GB" sz="2500" i="1" dirty="0"/>
              <a:t>Introduction to the guidance</a:t>
            </a:r>
            <a:r>
              <a:rPr lang="en-GB" sz="2500" dirty="0"/>
              <a:t>. Available at: </a:t>
            </a:r>
            <a:r>
              <a:rPr lang="en-GB" sz="2500" u="sng" dirty="0">
                <a:hlinkClick r:id="rId6"/>
              </a:rPr>
              <a:t>https://www.college.police.uk/guidance/pnc-and-leds/guidance-code-practice-pnc-and-leds/introduction-guidance</a:t>
            </a:r>
            <a:r>
              <a:rPr lang="en-GB" sz="2500" dirty="0"/>
              <a:t> (Accessed: 5</a:t>
            </a:r>
            <a:r>
              <a:rPr lang="en-GB" sz="2500" baseline="30000" dirty="0"/>
              <a:t>th</a:t>
            </a:r>
            <a:r>
              <a:rPr lang="en-GB" sz="2500" dirty="0"/>
              <a:t> January 2025).</a:t>
            </a:r>
          </a:p>
          <a:p>
            <a:pPr marL="0" indent="0">
              <a:buNone/>
            </a:pPr>
            <a:r>
              <a:rPr lang="en-GB" sz="2500" dirty="0"/>
              <a:t>-National Crime Agency (2019) </a:t>
            </a:r>
            <a:r>
              <a:rPr lang="en-GB" sz="2500" i="1" dirty="0"/>
              <a:t>Intelligence: enhancing the picture of serious organised crime affecting the </a:t>
            </a:r>
            <a:r>
              <a:rPr lang="en-GB" sz="2500" i="1" dirty="0" err="1"/>
              <a:t>uk</a:t>
            </a:r>
            <a:r>
              <a:rPr lang="en-GB" sz="2500" dirty="0"/>
              <a:t>. Available at: https://www.nationalcrimeagency.gov.uk/what-we-do/how-we-work/intelligence-enhancing-the-picture-of-serious-organised-crime-affecting-the-uk#:~:text=Share%20this%20page:-,Intelligence:%20enhancing%20the%20picture%20of%20serious%20organised%20crime%20affecting%20the,the%20UK%20law%20enforcement%20community. (Accessed: 6</a:t>
            </a:r>
            <a:r>
              <a:rPr lang="en-GB" sz="2500" baseline="30000" dirty="0"/>
              <a:t>th</a:t>
            </a:r>
            <a:r>
              <a:rPr lang="en-GB" sz="2500" dirty="0"/>
              <a:t> January 2025).</a:t>
            </a:r>
          </a:p>
          <a:p>
            <a:pPr marL="0" indent="0">
              <a:buNone/>
            </a:pPr>
            <a:r>
              <a:rPr lang="en-GB" sz="2500" dirty="0"/>
              <a:t>-College of Policing (2025) </a:t>
            </a:r>
            <a:r>
              <a:rPr lang="en-GB" sz="2500" i="1" dirty="0"/>
              <a:t>Digital capabilities in stalking-related cases (operation atlas). </a:t>
            </a:r>
            <a:r>
              <a:rPr lang="en-GB" sz="2500" dirty="0"/>
              <a:t>Available at: </a:t>
            </a:r>
            <a:r>
              <a:rPr lang="en-GB" sz="2500" u="sng" dirty="0">
                <a:hlinkClick r:id="rId7"/>
              </a:rPr>
              <a:t>https://www.college.police.uk/support-forces/practices/digital-capabilities-stalking-related-cases-operation-atlas</a:t>
            </a:r>
            <a:r>
              <a:rPr lang="en-GB" sz="2500" dirty="0"/>
              <a:t> (Accessed: 6</a:t>
            </a:r>
            <a:r>
              <a:rPr lang="en-GB" sz="2500" baseline="30000" dirty="0"/>
              <a:t>th</a:t>
            </a:r>
            <a:r>
              <a:rPr lang="en-GB" sz="2500" dirty="0"/>
              <a:t> January 2025).</a:t>
            </a:r>
          </a:p>
          <a:p>
            <a:pPr marL="0" indent="0">
              <a:buNone/>
            </a:pPr>
            <a:r>
              <a:rPr lang="en-GB" sz="2500" dirty="0"/>
              <a:t>-Higgins, J. </a:t>
            </a:r>
            <a:r>
              <a:rPr lang="en-GB" sz="2500" dirty="0" err="1"/>
              <a:t>Halkon</a:t>
            </a:r>
            <a:r>
              <a:rPr lang="en-GB" sz="2500" dirty="0"/>
              <a:t>, R. (2023) Contact and confidence in a digital age. Available at: </a:t>
            </a:r>
            <a:r>
              <a:rPr lang="en-GB" sz="2500" u="sng" dirty="0">
                <a:hlinkClick r:id="rId8"/>
              </a:rPr>
              <a:t>https://www.police-foundation.org.uk/wp-content/uploads/2010/10/contact-and-confidence.pdf</a:t>
            </a:r>
            <a:r>
              <a:rPr lang="en-GB" sz="2500" dirty="0"/>
              <a:t> (Accessed: 6</a:t>
            </a:r>
            <a:r>
              <a:rPr lang="en-GB" sz="2500" baseline="30000" dirty="0"/>
              <a:t>th</a:t>
            </a:r>
            <a:r>
              <a:rPr lang="en-GB" sz="2500" dirty="0"/>
              <a:t> January 2025).</a:t>
            </a:r>
          </a:p>
          <a:p>
            <a:pPr marL="0" indent="0">
              <a:buNone/>
            </a:pPr>
            <a:r>
              <a:rPr lang="en-GB" sz="2500" dirty="0"/>
              <a:t>-His Majesty’s Inspectorate of Constabulary and Fire &amp; Rescue (2023) Police performance: getting a grip. Available at: </a:t>
            </a:r>
            <a:r>
              <a:rPr lang="en-GB" sz="2500" u="sng" dirty="0">
                <a:hlinkClick r:id="rId9"/>
              </a:rPr>
              <a:t>https://hmicfrs.justiceinspectorates.gov.uk/publication-html/police-performance-getting-a-grip/#:~:text=the%20public%20deserves.-,Poor%20use%20of%20data%20is%20leading%20to%20poorly%20informed%20decisions,high%20level%20using%20basic%20data</a:t>
            </a:r>
            <a:r>
              <a:rPr lang="en-GB" sz="2500" dirty="0"/>
              <a:t>. (Accessed: 6</a:t>
            </a:r>
            <a:r>
              <a:rPr lang="en-GB" sz="2500" baseline="30000" dirty="0"/>
              <a:t>th</a:t>
            </a:r>
            <a:r>
              <a:rPr lang="en-GB" sz="2500" dirty="0"/>
              <a:t> January 2025).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2316045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{7B280644-7C03-425C-BA37-8498624DE1A3}tf03457452</Template>
  <TotalTime>7851</TotalTime>
  <Words>2000</Words>
  <Application>Microsoft Office PowerPoint</Application>
  <PresentationFormat>Widescreen</PresentationFormat>
  <Paragraphs>151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Bahnschrift Light Condensed</vt:lpstr>
      <vt:lpstr>Calibri</vt:lpstr>
      <vt:lpstr>Calibri Light</vt:lpstr>
      <vt:lpstr>Celestial</vt:lpstr>
      <vt:lpstr>How does the integration of information and intelligence enhance the effectiveness of both operational and digital policing? </vt:lpstr>
      <vt:lpstr>Aims and Objectives</vt:lpstr>
      <vt:lpstr>Introduction</vt:lpstr>
      <vt:lpstr>What is information, intelligence and evidence in policing?</vt:lpstr>
      <vt:lpstr>Intelligence </vt:lpstr>
      <vt:lpstr>Evidence </vt:lpstr>
      <vt:lpstr>Relevant legalisation</vt:lpstr>
      <vt:lpstr>Continued Legislation…</vt:lpstr>
      <vt:lpstr>Use of information and intelligence</vt:lpstr>
      <vt:lpstr>The national intelligence model and how Information is graded</vt:lpstr>
      <vt:lpstr>PND system</vt:lpstr>
      <vt:lpstr>Positive and negative impacts to operational and digital policing in information and intelligence</vt:lpstr>
      <vt:lpstr>Summary</vt:lpstr>
      <vt:lpstr>Any Questions??</vt:lpstr>
      <vt:lpstr>Timetable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Aidan Rooney</dc:creator>
  <cp:lastModifiedBy>Aidan Rooney</cp:lastModifiedBy>
  <cp:revision>2</cp:revision>
  <dcterms:created xsi:type="dcterms:W3CDTF">2026-01-01T20:28:30Z</dcterms:created>
  <dcterms:modified xsi:type="dcterms:W3CDTF">2026-01-09T19:25:50Z</dcterms:modified>
</cp:coreProperties>
</file>