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9726"/>
  </p:normalViewPr>
  <p:slideViewPr>
    <p:cSldViewPr snapToGrid="0" snapToObjects="1">
      <p:cViewPr varScale="1">
        <p:scale>
          <a:sx n="113" d="100"/>
          <a:sy n="113" d="100"/>
        </p:scale>
        <p:origin x="1064" y="184"/>
      </p:cViewPr>
      <p:guideLst>
        <p:guide orient="horz" pos="2160"/>
        <p:guide pos="2880"/>
      </p:guideLst>
    </p:cSldViewPr>
  </p:slideViewPr>
  <p:notesTextViewPr>
    <p:cViewPr>
      <p:scale>
        <a:sx n="100" d="100"/>
        <a:sy n="100" d="100"/>
      </p:scale>
      <p:origin x="0" y="-4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 Id="rId5" Type="http://schemas.openxmlformats.org/officeDocument/2006/relationships/image" Target="../media/image5.sv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33222A-9505-4CBE-AFE2-D3F682A6BC5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DAA9E80-F637-4496-B14A-2A097BA15FD6}">
      <dgm:prSet/>
      <dgm:spPr/>
      <dgm:t>
        <a:bodyPr/>
        <a:lstStyle/>
        <a:p>
          <a:pPr>
            <a:lnSpc>
              <a:spcPct val="100000"/>
            </a:lnSpc>
          </a:pPr>
          <a:r>
            <a:rPr lang="en-GB"/>
            <a:t>Customer demand: Hybrid working can decrease the weekday demand as 28% of the working adults in Great Britain were hybrid employees in autumn 2024 (ONS, 2024).</a:t>
          </a:r>
          <a:endParaRPr lang="en-US"/>
        </a:p>
      </dgm:t>
    </dgm:pt>
    <dgm:pt modelId="{7ED569A1-2D25-4373-99EA-4D415775F45D}" type="parTrans" cxnId="{ADA63C4F-792C-4EE4-97FE-C19614131B42}">
      <dgm:prSet/>
      <dgm:spPr/>
      <dgm:t>
        <a:bodyPr/>
        <a:lstStyle/>
        <a:p>
          <a:endParaRPr lang="en-US"/>
        </a:p>
      </dgm:t>
    </dgm:pt>
    <dgm:pt modelId="{FE59D029-A341-4AE2-B09B-63A63C0FA29F}" type="sibTrans" cxnId="{ADA63C4F-792C-4EE4-97FE-C19614131B42}">
      <dgm:prSet/>
      <dgm:spPr/>
      <dgm:t>
        <a:bodyPr/>
        <a:lstStyle/>
        <a:p>
          <a:endParaRPr lang="en-US"/>
        </a:p>
      </dgm:t>
    </dgm:pt>
    <dgm:pt modelId="{C5CE92EF-F281-4B56-8466-95EAB5129D27}">
      <dgm:prSet/>
      <dgm:spPr/>
      <dgm:t>
        <a:bodyPr/>
        <a:lstStyle/>
        <a:p>
          <a:pPr>
            <a:lnSpc>
              <a:spcPct val="100000"/>
            </a:lnSpc>
          </a:pPr>
          <a:r>
            <a:rPr lang="en-GB"/>
            <a:t>Local market: Ongoing store shutdowns can undermine the local customer foot traffic, and Basil notes that the currently vacant units of the retail-parks are not being filled by new companies (PwC, 2025). </a:t>
          </a:r>
          <a:endParaRPr lang="en-US"/>
        </a:p>
      </dgm:t>
    </dgm:pt>
    <dgm:pt modelId="{34F289F1-A56E-424B-816E-CEDE26482E6F}" type="parTrans" cxnId="{9B59BC00-8D55-4231-9C1A-FDC1F3731A8B}">
      <dgm:prSet/>
      <dgm:spPr/>
      <dgm:t>
        <a:bodyPr/>
        <a:lstStyle/>
        <a:p>
          <a:endParaRPr lang="en-US"/>
        </a:p>
      </dgm:t>
    </dgm:pt>
    <dgm:pt modelId="{A5DAD6A6-F557-4EBC-A7C8-D874DEC5A292}" type="sibTrans" cxnId="{9B59BC00-8D55-4231-9C1A-FDC1F3731A8B}">
      <dgm:prSet/>
      <dgm:spPr/>
      <dgm:t>
        <a:bodyPr/>
        <a:lstStyle/>
        <a:p>
          <a:endParaRPr lang="en-US"/>
        </a:p>
      </dgm:t>
    </dgm:pt>
    <dgm:pt modelId="{19DB90E8-A951-4DEE-918A-CC96F030B870}">
      <dgm:prSet/>
      <dgm:spPr/>
      <dgm:t>
        <a:bodyPr/>
        <a:lstStyle/>
        <a:p>
          <a:pPr>
            <a:lnSpc>
              <a:spcPct val="100000"/>
            </a:lnSpc>
          </a:pPr>
          <a:r>
            <a:rPr lang="en-GB"/>
            <a:t>Customer access: There are customers who would like to receive delivery and pre-order, but Basil cannot always offer such services and be on premises to bake.</a:t>
          </a:r>
          <a:endParaRPr lang="en-US"/>
        </a:p>
      </dgm:t>
    </dgm:pt>
    <dgm:pt modelId="{DC28BBF9-3B7A-4BEA-A610-9827FFDB218B}" type="parTrans" cxnId="{A7E722F5-1BA9-4D91-9F4B-932CE3EBC540}">
      <dgm:prSet/>
      <dgm:spPr/>
      <dgm:t>
        <a:bodyPr/>
        <a:lstStyle/>
        <a:p>
          <a:endParaRPr lang="en-US"/>
        </a:p>
      </dgm:t>
    </dgm:pt>
    <dgm:pt modelId="{AA77311C-827A-408A-AFD2-2290371FA119}" type="sibTrans" cxnId="{A7E722F5-1BA9-4D91-9F4B-932CE3EBC540}">
      <dgm:prSet/>
      <dgm:spPr/>
      <dgm:t>
        <a:bodyPr/>
        <a:lstStyle/>
        <a:p>
          <a:endParaRPr lang="en-US"/>
        </a:p>
      </dgm:t>
    </dgm:pt>
    <dgm:pt modelId="{0AD0C720-0114-40DB-A391-E388056BFC55}">
      <dgm:prSet/>
      <dgm:spPr/>
      <dgm:t>
        <a:bodyPr/>
        <a:lstStyle/>
        <a:p>
          <a:pPr>
            <a:lnSpc>
              <a:spcPct val="100000"/>
            </a:lnSpc>
          </a:pPr>
          <a:r>
            <a:rPr lang="en-GB"/>
            <a:t>Cost pressure: Increased utilities, rent, business rates, insurance and unpredictable organic ingredient costs put financial strain on the company but sales are not as high as before.</a:t>
          </a:r>
          <a:endParaRPr lang="en-US"/>
        </a:p>
      </dgm:t>
    </dgm:pt>
    <dgm:pt modelId="{BFB30E06-8F55-4102-B92D-72FE67DC4F30}" type="parTrans" cxnId="{1CEF56CE-30B5-42CB-B9B9-9DA2275D4CC2}">
      <dgm:prSet/>
      <dgm:spPr/>
      <dgm:t>
        <a:bodyPr/>
        <a:lstStyle/>
        <a:p>
          <a:endParaRPr lang="en-US"/>
        </a:p>
      </dgm:t>
    </dgm:pt>
    <dgm:pt modelId="{CD63B073-FFDF-4D18-B0FB-EC872E48EA6E}" type="sibTrans" cxnId="{1CEF56CE-30B5-42CB-B9B9-9DA2275D4CC2}">
      <dgm:prSet/>
      <dgm:spPr/>
      <dgm:t>
        <a:bodyPr/>
        <a:lstStyle/>
        <a:p>
          <a:endParaRPr lang="en-US"/>
        </a:p>
      </dgm:t>
    </dgm:pt>
    <dgm:pt modelId="{4AA910BE-418D-4FD3-9934-063B34583815}">
      <dgm:prSet/>
      <dgm:spPr/>
      <dgm:t>
        <a:bodyPr/>
        <a:lstStyle/>
        <a:p>
          <a:pPr>
            <a:lnSpc>
              <a:spcPct val="100000"/>
            </a:lnSpc>
          </a:pPr>
          <a:r>
            <a:rPr lang="en-GB"/>
            <a:t>Overall Impact: The issue is thus not just limited to dwindling sales since poor customer demand is being experienced in addition to operation costs that are on the rise raising doubts on the feasibility of the business format that Basil is presently operating.</a:t>
          </a:r>
          <a:endParaRPr lang="en-US"/>
        </a:p>
      </dgm:t>
    </dgm:pt>
    <dgm:pt modelId="{1EF552A3-B6BA-4A10-99D1-40C0295B88B4}" type="parTrans" cxnId="{3A8D689A-BB80-4528-BDD5-76D3BC4A6162}">
      <dgm:prSet/>
      <dgm:spPr/>
      <dgm:t>
        <a:bodyPr/>
        <a:lstStyle/>
        <a:p>
          <a:endParaRPr lang="en-US"/>
        </a:p>
      </dgm:t>
    </dgm:pt>
    <dgm:pt modelId="{0C3A1E56-2906-4503-9E15-0FD51E666880}" type="sibTrans" cxnId="{3A8D689A-BB80-4528-BDD5-76D3BC4A6162}">
      <dgm:prSet/>
      <dgm:spPr/>
      <dgm:t>
        <a:bodyPr/>
        <a:lstStyle/>
        <a:p>
          <a:endParaRPr lang="en-US"/>
        </a:p>
      </dgm:t>
    </dgm:pt>
    <dgm:pt modelId="{5A9BEFE0-A555-4138-947F-E5DF8538351F}" type="pres">
      <dgm:prSet presAssocID="{9733222A-9505-4CBE-AFE2-D3F682A6BC54}" presName="root" presStyleCnt="0">
        <dgm:presLayoutVars>
          <dgm:dir/>
          <dgm:resizeHandles val="exact"/>
        </dgm:presLayoutVars>
      </dgm:prSet>
      <dgm:spPr/>
    </dgm:pt>
    <dgm:pt modelId="{2B5372E2-D21C-4DED-929F-EFA3509D3F6A}" type="pres">
      <dgm:prSet presAssocID="{CDAA9E80-F637-4496-B14A-2A097BA15FD6}" presName="compNode" presStyleCnt="0"/>
      <dgm:spPr/>
    </dgm:pt>
    <dgm:pt modelId="{2186E3BB-1DBC-4EDA-B83E-E9CF47C910BB}" type="pres">
      <dgm:prSet presAssocID="{CDAA9E80-F637-4496-B14A-2A097BA15FD6}" presName="bgRect" presStyleLbl="bgShp" presStyleIdx="0" presStyleCnt="5"/>
      <dgm:spPr/>
    </dgm:pt>
    <dgm:pt modelId="{0B889CF3-1D21-4703-94A0-3A28C4C5F32A}" type="pres">
      <dgm:prSet presAssocID="{CDAA9E80-F637-4496-B14A-2A097BA15FD6}"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Pumpkin"/>
        </a:ext>
      </dgm:extLst>
    </dgm:pt>
    <dgm:pt modelId="{B8EC9A46-FC02-462F-8295-43E165C6FAB2}" type="pres">
      <dgm:prSet presAssocID="{CDAA9E80-F637-4496-B14A-2A097BA15FD6}" presName="spaceRect" presStyleCnt="0"/>
      <dgm:spPr/>
    </dgm:pt>
    <dgm:pt modelId="{0F334BD2-C8C6-4C0E-AE6F-0D5F91823648}" type="pres">
      <dgm:prSet presAssocID="{CDAA9E80-F637-4496-B14A-2A097BA15FD6}" presName="parTx" presStyleLbl="revTx" presStyleIdx="0" presStyleCnt="5">
        <dgm:presLayoutVars>
          <dgm:chMax val="0"/>
          <dgm:chPref val="0"/>
        </dgm:presLayoutVars>
      </dgm:prSet>
      <dgm:spPr/>
    </dgm:pt>
    <dgm:pt modelId="{3267EADB-C6E2-46CE-A0F6-3F390895C59C}" type="pres">
      <dgm:prSet presAssocID="{FE59D029-A341-4AE2-B09B-63A63C0FA29F}" presName="sibTrans" presStyleCnt="0"/>
      <dgm:spPr/>
    </dgm:pt>
    <dgm:pt modelId="{00C2E083-C138-4A3F-AA77-59A78F062A71}" type="pres">
      <dgm:prSet presAssocID="{C5CE92EF-F281-4B56-8466-95EAB5129D27}" presName="compNode" presStyleCnt="0"/>
      <dgm:spPr/>
    </dgm:pt>
    <dgm:pt modelId="{E70151F5-DD13-4822-A5D0-66F439421ECB}" type="pres">
      <dgm:prSet presAssocID="{C5CE92EF-F281-4B56-8466-95EAB5129D27}" presName="bgRect" presStyleLbl="bgShp" presStyleIdx="1" presStyleCnt="5"/>
      <dgm:spPr/>
    </dgm:pt>
    <dgm:pt modelId="{9B7BE48E-FEEF-4604-8A45-903000C39CD7}" type="pres">
      <dgm:prSet presAssocID="{C5CE92EF-F281-4B56-8466-95EAB5129D2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ark scene"/>
        </a:ext>
      </dgm:extLst>
    </dgm:pt>
    <dgm:pt modelId="{9E1398C5-73AD-4AE2-800F-ADE0DE087131}" type="pres">
      <dgm:prSet presAssocID="{C5CE92EF-F281-4B56-8466-95EAB5129D27}" presName="spaceRect" presStyleCnt="0"/>
      <dgm:spPr/>
    </dgm:pt>
    <dgm:pt modelId="{728B25C6-7F82-4725-B702-DA1F6F0CFF12}" type="pres">
      <dgm:prSet presAssocID="{C5CE92EF-F281-4B56-8466-95EAB5129D27}" presName="parTx" presStyleLbl="revTx" presStyleIdx="1" presStyleCnt="5">
        <dgm:presLayoutVars>
          <dgm:chMax val="0"/>
          <dgm:chPref val="0"/>
        </dgm:presLayoutVars>
      </dgm:prSet>
      <dgm:spPr/>
    </dgm:pt>
    <dgm:pt modelId="{A9F7E428-ABF0-458C-A3D4-717B425B5F33}" type="pres">
      <dgm:prSet presAssocID="{A5DAD6A6-F557-4EBC-A7C8-D874DEC5A292}" presName="sibTrans" presStyleCnt="0"/>
      <dgm:spPr/>
    </dgm:pt>
    <dgm:pt modelId="{0A5F6259-0783-4187-8351-D7E64338E89D}" type="pres">
      <dgm:prSet presAssocID="{19DB90E8-A951-4DEE-918A-CC96F030B870}" presName="compNode" presStyleCnt="0"/>
      <dgm:spPr/>
    </dgm:pt>
    <dgm:pt modelId="{8818BE99-BCB5-417A-A8A6-6DCD30E44FF4}" type="pres">
      <dgm:prSet presAssocID="{19DB90E8-A951-4DEE-918A-CC96F030B870}" presName="bgRect" presStyleLbl="bgShp" presStyleIdx="2" presStyleCnt="5"/>
      <dgm:spPr/>
    </dgm:pt>
    <dgm:pt modelId="{07EAE7DA-F02C-4DE4-A1D4-35A9921B81E7}" type="pres">
      <dgm:prSet presAssocID="{19DB90E8-A951-4DEE-918A-CC96F030B87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Kiosk"/>
        </a:ext>
      </dgm:extLst>
    </dgm:pt>
    <dgm:pt modelId="{D87E0F80-2B5B-454F-91F8-8A7938AE7DF4}" type="pres">
      <dgm:prSet presAssocID="{19DB90E8-A951-4DEE-918A-CC96F030B870}" presName="spaceRect" presStyleCnt="0"/>
      <dgm:spPr/>
    </dgm:pt>
    <dgm:pt modelId="{CB9FE830-865A-42CF-BAFA-07925D098168}" type="pres">
      <dgm:prSet presAssocID="{19DB90E8-A951-4DEE-918A-CC96F030B870}" presName="parTx" presStyleLbl="revTx" presStyleIdx="2" presStyleCnt="5">
        <dgm:presLayoutVars>
          <dgm:chMax val="0"/>
          <dgm:chPref val="0"/>
        </dgm:presLayoutVars>
      </dgm:prSet>
      <dgm:spPr/>
    </dgm:pt>
    <dgm:pt modelId="{B8FA7628-F6B9-41E0-A700-0C96C1C9400D}" type="pres">
      <dgm:prSet presAssocID="{AA77311C-827A-408A-AFD2-2290371FA119}" presName="sibTrans" presStyleCnt="0"/>
      <dgm:spPr/>
    </dgm:pt>
    <dgm:pt modelId="{F849465E-E6FB-4F67-A3A5-D6212605B460}" type="pres">
      <dgm:prSet presAssocID="{0AD0C720-0114-40DB-A391-E388056BFC55}" presName="compNode" presStyleCnt="0"/>
      <dgm:spPr/>
    </dgm:pt>
    <dgm:pt modelId="{6330362E-15E0-4783-A468-C80553A88D37}" type="pres">
      <dgm:prSet presAssocID="{0AD0C720-0114-40DB-A391-E388056BFC55}" presName="bgRect" presStyleLbl="bgShp" presStyleIdx="3" presStyleCnt="5"/>
      <dgm:spPr/>
    </dgm:pt>
    <dgm:pt modelId="{00CE601B-127F-4D10-9970-82FE4EE46A02}" type="pres">
      <dgm:prSet presAssocID="{0AD0C720-0114-40DB-A391-E388056BFC5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pward trend"/>
        </a:ext>
      </dgm:extLst>
    </dgm:pt>
    <dgm:pt modelId="{D998C9E2-B725-471E-BD38-C456805D0A89}" type="pres">
      <dgm:prSet presAssocID="{0AD0C720-0114-40DB-A391-E388056BFC55}" presName="spaceRect" presStyleCnt="0"/>
      <dgm:spPr/>
    </dgm:pt>
    <dgm:pt modelId="{98E20269-1EAE-4A87-A918-EA9CA6C4E25C}" type="pres">
      <dgm:prSet presAssocID="{0AD0C720-0114-40DB-A391-E388056BFC55}" presName="parTx" presStyleLbl="revTx" presStyleIdx="3" presStyleCnt="5">
        <dgm:presLayoutVars>
          <dgm:chMax val="0"/>
          <dgm:chPref val="0"/>
        </dgm:presLayoutVars>
      </dgm:prSet>
      <dgm:spPr/>
    </dgm:pt>
    <dgm:pt modelId="{FC0E5B29-F636-4935-8DC5-9E140A09C35F}" type="pres">
      <dgm:prSet presAssocID="{CD63B073-FFDF-4D18-B0FB-EC872E48EA6E}" presName="sibTrans" presStyleCnt="0"/>
      <dgm:spPr/>
    </dgm:pt>
    <dgm:pt modelId="{93236362-507C-4AB3-BC15-235AA9424FA7}" type="pres">
      <dgm:prSet presAssocID="{4AA910BE-418D-4FD3-9934-063B34583815}" presName="compNode" presStyleCnt="0"/>
      <dgm:spPr/>
    </dgm:pt>
    <dgm:pt modelId="{2B7BF11E-5755-47B5-A9EC-6D25E630D651}" type="pres">
      <dgm:prSet presAssocID="{4AA910BE-418D-4FD3-9934-063B34583815}" presName="bgRect" presStyleLbl="bgShp" presStyleIdx="4" presStyleCnt="5"/>
      <dgm:spPr/>
    </dgm:pt>
    <dgm:pt modelId="{43361CF0-A931-4FF2-B4F7-A284420AC265}" type="pres">
      <dgm:prSet presAssocID="{4AA910BE-418D-4FD3-9934-063B34583815}"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ar Graph with Downward Trend"/>
        </a:ext>
      </dgm:extLst>
    </dgm:pt>
    <dgm:pt modelId="{56856550-E776-4CE7-A22C-C7A453109473}" type="pres">
      <dgm:prSet presAssocID="{4AA910BE-418D-4FD3-9934-063B34583815}" presName="spaceRect" presStyleCnt="0"/>
      <dgm:spPr/>
    </dgm:pt>
    <dgm:pt modelId="{3C1331A1-4A44-4F7D-BA2E-1476B7A9FE16}" type="pres">
      <dgm:prSet presAssocID="{4AA910BE-418D-4FD3-9934-063B34583815}" presName="parTx" presStyleLbl="revTx" presStyleIdx="4" presStyleCnt="5">
        <dgm:presLayoutVars>
          <dgm:chMax val="0"/>
          <dgm:chPref val="0"/>
        </dgm:presLayoutVars>
      </dgm:prSet>
      <dgm:spPr/>
    </dgm:pt>
  </dgm:ptLst>
  <dgm:cxnLst>
    <dgm:cxn modelId="{9B59BC00-8D55-4231-9C1A-FDC1F3731A8B}" srcId="{9733222A-9505-4CBE-AFE2-D3F682A6BC54}" destId="{C5CE92EF-F281-4B56-8466-95EAB5129D27}" srcOrd="1" destOrd="0" parTransId="{34F289F1-A56E-424B-816E-CEDE26482E6F}" sibTransId="{A5DAD6A6-F557-4EBC-A7C8-D874DEC5A292}"/>
    <dgm:cxn modelId="{38A51C47-825C-44FD-8916-8661746922D4}" type="presOf" srcId="{0AD0C720-0114-40DB-A391-E388056BFC55}" destId="{98E20269-1EAE-4A87-A918-EA9CA6C4E25C}" srcOrd="0" destOrd="0" presId="urn:microsoft.com/office/officeart/2018/2/layout/IconVerticalSolidList"/>
    <dgm:cxn modelId="{A7852D4F-962F-443F-8910-509A278955D0}" type="presOf" srcId="{CDAA9E80-F637-4496-B14A-2A097BA15FD6}" destId="{0F334BD2-C8C6-4C0E-AE6F-0D5F91823648}" srcOrd="0" destOrd="0" presId="urn:microsoft.com/office/officeart/2018/2/layout/IconVerticalSolidList"/>
    <dgm:cxn modelId="{ADA63C4F-792C-4EE4-97FE-C19614131B42}" srcId="{9733222A-9505-4CBE-AFE2-D3F682A6BC54}" destId="{CDAA9E80-F637-4496-B14A-2A097BA15FD6}" srcOrd="0" destOrd="0" parTransId="{7ED569A1-2D25-4373-99EA-4D415775F45D}" sibTransId="{FE59D029-A341-4AE2-B09B-63A63C0FA29F}"/>
    <dgm:cxn modelId="{0F151776-325A-497C-81B6-E12F883D5D90}" type="presOf" srcId="{19DB90E8-A951-4DEE-918A-CC96F030B870}" destId="{CB9FE830-865A-42CF-BAFA-07925D098168}" srcOrd="0" destOrd="0" presId="urn:microsoft.com/office/officeart/2018/2/layout/IconVerticalSolidList"/>
    <dgm:cxn modelId="{20F66987-978F-484A-96E4-C94971151EE5}" type="presOf" srcId="{4AA910BE-418D-4FD3-9934-063B34583815}" destId="{3C1331A1-4A44-4F7D-BA2E-1476B7A9FE16}" srcOrd="0" destOrd="0" presId="urn:microsoft.com/office/officeart/2018/2/layout/IconVerticalSolidList"/>
    <dgm:cxn modelId="{3A8D689A-BB80-4528-BDD5-76D3BC4A6162}" srcId="{9733222A-9505-4CBE-AFE2-D3F682A6BC54}" destId="{4AA910BE-418D-4FD3-9934-063B34583815}" srcOrd="4" destOrd="0" parTransId="{1EF552A3-B6BA-4A10-99D1-40C0295B88B4}" sibTransId="{0C3A1E56-2906-4503-9E15-0FD51E666880}"/>
    <dgm:cxn modelId="{72F1A5C8-6674-4EF5-AEE3-DDE5FB768A4D}" type="presOf" srcId="{C5CE92EF-F281-4B56-8466-95EAB5129D27}" destId="{728B25C6-7F82-4725-B702-DA1F6F0CFF12}" srcOrd="0" destOrd="0" presId="urn:microsoft.com/office/officeart/2018/2/layout/IconVerticalSolidList"/>
    <dgm:cxn modelId="{1CEF56CE-30B5-42CB-B9B9-9DA2275D4CC2}" srcId="{9733222A-9505-4CBE-AFE2-D3F682A6BC54}" destId="{0AD0C720-0114-40DB-A391-E388056BFC55}" srcOrd="3" destOrd="0" parTransId="{BFB30E06-8F55-4102-B92D-72FE67DC4F30}" sibTransId="{CD63B073-FFDF-4D18-B0FB-EC872E48EA6E}"/>
    <dgm:cxn modelId="{00AF52E8-F0E0-49D8-B08F-C1F6B4817A17}" type="presOf" srcId="{9733222A-9505-4CBE-AFE2-D3F682A6BC54}" destId="{5A9BEFE0-A555-4138-947F-E5DF8538351F}" srcOrd="0" destOrd="0" presId="urn:microsoft.com/office/officeart/2018/2/layout/IconVerticalSolidList"/>
    <dgm:cxn modelId="{A7E722F5-1BA9-4D91-9F4B-932CE3EBC540}" srcId="{9733222A-9505-4CBE-AFE2-D3F682A6BC54}" destId="{19DB90E8-A951-4DEE-918A-CC96F030B870}" srcOrd="2" destOrd="0" parTransId="{DC28BBF9-3B7A-4BEA-A610-9827FFDB218B}" sibTransId="{AA77311C-827A-408A-AFD2-2290371FA119}"/>
    <dgm:cxn modelId="{12FF9102-A0CE-42D1-BE67-3D28E7F20B8A}" type="presParOf" srcId="{5A9BEFE0-A555-4138-947F-E5DF8538351F}" destId="{2B5372E2-D21C-4DED-929F-EFA3509D3F6A}" srcOrd="0" destOrd="0" presId="urn:microsoft.com/office/officeart/2018/2/layout/IconVerticalSolidList"/>
    <dgm:cxn modelId="{BFB51531-ADD8-494E-8293-12B29DE01458}" type="presParOf" srcId="{2B5372E2-D21C-4DED-929F-EFA3509D3F6A}" destId="{2186E3BB-1DBC-4EDA-B83E-E9CF47C910BB}" srcOrd="0" destOrd="0" presId="urn:microsoft.com/office/officeart/2018/2/layout/IconVerticalSolidList"/>
    <dgm:cxn modelId="{88AA80A7-CFED-41B1-9685-170D59B711E1}" type="presParOf" srcId="{2B5372E2-D21C-4DED-929F-EFA3509D3F6A}" destId="{0B889CF3-1D21-4703-94A0-3A28C4C5F32A}" srcOrd="1" destOrd="0" presId="urn:microsoft.com/office/officeart/2018/2/layout/IconVerticalSolidList"/>
    <dgm:cxn modelId="{E48D927A-A155-497B-9DDF-EFBE48CB6C41}" type="presParOf" srcId="{2B5372E2-D21C-4DED-929F-EFA3509D3F6A}" destId="{B8EC9A46-FC02-462F-8295-43E165C6FAB2}" srcOrd="2" destOrd="0" presId="urn:microsoft.com/office/officeart/2018/2/layout/IconVerticalSolidList"/>
    <dgm:cxn modelId="{B8DF09E0-5CAA-434A-A71E-53F2D515BB8F}" type="presParOf" srcId="{2B5372E2-D21C-4DED-929F-EFA3509D3F6A}" destId="{0F334BD2-C8C6-4C0E-AE6F-0D5F91823648}" srcOrd="3" destOrd="0" presId="urn:microsoft.com/office/officeart/2018/2/layout/IconVerticalSolidList"/>
    <dgm:cxn modelId="{8C857C79-DB63-42F2-9F56-B3E0A7E30F25}" type="presParOf" srcId="{5A9BEFE0-A555-4138-947F-E5DF8538351F}" destId="{3267EADB-C6E2-46CE-A0F6-3F390895C59C}" srcOrd="1" destOrd="0" presId="urn:microsoft.com/office/officeart/2018/2/layout/IconVerticalSolidList"/>
    <dgm:cxn modelId="{A86E4001-34C7-4C65-9DFC-ABF681786DBC}" type="presParOf" srcId="{5A9BEFE0-A555-4138-947F-E5DF8538351F}" destId="{00C2E083-C138-4A3F-AA77-59A78F062A71}" srcOrd="2" destOrd="0" presId="urn:microsoft.com/office/officeart/2018/2/layout/IconVerticalSolidList"/>
    <dgm:cxn modelId="{340123BE-BD1E-4766-B497-9C2B94CB1EFB}" type="presParOf" srcId="{00C2E083-C138-4A3F-AA77-59A78F062A71}" destId="{E70151F5-DD13-4822-A5D0-66F439421ECB}" srcOrd="0" destOrd="0" presId="urn:microsoft.com/office/officeart/2018/2/layout/IconVerticalSolidList"/>
    <dgm:cxn modelId="{CBAE0737-3B7A-4ACB-B7A9-717529EBE7FF}" type="presParOf" srcId="{00C2E083-C138-4A3F-AA77-59A78F062A71}" destId="{9B7BE48E-FEEF-4604-8A45-903000C39CD7}" srcOrd="1" destOrd="0" presId="urn:microsoft.com/office/officeart/2018/2/layout/IconVerticalSolidList"/>
    <dgm:cxn modelId="{45D4A4B3-B65D-481F-9FDB-6509D2FCBE28}" type="presParOf" srcId="{00C2E083-C138-4A3F-AA77-59A78F062A71}" destId="{9E1398C5-73AD-4AE2-800F-ADE0DE087131}" srcOrd="2" destOrd="0" presId="urn:microsoft.com/office/officeart/2018/2/layout/IconVerticalSolidList"/>
    <dgm:cxn modelId="{B249FE85-98FE-4B4D-A4C3-A1ECC206F2A0}" type="presParOf" srcId="{00C2E083-C138-4A3F-AA77-59A78F062A71}" destId="{728B25C6-7F82-4725-B702-DA1F6F0CFF12}" srcOrd="3" destOrd="0" presId="urn:microsoft.com/office/officeart/2018/2/layout/IconVerticalSolidList"/>
    <dgm:cxn modelId="{79367510-2CB5-4AEF-B294-A8C738846040}" type="presParOf" srcId="{5A9BEFE0-A555-4138-947F-E5DF8538351F}" destId="{A9F7E428-ABF0-458C-A3D4-717B425B5F33}" srcOrd="3" destOrd="0" presId="urn:microsoft.com/office/officeart/2018/2/layout/IconVerticalSolidList"/>
    <dgm:cxn modelId="{9A43C05F-65DC-42D1-A939-6B12D8813958}" type="presParOf" srcId="{5A9BEFE0-A555-4138-947F-E5DF8538351F}" destId="{0A5F6259-0783-4187-8351-D7E64338E89D}" srcOrd="4" destOrd="0" presId="urn:microsoft.com/office/officeart/2018/2/layout/IconVerticalSolidList"/>
    <dgm:cxn modelId="{66DC0DA8-EBFD-4D99-8EAA-4CFFEAC532EB}" type="presParOf" srcId="{0A5F6259-0783-4187-8351-D7E64338E89D}" destId="{8818BE99-BCB5-417A-A8A6-6DCD30E44FF4}" srcOrd="0" destOrd="0" presId="urn:microsoft.com/office/officeart/2018/2/layout/IconVerticalSolidList"/>
    <dgm:cxn modelId="{5E337B45-2071-4AFC-9D5E-0728677AE802}" type="presParOf" srcId="{0A5F6259-0783-4187-8351-D7E64338E89D}" destId="{07EAE7DA-F02C-4DE4-A1D4-35A9921B81E7}" srcOrd="1" destOrd="0" presId="urn:microsoft.com/office/officeart/2018/2/layout/IconVerticalSolidList"/>
    <dgm:cxn modelId="{5B4499FF-69B7-4945-BCB1-E674B69C12DC}" type="presParOf" srcId="{0A5F6259-0783-4187-8351-D7E64338E89D}" destId="{D87E0F80-2B5B-454F-91F8-8A7938AE7DF4}" srcOrd="2" destOrd="0" presId="urn:microsoft.com/office/officeart/2018/2/layout/IconVerticalSolidList"/>
    <dgm:cxn modelId="{5CF031A4-50E1-44C1-92D0-238AE4E894D0}" type="presParOf" srcId="{0A5F6259-0783-4187-8351-D7E64338E89D}" destId="{CB9FE830-865A-42CF-BAFA-07925D098168}" srcOrd="3" destOrd="0" presId="urn:microsoft.com/office/officeart/2018/2/layout/IconVerticalSolidList"/>
    <dgm:cxn modelId="{D9AC5A6A-BB9A-4B3E-86D2-8E73DEE6B46A}" type="presParOf" srcId="{5A9BEFE0-A555-4138-947F-E5DF8538351F}" destId="{B8FA7628-F6B9-41E0-A700-0C96C1C9400D}" srcOrd="5" destOrd="0" presId="urn:microsoft.com/office/officeart/2018/2/layout/IconVerticalSolidList"/>
    <dgm:cxn modelId="{AAB88D11-82EA-41C9-953D-C12E8C83C235}" type="presParOf" srcId="{5A9BEFE0-A555-4138-947F-E5DF8538351F}" destId="{F849465E-E6FB-4F67-A3A5-D6212605B460}" srcOrd="6" destOrd="0" presId="urn:microsoft.com/office/officeart/2018/2/layout/IconVerticalSolidList"/>
    <dgm:cxn modelId="{E8017953-2139-4B70-BCF7-E1676204691F}" type="presParOf" srcId="{F849465E-E6FB-4F67-A3A5-D6212605B460}" destId="{6330362E-15E0-4783-A468-C80553A88D37}" srcOrd="0" destOrd="0" presId="urn:microsoft.com/office/officeart/2018/2/layout/IconVerticalSolidList"/>
    <dgm:cxn modelId="{67422212-7515-4B26-A8B5-D8994D6CDF5E}" type="presParOf" srcId="{F849465E-E6FB-4F67-A3A5-D6212605B460}" destId="{00CE601B-127F-4D10-9970-82FE4EE46A02}" srcOrd="1" destOrd="0" presId="urn:microsoft.com/office/officeart/2018/2/layout/IconVerticalSolidList"/>
    <dgm:cxn modelId="{BE09F957-A5F4-404B-ACAB-02F50F73E6C4}" type="presParOf" srcId="{F849465E-E6FB-4F67-A3A5-D6212605B460}" destId="{D998C9E2-B725-471E-BD38-C456805D0A89}" srcOrd="2" destOrd="0" presId="urn:microsoft.com/office/officeart/2018/2/layout/IconVerticalSolidList"/>
    <dgm:cxn modelId="{05AD94EB-1B6A-4311-8113-4F4B576150B0}" type="presParOf" srcId="{F849465E-E6FB-4F67-A3A5-D6212605B460}" destId="{98E20269-1EAE-4A87-A918-EA9CA6C4E25C}" srcOrd="3" destOrd="0" presId="urn:microsoft.com/office/officeart/2018/2/layout/IconVerticalSolidList"/>
    <dgm:cxn modelId="{674CF8B2-E77C-4538-970B-DBB0D1424BEA}" type="presParOf" srcId="{5A9BEFE0-A555-4138-947F-E5DF8538351F}" destId="{FC0E5B29-F636-4935-8DC5-9E140A09C35F}" srcOrd="7" destOrd="0" presId="urn:microsoft.com/office/officeart/2018/2/layout/IconVerticalSolidList"/>
    <dgm:cxn modelId="{44BABA9C-60F0-4F32-ABDA-214619F8841F}" type="presParOf" srcId="{5A9BEFE0-A555-4138-947F-E5DF8538351F}" destId="{93236362-507C-4AB3-BC15-235AA9424FA7}" srcOrd="8" destOrd="0" presId="urn:microsoft.com/office/officeart/2018/2/layout/IconVerticalSolidList"/>
    <dgm:cxn modelId="{7477EE50-4D66-42EB-90AE-54CCCFDDF737}" type="presParOf" srcId="{93236362-507C-4AB3-BC15-235AA9424FA7}" destId="{2B7BF11E-5755-47B5-A9EC-6D25E630D651}" srcOrd="0" destOrd="0" presId="urn:microsoft.com/office/officeart/2018/2/layout/IconVerticalSolidList"/>
    <dgm:cxn modelId="{D9BAEF92-E4A5-46B2-9BF9-65C3A5D1EE86}" type="presParOf" srcId="{93236362-507C-4AB3-BC15-235AA9424FA7}" destId="{43361CF0-A931-4FF2-B4F7-A284420AC265}" srcOrd="1" destOrd="0" presId="urn:microsoft.com/office/officeart/2018/2/layout/IconVerticalSolidList"/>
    <dgm:cxn modelId="{4E54870D-6F07-4E37-8E1B-CE970E435E29}" type="presParOf" srcId="{93236362-507C-4AB3-BC15-235AA9424FA7}" destId="{56856550-E776-4CE7-A22C-C7A453109473}" srcOrd="2" destOrd="0" presId="urn:microsoft.com/office/officeart/2018/2/layout/IconVerticalSolidList"/>
    <dgm:cxn modelId="{C985E9D1-B0D6-41BB-BE3B-1D7B9B6E0EDB}" type="presParOf" srcId="{93236362-507C-4AB3-BC15-235AA9424FA7}" destId="{3C1331A1-4A44-4F7D-BA2E-1476B7A9FE1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86E3BB-1DBC-4EDA-B83E-E9CF47C910BB}">
      <dsp:nvSpPr>
        <dsp:cNvPr id="0" name=""/>
        <dsp:cNvSpPr/>
      </dsp:nvSpPr>
      <dsp:spPr>
        <a:xfrm>
          <a:off x="0" y="3043"/>
          <a:ext cx="10835640" cy="648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89CF3-1D21-4703-94A0-3A28C4C5F32A}">
      <dsp:nvSpPr>
        <dsp:cNvPr id="0" name=""/>
        <dsp:cNvSpPr/>
      </dsp:nvSpPr>
      <dsp:spPr>
        <a:xfrm>
          <a:off x="196087" y="148893"/>
          <a:ext cx="356522" cy="3565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334BD2-C8C6-4C0E-AE6F-0D5F91823648}">
      <dsp:nvSpPr>
        <dsp:cNvPr id="0" name=""/>
        <dsp:cNvSpPr/>
      </dsp:nvSpPr>
      <dsp:spPr>
        <a:xfrm>
          <a:off x="748697" y="3043"/>
          <a:ext cx="10086942" cy="648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04" tIns="68604" rIns="68604" bIns="68604" numCol="1" spcCol="1270" anchor="ctr" anchorCtr="0">
          <a:noAutofit/>
        </a:bodyPr>
        <a:lstStyle/>
        <a:p>
          <a:pPr marL="0" lvl="0" indent="0" algn="l" defTabSz="666750">
            <a:lnSpc>
              <a:spcPct val="100000"/>
            </a:lnSpc>
            <a:spcBef>
              <a:spcPct val="0"/>
            </a:spcBef>
            <a:spcAft>
              <a:spcPct val="35000"/>
            </a:spcAft>
            <a:buNone/>
          </a:pPr>
          <a:r>
            <a:rPr lang="en-GB" sz="1500" kern="1200"/>
            <a:t>Customer demand: Hybrid working can decrease the weekday demand as 28% of the working adults in Great Britain were hybrid employees in autumn 2024 (ONS, 2024).</a:t>
          </a:r>
          <a:endParaRPr lang="en-US" sz="1500" kern="1200"/>
        </a:p>
      </dsp:txBody>
      <dsp:txXfrm>
        <a:off x="748697" y="3043"/>
        <a:ext cx="10086942" cy="648223"/>
      </dsp:txXfrm>
    </dsp:sp>
    <dsp:sp modelId="{E70151F5-DD13-4822-A5D0-66F439421ECB}">
      <dsp:nvSpPr>
        <dsp:cNvPr id="0" name=""/>
        <dsp:cNvSpPr/>
      </dsp:nvSpPr>
      <dsp:spPr>
        <a:xfrm>
          <a:off x="0" y="813322"/>
          <a:ext cx="10835640" cy="648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7BE48E-FEEF-4604-8A45-903000C39CD7}">
      <dsp:nvSpPr>
        <dsp:cNvPr id="0" name=""/>
        <dsp:cNvSpPr/>
      </dsp:nvSpPr>
      <dsp:spPr>
        <a:xfrm>
          <a:off x="196087" y="959172"/>
          <a:ext cx="356522" cy="3565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8B25C6-7F82-4725-B702-DA1F6F0CFF12}">
      <dsp:nvSpPr>
        <dsp:cNvPr id="0" name=""/>
        <dsp:cNvSpPr/>
      </dsp:nvSpPr>
      <dsp:spPr>
        <a:xfrm>
          <a:off x="748697" y="813322"/>
          <a:ext cx="10086942" cy="648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04" tIns="68604" rIns="68604" bIns="68604" numCol="1" spcCol="1270" anchor="ctr" anchorCtr="0">
          <a:noAutofit/>
        </a:bodyPr>
        <a:lstStyle/>
        <a:p>
          <a:pPr marL="0" lvl="0" indent="0" algn="l" defTabSz="666750">
            <a:lnSpc>
              <a:spcPct val="100000"/>
            </a:lnSpc>
            <a:spcBef>
              <a:spcPct val="0"/>
            </a:spcBef>
            <a:spcAft>
              <a:spcPct val="35000"/>
            </a:spcAft>
            <a:buNone/>
          </a:pPr>
          <a:r>
            <a:rPr lang="en-GB" sz="1500" kern="1200"/>
            <a:t>Local market: Ongoing store shutdowns can undermine the local customer foot traffic, and Basil notes that the currently vacant units of the retail-parks are not being filled by new companies (PwC, 2025). </a:t>
          </a:r>
          <a:endParaRPr lang="en-US" sz="1500" kern="1200"/>
        </a:p>
      </dsp:txBody>
      <dsp:txXfrm>
        <a:off x="748697" y="813322"/>
        <a:ext cx="10086942" cy="648223"/>
      </dsp:txXfrm>
    </dsp:sp>
    <dsp:sp modelId="{8818BE99-BCB5-417A-A8A6-6DCD30E44FF4}">
      <dsp:nvSpPr>
        <dsp:cNvPr id="0" name=""/>
        <dsp:cNvSpPr/>
      </dsp:nvSpPr>
      <dsp:spPr>
        <a:xfrm>
          <a:off x="0" y="1623600"/>
          <a:ext cx="10835640" cy="648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EAE7DA-F02C-4DE4-A1D4-35A9921B81E7}">
      <dsp:nvSpPr>
        <dsp:cNvPr id="0" name=""/>
        <dsp:cNvSpPr/>
      </dsp:nvSpPr>
      <dsp:spPr>
        <a:xfrm>
          <a:off x="196087" y="1769451"/>
          <a:ext cx="356522" cy="3565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9FE830-865A-42CF-BAFA-07925D098168}">
      <dsp:nvSpPr>
        <dsp:cNvPr id="0" name=""/>
        <dsp:cNvSpPr/>
      </dsp:nvSpPr>
      <dsp:spPr>
        <a:xfrm>
          <a:off x="748697" y="1623600"/>
          <a:ext cx="10086942" cy="648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04" tIns="68604" rIns="68604" bIns="68604" numCol="1" spcCol="1270" anchor="ctr" anchorCtr="0">
          <a:noAutofit/>
        </a:bodyPr>
        <a:lstStyle/>
        <a:p>
          <a:pPr marL="0" lvl="0" indent="0" algn="l" defTabSz="666750">
            <a:lnSpc>
              <a:spcPct val="100000"/>
            </a:lnSpc>
            <a:spcBef>
              <a:spcPct val="0"/>
            </a:spcBef>
            <a:spcAft>
              <a:spcPct val="35000"/>
            </a:spcAft>
            <a:buNone/>
          </a:pPr>
          <a:r>
            <a:rPr lang="en-GB" sz="1500" kern="1200"/>
            <a:t>Customer access: There are customers who would like to receive delivery and pre-order, but Basil cannot always offer such services and be on premises to bake.</a:t>
          </a:r>
          <a:endParaRPr lang="en-US" sz="1500" kern="1200"/>
        </a:p>
      </dsp:txBody>
      <dsp:txXfrm>
        <a:off x="748697" y="1623600"/>
        <a:ext cx="10086942" cy="648223"/>
      </dsp:txXfrm>
    </dsp:sp>
    <dsp:sp modelId="{6330362E-15E0-4783-A468-C80553A88D37}">
      <dsp:nvSpPr>
        <dsp:cNvPr id="0" name=""/>
        <dsp:cNvSpPr/>
      </dsp:nvSpPr>
      <dsp:spPr>
        <a:xfrm>
          <a:off x="0" y="2433879"/>
          <a:ext cx="10835640" cy="648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CE601B-127F-4D10-9970-82FE4EE46A02}">
      <dsp:nvSpPr>
        <dsp:cNvPr id="0" name=""/>
        <dsp:cNvSpPr/>
      </dsp:nvSpPr>
      <dsp:spPr>
        <a:xfrm>
          <a:off x="196087" y="2579729"/>
          <a:ext cx="356522" cy="3565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E20269-1EAE-4A87-A918-EA9CA6C4E25C}">
      <dsp:nvSpPr>
        <dsp:cNvPr id="0" name=""/>
        <dsp:cNvSpPr/>
      </dsp:nvSpPr>
      <dsp:spPr>
        <a:xfrm>
          <a:off x="748697" y="2433879"/>
          <a:ext cx="10086942" cy="648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04" tIns="68604" rIns="68604" bIns="68604" numCol="1" spcCol="1270" anchor="ctr" anchorCtr="0">
          <a:noAutofit/>
        </a:bodyPr>
        <a:lstStyle/>
        <a:p>
          <a:pPr marL="0" lvl="0" indent="0" algn="l" defTabSz="666750">
            <a:lnSpc>
              <a:spcPct val="100000"/>
            </a:lnSpc>
            <a:spcBef>
              <a:spcPct val="0"/>
            </a:spcBef>
            <a:spcAft>
              <a:spcPct val="35000"/>
            </a:spcAft>
            <a:buNone/>
          </a:pPr>
          <a:r>
            <a:rPr lang="en-GB" sz="1500" kern="1200"/>
            <a:t>Cost pressure: Increased utilities, rent, business rates, insurance and unpredictable organic ingredient costs put financial strain on the company but sales are not as high as before.</a:t>
          </a:r>
          <a:endParaRPr lang="en-US" sz="1500" kern="1200"/>
        </a:p>
      </dsp:txBody>
      <dsp:txXfrm>
        <a:off x="748697" y="2433879"/>
        <a:ext cx="10086942" cy="648223"/>
      </dsp:txXfrm>
    </dsp:sp>
    <dsp:sp modelId="{2B7BF11E-5755-47B5-A9EC-6D25E630D651}">
      <dsp:nvSpPr>
        <dsp:cNvPr id="0" name=""/>
        <dsp:cNvSpPr/>
      </dsp:nvSpPr>
      <dsp:spPr>
        <a:xfrm>
          <a:off x="0" y="3244158"/>
          <a:ext cx="10835640" cy="64822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361CF0-A931-4FF2-B4F7-A284420AC265}">
      <dsp:nvSpPr>
        <dsp:cNvPr id="0" name=""/>
        <dsp:cNvSpPr/>
      </dsp:nvSpPr>
      <dsp:spPr>
        <a:xfrm>
          <a:off x="196087" y="3390008"/>
          <a:ext cx="356522" cy="3565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1331A1-4A44-4F7D-BA2E-1476B7A9FE16}">
      <dsp:nvSpPr>
        <dsp:cNvPr id="0" name=""/>
        <dsp:cNvSpPr/>
      </dsp:nvSpPr>
      <dsp:spPr>
        <a:xfrm>
          <a:off x="748697" y="3244158"/>
          <a:ext cx="10086942" cy="6482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604" tIns="68604" rIns="68604" bIns="68604" numCol="1" spcCol="1270" anchor="ctr" anchorCtr="0">
          <a:noAutofit/>
        </a:bodyPr>
        <a:lstStyle/>
        <a:p>
          <a:pPr marL="0" lvl="0" indent="0" algn="l" defTabSz="666750">
            <a:lnSpc>
              <a:spcPct val="100000"/>
            </a:lnSpc>
            <a:spcBef>
              <a:spcPct val="0"/>
            </a:spcBef>
            <a:spcAft>
              <a:spcPct val="35000"/>
            </a:spcAft>
            <a:buNone/>
          </a:pPr>
          <a:r>
            <a:rPr lang="en-GB" sz="1500" kern="1200"/>
            <a:t>Overall Impact: The issue is thus not just limited to dwindling sales since poor customer demand is being experienced in addition to operation costs that are on the rise raising doubts on the feasibility of the business format that Basil is presently operating.</a:t>
          </a:r>
          <a:endParaRPr lang="en-US" sz="1500" kern="1200"/>
        </a:p>
      </dsp:txBody>
      <dsp:txXfrm>
        <a:off x="748697" y="3244158"/>
        <a:ext cx="10086942" cy="64822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A2B43B-FF5C-2B47-9891-8F2BC09EF45F}" type="datetimeFigureOut">
              <a:rPr lang="en-GB" smtClean="0"/>
              <a:t>07/10/2026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3F1F24-5FE2-5949-9E1E-FAED957F1D45}" type="slidenum">
              <a:rPr lang="en-GB" smtClean="0"/>
              <a:t>‹#›</a:t>
            </a:fld>
            <a:endParaRPr lang="en-GB"/>
          </a:p>
        </p:txBody>
      </p:sp>
    </p:spTree>
    <p:extLst>
      <p:ext uri="{BB962C8B-B14F-4D97-AF65-F5344CB8AC3E}">
        <p14:creationId xmlns:p14="http://schemas.microsoft.com/office/powerpoint/2010/main" val="1912257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3F1F24-5FE2-5949-9E1E-FAED957F1D45}" type="slidenum">
              <a:rPr lang="en-GB" smtClean="0"/>
              <a:t>1</a:t>
            </a:fld>
            <a:endParaRPr lang="en-GB"/>
          </a:p>
        </p:txBody>
      </p:sp>
    </p:spTree>
    <p:extLst>
      <p:ext uri="{BB962C8B-B14F-4D97-AF65-F5344CB8AC3E}">
        <p14:creationId xmlns:p14="http://schemas.microsoft.com/office/powerpoint/2010/main" val="479627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Basil Bakery is a bakery that is independent and based in a retail park in Coventry and deals with cakes, pastries and breads, which are prepared using high quality organic products. The business has had a steady rise in sales until 2020 when Covid-19 restrictions led to a significant drop in customers and sales. Despite the improvement of the trading conditions, the bakery did not recover its former performance. The average sales of 2023-2025 were about 25 percent below that of 2019. This indicates that the issue is no longer a fortuitous effect of the pandemic. Demand may now be being influenced by changes in customer behaviour, patterns of work and the local trading environment. As such, this presentation will discuss the nature and extent of the problem followed by the use of PESTEL and Fishbone analysis to determine the most plausible contributory factors.</a:t>
            </a:r>
          </a:p>
        </p:txBody>
      </p:sp>
      <p:sp>
        <p:nvSpPr>
          <p:cNvPr id="4" name="Slide Number Placeholder 3"/>
          <p:cNvSpPr>
            <a:spLocks noGrp="1"/>
          </p:cNvSpPr>
          <p:nvPr>
            <p:ph type="sldNum" sz="quarter" idx="5"/>
          </p:nvPr>
        </p:nvSpPr>
        <p:spPr/>
        <p:txBody>
          <a:bodyPr/>
          <a:lstStyle/>
          <a:p>
            <a:fld id="{AC3F1F24-5FE2-5949-9E1E-FAED957F1D45}" type="slidenum">
              <a:rPr lang="en-GB" smtClean="0"/>
              <a:t>2</a:t>
            </a:fld>
            <a:endParaRPr lang="en-GB"/>
          </a:p>
        </p:txBody>
      </p:sp>
    </p:spTree>
    <p:extLst>
      <p:ext uri="{BB962C8B-B14F-4D97-AF65-F5344CB8AC3E}">
        <p14:creationId xmlns:p14="http://schemas.microsoft.com/office/powerpoint/2010/main" val="7508946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multiple aspects to the problem, and not just one reason behind it. The demand of customers has altered mostly due to the fact that hybrid working can decrease the number of office employees who visit the area on working days. According to ONS statistics, 28 percent of the working adults in Great Britain were hybrid employees in the fall of 2024 (ONS, 2024). Local factors also might play a role as the closures of shops and empty units can decrease the amount of people visiting retail premises (PwC, 2025). Meanwhile, delivery and pre-ordering have been demanded by customers, and Basil is not always available to answer the phone when baking. This poses a possible discrepancy between customer expectations and existing operations. The increased utility costs, rent, rates, insurance costs and ingredient costs put additional strain. Thus, the problem has an impact on sales performance and the sustainability of the business in the long-term.</a:t>
            </a:r>
          </a:p>
        </p:txBody>
      </p:sp>
      <p:sp>
        <p:nvSpPr>
          <p:cNvPr id="4" name="Slide Number Placeholder 3"/>
          <p:cNvSpPr>
            <a:spLocks noGrp="1"/>
          </p:cNvSpPr>
          <p:nvPr>
            <p:ph type="sldNum" sz="quarter" idx="5"/>
          </p:nvPr>
        </p:nvSpPr>
        <p:spPr/>
        <p:txBody>
          <a:bodyPr/>
          <a:lstStyle/>
          <a:p>
            <a:fld id="{AC3F1F24-5FE2-5949-9E1E-FAED957F1D45}" type="slidenum">
              <a:rPr lang="en-GB" smtClean="0"/>
              <a:t>3</a:t>
            </a:fld>
            <a:endParaRPr lang="en-GB"/>
          </a:p>
        </p:txBody>
      </p:sp>
    </p:spTree>
    <p:extLst>
      <p:ext uri="{BB962C8B-B14F-4D97-AF65-F5344CB8AC3E}">
        <p14:creationId xmlns:p14="http://schemas.microsoft.com/office/powerpoint/2010/main" val="1223968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PESTEL is applied to analyse Political, Economic, Social, Technological, Environmental and Legal forces in the external environment of an organisation (Goncalves et al., 2022). This model is appropriate in Basil bakery since most of the forces that influence sales cannot be directly controlled by Basil. As an illustration, he has no control over hybrid working patterns, broader economic conditions, regulation or alteration of consumer technology. PESTEL is a systematic means of isolating these external factors and evaluating their applicability to the business (Goncalves et al., 2022). A significant drawback, however, is that the framework only indicates the potential influences but does not confirm that they led to the decrease in sales. Thus, I will not presume that all the PESTEL factors can be the reason behind the 25% sales difference. Rather, I will evaluate the evidence and its particular reference to Basil.</a:t>
            </a:r>
          </a:p>
        </p:txBody>
      </p:sp>
      <p:sp>
        <p:nvSpPr>
          <p:cNvPr id="4" name="Slide Number Placeholder 3"/>
          <p:cNvSpPr>
            <a:spLocks noGrp="1"/>
          </p:cNvSpPr>
          <p:nvPr>
            <p:ph type="sldNum" sz="quarter" idx="5"/>
          </p:nvPr>
        </p:nvSpPr>
        <p:spPr/>
        <p:txBody>
          <a:bodyPr/>
          <a:lstStyle/>
          <a:p>
            <a:fld id="{AC3F1F24-5FE2-5949-9E1E-FAED957F1D45}" type="slidenum">
              <a:rPr lang="en-GB" smtClean="0"/>
              <a:t>4</a:t>
            </a:fld>
            <a:endParaRPr lang="en-GB"/>
          </a:p>
        </p:txBody>
      </p:sp>
    </p:spTree>
    <p:extLst>
      <p:ext uri="{BB962C8B-B14F-4D97-AF65-F5344CB8AC3E}">
        <p14:creationId xmlns:p14="http://schemas.microsoft.com/office/powerpoint/2010/main" val="13999287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Three external factors seem to be especially applicable. The politically, retail, hospitality and leisure properties in England qualify for lower business-rates multipliers in April 2026, which may impact Basil in future property costs should they be eligible (HM Treasury, 2026). In economic terms, the accommodation and food-service industries are still facing higher prices of the goods and services they buy, which substantiates Basil in his fears of the increased operating costs (ONS, 2026a). Hybrid working is particularly important socially. Around 28% of working adults in Great Britain were hybrid workers in autumn 2024 (ONS, 2024). This is in line with the fact that the customers of the office do not come to the office every working day as Basil observes. But national figures cannot determine just the extent to which this has decreased the sales of Basil. Generally, social and economic drivers seem to be more important since they have a direct influence on the customer availability and operating expenses.</a:t>
            </a:r>
          </a:p>
        </p:txBody>
      </p:sp>
      <p:sp>
        <p:nvSpPr>
          <p:cNvPr id="4" name="Slide Number Placeholder 3"/>
          <p:cNvSpPr>
            <a:spLocks noGrp="1"/>
          </p:cNvSpPr>
          <p:nvPr>
            <p:ph type="sldNum" sz="quarter" idx="5"/>
          </p:nvPr>
        </p:nvSpPr>
        <p:spPr/>
        <p:txBody>
          <a:bodyPr/>
          <a:lstStyle/>
          <a:p>
            <a:fld id="{AC3F1F24-5FE2-5949-9E1E-FAED957F1D45}" type="slidenum">
              <a:rPr lang="en-GB" smtClean="0"/>
              <a:t>5</a:t>
            </a:fld>
            <a:endParaRPr lang="en-GB"/>
          </a:p>
        </p:txBody>
      </p:sp>
    </p:spTree>
    <p:extLst>
      <p:ext uri="{BB962C8B-B14F-4D97-AF65-F5344CB8AC3E}">
        <p14:creationId xmlns:p14="http://schemas.microsoft.com/office/powerpoint/2010/main" val="791016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 presents a challenge and an opportunity to Basil. It is now established that online buying has been an established practice in the UK as internet sales made up 27.5% of the total retail sales in the UK in 2025 (ONS, 2026b). Basil is now relying on pre-orders over the phone, but he is not always able to pick up when baking. Basil could use organic ingredients as a way of differentiating the bakery in terms of environmental factors. In 2025, the UK organic market was estimated to be around 3.9 billion indicating that consumers still have interest in organic products (Soil Association, 2026). But the unpredictable organic ingredient costs and supply pressure also affect Basil. Bringing online ordering or delivery would put legal burdens, especially with regards to delivery of allergen information to customers as they receive and place orders (Food Standards Agency, 2026). Thus, digitalisation may enhance access to customers but Basil would have to look into capacity, costs, and compliance.</a:t>
            </a:r>
          </a:p>
        </p:txBody>
      </p:sp>
      <p:sp>
        <p:nvSpPr>
          <p:cNvPr id="4" name="Slide Number Placeholder 3"/>
          <p:cNvSpPr>
            <a:spLocks noGrp="1"/>
          </p:cNvSpPr>
          <p:nvPr>
            <p:ph type="sldNum" sz="quarter" idx="5"/>
          </p:nvPr>
        </p:nvSpPr>
        <p:spPr/>
        <p:txBody>
          <a:bodyPr/>
          <a:lstStyle/>
          <a:p>
            <a:fld id="{AC3F1F24-5FE2-5949-9E1E-FAED957F1D45}" type="slidenum">
              <a:rPr lang="en-GB" smtClean="0"/>
              <a:t>6</a:t>
            </a:fld>
            <a:endParaRPr lang="en-GB"/>
          </a:p>
        </p:txBody>
      </p:sp>
    </p:spTree>
    <p:extLst>
      <p:ext uri="{BB962C8B-B14F-4D97-AF65-F5344CB8AC3E}">
        <p14:creationId xmlns:p14="http://schemas.microsoft.com/office/powerpoint/2010/main" val="1182551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PESTEL analysis indicates that there are external factors that might be more significant than others. Social factors seem to have a great role as hybrid working is in line with Basil finding that office customers visit less (ONS, 2024). Economic considerations also matter since the higher operational costs make the financial impact of sales at levels lower than before (ONS, 2026a). Technology poses a weakness as well as an opportunity. The customers prefer to place orders more easily, and now Basil is too much reliant on the telephone. The mixed aspect of the environmental factors is that organic ingredients distinguish the bakery and at the same time introduce a sense of uncertainty in sourcing costs (Soil Association, 2026). Thus, I would not pin one category of the PESTEL as the only cause. The wasting indicates communicating outward forces. But PESTEL cannot sufficiently describe internal operational issues that Basil has and that is why Fishbone analysis is also necessary.</a:t>
            </a:r>
          </a:p>
        </p:txBody>
      </p:sp>
      <p:sp>
        <p:nvSpPr>
          <p:cNvPr id="4" name="Slide Number Placeholder 3"/>
          <p:cNvSpPr>
            <a:spLocks noGrp="1"/>
          </p:cNvSpPr>
          <p:nvPr>
            <p:ph type="sldNum" sz="quarter" idx="5"/>
          </p:nvPr>
        </p:nvSpPr>
        <p:spPr/>
        <p:txBody>
          <a:bodyPr/>
          <a:lstStyle/>
          <a:p>
            <a:fld id="{AC3F1F24-5FE2-5949-9E1E-FAED957F1D45}" type="slidenum">
              <a:rPr lang="en-GB" smtClean="0"/>
              <a:t>7</a:t>
            </a:fld>
            <a:endParaRPr lang="en-GB"/>
          </a:p>
        </p:txBody>
      </p:sp>
    </p:spTree>
    <p:extLst>
      <p:ext uri="{BB962C8B-B14F-4D97-AF65-F5344CB8AC3E}">
        <p14:creationId xmlns:p14="http://schemas.microsoft.com/office/powerpoint/2010/main" val="4193260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Fishbone diagram is an alternative as it systematises potential causes of a specific issue into groups in order to aid in systematic root-cause analysis (</a:t>
            </a:r>
            <a:r>
              <a:rPr lang="en-GB" dirty="0" err="1"/>
              <a:t>Sakdiyah</a:t>
            </a:r>
            <a:r>
              <a:rPr lang="en-GB" dirty="0"/>
              <a:t>, </a:t>
            </a:r>
            <a:r>
              <a:rPr lang="en-GB" dirty="0" err="1"/>
              <a:t>Eltivia</a:t>
            </a:r>
            <a:r>
              <a:rPr lang="en-GB" dirty="0"/>
              <a:t> and Afandi, 2022). In this case, the effect under examination is that the sales of Basil will be about one-fourth less than the 2019 sales in the period between 2023 and 2025. I have categorized potential causes as customers, location, processes, technology and costs and sourcing. This is helpful as it avoids the analysis assuming that a single factor, like hybrid working, is the cause of the whole problem. Fishbone diagrams are the tools of root-cause-analysis that have proven their effectiveness, but the quality of evidence applied to determine the possible causes is crucial (Barsalou, 2023). Notably, the diagram does not assume causality or rank factors implicitly. Basil consequently would require more business information prior to validating the most significant root causes.</a:t>
            </a:r>
          </a:p>
        </p:txBody>
      </p:sp>
      <p:sp>
        <p:nvSpPr>
          <p:cNvPr id="4" name="Slide Number Placeholder 3"/>
          <p:cNvSpPr>
            <a:spLocks noGrp="1"/>
          </p:cNvSpPr>
          <p:nvPr>
            <p:ph type="sldNum" sz="quarter" idx="5"/>
          </p:nvPr>
        </p:nvSpPr>
        <p:spPr/>
        <p:txBody>
          <a:bodyPr/>
          <a:lstStyle/>
          <a:p>
            <a:fld id="{AC3F1F24-5FE2-5949-9E1E-FAED957F1D45}" type="slidenum">
              <a:rPr lang="en-GB" smtClean="0"/>
              <a:t>8</a:t>
            </a:fld>
            <a:endParaRPr lang="en-GB"/>
          </a:p>
        </p:txBody>
      </p:sp>
    </p:spTree>
    <p:extLst>
      <p:ext uri="{BB962C8B-B14F-4D97-AF65-F5344CB8AC3E}">
        <p14:creationId xmlns:p14="http://schemas.microsoft.com/office/powerpoint/2010/main" val="2084337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Fishbone analysis includes five related potential cause areas. The traditional visits can be decreased under customers, hybrid working, loss of jobs and shifting expectations of convenience (ONS, 2024). Passing customers can be decreased by closed stores, empty units, and lower activity of retail-parks under location (PwC, 2025). Process issues are internalized more. Basil is able to answer phone calls when baking and peak hours may cause queues or restrict him in offering more services. Technology is directly connected since the bakery does not have an online ordering and delivery system but uses the telephone to take orders. Lastly, the financial pressure is generated by costs and sourcing as it leads to increased overheads and inability to predict the cost of organic ingredients in the case of organic ingredients. But these factors would be differentiated by me. Financial impact of weaker sales is aggravated by higher costs, but they do not justify the fact why fewer customers are coming to the bakery.</a:t>
            </a:r>
          </a:p>
        </p:txBody>
      </p:sp>
      <p:sp>
        <p:nvSpPr>
          <p:cNvPr id="4" name="Slide Number Placeholder 3"/>
          <p:cNvSpPr>
            <a:spLocks noGrp="1"/>
          </p:cNvSpPr>
          <p:nvPr>
            <p:ph type="sldNum" sz="quarter" idx="5"/>
          </p:nvPr>
        </p:nvSpPr>
        <p:spPr/>
        <p:txBody>
          <a:bodyPr/>
          <a:lstStyle/>
          <a:p>
            <a:fld id="{AC3F1F24-5FE2-5949-9E1E-FAED957F1D45}" type="slidenum">
              <a:rPr lang="en-GB" smtClean="0"/>
              <a:t>9</a:t>
            </a:fld>
            <a:endParaRPr lang="en-GB"/>
          </a:p>
        </p:txBody>
      </p:sp>
    </p:spTree>
    <p:extLst>
      <p:ext uri="{BB962C8B-B14F-4D97-AF65-F5344CB8AC3E}">
        <p14:creationId xmlns:p14="http://schemas.microsoft.com/office/powerpoint/2010/main" val="29047022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evaluation of the possible causes, the lessening of the customer presence seems to be a significant outside variable. The idea of hybrid working is a plausible explanation of the reduced number of office employees buying locally during weekdays (ONS, 2024). This impact could be reinforced by decreased retail activity, but the national data on store closures does not give us any specific information on how footfall has moved in the particular Coventry store, which Basil is located in (PwC, 2025). The ordering process seems to be more manageable internally. The customers are placing orders and Basil is not always available to pick up the phone, which means that some possible sales might be missed. Its inability to deliver can form another access barrier to customers no longer working in the area. Thus, it is not the strongest interpretation to help us understand the decline in terms of a root cause. Rather, external developments have decreased the buying capacity and internal operation constraints might not allow Basil to react to altered customer behaviour appropriately.</a:t>
            </a:r>
          </a:p>
        </p:txBody>
      </p:sp>
      <p:sp>
        <p:nvSpPr>
          <p:cNvPr id="4" name="Slide Number Placeholder 3"/>
          <p:cNvSpPr>
            <a:spLocks noGrp="1"/>
          </p:cNvSpPr>
          <p:nvPr>
            <p:ph type="sldNum" sz="quarter" idx="5"/>
          </p:nvPr>
        </p:nvSpPr>
        <p:spPr/>
        <p:txBody>
          <a:bodyPr/>
          <a:lstStyle/>
          <a:p>
            <a:fld id="{AC3F1F24-5FE2-5949-9E1E-FAED957F1D45}" type="slidenum">
              <a:rPr lang="en-GB" smtClean="0"/>
              <a:t>10</a:t>
            </a:fld>
            <a:endParaRPr lang="en-GB"/>
          </a:p>
        </p:txBody>
      </p:sp>
    </p:spTree>
    <p:extLst>
      <p:ext uri="{BB962C8B-B14F-4D97-AF65-F5344CB8AC3E}">
        <p14:creationId xmlns:p14="http://schemas.microsoft.com/office/powerpoint/2010/main" val="1919787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combination of PESTEL and Fishbone is a more powerful diagnosis than either of the frameworks alone. PESTEL pinpoints the broader external environment whereas Fishbone relates these forces to the internal operational constraints of Basil. But both approaches are unable to measure the precise extent to which the 25% sales difference can be attributed to hybrid working, retail-park decay, ordering restrictions or other causes. This forms a significant shortcoming. More evidence must be gathered before Basil makes a big decision. Day-of-the-week and time-of-day sales as well as the number of customers might indicate that the root of the issue is reduced footfall or diminished expenditure. The demand of delivery and on-line ordering could be evaluated with the help of customer surveys, whereas the missed-call and pre-order history could help to recognize the missed prospects. Evidence-based investigation should then be backed by root-cause analysis as opposed to assumption of causality (Kurihara et al., 2023).</a:t>
            </a:r>
          </a:p>
        </p:txBody>
      </p:sp>
      <p:sp>
        <p:nvSpPr>
          <p:cNvPr id="4" name="Slide Number Placeholder 3"/>
          <p:cNvSpPr>
            <a:spLocks noGrp="1"/>
          </p:cNvSpPr>
          <p:nvPr>
            <p:ph type="sldNum" sz="quarter" idx="5"/>
          </p:nvPr>
        </p:nvSpPr>
        <p:spPr/>
        <p:txBody>
          <a:bodyPr/>
          <a:lstStyle/>
          <a:p>
            <a:fld id="{AC3F1F24-5FE2-5949-9E1E-FAED957F1D45}" type="slidenum">
              <a:rPr lang="en-GB" smtClean="0"/>
              <a:t>11</a:t>
            </a:fld>
            <a:endParaRPr lang="en-GB"/>
          </a:p>
        </p:txBody>
      </p:sp>
    </p:spTree>
    <p:extLst>
      <p:ext uri="{BB962C8B-B14F-4D97-AF65-F5344CB8AC3E}">
        <p14:creationId xmlns:p14="http://schemas.microsoft.com/office/powerpoint/2010/main" val="40579574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general, the evidence shows that the sales issue presented by Basil is a multi-causal and persistent issue, as opposed to a temporary one. The average sales in 2023-2025 were about 25 lower than they were in 2019, which proves that recovery has not been complete. There is a shift in customer access and hybrid work offers a plausible reason behind the decline in weekday demand by office workers (ONS, 2024). Alterations in the local trading environment can also play a role since the closure of shops and empty spaces can erode customer activity in the surrounding (PwC, 2025). Meanwhile, Basil has an internal operating model that might limit his reaction as customers would like to be delivered and pre-order when the business continues to rely on telephones and on-site baking. </a:t>
            </a:r>
            <a:r>
              <a:rPr lang="en-GB"/>
              <a:t>I find myself concluding then that Basil ought to view the problem as being an interplay between external structural changes, internal operational constraints and rising cost pressures.</a:t>
            </a:r>
          </a:p>
        </p:txBody>
      </p:sp>
      <p:sp>
        <p:nvSpPr>
          <p:cNvPr id="4" name="Slide Number Placeholder 3"/>
          <p:cNvSpPr>
            <a:spLocks noGrp="1"/>
          </p:cNvSpPr>
          <p:nvPr>
            <p:ph type="sldNum" sz="quarter" idx="5"/>
          </p:nvPr>
        </p:nvSpPr>
        <p:spPr/>
        <p:txBody>
          <a:bodyPr/>
          <a:lstStyle/>
          <a:p>
            <a:fld id="{AC3F1F24-5FE2-5949-9E1E-FAED957F1D45}" type="slidenum">
              <a:rPr lang="en-GB" smtClean="0"/>
              <a:t>12</a:t>
            </a:fld>
            <a:endParaRPr lang="en-GB"/>
          </a:p>
        </p:txBody>
      </p:sp>
    </p:spTree>
    <p:extLst>
      <p:ext uri="{BB962C8B-B14F-4D97-AF65-F5344CB8AC3E}">
        <p14:creationId xmlns:p14="http://schemas.microsoft.com/office/powerpoint/2010/main" val="326966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C3F1F24-5FE2-5949-9E1E-FAED957F1D45}" type="slidenum">
              <a:rPr lang="en-GB" smtClean="0"/>
              <a:t>13</a:t>
            </a:fld>
            <a:endParaRPr lang="en-GB"/>
          </a:p>
        </p:txBody>
      </p:sp>
    </p:spTree>
    <p:extLst>
      <p:ext uri="{BB962C8B-B14F-4D97-AF65-F5344CB8AC3E}">
        <p14:creationId xmlns:p14="http://schemas.microsoft.com/office/powerpoint/2010/main" val="2227919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10/7/26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pwc.co.uk/industries/retail-consumer/insights/store-openings-and-closures.html?utm_source=chatgpt.com" TargetMode="External"/><Relationship Id="rId3" Type="http://schemas.openxmlformats.org/officeDocument/2006/relationships/hyperlink" Target="https://www.gov.uk/government/publications/allergen-guidance-for-food-businesses?utm_source=chatgpt.com" TargetMode="External"/><Relationship Id="rId7" Type="http://schemas.openxmlformats.org/officeDocument/2006/relationships/hyperlink" Target="https://www.ons.gov.uk/businessindustryandtrade/retailindustry/timeseries/j4mc?utm_source=chatgpt.com"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ons.gov.uk/businessindustryandtrade/business/businessservices/bulletins/businessinsightsandimpactontheukeconomy/19february2026?utm_source=chatgpt.com" TargetMode="External"/><Relationship Id="rId5" Type="http://schemas.openxmlformats.org/officeDocument/2006/relationships/hyperlink" Target="https://www.ons.gov.uk/employmentandlabourmarket/peopleinwork/employmentandemployeetypes/articles/whoarethehybridworkers/latest?utm_source=chatgpt.com" TargetMode="External"/><Relationship Id="rId4" Type="http://schemas.openxmlformats.org/officeDocument/2006/relationships/hyperlink" Target="https://www.gov.uk/guidance/business-rates-multipliers-qualifying-retail-hospitality-or-leisure?utm_source=chatgpt.com" TargetMode="External"/><Relationship Id="rId9" Type="http://schemas.openxmlformats.org/officeDocument/2006/relationships/hyperlink" Target="https://www.soilassociation.org/for-business/soil-association-certification/business-support/organic-market-report/?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F4F8"/>
        </a:solidFill>
        <a:effectLst/>
      </p:bgPr>
    </p:bg>
    <p:spTree>
      <p:nvGrpSpPr>
        <p:cNvPr id="1" name=""/>
        <p:cNvGrpSpPr/>
        <p:nvPr/>
      </p:nvGrpSpPr>
      <p:grpSpPr>
        <a:xfrm>
          <a:off x="0" y="0"/>
          <a:ext cx="0" cy="0"/>
          <a:chOff x="0" y="0"/>
          <a:chExt cx="0" cy="0"/>
        </a:xfrm>
      </p:grpSpPr>
      <p:sp>
        <p:nvSpPr>
          <p:cNvPr id="2" name="Rectangle 1"/>
          <p:cNvSpPr/>
          <p:nvPr/>
        </p:nvSpPr>
        <p:spPr>
          <a:xfrm>
            <a:off x="0" y="0"/>
            <a:ext cx="1828800" cy="685800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240280" y="1005840"/>
            <a:ext cx="9052560" cy="1828800"/>
          </a:xfrm>
          <a:prstGeom prst="rect">
            <a:avLst/>
          </a:prstGeom>
          <a:noFill/>
        </p:spPr>
        <p:txBody>
          <a:bodyPr wrap="none">
            <a:spAutoFit/>
          </a:bodyPr>
          <a:lstStyle/>
          <a:p>
            <a:pPr>
              <a:defRPr sz="3100" b="1">
                <a:solidFill>
                  <a:srgbClr val="18304A"/>
                </a:solidFill>
              </a:defRPr>
            </a:pPr>
            <a:r>
              <a:t>Basil’s Bakery: Analysis of the Factors Affecting Sales Growth</a:t>
            </a:r>
          </a:p>
        </p:txBody>
      </p:sp>
      <p:sp>
        <p:nvSpPr>
          <p:cNvPr id="4" name="TextBox 3"/>
          <p:cNvSpPr txBox="1"/>
          <p:nvPr/>
        </p:nvSpPr>
        <p:spPr>
          <a:xfrm>
            <a:off x="2286000" y="3063240"/>
            <a:ext cx="5266698" cy="1408078"/>
          </a:xfrm>
          <a:prstGeom prst="rect">
            <a:avLst/>
          </a:prstGeom>
          <a:noFill/>
        </p:spPr>
        <p:txBody>
          <a:bodyPr wrap="none">
            <a:spAutoFit/>
          </a:bodyPr>
          <a:lstStyle/>
          <a:p>
            <a:pPr>
              <a:spcAft>
                <a:spcPts val="700"/>
              </a:spcAft>
              <a:defRPr sz="1700">
                <a:solidFill>
                  <a:srgbClr val="5F6973"/>
                </a:solidFill>
              </a:defRPr>
            </a:pPr>
            <a:r>
              <a:rPr dirty="0"/>
              <a:t>Student Name:</a:t>
            </a:r>
            <a:r>
              <a:rPr lang="ro-RO" dirty="0"/>
              <a:t> </a:t>
            </a:r>
            <a:r>
              <a:rPr lang="ro-RO" dirty="0" err="1"/>
              <a:t>Ionut-Adrian</a:t>
            </a:r>
            <a:r>
              <a:rPr lang="ro-RO" dirty="0"/>
              <a:t> Stancu</a:t>
            </a:r>
            <a:endParaRPr lang="en-US" dirty="0"/>
          </a:p>
          <a:p>
            <a:pPr>
              <a:spcAft>
                <a:spcPts val="700"/>
              </a:spcAft>
              <a:defRPr sz="1700">
                <a:solidFill>
                  <a:srgbClr val="5F6973"/>
                </a:solidFill>
              </a:defRPr>
            </a:pPr>
            <a:r>
              <a:rPr dirty="0"/>
              <a:t>Student Number: </a:t>
            </a:r>
            <a:r>
              <a:rPr lang="en-RO" dirty="0"/>
              <a:t>2539061</a:t>
            </a:r>
            <a:endParaRPr lang="en-US" dirty="0"/>
          </a:p>
          <a:p>
            <a:pPr>
              <a:spcAft>
                <a:spcPts val="700"/>
              </a:spcAft>
              <a:defRPr sz="1700">
                <a:solidFill>
                  <a:srgbClr val="5F6973"/>
                </a:solidFill>
              </a:defRPr>
            </a:pPr>
            <a:r>
              <a:rPr dirty="0"/>
              <a:t>Module: LCLM4004 Problem Solving and Decision Making</a:t>
            </a:r>
          </a:p>
          <a:p>
            <a:pPr>
              <a:spcAft>
                <a:spcPts val="700"/>
              </a:spcAft>
              <a:defRPr sz="1700">
                <a:solidFill>
                  <a:srgbClr val="5F6973"/>
                </a:solidFill>
              </a:defRPr>
            </a:pPr>
            <a:r>
              <a:rPr dirty="0"/>
              <a:t>Assessment: Component 1: Individual Presentation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Business Context and Presentation Purpose</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2</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827213" y="1626711"/>
            <a:ext cx="10835640" cy="3604577"/>
          </a:xfrm>
          <a:prstGeom prst="rect">
            <a:avLst/>
          </a:prstGeom>
          <a:noFill/>
        </p:spPr>
        <p:txBody>
          <a:bodyPr wrap="square">
            <a:spAutoFit/>
          </a:bodyPr>
          <a:lstStyle/>
          <a:p>
            <a:pPr>
              <a:lnSpc>
                <a:spcPct val="105000"/>
              </a:lnSpc>
              <a:spcAft>
                <a:spcPts val="1200"/>
              </a:spcAft>
              <a:defRPr sz="1800">
                <a:solidFill>
                  <a:srgbClr val="232323"/>
                </a:solidFill>
              </a:defRPr>
            </a:pPr>
            <a:r>
              <a:rPr lang="en-GB" dirty="0"/>
              <a:t>Basil Bakery is an independent Coventry bakery making cakes, pastries and bread using high quality organic products.</a:t>
            </a:r>
          </a:p>
          <a:p>
            <a:pPr>
              <a:lnSpc>
                <a:spcPct val="105000"/>
              </a:lnSpc>
              <a:spcAft>
                <a:spcPts val="1200"/>
              </a:spcAft>
              <a:defRPr sz="1800">
                <a:solidFill>
                  <a:srgbClr val="232323"/>
                </a:solidFill>
              </a:defRPr>
            </a:pPr>
            <a:r>
              <a:rPr lang="en-GB" dirty="0"/>
              <a:t>The bakery was originally showing an annual growth in sales, which sharply decreased when the Covid-19 restrictions started and the number of customers and sales dropped.</a:t>
            </a:r>
          </a:p>
          <a:p>
            <a:pPr>
              <a:lnSpc>
                <a:spcPct val="105000"/>
              </a:lnSpc>
              <a:spcAft>
                <a:spcPts val="1200"/>
              </a:spcAft>
              <a:defRPr sz="1800">
                <a:solidFill>
                  <a:srgbClr val="232323"/>
                </a:solidFill>
              </a:defRPr>
            </a:pPr>
            <a:r>
              <a:rPr lang="en-GB" dirty="0"/>
              <a:t>Even though the trading conditions were also improved following restrictions, overall sales in 2023-2025 were about 25 percent lower than what was in 2019.</a:t>
            </a:r>
          </a:p>
          <a:p>
            <a:pPr>
              <a:lnSpc>
                <a:spcPct val="105000"/>
              </a:lnSpc>
              <a:spcAft>
                <a:spcPts val="1200"/>
              </a:spcAft>
              <a:defRPr sz="1800">
                <a:solidFill>
                  <a:srgbClr val="232323"/>
                </a:solidFill>
              </a:defRPr>
            </a:pPr>
            <a:r>
              <a:rPr lang="en-GB" dirty="0"/>
              <a:t>The duration of this sales gap also indicates that Basil is now experiencing changes in customer behaviour and the local trading environment, which are less temporary than disruption caused by the pandemic (only).</a:t>
            </a:r>
          </a:p>
          <a:p>
            <a:pPr>
              <a:lnSpc>
                <a:spcPct val="105000"/>
              </a:lnSpc>
              <a:spcAft>
                <a:spcPts val="1200"/>
              </a:spcAft>
              <a:defRPr sz="1800">
                <a:solidFill>
                  <a:srgbClr val="232323"/>
                </a:solidFill>
              </a:defRPr>
            </a:pPr>
            <a:r>
              <a:rPr lang="en-GB" dirty="0"/>
              <a:t>This presentation examines the nature and extent of the problem and uses PESTEL and Fishbone analysis to determine and evaluate the most likely causes of the problem.</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Nature, Scope and Impact of the Problem</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3</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8" name="TextBox 4">
            <a:extLst>
              <a:ext uri="{FF2B5EF4-FFF2-40B4-BE49-F238E27FC236}">
                <a16:creationId xmlns:a16="http://schemas.microsoft.com/office/drawing/2014/main" id="{7C454715-20AB-1733-A7A0-C37A7E610360}"/>
              </a:ext>
            </a:extLst>
          </p:cNvPr>
          <p:cNvGraphicFramePr/>
          <p:nvPr/>
        </p:nvGraphicFramePr>
        <p:xfrm>
          <a:off x="685800" y="1051560"/>
          <a:ext cx="10835640" cy="3895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PESTEL Analysis: Purpose and Evaluation</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4</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78027" y="1626711"/>
            <a:ext cx="10835640" cy="3604577"/>
          </a:xfrm>
          <a:prstGeom prst="rect">
            <a:avLst/>
          </a:prstGeom>
          <a:noFill/>
        </p:spPr>
        <p:txBody>
          <a:bodyPr wrap="square">
            <a:spAutoFit/>
          </a:bodyPr>
          <a:lstStyle/>
          <a:p>
            <a:pPr marL="285750" indent="-285750">
              <a:lnSpc>
                <a:spcPct val="105000"/>
              </a:lnSpc>
              <a:spcAft>
                <a:spcPts val="1200"/>
              </a:spcAft>
              <a:buFont typeface="Arial" panose="020B0604020202020204" pitchFamily="34" charset="0"/>
              <a:buChar char="•"/>
              <a:defRPr sz="1800">
                <a:solidFill>
                  <a:srgbClr val="232323"/>
                </a:solidFill>
              </a:defRPr>
            </a:pPr>
            <a:r>
              <a:rPr lang="en-GB" dirty="0"/>
              <a:t>PESTEL is a methodical approach of analysing the Political, Economic, Social, Technological, Environmental and Legal factors in the macro-environment of an organisation (Goncalves et al., 2022).</a:t>
            </a:r>
          </a:p>
          <a:p>
            <a:pPr marL="285750" indent="-285750">
              <a:lnSpc>
                <a:spcPct val="105000"/>
              </a:lnSpc>
              <a:spcAft>
                <a:spcPts val="1200"/>
              </a:spcAft>
              <a:buFont typeface="Arial" panose="020B0604020202020204" pitchFamily="34" charset="0"/>
              <a:buChar char="•"/>
              <a:defRPr sz="1800">
                <a:solidFill>
                  <a:srgbClr val="232323"/>
                </a:solidFill>
              </a:defRPr>
            </a:pPr>
            <a:r>
              <a:rPr lang="en-GB" dirty="0"/>
              <a:t>The structure is suitable because various forces influencing Basil such as working habits, economic factors and regulation, are beyond the scope of the bakery.</a:t>
            </a:r>
          </a:p>
          <a:p>
            <a:pPr marL="285750" indent="-285750">
              <a:lnSpc>
                <a:spcPct val="105000"/>
              </a:lnSpc>
              <a:spcAft>
                <a:spcPts val="1200"/>
              </a:spcAft>
              <a:buFont typeface="Arial" panose="020B0604020202020204" pitchFamily="34" charset="0"/>
              <a:buChar char="•"/>
              <a:defRPr sz="1800">
                <a:solidFill>
                  <a:srgbClr val="232323"/>
                </a:solidFill>
              </a:defRPr>
            </a:pPr>
            <a:r>
              <a:rPr lang="en-GB" dirty="0"/>
              <a:t>PESTEL aids in isolating various external factors to be able to assess them systematically to determine their relevance and possible effect on the sales issue facing Basil (Goncalves et al., 2022).</a:t>
            </a:r>
          </a:p>
          <a:p>
            <a:pPr marL="285750" indent="-285750">
              <a:lnSpc>
                <a:spcPct val="105000"/>
              </a:lnSpc>
              <a:spcAft>
                <a:spcPts val="1200"/>
              </a:spcAft>
              <a:buFont typeface="Arial" panose="020B0604020202020204" pitchFamily="34" charset="0"/>
              <a:buChar char="•"/>
              <a:defRPr sz="1800">
                <a:solidFill>
                  <a:srgbClr val="232323"/>
                </a:solidFill>
              </a:defRPr>
            </a:pPr>
            <a:r>
              <a:rPr lang="en-GB" dirty="0"/>
              <a:t>Its only major drawback is that the fact that one of the external factors was identified does not imply causality, i.e., a PESTEL factor should not necessarily be discussed as the cause of Basil having a 25% sales gap.</a:t>
            </a:r>
          </a:p>
          <a:p>
            <a:pPr marL="285750" indent="-285750">
              <a:lnSpc>
                <a:spcPct val="105000"/>
              </a:lnSpc>
              <a:spcAft>
                <a:spcPts val="1200"/>
              </a:spcAft>
              <a:buFont typeface="Arial" panose="020B0604020202020204" pitchFamily="34" charset="0"/>
              <a:buChar char="•"/>
              <a:defRPr sz="1800">
                <a:solidFill>
                  <a:srgbClr val="232323"/>
                </a:solidFill>
              </a:defRPr>
            </a:pPr>
            <a:r>
              <a:rPr lang="en-GB" dirty="0"/>
              <a:t>The analysis should not be confined, then, to enumerating the six categories but instead relate external evidence to the situation Basil is in and assess which of the factors seem to be most important.</a:t>
            </a:r>
            <a:endParaRPr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PESTEL Analysis: Political, Economic and Social</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5</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78027" y="1413287"/>
            <a:ext cx="10835640" cy="4031425"/>
          </a:xfrm>
          <a:prstGeom prst="rect">
            <a:avLst/>
          </a:prstGeom>
          <a:noFill/>
        </p:spPr>
        <p:txBody>
          <a:bodyPr wrap="square">
            <a:spAutoFit/>
          </a:bodyPr>
          <a:lstStyle/>
          <a:p>
            <a:pPr marL="285750" indent="-285750">
              <a:lnSpc>
                <a:spcPct val="105000"/>
              </a:lnSpc>
              <a:spcAft>
                <a:spcPts val="1200"/>
              </a:spcAft>
              <a:buFont typeface="Arial" panose="020B0604020202020204" pitchFamily="34" charset="0"/>
              <a:buChar char="•"/>
              <a:defRPr sz="1720">
                <a:solidFill>
                  <a:srgbClr val="232323"/>
                </a:solidFill>
              </a:defRPr>
            </a:pPr>
            <a:r>
              <a:rPr lang="en-GB" dirty="0"/>
              <a:t>Political: Since April 2026 qualifying retail, hospitality and leisure properties in England are subject to lower business-rates multipliers, this could affect the future cost of Basil rates on its properties provided it satisfies the eligibility criteria (HM Treasury, 2026).</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Economic: UK accommodation and food-service companies are still reporting that they have been experiencing higher prices of purchased goods and services, which suggest broader cost pressures that apply to the rising overheads at Basil (ONS, 2026a).</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Social: Hybrid workers in Great Britain made up around 28 percent of all working adults in autumn 2024, which confirms Basil by saying that office customers no longer were seen every day at work (ONS, 2024).</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Lower attendance in the workplace may lower the number of lunchtime buying opportunities, but the national evidence of hybrid-working in the country cannot measure its impact on the sales of Basil in particular.</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In general, social and economic factors seem to be especially prominent as Basil is both losing access to traditional customers and experiencing increased pressure on operating expenses.</a:t>
            </a: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PESTEL Analysis: Technological, Environmental and Legal</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6</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1051560"/>
            <a:ext cx="10835640" cy="3753528"/>
          </a:xfrm>
          <a:prstGeom prst="rect">
            <a:avLst/>
          </a:prstGeom>
          <a:noFill/>
        </p:spPr>
        <p:txBody>
          <a:bodyPr wrap="square">
            <a:spAutoFit/>
          </a:bodyPr>
          <a:lstStyle/>
          <a:p>
            <a:pPr marL="285750" indent="-285750">
              <a:lnSpc>
                <a:spcPct val="105000"/>
              </a:lnSpc>
              <a:spcAft>
                <a:spcPts val="1200"/>
              </a:spcAft>
              <a:buFont typeface="Arial" panose="020B0604020202020204" pitchFamily="34" charset="0"/>
              <a:buChar char="•"/>
              <a:defRPr sz="1720">
                <a:solidFill>
                  <a:srgbClr val="232323"/>
                </a:solidFill>
              </a:defRPr>
            </a:pPr>
            <a:r>
              <a:rPr lang="en-GB" dirty="0"/>
              <a:t>Technological: In 2025, internet sales has constituted 27.5% of all UK retail sales, meaning that digital buying is not that new to consumer behaviour (ONS, 2026b).</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The dependency of Basil on telephone pre-orders could thus pose a convenience gap since he is not always able to respond to calls as he bakes cookies.</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Environmental: UK organic food and drink market is estimated to have reached about 3.9 billion in 2025 meaning that the organic positioning given by Basil could be a source of differentiation even though there is uncertainty about sourcing (Soil Association, 2026).</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Legal: Food establishments that accept orders online or via telephone should include necessary allergen information when making an order and when delivering food (Food Standards Agency, 2026).</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Digital ordering and delivery thus offers potential opportunities to Basil, but any such change in the future would have to strike a balance between customer convenience, the capacity to operate as well as regulatory obligations.</a:t>
            </a:r>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Evaluation of the PESTEL Findings</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7</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1051560"/>
            <a:ext cx="10835640" cy="3895425"/>
          </a:xfrm>
          <a:prstGeom prst="rect">
            <a:avLst/>
          </a:prstGeom>
          <a:noFill/>
        </p:spPr>
        <p:txBody>
          <a:bodyPr wrap="square">
            <a:spAutoFit/>
          </a:bodyPr>
          <a:lstStyle/>
          <a:p>
            <a:pPr marL="285750" indent="-285750">
              <a:lnSpc>
                <a:spcPct val="105000"/>
              </a:lnSpc>
              <a:spcAft>
                <a:spcPts val="1200"/>
              </a:spcAft>
              <a:buFont typeface="Arial" panose="020B0604020202020204" pitchFamily="34" charset="0"/>
              <a:buChar char="•"/>
              <a:defRPr sz="1800">
                <a:solidFill>
                  <a:srgbClr val="232323"/>
                </a:solidFill>
              </a:defRPr>
            </a:pPr>
            <a:r>
              <a:rPr lang="en-GB" dirty="0"/>
              <a:t>Social factors seem to be of great importance since the already established hybrid-working trends are in line with the fact that Basil noticed that office customers come to the area less often (ONS, 2024).</a:t>
            </a:r>
          </a:p>
          <a:p>
            <a:pPr marL="285750" indent="-285750">
              <a:lnSpc>
                <a:spcPct val="105000"/>
              </a:lnSpc>
              <a:spcAft>
                <a:spcPts val="1200"/>
              </a:spcAft>
              <a:buFont typeface="Arial" panose="020B0604020202020204" pitchFamily="34" charset="0"/>
              <a:buChar char="•"/>
              <a:defRPr sz="1800">
                <a:solidFill>
                  <a:srgbClr val="232323"/>
                </a:solidFill>
              </a:defRPr>
            </a:pPr>
            <a:r>
              <a:rPr lang="en-GB" dirty="0"/>
              <a:t>Economic considerations also play an important role since the costs of doing business are rising, so the financial implications of the sales not reaching the level they were in 2020 will be greater (ONS, 2026a).</a:t>
            </a:r>
          </a:p>
          <a:p>
            <a:pPr marL="285750" indent="-285750">
              <a:lnSpc>
                <a:spcPct val="105000"/>
              </a:lnSpc>
              <a:spcAft>
                <a:spcPts val="1200"/>
              </a:spcAft>
              <a:buFont typeface="Arial" panose="020B0604020202020204" pitchFamily="34" charset="0"/>
              <a:buChar char="•"/>
              <a:defRPr sz="1800">
                <a:solidFill>
                  <a:srgbClr val="232323"/>
                </a:solidFill>
              </a:defRPr>
            </a:pPr>
            <a:r>
              <a:rPr lang="en-GB" dirty="0"/>
              <a:t>Technological factors are a challenge and an opportunity since customers are demanding convenient ordering, whereas Basil has an old pre-order system that depends on the availability of telephones ( Basil Bakery Case Study, 2026).</a:t>
            </a:r>
          </a:p>
          <a:p>
            <a:pPr marL="285750" indent="-285750">
              <a:lnSpc>
                <a:spcPct val="105000"/>
              </a:lnSpc>
              <a:spcAft>
                <a:spcPts val="1200"/>
              </a:spcAft>
              <a:buFont typeface="Arial" panose="020B0604020202020204" pitchFamily="34" charset="0"/>
              <a:buChar char="•"/>
              <a:defRPr sz="1800">
                <a:solidFill>
                  <a:srgbClr val="232323"/>
                </a:solidFill>
              </a:defRPr>
            </a:pPr>
            <a:r>
              <a:rPr lang="en-GB" dirty="0"/>
              <a:t>The impact of environmental factors is complex since organic sourcing helps Basil to achieve market differentiation but can lead to increased input costs that are difficult to predict (Soil Association, 2026).</a:t>
            </a:r>
          </a:p>
          <a:p>
            <a:pPr marL="285750" indent="-285750">
              <a:lnSpc>
                <a:spcPct val="105000"/>
              </a:lnSpc>
              <a:spcAft>
                <a:spcPts val="1200"/>
              </a:spcAft>
              <a:buFont typeface="Arial" panose="020B0604020202020204" pitchFamily="34" charset="0"/>
              <a:buChar char="•"/>
              <a:defRPr sz="1800">
                <a:solidFill>
                  <a:srgbClr val="232323"/>
                </a:solidFill>
              </a:defRPr>
            </a:pPr>
            <a:r>
              <a:rPr lang="en-GB" dirty="0"/>
              <a:t>Generally, PESTEL indicates that Basil has a problem because of the interaction of external forces and not a single factor, but the model is incapable of explaining internal operational factors.</a:t>
            </a:r>
            <a:endParaRPr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Fishbone Analysis: Purpose and Evaluation</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8</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1051560"/>
            <a:ext cx="10835640" cy="3475631"/>
          </a:xfrm>
          <a:prstGeom prst="rect">
            <a:avLst/>
          </a:prstGeom>
          <a:noFill/>
        </p:spPr>
        <p:txBody>
          <a:bodyPr wrap="square">
            <a:spAutoFit/>
          </a:bodyPr>
          <a:lstStyle/>
          <a:p>
            <a:pPr marL="285750" indent="-285750">
              <a:lnSpc>
                <a:spcPct val="105000"/>
              </a:lnSpc>
              <a:spcAft>
                <a:spcPts val="1200"/>
              </a:spcAft>
              <a:buFont typeface="Arial" panose="020B0604020202020204" pitchFamily="34" charset="0"/>
              <a:buChar char="•"/>
              <a:defRPr sz="1720">
                <a:solidFill>
                  <a:srgbClr val="232323"/>
                </a:solidFill>
              </a:defRPr>
            </a:pPr>
            <a:r>
              <a:rPr lang="en-GB" dirty="0"/>
              <a:t>A Fishbone or Cause-and-Effect diagram is a method of systematically organising the possible causes of a specified problem into rational groups to facilitate the systematic analysis of root causes (</a:t>
            </a:r>
            <a:r>
              <a:rPr lang="en-GB" dirty="0" err="1"/>
              <a:t>Sakdiyah</a:t>
            </a:r>
            <a:r>
              <a:rPr lang="en-GB" dirty="0"/>
              <a:t>, </a:t>
            </a:r>
            <a:r>
              <a:rPr lang="en-GB" dirty="0" err="1"/>
              <a:t>Eltivia</a:t>
            </a:r>
            <a:r>
              <a:rPr lang="en-GB" dirty="0"/>
              <a:t> and Afandi, 2022).</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The specified impact of Basil is a steady sales that is about 25 percent lower than that of 2019 in the period of 20232025 (Basil Bakery Case Study, 2026).</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The framework enables the customer, location, process, technology, cost and sourcing factors to be </a:t>
            </a:r>
            <a:r>
              <a:rPr lang="en-GB" dirty="0" err="1"/>
              <a:t>analyzed</a:t>
            </a:r>
            <a:r>
              <a:rPr lang="en-GB" dirty="0"/>
              <a:t> in a unified manner as opposed to the assumption that a single problem is the cause of the entire sales decline.</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Cause-and-Effect diagrams are root-cause-analysis tools that are considered useful; however, their applications must be based on the quality of the evidence applied to identify and evaluate the potential causes (Barsalou, 2023).</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The main weakness is that Fishbone analysis does not establish causality and simply organises plausible causes and therefore further business data would be needed to establish their relative importance.</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Fishbone Diagram: Potential Causes</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9</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1051560"/>
            <a:ext cx="6065874" cy="4865114"/>
          </a:xfrm>
          <a:prstGeom prst="rect">
            <a:avLst/>
          </a:prstGeom>
          <a:noFill/>
        </p:spPr>
        <p:txBody>
          <a:bodyPr wrap="square">
            <a:spAutoFit/>
          </a:bodyPr>
          <a:lstStyle/>
          <a:p>
            <a:pPr marL="285750" indent="-285750">
              <a:lnSpc>
                <a:spcPct val="105000"/>
              </a:lnSpc>
              <a:spcAft>
                <a:spcPts val="1200"/>
              </a:spcAft>
              <a:buFont typeface="Arial" panose="020B0604020202020204" pitchFamily="34" charset="0"/>
              <a:buChar char="•"/>
              <a:defRPr sz="1720">
                <a:solidFill>
                  <a:srgbClr val="232323"/>
                </a:solidFill>
              </a:defRPr>
            </a:pPr>
            <a:r>
              <a:rPr lang="en-GB" dirty="0"/>
              <a:t>Customers: Hybrid working, loss of jobs and expectations of convenience among customers may diminish the number of traditional customer visits (ONS, 2024).</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Location: The closed-down stores, empty units and less activity in the retail-parks can reduce the amount of potential customers going by the bakery (PwC, 2025).</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Processes: The failure to make telephone calls, queues during busy periods and the fact that Basil will have to work on site may limit the bakery in converting customer demand to sales.</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Technology: Customers cannot easily get the bakery products due to the reliance on telephone ordering and the lack of set channels of digital ordering and delivery. </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Costs and sourcing: Overheads and unforeseen costs of organic ingredients put pressure on the budget, but these do not directly justify the reduced number of customers.</a:t>
            </a:r>
            <a:endParaRPr dirty="0"/>
          </a:p>
        </p:txBody>
      </p:sp>
      <p:pic>
        <p:nvPicPr>
          <p:cNvPr id="7" name="Picture 6">
            <a:extLst>
              <a:ext uri="{FF2B5EF4-FFF2-40B4-BE49-F238E27FC236}">
                <a16:creationId xmlns:a16="http://schemas.microsoft.com/office/drawing/2014/main" id="{89C6789B-DFDA-8B49-9D01-B0F5BC744C2E}"/>
              </a:ext>
            </a:extLst>
          </p:cNvPr>
          <p:cNvPicPr>
            <a:picLocks noChangeAspect="1"/>
          </p:cNvPicPr>
          <p:nvPr/>
        </p:nvPicPr>
        <p:blipFill>
          <a:blip r:embed="rId3"/>
          <a:stretch>
            <a:fillRect/>
          </a:stretch>
        </p:blipFill>
        <p:spPr>
          <a:xfrm>
            <a:off x="6861401" y="1033270"/>
            <a:ext cx="5212901" cy="4883403"/>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Evaluation of the Root Causes</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10</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1051560"/>
            <a:ext cx="10835640" cy="3475631"/>
          </a:xfrm>
          <a:prstGeom prst="rect">
            <a:avLst/>
          </a:prstGeom>
          <a:noFill/>
        </p:spPr>
        <p:txBody>
          <a:bodyPr wrap="square">
            <a:spAutoFit/>
          </a:bodyPr>
          <a:lstStyle/>
          <a:p>
            <a:pPr marL="285750" indent="-285750">
              <a:lnSpc>
                <a:spcPct val="105000"/>
              </a:lnSpc>
              <a:spcAft>
                <a:spcPts val="1200"/>
              </a:spcAft>
              <a:buFont typeface="Arial" panose="020B0604020202020204" pitchFamily="34" charset="0"/>
              <a:buChar char="•"/>
              <a:defRPr sz="1720">
                <a:solidFill>
                  <a:srgbClr val="232323"/>
                </a:solidFill>
              </a:defRPr>
            </a:pPr>
            <a:r>
              <a:rPr lang="en-GB" dirty="0"/>
              <a:t>A believable key external factor, due to the fact that hybrid working offers a viable reason as to why fewer office workers are buying locally throughout the working week, is the reduced customer presence (ONS, 2024).</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Declining surrounding retail activity can also exacerbate this issue, but the national store-closure data cannot determine the exact footfall change at the location of Basil in Coventry (PwC, 2025).</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Basil ordering process is a potentially manageable internal factor, since the request to pre-order is made by customers, and unanswered telephone calls can result in lost sales opportunities .</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The lack of delivery can also limit access to the customers even further, as some of the former loyal customers do not work locally anymore or work at home 1/2-day a week.</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The best interpretation is hence a multi-causal problem whereby external changes decrease the opportunities of customers but internal operational constraints decrease the capacity of Basil to respond.</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t>Critical Synthesis and Reflection</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11</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1051560"/>
            <a:ext cx="10835640" cy="3475631"/>
          </a:xfrm>
          <a:prstGeom prst="rect">
            <a:avLst/>
          </a:prstGeom>
          <a:noFill/>
        </p:spPr>
        <p:txBody>
          <a:bodyPr wrap="square">
            <a:spAutoFit/>
          </a:bodyPr>
          <a:lstStyle/>
          <a:p>
            <a:pPr marL="285750" indent="-285750">
              <a:lnSpc>
                <a:spcPct val="105000"/>
              </a:lnSpc>
              <a:spcAft>
                <a:spcPts val="1200"/>
              </a:spcAft>
              <a:buFont typeface="Arial" panose="020B0604020202020204" pitchFamily="34" charset="0"/>
              <a:buChar char="•"/>
              <a:defRPr sz="1720">
                <a:solidFill>
                  <a:srgbClr val="232323"/>
                </a:solidFill>
              </a:defRPr>
            </a:pPr>
            <a:r>
              <a:rPr lang="en-GB" dirty="0"/>
              <a:t>PESTEL and Fishbone work out key external forces and how these forces can affect the internal working constraints of Basil.</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Neither of the two frameworks can work out to what extent the 25% sales difference can be ascribed to hybrid working, decline in retail-parks, restrictions in ordering or any other variable.</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To tell the difference between low footfall and alterations in the amount spent per customer, Basil would require sales data by day and time and customer-count data.</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Customer surveys, missed-call records and pre-order enquiries would assist in testing whether there are any delivery and ordering constraints that are creating significant lost demand.</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The present analysis thus offers evidence-based diagnosis of probable causes as opposed to absolute proof, which must be identified prior to significant business decisions being taken (Kurihara et al., 2023).</a:t>
            </a:r>
            <a:endParaRPr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rPr dirty="0"/>
              <a:t>Key Findings</a:t>
            </a:r>
            <a:r>
              <a:rPr lang="en-US" dirty="0"/>
              <a:t> and Conclusion</a:t>
            </a:r>
            <a:endParaRPr dirty="0"/>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12</a:t>
            </a:r>
          </a:p>
        </p:txBody>
      </p:sp>
      <p:sp>
        <p:nvSpPr>
          <p:cNvPr id="4" name="Rectangle 3"/>
          <p:cNvSpPr/>
          <p:nvPr/>
        </p:nvSpPr>
        <p:spPr>
          <a:xfrm>
            <a:off x="502920" y="1033271"/>
            <a:ext cx="73152" cy="5120640"/>
          </a:xfrm>
          <a:prstGeom prst="rect">
            <a:avLst/>
          </a:prstGeom>
          <a:solidFill>
            <a:srgbClr val="2C5B8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685800" y="1051560"/>
            <a:ext cx="10835640" cy="3753528"/>
          </a:xfrm>
          <a:prstGeom prst="rect">
            <a:avLst/>
          </a:prstGeom>
          <a:noFill/>
        </p:spPr>
        <p:txBody>
          <a:bodyPr wrap="square">
            <a:spAutoFit/>
          </a:bodyPr>
          <a:lstStyle/>
          <a:p>
            <a:pPr marL="285750" indent="-285750">
              <a:lnSpc>
                <a:spcPct val="105000"/>
              </a:lnSpc>
              <a:spcAft>
                <a:spcPts val="1200"/>
              </a:spcAft>
              <a:buFont typeface="Arial" panose="020B0604020202020204" pitchFamily="34" charset="0"/>
              <a:buChar char="•"/>
              <a:defRPr sz="1720">
                <a:solidFill>
                  <a:srgbClr val="232323"/>
                </a:solidFill>
              </a:defRPr>
            </a:pPr>
            <a:r>
              <a:rPr lang="en-GB" dirty="0"/>
              <a:t>Sales underperformance is here to stay: The average sales in 2023-2025 were still about 25 percent lower than in 2019, which has become a long-term business problem.</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Customer access has shifted: Hybrid working offers a plausible reason why part of the traditional office-worker customer base of Basil has less access on weekdays (ONS, 2024).</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The local trading environment can support the issue: Store closures and empty premises can decrease the number of customers around the store, but they will specifically impact the Basil store, and local evidence is needed (PwC, 2025).</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Internal processes can limit the conversion of demand: Customer demands to deliver and pre-order are not completely compatible with the current telephone-based and onsite operating model of Basil.</a:t>
            </a:r>
          </a:p>
          <a:p>
            <a:pPr marL="285750" indent="-285750">
              <a:lnSpc>
                <a:spcPct val="105000"/>
              </a:lnSpc>
              <a:spcAft>
                <a:spcPts val="1200"/>
              </a:spcAft>
              <a:buFont typeface="Arial" panose="020B0604020202020204" pitchFamily="34" charset="0"/>
              <a:buChar char="•"/>
              <a:defRPr sz="1720">
                <a:solidFill>
                  <a:srgbClr val="232323"/>
                </a:solidFill>
              </a:defRPr>
            </a:pPr>
            <a:r>
              <a:rPr lang="en-GB" dirty="0"/>
              <a:t>Basil is not growing its sales and the lack of growth can be best viewed as a multi-causal problem of a structural external change and a set of internal operational constraints and rising cost pressure.</a:t>
            </a: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777240"/>
          </a:xfrm>
          <a:prstGeom prst="rect">
            <a:avLst/>
          </a:prstGeom>
          <a:solidFill>
            <a:srgbClr val="18304A"/>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l">
              <a:defRPr sz="2500" b="1">
                <a:solidFill>
                  <a:srgbClr val="FFFFFF"/>
                </a:solidFill>
              </a:defRPr>
            </a:pPr>
            <a:r>
              <a:rPr dirty="0"/>
              <a:t>References</a:t>
            </a:r>
          </a:p>
        </p:txBody>
      </p:sp>
      <p:sp>
        <p:nvSpPr>
          <p:cNvPr id="3" name="TextBox 2"/>
          <p:cNvSpPr txBox="1"/>
          <p:nvPr/>
        </p:nvSpPr>
        <p:spPr>
          <a:xfrm>
            <a:off x="11384280" y="173736"/>
            <a:ext cx="457200" cy="320040"/>
          </a:xfrm>
          <a:prstGeom prst="rect">
            <a:avLst/>
          </a:prstGeom>
          <a:noFill/>
        </p:spPr>
        <p:txBody>
          <a:bodyPr wrap="none">
            <a:spAutoFit/>
          </a:bodyPr>
          <a:lstStyle/>
          <a:p>
            <a:pPr algn="r">
              <a:defRPr sz="1200">
                <a:solidFill>
                  <a:srgbClr val="FFFFFF"/>
                </a:solidFill>
              </a:defRPr>
            </a:pPr>
            <a:r>
              <a:t>14</a:t>
            </a:r>
          </a:p>
        </p:txBody>
      </p:sp>
      <p:sp>
        <p:nvSpPr>
          <p:cNvPr id="7" name="TextBox 6">
            <a:extLst>
              <a:ext uri="{FF2B5EF4-FFF2-40B4-BE49-F238E27FC236}">
                <a16:creationId xmlns:a16="http://schemas.microsoft.com/office/drawing/2014/main" id="{460DE854-6F9F-519E-7D51-964161EF1DDD}"/>
              </a:ext>
            </a:extLst>
          </p:cNvPr>
          <p:cNvSpPr txBox="1"/>
          <p:nvPr/>
        </p:nvSpPr>
        <p:spPr>
          <a:xfrm>
            <a:off x="255068" y="1169581"/>
            <a:ext cx="11936627" cy="5047536"/>
          </a:xfrm>
          <a:prstGeom prst="rect">
            <a:avLst/>
          </a:prstGeom>
          <a:noFill/>
        </p:spPr>
        <p:txBody>
          <a:bodyPr wrap="square">
            <a:spAutoFit/>
          </a:bodyPr>
          <a:lstStyle/>
          <a:p>
            <a:pPr>
              <a:buNone/>
            </a:pPr>
            <a:r>
              <a:rPr lang="en-GB" sz="1400" dirty="0"/>
              <a:t>Barsalou, M.A. (2023) ‘Determining which of the classic seven quality tools are in the quality practitioner’s RCA tool kit’, Cogent Engineering, 10(1), 2199516. </a:t>
            </a:r>
          </a:p>
          <a:p>
            <a:pPr>
              <a:buNone/>
            </a:pPr>
            <a:r>
              <a:rPr lang="en-GB" sz="1400" dirty="0"/>
              <a:t>Food Standards Agency (2026) Allergen guidance for food businesses. Available at: </a:t>
            </a:r>
            <a:r>
              <a:rPr lang="en-GB" sz="1400" dirty="0">
                <a:hlinkClick r:id="rId3"/>
              </a:rPr>
              <a:t>https://www.gov.uk/government/publications/allergen-guidance-for-food-businesses</a:t>
            </a:r>
            <a:r>
              <a:rPr lang="en-GB" sz="1400" dirty="0"/>
              <a:t> (Accessed: 30 September 2026). </a:t>
            </a:r>
          </a:p>
          <a:p>
            <a:pPr>
              <a:buNone/>
            </a:pPr>
            <a:r>
              <a:rPr lang="en-GB" sz="1400" dirty="0"/>
              <a:t>Gonçalves, M., Cardoso, A. and Carvalho, H. (2022) ‘PESTEL analysis and the macro-environmental factors that influence the development of the electric and hybrid vehicles industry in Brazil’, Case Studies on Transport Policy, 10(1), pp. 686–699. </a:t>
            </a:r>
          </a:p>
          <a:p>
            <a:pPr>
              <a:buNone/>
            </a:pPr>
            <a:r>
              <a:rPr lang="en-GB" sz="1400" dirty="0"/>
              <a:t>HM Treasury (2026) Business Rates Multipliers: Qualifying Retail, Hospitality or Leisure. Available at: </a:t>
            </a:r>
            <a:r>
              <a:rPr lang="en-GB" sz="1400" dirty="0">
                <a:hlinkClick r:id="rId4"/>
              </a:rPr>
              <a:t>https://www.gov.uk/guidance/business-rates-multipliers-qualifying-retail-hospitality-or-leisure</a:t>
            </a:r>
            <a:r>
              <a:rPr lang="en-GB" sz="1400" dirty="0"/>
              <a:t> (Accessed: 1 October 2026). </a:t>
            </a:r>
          </a:p>
          <a:p>
            <a:pPr>
              <a:buNone/>
            </a:pPr>
            <a:r>
              <a:rPr lang="en-GB" sz="1400" dirty="0"/>
              <a:t>Kurihara, M., Watari, T., Kosaka, S., Enomoto, K., Kimura, T., Taniguchi, K., Watanuki, S., </a:t>
            </a:r>
            <a:r>
              <a:rPr lang="en-GB" sz="1400" dirty="0" err="1"/>
              <a:t>Nagoshi</a:t>
            </a:r>
            <a:r>
              <a:rPr lang="en-GB" sz="1400" dirty="0"/>
              <a:t>, K. and Koizumi, S. (2023) ‘Root cause analysis to identify major barriers to the promotion of patient safety in Japan’, Journal of Patient Safety and Risk Management, 28(1), pp. 9–14. </a:t>
            </a:r>
          </a:p>
          <a:p>
            <a:pPr>
              <a:buNone/>
            </a:pPr>
            <a:r>
              <a:rPr lang="en-GB" sz="1400" dirty="0"/>
              <a:t>Office for National Statistics (2024) Who are the hybrid workers? Available at: </a:t>
            </a:r>
            <a:r>
              <a:rPr lang="en-GB" sz="1400" dirty="0">
                <a:hlinkClick r:id="rId5"/>
              </a:rPr>
              <a:t>https://www.ons.gov.uk/employmentandlabourmarket/peopleinwork/employmentandemployeetypes/articles/whoarethehybridworkers/latest</a:t>
            </a:r>
            <a:r>
              <a:rPr lang="en-GB" sz="1400" dirty="0"/>
              <a:t> (Accessed: 28 September 2026). </a:t>
            </a:r>
          </a:p>
          <a:p>
            <a:pPr>
              <a:buNone/>
            </a:pPr>
            <a:r>
              <a:rPr lang="en-GB" sz="1400" dirty="0"/>
              <a:t>Office for National Statistics (2026a) Business insights and impact on the UK economy: 19 February 2026. Available at: </a:t>
            </a:r>
            <a:r>
              <a:rPr lang="en-GB" sz="1400" dirty="0">
                <a:hlinkClick r:id="rId6"/>
              </a:rPr>
              <a:t>https://www.ons.gov.uk/businessindustryandtrade/business/businessservices/bulletins/businessinsightsandimpactontheukeconomy/19february2026</a:t>
            </a:r>
            <a:r>
              <a:rPr lang="en-GB" sz="1400" dirty="0"/>
              <a:t> (Accessed: 2 October 2026). </a:t>
            </a:r>
          </a:p>
          <a:p>
            <a:pPr>
              <a:buNone/>
            </a:pPr>
            <a:r>
              <a:rPr lang="en-GB" sz="1400" dirty="0"/>
              <a:t>Office for National Statistics (2026b) Internet sales as a percentage of total retail sales (ratio) (%). Available at: </a:t>
            </a:r>
            <a:r>
              <a:rPr lang="en-GB" sz="1400" dirty="0">
                <a:hlinkClick r:id="rId7"/>
              </a:rPr>
              <a:t>https://www.ons.gov.uk/businessindustryandtrade/retailindustry/timeseries/j4mc</a:t>
            </a:r>
            <a:r>
              <a:rPr lang="en-GB" sz="1400" dirty="0"/>
              <a:t> (Accessed: 4 October 2026). </a:t>
            </a:r>
          </a:p>
          <a:p>
            <a:pPr>
              <a:buNone/>
            </a:pPr>
            <a:r>
              <a:rPr lang="en-GB" sz="1400" dirty="0"/>
              <a:t>PricewaterhouseCoopers (PwC) (2025) Store Openings and Closures 2024. Available at: </a:t>
            </a:r>
            <a:r>
              <a:rPr lang="en-GB" sz="1400" dirty="0">
                <a:hlinkClick r:id="rId8"/>
              </a:rPr>
              <a:t>https://www.pwc.co.uk/industries/retail-consumer/insights/store-openings-and-closures.html</a:t>
            </a:r>
            <a:r>
              <a:rPr lang="en-GB" sz="1400" dirty="0"/>
              <a:t> (Accessed: 29 September 2026). </a:t>
            </a:r>
          </a:p>
          <a:p>
            <a:pPr>
              <a:buNone/>
            </a:pPr>
            <a:r>
              <a:rPr lang="en-GB" sz="1400" dirty="0" err="1"/>
              <a:t>Sakdiyah</a:t>
            </a:r>
            <a:r>
              <a:rPr lang="en-GB" sz="1400" dirty="0"/>
              <a:t>, S.H., </a:t>
            </a:r>
            <a:r>
              <a:rPr lang="en-GB" sz="1400" dirty="0" err="1"/>
              <a:t>Eltivia</a:t>
            </a:r>
            <a:r>
              <a:rPr lang="en-GB" sz="1400" dirty="0"/>
              <a:t>, N. and Afandi, A. (2022) ‘Root Cause Analysis Using Fishbone Diagram: Company Management Decision Making’, Journal of Applied Business, Taxation and Economics Research, 1(6), pp. 566–576. </a:t>
            </a:r>
          </a:p>
          <a:p>
            <a:pPr>
              <a:buNone/>
            </a:pPr>
            <a:r>
              <a:rPr lang="en-GB" sz="1400" dirty="0"/>
              <a:t>Soil Association Certification (2026) Organic Market Report 2026. Available at: </a:t>
            </a:r>
            <a:r>
              <a:rPr lang="en-GB" sz="1400" dirty="0">
                <a:hlinkClick r:id="rId9"/>
              </a:rPr>
              <a:t>https://www.soilassociation.org/for-business/soil-association-certification/business-support/organic-market-report/</a:t>
            </a:r>
            <a:r>
              <a:rPr lang="en-GB" sz="1400" dirty="0"/>
              <a:t> (Accessed: 5 October 2026).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TotalTime>
  <Words>4376</Words>
  <Application>Microsoft Office PowerPoint</Application>
  <PresentationFormat>Widescreen</PresentationFormat>
  <Paragraphs>119</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Ana-Maria-Isabela Iancu (25111428)</cp:lastModifiedBy>
  <cp:revision>6</cp:revision>
  <cp:lastPrinted>2026-10-05T17:31:40Z</cp:lastPrinted>
  <dcterms:created xsi:type="dcterms:W3CDTF">2013-01-27T09:14:16Z</dcterms:created>
  <dcterms:modified xsi:type="dcterms:W3CDTF">2026-10-07T10:24:32Z</dcterms:modified>
  <cp:category/>
</cp:coreProperties>
</file>