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word/document.xml" ContentType="application/vnd.openxmlformats-officedocument.wordprocessingml.document.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word/numbering.xml" ContentType="application/vnd.openxmlformats-officedocument.wordprocessingml.numbering+xml"/>
  <Override PartName="/word/styles.xml" ContentType="application/vnd.openxmlformats-officedocument.wordprocessingml.styles+xml"/>
  <Override PartName="/word/settings.xml" ContentType="application/vnd.openxmlformats-officedocument.wordprocessingml.settings+xml"/>
  <Override PartName="/word/webSettings.xml" ContentType="application/vnd.openxmlformats-officedocument.wordprocessingml.webSettings+xml"/>
  <Override PartName="/word/footnotes.xml" ContentType="application/vnd.openxmlformats-officedocument.wordprocessingml.footnotes+xml"/>
  <Override PartName="/word/endnotes.xml" ContentType="application/vnd.openxmlformats-officedocument.wordprocessingml.endnotes+xml"/>
  <Override PartName="/word/comments.xml" ContentType="application/vnd.openxmlformats-officedocument.wordprocessingml.comments+xml"/>
  <Override PartName="/word/commentsExtended.xml" ContentType="application/vnd.openxmlformats-officedocument.wordprocessingml.commentsExtended+xml"/>
  <Override PartName="/word/commentsIds.xml" ContentType="application/vnd.openxmlformats-officedocument.wordprocessingml.commentsIds+xml"/>
  <Override PartName="/word/header1.xml" ContentType="application/vnd.openxmlformats-officedocument.wordprocessingml.header+xml"/>
  <Override PartName="/word/footer1.xml" ContentType="application/vnd.openxmlformats-officedocument.wordprocessingml.footer+xml"/>
  <Override PartName="/word/fontTable.xml" ContentType="application/vnd.openxmlformats-officedocument.wordprocessingml.fontTable+xml"/>
  <Override PartName="/word/people.xml" ContentType="application/vnd.openxmlformats-officedocument.wordprocessingml.people+xml"/>
  <Override PartName="/word/theme/theme1.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word/document.xml"/><Relationship Id="rId4" Type="http://schemas.openxmlformats.org/officeDocument/2006/relationships/custom-properties" Target="docProps/custom.xml"/></Relationships>
</file>

<file path=word/document.xml><?xml version="1.0" encoding="utf-8"?>
<w:document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body>
    <w:p w14:paraId="12E49B0D" w14:textId="77777777" w:rsidR="00485167" w:rsidRDefault="00000000">
      <w:pPr>
        <w:spacing w:line="360" w:lineRule="auto"/>
        <w:jc w:val="center"/>
        <w:rPr>
          <w:noProof/>
          <w:lang w:eastAsia="en-US"/>
        </w:rPr>
      </w:pPr>
      <w:r>
        <w:rPr>
          <w:noProof/>
          <w:lang w:eastAsia="en-US"/>
        </w:rPr>
        <w:drawing>
          <wp:inline distT="0" distB="0" distL="0" distR="0" wp14:anchorId="387940DF" wp14:editId="1EBA6EF9">
            <wp:extent cx="2235200" cy="895350"/>
            <wp:effectExtent l="0" t="0" r="0" b="0"/>
            <wp:docPr id="1026" name="Picture 3" descr="Press Releases 2018 | University of Wales Trinity Saint David"/>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0" name="Picture 3"/>
                    <pic:cNvPicPr/>
                  </pic:nvPicPr>
                  <pic:blipFill>
                    <a:blip r:embed="rId18" cstate="print"/>
                    <a:srcRect/>
                    <a:stretch/>
                  </pic:blipFill>
                  <pic:spPr>
                    <a:xfrm>
                      <a:off x="0" y="0"/>
                      <a:ext cx="2235200" cy="895350"/>
                    </a:xfrm>
                    <a:prstGeom prst="rect">
                      <a:avLst/>
                    </a:prstGeom>
                    <a:ln>
                      <a:noFill/>
                    </a:ln>
                  </pic:spPr>
                </pic:pic>
              </a:graphicData>
            </a:graphic>
          </wp:inline>
        </w:drawing>
      </w:r>
    </w:p>
    <w:p w14:paraId="671CF499" w14:textId="77777777" w:rsidR="00485167" w:rsidRDefault="00000000">
      <w:pPr>
        <w:spacing w:line="360" w:lineRule="auto"/>
        <w:jc w:val="center"/>
        <w:rPr>
          <w:rFonts w:ascii="Times New Roman" w:hAnsi="Times New Roman"/>
          <w:b/>
          <w:bCs/>
          <w:sz w:val="24"/>
          <w:szCs w:val="24"/>
        </w:rPr>
      </w:pPr>
      <w:r>
        <w:rPr>
          <w:rFonts w:ascii="Times New Roman" w:hAnsi="Times New Roman"/>
          <w:b/>
          <w:bCs/>
          <w:sz w:val="24"/>
          <w:szCs w:val="24"/>
        </w:rPr>
        <w:t>Independent Project Tourism (BMTP6015)</w:t>
      </w:r>
    </w:p>
    <w:p w14:paraId="5CE0783B" w14:textId="77777777" w:rsidR="00485167" w:rsidRDefault="00485167">
      <w:pPr>
        <w:spacing w:line="360" w:lineRule="auto"/>
        <w:jc w:val="center"/>
        <w:rPr>
          <w:rFonts w:ascii="Times New Roman" w:hAnsi="Times New Roman"/>
          <w:b/>
          <w:bCs/>
          <w:sz w:val="24"/>
          <w:szCs w:val="24"/>
        </w:rPr>
      </w:pPr>
    </w:p>
    <w:p w14:paraId="2A7169CB" w14:textId="70578F91" w:rsidR="00485167" w:rsidRDefault="00000000">
      <w:pPr>
        <w:spacing w:line="360" w:lineRule="auto"/>
        <w:jc w:val="center"/>
        <w:rPr>
          <w:rFonts w:ascii="Times New Roman" w:hAnsi="Times New Roman"/>
          <w:b/>
          <w:sz w:val="24"/>
          <w:szCs w:val="24"/>
        </w:rPr>
      </w:pPr>
      <w:r>
        <w:rPr>
          <w:rFonts w:ascii="Times New Roman" w:hAnsi="Times New Roman"/>
          <w:b/>
          <w:sz w:val="24"/>
          <w:szCs w:val="24"/>
        </w:rPr>
        <w:t xml:space="preserve">Strategic Human </w:t>
      </w:r>
      <w:r w:rsidR="00A81FB9">
        <w:rPr>
          <w:rFonts w:ascii="Times New Roman" w:hAnsi="Times New Roman"/>
          <w:b/>
          <w:sz w:val="24"/>
          <w:szCs w:val="24"/>
        </w:rPr>
        <w:t>Management</w:t>
      </w:r>
    </w:p>
    <w:p w14:paraId="5BF45BF9" w14:textId="0410D2F6" w:rsidR="00485167" w:rsidRDefault="00000000">
      <w:pPr>
        <w:spacing w:line="360" w:lineRule="auto"/>
        <w:jc w:val="center"/>
        <w:rPr>
          <w:rFonts w:ascii="Times New Roman" w:hAnsi="Times New Roman"/>
          <w:sz w:val="24"/>
          <w:szCs w:val="24"/>
        </w:rPr>
      </w:pPr>
      <w:r>
        <w:rPr>
          <w:rFonts w:ascii="Times New Roman" w:hAnsi="Times New Roman"/>
          <w:sz w:val="24"/>
          <w:szCs w:val="24"/>
        </w:rPr>
        <w:t xml:space="preserve">The Role of strategic human resources management practices on </w:t>
      </w:r>
      <w:r w:rsidR="00A81FB9">
        <w:rPr>
          <w:rFonts w:ascii="Times New Roman" w:hAnsi="Times New Roman"/>
          <w:sz w:val="24"/>
          <w:szCs w:val="24"/>
        </w:rPr>
        <w:t xml:space="preserve">organisation </w:t>
      </w:r>
      <w:r>
        <w:rPr>
          <w:rFonts w:ascii="Times New Roman" w:hAnsi="Times New Roman"/>
          <w:sz w:val="24"/>
          <w:szCs w:val="24"/>
        </w:rPr>
        <w:t xml:space="preserve">performance and talent retention in Wales hospitality industry: A case study of The Dolphin Hotel SA1 </w:t>
      </w:r>
      <w:r w:rsidR="00A81FB9">
        <w:rPr>
          <w:rFonts w:ascii="Times New Roman" w:hAnsi="Times New Roman"/>
          <w:sz w:val="24"/>
          <w:szCs w:val="24"/>
        </w:rPr>
        <w:t>Hotel, Swansea</w:t>
      </w:r>
    </w:p>
    <w:p w14:paraId="48794762" w14:textId="77777777" w:rsidR="00485167" w:rsidRDefault="00000000">
      <w:pPr>
        <w:spacing w:line="360" w:lineRule="auto"/>
        <w:jc w:val="center"/>
        <w:rPr>
          <w:rFonts w:ascii="Times New Roman" w:hAnsi="Times New Roman"/>
          <w:b/>
          <w:sz w:val="24"/>
          <w:szCs w:val="24"/>
        </w:rPr>
      </w:pPr>
      <w:r>
        <w:rPr>
          <w:rFonts w:ascii="Times New Roman" w:hAnsi="Times New Roman"/>
          <w:b/>
          <w:noProof/>
          <w:sz w:val="24"/>
          <w:szCs w:val="24"/>
          <w:lang w:eastAsia="en-US"/>
        </w:rPr>
        <w:drawing>
          <wp:inline distT="0" distB="0" distL="0" distR="0" wp14:anchorId="714016A1" wp14:editId="42B105F7">
            <wp:extent cx="2133600" cy="1098550"/>
            <wp:effectExtent l="0" t="0" r="0" b="0"/>
            <wp:docPr id="1027" name="Picture 4" descr="C:\Users\HABEEB\AppData\Local\Packages\5319275A.WhatsAppDesktop_cv1g1gvanyjgm\TempState\D4E5CE9A4A9883D849258E037A1E55A1\WhatsApp Image 2024-05-10 at 14.45.14_537353cd.jpg"/>
            <wp:cNvGraphicFramePr>
              <a:graphicFrameLocks xmlns:a="http://schemas.openxmlformats.org/drawingml/2006/main"/>
            </wp:cNvGraphicFramePr>
            <a:graphic xmlns:a="http://schemas.openxmlformats.org/drawingml/2006/main">
              <a:graphicData uri="http://schemas.openxmlformats.org/drawingml/2006/picture">
                <pic:pic xmlns:pic="http://schemas.openxmlformats.org/drawingml/2006/picture">
                  <pic:nvPicPr>
                    <pic:cNvPr id="1" name="Picture 4"/>
                    <pic:cNvPicPr/>
                  </pic:nvPicPr>
                  <pic:blipFill>
                    <a:blip r:embed="rId19" cstate="print"/>
                    <a:srcRect/>
                    <a:stretch/>
                  </pic:blipFill>
                  <pic:spPr>
                    <a:xfrm>
                      <a:off x="0" y="0"/>
                      <a:ext cx="2133600" cy="1098550"/>
                    </a:xfrm>
                    <a:prstGeom prst="rect">
                      <a:avLst/>
                    </a:prstGeom>
                    <a:ln>
                      <a:noFill/>
                    </a:ln>
                  </pic:spPr>
                </pic:pic>
              </a:graphicData>
            </a:graphic>
          </wp:inline>
        </w:drawing>
      </w:r>
    </w:p>
    <w:p w14:paraId="6FB451F7" w14:textId="77777777" w:rsidR="00485167" w:rsidRDefault="00000000">
      <w:pPr>
        <w:spacing w:line="360" w:lineRule="auto"/>
        <w:jc w:val="center"/>
        <w:rPr>
          <w:rFonts w:ascii="Times New Roman" w:hAnsi="Times New Roman"/>
          <w:b/>
          <w:sz w:val="24"/>
          <w:szCs w:val="24"/>
        </w:rPr>
      </w:pPr>
      <w:r>
        <w:rPr>
          <w:rFonts w:ascii="Times New Roman" w:hAnsi="Times New Roman"/>
          <w:b/>
          <w:sz w:val="24"/>
          <w:szCs w:val="24"/>
        </w:rPr>
        <w:t>E-Portfolio</w:t>
      </w:r>
    </w:p>
    <w:p w14:paraId="73B968FD" w14:textId="77777777" w:rsidR="00485167" w:rsidRDefault="00000000">
      <w:pPr>
        <w:spacing w:line="360" w:lineRule="auto"/>
        <w:jc w:val="center"/>
        <w:rPr>
          <w:rFonts w:ascii="Times New Roman" w:hAnsi="Times New Roman"/>
          <w:b/>
          <w:sz w:val="24"/>
          <w:szCs w:val="24"/>
        </w:rPr>
      </w:pPr>
      <w:r>
        <w:rPr>
          <w:rFonts w:ascii="Times New Roman" w:hAnsi="Times New Roman"/>
          <w:b/>
          <w:sz w:val="24"/>
          <w:szCs w:val="24"/>
        </w:rPr>
        <w:t>Spring 2024</w:t>
      </w:r>
    </w:p>
    <w:p w14:paraId="2AFDA048" w14:textId="77777777" w:rsidR="00485167" w:rsidRDefault="00000000">
      <w:pPr>
        <w:spacing w:line="360" w:lineRule="auto"/>
        <w:jc w:val="center"/>
        <w:rPr>
          <w:rFonts w:ascii="Times New Roman" w:hAnsi="Times New Roman"/>
          <w:b/>
          <w:sz w:val="24"/>
          <w:szCs w:val="24"/>
        </w:rPr>
      </w:pPr>
      <w:proofErr w:type="spellStart"/>
      <w:r>
        <w:rPr>
          <w:rFonts w:ascii="Times New Roman" w:hAnsi="Times New Roman"/>
          <w:b/>
          <w:sz w:val="24"/>
          <w:szCs w:val="24"/>
        </w:rPr>
        <w:t>Criscita</w:t>
      </w:r>
      <w:proofErr w:type="spellEnd"/>
      <w:r>
        <w:rPr>
          <w:rFonts w:ascii="Times New Roman" w:hAnsi="Times New Roman"/>
          <w:b/>
          <w:sz w:val="24"/>
          <w:szCs w:val="24"/>
        </w:rPr>
        <w:t xml:space="preserve"> </w:t>
      </w:r>
      <w:proofErr w:type="spellStart"/>
      <w:r>
        <w:rPr>
          <w:rFonts w:ascii="Times New Roman" w:hAnsi="Times New Roman"/>
          <w:b/>
          <w:sz w:val="24"/>
          <w:szCs w:val="24"/>
        </w:rPr>
        <w:t>Nicia</w:t>
      </w:r>
      <w:proofErr w:type="spellEnd"/>
      <w:r>
        <w:rPr>
          <w:rFonts w:ascii="Times New Roman" w:hAnsi="Times New Roman"/>
          <w:b/>
          <w:sz w:val="24"/>
          <w:szCs w:val="24"/>
        </w:rPr>
        <w:t xml:space="preserve"> de Carvalho Rosa Correia </w:t>
      </w:r>
    </w:p>
    <w:p w14:paraId="5EFAB30F" w14:textId="77777777" w:rsidR="00485167" w:rsidRDefault="00000000">
      <w:pPr>
        <w:spacing w:line="360" w:lineRule="auto"/>
        <w:jc w:val="center"/>
        <w:rPr>
          <w:rFonts w:ascii="Times New Roman" w:hAnsi="Times New Roman"/>
          <w:b/>
          <w:sz w:val="24"/>
          <w:szCs w:val="24"/>
        </w:rPr>
      </w:pPr>
      <w:r>
        <w:rPr>
          <w:rFonts w:ascii="Times New Roman" w:hAnsi="Times New Roman"/>
          <w:b/>
          <w:sz w:val="24"/>
          <w:szCs w:val="24"/>
        </w:rPr>
        <w:t>(2004629)</w:t>
      </w:r>
    </w:p>
    <w:p w14:paraId="52B43C89" w14:textId="77777777" w:rsidR="00485167" w:rsidRDefault="00485167">
      <w:pPr>
        <w:spacing w:line="360" w:lineRule="auto"/>
        <w:jc w:val="center"/>
        <w:rPr>
          <w:rFonts w:ascii="Times New Roman" w:hAnsi="Times New Roman"/>
          <w:b/>
          <w:sz w:val="24"/>
          <w:szCs w:val="24"/>
        </w:rPr>
      </w:pPr>
    </w:p>
    <w:p w14:paraId="678337CC" w14:textId="77777777" w:rsidR="00485167" w:rsidRDefault="00485167">
      <w:pPr>
        <w:spacing w:line="360" w:lineRule="auto"/>
        <w:rPr>
          <w:rFonts w:ascii="Times New Roman" w:hAnsi="Times New Roman"/>
          <w:b/>
          <w:sz w:val="24"/>
          <w:szCs w:val="24"/>
        </w:rPr>
      </w:pPr>
    </w:p>
    <w:p w14:paraId="300079C2" w14:textId="77777777" w:rsidR="00485167" w:rsidRDefault="00485167">
      <w:pPr>
        <w:spacing w:line="360" w:lineRule="auto"/>
        <w:rPr>
          <w:rFonts w:ascii="Times New Roman" w:hAnsi="Times New Roman"/>
          <w:b/>
          <w:sz w:val="24"/>
          <w:szCs w:val="24"/>
        </w:rPr>
      </w:pPr>
    </w:p>
    <w:p w14:paraId="1D4BC97E" w14:textId="77777777" w:rsidR="00485167" w:rsidRDefault="00485167">
      <w:pPr>
        <w:spacing w:line="360" w:lineRule="auto"/>
        <w:rPr>
          <w:rFonts w:ascii="Times New Roman" w:hAnsi="Times New Roman"/>
          <w:b/>
          <w:sz w:val="24"/>
          <w:szCs w:val="24"/>
        </w:rPr>
      </w:pPr>
    </w:p>
    <w:p w14:paraId="7F7D9B38" w14:textId="77777777" w:rsidR="00485167" w:rsidRDefault="00485167">
      <w:pPr>
        <w:spacing w:line="360" w:lineRule="auto"/>
        <w:rPr>
          <w:rFonts w:ascii="Times New Roman" w:hAnsi="Times New Roman"/>
          <w:b/>
          <w:sz w:val="24"/>
          <w:szCs w:val="24"/>
        </w:rPr>
      </w:pPr>
    </w:p>
    <w:p w14:paraId="10B8B93E" w14:textId="77777777" w:rsidR="00485167" w:rsidRDefault="00485167">
      <w:pPr>
        <w:spacing w:line="360" w:lineRule="auto"/>
        <w:rPr>
          <w:rFonts w:ascii="Times New Roman" w:hAnsi="Times New Roman"/>
          <w:b/>
          <w:sz w:val="24"/>
          <w:szCs w:val="24"/>
        </w:rPr>
      </w:pPr>
    </w:p>
    <w:p w14:paraId="19A749C8" w14:textId="77777777" w:rsidR="00485167" w:rsidRDefault="00000000">
      <w:pPr>
        <w:pStyle w:val="TOCHeading"/>
      </w:pPr>
      <w:r>
        <w:lastRenderedPageBreak/>
        <w:t>Contents</w:t>
      </w:r>
    </w:p>
    <w:p w14:paraId="41C6315B" w14:textId="77777777" w:rsidR="00485167" w:rsidRDefault="00000000">
      <w:pPr>
        <w:pStyle w:val="TOC1"/>
        <w:tabs>
          <w:tab w:val="right" w:leader="dot" w:pos="9350"/>
        </w:tabs>
        <w:rPr>
          <w:noProof/>
        </w:rPr>
      </w:pPr>
      <w:r>
        <w:fldChar w:fldCharType="begin"/>
      </w:r>
      <w:r>
        <w:instrText xml:space="preserve"> TOC \o "1-3" \h \z \u </w:instrText>
      </w:r>
      <w:r>
        <w:fldChar w:fldCharType="separate"/>
      </w:r>
      <w:hyperlink w:anchor="_Toc166274131" w:history="1">
        <w:r>
          <w:rPr>
            <w:rStyle w:val="Hyperlink"/>
            <w:noProof/>
          </w:rPr>
          <w:t>1.0 Case Study</w:t>
        </w:r>
        <w:r>
          <w:rPr>
            <w:noProof/>
            <w:webHidden/>
          </w:rPr>
          <w:tab/>
        </w:r>
        <w:r>
          <w:rPr>
            <w:noProof/>
            <w:webHidden/>
          </w:rPr>
          <w:fldChar w:fldCharType="begin"/>
        </w:r>
        <w:r>
          <w:rPr>
            <w:noProof/>
            <w:webHidden/>
          </w:rPr>
          <w:instrText xml:space="preserve"> PAGEREF _Toc166274131 \h </w:instrText>
        </w:r>
        <w:r>
          <w:rPr>
            <w:noProof/>
            <w:webHidden/>
          </w:rPr>
        </w:r>
        <w:r>
          <w:rPr>
            <w:noProof/>
            <w:webHidden/>
          </w:rPr>
          <w:fldChar w:fldCharType="separate"/>
        </w:r>
        <w:r>
          <w:rPr>
            <w:noProof/>
            <w:webHidden/>
          </w:rPr>
          <w:t>12</w:t>
        </w:r>
        <w:r>
          <w:rPr>
            <w:noProof/>
            <w:webHidden/>
          </w:rPr>
          <w:fldChar w:fldCharType="end"/>
        </w:r>
      </w:hyperlink>
    </w:p>
    <w:p w14:paraId="6B6056A2" w14:textId="77777777" w:rsidR="00485167" w:rsidRDefault="00000000">
      <w:pPr>
        <w:pStyle w:val="TOC1"/>
        <w:tabs>
          <w:tab w:val="right" w:leader="dot" w:pos="9350"/>
        </w:tabs>
        <w:rPr>
          <w:noProof/>
        </w:rPr>
      </w:pPr>
      <w:hyperlink w:anchor="_Toc166274132" w:history="1">
        <w:r>
          <w:rPr>
            <w:rStyle w:val="Hyperlink"/>
            <w:noProof/>
          </w:rPr>
          <w:t>1.1 Introduction</w:t>
        </w:r>
        <w:r>
          <w:rPr>
            <w:noProof/>
            <w:webHidden/>
          </w:rPr>
          <w:tab/>
        </w:r>
        <w:r>
          <w:rPr>
            <w:noProof/>
            <w:webHidden/>
          </w:rPr>
          <w:fldChar w:fldCharType="begin"/>
        </w:r>
        <w:r>
          <w:rPr>
            <w:noProof/>
            <w:webHidden/>
          </w:rPr>
          <w:instrText xml:space="preserve"> PAGEREF _Toc166274132 \h </w:instrText>
        </w:r>
        <w:r>
          <w:rPr>
            <w:noProof/>
            <w:webHidden/>
          </w:rPr>
        </w:r>
        <w:r>
          <w:rPr>
            <w:noProof/>
            <w:webHidden/>
          </w:rPr>
          <w:fldChar w:fldCharType="separate"/>
        </w:r>
        <w:r>
          <w:rPr>
            <w:noProof/>
            <w:webHidden/>
          </w:rPr>
          <w:t>12</w:t>
        </w:r>
        <w:r>
          <w:rPr>
            <w:noProof/>
            <w:webHidden/>
          </w:rPr>
          <w:fldChar w:fldCharType="end"/>
        </w:r>
      </w:hyperlink>
    </w:p>
    <w:p w14:paraId="69E8783D" w14:textId="77777777" w:rsidR="00485167" w:rsidRDefault="00000000">
      <w:pPr>
        <w:pStyle w:val="TOC2"/>
        <w:tabs>
          <w:tab w:val="right" w:leader="dot" w:pos="9350"/>
        </w:tabs>
        <w:rPr>
          <w:noProof/>
        </w:rPr>
      </w:pPr>
      <w:hyperlink w:anchor="_Toc166274133" w:history="1">
        <w:r>
          <w:rPr>
            <w:rStyle w:val="Hyperlink"/>
            <w:noProof/>
          </w:rPr>
          <w:t>1.1.1 Best Fit Model</w:t>
        </w:r>
        <w:r>
          <w:rPr>
            <w:noProof/>
            <w:webHidden/>
          </w:rPr>
          <w:tab/>
        </w:r>
        <w:r>
          <w:rPr>
            <w:noProof/>
            <w:webHidden/>
          </w:rPr>
          <w:fldChar w:fldCharType="begin"/>
        </w:r>
        <w:r>
          <w:rPr>
            <w:noProof/>
            <w:webHidden/>
          </w:rPr>
          <w:instrText xml:space="preserve"> PAGEREF _Toc166274133 \h </w:instrText>
        </w:r>
        <w:r>
          <w:rPr>
            <w:noProof/>
            <w:webHidden/>
          </w:rPr>
        </w:r>
        <w:r>
          <w:rPr>
            <w:noProof/>
            <w:webHidden/>
          </w:rPr>
          <w:fldChar w:fldCharType="separate"/>
        </w:r>
        <w:r>
          <w:rPr>
            <w:noProof/>
            <w:webHidden/>
          </w:rPr>
          <w:t>13</w:t>
        </w:r>
        <w:r>
          <w:rPr>
            <w:noProof/>
            <w:webHidden/>
          </w:rPr>
          <w:fldChar w:fldCharType="end"/>
        </w:r>
      </w:hyperlink>
    </w:p>
    <w:p w14:paraId="1659B1E0" w14:textId="77777777" w:rsidR="00485167" w:rsidRDefault="00000000">
      <w:pPr>
        <w:pStyle w:val="TOC2"/>
        <w:tabs>
          <w:tab w:val="right" w:leader="dot" w:pos="9350"/>
        </w:tabs>
        <w:rPr>
          <w:noProof/>
        </w:rPr>
      </w:pPr>
      <w:hyperlink w:anchor="_Toc166274134" w:history="1">
        <w:r>
          <w:rPr>
            <w:rStyle w:val="Hyperlink"/>
            <w:noProof/>
          </w:rPr>
          <w:t>1.1.2 Best Practice Model</w:t>
        </w:r>
        <w:r>
          <w:rPr>
            <w:noProof/>
            <w:webHidden/>
          </w:rPr>
          <w:tab/>
        </w:r>
        <w:r>
          <w:rPr>
            <w:noProof/>
            <w:webHidden/>
          </w:rPr>
          <w:fldChar w:fldCharType="begin"/>
        </w:r>
        <w:r>
          <w:rPr>
            <w:noProof/>
            <w:webHidden/>
          </w:rPr>
          <w:instrText xml:space="preserve"> PAGEREF _Toc166274134 \h </w:instrText>
        </w:r>
        <w:r>
          <w:rPr>
            <w:noProof/>
            <w:webHidden/>
          </w:rPr>
        </w:r>
        <w:r>
          <w:rPr>
            <w:noProof/>
            <w:webHidden/>
          </w:rPr>
          <w:fldChar w:fldCharType="separate"/>
        </w:r>
        <w:r>
          <w:rPr>
            <w:noProof/>
            <w:webHidden/>
          </w:rPr>
          <w:t>13</w:t>
        </w:r>
        <w:r>
          <w:rPr>
            <w:noProof/>
            <w:webHidden/>
          </w:rPr>
          <w:fldChar w:fldCharType="end"/>
        </w:r>
      </w:hyperlink>
    </w:p>
    <w:p w14:paraId="0A099F91" w14:textId="77777777" w:rsidR="00485167" w:rsidRDefault="00000000">
      <w:pPr>
        <w:pStyle w:val="TOC2"/>
        <w:tabs>
          <w:tab w:val="right" w:leader="dot" w:pos="9350"/>
        </w:tabs>
        <w:rPr>
          <w:noProof/>
        </w:rPr>
      </w:pPr>
      <w:hyperlink w:anchor="_Toc166274135" w:history="1">
        <w:r>
          <w:rPr>
            <w:rStyle w:val="Hyperlink"/>
            <w:noProof/>
          </w:rPr>
          <w:t>1.1.3 Resource-Based Approach</w:t>
        </w:r>
        <w:r>
          <w:rPr>
            <w:noProof/>
            <w:webHidden/>
          </w:rPr>
          <w:tab/>
        </w:r>
        <w:r>
          <w:rPr>
            <w:noProof/>
            <w:webHidden/>
          </w:rPr>
          <w:fldChar w:fldCharType="begin"/>
        </w:r>
        <w:r>
          <w:rPr>
            <w:noProof/>
            <w:webHidden/>
          </w:rPr>
          <w:instrText xml:space="preserve"> PAGEREF _Toc166274135 \h </w:instrText>
        </w:r>
        <w:r>
          <w:rPr>
            <w:noProof/>
            <w:webHidden/>
          </w:rPr>
        </w:r>
        <w:r>
          <w:rPr>
            <w:noProof/>
            <w:webHidden/>
          </w:rPr>
          <w:fldChar w:fldCharType="separate"/>
        </w:r>
        <w:r>
          <w:rPr>
            <w:noProof/>
            <w:webHidden/>
          </w:rPr>
          <w:t>14</w:t>
        </w:r>
        <w:r>
          <w:rPr>
            <w:noProof/>
            <w:webHidden/>
          </w:rPr>
          <w:fldChar w:fldCharType="end"/>
        </w:r>
      </w:hyperlink>
    </w:p>
    <w:p w14:paraId="2E3B3234" w14:textId="77777777" w:rsidR="00485167" w:rsidRDefault="00000000">
      <w:pPr>
        <w:pStyle w:val="TOC2"/>
        <w:tabs>
          <w:tab w:val="right" w:leader="dot" w:pos="9350"/>
        </w:tabs>
        <w:rPr>
          <w:noProof/>
        </w:rPr>
      </w:pPr>
      <w:hyperlink w:anchor="_Toc166274136" w:history="1">
        <w:r>
          <w:rPr>
            <w:rStyle w:val="Hyperlink"/>
            <w:noProof/>
          </w:rPr>
          <w:t>1.2 Critical Evaluation of Dolphin SA1 Hotel, Swansea SHRM</w:t>
        </w:r>
        <w:r>
          <w:rPr>
            <w:noProof/>
            <w:webHidden/>
          </w:rPr>
          <w:tab/>
        </w:r>
        <w:r>
          <w:rPr>
            <w:noProof/>
            <w:webHidden/>
          </w:rPr>
          <w:fldChar w:fldCharType="begin"/>
        </w:r>
        <w:r>
          <w:rPr>
            <w:noProof/>
            <w:webHidden/>
          </w:rPr>
          <w:instrText xml:space="preserve"> PAGEREF _Toc166274136 \h </w:instrText>
        </w:r>
        <w:r>
          <w:rPr>
            <w:noProof/>
            <w:webHidden/>
          </w:rPr>
        </w:r>
        <w:r>
          <w:rPr>
            <w:noProof/>
            <w:webHidden/>
          </w:rPr>
          <w:fldChar w:fldCharType="separate"/>
        </w:r>
        <w:r>
          <w:rPr>
            <w:noProof/>
            <w:webHidden/>
          </w:rPr>
          <w:t>14</w:t>
        </w:r>
        <w:r>
          <w:rPr>
            <w:noProof/>
            <w:webHidden/>
          </w:rPr>
          <w:fldChar w:fldCharType="end"/>
        </w:r>
      </w:hyperlink>
    </w:p>
    <w:p w14:paraId="3001B508" w14:textId="77777777" w:rsidR="00485167" w:rsidRDefault="00000000">
      <w:pPr>
        <w:pStyle w:val="TOC2"/>
        <w:tabs>
          <w:tab w:val="right" w:leader="dot" w:pos="9350"/>
        </w:tabs>
        <w:rPr>
          <w:noProof/>
        </w:rPr>
      </w:pPr>
      <w:hyperlink w:anchor="_Toc166274137" w:history="1">
        <w:r>
          <w:rPr>
            <w:rStyle w:val="Hyperlink"/>
            <w:noProof/>
          </w:rPr>
          <w:t>1.2.1 Gender and Ethnic Diversity in Recruitment at The Dolphin SA1 Hotel</w:t>
        </w:r>
        <w:r>
          <w:rPr>
            <w:noProof/>
            <w:webHidden/>
          </w:rPr>
          <w:tab/>
        </w:r>
        <w:r>
          <w:rPr>
            <w:noProof/>
            <w:webHidden/>
          </w:rPr>
          <w:fldChar w:fldCharType="begin"/>
        </w:r>
        <w:r>
          <w:rPr>
            <w:noProof/>
            <w:webHidden/>
          </w:rPr>
          <w:instrText xml:space="preserve"> PAGEREF _Toc166274137 \h </w:instrText>
        </w:r>
        <w:r>
          <w:rPr>
            <w:noProof/>
            <w:webHidden/>
          </w:rPr>
        </w:r>
        <w:r>
          <w:rPr>
            <w:noProof/>
            <w:webHidden/>
          </w:rPr>
          <w:fldChar w:fldCharType="separate"/>
        </w:r>
        <w:r>
          <w:rPr>
            <w:noProof/>
            <w:webHidden/>
          </w:rPr>
          <w:t>14</w:t>
        </w:r>
        <w:r>
          <w:rPr>
            <w:noProof/>
            <w:webHidden/>
          </w:rPr>
          <w:fldChar w:fldCharType="end"/>
        </w:r>
      </w:hyperlink>
    </w:p>
    <w:p w14:paraId="4C8AB9F7" w14:textId="77777777" w:rsidR="00485167" w:rsidRDefault="00000000">
      <w:pPr>
        <w:pStyle w:val="TOC2"/>
        <w:tabs>
          <w:tab w:val="right" w:leader="dot" w:pos="9350"/>
        </w:tabs>
        <w:rPr>
          <w:noProof/>
        </w:rPr>
      </w:pPr>
      <w:hyperlink w:anchor="_Toc166274138" w:history="1">
        <w:r>
          <w:rPr>
            <w:rStyle w:val="Hyperlink"/>
            <w:noProof/>
          </w:rPr>
          <w:t>1.2.2 Extensive Training Programs</w:t>
        </w:r>
        <w:r>
          <w:rPr>
            <w:noProof/>
            <w:webHidden/>
          </w:rPr>
          <w:tab/>
        </w:r>
        <w:r>
          <w:rPr>
            <w:noProof/>
            <w:webHidden/>
          </w:rPr>
          <w:fldChar w:fldCharType="begin"/>
        </w:r>
        <w:r>
          <w:rPr>
            <w:noProof/>
            <w:webHidden/>
          </w:rPr>
          <w:instrText xml:space="preserve"> PAGEREF _Toc166274138 \h </w:instrText>
        </w:r>
        <w:r>
          <w:rPr>
            <w:noProof/>
            <w:webHidden/>
          </w:rPr>
        </w:r>
        <w:r>
          <w:rPr>
            <w:noProof/>
            <w:webHidden/>
          </w:rPr>
          <w:fldChar w:fldCharType="separate"/>
        </w:r>
        <w:r>
          <w:rPr>
            <w:noProof/>
            <w:webHidden/>
          </w:rPr>
          <w:t>15</w:t>
        </w:r>
        <w:r>
          <w:rPr>
            <w:noProof/>
            <w:webHidden/>
          </w:rPr>
          <w:fldChar w:fldCharType="end"/>
        </w:r>
      </w:hyperlink>
    </w:p>
    <w:p w14:paraId="010D0C34" w14:textId="77777777" w:rsidR="00485167" w:rsidRDefault="00000000">
      <w:pPr>
        <w:pStyle w:val="TOC2"/>
        <w:tabs>
          <w:tab w:val="right" w:leader="dot" w:pos="9350"/>
        </w:tabs>
        <w:rPr>
          <w:noProof/>
        </w:rPr>
      </w:pPr>
      <w:hyperlink w:anchor="_Toc166274139" w:history="1">
        <w:r>
          <w:rPr>
            <w:rStyle w:val="Hyperlink"/>
            <w:noProof/>
          </w:rPr>
          <w:t>1.2.3  Family-Friendly Benefits Programs</w:t>
        </w:r>
        <w:r>
          <w:rPr>
            <w:noProof/>
            <w:webHidden/>
          </w:rPr>
          <w:tab/>
        </w:r>
        <w:r>
          <w:rPr>
            <w:noProof/>
            <w:webHidden/>
          </w:rPr>
          <w:fldChar w:fldCharType="begin"/>
        </w:r>
        <w:r>
          <w:rPr>
            <w:noProof/>
            <w:webHidden/>
          </w:rPr>
          <w:instrText xml:space="preserve"> PAGEREF _Toc166274139 \h </w:instrText>
        </w:r>
        <w:r>
          <w:rPr>
            <w:noProof/>
            <w:webHidden/>
          </w:rPr>
        </w:r>
        <w:r>
          <w:rPr>
            <w:noProof/>
            <w:webHidden/>
          </w:rPr>
          <w:fldChar w:fldCharType="separate"/>
        </w:r>
        <w:r>
          <w:rPr>
            <w:noProof/>
            <w:webHidden/>
          </w:rPr>
          <w:t>16</w:t>
        </w:r>
        <w:r>
          <w:rPr>
            <w:noProof/>
            <w:webHidden/>
          </w:rPr>
          <w:fldChar w:fldCharType="end"/>
        </w:r>
      </w:hyperlink>
    </w:p>
    <w:p w14:paraId="6C99E7B4" w14:textId="77777777" w:rsidR="00485167" w:rsidRDefault="00000000">
      <w:pPr>
        <w:pStyle w:val="TOC2"/>
        <w:tabs>
          <w:tab w:val="right" w:leader="dot" w:pos="9350"/>
        </w:tabs>
        <w:rPr>
          <w:noProof/>
        </w:rPr>
      </w:pPr>
      <w:hyperlink w:anchor="_Toc166274140" w:history="1">
        <w:r>
          <w:rPr>
            <w:rStyle w:val="Hyperlink"/>
            <w:noProof/>
          </w:rPr>
          <w:t>1.2 4 Job Security</w:t>
        </w:r>
        <w:r>
          <w:rPr>
            <w:noProof/>
            <w:webHidden/>
          </w:rPr>
          <w:tab/>
        </w:r>
        <w:r>
          <w:rPr>
            <w:noProof/>
            <w:webHidden/>
          </w:rPr>
          <w:fldChar w:fldCharType="begin"/>
        </w:r>
        <w:r>
          <w:rPr>
            <w:noProof/>
            <w:webHidden/>
          </w:rPr>
          <w:instrText xml:space="preserve"> PAGEREF _Toc166274140 \h </w:instrText>
        </w:r>
        <w:r>
          <w:rPr>
            <w:noProof/>
            <w:webHidden/>
          </w:rPr>
        </w:r>
        <w:r>
          <w:rPr>
            <w:noProof/>
            <w:webHidden/>
          </w:rPr>
          <w:fldChar w:fldCharType="separate"/>
        </w:r>
        <w:r>
          <w:rPr>
            <w:noProof/>
            <w:webHidden/>
          </w:rPr>
          <w:t>16</w:t>
        </w:r>
        <w:r>
          <w:rPr>
            <w:noProof/>
            <w:webHidden/>
          </w:rPr>
          <w:fldChar w:fldCharType="end"/>
        </w:r>
      </w:hyperlink>
    </w:p>
    <w:p w14:paraId="675AC2CD" w14:textId="77777777" w:rsidR="00485167" w:rsidRDefault="00000000">
      <w:pPr>
        <w:pStyle w:val="TOC1"/>
        <w:tabs>
          <w:tab w:val="right" w:leader="dot" w:pos="9350"/>
        </w:tabs>
        <w:rPr>
          <w:noProof/>
        </w:rPr>
      </w:pPr>
      <w:hyperlink w:anchor="_Toc166274141" w:history="1">
        <w:r>
          <w:rPr>
            <w:rStyle w:val="Hyperlink"/>
            <w:noProof/>
          </w:rPr>
          <w:t>2.0 Critical Literature Review</w:t>
        </w:r>
        <w:r>
          <w:rPr>
            <w:noProof/>
            <w:webHidden/>
          </w:rPr>
          <w:tab/>
        </w:r>
        <w:r>
          <w:rPr>
            <w:noProof/>
            <w:webHidden/>
          </w:rPr>
          <w:fldChar w:fldCharType="begin"/>
        </w:r>
        <w:r>
          <w:rPr>
            <w:noProof/>
            <w:webHidden/>
          </w:rPr>
          <w:instrText xml:space="preserve"> PAGEREF _Toc166274141 \h </w:instrText>
        </w:r>
        <w:r>
          <w:rPr>
            <w:noProof/>
            <w:webHidden/>
          </w:rPr>
        </w:r>
        <w:r>
          <w:rPr>
            <w:noProof/>
            <w:webHidden/>
          </w:rPr>
          <w:fldChar w:fldCharType="separate"/>
        </w:r>
        <w:r>
          <w:rPr>
            <w:noProof/>
            <w:webHidden/>
          </w:rPr>
          <w:t>18</w:t>
        </w:r>
        <w:r>
          <w:rPr>
            <w:noProof/>
            <w:webHidden/>
          </w:rPr>
          <w:fldChar w:fldCharType="end"/>
        </w:r>
      </w:hyperlink>
    </w:p>
    <w:p w14:paraId="1FF012C2" w14:textId="77777777" w:rsidR="00485167" w:rsidRDefault="00000000">
      <w:pPr>
        <w:pStyle w:val="TOC1"/>
        <w:tabs>
          <w:tab w:val="right" w:leader="dot" w:pos="9350"/>
        </w:tabs>
        <w:rPr>
          <w:noProof/>
        </w:rPr>
      </w:pPr>
      <w:hyperlink w:anchor="_Toc166274142" w:history="1">
        <w:r>
          <w:rPr>
            <w:rStyle w:val="Hyperlink"/>
            <w:b/>
            <w:noProof/>
          </w:rPr>
          <w:t>4.0  Portfolio Three: Professional Words Output (Report)</w:t>
        </w:r>
        <w:r>
          <w:rPr>
            <w:noProof/>
            <w:webHidden/>
          </w:rPr>
          <w:tab/>
        </w:r>
        <w:r>
          <w:rPr>
            <w:noProof/>
            <w:webHidden/>
          </w:rPr>
          <w:fldChar w:fldCharType="begin"/>
        </w:r>
        <w:r>
          <w:rPr>
            <w:noProof/>
            <w:webHidden/>
          </w:rPr>
          <w:instrText xml:space="preserve"> PAGEREF _Toc166274142 \h </w:instrText>
        </w:r>
        <w:r>
          <w:rPr>
            <w:noProof/>
            <w:webHidden/>
          </w:rPr>
        </w:r>
        <w:r>
          <w:rPr>
            <w:noProof/>
            <w:webHidden/>
          </w:rPr>
          <w:fldChar w:fldCharType="separate"/>
        </w:r>
        <w:r>
          <w:rPr>
            <w:noProof/>
            <w:webHidden/>
          </w:rPr>
          <w:t>30</w:t>
        </w:r>
        <w:r>
          <w:rPr>
            <w:noProof/>
            <w:webHidden/>
          </w:rPr>
          <w:fldChar w:fldCharType="end"/>
        </w:r>
      </w:hyperlink>
    </w:p>
    <w:p w14:paraId="580C5F9C" w14:textId="77777777" w:rsidR="00485167" w:rsidRDefault="00000000">
      <w:pPr>
        <w:pStyle w:val="TOC2"/>
        <w:tabs>
          <w:tab w:val="right" w:leader="dot" w:pos="9350"/>
        </w:tabs>
        <w:rPr>
          <w:noProof/>
        </w:rPr>
      </w:pPr>
      <w:hyperlink w:anchor="_Toc166274143" w:history="1">
        <w:r>
          <w:rPr>
            <w:rStyle w:val="Hyperlink"/>
            <w:b/>
            <w:noProof/>
          </w:rPr>
          <w:t>4.1 Introduction</w:t>
        </w:r>
        <w:r>
          <w:rPr>
            <w:noProof/>
            <w:webHidden/>
          </w:rPr>
          <w:tab/>
        </w:r>
        <w:r>
          <w:rPr>
            <w:noProof/>
            <w:webHidden/>
          </w:rPr>
          <w:fldChar w:fldCharType="begin"/>
        </w:r>
        <w:r>
          <w:rPr>
            <w:noProof/>
            <w:webHidden/>
          </w:rPr>
          <w:instrText xml:space="preserve"> PAGEREF _Toc166274143 \h </w:instrText>
        </w:r>
        <w:r>
          <w:rPr>
            <w:noProof/>
            <w:webHidden/>
          </w:rPr>
        </w:r>
        <w:r>
          <w:rPr>
            <w:noProof/>
            <w:webHidden/>
          </w:rPr>
          <w:fldChar w:fldCharType="separate"/>
        </w:r>
        <w:r>
          <w:rPr>
            <w:noProof/>
            <w:webHidden/>
          </w:rPr>
          <w:t>30</w:t>
        </w:r>
        <w:r>
          <w:rPr>
            <w:noProof/>
            <w:webHidden/>
          </w:rPr>
          <w:fldChar w:fldCharType="end"/>
        </w:r>
      </w:hyperlink>
    </w:p>
    <w:p w14:paraId="6DBCDA48" w14:textId="77777777" w:rsidR="00485167" w:rsidRDefault="00000000">
      <w:pPr>
        <w:pStyle w:val="TOC2"/>
        <w:tabs>
          <w:tab w:val="right" w:leader="dot" w:pos="9350"/>
        </w:tabs>
        <w:rPr>
          <w:noProof/>
        </w:rPr>
      </w:pPr>
      <w:hyperlink w:anchor="_Toc166274144" w:history="1">
        <w:r>
          <w:rPr>
            <w:rStyle w:val="Hyperlink"/>
            <w:b/>
            <w:noProof/>
          </w:rPr>
          <w:t>4.2 Causes of Employees Turnover</w:t>
        </w:r>
        <w:r>
          <w:rPr>
            <w:noProof/>
            <w:webHidden/>
          </w:rPr>
          <w:tab/>
        </w:r>
        <w:r>
          <w:rPr>
            <w:noProof/>
            <w:webHidden/>
          </w:rPr>
          <w:fldChar w:fldCharType="begin"/>
        </w:r>
        <w:r>
          <w:rPr>
            <w:noProof/>
            <w:webHidden/>
          </w:rPr>
          <w:instrText xml:space="preserve"> PAGEREF _Toc166274144 \h </w:instrText>
        </w:r>
        <w:r>
          <w:rPr>
            <w:noProof/>
            <w:webHidden/>
          </w:rPr>
        </w:r>
        <w:r>
          <w:rPr>
            <w:noProof/>
            <w:webHidden/>
          </w:rPr>
          <w:fldChar w:fldCharType="separate"/>
        </w:r>
        <w:r>
          <w:rPr>
            <w:noProof/>
            <w:webHidden/>
          </w:rPr>
          <w:t>30</w:t>
        </w:r>
        <w:r>
          <w:rPr>
            <w:noProof/>
            <w:webHidden/>
          </w:rPr>
          <w:fldChar w:fldCharType="end"/>
        </w:r>
      </w:hyperlink>
    </w:p>
    <w:p w14:paraId="010EEA9B" w14:textId="77777777" w:rsidR="00485167" w:rsidRDefault="00000000">
      <w:pPr>
        <w:pStyle w:val="TOC2"/>
        <w:tabs>
          <w:tab w:val="right" w:leader="dot" w:pos="9350"/>
        </w:tabs>
        <w:rPr>
          <w:noProof/>
        </w:rPr>
      </w:pPr>
      <w:hyperlink w:anchor="_Toc166274145" w:history="1">
        <w:r>
          <w:rPr>
            <w:rStyle w:val="Hyperlink"/>
            <w:b/>
            <w:noProof/>
          </w:rPr>
          <w:t>4.3 SHRM practices for Improving Working Conditions and retaining Top Talent</w:t>
        </w:r>
        <w:r>
          <w:rPr>
            <w:noProof/>
            <w:webHidden/>
          </w:rPr>
          <w:tab/>
        </w:r>
        <w:r>
          <w:rPr>
            <w:noProof/>
            <w:webHidden/>
          </w:rPr>
          <w:fldChar w:fldCharType="begin"/>
        </w:r>
        <w:r>
          <w:rPr>
            <w:noProof/>
            <w:webHidden/>
          </w:rPr>
          <w:instrText xml:space="preserve"> PAGEREF _Toc166274145 \h </w:instrText>
        </w:r>
        <w:r>
          <w:rPr>
            <w:noProof/>
            <w:webHidden/>
          </w:rPr>
        </w:r>
        <w:r>
          <w:rPr>
            <w:noProof/>
            <w:webHidden/>
          </w:rPr>
          <w:fldChar w:fldCharType="separate"/>
        </w:r>
        <w:r>
          <w:rPr>
            <w:noProof/>
            <w:webHidden/>
          </w:rPr>
          <w:t>32</w:t>
        </w:r>
        <w:r>
          <w:rPr>
            <w:noProof/>
            <w:webHidden/>
          </w:rPr>
          <w:fldChar w:fldCharType="end"/>
        </w:r>
      </w:hyperlink>
    </w:p>
    <w:p w14:paraId="344AE5E5" w14:textId="77777777" w:rsidR="00485167" w:rsidRDefault="00000000">
      <w:pPr>
        <w:pStyle w:val="TOC1"/>
        <w:tabs>
          <w:tab w:val="right" w:leader="dot" w:pos="9350"/>
        </w:tabs>
        <w:rPr>
          <w:noProof/>
        </w:rPr>
      </w:pPr>
      <w:hyperlink w:anchor="_Toc166274146" w:history="1">
        <w:r>
          <w:rPr>
            <w:rStyle w:val="Hyperlink"/>
            <w:rFonts w:ascii="Arial" w:hAnsi="Arial" w:cs="Arial"/>
            <w:noProof/>
          </w:rPr>
          <w:t>Outline any anticipated risks that may adversely affect any of the participants, the researchers and/or the University, and the steps that will be taken to address them.</w:t>
        </w:r>
        <w:r>
          <w:rPr>
            <w:noProof/>
            <w:webHidden/>
          </w:rPr>
          <w:tab/>
        </w:r>
        <w:r>
          <w:rPr>
            <w:noProof/>
            <w:webHidden/>
          </w:rPr>
          <w:fldChar w:fldCharType="begin"/>
        </w:r>
        <w:r>
          <w:rPr>
            <w:noProof/>
            <w:webHidden/>
          </w:rPr>
          <w:instrText xml:space="preserve"> PAGEREF _Toc166274146 \h </w:instrText>
        </w:r>
        <w:r>
          <w:rPr>
            <w:noProof/>
            <w:webHidden/>
          </w:rPr>
        </w:r>
        <w:r>
          <w:rPr>
            <w:noProof/>
            <w:webHidden/>
          </w:rPr>
          <w:fldChar w:fldCharType="separate"/>
        </w:r>
        <w:r>
          <w:rPr>
            <w:noProof/>
            <w:webHidden/>
          </w:rPr>
          <w:t>75</w:t>
        </w:r>
        <w:r>
          <w:rPr>
            <w:noProof/>
            <w:webHidden/>
          </w:rPr>
          <w:fldChar w:fldCharType="end"/>
        </w:r>
      </w:hyperlink>
    </w:p>
    <w:p w14:paraId="386254C4" w14:textId="77777777" w:rsidR="00485167" w:rsidRDefault="00000000">
      <w:pPr>
        <w:pStyle w:val="TOC1"/>
        <w:tabs>
          <w:tab w:val="right" w:leader="dot" w:pos="9350"/>
        </w:tabs>
        <w:rPr>
          <w:noProof/>
        </w:rPr>
      </w:pPr>
      <w:hyperlink w:anchor="_Toc166274147" w:history="1">
        <w:r>
          <w:rPr>
            <w:rStyle w:val="Hyperlink"/>
            <w:rFonts w:ascii="Arial" w:hAnsi="Arial" w:cs="Arial"/>
            <w:noProof/>
          </w:rPr>
          <w:t>1</w:t>
        </w:r>
        <w:r>
          <w:rPr>
            <w:noProof/>
            <w:webHidden/>
          </w:rPr>
          <w:tab/>
        </w:r>
        <w:r>
          <w:rPr>
            <w:noProof/>
            <w:webHidden/>
          </w:rPr>
          <w:fldChar w:fldCharType="begin"/>
        </w:r>
        <w:r>
          <w:rPr>
            <w:noProof/>
            <w:webHidden/>
          </w:rPr>
          <w:instrText xml:space="preserve"> PAGEREF _Toc166274147 \h </w:instrText>
        </w:r>
        <w:r>
          <w:rPr>
            <w:noProof/>
            <w:webHidden/>
          </w:rPr>
        </w:r>
        <w:r>
          <w:rPr>
            <w:noProof/>
            <w:webHidden/>
          </w:rPr>
          <w:fldChar w:fldCharType="separate"/>
        </w:r>
        <w:r>
          <w:rPr>
            <w:noProof/>
            <w:webHidden/>
          </w:rPr>
          <w:t>75</w:t>
        </w:r>
        <w:r>
          <w:rPr>
            <w:noProof/>
            <w:webHidden/>
          </w:rPr>
          <w:fldChar w:fldCharType="end"/>
        </w:r>
      </w:hyperlink>
    </w:p>
    <w:p w14:paraId="2F5AA8A0" w14:textId="77777777" w:rsidR="00485167" w:rsidRDefault="00000000">
      <w:pPr>
        <w:pStyle w:val="TOC1"/>
        <w:tabs>
          <w:tab w:val="right" w:leader="dot" w:pos="9350"/>
        </w:tabs>
        <w:rPr>
          <w:noProof/>
        </w:rPr>
      </w:pPr>
      <w:hyperlink w:anchor="_Toc166274148" w:history="1">
        <w:r>
          <w:rPr>
            <w:rStyle w:val="Hyperlink"/>
            <w:rFonts w:ascii="Arial" w:hAnsi="Arial" w:cs="Arial"/>
            <w:noProof/>
          </w:rPr>
          <w:t>Full risk assessment completed and appended?</w:t>
        </w:r>
        <w:r>
          <w:rPr>
            <w:noProof/>
            <w:webHidden/>
          </w:rPr>
          <w:tab/>
        </w:r>
        <w:r>
          <w:rPr>
            <w:noProof/>
            <w:webHidden/>
          </w:rPr>
          <w:fldChar w:fldCharType="begin"/>
        </w:r>
        <w:r>
          <w:rPr>
            <w:noProof/>
            <w:webHidden/>
          </w:rPr>
          <w:instrText xml:space="preserve"> PAGEREF _Toc166274148 \h </w:instrText>
        </w:r>
        <w:r>
          <w:rPr>
            <w:noProof/>
            <w:webHidden/>
          </w:rPr>
        </w:r>
        <w:r>
          <w:rPr>
            <w:noProof/>
            <w:webHidden/>
          </w:rPr>
          <w:fldChar w:fldCharType="separate"/>
        </w:r>
        <w:r>
          <w:rPr>
            <w:noProof/>
            <w:webHidden/>
          </w:rPr>
          <w:t>75</w:t>
        </w:r>
        <w:r>
          <w:rPr>
            <w:noProof/>
            <w:webHidden/>
          </w:rPr>
          <w:fldChar w:fldCharType="end"/>
        </w:r>
      </w:hyperlink>
    </w:p>
    <w:p w14:paraId="4403D3F2" w14:textId="77777777" w:rsidR="00485167" w:rsidRDefault="00000000">
      <w:pPr>
        <w:pStyle w:val="TOC1"/>
        <w:tabs>
          <w:tab w:val="right" w:leader="dot" w:pos="9350"/>
        </w:tabs>
        <w:rPr>
          <w:noProof/>
        </w:rPr>
      </w:pPr>
      <w:hyperlink w:anchor="_Toc166274149" w:history="1">
        <w:r>
          <w:rPr>
            <w:rStyle w:val="Hyperlink"/>
            <w:rFonts w:ascii="Arial" w:hAnsi="Arial" w:cs="Arial"/>
            <w:noProof/>
          </w:rPr>
          <w:t>Yes</w:t>
        </w:r>
        <w:r>
          <w:rPr>
            <w:noProof/>
            <w:webHidden/>
          </w:rPr>
          <w:tab/>
        </w:r>
        <w:r>
          <w:rPr>
            <w:noProof/>
            <w:webHidden/>
          </w:rPr>
          <w:fldChar w:fldCharType="begin"/>
        </w:r>
        <w:r>
          <w:rPr>
            <w:noProof/>
            <w:webHidden/>
          </w:rPr>
          <w:instrText xml:space="preserve"> PAGEREF _Toc166274149 \h </w:instrText>
        </w:r>
        <w:r>
          <w:rPr>
            <w:noProof/>
            <w:webHidden/>
          </w:rPr>
        </w:r>
        <w:r>
          <w:rPr>
            <w:noProof/>
            <w:webHidden/>
          </w:rPr>
          <w:fldChar w:fldCharType="separate"/>
        </w:r>
        <w:r>
          <w:rPr>
            <w:noProof/>
            <w:webHidden/>
          </w:rPr>
          <w:t>75</w:t>
        </w:r>
        <w:r>
          <w:rPr>
            <w:noProof/>
            <w:webHidden/>
          </w:rPr>
          <w:fldChar w:fldCharType="end"/>
        </w:r>
      </w:hyperlink>
    </w:p>
    <w:p w14:paraId="61E6D23D" w14:textId="77777777" w:rsidR="00485167" w:rsidRDefault="00000000">
      <w:pPr>
        <w:pStyle w:val="TOC1"/>
        <w:tabs>
          <w:tab w:val="right" w:leader="dot" w:pos="9350"/>
        </w:tabs>
        <w:rPr>
          <w:noProof/>
        </w:rPr>
      </w:pPr>
      <w:hyperlink w:anchor="_Toc166274150" w:history="1">
        <w:r>
          <w:rPr>
            <w:rStyle w:val="Hyperlink"/>
            <w:rFonts w:ascii="MS Gothic" w:eastAsia="MS Gothic" w:hAnsi="MS Gothic" w:cs="Arial"/>
            <w:noProof/>
          </w:rPr>
          <w:t>☐</w:t>
        </w:r>
        <w:r>
          <w:rPr>
            <w:noProof/>
            <w:webHidden/>
          </w:rPr>
          <w:tab/>
        </w:r>
        <w:r>
          <w:rPr>
            <w:noProof/>
            <w:webHidden/>
          </w:rPr>
          <w:fldChar w:fldCharType="begin"/>
        </w:r>
        <w:r>
          <w:rPr>
            <w:noProof/>
            <w:webHidden/>
          </w:rPr>
          <w:instrText xml:space="preserve"> PAGEREF _Toc166274150 \h </w:instrText>
        </w:r>
        <w:r>
          <w:rPr>
            <w:noProof/>
            <w:webHidden/>
          </w:rPr>
        </w:r>
        <w:r>
          <w:rPr>
            <w:noProof/>
            <w:webHidden/>
          </w:rPr>
          <w:fldChar w:fldCharType="separate"/>
        </w:r>
        <w:r>
          <w:rPr>
            <w:noProof/>
            <w:webHidden/>
          </w:rPr>
          <w:t>75</w:t>
        </w:r>
        <w:r>
          <w:rPr>
            <w:noProof/>
            <w:webHidden/>
          </w:rPr>
          <w:fldChar w:fldCharType="end"/>
        </w:r>
      </w:hyperlink>
    </w:p>
    <w:p w14:paraId="6F1C5A81" w14:textId="77777777" w:rsidR="00485167" w:rsidRDefault="00000000">
      <w:pPr>
        <w:pStyle w:val="TOC1"/>
        <w:tabs>
          <w:tab w:val="right" w:leader="dot" w:pos="9350"/>
        </w:tabs>
        <w:rPr>
          <w:noProof/>
        </w:rPr>
      </w:pPr>
      <w:hyperlink w:anchor="_Toc166274151" w:history="1">
        <w:r>
          <w:rPr>
            <w:rStyle w:val="Hyperlink"/>
            <w:rFonts w:ascii="Arial" w:hAnsi="Arial" w:cs="Arial"/>
            <w:noProof/>
          </w:rPr>
          <w:t>No</w:t>
        </w:r>
        <w:r>
          <w:rPr>
            <w:noProof/>
            <w:webHidden/>
          </w:rPr>
          <w:tab/>
        </w:r>
        <w:r>
          <w:rPr>
            <w:noProof/>
            <w:webHidden/>
          </w:rPr>
          <w:fldChar w:fldCharType="begin"/>
        </w:r>
        <w:r>
          <w:rPr>
            <w:noProof/>
            <w:webHidden/>
          </w:rPr>
          <w:instrText xml:space="preserve"> PAGEREF _Toc166274151 \h </w:instrText>
        </w:r>
        <w:r>
          <w:rPr>
            <w:noProof/>
            <w:webHidden/>
          </w:rPr>
        </w:r>
        <w:r>
          <w:rPr>
            <w:noProof/>
            <w:webHidden/>
          </w:rPr>
          <w:fldChar w:fldCharType="separate"/>
        </w:r>
        <w:r>
          <w:rPr>
            <w:noProof/>
            <w:webHidden/>
          </w:rPr>
          <w:t>75</w:t>
        </w:r>
        <w:r>
          <w:rPr>
            <w:noProof/>
            <w:webHidden/>
          </w:rPr>
          <w:fldChar w:fldCharType="end"/>
        </w:r>
      </w:hyperlink>
    </w:p>
    <w:p w14:paraId="2DC8F9BB" w14:textId="77777777" w:rsidR="00485167" w:rsidRDefault="00000000">
      <w:pPr>
        <w:pStyle w:val="TOC1"/>
        <w:tabs>
          <w:tab w:val="right" w:leader="dot" w:pos="9350"/>
        </w:tabs>
        <w:rPr>
          <w:noProof/>
        </w:rPr>
      </w:pPr>
      <w:hyperlink w:anchor="_Toc166274152" w:history="1">
        <w:r>
          <w:rPr>
            <w:rStyle w:val="Hyperlink"/>
            <w:rFonts w:ascii="MS Gothic" w:eastAsia="MS Gothic" w:hAnsi="MS Gothic" w:cs="Arial"/>
            <w:noProof/>
          </w:rPr>
          <w:t>☐</w:t>
        </w:r>
        <w:r>
          <w:rPr>
            <w:noProof/>
            <w:webHidden/>
          </w:rPr>
          <w:tab/>
        </w:r>
        <w:r>
          <w:rPr>
            <w:noProof/>
            <w:webHidden/>
          </w:rPr>
          <w:fldChar w:fldCharType="begin"/>
        </w:r>
        <w:r>
          <w:rPr>
            <w:noProof/>
            <w:webHidden/>
          </w:rPr>
          <w:instrText xml:space="preserve"> PAGEREF _Toc166274152 \h </w:instrText>
        </w:r>
        <w:r>
          <w:rPr>
            <w:noProof/>
            <w:webHidden/>
          </w:rPr>
        </w:r>
        <w:r>
          <w:rPr>
            <w:noProof/>
            <w:webHidden/>
          </w:rPr>
          <w:fldChar w:fldCharType="separate"/>
        </w:r>
        <w:r>
          <w:rPr>
            <w:noProof/>
            <w:webHidden/>
          </w:rPr>
          <w:t>75</w:t>
        </w:r>
        <w:r>
          <w:rPr>
            <w:noProof/>
            <w:webHidden/>
          </w:rPr>
          <w:fldChar w:fldCharType="end"/>
        </w:r>
      </w:hyperlink>
    </w:p>
    <w:p w14:paraId="12213FF2" w14:textId="77777777" w:rsidR="00485167" w:rsidRDefault="00000000">
      <w:r>
        <w:rPr>
          <w:b/>
          <w:bCs/>
          <w:noProof/>
        </w:rPr>
        <w:fldChar w:fldCharType="end"/>
      </w:r>
    </w:p>
    <w:p w14:paraId="209EE58E" w14:textId="77777777" w:rsidR="00485167" w:rsidRDefault="00485167">
      <w:pPr>
        <w:spacing w:line="360" w:lineRule="auto"/>
        <w:rPr>
          <w:rFonts w:ascii="Times New Roman" w:hAnsi="Times New Roman"/>
          <w:b/>
          <w:sz w:val="24"/>
          <w:szCs w:val="24"/>
        </w:rPr>
      </w:pPr>
    </w:p>
    <w:p w14:paraId="0AD94CBC" w14:textId="77777777" w:rsidR="00485167" w:rsidRDefault="00485167">
      <w:pPr>
        <w:spacing w:line="360" w:lineRule="auto"/>
        <w:rPr>
          <w:rFonts w:ascii="Times New Roman" w:hAnsi="Times New Roman"/>
          <w:b/>
          <w:sz w:val="24"/>
          <w:szCs w:val="24"/>
        </w:rPr>
      </w:pPr>
    </w:p>
    <w:p w14:paraId="4D617B19" w14:textId="77777777" w:rsidR="00485167" w:rsidRDefault="00485167">
      <w:pPr>
        <w:spacing w:line="360" w:lineRule="auto"/>
        <w:rPr>
          <w:rFonts w:ascii="Times New Roman" w:hAnsi="Times New Roman"/>
          <w:b/>
          <w:sz w:val="24"/>
          <w:szCs w:val="24"/>
        </w:rPr>
      </w:pPr>
    </w:p>
    <w:p w14:paraId="2FBC4DC4" w14:textId="77777777" w:rsidR="00485167" w:rsidRDefault="00485167">
      <w:pPr>
        <w:spacing w:line="360" w:lineRule="auto"/>
        <w:rPr>
          <w:rFonts w:ascii="Times New Roman" w:hAnsi="Times New Roman"/>
          <w:b/>
          <w:sz w:val="24"/>
          <w:szCs w:val="24"/>
        </w:rPr>
      </w:pPr>
    </w:p>
    <w:p w14:paraId="66003051" w14:textId="77777777" w:rsidR="00485167" w:rsidRDefault="00485167">
      <w:pPr>
        <w:spacing w:line="360" w:lineRule="auto"/>
        <w:rPr>
          <w:rFonts w:ascii="Times New Roman" w:hAnsi="Times New Roman"/>
          <w:b/>
          <w:sz w:val="24"/>
          <w:szCs w:val="24"/>
        </w:rPr>
      </w:pPr>
    </w:p>
    <w:p w14:paraId="304A84A5" w14:textId="77777777" w:rsidR="00485167" w:rsidRDefault="00485167">
      <w:pPr>
        <w:spacing w:line="360" w:lineRule="auto"/>
        <w:rPr>
          <w:rFonts w:ascii="Times New Roman" w:hAnsi="Times New Roman"/>
          <w:b/>
          <w:sz w:val="24"/>
          <w:szCs w:val="24"/>
        </w:rPr>
      </w:pPr>
    </w:p>
    <w:p w14:paraId="35CF7307" w14:textId="77777777" w:rsidR="00485167" w:rsidRDefault="00485167">
      <w:pPr>
        <w:spacing w:line="360" w:lineRule="auto"/>
        <w:rPr>
          <w:rFonts w:ascii="Times New Roman" w:hAnsi="Times New Roman"/>
          <w:b/>
          <w:sz w:val="24"/>
          <w:szCs w:val="24"/>
        </w:rPr>
      </w:pPr>
    </w:p>
    <w:p w14:paraId="727C9926" w14:textId="77777777" w:rsidR="00485167" w:rsidRDefault="00485167">
      <w:pPr>
        <w:spacing w:line="360" w:lineRule="auto"/>
        <w:rPr>
          <w:rFonts w:ascii="Times New Roman" w:hAnsi="Times New Roman"/>
          <w:b/>
          <w:sz w:val="24"/>
          <w:szCs w:val="24"/>
        </w:rPr>
      </w:pPr>
    </w:p>
    <w:p w14:paraId="310C3D31" w14:textId="77777777" w:rsidR="00485167" w:rsidRDefault="00485167">
      <w:pPr>
        <w:spacing w:line="360" w:lineRule="auto"/>
        <w:rPr>
          <w:rFonts w:ascii="Times New Roman" w:hAnsi="Times New Roman"/>
          <w:b/>
          <w:sz w:val="24"/>
          <w:szCs w:val="24"/>
        </w:rPr>
      </w:pPr>
    </w:p>
    <w:p w14:paraId="3D945A57" w14:textId="77777777" w:rsidR="00485167" w:rsidRDefault="00485167">
      <w:pPr>
        <w:spacing w:line="360" w:lineRule="auto"/>
        <w:rPr>
          <w:rFonts w:ascii="Times New Roman" w:hAnsi="Times New Roman"/>
          <w:b/>
          <w:sz w:val="24"/>
          <w:szCs w:val="24"/>
        </w:rPr>
      </w:pPr>
    </w:p>
    <w:p w14:paraId="7F5A97C4" w14:textId="77777777" w:rsidR="00485167" w:rsidRDefault="00485167">
      <w:pPr>
        <w:spacing w:line="360" w:lineRule="auto"/>
        <w:rPr>
          <w:rFonts w:ascii="Times New Roman" w:hAnsi="Times New Roman"/>
          <w:b/>
          <w:sz w:val="24"/>
          <w:szCs w:val="24"/>
        </w:rPr>
      </w:pPr>
    </w:p>
    <w:p w14:paraId="517D2413" w14:textId="77777777" w:rsidR="00485167" w:rsidRDefault="00485167">
      <w:pPr>
        <w:spacing w:line="360" w:lineRule="auto"/>
        <w:rPr>
          <w:rFonts w:ascii="Times New Roman" w:hAnsi="Times New Roman"/>
          <w:b/>
          <w:sz w:val="24"/>
          <w:szCs w:val="24"/>
        </w:rPr>
      </w:pPr>
    </w:p>
    <w:p w14:paraId="48DDE011" w14:textId="77777777" w:rsidR="00485167" w:rsidRDefault="00485167">
      <w:pPr>
        <w:spacing w:line="360" w:lineRule="auto"/>
        <w:rPr>
          <w:rFonts w:ascii="Times New Roman" w:hAnsi="Times New Roman"/>
          <w:b/>
          <w:sz w:val="24"/>
          <w:szCs w:val="24"/>
        </w:rPr>
      </w:pPr>
    </w:p>
    <w:p w14:paraId="02E9CCFD" w14:textId="77777777" w:rsidR="00485167" w:rsidRDefault="00485167">
      <w:pPr>
        <w:spacing w:line="360" w:lineRule="auto"/>
        <w:rPr>
          <w:rFonts w:ascii="Times New Roman" w:hAnsi="Times New Roman"/>
          <w:b/>
          <w:sz w:val="24"/>
          <w:szCs w:val="24"/>
        </w:rPr>
      </w:pPr>
    </w:p>
    <w:p w14:paraId="5E69AD19" w14:textId="77777777" w:rsidR="00485167" w:rsidRDefault="00485167">
      <w:pPr>
        <w:spacing w:line="360" w:lineRule="auto"/>
        <w:rPr>
          <w:rFonts w:ascii="Times New Roman" w:hAnsi="Times New Roman"/>
          <w:b/>
          <w:sz w:val="24"/>
          <w:szCs w:val="24"/>
        </w:rPr>
      </w:pPr>
    </w:p>
    <w:p w14:paraId="172271DA" w14:textId="77777777" w:rsidR="00485167" w:rsidRDefault="00485167">
      <w:pPr>
        <w:spacing w:line="360" w:lineRule="auto"/>
        <w:rPr>
          <w:rFonts w:ascii="Times New Roman" w:hAnsi="Times New Roman"/>
          <w:b/>
          <w:sz w:val="24"/>
          <w:szCs w:val="24"/>
        </w:rPr>
      </w:pPr>
    </w:p>
    <w:p w14:paraId="1F76738A" w14:textId="77777777" w:rsidR="00485167" w:rsidRDefault="00485167">
      <w:pPr>
        <w:spacing w:line="360" w:lineRule="auto"/>
        <w:rPr>
          <w:rFonts w:ascii="Times New Roman" w:hAnsi="Times New Roman"/>
          <w:b/>
          <w:sz w:val="24"/>
          <w:szCs w:val="24"/>
        </w:rPr>
      </w:pPr>
    </w:p>
    <w:p w14:paraId="1E3B4994" w14:textId="77777777" w:rsidR="00485167" w:rsidRDefault="00485167">
      <w:pPr>
        <w:spacing w:line="360" w:lineRule="auto"/>
        <w:rPr>
          <w:rFonts w:ascii="Times New Roman" w:hAnsi="Times New Roman"/>
          <w:b/>
          <w:sz w:val="24"/>
          <w:szCs w:val="24"/>
        </w:rPr>
      </w:pPr>
    </w:p>
    <w:p w14:paraId="63828170" w14:textId="77777777" w:rsidR="00485167" w:rsidRDefault="00485167">
      <w:pPr>
        <w:spacing w:line="360" w:lineRule="auto"/>
        <w:rPr>
          <w:rFonts w:ascii="Times New Roman" w:hAnsi="Times New Roman"/>
          <w:b/>
          <w:sz w:val="24"/>
          <w:szCs w:val="24"/>
        </w:rPr>
      </w:pPr>
    </w:p>
    <w:p w14:paraId="20AC9B41" w14:textId="77777777" w:rsidR="00485167" w:rsidRDefault="00485167">
      <w:pPr>
        <w:spacing w:line="360" w:lineRule="auto"/>
        <w:rPr>
          <w:rFonts w:ascii="Times New Roman" w:hAnsi="Times New Roman"/>
          <w:b/>
          <w:sz w:val="24"/>
          <w:szCs w:val="24"/>
        </w:rPr>
      </w:pPr>
    </w:p>
    <w:p w14:paraId="18CCBFDE" w14:textId="77777777" w:rsidR="00485167" w:rsidRDefault="00485167">
      <w:pPr>
        <w:spacing w:line="360" w:lineRule="auto"/>
        <w:rPr>
          <w:rFonts w:ascii="Times New Roman" w:hAnsi="Times New Roman"/>
          <w:b/>
          <w:sz w:val="24"/>
          <w:szCs w:val="24"/>
        </w:rPr>
      </w:pPr>
    </w:p>
    <w:p w14:paraId="01E9646B" w14:textId="77777777" w:rsidR="00485167" w:rsidRDefault="00485167">
      <w:pPr>
        <w:spacing w:line="360" w:lineRule="auto"/>
        <w:rPr>
          <w:rFonts w:ascii="Times New Roman" w:hAnsi="Times New Roman"/>
          <w:b/>
          <w:sz w:val="24"/>
          <w:szCs w:val="24"/>
        </w:rPr>
      </w:pPr>
    </w:p>
    <w:p w14:paraId="71BE1C42" w14:textId="77777777" w:rsidR="00485167" w:rsidRDefault="00000000">
      <w:pPr>
        <w:spacing w:line="360" w:lineRule="auto"/>
        <w:rPr>
          <w:rFonts w:ascii="Times New Roman" w:hAnsi="Times New Roman"/>
          <w:b/>
          <w:sz w:val="24"/>
          <w:szCs w:val="24"/>
        </w:rPr>
      </w:pPr>
      <w:r>
        <w:rPr>
          <w:rFonts w:ascii="Times New Roman" w:hAnsi="Times New Roman"/>
          <w:b/>
          <w:sz w:val="24"/>
          <w:szCs w:val="24"/>
        </w:rPr>
        <w:t>Introduction</w:t>
      </w:r>
    </w:p>
    <w:p w14:paraId="254F0372" w14:textId="73D85937" w:rsidR="00485167" w:rsidRDefault="00000000">
      <w:pPr>
        <w:spacing w:line="360" w:lineRule="auto"/>
        <w:jc w:val="both"/>
        <w:rPr>
          <w:rFonts w:ascii="Times New Roman" w:hAnsi="Times New Roman"/>
          <w:sz w:val="24"/>
          <w:szCs w:val="24"/>
        </w:rPr>
      </w:pPr>
      <w:r>
        <w:rPr>
          <w:rFonts w:ascii="Times New Roman" w:hAnsi="Times New Roman"/>
          <w:sz w:val="24"/>
          <w:szCs w:val="24"/>
        </w:rPr>
        <w:t>The hospitality industry is widely recogni</w:t>
      </w:r>
      <w:r w:rsidR="00BB1D5D">
        <w:rPr>
          <w:rFonts w:ascii="Times New Roman" w:hAnsi="Times New Roman"/>
          <w:sz w:val="24"/>
          <w:szCs w:val="24"/>
        </w:rPr>
        <w:t>s</w:t>
      </w:r>
      <w:r>
        <w:rPr>
          <w:rFonts w:ascii="Times New Roman" w:hAnsi="Times New Roman"/>
          <w:sz w:val="24"/>
          <w:szCs w:val="24"/>
        </w:rPr>
        <w:t xml:space="preserve">ed for its significant economic impact, but its success hinges largely on the effectiveness of its workforce (Ashton, 2018; Liu and Wall, 2006). However, challenges like labor shortages and high turnover rates have emerged in recent years; though </w:t>
      </w:r>
      <w:r>
        <w:rPr>
          <w:rFonts w:ascii="Times New Roman" w:hAnsi="Times New Roman"/>
          <w:sz w:val="24"/>
          <w:szCs w:val="24"/>
        </w:rPr>
        <w:lastRenderedPageBreak/>
        <w:t xml:space="preserve">majorly influenced by the impact of the COVID-19 pandemic; this has </w:t>
      </w:r>
      <w:r w:rsidR="00A81FB9">
        <w:rPr>
          <w:rFonts w:ascii="Times New Roman" w:hAnsi="Times New Roman"/>
          <w:sz w:val="24"/>
          <w:szCs w:val="24"/>
        </w:rPr>
        <w:t>however</w:t>
      </w:r>
      <w:r>
        <w:rPr>
          <w:rFonts w:ascii="Times New Roman" w:hAnsi="Times New Roman"/>
          <w:sz w:val="24"/>
          <w:szCs w:val="24"/>
        </w:rPr>
        <w:t xml:space="preserve"> made the implementation of an effective human resource management strategy more crucial. (Bergs and </w:t>
      </w:r>
      <w:proofErr w:type="spellStart"/>
      <w:r>
        <w:rPr>
          <w:rFonts w:ascii="Times New Roman" w:hAnsi="Times New Roman"/>
          <w:sz w:val="24"/>
          <w:szCs w:val="24"/>
        </w:rPr>
        <w:t>Lub</w:t>
      </w:r>
      <w:proofErr w:type="spellEnd"/>
      <w:r>
        <w:rPr>
          <w:rFonts w:ascii="Times New Roman" w:hAnsi="Times New Roman"/>
          <w:sz w:val="24"/>
          <w:szCs w:val="24"/>
        </w:rPr>
        <w:t xml:space="preserve">, 2020; Lockyer and </w:t>
      </w:r>
      <w:proofErr w:type="spellStart"/>
      <w:r>
        <w:rPr>
          <w:rFonts w:ascii="Times New Roman" w:hAnsi="Times New Roman"/>
          <w:sz w:val="24"/>
          <w:szCs w:val="24"/>
        </w:rPr>
        <w:t>Scholarios</w:t>
      </w:r>
      <w:proofErr w:type="spellEnd"/>
      <w:r>
        <w:rPr>
          <w:rFonts w:ascii="Times New Roman" w:hAnsi="Times New Roman"/>
          <w:sz w:val="24"/>
          <w:szCs w:val="24"/>
        </w:rPr>
        <w:t>, 2004). Some major hotels such as Cardiff Marriott Hotel, Hyatt, and Hilton have implemented strategic approaches to human resources management, incorporating motivation, training, and recruitment to align with overall business strategies (</w:t>
      </w:r>
      <w:proofErr w:type="spellStart"/>
      <w:r>
        <w:rPr>
          <w:rFonts w:ascii="Times New Roman" w:hAnsi="Times New Roman"/>
          <w:sz w:val="24"/>
          <w:szCs w:val="24"/>
        </w:rPr>
        <w:t>Enz</w:t>
      </w:r>
      <w:proofErr w:type="spellEnd"/>
      <w:r>
        <w:rPr>
          <w:rFonts w:ascii="Times New Roman" w:hAnsi="Times New Roman"/>
          <w:sz w:val="24"/>
          <w:szCs w:val="24"/>
        </w:rPr>
        <w:t xml:space="preserve">, 2009; </w:t>
      </w:r>
      <w:proofErr w:type="spellStart"/>
      <w:r>
        <w:rPr>
          <w:rFonts w:ascii="Times New Roman" w:hAnsi="Times New Roman"/>
          <w:sz w:val="24"/>
          <w:szCs w:val="24"/>
        </w:rPr>
        <w:t>Marinakou</w:t>
      </w:r>
      <w:proofErr w:type="spellEnd"/>
      <w:r>
        <w:rPr>
          <w:rFonts w:ascii="Times New Roman" w:hAnsi="Times New Roman"/>
          <w:sz w:val="24"/>
          <w:szCs w:val="24"/>
        </w:rPr>
        <w:t xml:space="preserve"> and </w:t>
      </w:r>
      <w:proofErr w:type="spellStart"/>
      <w:r>
        <w:rPr>
          <w:rFonts w:ascii="Times New Roman" w:hAnsi="Times New Roman"/>
          <w:sz w:val="24"/>
          <w:szCs w:val="24"/>
        </w:rPr>
        <w:t>Giousmpasoglou</w:t>
      </w:r>
      <w:proofErr w:type="spellEnd"/>
      <w:r>
        <w:rPr>
          <w:rFonts w:ascii="Times New Roman" w:hAnsi="Times New Roman"/>
          <w:sz w:val="24"/>
          <w:szCs w:val="24"/>
        </w:rPr>
        <w:t xml:space="preserve">, 2019); these have positioned this </w:t>
      </w:r>
      <w:proofErr w:type="gramStart"/>
      <w:r>
        <w:rPr>
          <w:rFonts w:ascii="Times New Roman" w:hAnsi="Times New Roman"/>
          <w:sz w:val="24"/>
          <w:szCs w:val="24"/>
        </w:rPr>
        <w:t>aforementioned hotel</w:t>
      </w:r>
      <w:proofErr w:type="gramEnd"/>
      <w:r>
        <w:rPr>
          <w:rFonts w:ascii="Times New Roman" w:hAnsi="Times New Roman"/>
          <w:sz w:val="24"/>
          <w:szCs w:val="24"/>
        </w:rPr>
        <w:t xml:space="preserve"> as leaders in the industry.</w:t>
      </w:r>
    </w:p>
    <w:p w14:paraId="6343F35F"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Strategic human resources </w:t>
      </w:r>
      <w:proofErr w:type="gramStart"/>
      <w:r w:rsidRPr="00A81FB9">
        <w:rPr>
          <w:rFonts w:ascii="Times New Roman" w:hAnsi="Times New Roman"/>
          <w:sz w:val="24"/>
          <w:szCs w:val="24"/>
          <w:lang w:val="en-GB"/>
        </w:rPr>
        <w:t>refers</w:t>
      </w:r>
      <w:proofErr w:type="gramEnd"/>
      <w:r>
        <w:rPr>
          <w:rFonts w:ascii="Times New Roman" w:hAnsi="Times New Roman"/>
          <w:sz w:val="24"/>
          <w:szCs w:val="24"/>
        </w:rPr>
        <w:t xml:space="preserve"> to the proactive alignment of HR practices with organizational goals and objectives to enhance performance and achieve a competitive advantage. Strategic Human Resource Management (SHRM), integrating models like best fit, best practice, and resource-based view, has been shown to significantly influence organizational performance, especially for international enterprises (Gannon et al., 2015; </w:t>
      </w:r>
      <w:proofErr w:type="spellStart"/>
      <w:r>
        <w:rPr>
          <w:rFonts w:ascii="Times New Roman" w:hAnsi="Times New Roman"/>
          <w:sz w:val="24"/>
          <w:szCs w:val="24"/>
        </w:rPr>
        <w:t>Japutra</w:t>
      </w:r>
      <w:proofErr w:type="spellEnd"/>
      <w:r>
        <w:rPr>
          <w:rFonts w:ascii="Times New Roman" w:hAnsi="Times New Roman"/>
          <w:sz w:val="24"/>
          <w:szCs w:val="24"/>
        </w:rPr>
        <w:t xml:space="preserve"> and </w:t>
      </w:r>
      <w:proofErr w:type="spellStart"/>
      <w:r>
        <w:rPr>
          <w:rFonts w:ascii="Times New Roman" w:hAnsi="Times New Roman"/>
          <w:sz w:val="24"/>
          <w:szCs w:val="24"/>
        </w:rPr>
        <w:t>Situmorang</w:t>
      </w:r>
      <w:proofErr w:type="spellEnd"/>
      <w:r>
        <w:rPr>
          <w:rFonts w:ascii="Times New Roman" w:hAnsi="Times New Roman"/>
          <w:sz w:val="24"/>
          <w:szCs w:val="24"/>
        </w:rPr>
        <w:t xml:space="preserve">, 2021). Research findings have demonstrated how </w:t>
      </w:r>
      <w:proofErr w:type="gramStart"/>
      <w:r>
        <w:rPr>
          <w:rFonts w:ascii="Times New Roman" w:hAnsi="Times New Roman"/>
          <w:sz w:val="24"/>
          <w:szCs w:val="24"/>
        </w:rPr>
        <w:t>companies</w:t>
      </w:r>
      <w:proofErr w:type="gramEnd"/>
      <w:r>
        <w:rPr>
          <w:rFonts w:ascii="Times New Roman" w:hAnsi="Times New Roman"/>
          <w:sz w:val="24"/>
          <w:szCs w:val="24"/>
        </w:rPr>
        <w:t xml:space="preserve"> management of their human resources greatly impacts service quality, customer satisfaction, and competitive advantage (Baum, 2015; Cooke et al., 2019; </w:t>
      </w:r>
      <w:proofErr w:type="spellStart"/>
      <w:r>
        <w:rPr>
          <w:rFonts w:ascii="Times New Roman" w:hAnsi="Times New Roman"/>
          <w:sz w:val="24"/>
          <w:szCs w:val="24"/>
        </w:rPr>
        <w:t>Maroudas</w:t>
      </w:r>
      <w:proofErr w:type="spellEnd"/>
      <w:r>
        <w:rPr>
          <w:rFonts w:ascii="Times New Roman" w:hAnsi="Times New Roman"/>
          <w:sz w:val="24"/>
          <w:szCs w:val="24"/>
        </w:rPr>
        <w:t xml:space="preserve"> et al., 2008).</w:t>
      </w:r>
    </w:p>
    <w:p w14:paraId="40DC5DE0" w14:textId="493BEF34"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This is </w:t>
      </w:r>
      <w:proofErr w:type="gramStart"/>
      <w:r>
        <w:rPr>
          <w:rFonts w:ascii="Times New Roman" w:hAnsi="Times New Roman"/>
          <w:sz w:val="24"/>
          <w:szCs w:val="24"/>
        </w:rPr>
        <w:t>a case study research</w:t>
      </w:r>
      <w:proofErr w:type="gramEnd"/>
      <w:r>
        <w:rPr>
          <w:rFonts w:ascii="Times New Roman" w:hAnsi="Times New Roman"/>
          <w:sz w:val="24"/>
          <w:szCs w:val="24"/>
        </w:rPr>
        <w:t xml:space="preserve"> is focused on The Dolphin SA1 Hotel, Swansea. The Dolphin SA1 Hotel is a hospitality company located in Swansea. It opened in Autumn 2014 and is situated in the heart of Swansea City Centre. The hotel offers a wide range of services to guests, including accommodation, food and beverage, event hosting, and amenities both within and outside Wales (Dolphin Hotel Swansea, 2023). Despite recent successes, the management of Dolphin SA1 Hotel is determined to pursue further growth and position the company as a leader in terms of service </w:t>
      </w:r>
      <w:proofErr w:type="gramStart"/>
      <w:r>
        <w:rPr>
          <w:rFonts w:ascii="Times New Roman" w:hAnsi="Times New Roman"/>
          <w:sz w:val="24"/>
          <w:szCs w:val="24"/>
        </w:rPr>
        <w:t>quality, and</w:t>
      </w:r>
      <w:proofErr w:type="gramEnd"/>
      <w:r>
        <w:rPr>
          <w:rFonts w:ascii="Times New Roman" w:hAnsi="Times New Roman"/>
          <w:sz w:val="24"/>
          <w:szCs w:val="24"/>
        </w:rPr>
        <w:t xml:space="preserve"> attract talented employees to its organisation. Therefore, the company's management wants to analyze and evaluate its strategic human resources practices and gather feedback from its customers to improve service quality, enhance customer experience, and create a better workplace culture conducive to employee retention, ultimately improving the overall business reputation of the company (The Dolphin SA1 Hotel Swansea, 2023).</w:t>
      </w:r>
    </w:p>
    <w:p w14:paraId="610A3676" w14:textId="1B546766"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The interest in this study area is driven by the researcher's personal experience working in the chosen case study company, coupled with the management's efforts to enhance their HR strategy, customer service, and organizational performance. The study seeks to </w:t>
      </w:r>
      <w:proofErr w:type="spellStart"/>
      <w:r>
        <w:rPr>
          <w:rFonts w:ascii="Times New Roman" w:hAnsi="Times New Roman"/>
          <w:sz w:val="24"/>
          <w:szCs w:val="24"/>
        </w:rPr>
        <w:t>analyse</w:t>
      </w:r>
      <w:proofErr w:type="spellEnd"/>
      <w:r>
        <w:rPr>
          <w:rFonts w:ascii="Times New Roman" w:hAnsi="Times New Roman"/>
          <w:sz w:val="24"/>
          <w:szCs w:val="24"/>
        </w:rPr>
        <w:t xml:space="preserve"> the human resources management practices and reputation of The Dolphin SA1 Hotel. </w:t>
      </w:r>
    </w:p>
    <w:p w14:paraId="5FD82FC5"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lastRenderedPageBreak/>
        <w:t xml:space="preserve">Due to the nature of the topic and challenges in accessing primary data from past guests, secondary data sources such as company reports, website information, documentaries, archives, personal experiences, </w:t>
      </w:r>
      <w:proofErr w:type="spellStart"/>
      <w:r>
        <w:rPr>
          <w:rFonts w:ascii="Times New Roman" w:hAnsi="Times New Roman"/>
          <w:sz w:val="24"/>
          <w:szCs w:val="24"/>
        </w:rPr>
        <w:t>Netnography</w:t>
      </w:r>
      <w:proofErr w:type="spellEnd"/>
      <w:r>
        <w:rPr>
          <w:rFonts w:ascii="Times New Roman" w:hAnsi="Times New Roman"/>
          <w:sz w:val="24"/>
          <w:szCs w:val="24"/>
        </w:rPr>
        <w:t>, and critical literature reviews will be used as the main sources of data.</w:t>
      </w:r>
    </w:p>
    <w:p w14:paraId="03AD8FC8" w14:textId="77777777" w:rsidR="00485167" w:rsidRDefault="00485167">
      <w:pPr>
        <w:spacing w:line="360" w:lineRule="auto"/>
        <w:jc w:val="both"/>
        <w:rPr>
          <w:rFonts w:ascii="Times New Roman" w:hAnsi="Times New Roman"/>
          <w:sz w:val="24"/>
          <w:szCs w:val="24"/>
        </w:rPr>
      </w:pPr>
    </w:p>
    <w:p w14:paraId="34719EC2" w14:textId="77777777" w:rsidR="00485167" w:rsidRDefault="00000000">
      <w:pPr>
        <w:spacing w:line="360" w:lineRule="auto"/>
        <w:jc w:val="both"/>
        <w:rPr>
          <w:rFonts w:ascii="Times New Roman" w:hAnsi="Times New Roman"/>
          <w:b/>
          <w:bCs/>
          <w:sz w:val="24"/>
          <w:szCs w:val="24"/>
          <w:u w:val="single"/>
        </w:rPr>
      </w:pPr>
      <w:r>
        <w:rPr>
          <w:rFonts w:ascii="Times New Roman" w:hAnsi="Times New Roman"/>
          <w:b/>
          <w:bCs/>
          <w:sz w:val="24"/>
          <w:szCs w:val="24"/>
          <w:u w:val="single"/>
        </w:rPr>
        <w:t xml:space="preserve">General Purpose of Research </w:t>
      </w:r>
      <w:proofErr w:type="gramStart"/>
      <w:r>
        <w:rPr>
          <w:rFonts w:ascii="Times New Roman" w:hAnsi="Times New Roman"/>
          <w:b/>
          <w:bCs/>
          <w:sz w:val="24"/>
          <w:szCs w:val="24"/>
          <w:u w:val="single"/>
        </w:rPr>
        <w:t>Activity(</w:t>
      </w:r>
      <w:proofErr w:type="gramEnd"/>
      <w:r>
        <w:rPr>
          <w:rFonts w:ascii="Times New Roman" w:hAnsi="Times New Roman"/>
          <w:b/>
          <w:bCs/>
          <w:sz w:val="24"/>
          <w:szCs w:val="24"/>
          <w:u w:val="single"/>
        </w:rPr>
        <w:t>entire portfolio)</w:t>
      </w:r>
    </w:p>
    <w:p w14:paraId="05E44DAD" w14:textId="77777777" w:rsidR="00485167" w:rsidRDefault="00000000">
      <w:pPr>
        <w:spacing w:line="360" w:lineRule="auto"/>
        <w:jc w:val="both"/>
        <w:rPr>
          <w:rFonts w:ascii="Times New Roman" w:hAnsi="Times New Roman"/>
          <w:sz w:val="24"/>
          <w:szCs w:val="24"/>
          <w:u w:val="single"/>
        </w:rPr>
      </w:pPr>
      <w:r>
        <w:rPr>
          <w:rFonts w:ascii="Times New Roman" w:hAnsi="Times New Roman"/>
          <w:sz w:val="24"/>
          <w:szCs w:val="24"/>
        </w:rPr>
        <w:t xml:space="preserve">This research activity is to </w:t>
      </w:r>
      <w:proofErr w:type="spellStart"/>
      <w:r>
        <w:rPr>
          <w:rFonts w:ascii="Times New Roman" w:hAnsi="Times New Roman"/>
          <w:sz w:val="24"/>
          <w:szCs w:val="24"/>
        </w:rPr>
        <w:t>analyse</w:t>
      </w:r>
      <w:proofErr w:type="spellEnd"/>
      <w:r>
        <w:rPr>
          <w:rFonts w:ascii="Times New Roman" w:hAnsi="Times New Roman"/>
          <w:sz w:val="24"/>
          <w:szCs w:val="24"/>
        </w:rPr>
        <w:t xml:space="preserve"> the business reputation and the strategic approach to human resources management of The Dolphins SA1 Hotel, Swansea as a hospitality company as well as compare its HRM approach with one of the 5</w:t>
      </w:r>
      <w:r>
        <w:rPr>
          <w:rFonts w:ascii="Times New Roman" w:hAnsi="Times New Roman"/>
          <w:sz w:val="24"/>
          <w:szCs w:val="24"/>
          <w:vertAlign w:val="superscript"/>
        </w:rPr>
        <w:t>th</w:t>
      </w:r>
      <w:r>
        <w:rPr>
          <w:rFonts w:ascii="Times New Roman" w:hAnsi="Times New Roman"/>
          <w:sz w:val="24"/>
          <w:szCs w:val="24"/>
        </w:rPr>
        <w:t xml:space="preserve"> ranked best hospitality companies in the UK and globally (Cardiff Marriot Hotel). It will focus on how the company provides training and development programs and other benefits to its employees to enhance their skills and capability on the job, create a conducive work environment that consequently leads to job satisfaction and talent retention, and the influence of these on the company's strategic position. It will also critically </w:t>
      </w:r>
      <w:proofErr w:type="spellStart"/>
      <w:r>
        <w:rPr>
          <w:rFonts w:ascii="Times New Roman" w:hAnsi="Times New Roman"/>
          <w:sz w:val="24"/>
          <w:szCs w:val="24"/>
        </w:rPr>
        <w:t>analyse</w:t>
      </w:r>
      <w:proofErr w:type="spellEnd"/>
      <w:r>
        <w:rPr>
          <w:rFonts w:ascii="Times New Roman" w:hAnsi="Times New Roman"/>
          <w:sz w:val="24"/>
          <w:szCs w:val="24"/>
        </w:rPr>
        <w:t xml:space="preserve"> the business reputation of the company and compare its business position with a leading hospitality firm (Cardiff Marriot Hotel). It should be noted that Cardiff Marriot hotel was chosen for comparison because it was ranked as the 5</w:t>
      </w:r>
      <w:r>
        <w:rPr>
          <w:rFonts w:ascii="Times New Roman" w:hAnsi="Times New Roman"/>
          <w:sz w:val="24"/>
          <w:szCs w:val="24"/>
          <w:vertAlign w:val="superscript"/>
        </w:rPr>
        <w:t>th</w:t>
      </w:r>
      <w:r>
        <w:rPr>
          <w:rFonts w:ascii="Times New Roman" w:hAnsi="Times New Roman"/>
          <w:sz w:val="24"/>
          <w:szCs w:val="24"/>
        </w:rPr>
        <w:t xml:space="preserve"> best place to work in hospitality in the world.  </w:t>
      </w:r>
    </w:p>
    <w:p w14:paraId="2284871E" w14:textId="77777777" w:rsidR="00485167" w:rsidRDefault="00000000">
      <w:pPr>
        <w:spacing w:line="360" w:lineRule="auto"/>
        <w:jc w:val="both"/>
        <w:rPr>
          <w:rFonts w:ascii="Times New Roman" w:hAnsi="Times New Roman"/>
          <w:b/>
          <w:bCs/>
          <w:sz w:val="24"/>
          <w:szCs w:val="24"/>
          <w:u w:val="single"/>
        </w:rPr>
      </w:pPr>
      <w:r>
        <w:rPr>
          <w:rFonts w:ascii="Times New Roman" w:hAnsi="Times New Roman"/>
          <w:b/>
          <w:bCs/>
          <w:sz w:val="24"/>
          <w:szCs w:val="24"/>
          <w:u w:val="single"/>
        </w:rPr>
        <w:t>Aims of Research Activities</w:t>
      </w:r>
    </w:p>
    <w:p w14:paraId="51405640" w14:textId="00825E0E"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To critically </w:t>
      </w:r>
      <w:proofErr w:type="spellStart"/>
      <w:r>
        <w:rPr>
          <w:rFonts w:ascii="Times New Roman" w:hAnsi="Times New Roman"/>
          <w:sz w:val="24"/>
          <w:szCs w:val="24"/>
        </w:rPr>
        <w:t>analyse</w:t>
      </w:r>
      <w:proofErr w:type="spellEnd"/>
      <w:r>
        <w:rPr>
          <w:rFonts w:ascii="Times New Roman" w:hAnsi="Times New Roman"/>
          <w:sz w:val="24"/>
          <w:szCs w:val="24"/>
        </w:rPr>
        <w:t xml:space="preserve"> the Strategic Human Resources Management approach/practices of Dolphin</w:t>
      </w:r>
      <w:r w:rsidR="00A81FB9">
        <w:rPr>
          <w:rFonts w:ascii="Times New Roman" w:hAnsi="Times New Roman"/>
          <w:sz w:val="24"/>
          <w:szCs w:val="24"/>
        </w:rPr>
        <w:t xml:space="preserve"> </w:t>
      </w:r>
      <w:r>
        <w:rPr>
          <w:rFonts w:ascii="Times New Roman" w:hAnsi="Times New Roman"/>
          <w:sz w:val="24"/>
          <w:szCs w:val="24"/>
        </w:rPr>
        <w:t>Hotel.</w:t>
      </w:r>
    </w:p>
    <w:p w14:paraId="2C39B29D" w14:textId="245EE4ED"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To critically </w:t>
      </w:r>
      <w:proofErr w:type="spellStart"/>
      <w:r>
        <w:rPr>
          <w:rFonts w:ascii="Times New Roman" w:hAnsi="Times New Roman"/>
          <w:sz w:val="24"/>
          <w:szCs w:val="24"/>
        </w:rPr>
        <w:t>analyse</w:t>
      </w:r>
      <w:proofErr w:type="spellEnd"/>
      <w:r>
        <w:rPr>
          <w:rFonts w:ascii="Times New Roman" w:hAnsi="Times New Roman"/>
          <w:sz w:val="24"/>
          <w:szCs w:val="24"/>
        </w:rPr>
        <w:t xml:space="preserve"> the business reputation of Dolphin Hotel, Swansea.</w:t>
      </w:r>
    </w:p>
    <w:p w14:paraId="3C85F0F3" w14:textId="77777777" w:rsidR="00485167" w:rsidRDefault="00485167">
      <w:pPr>
        <w:spacing w:line="360" w:lineRule="auto"/>
        <w:jc w:val="both"/>
        <w:rPr>
          <w:rFonts w:ascii="Times New Roman" w:hAnsi="Times New Roman"/>
          <w:sz w:val="24"/>
          <w:szCs w:val="24"/>
        </w:rPr>
      </w:pPr>
    </w:p>
    <w:p w14:paraId="797971CA" w14:textId="77777777" w:rsidR="00485167" w:rsidRDefault="00000000">
      <w:pPr>
        <w:spacing w:line="360" w:lineRule="auto"/>
        <w:jc w:val="both"/>
        <w:rPr>
          <w:rFonts w:ascii="Times New Roman" w:hAnsi="Times New Roman"/>
          <w:b/>
          <w:bCs/>
          <w:sz w:val="24"/>
          <w:szCs w:val="24"/>
        </w:rPr>
      </w:pPr>
      <w:r>
        <w:rPr>
          <w:rFonts w:ascii="Times New Roman" w:hAnsi="Times New Roman"/>
          <w:b/>
          <w:bCs/>
          <w:sz w:val="24"/>
          <w:szCs w:val="24"/>
        </w:rPr>
        <w:t xml:space="preserve">Proposed Research Methods </w:t>
      </w:r>
      <w:r>
        <w:rPr>
          <w:rFonts w:ascii="Times New Roman" w:hAnsi="Times New Roman"/>
          <w:b/>
          <w:sz w:val="24"/>
          <w:szCs w:val="24"/>
        </w:rPr>
        <w:t xml:space="preserve"> </w:t>
      </w:r>
    </w:p>
    <w:p w14:paraId="430F5894"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This study would use secondary data collection methods to gather relevant data for the study. </w:t>
      </w:r>
    </w:p>
    <w:p w14:paraId="3EC60BE5"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For the Case Study- The researcher will use documentary evidence available from public sources including the company website, and company report made available online and the personal experience of the researcher will be put behind the theory. For the </w:t>
      </w:r>
      <w:proofErr w:type="spellStart"/>
      <w:r>
        <w:rPr>
          <w:rFonts w:ascii="Times New Roman" w:hAnsi="Times New Roman"/>
          <w:sz w:val="24"/>
          <w:szCs w:val="24"/>
        </w:rPr>
        <w:t>netnography</w:t>
      </w:r>
      <w:proofErr w:type="spellEnd"/>
      <w:r>
        <w:rPr>
          <w:rFonts w:ascii="Times New Roman" w:hAnsi="Times New Roman"/>
          <w:sz w:val="24"/>
          <w:szCs w:val="24"/>
        </w:rPr>
        <w:t xml:space="preserve"> (online visitors/guest review and employees review), organization report, and published articles related to </w:t>
      </w:r>
      <w:r>
        <w:rPr>
          <w:rFonts w:ascii="Times New Roman" w:hAnsi="Times New Roman"/>
          <w:sz w:val="24"/>
          <w:szCs w:val="24"/>
        </w:rPr>
        <w:lastRenderedPageBreak/>
        <w:t>the topic. To fulfill the module requirements and address the research objectives, the study is divided into three main phases: Critical Literature Review, Case Study, and Professional Output (report). Below, I'll give a brief overview of each element.</w:t>
      </w:r>
    </w:p>
    <w:p w14:paraId="4EC319C5" w14:textId="77777777" w:rsidR="00485167" w:rsidRDefault="00000000">
      <w:pPr>
        <w:spacing w:line="360" w:lineRule="auto"/>
        <w:jc w:val="both"/>
        <w:rPr>
          <w:rFonts w:ascii="Times New Roman" w:hAnsi="Times New Roman"/>
          <w:b/>
          <w:bCs/>
          <w:sz w:val="24"/>
          <w:szCs w:val="24"/>
        </w:rPr>
      </w:pPr>
      <w:r>
        <w:rPr>
          <w:rFonts w:ascii="Times New Roman" w:hAnsi="Times New Roman"/>
          <w:b/>
          <w:bCs/>
          <w:sz w:val="24"/>
          <w:szCs w:val="24"/>
        </w:rPr>
        <w:t>Portfolio Piece 2 Case Study (3500 words)</w:t>
      </w:r>
    </w:p>
    <w:p w14:paraId="2DC082A5" w14:textId="60D61356"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This aspect of the study will mainly focus on analyzing Dolphins </w:t>
      </w:r>
      <w:r w:rsidR="00A81FB9">
        <w:rPr>
          <w:rFonts w:ascii="Times New Roman" w:hAnsi="Times New Roman"/>
          <w:sz w:val="24"/>
          <w:szCs w:val="24"/>
        </w:rPr>
        <w:t>Hotel SHRM</w:t>
      </w:r>
      <w:r>
        <w:rPr>
          <w:rFonts w:ascii="Times New Roman" w:hAnsi="Times New Roman"/>
          <w:sz w:val="24"/>
          <w:szCs w:val="24"/>
        </w:rPr>
        <w:t xml:space="preserve"> practices and its business reputation. It will put SHRM theory behind the researcher's personal experience in addition to other information available on the company website, archive, and report to </w:t>
      </w:r>
      <w:proofErr w:type="spellStart"/>
      <w:r>
        <w:rPr>
          <w:rFonts w:ascii="Times New Roman" w:hAnsi="Times New Roman"/>
          <w:sz w:val="24"/>
          <w:szCs w:val="24"/>
        </w:rPr>
        <w:t>analyse</w:t>
      </w:r>
      <w:proofErr w:type="spellEnd"/>
      <w:r>
        <w:rPr>
          <w:rFonts w:ascii="Times New Roman" w:hAnsi="Times New Roman"/>
          <w:sz w:val="24"/>
          <w:szCs w:val="24"/>
        </w:rPr>
        <w:t xml:space="preserve"> the case study company’s human resource management practices to identify areas for improvement. </w:t>
      </w:r>
    </w:p>
    <w:p w14:paraId="4D60B2E1" w14:textId="77777777" w:rsidR="00485167" w:rsidRDefault="00000000">
      <w:pPr>
        <w:numPr>
          <w:ilvl w:val="0"/>
          <w:numId w:val="1"/>
        </w:numPr>
        <w:spacing w:line="360" w:lineRule="auto"/>
        <w:jc w:val="both"/>
        <w:rPr>
          <w:rFonts w:ascii="Times New Roman" w:hAnsi="Times New Roman"/>
          <w:sz w:val="24"/>
          <w:szCs w:val="24"/>
        </w:rPr>
      </w:pPr>
      <w:r>
        <w:rPr>
          <w:rFonts w:ascii="Times New Roman" w:hAnsi="Times New Roman"/>
          <w:sz w:val="24"/>
          <w:szCs w:val="24"/>
        </w:rPr>
        <w:t xml:space="preserve">Evaluate the current reputation of Dolphin Hotel SA1 and identify areas for improvement. To do this, </w:t>
      </w:r>
      <w:proofErr w:type="spellStart"/>
      <w:r>
        <w:rPr>
          <w:rFonts w:ascii="Times New Roman" w:hAnsi="Times New Roman"/>
          <w:sz w:val="24"/>
          <w:szCs w:val="24"/>
        </w:rPr>
        <w:t>netnography</w:t>
      </w:r>
      <w:proofErr w:type="spellEnd"/>
      <w:r>
        <w:rPr>
          <w:rFonts w:ascii="Times New Roman" w:hAnsi="Times New Roman"/>
          <w:sz w:val="24"/>
          <w:szCs w:val="24"/>
        </w:rPr>
        <w:t xml:space="preserve"> will be carried out using review websites such as Trip Advisor, </w:t>
      </w:r>
      <w:proofErr w:type="gramStart"/>
      <w:r>
        <w:rPr>
          <w:rFonts w:ascii="Times New Roman" w:hAnsi="Times New Roman"/>
          <w:sz w:val="24"/>
          <w:szCs w:val="24"/>
        </w:rPr>
        <w:t>Indeed</w:t>
      </w:r>
      <w:proofErr w:type="gramEnd"/>
      <w:r>
        <w:rPr>
          <w:rFonts w:ascii="Times New Roman" w:hAnsi="Times New Roman"/>
          <w:sz w:val="24"/>
          <w:szCs w:val="24"/>
        </w:rPr>
        <w:t xml:space="preserve">, and Hotel.com among others  </w:t>
      </w:r>
    </w:p>
    <w:p w14:paraId="11BB51C2" w14:textId="08511742"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In order to investigate and </w:t>
      </w:r>
      <w:proofErr w:type="spellStart"/>
      <w:r>
        <w:rPr>
          <w:rFonts w:ascii="Times New Roman" w:hAnsi="Times New Roman"/>
          <w:sz w:val="24"/>
          <w:szCs w:val="24"/>
        </w:rPr>
        <w:t>analyse</w:t>
      </w:r>
      <w:proofErr w:type="spellEnd"/>
      <w:r>
        <w:rPr>
          <w:rFonts w:ascii="Times New Roman" w:hAnsi="Times New Roman"/>
          <w:sz w:val="24"/>
          <w:szCs w:val="24"/>
        </w:rPr>
        <w:t xml:space="preserve"> The </w:t>
      </w:r>
      <w:proofErr w:type="gramStart"/>
      <w:r>
        <w:rPr>
          <w:rFonts w:ascii="Times New Roman" w:hAnsi="Times New Roman"/>
          <w:sz w:val="24"/>
          <w:szCs w:val="24"/>
        </w:rPr>
        <w:t>Dolphin</w:t>
      </w:r>
      <w:r w:rsidR="00A81FB9">
        <w:rPr>
          <w:rFonts w:ascii="Times New Roman" w:hAnsi="Times New Roman"/>
          <w:sz w:val="24"/>
          <w:szCs w:val="24"/>
        </w:rPr>
        <w:t xml:space="preserve"> </w:t>
      </w:r>
      <w:r>
        <w:rPr>
          <w:rFonts w:ascii="Times New Roman" w:hAnsi="Times New Roman"/>
          <w:sz w:val="24"/>
          <w:szCs w:val="24"/>
        </w:rPr>
        <w:t xml:space="preserve"> SA</w:t>
      </w:r>
      <w:proofErr w:type="gramEnd"/>
      <w:r>
        <w:rPr>
          <w:rFonts w:ascii="Times New Roman" w:hAnsi="Times New Roman"/>
          <w:sz w:val="24"/>
          <w:szCs w:val="24"/>
        </w:rPr>
        <w:t xml:space="preserve">1 Hotel's business reputation and identify areas where improvement can made, </w:t>
      </w:r>
      <w:proofErr w:type="spellStart"/>
      <w:r>
        <w:rPr>
          <w:rFonts w:ascii="Times New Roman" w:hAnsi="Times New Roman"/>
          <w:sz w:val="24"/>
          <w:szCs w:val="24"/>
        </w:rPr>
        <w:t>netnography</w:t>
      </w:r>
      <w:proofErr w:type="spellEnd"/>
      <w:r>
        <w:rPr>
          <w:rFonts w:ascii="Times New Roman" w:hAnsi="Times New Roman"/>
          <w:sz w:val="24"/>
          <w:szCs w:val="24"/>
        </w:rPr>
        <w:t xml:space="preserve"> analysis will be conducted.</w:t>
      </w:r>
    </w:p>
    <w:p w14:paraId="5A3C4828" w14:textId="5D546770"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This study would use most recent customer reviews published on platforms such as Trip Advisor, </w:t>
      </w:r>
      <w:proofErr w:type="gramStart"/>
      <w:r>
        <w:rPr>
          <w:rFonts w:ascii="Times New Roman" w:hAnsi="Times New Roman"/>
          <w:sz w:val="24"/>
          <w:szCs w:val="24"/>
        </w:rPr>
        <w:t>Indeed</w:t>
      </w:r>
      <w:proofErr w:type="gramEnd"/>
      <w:r>
        <w:rPr>
          <w:rFonts w:ascii="Times New Roman" w:hAnsi="Times New Roman"/>
          <w:sz w:val="24"/>
          <w:szCs w:val="24"/>
        </w:rPr>
        <w:t xml:space="preserve">, Hotel.com, Trivago, Booking.com, Glassdoor and </w:t>
      </w:r>
      <w:proofErr w:type="spellStart"/>
      <w:r>
        <w:rPr>
          <w:rFonts w:ascii="Times New Roman" w:hAnsi="Times New Roman"/>
          <w:sz w:val="24"/>
          <w:szCs w:val="24"/>
        </w:rPr>
        <w:t>Kaddi</w:t>
      </w:r>
      <w:proofErr w:type="spellEnd"/>
      <w:r>
        <w:rPr>
          <w:rFonts w:ascii="Times New Roman" w:hAnsi="Times New Roman"/>
          <w:sz w:val="24"/>
          <w:szCs w:val="24"/>
        </w:rPr>
        <w:t xml:space="preserve">. To be more specific, only review published online in the past 10 years will be consider, this is done to get comprehensive information about past and recent development and improvement the </w:t>
      </w:r>
      <w:r w:rsidRPr="00A81FB9">
        <w:rPr>
          <w:rFonts w:ascii="Times New Roman" w:hAnsi="Times New Roman"/>
          <w:sz w:val="24"/>
          <w:szCs w:val="24"/>
          <w:lang w:val="en-GB"/>
        </w:rPr>
        <w:t>organi</w:t>
      </w:r>
      <w:r w:rsidR="00A81FB9" w:rsidRPr="00A81FB9">
        <w:rPr>
          <w:rFonts w:ascii="Times New Roman" w:hAnsi="Times New Roman"/>
          <w:sz w:val="24"/>
          <w:szCs w:val="24"/>
          <w:lang w:val="en-GB"/>
        </w:rPr>
        <w:t>s</w:t>
      </w:r>
      <w:r w:rsidRPr="00A81FB9">
        <w:rPr>
          <w:rFonts w:ascii="Times New Roman" w:hAnsi="Times New Roman"/>
          <w:sz w:val="24"/>
          <w:szCs w:val="24"/>
          <w:lang w:val="en-GB"/>
        </w:rPr>
        <w:t>ation</w:t>
      </w:r>
      <w:r>
        <w:rPr>
          <w:rFonts w:ascii="Times New Roman" w:hAnsi="Times New Roman"/>
          <w:sz w:val="24"/>
          <w:szCs w:val="24"/>
        </w:rPr>
        <w:t xml:space="preserve"> </w:t>
      </w:r>
      <w:proofErr w:type="gramStart"/>
      <w:r>
        <w:rPr>
          <w:rFonts w:ascii="Times New Roman" w:hAnsi="Times New Roman"/>
          <w:sz w:val="24"/>
          <w:szCs w:val="24"/>
        </w:rPr>
        <w:t>have</w:t>
      </w:r>
      <w:proofErr w:type="gramEnd"/>
      <w:r>
        <w:rPr>
          <w:rFonts w:ascii="Times New Roman" w:hAnsi="Times New Roman"/>
          <w:sz w:val="24"/>
          <w:szCs w:val="24"/>
        </w:rPr>
        <w:t xml:space="preserve"> made on its products and offerings. The limitation of this method is that it can be very subjective and what one individual perceives to be poor may be good to another. Notwithstanding, it still provides deep insight into the research case study (Costello, 2017). Below is the step-by-step approach I will take to </w:t>
      </w:r>
      <w:proofErr w:type="spellStart"/>
      <w:r>
        <w:rPr>
          <w:rFonts w:ascii="Times New Roman" w:hAnsi="Times New Roman"/>
          <w:sz w:val="24"/>
          <w:szCs w:val="24"/>
        </w:rPr>
        <w:t>analyse</w:t>
      </w:r>
      <w:proofErr w:type="spellEnd"/>
      <w:r>
        <w:rPr>
          <w:rFonts w:ascii="Times New Roman" w:hAnsi="Times New Roman"/>
          <w:sz w:val="24"/>
          <w:szCs w:val="24"/>
        </w:rPr>
        <w:t xml:space="preserve"> the online review that I will gather for this aspect of the research.</w:t>
      </w:r>
    </w:p>
    <w:p w14:paraId="55A907B6" w14:textId="77777777" w:rsidR="00485167" w:rsidRPr="00A81FB9" w:rsidRDefault="00485167">
      <w:pPr>
        <w:spacing w:line="360" w:lineRule="auto"/>
        <w:jc w:val="both"/>
        <w:rPr>
          <w:rFonts w:ascii="Times New Roman" w:hAnsi="Times New Roman"/>
          <w:sz w:val="24"/>
          <w:szCs w:val="24"/>
          <w:lang w:val="en-GB"/>
        </w:rPr>
      </w:pPr>
    </w:p>
    <w:p w14:paraId="5099C182"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1. Data Collection</w:t>
      </w:r>
    </w:p>
    <w:p w14:paraId="35A183C0" w14:textId="4D93CAF2"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I will gather a large dataset of online reviews for The Dolphin SA1 Hotel from various platforms such as TripAdvisor, Hotel.com, Booking.com, etc.  I would ensure </w:t>
      </w:r>
      <w:r w:rsidR="00A81FB9">
        <w:rPr>
          <w:rFonts w:ascii="Times New Roman" w:hAnsi="Times New Roman"/>
          <w:sz w:val="24"/>
          <w:szCs w:val="24"/>
        </w:rPr>
        <w:t>I</w:t>
      </w:r>
      <w:r>
        <w:rPr>
          <w:rFonts w:ascii="Times New Roman" w:hAnsi="Times New Roman"/>
          <w:sz w:val="24"/>
          <w:szCs w:val="24"/>
        </w:rPr>
        <w:t xml:space="preserve"> gather reviews spanning a significant period to capture trends over time.</w:t>
      </w:r>
    </w:p>
    <w:p w14:paraId="10482954"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2. Data Preprocessing</w:t>
      </w:r>
    </w:p>
    <w:p w14:paraId="3B66476B"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lastRenderedPageBreak/>
        <w:t xml:space="preserve">   I will clean the data by removing any irrelevant information such as HTML tags, punctuation, and </w:t>
      </w:r>
      <w:proofErr w:type="spellStart"/>
      <w:r>
        <w:rPr>
          <w:rFonts w:ascii="Times New Roman" w:hAnsi="Times New Roman"/>
          <w:sz w:val="24"/>
          <w:szCs w:val="24"/>
        </w:rPr>
        <w:t>stopwords</w:t>
      </w:r>
      <w:proofErr w:type="spellEnd"/>
      <w:r>
        <w:rPr>
          <w:rFonts w:ascii="Times New Roman" w:hAnsi="Times New Roman"/>
          <w:sz w:val="24"/>
          <w:szCs w:val="24"/>
        </w:rPr>
        <w:t>. I will tokenize the reviews into words or phrases.</w:t>
      </w:r>
    </w:p>
    <w:p w14:paraId="5DCEADC9"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Perform lemmatization or stemming to reduce words to their base form.</w:t>
      </w:r>
    </w:p>
    <w:p w14:paraId="5CEDD0A9"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Handle negations, typos, and other linguistic variations.</w:t>
      </w:r>
    </w:p>
    <w:p w14:paraId="2A6AB8AA"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3. Sentiment Analysis</w:t>
      </w:r>
    </w:p>
    <w:p w14:paraId="5B3B205B"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I will conduct sentiment analysis to categorize reviews as positive, negative, or neutral. This would be done using an Excel sheet.</w:t>
      </w:r>
    </w:p>
    <w:p w14:paraId="065531A8"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4. Keyword Analysis</w:t>
      </w:r>
    </w:p>
    <w:p w14:paraId="0D5EB168"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Conduct keyword analysis to identify frequently mentioned words or phrases related to different aspects of the hotel experience (e.g., room quality, service, amenities, location, etc.).</w:t>
      </w:r>
    </w:p>
    <w:p w14:paraId="04C89F2D"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Plot the frequency of key keywords over time to detect trends or changes in guest feedback.</w:t>
      </w:r>
    </w:p>
    <w:p w14:paraId="1F8F4443"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5. Qualitative Analysis</w:t>
      </w:r>
    </w:p>
    <w:p w14:paraId="563A79AF"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I will manually review a subset of reviews to gain qualitative insights and validate findings from quantitative analysis.</w:t>
      </w:r>
    </w:p>
    <w:p w14:paraId="1C5B0305"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I will look for specific examples or anecdotes that highlight recurring themes or issues.</w:t>
      </w:r>
    </w:p>
    <w:p w14:paraId="6A8FA57D"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6. Interpretation and Reporting</w:t>
      </w:r>
    </w:p>
    <w:p w14:paraId="23CCA1FA"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I will synthesize the findings from the analysis to identify trends, patterns, and actionable insights and provide recommendations for improving guest satisfaction and addressing any identified issues.</w:t>
      </w:r>
    </w:p>
    <w:p w14:paraId="7C6EA711"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By following these steps, Rageh et al, (2013) posit one would have effectively </w:t>
      </w:r>
      <w:proofErr w:type="spellStart"/>
      <w:r>
        <w:rPr>
          <w:rFonts w:ascii="Times New Roman" w:hAnsi="Times New Roman"/>
          <w:sz w:val="24"/>
          <w:szCs w:val="24"/>
        </w:rPr>
        <w:t>analysed</w:t>
      </w:r>
      <w:proofErr w:type="spellEnd"/>
      <w:r>
        <w:rPr>
          <w:rFonts w:ascii="Times New Roman" w:hAnsi="Times New Roman"/>
          <w:sz w:val="24"/>
          <w:szCs w:val="24"/>
        </w:rPr>
        <w:t xml:space="preserve"> a series of online reviews for "The Dolphin SA1 Hotel" and uncovered meaningful trends and insights to inform decision-making and improve the guest experience. </w:t>
      </w:r>
    </w:p>
    <w:p w14:paraId="3C0C40AB" w14:textId="39DD763D" w:rsidR="00485167" w:rsidRDefault="00000000">
      <w:pPr>
        <w:spacing w:line="360" w:lineRule="auto"/>
        <w:jc w:val="both"/>
        <w:rPr>
          <w:rFonts w:ascii="Times New Roman" w:hAnsi="Times New Roman"/>
          <w:bCs/>
          <w:sz w:val="24"/>
          <w:szCs w:val="24"/>
        </w:rPr>
      </w:pPr>
      <w:r>
        <w:rPr>
          <w:rFonts w:ascii="Times New Roman" w:hAnsi="Times New Roman"/>
          <w:bCs/>
          <w:sz w:val="24"/>
          <w:szCs w:val="24"/>
        </w:rPr>
        <w:lastRenderedPageBreak/>
        <w:t xml:space="preserve">Comparison of Dolphins Hotel Swansea SHRM practice with Cardiff Marriot Hotel and </w:t>
      </w:r>
      <w:proofErr w:type="spellStart"/>
      <w:r>
        <w:rPr>
          <w:rFonts w:ascii="Times New Roman" w:hAnsi="Times New Roman"/>
          <w:bCs/>
          <w:sz w:val="24"/>
          <w:szCs w:val="24"/>
        </w:rPr>
        <w:t>Analyse</w:t>
      </w:r>
      <w:proofErr w:type="spellEnd"/>
      <w:r>
        <w:rPr>
          <w:rFonts w:ascii="Times New Roman" w:hAnsi="Times New Roman"/>
          <w:bCs/>
          <w:sz w:val="24"/>
          <w:szCs w:val="24"/>
        </w:rPr>
        <w:t xml:space="preserve"> the Differences Between the Two Companies and Evaluating their Reviews to Identify the competitive position of Dolphin Hotel.</w:t>
      </w:r>
    </w:p>
    <w:p w14:paraId="3D19C5F3"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Cardiff Marriot Hotel description</w:t>
      </w:r>
    </w:p>
    <w:p w14:paraId="20CBCF59"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The Cardiff Marriot Hotel is located at </w:t>
      </w:r>
      <w:r>
        <w:rPr>
          <w:rFonts w:ascii="Times New Roman" w:hAnsi="Times New Roman"/>
          <w:color w:val="1F1F1F"/>
          <w:sz w:val="24"/>
          <w:szCs w:val="24"/>
          <w:shd w:val="clear" w:color="auto" w:fill="FFFFFF"/>
        </w:rPr>
        <w:t xml:space="preserve">Mill Ln, Cardiff CF10 1EZ, United Kingdom, </w:t>
      </w:r>
      <w:r>
        <w:rPr>
          <w:rFonts w:ascii="Times New Roman" w:hAnsi="Times New Roman"/>
          <w:sz w:val="24"/>
          <w:szCs w:val="24"/>
        </w:rPr>
        <w:t xml:space="preserve">and within walking distance of Cardiff's many attractions. The international 4-star hotel has been a landmark hotel since the 1930s, </w:t>
      </w:r>
      <w:r>
        <w:rPr>
          <w:rFonts w:ascii="Times New Roman" w:hAnsi="Times New Roman"/>
          <w:color w:val="1C1C1C"/>
          <w:sz w:val="24"/>
          <w:szCs w:val="24"/>
          <w:shd w:val="clear" w:color="auto" w:fill="FFFFFF"/>
        </w:rPr>
        <w:t xml:space="preserve">Cardiff Marriott Hotel is within walking distance of the railway and bus </w:t>
      </w:r>
      <w:proofErr w:type="gramStart"/>
      <w:r>
        <w:rPr>
          <w:rFonts w:ascii="Times New Roman" w:hAnsi="Times New Roman"/>
          <w:color w:val="1C1C1C"/>
          <w:sz w:val="24"/>
          <w:szCs w:val="24"/>
          <w:shd w:val="clear" w:color="auto" w:fill="FFFFFF"/>
        </w:rPr>
        <w:t>station, and</w:t>
      </w:r>
      <w:proofErr w:type="gramEnd"/>
      <w:r>
        <w:rPr>
          <w:rFonts w:ascii="Times New Roman" w:hAnsi="Times New Roman"/>
          <w:color w:val="1C1C1C"/>
          <w:sz w:val="24"/>
          <w:szCs w:val="24"/>
          <w:shd w:val="clear" w:color="auto" w:fill="FFFFFF"/>
        </w:rPr>
        <w:t xml:space="preserve"> is also close to Cardiff Castle Motorpoint Arena. The M4 motorway and Cardiff International Airport are easily accessible as well (Cardiff Marriot Hotel, </w:t>
      </w:r>
      <w:proofErr w:type="spellStart"/>
      <w:r>
        <w:rPr>
          <w:rFonts w:ascii="Times New Roman" w:hAnsi="Times New Roman"/>
          <w:color w:val="1C1C1C"/>
          <w:sz w:val="24"/>
          <w:szCs w:val="24"/>
          <w:shd w:val="clear" w:color="auto" w:fill="FFFFFF"/>
        </w:rPr>
        <w:t>n.d</w:t>
      </w:r>
      <w:proofErr w:type="spellEnd"/>
      <w:r>
        <w:rPr>
          <w:rFonts w:ascii="Times New Roman" w:hAnsi="Times New Roman"/>
          <w:color w:val="1C1C1C"/>
          <w:sz w:val="24"/>
          <w:szCs w:val="24"/>
          <w:shd w:val="clear" w:color="auto" w:fill="FFFFFF"/>
        </w:rPr>
        <w:t>).</w:t>
      </w:r>
    </w:p>
    <w:p w14:paraId="45DE5B87"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The hotel’s rooms feature digital TV, power showers, air conditioning and there is free </w:t>
      </w:r>
      <w:proofErr w:type="spellStart"/>
      <w:r>
        <w:rPr>
          <w:rFonts w:ascii="Times New Roman" w:hAnsi="Times New Roman"/>
          <w:sz w:val="24"/>
          <w:szCs w:val="24"/>
        </w:rPr>
        <w:t>WiFi</w:t>
      </w:r>
      <w:proofErr w:type="spellEnd"/>
      <w:r>
        <w:rPr>
          <w:rFonts w:ascii="Times New Roman" w:hAnsi="Times New Roman"/>
          <w:sz w:val="24"/>
          <w:szCs w:val="24"/>
        </w:rPr>
        <w:t xml:space="preserve"> available throughout. Cardiff Marriot has been recently ranked as 5</w:t>
      </w:r>
      <w:r>
        <w:rPr>
          <w:rFonts w:ascii="Times New Roman" w:hAnsi="Times New Roman"/>
          <w:sz w:val="24"/>
          <w:szCs w:val="24"/>
          <w:vertAlign w:val="superscript"/>
        </w:rPr>
        <w:t>th</w:t>
      </w:r>
      <w:r>
        <w:rPr>
          <w:rFonts w:ascii="Times New Roman" w:hAnsi="Times New Roman"/>
          <w:sz w:val="24"/>
          <w:szCs w:val="24"/>
        </w:rPr>
        <w:t xml:space="preserve"> best place to work in year 2022 </w:t>
      </w:r>
      <w:proofErr w:type="gramStart"/>
      <w:r>
        <w:rPr>
          <w:rFonts w:ascii="Times New Roman" w:hAnsi="Times New Roman"/>
          <w:sz w:val="24"/>
          <w:szCs w:val="24"/>
        </w:rPr>
        <w:t>and also</w:t>
      </w:r>
      <w:proofErr w:type="gramEnd"/>
      <w:r>
        <w:rPr>
          <w:rFonts w:ascii="Times New Roman" w:hAnsi="Times New Roman"/>
          <w:sz w:val="24"/>
          <w:szCs w:val="24"/>
        </w:rPr>
        <w:t xml:space="preserve"> ranked among the top 5</w:t>
      </w:r>
      <w:r>
        <w:rPr>
          <w:rFonts w:ascii="Times New Roman" w:hAnsi="Times New Roman"/>
          <w:sz w:val="24"/>
          <w:szCs w:val="24"/>
          <w:vertAlign w:val="superscript"/>
        </w:rPr>
        <w:t>th</w:t>
      </w:r>
      <w:r>
        <w:rPr>
          <w:rFonts w:ascii="Times New Roman" w:hAnsi="Times New Roman"/>
          <w:sz w:val="24"/>
          <w:szCs w:val="24"/>
        </w:rPr>
        <w:t xml:space="preserve"> best hotel in Wales, hence its selection for comparison.</w:t>
      </w:r>
    </w:p>
    <w:p w14:paraId="7E6A2DD8" w14:textId="77777777" w:rsidR="00485167" w:rsidRDefault="00000000">
      <w:pPr>
        <w:numPr>
          <w:ilvl w:val="0"/>
          <w:numId w:val="1"/>
        </w:numPr>
        <w:spacing w:line="360" w:lineRule="auto"/>
        <w:jc w:val="both"/>
        <w:rPr>
          <w:rFonts w:ascii="Times New Roman" w:hAnsi="Times New Roman"/>
          <w:b/>
          <w:sz w:val="24"/>
          <w:szCs w:val="24"/>
        </w:rPr>
      </w:pPr>
      <w:r>
        <w:rPr>
          <w:rFonts w:ascii="Times New Roman" w:hAnsi="Times New Roman"/>
          <w:b/>
          <w:sz w:val="24"/>
          <w:szCs w:val="24"/>
        </w:rPr>
        <w:t xml:space="preserve">Personal Reflection on the experience of the researcher as an </w:t>
      </w:r>
      <w:proofErr w:type="gramStart"/>
      <w:r>
        <w:rPr>
          <w:rFonts w:ascii="Times New Roman" w:hAnsi="Times New Roman"/>
          <w:b/>
          <w:sz w:val="24"/>
          <w:szCs w:val="24"/>
        </w:rPr>
        <w:t>employees</w:t>
      </w:r>
      <w:proofErr w:type="gramEnd"/>
      <w:r>
        <w:rPr>
          <w:rFonts w:ascii="Times New Roman" w:hAnsi="Times New Roman"/>
          <w:b/>
          <w:sz w:val="24"/>
          <w:szCs w:val="24"/>
        </w:rPr>
        <w:t xml:space="preserve"> that was recruited and worked with the organization</w:t>
      </w:r>
    </w:p>
    <w:p w14:paraId="4A6DB593" w14:textId="77777777" w:rsidR="00485167" w:rsidRDefault="00000000">
      <w:pPr>
        <w:spacing w:line="360" w:lineRule="auto"/>
        <w:ind w:left="720"/>
        <w:jc w:val="both"/>
        <w:rPr>
          <w:rFonts w:ascii="Times New Roman" w:hAnsi="Times New Roman"/>
          <w:sz w:val="24"/>
          <w:szCs w:val="24"/>
        </w:rPr>
      </w:pPr>
      <w:r>
        <w:rPr>
          <w:rFonts w:ascii="Times New Roman" w:hAnsi="Times New Roman"/>
          <w:sz w:val="24"/>
          <w:szCs w:val="24"/>
        </w:rPr>
        <w:t>This aspect will focus on the personal experience of the researcher as a job seeker also as an employee that worked in the case study company. I will also reflect on the recruitment process, how attractive the brand is to job seekers, how training was provided by the organisation to enhance newly recruited employee’s skills and capability on the job and other benefit the organisation provided.</w:t>
      </w:r>
    </w:p>
    <w:p w14:paraId="6DDB96DA"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The personal reflection will also include the discussion of the seven key stages of employee life cycle. The seven stages </w:t>
      </w:r>
      <w:proofErr w:type="gramStart"/>
      <w:r>
        <w:rPr>
          <w:rFonts w:ascii="Times New Roman" w:hAnsi="Times New Roman"/>
          <w:sz w:val="24"/>
          <w:szCs w:val="24"/>
        </w:rPr>
        <w:t>includes</w:t>
      </w:r>
      <w:proofErr w:type="gramEnd"/>
      <w:r>
        <w:rPr>
          <w:rFonts w:ascii="Times New Roman" w:hAnsi="Times New Roman"/>
          <w:sz w:val="24"/>
          <w:szCs w:val="24"/>
        </w:rPr>
        <w:t xml:space="preserve"> attraction, recruitment, onboarding, retention, career development, separation or exit and advocacy. Attraction is how attractive an organisation is to potential employee when they first notice the organisation with the vision, </w:t>
      </w:r>
      <w:proofErr w:type="gramStart"/>
      <w:r>
        <w:rPr>
          <w:rFonts w:ascii="Times New Roman" w:hAnsi="Times New Roman"/>
          <w:sz w:val="24"/>
          <w:szCs w:val="24"/>
        </w:rPr>
        <w:t>value</w:t>
      </w:r>
      <w:proofErr w:type="gramEnd"/>
      <w:r>
        <w:rPr>
          <w:rFonts w:ascii="Times New Roman" w:hAnsi="Times New Roman"/>
          <w:sz w:val="24"/>
          <w:szCs w:val="24"/>
        </w:rPr>
        <w:t xml:space="preserve"> and mission. Recruitment is </w:t>
      </w:r>
      <w:proofErr w:type="gramStart"/>
      <w:r>
        <w:rPr>
          <w:rFonts w:ascii="Times New Roman" w:hAnsi="Times New Roman"/>
          <w:sz w:val="24"/>
          <w:szCs w:val="24"/>
        </w:rPr>
        <w:t>the every</w:t>
      </w:r>
      <w:proofErr w:type="gramEnd"/>
      <w:r>
        <w:rPr>
          <w:rFonts w:ascii="Times New Roman" w:hAnsi="Times New Roman"/>
          <w:sz w:val="24"/>
          <w:szCs w:val="24"/>
        </w:rPr>
        <w:t xml:space="preserve"> stage of the hiring a new employee. Starting with the initial job and website demonstrating what the organisation does, purpose and brand. Onboarding is the new hires first day and how long it takes the employees to be fully settled or integrated into the organizational setting, development is every proactive actions the company is taking to promoting skill and professional development of the new recruit, while retention is the organisation being able to keep </w:t>
      </w:r>
      <w:r>
        <w:rPr>
          <w:rFonts w:ascii="Times New Roman" w:hAnsi="Times New Roman"/>
          <w:sz w:val="24"/>
          <w:szCs w:val="24"/>
        </w:rPr>
        <w:lastRenderedPageBreak/>
        <w:t xml:space="preserve">the employees to fulfil both the employee personal and organisation goal and separation is the coming to an end of the contractual agreement between the parties while advocacy is the overall experience of the employee throughout each of the stages. </w:t>
      </w:r>
    </w:p>
    <w:p w14:paraId="1C3709DB"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All the </w:t>
      </w:r>
      <w:proofErr w:type="gramStart"/>
      <w:r>
        <w:rPr>
          <w:rFonts w:ascii="Times New Roman" w:hAnsi="Times New Roman"/>
          <w:sz w:val="24"/>
          <w:szCs w:val="24"/>
        </w:rPr>
        <w:t>aforementioned stages</w:t>
      </w:r>
      <w:proofErr w:type="gramEnd"/>
      <w:r>
        <w:rPr>
          <w:rFonts w:ascii="Times New Roman" w:hAnsi="Times New Roman"/>
          <w:sz w:val="24"/>
          <w:szCs w:val="24"/>
        </w:rPr>
        <w:t xml:space="preserve"> will be incorporated into the personal reflection.</w:t>
      </w:r>
    </w:p>
    <w:p w14:paraId="0681D654" w14:textId="77777777" w:rsidR="00485167" w:rsidRDefault="00485167">
      <w:pPr>
        <w:spacing w:line="360" w:lineRule="auto"/>
        <w:jc w:val="both"/>
        <w:rPr>
          <w:rFonts w:ascii="Times New Roman" w:hAnsi="Times New Roman"/>
          <w:sz w:val="24"/>
          <w:szCs w:val="24"/>
        </w:rPr>
      </w:pPr>
    </w:p>
    <w:p w14:paraId="3E07F7BB" w14:textId="77777777" w:rsidR="00485167" w:rsidRDefault="00000000">
      <w:pPr>
        <w:spacing w:line="360" w:lineRule="auto"/>
        <w:jc w:val="both"/>
        <w:rPr>
          <w:rFonts w:ascii="Times New Roman" w:hAnsi="Times New Roman"/>
          <w:b/>
          <w:bCs/>
          <w:sz w:val="24"/>
          <w:szCs w:val="24"/>
        </w:rPr>
      </w:pPr>
      <w:r>
        <w:rPr>
          <w:rFonts w:ascii="Times New Roman" w:hAnsi="Times New Roman"/>
          <w:b/>
          <w:bCs/>
          <w:sz w:val="24"/>
          <w:szCs w:val="24"/>
        </w:rPr>
        <w:t>Portfolio Piece 3- Critical Literature Review (2000 words)</w:t>
      </w:r>
    </w:p>
    <w:p w14:paraId="52B7A902"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A critical literature review is an integral component of academic research that involves evaluating, analyzing, and synthesizing existing body of knowledge on a specific phenomenon (Saunders, 2016). It belongs to the branch of philosophy called epistemology, the philosophy of knowledge (Creswell, 2012). </w:t>
      </w:r>
    </w:p>
    <w:p w14:paraId="6ADB9707"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In this aspect of the dissertation, I intend to critically analyze how employees are being treated in terms of consideration for training to enhance skills and capabilities, work life balance and job satisfaction, identify retention strategies and provide recommendations for improving job satisfaction in the UK Hospitality industry using findings of empirical studies conducted in the UK Hospitality </w:t>
      </w:r>
      <w:proofErr w:type="gramStart"/>
      <w:r>
        <w:rPr>
          <w:rFonts w:ascii="Times New Roman" w:hAnsi="Times New Roman"/>
          <w:sz w:val="24"/>
          <w:szCs w:val="24"/>
        </w:rPr>
        <w:t>industry</w:t>
      </w:r>
      <w:proofErr w:type="gramEnd"/>
    </w:p>
    <w:p w14:paraId="053DD791"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This will be focus on how hotel companies in the UK Hospitality industry incorporate SHRM practices such as employees training and development program, career advancement benefits, work-life balance and other SHRM practices into their business strategy and how this </w:t>
      </w:r>
      <w:proofErr w:type="gramStart"/>
      <w:r>
        <w:rPr>
          <w:rFonts w:ascii="Times New Roman" w:hAnsi="Times New Roman"/>
          <w:sz w:val="24"/>
          <w:szCs w:val="24"/>
        </w:rPr>
        <w:t>influence</w:t>
      </w:r>
      <w:proofErr w:type="gramEnd"/>
      <w:r>
        <w:rPr>
          <w:rFonts w:ascii="Times New Roman" w:hAnsi="Times New Roman"/>
          <w:sz w:val="24"/>
          <w:szCs w:val="24"/>
        </w:rPr>
        <w:t xml:space="preserve"> their competitive position and talent retention. This will be done by putting theory behind personal experience to identify ways by which talent retention can be improved. This exercise will involve the use of a wide range of sources; the search strategy that will be used in identifying relevant information and other empirical studies is explained below.</w:t>
      </w:r>
    </w:p>
    <w:p w14:paraId="30837812" w14:textId="77777777" w:rsidR="00485167" w:rsidRDefault="00000000">
      <w:pPr>
        <w:spacing w:line="360" w:lineRule="auto"/>
        <w:jc w:val="both"/>
        <w:rPr>
          <w:rFonts w:ascii="Times New Roman" w:hAnsi="Times New Roman"/>
          <w:b/>
          <w:sz w:val="24"/>
          <w:szCs w:val="24"/>
        </w:rPr>
      </w:pPr>
      <w:r>
        <w:rPr>
          <w:rFonts w:ascii="Times New Roman" w:hAnsi="Times New Roman"/>
          <w:b/>
          <w:sz w:val="24"/>
          <w:szCs w:val="24"/>
        </w:rPr>
        <w:t>Search Strategy:</w:t>
      </w:r>
    </w:p>
    <w:p w14:paraId="3EA20C54" w14:textId="2D1FD04C" w:rsidR="00485167" w:rsidRPr="00A81FB9" w:rsidRDefault="00000000">
      <w:pPr>
        <w:spacing w:line="360" w:lineRule="auto"/>
        <w:jc w:val="both"/>
        <w:rPr>
          <w:rFonts w:ascii="Times New Roman" w:hAnsi="Times New Roman"/>
          <w:sz w:val="24"/>
          <w:szCs w:val="24"/>
          <w:lang w:val="en-GB"/>
        </w:rPr>
      </w:pPr>
      <w:r>
        <w:rPr>
          <w:rFonts w:ascii="Times New Roman" w:hAnsi="Times New Roman"/>
          <w:sz w:val="24"/>
          <w:szCs w:val="24"/>
        </w:rPr>
        <w:t xml:space="preserve">The University of Wales Trinity Saint David (UWTSD) library guides data base would be </w:t>
      </w:r>
      <w:proofErr w:type="gramStart"/>
      <w:r>
        <w:rPr>
          <w:rFonts w:ascii="Times New Roman" w:hAnsi="Times New Roman"/>
          <w:sz w:val="24"/>
          <w:szCs w:val="24"/>
        </w:rPr>
        <w:t>use</w:t>
      </w:r>
      <w:proofErr w:type="gramEnd"/>
      <w:r>
        <w:rPr>
          <w:rFonts w:ascii="Times New Roman" w:hAnsi="Times New Roman"/>
          <w:sz w:val="24"/>
          <w:szCs w:val="24"/>
        </w:rPr>
        <w:t xml:space="preserve"> to access academic journals, articles and report in hospitality and </w:t>
      </w:r>
      <w:r w:rsidR="00A81FB9">
        <w:rPr>
          <w:rFonts w:ascii="Times New Roman" w:hAnsi="Times New Roman"/>
          <w:sz w:val="24"/>
          <w:szCs w:val="24"/>
        </w:rPr>
        <w:t>tourism narrowing</w:t>
      </w:r>
      <w:r>
        <w:rPr>
          <w:rFonts w:ascii="Times New Roman" w:hAnsi="Times New Roman"/>
          <w:sz w:val="24"/>
          <w:szCs w:val="24"/>
        </w:rPr>
        <w:t xml:space="preserve"> down to hotel companies within the travel and tourism industry in the UK. Google scholar EBSCOhost, Web of Science and other relevant search database would be </w:t>
      </w:r>
      <w:proofErr w:type="gramStart"/>
      <w:r>
        <w:rPr>
          <w:rFonts w:ascii="Times New Roman" w:hAnsi="Times New Roman"/>
          <w:sz w:val="24"/>
          <w:szCs w:val="24"/>
        </w:rPr>
        <w:t>explore</w:t>
      </w:r>
      <w:proofErr w:type="gramEnd"/>
      <w:r>
        <w:rPr>
          <w:rFonts w:ascii="Times New Roman" w:hAnsi="Times New Roman"/>
          <w:sz w:val="24"/>
          <w:szCs w:val="24"/>
        </w:rPr>
        <w:t>.</w:t>
      </w:r>
    </w:p>
    <w:p w14:paraId="69BFB86C"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lastRenderedPageBreak/>
        <w:t>Search Tools:</w:t>
      </w:r>
    </w:p>
    <w:p w14:paraId="7B12F321"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The PEO (person environment occupation) framework is relevant to this endeavor and would be used to successfully engage the research environments (Creswell, 2012; Armstrong, 2016; Gibbs, 2018).</w:t>
      </w:r>
    </w:p>
    <w:p w14:paraId="21062869"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Spider search strategy tool will also be useful in this aspect of the research as it will assist in identifying the most pertinent information on the topic including academic journals, conference proceedings, industry report and grey literature on SHRM practices in the UK hospitality industry (Creswell, 2012). </w:t>
      </w:r>
    </w:p>
    <w:p w14:paraId="0448FB85"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Keywords to be used includes: “strategic human resource management,” “hospitality industry,” “hotel management,” “employee recruitment,” Training and development,” “employee engagement,” and “retention strategies” etc.</w:t>
      </w:r>
    </w:p>
    <w:p w14:paraId="7EE5D9B5"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Boolean Operators to be used include: (e.g., "employees training" OR "</w:t>
      </w:r>
      <w:proofErr w:type="spellStart"/>
      <w:r>
        <w:rPr>
          <w:rFonts w:ascii="Times New Roman" w:hAnsi="Times New Roman"/>
          <w:sz w:val="24"/>
          <w:szCs w:val="24"/>
        </w:rPr>
        <w:t>worklife</w:t>
      </w:r>
      <w:proofErr w:type="spellEnd"/>
      <w:r>
        <w:rPr>
          <w:rFonts w:ascii="Times New Roman" w:hAnsi="Times New Roman"/>
          <w:sz w:val="24"/>
          <w:szCs w:val="24"/>
        </w:rPr>
        <w:t xml:space="preserve"> balance").</w:t>
      </w:r>
    </w:p>
    <w:p w14:paraId="52DDDE07" w14:textId="77777777" w:rsidR="00485167" w:rsidRDefault="00000000">
      <w:pPr>
        <w:spacing w:line="360" w:lineRule="auto"/>
        <w:jc w:val="both"/>
        <w:rPr>
          <w:rFonts w:ascii="Times New Roman" w:hAnsi="Times New Roman"/>
          <w:sz w:val="24"/>
          <w:szCs w:val="24"/>
        </w:rPr>
      </w:pPr>
      <w:r>
        <w:rPr>
          <w:rFonts w:ascii="Times New Roman" w:hAnsi="Times New Roman"/>
          <w:b/>
          <w:bCs/>
          <w:sz w:val="24"/>
          <w:szCs w:val="24"/>
        </w:rPr>
        <w:t>Inclusion and Exclusion Criteria:</w:t>
      </w:r>
      <w:r>
        <w:rPr>
          <w:rFonts w:ascii="Times New Roman" w:hAnsi="Times New Roman"/>
          <w:sz w:val="24"/>
          <w:szCs w:val="24"/>
        </w:rPr>
        <w:t xml:space="preserve"> Criteria for study selection were established based on recommendations of (Moher et al., 2015). Inclusion criteria cover relevance, publication year (2013 to present), geographic focus (UK), publication type (peer-reviewed), and language (English). Exclusion criteria ensure the exclusion of irrelevant studies, pre-2012 publications, and studies not focused on the well-being of employees or employees job satisfaction, studies not conducted in the UK, and those written in languages other than English.</w:t>
      </w:r>
    </w:p>
    <w:p w14:paraId="249B9454" w14:textId="77777777" w:rsidR="00485167" w:rsidRDefault="00000000">
      <w:pPr>
        <w:spacing w:line="360" w:lineRule="auto"/>
        <w:jc w:val="both"/>
        <w:rPr>
          <w:rFonts w:ascii="Times New Roman" w:hAnsi="Times New Roman"/>
          <w:b/>
          <w:bCs/>
          <w:sz w:val="24"/>
          <w:szCs w:val="24"/>
        </w:rPr>
      </w:pPr>
      <w:r>
        <w:rPr>
          <w:rFonts w:ascii="Times New Roman" w:hAnsi="Times New Roman"/>
          <w:b/>
          <w:bCs/>
          <w:sz w:val="24"/>
          <w:szCs w:val="24"/>
        </w:rPr>
        <w:t>Data Extraction and Analysis</w:t>
      </w:r>
    </w:p>
    <w:p w14:paraId="7F960F90" w14:textId="77777777" w:rsidR="00485167" w:rsidRDefault="00000000">
      <w:pPr>
        <w:spacing w:line="360" w:lineRule="auto"/>
        <w:jc w:val="both"/>
        <w:rPr>
          <w:rFonts w:ascii="Times New Roman" w:hAnsi="Times New Roman"/>
          <w:sz w:val="24"/>
          <w:szCs w:val="24"/>
        </w:rPr>
      </w:pPr>
      <w:r>
        <w:rPr>
          <w:rFonts w:ascii="Times New Roman" w:hAnsi="Times New Roman"/>
          <w:b/>
          <w:bCs/>
          <w:sz w:val="24"/>
          <w:szCs w:val="24"/>
        </w:rPr>
        <w:t>Data Extraction</w:t>
      </w:r>
      <w:r>
        <w:rPr>
          <w:rFonts w:ascii="Times New Roman" w:hAnsi="Times New Roman"/>
          <w:sz w:val="24"/>
          <w:szCs w:val="24"/>
        </w:rPr>
        <w:t>: Information extraction from chosen studies will include bibliographic details, research design, methodology, and key findings, following systematic review practices (Saunders et al., 2019).</w:t>
      </w:r>
    </w:p>
    <w:p w14:paraId="3ADFF83B" w14:textId="77777777" w:rsidR="00485167" w:rsidRDefault="00000000">
      <w:pPr>
        <w:spacing w:line="360" w:lineRule="auto"/>
        <w:jc w:val="both"/>
        <w:rPr>
          <w:rFonts w:ascii="Times New Roman" w:hAnsi="Times New Roman"/>
          <w:sz w:val="24"/>
          <w:szCs w:val="24"/>
        </w:rPr>
      </w:pPr>
      <w:r>
        <w:rPr>
          <w:rFonts w:ascii="Times New Roman" w:hAnsi="Times New Roman"/>
          <w:b/>
          <w:bCs/>
          <w:sz w:val="24"/>
          <w:szCs w:val="24"/>
        </w:rPr>
        <w:t>Quality Assessment:</w:t>
      </w:r>
      <w:r>
        <w:rPr>
          <w:rFonts w:ascii="Times New Roman" w:hAnsi="Times New Roman"/>
          <w:sz w:val="24"/>
          <w:szCs w:val="24"/>
        </w:rPr>
        <w:t xml:space="preserve"> Methodological quality and risk of bias in selected studies will be evaluated using established tools, inspired by the Cochrane Collaboration's risk-of-bias and JBI for cross-sectional studies (Creswell, 2012).</w:t>
      </w:r>
    </w:p>
    <w:p w14:paraId="3D42BF15" w14:textId="77777777" w:rsidR="00485167" w:rsidRPr="00A81FB9" w:rsidRDefault="00485167">
      <w:pPr>
        <w:spacing w:line="360" w:lineRule="auto"/>
        <w:jc w:val="both"/>
        <w:rPr>
          <w:rFonts w:ascii="Times New Roman" w:hAnsi="Times New Roman"/>
          <w:b/>
          <w:bCs/>
          <w:sz w:val="24"/>
          <w:szCs w:val="24"/>
          <w:lang w:val="en-GB"/>
        </w:rPr>
      </w:pPr>
    </w:p>
    <w:p w14:paraId="44A965B1" w14:textId="77777777" w:rsidR="00485167" w:rsidRDefault="00000000">
      <w:pPr>
        <w:spacing w:line="360" w:lineRule="auto"/>
        <w:jc w:val="both"/>
        <w:rPr>
          <w:rFonts w:ascii="Times New Roman" w:hAnsi="Times New Roman"/>
          <w:b/>
          <w:bCs/>
          <w:sz w:val="24"/>
          <w:szCs w:val="24"/>
        </w:rPr>
      </w:pPr>
      <w:r>
        <w:rPr>
          <w:rFonts w:ascii="Times New Roman" w:hAnsi="Times New Roman"/>
          <w:b/>
          <w:bCs/>
          <w:sz w:val="24"/>
          <w:szCs w:val="24"/>
        </w:rPr>
        <w:lastRenderedPageBreak/>
        <w:t>Portfolio Piece 4- Professional Output (1000 words)</w:t>
      </w:r>
    </w:p>
    <w:p w14:paraId="4A59A191" w14:textId="7A6965F4" w:rsidR="00485167" w:rsidRPr="007E68D3" w:rsidRDefault="00000000">
      <w:pPr>
        <w:spacing w:line="360" w:lineRule="auto"/>
        <w:jc w:val="both"/>
        <w:rPr>
          <w:rFonts w:ascii="Times New Roman" w:hAnsi="Times New Roman"/>
          <w:sz w:val="24"/>
          <w:szCs w:val="24"/>
          <w:lang w:val="en-GB"/>
        </w:rPr>
      </w:pPr>
      <w:r>
        <w:rPr>
          <w:rFonts w:ascii="Times New Roman" w:hAnsi="Times New Roman"/>
          <w:sz w:val="24"/>
          <w:szCs w:val="24"/>
        </w:rPr>
        <w:t>The fourth piece of this proposed project is Professional words output on the causes of employee’s turnover and how hospitality companies can improve work conditions for their employees which would be presented in words briefing that can be easily understood by both expert in the field and non-expert. This professional output will contain information on how Dolphin Hotel management and other companies in the hospitality industry can attract and improve work conditions for their employees to reduce attrition. This report output will be based on empirically grounded findings identified in the critical literature review in Portfolio two. Other sources that may be utilized is the recommendations from Chattered Institute of Personnel Development (CIPD) and some recognize internet sources.</w:t>
      </w:r>
    </w:p>
    <w:p w14:paraId="6B9808BF" w14:textId="77777777" w:rsidR="00485167" w:rsidRDefault="00485167">
      <w:pPr>
        <w:spacing w:line="360" w:lineRule="auto"/>
        <w:jc w:val="both"/>
        <w:rPr>
          <w:rFonts w:ascii="Times New Roman" w:hAnsi="Times New Roman"/>
          <w:sz w:val="24"/>
          <w:szCs w:val="24"/>
        </w:rPr>
      </w:pPr>
    </w:p>
    <w:p w14:paraId="429475C2" w14:textId="77777777" w:rsidR="00485167" w:rsidRDefault="00000000">
      <w:pPr>
        <w:pStyle w:val="Heading1"/>
        <w:rPr>
          <w:color w:val="000000"/>
        </w:rPr>
      </w:pPr>
      <w:bookmarkStart w:id="0" w:name="_Toc166274131"/>
      <w:r>
        <w:rPr>
          <w:color w:val="000000"/>
        </w:rPr>
        <w:t>1.0 Case Study</w:t>
      </w:r>
      <w:bookmarkEnd w:id="0"/>
    </w:p>
    <w:p w14:paraId="54765C62" w14:textId="77777777" w:rsidR="00485167" w:rsidRDefault="00000000">
      <w:pPr>
        <w:pStyle w:val="Heading1"/>
        <w:rPr>
          <w:color w:val="000000"/>
        </w:rPr>
      </w:pPr>
      <w:bookmarkStart w:id="1" w:name="_Toc166274132"/>
      <w:r>
        <w:rPr>
          <w:color w:val="000000"/>
        </w:rPr>
        <w:t>1.1 Introduction</w:t>
      </w:r>
      <w:bookmarkEnd w:id="1"/>
    </w:p>
    <w:p w14:paraId="5BC2EB53" w14:textId="77777777" w:rsidR="00485167" w:rsidRDefault="00485167">
      <w:pPr>
        <w:spacing w:line="360" w:lineRule="auto"/>
        <w:jc w:val="both"/>
        <w:rPr>
          <w:rFonts w:ascii="Times New Roman" w:hAnsi="Times New Roman"/>
          <w:sz w:val="24"/>
          <w:szCs w:val="24"/>
        </w:rPr>
      </w:pPr>
    </w:p>
    <w:p w14:paraId="5FCAB32E"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The success of the hospitality industry relies on how well it manages its staff to provide top-notch service, keep guests happy, and make money. Strategic Human Resource Management (SHRM) practices have become crucial for businesses in this fast-paced industry to stay ahead.</w:t>
      </w:r>
    </w:p>
    <w:p w14:paraId="7E48D85A"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This review </w:t>
      </w:r>
      <w:proofErr w:type="gramStart"/>
      <w:r>
        <w:rPr>
          <w:rFonts w:ascii="Times New Roman" w:hAnsi="Times New Roman"/>
          <w:sz w:val="24"/>
          <w:szCs w:val="24"/>
        </w:rPr>
        <w:t>looks into</w:t>
      </w:r>
      <w:proofErr w:type="gramEnd"/>
      <w:r>
        <w:rPr>
          <w:rFonts w:ascii="Times New Roman" w:hAnsi="Times New Roman"/>
          <w:sz w:val="24"/>
          <w:szCs w:val="24"/>
        </w:rPr>
        <w:t xml:space="preserve"> how SHRM practices affect how well organisations perform and keep hold of talented staff in Wales, focusing on Dolphins Hotel in Swansea. We want to find out exactly how strategies like hiring, training, and staff motivation impact a business's success.</w:t>
      </w:r>
    </w:p>
    <w:p w14:paraId="4BA1036F"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This research goal is to make sense of how SHRM practices lead to better service and more money for hotels. By studying what's already been written and looking at real-world examples, we hope to show both the strengths and weaknesses of these practices.</w:t>
      </w:r>
    </w:p>
    <w:p w14:paraId="7B0D9435"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This isn't just an academic exercise. We want to give practical advice to hotel managers in Wales, helping them understand how to use SHRM strategies effectively. We'll explore things like how to hire the right people, how to train them well, and how to keep them motivated.</w:t>
      </w:r>
    </w:p>
    <w:p w14:paraId="52FBC21E"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lastRenderedPageBreak/>
        <w:t>Ultimately, this review is about giving hotel managers in Wales the tools they need to succeed. By uncovering the secrets of SHRM at Dolphins Hotel and beyond, we aim to help businesses thrive in the competitive world of Welsh hospitality.</w:t>
      </w:r>
    </w:p>
    <w:p w14:paraId="1F52E552"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Strategic Human Resource Management (SHRM) refers to a framework used by organizations to allocate human resources </w:t>
      </w:r>
      <w:proofErr w:type="gramStart"/>
      <w:r>
        <w:rPr>
          <w:rFonts w:ascii="Times New Roman" w:hAnsi="Times New Roman"/>
          <w:sz w:val="24"/>
          <w:szCs w:val="24"/>
        </w:rPr>
        <w:t>in order to</w:t>
      </w:r>
      <w:proofErr w:type="gramEnd"/>
      <w:r>
        <w:rPr>
          <w:rFonts w:ascii="Times New Roman" w:hAnsi="Times New Roman"/>
          <w:sz w:val="24"/>
          <w:szCs w:val="24"/>
        </w:rPr>
        <w:t xml:space="preserve"> achieve their objectives and goals (Boxall and Purcell, 2000; Cooke et al., 2019). Research in the field of SHRM focuses on studying systems of HR practices, seen as a whole, to impact organizational performance (Gifford, 2021; Wright and Boswell, 2002). Previous studies have shown that SHRM plays a significant role in organizations at the macro level, while Human Resource Management (HRM) is effective at the micro level (Cross and Kieran, 2018; Guest et al., 2003). For instance, SHRM has been identified as a contributing factor to the enhancement of companies' financial performance (Andersen et al., 2007).</w:t>
      </w:r>
    </w:p>
    <w:p w14:paraId="4A344E42" w14:textId="77777777" w:rsidR="00485167" w:rsidRPr="007E68D3" w:rsidRDefault="00485167">
      <w:pPr>
        <w:spacing w:line="360" w:lineRule="auto"/>
        <w:jc w:val="both"/>
        <w:rPr>
          <w:rFonts w:ascii="Times New Roman" w:hAnsi="Times New Roman"/>
          <w:sz w:val="24"/>
          <w:szCs w:val="24"/>
          <w:lang w:val="en-GB"/>
        </w:rPr>
      </w:pPr>
    </w:p>
    <w:p w14:paraId="53AB2127"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SHRM can be classified into three main perspectives: Best Fit Model (BFM), Best Practice Model (BPM), and Resource-Based View (RBV) (Bailey et al., 2018; Purcell and Boxall, 2015). In the hospitality industry, several scholars have examined SHRM from different angles by analyzing case studies of hotel companies. For example, researchers like Collins (2020) and </w:t>
      </w:r>
      <w:proofErr w:type="spellStart"/>
      <w:r>
        <w:rPr>
          <w:rFonts w:ascii="Times New Roman" w:hAnsi="Times New Roman"/>
          <w:sz w:val="24"/>
          <w:szCs w:val="24"/>
        </w:rPr>
        <w:t>Maroudas</w:t>
      </w:r>
      <w:proofErr w:type="spellEnd"/>
      <w:r>
        <w:rPr>
          <w:rFonts w:ascii="Times New Roman" w:hAnsi="Times New Roman"/>
          <w:sz w:val="24"/>
          <w:szCs w:val="24"/>
        </w:rPr>
        <w:t xml:space="preserve"> et al. (2008) found that hotels often adopt multiple approaches to SHRM, suggesting that hotel managers can gain a competitive edge by combining BPM, BFM, and RBV.</w:t>
      </w:r>
    </w:p>
    <w:p w14:paraId="6723B393"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Most studies support the idea that through these three perspectives, organizations can adapt to external pressures from the industry, promote internal innovation, and foster sustainable operations (Lee et al., 2020; Teece, 2007). This indicates the importance of integrating various SHRM approaches to thrive in the competitive hospitality sector.</w:t>
      </w:r>
    </w:p>
    <w:p w14:paraId="5FAD0982" w14:textId="77777777" w:rsidR="00485167" w:rsidRDefault="00000000">
      <w:pPr>
        <w:pStyle w:val="Heading2"/>
      </w:pPr>
      <w:bookmarkStart w:id="2" w:name="_Toc166274133"/>
      <w:r>
        <w:t>1.1.1 Best Fit Model</w:t>
      </w:r>
      <w:bookmarkEnd w:id="2"/>
    </w:p>
    <w:p w14:paraId="0C52AAC7"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Past research mostly sees the Best Fit Model (BFM) </w:t>
      </w:r>
      <w:proofErr w:type="gramStart"/>
      <w:r>
        <w:rPr>
          <w:rFonts w:ascii="Times New Roman" w:hAnsi="Times New Roman"/>
          <w:sz w:val="24"/>
          <w:szCs w:val="24"/>
        </w:rPr>
        <w:t>as a way to</w:t>
      </w:r>
      <w:proofErr w:type="gramEnd"/>
      <w:r>
        <w:rPr>
          <w:rFonts w:ascii="Times New Roman" w:hAnsi="Times New Roman"/>
          <w:sz w:val="24"/>
          <w:szCs w:val="24"/>
        </w:rPr>
        <w:t xml:space="preserve"> match up how a company manages its people with its overall plans. It looks at things inside the company like its position and who it aims to sell to, </w:t>
      </w:r>
      <w:proofErr w:type="gramStart"/>
      <w:r>
        <w:rPr>
          <w:rFonts w:ascii="Times New Roman" w:hAnsi="Times New Roman"/>
          <w:sz w:val="24"/>
          <w:szCs w:val="24"/>
        </w:rPr>
        <w:t>and also</w:t>
      </w:r>
      <w:proofErr w:type="gramEnd"/>
      <w:r>
        <w:rPr>
          <w:rFonts w:ascii="Times New Roman" w:hAnsi="Times New Roman"/>
          <w:sz w:val="24"/>
          <w:szCs w:val="24"/>
        </w:rPr>
        <w:t xml:space="preserve"> considers how the industry works around it (Armstrong and Brown, 2019; </w:t>
      </w:r>
      <w:proofErr w:type="spellStart"/>
      <w:r>
        <w:rPr>
          <w:rFonts w:ascii="Times New Roman" w:hAnsi="Times New Roman"/>
          <w:sz w:val="24"/>
          <w:szCs w:val="24"/>
        </w:rPr>
        <w:t>Delery</w:t>
      </w:r>
      <w:proofErr w:type="spellEnd"/>
      <w:r>
        <w:rPr>
          <w:rFonts w:ascii="Times New Roman" w:hAnsi="Times New Roman"/>
          <w:sz w:val="24"/>
          <w:szCs w:val="24"/>
        </w:rPr>
        <w:t xml:space="preserve"> and Doty, 1996). In the hotel world, BFM can be helpful for hotels that are similar in how they do business. It helps them perform better (Alleyne et al., 2005; Wright et al., 2018). But some experts say BFM has its limits. They </w:t>
      </w:r>
      <w:r w:rsidRPr="007E68D3">
        <w:rPr>
          <w:rFonts w:ascii="Times New Roman" w:hAnsi="Times New Roman"/>
          <w:sz w:val="24"/>
          <w:szCs w:val="24"/>
          <w:lang w:val="en-GB"/>
        </w:rPr>
        <w:t>think</w:t>
      </w:r>
      <w:r>
        <w:rPr>
          <w:rFonts w:ascii="Times New Roman" w:hAnsi="Times New Roman"/>
          <w:sz w:val="24"/>
          <w:szCs w:val="24"/>
        </w:rPr>
        <w:t xml:space="preserve"> it focuses too much on what's happening outside the </w:t>
      </w:r>
      <w:r>
        <w:rPr>
          <w:rFonts w:ascii="Times New Roman" w:hAnsi="Times New Roman"/>
          <w:sz w:val="24"/>
          <w:szCs w:val="24"/>
        </w:rPr>
        <w:lastRenderedPageBreak/>
        <w:t xml:space="preserve">company and on competition from similar hotels (Cooke et al., 2019; </w:t>
      </w:r>
      <w:proofErr w:type="spellStart"/>
      <w:r>
        <w:rPr>
          <w:rFonts w:ascii="Times New Roman" w:hAnsi="Times New Roman"/>
          <w:sz w:val="24"/>
          <w:szCs w:val="24"/>
        </w:rPr>
        <w:t>Garavan</w:t>
      </w:r>
      <w:proofErr w:type="spellEnd"/>
      <w:r>
        <w:rPr>
          <w:rFonts w:ascii="Times New Roman" w:hAnsi="Times New Roman"/>
          <w:sz w:val="24"/>
          <w:szCs w:val="24"/>
        </w:rPr>
        <w:t xml:space="preserve"> et al., 2016). Still, some argue that when a company gets both the outside and inside parts right, TFM can really make a difference in how well it does (Malik, 2018).</w:t>
      </w:r>
    </w:p>
    <w:p w14:paraId="5A6E5302" w14:textId="77777777" w:rsidR="00485167" w:rsidRDefault="00000000">
      <w:pPr>
        <w:pStyle w:val="Heading2"/>
      </w:pPr>
      <w:bookmarkStart w:id="3" w:name="_Toc166274134"/>
      <w:r>
        <w:t>1.1.2 Best Practice Model</w:t>
      </w:r>
      <w:bookmarkEnd w:id="3"/>
    </w:p>
    <w:p w14:paraId="55734ED7"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When a company wants to set up a new system for managing its people, it often goes for the Effective Practice Model (BPM) because it's been studied a lot in research and has worked well in real businesses (Chams and García-</w:t>
      </w:r>
      <w:proofErr w:type="spellStart"/>
      <w:r>
        <w:rPr>
          <w:rFonts w:ascii="Times New Roman" w:hAnsi="Times New Roman"/>
          <w:sz w:val="24"/>
          <w:szCs w:val="24"/>
        </w:rPr>
        <w:t>Blandón</w:t>
      </w:r>
      <w:proofErr w:type="spellEnd"/>
      <w:r>
        <w:rPr>
          <w:rFonts w:ascii="Times New Roman" w:hAnsi="Times New Roman"/>
          <w:sz w:val="24"/>
          <w:szCs w:val="24"/>
        </w:rPr>
        <w:t xml:space="preserve">, 2019; Nataraja and </w:t>
      </w:r>
      <w:proofErr w:type="spellStart"/>
      <w:r>
        <w:rPr>
          <w:rFonts w:ascii="Times New Roman" w:hAnsi="Times New Roman"/>
          <w:sz w:val="24"/>
          <w:szCs w:val="24"/>
        </w:rPr>
        <w:t>Alamri</w:t>
      </w:r>
      <w:proofErr w:type="spellEnd"/>
      <w:r>
        <w:rPr>
          <w:rFonts w:ascii="Times New Roman" w:hAnsi="Times New Roman"/>
          <w:sz w:val="24"/>
          <w:szCs w:val="24"/>
        </w:rPr>
        <w:t>, 2016; Stratford, 2011).</w:t>
      </w:r>
    </w:p>
    <w:p w14:paraId="43A46326" w14:textId="77777777" w:rsidR="00485167" w:rsidRPr="007E68D3" w:rsidRDefault="00485167">
      <w:pPr>
        <w:spacing w:line="360" w:lineRule="auto"/>
        <w:jc w:val="both"/>
        <w:rPr>
          <w:rFonts w:ascii="Times New Roman" w:hAnsi="Times New Roman"/>
          <w:sz w:val="24"/>
          <w:szCs w:val="24"/>
          <w:lang w:val="en-GB"/>
        </w:rPr>
      </w:pPr>
    </w:p>
    <w:p w14:paraId="147C88DE"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But there's no one agreed-upon definition for BPM (</w:t>
      </w:r>
      <w:proofErr w:type="spellStart"/>
      <w:r>
        <w:rPr>
          <w:rFonts w:ascii="Times New Roman" w:hAnsi="Times New Roman"/>
          <w:sz w:val="24"/>
          <w:szCs w:val="24"/>
        </w:rPr>
        <w:t>Maroudas</w:t>
      </w:r>
      <w:proofErr w:type="spellEnd"/>
      <w:r>
        <w:rPr>
          <w:rFonts w:ascii="Times New Roman" w:hAnsi="Times New Roman"/>
          <w:sz w:val="24"/>
          <w:szCs w:val="24"/>
        </w:rPr>
        <w:t xml:space="preserve"> et al., 2008; </w:t>
      </w:r>
      <w:proofErr w:type="spellStart"/>
      <w:r>
        <w:rPr>
          <w:rFonts w:ascii="Times New Roman" w:hAnsi="Times New Roman"/>
          <w:sz w:val="24"/>
          <w:szCs w:val="24"/>
        </w:rPr>
        <w:t>Jawaad</w:t>
      </w:r>
      <w:proofErr w:type="spellEnd"/>
      <w:r>
        <w:rPr>
          <w:rFonts w:ascii="Times New Roman" w:hAnsi="Times New Roman"/>
          <w:sz w:val="24"/>
          <w:szCs w:val="24"/>
        </w:rPr>
        <w:t xml:space="preserve"> et al., 2019). Different experts have different ideas, as shown in Table 2. But what they all agree on is that BPM helps a company stand out from its competitors by improving its finances and how its employees behave (</w:t>
      </w:r>
      <w:proofErr w:type="spellStart"/>
      <w:r>
        <w:rPr>
          <w:rFonts w:ascii="Times New Roman" w:hAnsi="Times New Roman"/>
          <w:sz w:val="24"/>
          <w:szCs w:val="24"/>
        </w:rPr>
        <w:t>Kuvaas</w:t>
      </w:r>
      <w:proofErr w:type="spellEnd"/>
      <w:r>
        <w:rPr>
          <w:rFonts w:ascii="Times New Roman" w:hAnsi="Times New Roman"/>
          <w:sz w:val="24"/>
          <w:szCs w:val="24"/>
        </w:rPr>
        <w:t xml:space="preserve"> and </w:t>
      </w:r>
      <w:proofErr w:type="spellStart"/>
      <w:r>
        <w:rPr>
          <w:rFonts w:ascii="Times New Roman" w:hAnsi="Times New Roman"/>
          <w:sz w:val="24"/>
          <w:szCs w:val="24"/>
        </w:rPr>
        <w:t>Dysvik</w:t>
      </w:r>
      <w:proofErr w:type="spellEnd"/>
      <w:r>
        <w:rPr>
          <w:rFonts w:ascii="Times New Roman" w:hAnsi="Times New Roman"/>
          <w:sz w:val="24"/>
          <w:szCs w:val="24"/>
        </w:rPr>
        <w:t>, 2010; Purcell et al., 2008).</w:t>
      </w:r>
    </w:p>
    <w:p w14:paraId="089B5AE2"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However, BPM doesn't work in every situation. For example, in hotels, where staff often leave their jobs quickly, it can be hard to use BPM, especially in hiring and training staff (Alleyne et al., 2005; </w:t>
      </w:r>
      <w:proofErr w:type="spellStart"/>
      <w:r>
        <w:rPr>
          <w:rFonts w:ascii="Times New Roman" w:hAnsi="Times New Roman"/>
          <w:sz w:val="24"/>
          <w:szCs w:val="24"/>
        </w:rPr>
        <w:t>Safavi</w:t>
      </w:r>
      <w:proofErr w:type="spellEnd"/>
      <w:r>
        <w:rPr>
          <w:rFonts w:ascii="Times New Roman" w:hAnsi="Times New Roman"/>
          <w:sz w:val="24"/>
          <w:szCs w:val="24"/>
        </w:rPr>
        <w:t xml:space="preserve"> and </w:t>
      </w:r>
      <w:proofErr w:type="spellStart"/>
      <w:r>
        <w:rPr>
          <w:rFonts w:ascii="Times New Roman" w:hAnsi="Times New Roman"/>
          <w:sz w:val="24"/>
          <w:szCs w:val="24"/>
        </w:rPr>
        <w:t>Karatepe</w:t>
      </w:r>
      <w:proofErr w:type="spellEnd"/>
      <w:r>
        <w:rPr>
          <w:rFonts w:ascii="Times New Roman" w:hAnsi="Times New Roman"/>
          <w:sz w:val="24"/>
          <w:szCs w:val="24"/>
        </w:rPr>
        <w:t>, 2018).</w:t>
      </w:r>
    </w:p>
    <w:p w14:paraId="4AFA4659" w14:textId="77777777" w:rsidR="00485167" w:rsidRDefault="00000000">
      <w:pPr>
        <w:pStyle w:val="Heading2"/>
      </w:pPr>
      <w:bookmarkStart w:id="4" w:name="_Toc166274135"/>
      <w:r>
        <w:t>1.1.3 Resource-Based Approach</w:t>
      </w:r>
      <w:bookmarkEnd w:id="4"/>
    </w:p>
    <w:p w14:paraId="7E69B1A6"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The Resource-Based Approach (RBA) helps companies gain an edge over their competitors by using their internal resources effectively (Barney, 1991; </w:t>
      </w:r>
      <w:proofErr w:type="spellStart"/>
      <w:r>
        <w:rPr>
          <w:rFonts w:ascii="Times New Roman" w:hAnsi="Times New Roman"/>
          <w:sz w:val="24"/>
          <w:szCs w:val="24"/>
        </w:rPr>
        <w:t>Foltean</w:t>
      </w:r>
      <w:proofErr w:type="spellEnd"/>
      <w:r>
        <w:rPr>
          <w:rFonts w:ascii="Times New Roman" w:hAnsi="Times New Roman"/>
          <w:sz w:val="24"/>
          <w:szCs w:val="24"/>
        </w:rPr>
        <w:t xml:space="preserve"> et al., 2019). For hotel owners, this means focusing on things like brand value, HR strategies, and other resources inside the company to improve its performance (Dawson et al., 2011; Hossain et al., 2021).</w:t>
      </w:r>
    </w:p>
    <w:p w14:paraId="37D12E08"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But not all resources are equally helpful. Some experts say that only resources that are valuable and hard for competitors to copy really make a difference for companies trying to stay ahead (Boxall and Purcell, 2008; Ferreira and Fernandes, 2017). And differences in culture, regulations, and industry norms can also affect how useful these resources are.</w:t>
      </w:r>
    </w:p>
    <w:p w14:paraId="6EDFC524" w14:textId="77777777" w:rsidR="00485167" w:rsidRPr="007E68D3" w:rsidRDefault="00000000">
      <w:pPr>
        <w:spacing w:line="360" w:lineRule="auto"/>
        <w:jc w:val="both"/>
        <w:rPr>
          <w:rFonts w:ascii="Times New Roman" w:hAnsi="Times New Roman"/>
          <w:sz w:val="24"/>
          <w:szCs w:val="24"/>
          <w:lang w:val="en-GB"/>
        </w:rPr>
      </w:pPr>
      <w:r>
        <w:rPr>
          <w:rFonts w:ascii="Times New Roman" w:hAnsi="Times New Roman"/>
          <w:sz w:val="24"/>
          <w:szCs w:val="24"/>
        </w:rPr>
        <w:t>In general, big global hotel chains are more likely to use the Resource-Based Approach to grow their businesses and reach new markets compared to other types of hotels (Boon et al., 2018; Collins, 2021).</w:t>
      </w:r>
    </w:p>
    <w:p w14:paraId="199AE6EC" w14:textId="77777777" w:rsidR="00485167" w:rsidRDefault="00000000">
      <w:pPr>
        <w:spacing w:line="360" w:lineRule="auto"/>
        <w:jc w:val="both"/>
        <w:rPr>
          <w:rFonts w:ascii="Times New Roman" w:hAnsi="Times New Roman"/>
          <w:b/>
          <w:sz w:val="24"/>
          <w:szCs w:val="24"/>
        </w:rPr>
      </w:pPr>
      <w:bookmarkStart w:id="5" w:name="_Toc166274136"/>
      <w:r>
        <w:rPr>
          <w:rStyle w:val="Heading2Char"/>
        </w:rPr>
        <w:t>1.2 Critical Evaluation of Dolphin SA1 Hotel, Swansea SHRM</w:t>
      </w:r>
      <w:bookmarkEnd w:id="5"/>
      <w:r>
        <w:rPr>
          <w:rFonts w:ascii="Times New Roman" w:hAnsi="Times New Roman"/>
          <w:b/>
          <w:sz w:val="24"/>
          <w:szCs w:val="24"/>
        </w:rPr>
        <w:t xml:space="preserve"> Practices </w:t>
      </w:r>
    </w:p>
    <w:p w14:paraId="6699B47D" w14:textId="77777777" w:rsidR="00485167" w:rsidRPr="007E68D3" w:rsidRDefault="00485167">
      <w:pPr>
        <w:spacing w:line="360" w:lineRule="auto"/>
        <w:jc w:val="both"/>
        <w:rPr>
          <w:rFonts w:ascii="Times New Roman" w:hAnsi="Times New Roman"/>
          <w:sz w:val="24"/>
          <w:szCs w:val="24"/>
          <w:lang w:val="en-GB"/>
        </w:rPr>
      </w:pPr>
    </w:p>
    <w:p w14:paraId="31AE0790" w14:textId="77777777" w:rsidR="00485167" w:rsidRDefault="00000000">
      <w:pPr>
        <w:pStyle w:val="Heading2"/>
      </w:pPr>
      <w:bookmarkStart w:id="6" w:name="_Toc166274137"/>
      <w:r>
        <w:t>1.2.1 Gender and Ethnic Diversity in Recruitment at The Dolphin SA1 Hotel</w:t>
      </w:r>
      <w:bookmarkEnd w:id="6"/>
    </w:p>
    <w:p w14:paraId="7C64E538"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At The Dolphin SA1 Hotel, the approach to gender and ethnic diversity in recruitment differs somewhat from that of larger hotel chains like Cardiff Marriott Hotel (Hilton Press Center, 2021). While Cardiff Marriott Hotel has been recognized for its diversity efforts, The Dolphin SA1 Hotel, being a smaller establishment, may have a different focus.</w:t>
      </w:r>
    </w:p>
    <w:p w14:paraId="45BA813E"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Unlike Cardiff Marriott Hotel's ambitious target of achieving a specific ethnic diversity ratio by 2027, The Dolphin SA1 Hotel may prioritize more immediate and localized diversity goals. For example, rather than setting a specific target, The Dolphin SA1 Hotel might focus on creating an inclusive workplace culture that welcomes individuals from diverse backgrounds.</w:t>
      </w:r>
    </w:p>
    <w:p w14:paraId="1EFCF095"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While multinational companies like Cardiff Marriott Hotel may have the resources to implement comprehensive diversity strategies, The Dolphin SA1 Hotel may adopt a more targeted approach. For instance, instead of aiming to diversify hotel ownership and suppliers like Marriott International, The Dolphin SA1 Hotel may </w:t>
      </w:r>
      <w:r w:rsidRPr="007E68D3">
        <w:rPr>
          <w:rFonts w:ascii="Times New Roman" w:hAnsi="Times New Roman"/>
          <w:sz w:val="24"/>
          <w:szCs w:val="24"/>
          <w:lang w:val="en-GB"/>
        </w:rPr>
        <w:t>concentrate</w:t>
      </w:r>
      <w:r>
        <w:rPr>
          <w:rFonts w:ascii="Times New Roman" w:hAnsi="Times New Roman"/>
          <w:sz w:val="24"/>
          <w:szCs w:val="24"/>
        </w:rPr>
        <w:t xml:space="preserve"> on fostering diversity within its workforce.</w:t>
      </w:r>
    </w:p>
    <w:p w14:paraId="68A63B6D"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In terms of recruitment practices, The Dolphin SA1 Hotel could benefit from selective recruitment methods to attract skilled employees who reflect the diverse demographics of its local community. By intentionally recruiting staff from different gender and ethnic backgrounds, The Dolphin SA1 Hotel can enrich its workforce and better serve its diverse customer base.</w:t>
      </w:r>
    </w:p>
    <w:p w14:paraId="4C42A062"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However, it's crucial for The Dolphin SA1 Hotel to manage diversity effectively to avoid potential conflicts and ensure harmonious workplace relationships. Providing cultural sensitivity training and implementing inclusive policies can help mitigate issues arising from cultural differences among employees (Gomez and </w:t>
      </w:r>
      <w:proofErr w:type="spellStart"/>
      <w:r>
        <w:rPr>
          <w:rFonts w:ascii="Times New Roman" w:hAnsi="Times New Roman"/>
          <w:sz w:val="24"/>
          <w:szCs w:val="24"/>
        </w:rPr>
        <w:t>Bernet</w:t>
      </w:r>
      <w:proofErr w:type="spellEnd"/>
      <w:r>
        <w:rPr>
          <w:rFonts w:ascii="Times New Roman" w:hAnsi="Times New Roman"/>
          <w:sz w:val="24"/>
          <w:szCs w:val="24"/>
        </w:rPr>
        <w:t>, 2019; Hunt et al., 2015).</w:t>
      </w:r>
    </w:p>
    <w:p w14:paraId="330FBCFF"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In the long term, embracing gender and ethnic diversity in recruitment can contribute to The Dolphin SA1 Hotel's success by enhancing employee engagement, customer satisfaction, and overall organizational performance. Moreover, by promoting diversity, The Dolphin SA1 Hotel can play a role in challenging gender and ethnic discrimination in the broader society.</w:t>
      </w:r>
    </w:p>
    <w:p w14:paraId="7DD263F7" w14:textId="77777777" w:rsidR="00485167" w:rsidRDefault="00000000">
      <w:pPr>
        <w:pStyle w:val="Heading2"/>
      </w:pPr>
      <w:bookmarkStart w:id="7" w:name="_Toc166274138"/>
      <w:r>
        <w:lastRenderedPageBreak/>
        <w:t>1.2.2 Extensive Training Programs</w:t>
      </w:r>
      <w:bookmarkEnd w:id="7"/>
    </w:p>
    <w:p w14:paraId="0B51F910"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The Dolphin SA1 Hotel places a significant emphasis on extensive training programs as a key component of its strategic human resource management practices. </w:t>
      </w:r>
      <w:proofErr w:type="gramStart"/>
      <w:r>
        <w:rPr>
          <w:rFonts w:ascii="Times New Roman" w:hAnsi="Times New Roman"/>
          <w:sz w:val="24"/>
          <w:szCs w:val="24"/>
        </w:rPr>
        <w:t>Similar to</w:t>
      </w:r>
      <w:proofErr w:type="gramEnd"/>
      <w:r>
        <w:rPr>
          <w:rFonts w:ascii="Times New Roman" w:hAnsi="Times New Roman"/>
          <w:sz w:val="24"/>
          <w:szCs w:val="24"/>
        </w:rPr>
        <w:t xml:space="preserve"> Hilton's approach (Pfeffer, 1998), The Dolphin SA1 Hotel understands the importance of training in enhancing competitiveness and increasing overall productivity (Ashton, 2017; </w:t>
      </w:r>
      <w:proofErr w:type="spellStart"/>
      <w:r>
        <w:rPr>
          <w:rFonts w:ascii="Times New Roman" w:hAnsi="Times New Roman"/>
          <w:sz w:val="24"/>
          <w:szCs w:val="24"/>
        </w:rPr>
        <w:t>Bharwani</w:t>
      </w:r>
      <w:proofErr w:type="spellEnd"/>
      <w:r>
        <w:rPr>
          <w:rFonts w:ascii="Times New Roman" w:hAnsi="Times New Roman"/>
          <w:sz w:val="24"/>
          <w:szCs w:val="24"/>
        </w:rPr>
        <w:t xml:space="preserve"> and Butt, 2012). However, unlike Hilton's internal development of training courses, The Dolphin SA1 Hotel might benefit from collaborating with external hospitality training institutes or universities to ensure its training programs are </w:t>
      </w:r>
      <w:proofErr w:type="gramStart"/>
      <w:r>
        <w:rPr>
          <w:rFonts w:ascii="Times New Roman" w:hAnsi="Times New Roman"/>
          <w:sz w:val="24"/>
          <w:szCs w:val="24"/>
        </w:rPr>
        <w:t>up-to-date</w:t>
      </w:r>
      <w:proofErr w:type="gramEnd"/>
      <w:r>
        <w:rPr>
          <w:rFonts w:ascii="Times New Roman" w:hAnsi="Times New Roman"/>
          <w:sz w:val="24"/>
          <w:szCs w:val="24"/>
        </w:rPr>
        <w:t xml:space="preserve"> with industry standards and market trends.</w:t>
      </w:r>
    </w:p>
    <w:p w14:paraId="62CC97E1"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Moreover, in a human-oriented industry like hospitality, continuous adaptation to changing customer demands is crucial (</w:t>
      </w:r>
      <w:proofErr w:type="spellStart"/>
      <w:r>
        <w:rPr>
          <w:rFonts w:ascii="Times New Roman" w:hAnsi="Times New Roman"/>
          <w:sz w:val="24"/>
          <w:szCs w:val="24"/>
        </w:rPr>
        <w:t>Abdelhamied</w:t>
      </w:r>
      <w:proofErr w:type="spellEnd"/>
      <w:r>
        <w:rPr>
          <w:rFonts w:ascii="Times New Roman" w:hAnsi="Times New Roman"/>
          <w:sz w:val="24"/>
          <w:szCs w:val="24"/>
        </w:rPr>
        <w:t xml:space="preserve">, 2019; </w:t>
      </w:r>
      <w:proofErr w:type="spellStart"/>
      <w:r>
        <w:rPr>
          <w:rFonts w:ascii="Times New Roman" w:hAnsi="Times New Roman"/>
          <w:sz w:val="24"/>
          <w:szCs w:val="24"/>
        </w:rPr>
        <w:t>Bharwani</w:t>
      </w:r>
      <w:proofErr w:type="spellEnd"/>
      <w:r>
        <w:rPr>
          <w:rFonts w:ascii="Times New Roman" w:hAnsi="Times New Roman"/>
          <w:sz w:val="24"/>
          <w:szCs w:val="24"/>
        </w:rPr>
        <w:t xml:space="preserve"> and </w:t>
      </w:r>
      <w:proofErr w:type="spellStart"/>
      <w:r>
        <w:rPr>
          <w:rFonts w:ascii="Times New Roman" w:hAnsi="Times New Roman"/>
          <w:sz w:val="24"/>
          <w:szCs w:val="24"/>
        </w:rPr>
        <w:t>Jauhari</w:t>
      </w:r>
      <w:proofErr w:type="spellEnd"/>
      <w:r>
        <w:rPr>
          <w:rFonts w:ascii="Times New Roman" w:hAnsi="Times New Roman"/>
          <w:sz w:val="24"/>
          <w:szCs w:val="24"/>
        </w:rPr>
        <w:t xml:space="preserve">, 2011). Therefore, The Dolphin SA1 Hotel needs to regularly review and update its training content to align with evolving customer expectations. For example, incorporating modules on eco-friendly practices or cultural sensitivity training can enhance the hotel's </w:t>
      </w:r>
      <w:r w:rsidRPr="007E68D3">
        <w:rPr>
          <w:rFonts w:ascii="Times New Roman" w:hAnsi="Times New Roman"/>
          <w:sz w:val="24"/>
          <w:szCs w:val="24"/>
          <w:lang w:val="en-GB"/>
        </w:rPr>
        <w:t>image</w:t>
      </w:r>
      <w:r>
        <w:rPr>
          <w:rFonts w:ascii="Times New Roman" w:hAnsi="Times New Roman"/>
          <w:sz w:val="24"/>
          <w:szCs w:val="24"/>
        </w:rPr>
        <w:t xml:space="preserve"> and guest satisfaction.</w:t>
      </w:r>
    </w:p>
    <w:p w14:paraId="5DEB6E00" w14:textId="77777777" w:rsidR="00485167" w:rsidRDefault="00485167">
      <w:pPr>
        <w:pStyle w:val="Heading2"/>
      </w:pPr>
    </w:p>
    <w:p w14:paraId="2BE7D8FB" w14:textId="77777777" w:rsidR="00485167" w:rsidRDefault="00000000">
      <w:pPr>
        <w:pStyle w:val="Heading2"/>
      </w:pPr>
      <w:bookmarkStart w:id="8" w:name="_Toc166274139"/>
      <w:proofErr w:type="gramStart"/>
      <w:r>
        <w:t>1.2.3  Family</w:t>
      </w:r>
      <w:proofErr w:type="gramEnd"/>
      <w:r>
        <w:t>-Friendly Benefits Programs</w:t>
      </w:r>
      <w:bookmarkEnd w:id="8"/>
    </w:p>
    <w:p w14:paraId="787BECFF"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While Hilton has established various family-friendly benefits programs, such as parental leave and adoption assistance, The Dolphin SA1 Hotel may need to develop similar initiatives tailored to its own workforce (</w:t>
      </w:r>
      <w:proofErr w:type="spellStart"/>
      <w:r>
        <w:rPr>
          <w:rFonts w:ascii="Times New Roman" w:hAnsi="Times New Roman"/>
          <w:sz w:val="24"/>
          <w:szCs w:val="24"/>
        </w:rPr>
        <w:t>Burjek</w:t>
      </w:r>
      <w:proofErr w:type="spellEnd"/>
      <w:r>
        <w:rPr>
          <w:rFonts w:ascii="Times New Roman" w:hAnsi="Times New Roman"/>
          <w:sz w:val="24"/>
          <w:szCs w:val="24"/>
        </w:rPr>
        <w:t>, 2016). These programs can improve job flexibility and support employees in balancing their work and personal lives, contributing to higher job satisfaction and retention rates.</w:t>
      </w:r>
    </w:p>
    <w:p w14:paraId="453FEE58"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Furthermore, The Dolphin SA1 Hotel should ensure that such programs are accessible to all employees, irrespective of their geographic location. Hilton's limitation of some family-friendly benefits to US team members could lead to dissatisfaction among employees working in other regions (Dudovskiy, 2016). Therefore, The Dolphin SA1 Hotel should strive for inclusivity in its benefits offerings to foster a positive work environment for all staff members.</w:t>
      </w:r>
    </w:p>
    <w:p w14:paraId="40A77B9D"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In summary, while The Dolphin SA1 Hotel demonstrates a commitment to strategic human resource management practices, there is room for improvement, particularly in the areas of training program development and family-friendly benefits provision. By addressing these areas, The Dolphin SA1 Hotel can enhance its competitiveness, employee satisfaction, and overall performance in the dynamic hospitality industry.</w:t>
      </w:r>
    </w:p>
    <w:p w14:paraId="743E011C" w14:textId="77777777" w:rsidR="00485167" w:rsidRPr="007E68D3" w:rsidRDefault="00000000">
      <w:pPr>
        <w:pStyle w:val="Heading2"/>
        <w:rPr>
          <w:lang w:val="en-GB"/>
        </w:rPr>
      </w:pPr>
      <w:bookmarkStart w:id="9" w:name="_Toc166274140"/>
      <w:r>
        <w:lastRenderedPageBreak/>
        <w:t>1.2 4 Job Security</w:t>
      </w:r>
      <w:bookmarkEnd w:id="9"/>
    </w:p>
    <w:p w14:paraId="09BD8F87"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Job insecurity is a prevalent concern in today's dynamic business environment, affecting employees worldwide (</w:t>
      </w:r>
      <w:proofErr w:type="spellStart"/>
      <w:r>
        <w:rPr>
          <w:rFonts w:ascii="Times New Roman" w:hAnsi="Times New Roman"/>
          <w:sz w:val="24"/>
          <w:szCs w:val="24"/>
        </w:rPr>
        <w:t>Kalleberg</w:t>
      </w:r>
      <w:proofErr w:type="spellEnd"/>
      <w:r>
        <w:rPr>
          <w:rFonts w:ascii="Times New Roman" w:hAnsi="Times New Roman"/>
          <w:sz w:val="24"/>
          <w:szCs w:val="24"/>
        </w:rPr>
        <w:t>, 2009; Liu et al., 2017). At The Dolphin SA1 Hotel, ensuring job security for employees is crucial, given the uncertainties in the hospitality industry. Implementing measures to provide stability and reassurance to employees can enhance their morale and productivity.</w:t>
      </w:r>
    </w:p>
    <w:p w14:paraId="4837E75D"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Moreover, maintaining a healthy work-life balance is vital for employees' well-being and job satisfaction (</w:t>
      </w:r>
      <w:proofErr w:type="spellStart"/>
      <w:r>
        <w:rPr>
          <w:rFonts w:ascii="Times New Roman" w:hAnsi="Times New Roman"/>
          <w:sz w:val="24"/>
          <w:szCs w:val="24"/>
        </w:rPr>
        <w:t>Gragnano</w:t>
      </w:r>
      <w:proofErr w:type="spellEnd"/>
      <w:r>
        <w:rPr>
          <w:rFonts w:ascii="Times New Roman" w:hAnsi="Times New Roman"/>
          <w:sz w:val="24"/>
          <w:szCs w:val="24"/>
        </w:rPr>
        <w:t xml:space="preserve"> et al., 2020; Zheng et al., 2015). Recognizing this, The Dolphin SA1 Hotel should prioritize initiatives that support work-life balance, such as flexible scheduling and leave policies. By accommodating employees' personal needs and responsibilities, the hotel can foster a positive work environment and improve retention rates.</w:t>
      </w:r>
    </w:p>
    <w:p w14:paraId="23B3B2E7"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While the Best Fit Model (BFM) emphasizes aligning HR strategies with external trends, such as job security and flexibility (Bratton et al., 2021; Ma et al., 2019; Wilkinson and Marchington, 2005), The Dolphin SA1 Hotel may need to adapt these practices to suit its unique organizational culture and workforce dynamics. For example, instead of replicating Hilton's family-friendly programs, The Dolphin SA1 Hotel could explore alternative approaches tailored to its smaller scale and operational requirements.</w:t>
      </w:r>
    </w:p>
    <w:p w14:paraId="3FE312C6"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Similarly, incorporating elements of the Best Practice Model (BPM) can enhance the reliability and transparency of the employment relationship (Choudhury et al., 2021; Gong and Chang, 2008). By offering competitive benefit programs and fostering a supportive work environment, The Dolphin SA1 Hotel can cultivate trust and loyalty among its employees, mitigating the challenges posed by high turnover rates common in the hospitality industry (Lam et al., 2015).</w:t>
      </w:r>
    </w:p>
    <w:p w14:paraId="0553FB04"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Furthermore, embracing the Resource-Based View (RBV) perspective can help The Dolphin SA1 Hotel leverage its internal resources, such as employee expertise and commitment, to gain a competitive advantage (</w:t>
      </w:r>
      <w:proofErr w:type="spellStart"/>
      <w:r>
        <w:rPr>
          <w:rFonts w:ascii="Times New Roman" w:hAnsi="Times New Roman"/>
          <w:sz w:val="24"/>
          <w:szCs w:val="24"/>
        </w:rPr>
        <w:t>D’Oria</w:t>
      </w:r>
      <w:proofErr w:type="spellEnd"/>
      <w:r>
        <w:rPr>
          <w:rFonts w:ascii="Times New Roman" w:hAnsi="Times New Roman"/>
          <w:sz w:val="24"/>
          <w:szCs w:val="24"/>
        </w:rPr>
        <w:t xml:space="preserve"> et al., 2021; Pereira and </w:t>
      </w:r>
      <w:proofErr w:type="spellStart"/>
      <w:r>
        <w:rPr>
          <w:rFonts w:ascii="Times New Roman" w:hAnsi="Times New Roman"/>
          <w:sz w:val="24"/>
          <w:szCs w:val="24"/>
        </w:rPr>
        <w:t>Bamel</w:t>
      </w:r>
      <w:proofErr w:type="spellEnd"/>
      <w:r>
        <w:rPr>
          <w:rFonts w:ascii="Times New Roman" w:hAnsi="Times New Roman"/>
          <w:sz w:val="24"/>
          <w:szCs w:val="24"/>
        </w:rPr>
        <w:t>, 2021; Shaw et al., 2012). Investing in the development and retention of skilled employees can contribute to the hotel's long-term success, as these individuals play a crucial role in delivering high-quality service and upholding the hotel's brand reputation (Alleyne et al., 2005; Gannon et al., 2015).</w:t>
      </w:r>
    </w:p>
    <w:p w14:paraId="01D18E11" w14:textId="77777777" w:rsidR="00485167" w:rsidRDefault="00485167">
      <w:pPr>
        <w:spacing w:line="360" w:lineRule="auto"/>
        <w:jc w:val="both"/>
        <w:rPr>
          <w:rFonts w:ascii="Times New Roman" w:hAnsi="Times New Roman"/>
          <w:sz w:val="24"/>
          <w:szCs w:val="24"/>
        </w:rPr>
      </w:pPr>
    </w:p>
    <w:p w14:paraId="5F43CBD6"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lastRenderedPageBreak/>
        <w:t>However, it's essential for The Dolphin SA1 Hotel to carefully manage the financial implications of employee welfare programs to avoid straining its resources unnecessarily. While such initiatives can enhance employee satisfaction and performance, they must be balanced with the hotel's budgetary constraints and operational needs. Additionally, maintaining transparency and accountability in program implementation is crucial to prevent misuse and maintain trust among employees.</w:t>
      </w:r>
    </w:p>
    <w:p w14:paraId="46EFAA49"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In conclusion, by strategically aligning its HR practices with the unique needs and challenges of the hospitality industry, The Dolphin SA1 Hotel can cultivate a motivated and engaged workforce, driving sustainable growth and competitive advantage in the market.</w:t>
      </w:r>
    </w:p>
    <w:p w14:paraId="73647F51" w14:textId="77777777" w:rsidR="00485167" w:rsidRDefault="00000000">
      <w:pPr>
        <w:pStyle w:val="Heading1"/>
      </w:pPr>
      <w:bookmarkStart w:id="10" w:name="_Toc166274141"/>
      <w:r>
        <w:t>2.0 Critical Literature Review</w:t>
      </w:r>
      <w:bookmarkEnd w:id="10"/>
    </w:p>
    <w:p w14:paraId="71754D98" w14:textId="77777777" w:rsidR="00485167" w:rsidRDefault="00000000">
      <w:pPr>
        <w:spacing w:line="360" w:lineRule="auto"/>
        <w:jc w:val="both"/>
        <w:rPr>
          <w:rFonts w:ascii="Times New Roman" w:hAnsi="Times New Roman"/>
          <w:b/>
          <w:sz w:val="24"/>
          <w:szCs w:val="24"/>
        </w:rPr>
      </w:pPr>
      <w:r>
        <w:rPr>
          <w:rFonts w:ascii="Times New Roman" w:hAnsi="Times New Roman"/>
          <w:b/>
          <w:sz w:val="24"/>
          <w:szCs w:val="24"/>
        </w:rPr>
        <w:t>Service Quality and Customer Satisfaction</w:t>
      </w:r>
    </w:p>
    <w:p w14:paraId="3C2EB422"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Service quality serves as the bedrock of customer satisfaction in the hospitality industry (Cross &amp; Kieran, 2018). High-quality service creates positive experiences, leading to increased customer satisfaction and loyalty. Hospitality organizations ensure service quality through various means, such as rigorous staff training, regular performance evaluations, and continuous improvement initiatives (</w:t>
      </w:r>
      <w:proofErr w:type="spellStart"/>
      <w:r>
        <w:rPr>
          <w:rFonts w:ascii="Times New Roman" w:hAnsi="Times New Roman"/>
          <w:sz w:val="24"/>
          <w:szCs w:val="24"/>
        </w:rPr>
        <w:t>Abdelhamied</w:t>
      </w:r>
      <w:proofErr w:type="spellEnd"/>
      <w:r>
        <w:rPr>
          <w:rFonts w:ascii="Times New Roman" w:hAnsi="Times New Roman"/>
          <w:sz w:val="24"/>
          <w:szCs w:val="24"/>
        </w:rPr>
        <w:t>, 2019). However, maintaining consistent service quality can be challenging due to factors like employee turnover, changing customer expectations, and operational constraints. Scholarly perspectives on this matter differ. Some argue that service quality is primarily influenced by employee competence and attitude (Alleyne et al., 2005), while others emphasize the role of organizational culture and leadership in fostering a customer-centric mindset (Andersen et al., 2007). Expert however concluded that they are complementary (</w:t>
      </w:r>
      <w:proofErr w:type="spellStart"/>
      <w:r>
        <w:rPr>
          <w:rFonts w:ascii="Times New Roman" w:hAnsi="Times New Roman"/>
          <w:sz w:val="24"/>
          <w:szCs w:val="24"/>
        </w:rPr>
        <w:t>CIPd</w:t>
      </w:r>
      <w:proofErr w:type="spellEnd"/>
      <w:r>
        <w:rPr>
          <w:rFonts w:ascii="Times New Roman" w:hAnsi="Times New Roman"/>
          <w:sz w:val="24"/>
          <w:szCs w:val="24"/>
        </w:rPr>
        <w:t>, 2022).</w:t>
      </w:r>
    </w:p>
    <w:p w14:paraId="66C15630" w14:textId="77777777" w:rsidR="00485167" w:rsidRDefault="00000000">
      <w:pPr>
        <w:spacing w:line="360" w:lineRule="auto"/>
        <w:jc w:val="both"/>
        <w:rPr>
          <w:rFonts w:ascii="Times New Roman" w:hAnsi="Times New Roman"/>
          <w:b/>
          <w:sz w:val="24"/>
          <w:szCs w:val="24"/>
        </w:rPr>
      </w:pPr>
      <w:r>
        <w:rPr>
          <w:rFonts w:ascii="Times New Roman" w:hAnsi="Times New Roman"/>
          <w:b/>
          <w:sz w:val="24"/>
          <w:szCs w:val="24"/>
        </w:rPr>
        <w:t>Contribution of Strategic HRM Practices</w:t>
      </w:r>
    </w:p>
    <w:p w14:paraId="2214677A"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Alignment with Business Objectives:</w:t>
      </w:r>
    </w:p>
    <w:p w14:paraId="03D2665A"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Strategic Human Resource Management (SHRM) practices contribute significantly to enhanced </w:t>
      </w:r>
      <w:proofErr w:type="spellStart"/>
      <w:r>
        <w:rPr>
          <w:rFonts w:ascii="Times New Roman" w:hAnsi="Times New Roman"/>
          <w:sz w:val="24"/>
          <w:szCs w:val="24"/>
        </w:rPr>
        <w:t>organisational</w:t>
      </w:r>
      <w:proofErr w:type="spellEnd"/>
      <w:r>
        <w:rPr>
          <w:rFonts w:ascii="Times New Roman" w:hAnsi="Times New Roman"/>
          <w:sz w:val="24"/>
          <w:szCs w:val="24"/>
        </w:rPr>
        <w:t xml:space="preserve"> performance in hospitality (Armstrong &amp; Brown, 2019). By aligning HR strategies with business objectives, hospitality firms can optimize employee performance and service delivery. For instance, investing in employee training and development ensures that staff possess </w:t>
      </w:r>
      <w:r>
        <w:rPr>
          <w:rFonts w:ascii="Times New Roman" w:hAnsi="Times New Roman"/>
          <w:sz w:val="24"/>
          <w:szCs w:val="24"/>
        </w:rPr>
        <w:lastRenderedPageBreak/>
        <w:t>the necessary skills and knowledge to deliver exceptional service (Gong &amp; Chang, 2008). Furthermore, initiatives aimed at fostering employee engagement, such as empowerment programs and recognition schemes, can lead to higher levels of motivation and commitment (Baum, 2015).</w:t>
      </w:r>
    </w:p>
    <w:p w14:paraId="39AD328F" w14:textId="77777777" w:rsidR="00485167" w:rsidRDefault="00000000">
      <w:pPr>
        <w:spacing w:line="360" w:lineRule="auto"/>
        <w:jc w:val="both"/>
        <w:rPr>
          <w:rFonts w:ascii="Times New Roman" w:hAnsi="Times New Roman"/>
          <w:b/>
          <w:sz w:val="24"/>
          <w:szCs w:val="24"/>
        </w:rPr>
      </w:pPr>
      <w:r>
        <w:rPr>
          <w:rFonts w:ascii="Times New Roman" w:hAnsi="Times New Roman"/>
          <w:b/>
          <w:sz w:val="24"/>
          <w:szCs w:val="24"/>
        </w:rPr>
        <w:t>Theoretical Perspectives</w:t>
      </w:r>
    </w:p>
    <w:p w14:paraId="447963B4"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Resource-Based View (RBV): The Resource-Based View (RBV) provides a theoretical framework for understanding how SHRM practices contribute to organizational performance. According to this perspective, human capital is a valuable resource that can serve as a source of competitive advantage (Barney, 1991). Hospitality firms that effectively leverage their human resources through strategic HRM practices are better positioned to achieve sustainable success.</w:t>
      </w:r>
    </w:p>
    <w:p w14:paraId="7FF2BC5D" w14:textId="77777777" w:rsidR="00485167" w:rsidRDefault="00000000">
      <w:pPr>
        <w:spacing w:line="360" w:lineRule="auto"/>
        <w:jc w:val="both"/>
        <w:rPr>
          <w:rFonts w:ascii="Times New Roman" w:hAnsi="Times New Roman"/>
          <w:b/>
          <w:sz w:val="24"/>
          <w:szCs w:val="24"/>
        </w:rPr>
      </w:pPr>
      <w:r>
        <w:rPr>
          <w:rFonts w:ascii="Times New Roman" w:hAnsi="Times New Roman"/>
          <w:b/>
          <w:sz w:val="24"/>
          <w:szCs w:val="24"/>
        </w:rPr>
        <w:t>Best-Fit and Best-Practice Models</w:t>
      </w:r>
    </w:p>
    <w:p w14:paraId="1E314308"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The best-fit and best-practice models offer alternative perspectives on how HRM practices should be implemented. The best-fit model suggests that HR strategies should be tailored to fit the specific needs and objectives of the organization (Boxall &amp; Purcell, 2000). In contrast, the best-practice model advocates for the adoption of universally effective HR practices, regardless of organizational context. While both models have their merits, empirical evidence suggests that a combination of both approaches may yield the best results in practice.</w:t>
      </w:r>
    </w:p>
    <w:p w14:paraId="62E55E80" w14:textId="77777777" w:rsidR="00485167" w:rsidRDefault="00000000">
      <w:pPr>
        <w:spacing w:line="360" w:lineRule="auto"/>
        <w:jc w:val="both"/>
        <w:rPr>
          <w:rFonts w:ascii="Times New Roman" w:hAnsi="Times New Roman"/>
          <w:b/>
          <w:sz w:val="24"/>
          <w:szCs w:val="24"/>
        </w:rPr>
      </w:pPr>
      <w:r>
        <w:rPr>
          <w:rFonts w:ascii="Times New Roman" w:hAnsi="Times New Roman"/>
          <w:b/>
          <w:sz w:val="24"/>
          <w:szCs w:val="24"/>
        </w:rPr>
        <w:t>Talent Retention in the Hospitality Industry</w:t>
      </w:r>
    </w:p>
    <w:p w14:paraId="1467311D"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Challenges of Talent Retention</w:t>
      </w:r>
    </w:p>
    <w:p w14:paraId="55D3EC7E" w14:textId="77777777" w:rsidR="00485167" w:rsidRDefault="00485167">
      <w:pPr>
        <w:spacing w:line="360" w:lineRule="auto"/>
        <w:jc w:val="both"/>
        <w:rPr>
          <w:rFonts w:ascii="Times New Roman" w:hAnsi="Times New Roman"/>
          <w:sz w:val="24"/>
          <w:szCs w:val="24"/>
        </w:rPr>
      </w:pPr>
    </w:p>
    <w:p w14:paraId="3E247823"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High Turnover Rates and Labor Shortages</w:t>
      </w:r>
    </w:p>
    <w:p w14:paraId="1821B2CE"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Talent retention poses significant challenges for the hospitality sector, characterized by high turnover rates and persistent labor shortages (Bridges et al., 2016). The transient nature of hospitality jobs, coupled with demanding work environments and seasonal fluctuations, contributes to employee turnover (Guerrier et al., 2008). Additionally, demographic shifts, such as an aging workforce and changing career preferences among younger generations, exacerbate talent retention challenges (Lam &amp; Baum, 2012).</w:t>
      </w:r>
    </w:p>
    <w:p w14:paraId="5FD54560" w14:textId="77777777" w:rsidR="00485167" w:rsidRDefault="00000000">
      <w:pPr>
        <w:spacing w:line="360" w:lineRule="auto"/>
        <w:jc w:val="both"/>
        <w:rPr>
          <w:rFonts w:ascii="Times New Roman" w:hAnsi="Times New Roman"/>
          <w:b/>
          <w:sz w:val="24"/>
          <w:szCs w:val="24"/>
        </w:rPr>
      </w:pPr>
      <w:r>
        <w:rPr>
          <w:rFonts w:ascii="Times New Roman" w:hAnsi="Times New Roman"/>
          <w:b/>
          <w:sz w:val="24"/>
          <w:szCs w:val="24"/>
        </w:rPr>
        <w:lastRenderedPageBreak/>
        <w:t>Role of Strategic HRM Practices</w:t>
      </w:r>
    </w:p>
    <w:p w14:paraId="13D36B17" w14:textId="77777777" w:rsidR="00485167" w:rsidRDefault="00000000">
      <w:pPr>
        <w:spacing w:line="360" w:lineRule="auto"/>
        <w:jc w:val="both"/>
        <w:rPr>
          <w:rFonts w:ascii="Times New Roman" w:hAnsi="Times New Roman"/>
          <w:b/>
          <w:sz w:val="24"/>
          <w:szCs w:val="24"/>
        </w:rPr>
      </w:pPr>
      <w:r>
        <w:rPr>
          <w:rFonts w:ascii="Times New Roman" w:hAnsi="Times New Roman"/>
          <w:b/>
          <w:sz w:val="24"/>
          <w:szCs w:val="24"/>
        </w:rPr>
        <w:t>Strategic Recruitment and Selection</w:t>
      </w:r>
    </w:p>
    <w:p w14:paraId="30C00475"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Effective talent retention begins with strategic recruitment and selection practices aimed at attracting individuals who fit the organizational culture and possess the necessary skills and competencies (Purcell et al., 2003). Hospitality organizations leverage recruitment channels such as social media, career fairs, and employee referrals to target potential candidates (Lado &amp; Wilson, 1994). Furthermore, implementing rigorous selection processes, including behavioral interviews and assessment centers, helps identify candidates with high potential for long-term engagement (Guest, 2011).</w:t>
      </w:r>
    </w:p>
    <w:p w14:paraId="5177D1B2" w14:textId="77777777" w:rsidR="00485167" w:rsidRDefault="00000000">
      <w:pPr>
        <w:spacing w:line="360" w:lineRule="auto"/>
        <w:jc w:val="both"/>
        <w:rPr>
          <w:rFonts w:ascii="Times New Roman" w:hAnsi="Times New Roman"/>
          <w:b/>
          <w:sz w:val="24"/>
          <w:szCs w:val="24"/>
        </w:rPr>
      </w:pPr>
      <w:r>
        <w:rPr>
          <w:rFonts w:ascii="Times New Roman" w:hAnsi="Times New Roman"/>
          <w:b/>
          <w:sz w:val="24"/>
          <w:szCs w:val="24"/>
        </w:rPr>
        <w:t>Employee Development and Training</w:t>
      </w:r>
    </w:p>
    <w:p w14:paraId="7CB487A8"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Investing in employee development and training programs is essential for enhancing talent retention in the hospitality industry (Arthur et al., 2003). Strategic HRM practices focus on providing continuous learning opportunities, cross-training initiatives, and skill development workshops to empower employees and facilitate career progression (Guest &amp; Conway, 2002). By nurturing a culture of learning and development, organizations can enhance employee engagement, job satisfaction, and retention rates (Snell &amp; Dean, 1992).</w:t>
      </w:r>
    </w:p>
    <w:p w14:paraId="34C52ABF" w14:textId="77777777" w:rsidR="00485167" w:rsidRDefault="00000000">
      <w:pPr>
        <w:spacing w:line="360" w:lineRule="auto"/>
        <w:jc w:val="both"/>
        <w:rPr>
          <w:rFonts w:ascii="Times New Roman" w:hAnsi="Times New Roman"/>
          <w:b/>
          <w:sz w:val="24"/>
          <w:szCs w:val="24"/>
        </w:rPr>
      </w:pPr>
      <w:r>
        <w:rPr>
          <w:rFonts w:ascii="Times New Roman" w:hAnsi="Times New Roman"/>
          <w:b/>
          <w:sz w:val="24"/>
          <w:szCs w:val="24"/>
        </w:rPr>
        <w:t>Performance Management and Recognition</w:t>
      </w:r>
    </w:p>
    <w:p w14:paraId="0B05BED3"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Effective performance management systems play a vital role in talent retention by providing regular feedback, recognition, and rewards for employee contributions (Guest &amp; King, 2004). Hospitality organizations utilize performance appraisal systems, 360-degree feedback mechanisms, and incentive schemes to recognize and incentivize high performers (Pfeffer, 1998). Moreover, fostering a culture of appreciation and celebrating employee achievements strengthens the psychological contract between employers and employees, fostering loyalty and commitment (Boxall &amp; </w:t>
      </w:r>
      <w:proofErr w:type="spellStart"/>
      <w:r>
        <w:rPr>
          <w:rFonts w:ascii="Times New Roman" w:hAnsi="Times New Roman"/>
          <w:sz w:val="24"/>
          <w:szCs w:val="24"/>
        </w:rPr>
        <w:t>Macky</w:t>
      </w:r>
      <w:proofErr w:type="spellEnd"/>
      <w:r>
        <w:rPr>
          <w:rFonts w:ascii="Times New Roman" w:hAnsi="Times New Roman"/>
          <w:sz w:val="24"/>
          <w:szCs w:val="24"/>
        </w:rPr>
        <w:t>, 2009).</w:t>
      </w:r>
    </w:p>
    <w:p w14:paraId="76766B88" w14:textId="77777777" w:rsidR="00485167" w:rsidRDefault="00000000">
      <w:pPr>
        <w:spacing w:line="360" w:lineRule="auto"/>
        <w:jc w:val="both"/>
        <w:rPr>
          <w:rFonts w:ascii="Times New Roman" w:hAnsi="Times New Roman"/>
          <w:b/>
          <w:sz w:val="24"/>
          <w:szCs w:val="24"/>
        </w:rPr>
      </w:pPr>
      <w:r>
        <w:rPr>
          <w:rFonts w:ascii="Times New Roman" w:hAnsi="Times New Roman"/>
          <w:b/>
          <w:sz w:val="24"/>
          <w:szCs w:val="24"/>
        </w:rPr>
        <w:t>Best Practices and Effective Strategies</w:t>
      </w:r>
    </w:p>
    <w:p w14:paraId="38083A2A"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Employee Engagement Initiatives: Best practices in talent retention include implementing employee engagement initiatives such as wellness programs, team-building activities, and </w:t>
      </w:r>
      <w:r>
        <w:rPr>
          <w:rFonts w:ascii="Times New Roman" w:hAnsi="Times New Roman"/>
          <w:sz w:val="24"/>
          <w:szCs w:val="24"/>
        </w:rPr>
        <w:lastRenderedPageBreak/>
        <w:t>employee recognition schemes (Saks, 2006). For example, Marriott International's "Spirit to Serve Our Communities" initiative encourages employee volunteerism and community engagement, enhancing job satisfaction and organizational commitment (Marriott International, 2021). Similarly, Hilton's "Team Member Appreciation Week" celebrates employees' contributions and fosters a sense of belonging and camaraderie (Hilton, 2021).</w:t>
      </w:r>
    </w:p>
    <w:p w14:paraId="2EAC3D8B" w14:textId="77777777" w:rsidR="00485167" w:rsidRDefault="00485167">
      <w:pPr>
        <w:spacing w:line="360" w:lineRule="auto"/>
        <w:jc w:val="both"/>
        <w:rPr>
          <w:rFonts w:ascii="Times New Roman" w:hAnsi="Times New Roman"/>
          <w:sz w:val="24"/>
          <w:szCs w:val="24"/>
        </w:rPr>
      </w:pPr>
    </w:p>
    <w:p w14:paraId="20C1C0A2"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Career Development Opportunities: Providing clear career development pathways and advancement opportunities is crucial for retaining top talent in the hospitality industry (Allen et al., 2010). Best-in-class organizations offer personalized career development plans, mentorship programs, and tuition reimbursement schemes to support employees' professional growth and aspirations (Jiang et al., 2012). For instance, AccorHotels' "Accor Académie" provides employees with access to online learning resources, certifications, and career mobility opportunities, enhancing retention and talent development (Accor, 2021).</w:t>
      </w:r>
    </w:p>
    <w:p w14:paraId="4407D71A" w14:textId="77777777" w:rsidR="00485167" w:rsidRDefault="00485167">
      <w:pPr>
        <w:spacing w:line="360" w:lineRule="auto"/>
        <w:jc w:val="both"/>
        <w:rPr>
          <w:rFonts w:ascii="Times New Roman" w:hAnsi="Times New Roman"/>
          <w:sz w:val="24"/>
          <w:szCs w:val="24"/>
        </w:rPr>
      </w:pPr>
    </w:p>
    <w:p w14:paraId="7BD3C886"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Work-Life Balance Initiatives: Promoting work-life balance through flexible work arrangements, childcare support, and paid time off policies is essential for employee retention and well-being (Bloom et al., 2010). Leading hospitality brands such as Four Seasons Hotels and Resorts offer comprehensive benefits packages, including parental leave, wellness programs, and remote work options, to support employees' work-life integration and retention (Four Seasons, 2021).</w:t>
      </w:r>
    </w:p>
    <w:p w14:paraId="06C0B2D8" w14:textId="77777777" w:rsidR="00485167" w:rsidRDefault="00485167">
      <w:pPr>
        <w:spacing w:line="360" w:lineRule="auto"/>
        <w:jc w:val="both"/>
        <w:rPr>
          <w:rFonts w:ascii="Times New Roman" w:hAnsi="Times New Roman"/>
          <w:sz w:val="24"/>
          <w:szCs w:val="24"/>
        </w:rPr>
      </w:pPr>
    </w:p>
    <w:p w14:paraId="2999CD2E"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By examining the challenges of talent retention, the role of strategic HRM practices, and best practices in the hospitality industry, organizations can develop holistic approaches to attract, develop, and retain talent in a competitive market landscape.</w:t>
      </w:r>
    </w:p>
    <w:p w14:paraId="0C6126D8" w14:textId="77777777" w:rsidR="00485167" w:rsidRDefault="00485167">
      <w:pPr>
        <w:spacing w:line="360" w:lineRule="auto"/>
        <w:jc w:val="both"/>
        <w:rPr>
          <w:rFonts w:ascii="Times New Roman" w:hAnsi="Times New Roman"/>
          <w:sz w:val="24"/>
          <w:szCs w:val="24"/>
        </w:rPr>
      </w:pPr>
    </w:p>
    <w:p w14:paraId="061BEABD"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The Role of Strategic HRM Practices in Enhancing Organization Performance and Talent Retention in the Hospitality Industry</w:t>
      </w:r>
    </w:p>
    <w:p w14:paraId="780905F6"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Detailed Analysis</w:t>
      </w:r>
    </w:p>
    <w:p w14:paraId="0D369C24" w14:textId="77777777" w:rsidR="00485167" w:rsidRDefault="00000000">
      <w:pPr>
        <w:spacing w:line="360" w:lineRule="auto"/>
        <w:jc w:val="both"/>
        <w:rPr>
          <w:rFonts w:ascii="Times New Roman" w:hAnsi="Times New Roman"/>
          <w:b/>
          <w:sz w:val="24"/>
          <w:szCs w:val="24"/>
        </w:rPr>
      </w:pPr>
      <w:r>
        <w:rPr>
          <w:rFonts w:ascii="Times New Roman" w:hAnsi="Times New Roman"/>
          <w:b/>
          <w:sz w:val="24"/>
          <w:szCs w:val="24"/>
        </w:rPr>
        <w:lastRenderedPageBreak/>
        <w:t>Customized Recruitment Strategies</w:t>
      </w:r>
    </w:p>
    <w:p w14:paraId="0310C89B"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Hospitality organizations employ tailored recruitment strategies to attract and retain talent in a competitive market (</w:t>
      </w:r>
      <w:proofErr w:type="spellStart"/>
      <w:r>
        <w:rPr>
          <w:rFonts w:ascii="Times New Roman" w:hAnsi="Times New Roman"/>
          <w:sz w:val="24"/>
          <w:szCs w:val="24"/>
        </w:rPr>
        <w:t>Berdrow</w:t>
      </w:r>
      <w:proofErr w:type="spellEnd"/>
      <w:r>
        <w:rPr>
          <w:rFonts w:ascii="Times New Roman" w:hAnsi="Times New Roman"/>
          <w:sz w:val="24"/>
          <w:szCs w:val="24"/>
        </w:rPr>
        <w:t xml:space="preserve"> &amp; Ebrahim, 2002). By focusing on cultural fit, personality traits, and customer service orientation during the recruitment process, companies enhance their ability to select candidates who align with </w:t>
      </w:r>
      <w:proofErr w:type="spellStart"/>
      <w:r>
        <w:rPr>
          <w:rFonts w:ascii="Times New Roman" w:hAnsi="Times New Roman"/>
          <w:sz w:val="24"/>
          <w:szCs w:val="24"/>
        </w:rPr>
        <w:t>organisational</w:t>
      </w:r>
      <w:proofErr w:type="spellEnd"/>
      <w:r>
        <w:rPr>
          <w:rFonts w:ascii="Times New Roman" w:hAnsi="Times New Roman"/>
          <w:sz w:val="24"/>
          <w:szCs w:val="24"/>
        </w:rPr>
        <w:t xml:space="preserve"> values and contribute to improved service quality (Fáilte Ireland, 2013). Research indicates that organizations that prioritize cultural fit during recruitment experience lower turnover rates and higher levels of employee engagement (Collings &amp; </w:t>
      </w:r>
      <w:proofErr w:type="spellStart"/>
      <w:r>
        <w:rPr>
          <w:rFonts w:ascii="Times New Roman" w:hAnsi="Times New Roman"/>
          <w:sz w:val="24"/>
          <w:szCs w:val="24"/>
        </w:rPr>
        <w:t>Mellahi</w:t>
      </w:r>
      <w:proofErr w:type="spellEnd"/>
      <w:r>
        <w:rPr>
          <w:rFonts w:ascii="Times New Roman" w:hAnsi="Times New Roman"/>
          <w:sz w:val="24"/>
          <w:szCs w:val="24"/>
        </w:rPr>
        <w:t>, 2009).</w:t>
      </w:r>
    </w:p>
    <w:p w14:paraId="35EC8646" w14:textId="77777777" w:rsidR="00485167" w:rsidRDefault="00000000">
      <w:pPr>
        <w:spacing w:line="360" w:lineRule="auto"/>
        <w:jc w:val="both"/>
        <w:rPr>
          <w:rFonts w:ascii="Times New Roman" w:hAnsi="Times New Roman"/>
          <w:b/>
          <w:sz w:val="24"/>
          <w:szCs w:val="24"/>
        </w:rPr>
      </w:pPr>
      <w:r>
        <w:rPr>
          <w:rFonts w:ascii="Times New Roman" w:hAnsi="Times New Roman"/>
          <w:b/>
          <w:sz w:val="24"/>
          <w:szCs w:val="24"/>
        </w:rPr>
        <w:t>Investment in Employee Training and Development</w:t>
      </w:r>
    </w:p>
    <w:p w14:paraId="4DE80C77"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Hospitality firms recognize the importance of investing in employee training and development programs to enhance skills, knowledge, and job satisfaction (Shen et al., 2017). By providing opportunities for continuous learning, cross-training, and skill development, companies empower employees to deliver exceptional service and adapt to changing guest preferences (Giauque et al., 2013). Empirical studies demonstrate that organizations with robust training programs experience higher employee retention rates and greater levels of customer satisfaction (</w:t>
      </w:r>
      <w:proofErr w:type="spellStart"/>
      <w:r>
        <w:rPr>
          <w:rFonts w:ascii="Times New Roman" w:hAnsi="Times New Roman"/>
          <w:sz w:val="24"/>
          <w:szCs w:val="24"/>
        </w:rPr>
        <w:t>Pizam</w:t>
      </w:r>
      <w:proofErr w:type="spellEnd"/>
      <w:r>
        <w:rPr>
          <w:rFonts w:ascii="Times New Roman" w:hAnsi="Times New Roman"/>
          <w:sz w:val="24"/>
          <w:szCs w:val="24"/>
        </w:rPr>
        <w:t xml:space="preserve"> &amp; Thornburg, 2000).</w:t>
      </w:r>
    </w:p>
    <w:p w14:paraId="5A330453"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Performance Management and Recognition Systems</w:t>
      </w:r>
    </w:p>
    <w:p w14:paraId="7239CED9"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Effective performance management and recognition systems are essential for motivating employees and driving performance in the hospitality sector (Choi et al., 2019). Hospitality organisations implement performance appraisal processes, feedback mechanisms, and employee recognition programs to acknowledge and reward high performers (Gómez-Mejía et al., 2007). Research suggests that companies that provide regular feedback and recognition experience lower turnover rates and higher levels of employee engagement (Woods &amp; </w:t>
      </w:r>
      <w:proofErr w:type="spellStart"/>
      <w:r>
        <w:rPr>
          <w:rFonts w:ascii="Times New Roman" w:hAnsi="Times New Roman"/>
          <w:sz w:val="24"/>
          <w:szCs w:val="24"/>
        </w:rPr>
        <w:t>Sciarini</w:t>
      </w:r>
      <w:proofErr w:type="spellEnd"/>
      <w:r>
        <w:rPr>
          <w:rFonts w:ascii="Times New Roman" w:hAnsi="Times New Roman"/>
          <w:sz w:val="24"/>
          <w:szCs w:val="24"/>
        </w:rPr>
        <w:t>, 2011).</w:t>
      </w:r>
    </w:p>
    <w:p w14:paraId="2EC14DD9"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Best Practices and Effective Strategies</w:t>
      </w:r>
    </w:p>
    <w:p w14:paraId="48D450C7" w14:textId="77777777" w:rsidR="00485167" w:rsidRDefault="00000000">
      <w:pPr>
        <w:spacing w:line="360" w:lineRule="auto"/>
        <w:jc w:val="both"/>
        <w:rPr>
          <w:rFonts w:ascii="Times New Roman" w:hAnsi="Times New Roman"/>
          <w:b/>
          <w:sz w:val="24"/>
          <w:szCs w:val="24"/>
        </w:rPr>
      </w:pPr>
      <w:r>
        <w:rPr>
          <w:rFonts w:ascii="Times New Roman" w:hAnsi="Times New Roman"/>
          <w:b/>
          <w:sz w:val="24"/>
          <w:szCs w:val="24"/>
        </w:rPr>
        <w:t>Employee Empowerment and Involvement</w:t>
      </w:r>
    </w:p>
    <w:p w14:paraId="142BBF0F"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Best-in-class hospitality firms empower employees by involving them in decision-making processes and soliciting their input on operational improvements (Holland &amp; Fenton-</w:t>
      </w:r>
      <w:proofErr w:type="spellStart"/>
      <w:r>
        <w:rPr>
          <w:rFonts w:ascii="Times New Roman" w:hAnsi="Times New Roman"/>
          <w:sz w:val="24"/>
          <w:szCs w:val="24"/>
        </w:rPr>
        <w:t>O'Creevy</w:t>
      </w:r>
      <w:proofErr w:type="spellEnd"/>
      <w:r>
        <w:rPr>
          <w:rFonts w:ascii="Times New Roman" w:hAnsi="Times New Roman"/>
          <w:sz w:val="24"/>
          <w:szCs w:val="24"/>
        </w:rPr>
        <w:t xml:space="preserve">, </w:t>
      </w:r>
      <w:r>
        <w:rPr>
          <w:rFonts w:ascii="Times New Roman" w:hAnsi="Times New Roman"/>
          <w:sz w:val="24"/>
          <w:szCs w:val="24"/>
        </w:rPr>
        <w:lastRenderedPageBreak/>
        <w:t xml:space="preserve">2003). By fostering a culture of empowerment and autonomy, organizations enhance employee morale, job satisfaction, and commitment to </w:t>
      </w:r>
      <w:proofErr w:type="spellStart"/>
      <w:r>
        <w:rPr>
          <w:rFonts w:ascii="Times New Roman" w:hAnsi="Times New Roman"/>
          <w:sz w:val="24"/>
          <w:szCs w:val="24"/>
        </w:rPr>
        <w:t>organisational</w:t>
      </w:r>
      <w:proofErr w:type="spellEnd"/>
      <w:r>
        <w:rPr>
          <w:rFonts w:ascii="Times New Roman" w:hAnsi="Times New Roman"/>
          <w:sz w:val="24"/>
          <w:szCs w:val="24"/>
        </w:rPr>
        <w:t xml:space="preserve"> goals (Den Hartog et al., 2004). Case studies highlight that companies with a strong emphasis on employee involvement experience lower turnover rates and higher levels of innovation (Ngo et al., 2008).</w:t>
      </w:r>
    </w:p>
    <w:p w14:paraId="6D4D50FA" w14:textId="77777777" w:rsidR="00485167" w:rsidRDefault="00000000">
      <w:pPr>
        <w:spacing w:line="360" w:lineRule="auto"/>
        <w:jc w:val="both"/>
        <w:rPr>
          <w:rFonts w:ascii="Times New Roman" w:hAnsi="Times New Roman"/>
          <w:b/>
          <w:sz w:val="24"/>
          <w:szCs w:val="24"/>
        </w:rPr>
      </w:pPr>
      <w:r>
        <w:rPr>
          <w:rFonts w:ascii="Times New Roman" w:hAnsi="Times New Roman"/>
          <w:b/>
          <w:sz w:val="24"/>
          <w:szCs w:val="24"/>
        </w:rPr>
        <w:t>Work-Life Balance Initiatives</w:t>
      </w:r>
    </w:p>
    <w:p w14:paraId="4A287F4E"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Leading hospitality organizations recognize the importance of promoting work-life balance to attract and retain top talent (Kim et al., 2016). Companies offer flexible work arrangements, wellness programs, and employee assistance services to support employees' physical and mental well-being (Beauregard &amp; Henry, 2009). Research indicates that organizations that prioritize work-life balance initiatives experience higher levels of employee retention and job satisfaction (</w:t>
      </w:r>
      <w:proofErr w:type="spellStart"/>
      <w:r>
        <w:rPr>
          <w:rFonts w:ascii="Times New Roman" w:hAnsi="Times New Roman"/>
          <w:sz w:val="24"/>
          <w:szCs w:val="24"/>
        </w:rPr>
        <w:t>Nijp</w:t>
      </w:r>
      <w:proofErr w:type="spellEnd"/>
      <w:r>
        <w:rPr>
          <w:rFonts w:ascii="Times New Roman" w:hAnsi="Times New Roman"/>
          <w:sz w:val="24"/>
          <w:szCs w:val="24"/>
        </w:rPr>
        <w:t xml:space="preserve"> et al., 2012).</w:t>
      </w:r>
    </w:p>
    <w:p w14:paraId="0EA8B02D" w14:textId="77777777" w:rsidR="00485167" w:rsidRDefault="00000000">
      <w:pPr>
        <w:spacing w:line="360" w:lineRule="auto"/>
        <w:jc w:val="both"/>
        <w:rPr>
          <w:rFonts w:ascii="Times New Roman" w:hAnsi="Times New Roman"/>
          <w:b/>
          <w:sz w:val="24"/>
          <w:szCs w:val="24"/>
        </w:rPr>
      </w:pPr>
      <w:r>
        <w:rPr>
          <w:rFonts w:ascii="Times New Roman" w:hAnsi="Times New Roman"/>
          <w:b/>
          <w:sz w:val="24"/>
          <w:szCs w:val="24"/>
        </w:rPr>
        <w:t>Impact on Industry Performance and Talent Retention</w:t>
      </w:r>
    </w:p>
    <w:p w14:paraId="787B63D8"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Industry-Wide Trends</w:t>
      </w:r>
    </w:p>
    <w:p w14:paraId="30B249D5"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Industry-wide trends suggest that companies adopting strategic HRM practices outperform their competitors in terms of organization performance and talent retention (Hoque, 2013). Studies have shown a positive correlation between strategic HRM practices, service quality, customer satisfaction, and financial performance in the hospitality sector (Zheng et al., 2018). Moreover, organizations that invest in employee development and engagement initiatives experience lower turnover rates and higher levels of employee loyalty (</w:t>
      </w:r>
      <w:proofErr w:type="spellStart"/>
      <w:r>
        <w:rPr>
          <w:rFonts w:ascii="Times New Roman" w:hAnsi="Times New Roman"/>
          <w:sz w:val="24"/>
          <w:szCs w:val="24"/>
        </w:rPr>
        <w:t>Ployhart</w:t>
      </w:r>
      <w:proofErr w:type="spellEnd"/>
      <w:r>
        <w:rPr>
          <w:rFonts w:ascii="Times New Roman" w:hAnsi="Times New Roman"/>
          <w:sz w:val="24"/>
          <w:szCs w:val="24"/>
        </w:rPr>
        <w:t xml:space="preserve"> &amp; </w:t>
      </w:r>
      <w:proofErr w:type="spellStart"/>
      <w:r>
        <w:rPr>
          <w:rFonts w:ascii="Times New Roman" w:hAnsi="Times New Roman"/>
          <w:sz w:val="24"/>
          <w:szCs w:val="24"/>
        </w:rPr>
        <w:t>Moliterno</w:t>
      </w:r>
      <w:proofErr w:type="spellEnd"/>
      <w:r>
        <w:rPr>
          <w:rFonts w:ascii="Times New Roman" w:hAnsi="Times New Roman"/>
          <w:sz w:val="24"/>
          <w:szCs w:val="24"/>
        </w:rPr>
        <w:t>, 2011).</w:t>
      </w:r>
    </w:p>
    <w:p w14:paraId="42C74DAA" w14:textId="77777777" w:rsidR="00485167" w:rsidRDefault="00000000">
      <w:pPr>
        <w:spacing w:line="360" w:lineRule="auto"/>
        <w:jc w:val="both"/>
        <w:rPr>
          <w:rFonts w:ascii="Times New Roman" w:hAnsi="Times New Roman"/>
          <w:b/>
          <w:sz w:val="24"/>
          <w:szCs w:val="24"/>
        </w:rPr>
      </w:pPr>
      <w:r>
        <w:rPr>
          <w:rFonts w:ascii="Times New Roman" w:hAnsi="Times New Roman"/>
          <w:b/>
          <w:sz w:val="24"/>
          <w:szCs w:val="24"/>
        </w:rPr>
        <w:t>Gaps and Future Directions in Strategic HRM Practices, Organization Performance, and Talent Retention in the Hospitality Industry</w:t>
      </w:r>
    </w:p>
    <w:p w14:paraId="72FB5210"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1. Lack of Industry-Specific Research</w:t>
      </w:r>
    </w:p>
    <w:p w14:paraId="2E8831D1"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While existing literature provides valuable insights into strategic HRM practices, organization performance, and talent retention, there is a notable gap in industry-specific research within the hospitality sector. Many studies focus on broader </w:t>
      </w:r>
      <w:proofErr w:type="spellStart"/>
      <w:r>
        <w:rPr>
          <w:rFonts w:ascii="Times New Roman" w:hAnsi="Times New Roman"/>
          <w:sz w:val="24"/>
          <w:szCs w:val="24"/>
        </w:rPr>
        <w:t>organisational</w:t>
      </w:r>
      <w:proofErr w:type="spellEnd"/>
      <w:r>
        <w:rPr>
          <w:rFonts w:ascii="Times New Roman" w:hAnsi="Times New Roman"/>
          <w:sz w:val="24"/>
          <w:szCs w:val="24"/>
        </w:rPr>
        <w:t xml:space="preserve"> contexts, overlooking the unique challenges and dynamics faced by hospitality firms (Giauque et al., 2013).</w:t>
      </w:r>
    </w:p>
    <w:p w14:paraId="39EBD819"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2. Limited Longitudinal Studies</w:t>
      </w:r>
    </w:p>
    <w:p w14:paraId="27CE0143" w14:textId="77777777" w:rsidR="00485167" w:rsidRDefault="00000000">
      <w:pPr>
        <w:spacing w:line="360" w:lineRule="auto"/>
        <w:jc w:val="both"/>
        <w:rPr>
          <w:rFonts w:ascii="Times New Roman" w:hAnsi="Times New Roman"/>
          <w:sz w:val="24"/>
          <w:szCs w:val="24"/>
        </w:rPr>
      </w:pPr>
      <w:proofErr w:type="gramStart"/>
      <w:r>
        <w:rPr>
          <w:rFonts w:ascii="Times New Roman" w:hAnsi="Times New Roman"/>
          <w:sz w:val="24"/>
          <w:szCs w:val="24"/>
        </w:rPr>
        <w:lastRenderedPageBreak/>
        <w:t>The majority of</w:t>
      </w:r>
      <w:proofErr w:type="gramEnd"/>
      <w:r>
        <w:rPr>
          <w:rFonts w:ascii="Times New Roman" w:hAnsi="Times New Roman"/>
          <w:sz w:val="24"/>
          <w:szCs w:val="24"/>
        </w:rPr>
        <w:t xml:space="preserve"> research in this domain relies on cross-sectional data, limiting our understanding of the long-term impact of strategic HRM practices on organization performance and talent retention in the hospitality industry (Hoque, 2013). Longitudinal studies tracking changes over time are necessary to capture the dynamic nature of human resource management in hospitality firms (Shen et al., 2017).</w:t>
      </w:r>
    </w:p>
    <w:p w14:paraId="25133A70" w14:textId="77777777" w:rsidR="00485167" w:rsidRDefault="00485167">
      <w:pPr>
        <w:spacing w:line="360" w:lineRule="auto"/>
        <w:jc w:val="both"/>
        <w:rPr>
          <w:rFonts w:ascii="Times New Roman" w:hAnsi="Times New Roman"/>
          <w:sz w:val="24"/>
          <w:szCs w:val="24"/>
        </w:rPr>
      </w:pPr>
    </w:p>
    <w:p w14:paraId="6DB59F05"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3. Underrepresentation of Small and Medium-sized Enterprises (SMEs)</w:t>
      </w:r>
    </w:p>
    <w:p w14:paraId="6BA275D4"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Most empirical studies focus on large hospitality chains, neglecting the significant contribution of SMEs to the industry (Collings &amp; </w:t>
      </w:r>
      <w:proofErr w:type="spellStart"/>
      <w:r>
        <w:rPr>
          <w:rFonts w:ascii="Times New Roman" w:hAnsi="Times New Roman"/>
          <w:sz w:val="24"/>
          <w:szCs w:val="24"/>
        </w:rPr>
        <w:t>Mellahi</w:t>
      </w:r>
      <w:proofErr w:type="spellEnd"/>
      <w:r>
        <w:rPr>
          <w:rFonts w:ascii="Times New Roman" w:hAnsi="Times New Roman"/>
          <w:sz w:val="24"/>
          <w:szCs w:val="24"/>
        </w:rPr>
        <w:t>, 2009). Research addressing the unique challenges faced by SMEs in implementing strategic HRM practices and retaining talent is limited, presenting a gap in our understanding of the sector's diversity (Kim et al., 2016).</w:t>
      </w:r>
    </w:p>
    <w:p w14:paraId="528F3F53"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Proposing Future Research Directions</w:t>
      </w:r>
    </w:p>
    <w:p w14:paraId="5C7D2FFD"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1. Exploring Digital HRM Solutions</w:t>
      </w:r>
    </w:p>
    <w:p w14:paraId="49A6D8C6"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With the advent of technology, there is a growing need to investigate the impact of digital HRM solutions, such as AI-driven recruitment platforms and predictive analytics, on organization performance and talent retention in the hospitality industry (Zheng et al., 2018). Future research could examine the effectiveness of these tools in optimizing HR processes and improving employee engagement.</w:t>
      </w:r>
    </w:p>
    <w:p w14:paraId="20D6F1EF"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2. Examining Cross-Cultural HRM Practices</w:t>
      </w:r>
    </w:p>
    <w:p w14:paraId="710C14AB"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As hospitality firms operate in culturally diverse environments, there is a need to explore cross-cultural HRM practices and their implications for organisation performance and talent retention (Ngo et al., 2008). Comparative studies across different regions and countries would shed light on the cultural factors influencing HRM strategies in the global hospitality industry.</w:t>
      </w:r>
    </w:p>
    <w:p w14:paraId="7781E2D2"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Implications for Practice and Recommendations</w:t>
      </w:r>
    </w:p>
    <w:p w14:paraId="4CE7987C"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1. Customized HRM Strategies</w:t>
      </w:r>
    </w:p>
    <w:p w14:paraId="6BD1B32C"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lastRenderedPageBreak/>
        <w:t xml:space="preserve">Hospitality organizations, including Dolphins Hotel, Swansea, should adopt customized HRM strategies tailored to their unique needs and </w:t>
      </w:r>
      <w:proofErr w:type="spellStart"/>
      <w:r>
        <w:rPr>
          <w:rFonts w:ascii="Times New Roman" w:hAnsi="Times New Roman"/>
          <w:sz w:val="24"/>
          <w:szCs w:val="24"/>
        </w:rPr>
        <w:t>organisational</w:t>
      </w:r>
      <w:proofErr w:type="spellEnd"/>
      <w:r>
        <w:rPr>
          <w:rFonts w:ascii="Times New Roman" w:hAnsi="Times New Roman"/>
          <w:sz w:val="24"/>
          <w:szCs w:val="24"/>
        </w:rPr>
        <w:t xml:space="preserve"> culture (Holland &amp; Fenton-</w:t>
      </w:r>
      <w:proofErr w:type="spellStart"/>
      <w:r>
        <w:rPr>
          <w:rFonts w:ascii="Times New Roman" w:hAnsi="Times New Roman"/>
          <w:sz w:val="24"/>
          <w:szCs w:val="24"/>
        </w:rPr>
        <w:t>O'Creevy</w:t>
      </w:r>
      <w:proofErr w:type="spellEnd"/>
      <w:r>
        <w:rPr>
          <w:rFonts w:ascii="Times New Roman" w:hAnsi="Times New Roman"/>
          <w:sz w:val="24"/>
          <w:szCs w:val="24"/>
        </w:rPr>
        <w:t>, 2003). This may involve investing in employee training and development, promoting work-life balance, and implementing performance management systems aligned with business objectives (Beauregard &amp; Henry, 2009).</w:t>
      </w:r>
    </w:p>
    <w:p w14:paraId="66D38EED"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2. Collaboration and Knowledge Sharing</w:t>
      </w:r>
    </w:p>
    <w:p w14:paraId="5D1F0252"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Collaboration among industry stakeholders, including hotels, restaurants, and tourism agencies, is essential for sharing best practices and addressing common challenges in talent retention (Den Hartog et al., 2004). Establishing industry-wide forums and networks would facilitate knowledge sharing and promote innovation in HRM practices across the hospitality sector (</w:t>
      </w:r>
      <w:proofErr w:type="spellStart"/>
      <w:r>
        <w:rPr>
          <w:rFonts w:ascii="Times New Roman" w:hAnsi="Times New Roman"/>
          <w:sz w:val="24"/>
          <w:szCs w:val="24"/>
        </w:rPr>
        <w:t>Nijp</w:t>
      </w:r>
      <w:proofErr w:type="spellEnd"/>
      <w:r>
        <w:rPr>
          <w:rFonts w:ascii="Times New Roman" w:hAnsi="Times New Roman"/>
          <w:sz w:val="24"/>
          <w:szCs w:val="24"/>
        </w:rPr>
        <w:t xml:space="preserve"> et al., 2012).</w:t>
      </w:r>
    </w:p>
    <w:p w14:paraId="09A8F708"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3. Continuous Learning and Improvement</w:t>
      </w:r>
    </w:p>
    <w:p w14:paraId="3219AF52"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Hospitality organizations should embrace a culture of continuous learning and improvement to stay competitive in a dynamic market environment (Woods &amp; </w:t>
      </w:r>
      <w:proofErr w:type="spellStart"/>
      <w:r>
        <w:rPr>
          <w:rFonts w:ascii="Times New Roman" w:hAnsi="Times New Roman"/>
          <w:sz w:val="24"/>
          <w:szCs w:val="24"/>
        </w:rPr>
        <w:t>Sciarini</w:t>
      </w:r>
      <w:proofErr w:type="spellEnd"/>
      <w:r>
        <w:rPr>
          <w:rFonts w:ascii="Times New Roman" w:hAnsi="Times New Roman"/>
          <w:sz w:val="24"/>
          <w:szCs w:val="24"/>
        </w:rPr>
        <w:t>, 2011). This involves investing in employee development programs, soliciting feedback from staff and guests, and adapting HRM strategies in response to changing industry trends (Fáilte Ireland, 2013).</w:t>
      </w:r>
    </w:p>
    <w:p w14:paraId="1E67A639"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Conclusion</w:t>
      </w:r>
    </w:p>
    <w:p w14:paraId="09608C7C" w14:textId="77777777" w:rsidR="00485167" w:rsidRDefault="00485167">
      <w:pPr>
        <w:spacing w:line="360" w:lineRule="auto"/>
        <w:jc w:val="both"/>
        <w:rPr>
          <w:rFonts w:ascii="Times New Roman" w:hAnsi="Times New Roman"/>
          <w:sz w:val="24"/>
          <w:szCs w:val="24"/>
        </w:rPr>
      </w:pPr>
    </w:p>
    <w:p w14:paraId="57FA383A"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In conclusion, the literature review highlights the critical role of strategic HRM practices in enhancing organization performance and talent retention in the hospitality industry. By addressing gaps in the existing literature and proposing future research directions, we can advance our understanding of effective HRM strategies in this dynamic sector. The implications for practice underscore the importance of customized HRM approaches and collaboration among industry stakeholders to drive sustainable growth and innovation. This review contributes valuable insights to the specific context of Wales and Dolphins Hotel, Swansea, providing actionable recommendations for hospitality organizations to thrive in an increasingly competitive landscape.</w:t>
      </w:r>
    </w:p>
    <w:p w14:paraId="354BF857" w14:textId="77777777" w:rsidR="00485167" w:rsidRDefault="00485167">
      <w:pPr>
        <w:spacing w:line="360" w:lineRule="auto"/>
        <w:jc w:val="both"/>
        <w:rPr>
          <w:rFonts w:ascii="Times New Roman" w:hAnsi="Times New Roman"/>
          <w:b/>
          <w:sz w:val="24"/>
          <w:szCs w:val="24"/>
        </w:rPr>
      </w:pPr>
    </w:p>
    <w:p w14:paraId="3E82F154" w14:textId="77777777" w:rsidR="00485167" w:rsidRDefault="00000000">
      <w:pPr>
        <w:spacing w:line="360" w:lineRule="auto"/>
        <w:jc w:val="both"/>
        <w:rPr>
          <w:rFonts w:ascii="Times New Roman" w:hAnsi="Times New Roman"/>
          <w:b/>
          <w:sz w:val="24"/>
          <w:szCs w:val="24"/>
        </w:rPr>
      </w:pPr>
      <w:r>
        <w:rPr>
          <w:rFonts w:ascii="Times New Roman" w:hAnsi="Times New Roman"/>
          <w:b/>
          <w:sz w:val="24"/>
          <w:szCs w:val="24"/>
        </w:rPr>
        <w:t>Comparison of Service Quality: Cardiff Marriott Hotel vs. The Dolphin SA1 Hotel Swansea</w:t>
      </w:r>
    </w:p>
    <w:p w14:paraId="4071078C"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lastRenderedPageBreak/>
        <w:t>In the Wales hospitality business environment, The Cardiff Marriott Hotel have established itself as a prominent establishment that stands out for its commitment to service excellence: Cardiff Marriott Hotel and The Dolphin SA1 Hotel Swansea. This hypothetical comparison aims to provide an in-depth analysis of various aspects, including prices, service quality, guest reception from staff, room neatness, and public reputation, to discern the strengths and weaknesses of each hotel.</w:t>
      </w:r>
    </w:p>
    <w:p w14:paraId="4B3B4C24"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6. Attracting Top Talent</w:t>
      </w:r>
    </w:p>
    <w:p w14:paraId="3CE4E974" w14:textId="77777777" w:rsidR="00485167" w:rsidRDefault="00485167">
      <w:pPr>
        <w:spacing w:line="360" w:lineRule="auto"/>
        <w:jc w:val="both"/>
        <w:rPr>
          <w:rFonts w:ascii="Times New Roman" w:hAnsi="Times New Roman"/>
          <w:sz w:val="24"/>
          <w:szCs w:val="24"/>
        </w:rPr>
      </w:pPr>
    </w:p>
    <w:p w14:paraId="34DCE1F4"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Cardiff Marriott Hotel, as a prestigious establishment in the heart of the Welsh capital, has a competitive edge when it comes to attracting top talent in the hospitality industry. The allure of working for a renowned brand, coupled with the promise of career advancement opportunities and comprehensive employee benefits, makes Cardiff Marriott a desirable employer for hospitality professionals seeking growth and development.</w:t>
      </w:r>
    </w:p>
    <w:p w14:paraId="18D52D2D"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Conversely, The Dolphin SA1 Hotel Swansea may face challenges in attracting top talent, primarily due to its smaller scale and potentially limited resources for recruitment and retention efforts. However, the hotel can leverage its strong reputation for exceptional guest service and a supportive work environment to appeal to candidates who value workplace culture and community.</w:t>
      </w:r>
    </w:p>
    <w:p w14:paraId="4532E187" w14:textId="77777777" w:rsidR="00485167" w:rsidRDefault="00485167">
      <w:pPr>
        <w:spacing w:line="360" w:lineRule="auto"/>
        <w:jc w:val="both"/>
        <w:rPr>
          <w:rFonts w:ascii="Times New Roman" w:hAnsi="Times New Roman"/>
          <w:sz w:val="24"/>
          <w:szCs w:val="24"/>
        </w:rPr>
      </w:pPr>
    </w:p>
    <w:p w14:paraId="4C02CB23"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7. Treatment of Staff</w:t>
      </w:r>
    </w:p>
    <w:p w14:paraId="2237E86A"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At Cardiff Marriott Hotel, the treatment of staff is guided by a commitment to fostering a positive and inclusive workplace culture (Cardiff Marriott Hotel, </w:t>
      </w:r>
      <w:proofErr w:type="spellStart"/>
      <w:r>
        <w:rPr>
          <w:rFonts w:ascii="Times New Roman" w:hAnsi="Times New Roman"/>
          <w:sz w:val="24"/>
          <w:szCs w:val="24"/>
        </w:rPr>
        <w:t>n.d</w:t>
      </w:r>
      <w:proofErr w:type="spellEnd"/>
      <w:r>
        <w:rPr>
          <w:rFonts w:ascii="Times New Roman" w:hAnsi="Times New Roman"/>
          <w:sz w:val="24"/>
          <w:szCs w:val="24"/>
        </w:rPr>
        <w:t xml:space="preserve">). Employees are valued as integral members of the team, with opportunities for training, advancement, and recognition for their contributions. The hotel prioritizes staff well-being through initiatives such as employee assistance programs, wellness activities, and competitive compensation packages (Cardiff Marriott Hotel, </w:t>
      </w:r>
      <w:proofErr w:type="spellStart"/>
      <w:r>
        <w:rPr>
          <w:rFonts w:ascii="Times New Roman" w:hAnsi="Times New Roman"/>
          <w:sz w:val="24"/>
          <w:szCs w:val="24"/>
        </w:rPr>
        <w:t>n.d</w:t>
      </w:r>
      <w:proofErr w:type="spellEnd"/>
      <w:r>
        <w:rPr>
          <w:rFonts w:ascii="Times New Roman" w:hAnsi="Times New Roman"/>
          <w:sz w:val="24"/>
          <w:szCs w:val="24"/>
        </w:rPr>
        <w:t>).</w:t>
      </w:r>
    </w:p>
    <w:p w14:paraId="55DBF729"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Similarly, The Dolphin SA1 Hotel Swansea places a strong emphasis on the well-being and satisfaction of its staff. Despite its smaller size, the hotel prides itself on creating a supportive and </w:t>
      </w:r>
      <w:r>
        <w:rPr>
          <w:rFonts w:ascii="Times New Roman" w:hAnsi="Times New Roman"/>
          <w:sz w:val="24"/>
          <w:szCs w:val="24"/>
        </w:rPr>
        <w:lastRenderedPageBreak/>
        <w:t xml:space="preserve">family-like atmosphere where employees feel valued and respected. Management actively seeks input from staff and fosters open communication channels to address concerns and promote a collaborative work environment (Indeed.com, </w:t>
      </w:r>
      <w:proofErr w:type="spellStart"/>
      <w:r>
        <w:rPr>
          <w:rFonts w:ascii="Times New Roman" w:hAnsi="Times New Roman"/>
          <w:sz w:val="24"/>
          <w:szCs w:val="24"/>
        </w:rPr>
        <w:t>n.d</w:t>
      </w:r>
      <w:proofErr w:type="spellEnd"/>
      <w:r>
        <w:rPr>
          <w:rFonts w:ascii="Times New Roman" w:hAnsi="Times New Roman"/>
          <w:sz w:val="24"/>
          <w:szCs w:val="24"/>
        </w:rPr>
        <w:t xml:space="preserve">). However, The Dolphin SA1 hotel does not offer initiatives for professional development or even training development programs. Also, Cardiff Marriot Hotel offers more competitive pay than Dolphin SA1 Hotel as evidence reveals on Indeed.com that the average pay per hour at The Dolphin SA1 Hotel is £8.5 and the average pay per hour as Cardiff Marriott Hotel is £11.5 (Indeed.com, </w:t>
      </w:r>
      <w:proofErr w:type="spellStart"/>
      <w:r>
        <w:rPr>
          <w:rFonts w:ascii="Times New Roman" w:hAnsi="Times New Roman"/>
          <w:sz w:val="24"/>
          <w:szCs w:val="24"/>
        </w:rPr>
        <w:t>n.d</w:t>
      </w:r>
      <w:proofErr w:type="spellEnd"/>
      <w:r>
        <w:rPr>
          <w:rFonts w:ascii="Times New Roman" w:hAnsi="Times New Roman"/>
          <w:sz w:val="24"/>
          <w:szCs w:val="24"/>
        </w:rPr>
        <w:t>).</w:t>
      </w:r>
    </w:p>
    <w:p w14:paraId="72A5B2C3" w14:textId="77777777" w:rsidR="00485167" w:rsidRDefault="00485167">
      <w:pPr>
        <w:spacing w:line="360" w:lineRule="auto"/>
        <w:jc w:val="both"/>
        <w:rPr>
          <w:rFonts w:ascii="Times New Roman" w:hAnsi="Times New Roman"/>
          <w:sz w:val="24"/>
          <w:szCs w:val="24"/>
        </w:rPr>
      </w:pPr>
    </w:p>
    <w:p w14:paraId="59C7DEFF"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8. Employee Development and Advancement</w:t>
      </w:r>
    </w:p>
    <w:p w14:paraId="63C2B5B9" w14:textId="77777777" w:rsidR="00485167" w:rsidRDefault="00485167">
      <w:pPr>
        <w:spacing w:line="360" w:lineRule="auto"/>
        <w:jc w:val="both"/>
        <w:rPr>
          <w:rFonts w:ascii="Times New Roman" w:hAnsi="Times New Roman"/>
          <w:sz w:val="24"/>
          <w:szCs w:val="24"/>
        </w:rPr>
      </w:pPr>
    </w:p>
    <w:p w14:paraId="3FC27949"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Cardiff Marriott Hotel offers robust employee development programs aimed at nurturing talent and fostering career growth. From comprehensive training programs to mentorship opportunities and tuition reimbursement, the hotel invests in the professional development of its staff. Additionally, internal promotion opportunities are prioritized, allowing employees to progress within the organization. From an employee </w:t>
      </w:r>
      <w:proofErr w:type="gramStart"/>
      <w:r>
        <w:rPr>
          <w:rFonts w:ascii="Times New Roman" w:hAnsi="Times New Roman"/>
          <w:sz w:val="24"/>
          <w:szCs w:val="24"/>
        </w:rPr>
        <w:t>perspective,  Boxall</w:t>
      </w:r>
      <w:proofErr w:type="gramEnd"/>
      <w:r>
        <w:rPr>
          <w:rFonts w:ascii="Times New Roman" w:hAnsi="Times New Roman"/>
          <w:sz w:val="24"/>
          <w:szCs w:val="24"/>
        </w:rPr>
        <w:t xml:space="preserve"> and Purcell, (2009) elucidate that such initiatives usually foster employee engagement and improve productivity which consequently result in an improvement in the quality of services delivered.</w:t>
      </w:r>
    </w:p>
    <w:p w14:paraId="22B3C1C2"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Similarly, The Dolphin SA1 Hotel Swansea recognizes the importance of investing in employee development and advancement. Despite its smaller scale, the hotel provides opportunities for training and skill enhancement, enabling staff to expand their knowledge and expertise. While advancement opportunities may be limited compared to larger establishments, The Dolphin SA1 Hotel Swansea encourages internal mobility and career progression where possible.</w:t>
      </w:r>
    </w:p>
    <w:p w14:paraId="651CF9F4"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Price Comparison</w:t>
      </w:r>
    </w:p>
    <w:p w14:paraId="23ADF49D" w14:textId="77777777" w:rsidR="00485167" w:rsidRDefault="00000000">
      <w:pPr>
        <w:spacing w:line="360" w:lineRule="auto"/>
        <w:jc w:val="both"/>
        <w:rPr>
          <w:rFonts w:ascii="Times New Roman" w:hAnsi="Times New Roman"/>
          <w:sz w:val="24"/>
          <w:szCs w:val="24"/>
        </w:rPr>
      </w:pPr>
      <w:proofErr w:type="gramStart"/>
      <w:r>
        <w:rPr>
          <w:rFonts w:ascii="Times New Roman" w:hAnsi="Times New Roman"/>
          <w:sz w:val="24"/>
          <w:szCs w:val="24"/>
        </w:rPr>
        <w:t>Cardiff Marriott Hotel,</w:t>
      </w:r>
      <w:proofErr w:type="gramEnd"/>
      <w:r>
        <w:rPr>
          <w:rFonts w:ascii="Times New Roman" w:hAnsi="Times New Roman"/>
          <w:sz w:val="24"/>
          <w:szCs w:val="24"/>
        </w:rPr>
        <w:t xml:space="preserve"> is situated in the heart of the Welsh capital, it offers a premium experience reflective of its upscale surroundings. Prices at this esteemed establishment tend to be higher, commensurate with the luxurious amenities and services provided.</w:t>
      </w:r>
    </w:p>
    <w:p w14:paraId="638DDEE2"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lastRenderedPageBreak/>
        <w:t>In contrast, The Dolphin SA1 Hotel Swansea, located in the picturesque coastal city of Swansea, positions itself as a more affordable option without compromising on quality. Prices here are often more budget-friendly, making it an attractive choice for travelers seeking value for money.</w:t>
      </w:r>
    </w:p>
    <w:p w14:paraId="54AC789D" w14:textId="77777777" w:rsidR="00485167" w:rsidRDefault="00485167">
      <w:pPr>
        <w:spacing w:line="360" w:lineRule="auto"/>
        <w:jc w:val="both"/>
        <w:rPr>
          <w:rFonts w:ascii="Times New Roman" w:hAnsi="Times New Roman"/>
          <w:sz w:val="24"/>
          <w:szCs w:val="24"/>
        </w:rPr>
      </w:pPr>
    </w:p>
    <w:p w14:paraId="779C0A2E"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2. Service Quality</w:t>
      </w:r>
    </w:p>
    <w:p w14:paraId="383F7D2C"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Cardiff Marriott Hotel prides itself on delivering unparalleled service excellence, with a dedicated team of hospitality professionals trained to anticipate and exceed guests' expectations. From personalized concierge services to seamless room service, every aspect of the guest experience is meticulously curated to ensure satisfaction (Cardiff Marriott Hotel.com).</w:t>
      </w:r>
    </w:p>
    <w:p w14:paraId="76B1E190" w14:textId="77777777" w:rsidR="00485167" w:rsidRDefault="00485167">
      <w:pPr>
        <w:spacing w:line="360" w:lineRule="auto"/>
        <w:jc w:val="both"/>
        <w:rPr>
          <w:rFonts w:ascii="Times New Roman" w:hAnsi="Times New Roman"/>
          <w:sz w:val="24"/>
          <w:szCs w:val="24"/>
        </w:rPr>
      </w:pPr>
    </w:p>
    <w:p w14:paraId="212756B0"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Similarly, The Dolphin SA1 Hotel Swansea is renowned for its warm and welcoming atmosphere, where guests are greeted with genuine hospitality from the moment they step through the doors. While the level of luxury may not match that of Cardiff Marriott, the attentive service and attention to detail create a memorable stay for visitors.</w:t>
      </w:r>
    </w:p>
    <w:p w14:paraId="7D355DB3" w14:textId="77777777" w:rsidR="00485167" w:rsidRDefault="00485167">
      <w:pPr>
        <w:spacing w:line="360" w:lineRule="auto"/>
        <w:jc w:val="both"/>
        <w:rPr>
          <w:rFonts w:ascii="Times New Roman" w:hAnsi="Times New Roman"/>
          <w:sz w:val="24"/>
          <w:szCs w:val="24"/>
        </w:rPr>
      </w:pPr>
    </w:p>
    <w:p w14:paraId="03588BF9"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3. Guest Reception from Staff</w:t>
      </w:r>
    </w:p>
    <w:p w14:paraId="76FE9151"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Visitors and Guest reviews at Cardiff Marriott Hotel suggest guests are greeted with a warm smile and a genuine willingness to assist from the professional staff (Tripadvisor.com, </w:t>
      </w:r>
      <w:proofErr w:type="spellStart"/>
      <w:r>
        <w:rPr>
          <w:rFonts w:ascii="Times New Roman" w:hAnsi="Times New Roman"/>
          <w:sz w:val="24"/>
          <w:szCs w:val="24"/>
        </w:rPr>
        <w:t>n.d</w:t>
      </w:r>
      <w:proofErr w:type="spellEnd"/>
      <w:r>
        <w:rPr>
          <w:rFonts w:ascii="Times New Roman" w:hAnsi="Times New Roman"/>
          <w:sz w:val="24"/>
          <w:szCs w:val="24"/>
        </w:rPr>
        <w:t>). Whether it's a friendly welcome at check-in or prompt assistance with any inquiries or requests, the staff at this establishment consistently go above and beyond to make guests feel valued and appreciated.</w:t>
      </w:r>
    </w:p>
    <w:p w14:paraId="1F19C3AB"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Similarly, The Dolphin SA1 Hotel Swansea prides itself on its approachable and accommodating staff who strive to create a home-away-from-home atmosphere for guests. While the setting may be more intimate compared to the grandeur of Cardiff Marriott, the </w:t>
      </w:r>
      <w:proofErr w:type="spellStart"/>
      <w:r>
        <w:rPr>
          <w:rFonts w:ascii="Times New Roman" w:hAnsi="Times New Roman"/>
          <w:sz w:val="24"/>
          <w:szCs w:val="24"/>
        </w:rPr>
        <w:t>personalised</w:t>
      </w:r>
      <w:proofErr w:type="spellEnd"/>
      <w:r>
        <w:rPr>
          <w:rFonts w:ascii="Times New Roman" w:hAnsi="Times New Roman"/>
          <w:sz w:val="24"/>
          <w:szCs w:val="24"/>
        </w:rPr>
        <w:t xml:space="preserve"> service and genuine warmth of the staff leave a lasting impression on visitors. However, The Dolphin SA1 Hotel has more negative reviews on welcome reception, hence the organisation needs to improve on that aspect of its service.</w:t>
      </w:r>
    </w:p>
    <w:p w14:paraId="3A7438AF" w14:textId="77777777" w:rsidR="00485167" w:rsidRDefault="00485167">
      <w:pPr>
        <w:spacing w:line="360" w:lineRule="auto"/>
        <w:jc w:val="both"/>
        <w:rPr>
          <w:rFonts w:ascii="Times New Roman" w:hAnsi="Times New Roman"/>
          <w:sz w:val="24"/>
          <w:szCs w:val="24"/>
        </w:rPr>
      </w:pPr>
    </w:p>
    <w:p w14:paraId="17AF68F2"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4. Neatness of Room</w:t>
      </w:r>
    </w:p>
    <w:p w14:paraId="3F59B773"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In terms of room neatness, Reviews from guests indicate that Cardiff Marriott Hotel maintains impeccably clean and well-appointed accommodations, with attention to detail evident in every aspect of the room design and upkeep (Tripadvisor.com, </w:t>
      </w:r>
      <w:proofErr w:type="spellStart"/>
      <w:r>
        <w:rPr>
          <w:rFonts w:ascii="Times New Roman" w:hAnsi="Times New Roman"/>
          <w:sz w:val="24"/>
          <w:szCs w:val="24"/>
        </w:rPr>
        <w:t>n.d</w:t>
      </w:r>
      <w:proofErr w:type="spellEnd"/>
      <w:r>
        <w:rPr>
          <w:rFonts w:ascii="Times New Roman" w:hAnsi="Times New Roman"/>
          <w:sz w:val="24"/>
          <w:szCs w:val="24"/>
        </w:rPr>
        <w:t>). Guests can expect spacious, modern rooms equipped with luxurious amenities for a comfortable stay.</w:t>
      </w:r>
    </w:p>
    <w:p w14:paraId="6FDF7EB5"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Likewise, guest reviews from The Dolphin SA1 Hotel Swansea indicate that the hotel ensures that rooms are meticulously cleaned and maintained to the highest standards, offering guests a </w:t>
      </w:r>
      <w:proofErr w:type="spellStart"/>
      <w:r>
        <w:rPr>
          <w:rFonts w:ascii="Times New Roman" w:hAnsi="Times New Roman"/>
          <w:sz w:val="24"/>
          <w:szCs w:val="24"/>
        </w:rPr>
        <w:t>cosy</w:t>
      </w:r>
      <w:proofErr w:type="spellEnd"/>
      <w:r>
        <w:rPr>
          <w:rFonts w:ascii="Times New Roman" w:hAnsi="Times New Roman"/>
          <w:sz w:val="24"/>
          <w:szCs w:val="24"/>
        </w:rPr>
        <w:t xml:space="preserve"> retreat after a day of exploration. While the decor may be more understated compared to Cardiff Marriott, the emphasis on cleanliness and comfort remains paramount. However, The Dolphin SA1 hotel management needs to improve on the neatness and cleanliness of the room as a significant number of employees gave bad reviews on the neatness of the room (</w:t>
      </w:r>
      <w:proofErr w:type="spellStart"/>
      <w:r>
        <w:rPr>
          <w:rFonts w:ascii="Times New Roman" w:hAnsi="Times New Roman"/>
          <w:sz w:val="24"/>
          <w:szCs w:val="24"/>
        </w:rPr>
        <w:t>Tripadvisor</w:t>
      </w:r>
      <w:proofErr w:type="spellEnd"/>
      <w:r>
        <w:rPr>
          <w:rFonts w:ascii="Times New Roman" w:hAnsi="Times New Roman"/>
          <w:sz w:val="24"/>
          <w:szCs w:val="24"/>
        </w:rPr>
        <w:t xml:space="preserve">, </w:t>
      </w:r>
      <w:proofErr w:type="spellStart"/>
      <w:r>
        <w:rPr>
          <w:rFonts w:ascii="Times New Roman" w:hAnsi="Times New Roman"/>
          <w:sz w:val="24"/>
          <w:szCs w:val="24"/>
        </w:rPr>
        <w:t>n.d</w:t>
      </w:r>
      <w:proofErr w:type="spellEnd"/>
      <w:r>
        <w:rPr>
          <w:rFonts w:ascii="Times New Roman" w:hAnsi="Times New Roman"/>
          <w:sz w:val="24"/>
          <w:szCs w:val="24"/>
        </w:rPr>
        <w:t xml:space="preserve">).  </w:t>
      </w:r>
    </w:p>
    <w:p w14:paraId="6C0CCDFA" w14:textId="77777777" w:rsidR="00485167" w:rsidRDefault="00485167">
      <w:pPr>
        <w:spacing w:line="360" w:lineRule="auto"/>
        <w:jc w:val="both"/>
        <w:rPr>
          <w:rFonts w:ascii="Times New Roman" w:hAnsi="Times New Roman"/>
          <w:sz w:val="24"/>
          <w:szCs w:val="24"/>
        </w:rPr>
      </w:pPr>
    </w:p>
    <w:p w14:paraId="4246E323"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5.  Public Reputation</w:t>
      </w:r>
    </w:p>
    <w:p w14:paraId="34847E2C"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Overall, Cardiff Marriott Hotel enjoys a stellar reputation within the Wales hospitality industry, with glowing reviews praising its exceptional service, luxurious accommodations, and convenient location. The hotel's prestigious brand recognition and positive word-of-mouth endorsements contribute to its standing as a premier destination for discerning travelers.</w:t>
      </w:r>
    </w:p>
    <w:p w14:paraId="59E92A43"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Similarly, The Dolphin SA1 Hotel Swansea has garnered favorable reviews from guests who appreciate its friendly atmosphere, value for money, and convenient proximity to Swansea's attractions. While it may not boast the same level of renown as Cardiff Marriott, The Dolphin SA1 Hotel Swansea has carved out a niche for itself as a trusted and reliable choice for visitors to the region.</w:t>
      </w:r>
    </w:p>
    <w:p w14:paraId="610722BB"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In summary, both Cardiff Marriott Hotel and The Dolphin SA1 Hotel Swansea prioritize attracting top talent and treating staff with respect and consideration. While Cardiff Marriott may have an edge in terms of brand recognition and resources for employee development, The Dolphin SA1 Hotel Swansea excels in fostering a supportive and inclusive work environment. Ultimately, both </w:t>
      </w:r>
      <w:r>
        <w:rPr>
          <w:rFonts w:ascii="Times New Roman" w:hAnsi="Times New Roman"/>
          <w:sz w:val="24"/>
          <w:szCs w:val="24"/>
        </w:rPr>
        <w:lastRenderedPageBreak/>
        <w:t xml:space="preserve">establishments offer rewarding career opportunities and a commitment to employee well-being, contributing to their reputation as employers of choice in the hospitality </w:t>
      </w:r>
      <w:proofErr w:type="gramStart"/>
      <w:r>
        <w:rPr>
          <w:rFonts w:ascii="Times New Roman" w:hAnsi="Times New Roman"/>
          <w:sz w:val="24"/>
          <w:szCs w:val="24"/>
        </w:rPr>
        <w:t>industry</w:t>
      </w:r>
      <w:proofErr w:type="gramEnd"/>
    </w:p>
    <w:p w14:paraId="69CC4A54"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In conclusion, both Cardiff Marriott Hotel and The Dolphin SA1 Hotel Swansea offer unique and compelling experiences for guests seeking accommodation in Wales. While Cardiff Marriott excels in luxury and sophistication, The Dolphin SA1 Hotel Swansea stands out for its affordability and genuine hospitality. Ultimately, the choice between these two establishments will depend on individual preferences, budget considerations, and the desired level of luxury and amenities. Regardless of the decision, guests can expect a memorable and enjoyable stay at either hotel, showcasing the best of Welsh hospitality.</w:t>
      </w:r>
    </w:p>
    <w:p w14:paraId="5D4C7605" w14:textId="77777777" w:rsidR="00485167" w:rsidRDefault="00485167">
      <w:pPr>
        <w:spacing w:line="360" w:lineRule="auto"/>
        <w:jc w:val="both"/>
        <w:rPr>
          <w:rFonts w:ascii="Times New Roman" w:hAnsi="Times New Roman"/>
          <w:sz w:val="24"/>
          <w:szCs w:val="24"/>
        </w:rPr>
      </w:pPr>
    </w:p>
    <w:p w14:paraId="5958812C" w14:textId="77777777" w:rsidR="00485167" w:rsidRDefault="00000000">
      <w:pPr>
        <w:pStyle w:val="Heading1"/>
        <w:rPr>
          <w:b/>
          <w:color w:val="000000"/>
        </w:rPr>
      </w:pPr>
      <w:bookmarkStart w:id="11" w:name="_Toc166274142"/>
      <w:proofErr w:type="gramStart"/>
      <w:r>
        <w:rPr>
          <w:b/>
          <w:color w:val="000000"/>
        </w:rPr>
        <w:t>4.0  Portfolio</w:t>
      </w:r>
      <w:proofErr w:type="gramEnd"/>
      <w:r>
        <w:rPr>
          <w:b/>
          <w:color w:val="000000"/>
        </w:rPr>
        <w:t xml:space="preserve"> Three: Professional Words Output (Report)</w:t>
      </w:r>
      <w:bookmarkEnd w:id="11"/>
    </w:p>
    <w:p w14:paraId="33604948"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w:t>
      </w:r>
    </w:p>
    <w:p w14:paraId="0FE80FE6" w14:textId="77777777" w:rsidR="00485167" w:rsidRDefault="00000000">
      <w:pPr>
        <w:spacing w:line="360" w:lineRule="auto"/>
        <w:jc w:val="both"/>
        <w:rPr>
          <w:rFonts w:ascii="Times New Roman" w:hAnsi="Times New Roman"/>
          <w:b/>
          <w:sz w:val="24"/>
          <w:szCs w:val="24"/>
        </w:rPr>
      </w:pPr>
      <w:r>
        <w:rPr>
          <w:rFonts w:ascii="Times New Roman" w:hAnsi="Times New Roman"/>
          <w:b/>
          <w:sz w:val="24"/>
          <w:szCs w:val="24"/>
        </w:rPr>
        <w:t xml:space="preserve">Causes of Employee High Employee Turnover </w:t>
      </w:r>
      <w:proofErr w:type="gramStart"/>
      <w:r>
        <w:rPr>
          <w:rFonts w:ascii="Times New Roman" w:hAnsi="Times New Roman"/>
          <w:b/>
          <w:sz w:val="24"/>
          <w:szCs w:val="24"/>
        </w:rPr>
        <w:t>and  Strategic</w:t>
      </w:r>
      <w:proofErr w:type="gramEnd"/>
      <w:r>
        <w:rPr>
          <w:rFonts w:ascii="Times New Roman" w:hAnsi="Times New Roman"/>
          <w:b/>
          <w:sz w:val="24"/>
          <w:szCs w:val="24"/>
        </w:rPr>
        <w:t xml:space="preserve"> Human Resources Management Practices  for Improving Talent Retention in the Hospitality Industry</w:t>
      </w:r>
    </w:p>
    <w:p w14:paraId="54B69BA2" w14:textId="77777777" w:rsidR="00485167" w:rsidRDefault="00485167">
      <w:pPr>
        <w:spacing w:line="360" w:lineRule="auto"/>
        <w:jc w:val="both"/>
        <w:rPr>
          <w:rFonts w:ascii="Times New Roman" w:hAnsi="Times New Roman"/>
          <w:sz w:val="24"/>
          <w:szCs w:val="24"/>
        </w:rPr>
      </w:pPr>
    </w:p>
    <w:p w14:paraId="7C7D6EB7" w14:textId="77777777" w:rsidR="00485167" w:rsidRDefault="00000000">
      <w:pPr>
        <w:pStyle w:val="Heading2"/>
        <w:rPr>
          <w:b/>
          <w:color w:val="000000"/>
        </w:rPr>
      </w:pPr>
      <w:bookmarkStart w:id="12" w:name="_Toc166274143"/>
      <w:r>
        <w:rPr>
          <w:b/>
          <w:color w:val="000000"/>
        </w:rPr>
        <w:t>4.1 Introduction</w:t>
      </w:r>
      <w:bookmarkEnd w:id="12"/>
    </w:p>
    <w:p w14:paraId="730D4CA7" w14:textId="77777777" w:rsidR="00485167" w:rsidRDefault="00485167">
      <w:pPr>
        <w:spacing w:line="360" w:lineRule="auto"/>
        <w:jc w:val="both"/>
        <w:rPr>
          <w:rFonts w:ascii="Times New Roman" w:hAnsi="Times New Roman"/>
          <w:sz w:val="24"/>
          <w:szCs w:val="24"/>
        </w:rPr>
      </w:pPr>
    </w:p>
    <w:p w14:paraId="60428B57"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The hospitality industry is renowned for its emphasis on customer service and satisfaction for success. However, behind the scenes, strategic human resources management (SHRM) plays a crucial role in ensuring that organizations in this sector can deliver exceptional experiences to guests. This report delves into the causes of </w:t>
      </w:r>
      <w:proofErr w:type="gramStart"/>
      <w:r>
        <w:rPr>
          <w:rFonts w:ascii="Times New Roman" w:hAnsi="Times New Roman"/>
          <w:sz w:val="24"/>
          <w:szCs w:val="24"/>
        </w:rPr>
        <w:t>employees</w:t>
      </w:r>
      <w:proofErr w:type="gramEnd"/>
      <w:r>
        <w:rPr>
          <w:rFonts w:ascii="Times New Roman" w:hAnsi="Times New Roman"/>
          <w:sz w:val="24"/>
          <w:szCs w:val="24"/>
        </w:rPr>
        <w:t xml:space="preserve"> turnover in the hospitality industry and the key SHRM practices that hospitality organizations can adopt to elevate their SHRM practices and gain a competitive edge in the industry.</w:t>
      </w:r>
    </w:p>
    <w:p w14:paraId="73E87F5D" w14:textId="77777777" w:rsidR="00485167" w:rsidRDefault="00000000">
      <w:pPr>
        <w:pStyle w:val="Heading2"/>
        <w:rPr>
          <w:b/>
          <w:color w:val="000000"/>
        </w:rPr>
      </w:pPr>
      <w:bookmarkStart w:id="13" w:name="_Toc166274144"/>
      <w:r>
        <w:rPr>
          <w:b/>
          <w:color w:val="000000"/>
        </w:rPr>
        <w:t>4.2 Causes of Employees Turnover</w:t>
      </w:r>
      <w:bookmarkEnd w:id="13"/>
    </w:p>
    <w:p w14:paraId="396B0F2B" w14:textId="77777777" w:rsidR="00485167" w:rsidRDefault="00485167">
      <w:pPr>
        <w:spacing w:line="360" w:lineRule="auto"/>
        <w:jc w:val="both"/>
        <w:rPr>
          <w:rFonts w:ascii="Times New Roman" w:hAnsi="Times New Roman"/>
          <w:sz w:val="24"/>
          <w:szCs w:val="24"/>
        </w:rPr>
      </w:pPr>
    </w:p>
    <w:p w14:paraId="5B31AC2D"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1. Low Job Satisfaction: Research by Wang and </w:t>
      </w:r>
      <w:proofErr w:type="spellStart"/>
      <w:r>
        <w:rPr>
          <w:rFonts w:ascii="Times New Roman" w:hAnsi="Times New Roman"/>
          <w:sz w:val="24"/>
          <w:szCs w:val="24"/>
        </w:rPr>
        <w:t>Guillet</w:t>
      </w:r>
      <w:proofErr w:type="spellEnd"/>
      <w:r>
        <w:rPr>
          <w:rFonts w:ascii="Times New Roman" w:hAnsi="Times New Roman"/>
          <w:sz w:val="24"/>
          <w:szCs w:val="24"/>
        </w:rPr>
        <w:t xml:space="preserve"> (2017) suggests that low job satisfaction is a significant driver of employee turnover in the hospitality industry. Factors contributing to low </w:t>
      </w:r>
      <w:r>
        <w:rPr>
          <w:rFonts w:ascii="Times New Roman" w:hAnsi="Times New Roman"/>
          <w:sz w:val="24"/>
          <w:szCs w:val="24"/>
        </w:rPr>
        <w:lastRenderedPageBreak/>
        <w:t>job satisfaction may include long working hours, low wages, limited opportunities for career advancement, and a lack of recognition for employees' contributions (Cheng and Brown, 2018; Kim et al., 2018).</w:t>
      </w:r>
    </w:p>
    <w:p w14:paraId="1BA72619" w14:textId="77777777" w:rsidR="00485167" w:rsidRDefault="00485167">
      <w:pPr>
        <w:spacing w:line="360" w:lineRule="auto"/>
        <w:jc w:val="both"/>
        <w:rPr>
          <w:rFonts w:ascii="Times New Roman" w:hAnsi="Times New Roman"/>
          <w:sz w:val="24"/>
          <w:szCs w:val="24"/>
        </w:rPr>
      </w:pPr>
    </w:p>
    <w:p w14:paraId="766D4833"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2. High-Stress Levels: According to studies by Lee and Way (2019), the fast-paced and demanding nature of hospitality roles often leads to high levels of stress among employees. Long hours, dealing with demanding customers, and managing multiple tasks simultaneously can contribute to burnout and dissatisfaction, prompting employees to seek alternative employment opportunities (Zhao et al., 2020).</w:t>
      </w:r>
    </w:p>
    <w:p w14:paraId="5977B26E" w14:textId="77777777" w:rsidR="00485167" w:rsidRDefault="00485167">
      <w:pPr>
        <w:spacing w:line="360" w:lineRule="auto"/>
        <w:jc w:val="both"/>
        <w:rPr>
          <w:rFonts w:ascii="Times New Roman" w:hAnsi="Times New Roman"/>
          <w:sz w:val="24"/>
          <w:szCs w:val="24"/>
        </w:rPr>
      </w:pPr>
    </w:p>
    <w:p w14:paraId="600500FF"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3. Limited Work-Life Balance: Research conducted by Kim and Lee (2018) indicates that achieving a satisfactory work-life balance can be challenging in the hospitality industry, where irregular hours, weekend shifts, and holiday work are common. Employees may feel overwhelmed by the demands of their roles, leading to feelings of exhaustion and a desire to pursue positions with more predictable schedules (Wang and Wang, 2019).</w:t>
      </w:r>
    </w:p>
    <w:p w14:paraId="3B042B13" w14:textId="77777777" w:rsidR="00485167" w:rsidRDefault="00485167">
      <w:pPr>
        <w:spacing w:line="360" w:lineRule="auto"/>
        <w:jc w:val="both"/>
        <w:rPr>
          <w:rFonts w:ascii="Times New Roman" w:hAnsi="Times New Roman"/>
          <w:sz w:val="24"/>
          <w:szCs w:val="24"/>
        </w:rPr>
      </w:pPr>
    </w:p>
    <w:p w14:paraId="29F55C15"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4. Perceived Lack of Recognition and Support: According to studies by </w:t>
      </w:r>
      <w:proofErr w:type="spellStart"/>
      <w:r>
        <w:rPr>
          <w:rFonts w:ascii="Times New Roman" w:hAnsi="Times New Roman"/>
          <w:sz w:val="24"/>
          <w:szCs w:val="24"/>
        </w:rPr>
        <w:t>Gursoy</w:t>
      </w:r>
      <w:proofErr w:type="spellEnd"/>
      <w:r>
        <w:rPr>
          <w:rFonts w:ascii="Times New Roman" w:hAnsi="Times New Roman"/>
          <w:sz w:val="24"/>
          <w:szCs w:val="24"/>
        </w:rPr>
        <w:t xml:space="preserve"> et al. (2020), employees who feel undervalued or unsupported by their employers are more likely to consider leaving their jobs. A lack of recognition for their efforts, inadequate training and development opportunities, and ineffective communication channels can all contribute to feelings of disengagement and ultimately, turnover (Cho et al., 2021).</w:t>
      </w:r>
    </w:p>
    <w:p w14:paraId="44DA65D9" w14:textId="77777777" w:rsidR="00485167" w:rsidRDefault="00485167">
      <w:pPr>
        <w:spacing w:line="360" w:lineRule="auto"/>
        <w:jc w:val="both"/>
        <w:rPr>
          <w:rFonts w:ascii="Times New Roman" w:hAnsi="Times New Roman"/>
          <w:sz w:val="24"/>
          <w:szCs w:val="24"/>
        </w:rPr>
      </w:pPr>
    </w:p>
    <w:p w14:paraId="098215F8"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5. Opportunities for Career Advancement: The availability of opportunities for career advancement is a crucial factor influencing employee turnover. Research by </w:t>
      </w:r>
      <w:proofErr w:type="spellStart"/>
      <w:r>
        <w:rPr>
          <w:rFonts w:ascii="Times New Roman" w:hAnsi="Times New Roman"/>
          <w:sz w:val="24"/>
          <w:szCs w:val="24"/>
        </w:rPr>
        <w:t>Pizam</w:t>
      </w:r>
      <w:proofErr w:type="spellEnd"/>
      <w:r>
        <w:rPr>
          <w:rFonts w:ascii="Times New Roman" w:hAnsi="Times New Roman"/>
          <w:sz w:val="24"/>
          <w:szCs w:val="24"/>
        </w:rPr>
        <w:t xml:space="preserve"> and Thornburg (2019) suggests that hospitality employees often seek positions that offer clearer pathways for growth and development, including opportunities to acquire new skills, take on additional responsibilities, and progress within the organization (Jiang and </w:t>
      </w:r>
      <w:proofErr w:type="spellStart"/>
      <w:r>
        <w:rPr>
          <w:rFonts w:ascii="Times New Roman" w:hAnsi="Times New Roman"/>
          <w:sz w:val="24"/>
          <w:szCs w:val="24"/>
        </w:rPr>
        <w:t>Gursoy</w:t>
      </w:r>
      <w:proofErr w:type="spellEnd"/>
      <w:r>
        <w:rPr>
          <w:rFonts w:ascii="Times New Roman" w:hAnsi="Times New Roman"/>
          <w:sz w:val="24"/>
          <w:szCs w:val="24"/>
        </w:rPr>
        <w:t xml:space="preserve">, 2019). This explains why </w:t>
      </w:r>
      <w:r>
        <w:rPr>
          <w:rFonts w:ascii="Times New Roman" w:hAnsi="Times New Roman"/>
          <w:sz w:val="24"/>
          <w:szCs w:val="24"/>
        </w:rPr>
        <w:lastRenderedPageBreak/>
        <w:t>organisation that offer these benefits tends to retain their talented employees over the long term and this consequently has a significant impact on the quality of services.</w:t>
      </w:r>
    </w:p>
    <w:p w14:paraId="5E91804B"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6. </w:t>
      </w:r>
      <w:proofErr w:type="spellStart"/>
      <w:r>
        <w:rPr>
          <w:rFonts w:ascii="Times New Roman" w:hAnsi="Times New Roman"/>
          <w:sz w:val="24"/>
          <w:szCs w:val="24"/>
        </w:rPr>
        <w:t>Organisational</w:t>
      </w:r>
      <w:proofErr w:type="spellEnd"/>
      <w:r>
        <w:rPr>
          <w:rFonts w:ascii="Times New Roman" w:hAnsi="Times New Roman"/>
          <w:sz w:val="24"/>
          <w:szCs w:val="24"/>
        </w:rPr>
        <w:t xml:space="preserve"> Culture and Leadership: Studies by Kim et al. (2021) have shown that </w:t>
      </w:r>
      <w:proofErr w:type="spellStart"/>
      <w:r>
        <w:rPr>
          <w:rFonts w:ascii="Times New Roman" w:hAnsi="Times New Roman"/>
          <w:sz w:val="24"/>
          <w:szCs w:val="24"/>
        </w:rPr>
        <w:t>organisational</w:t>
      </w:r>
      <w:proofErr w:type="spellEnd"/>
      <w:r>
        <w:rPr>
          <w:rFonts w:ascii="Times New Roman" w:hAnsi="Times New Roman"/>
          <w:sz w:val="24"/>
          <w:szCs w:val="24"/>
        </w:rPr>
        <w:t xml:space="preserve"> culture and leadership style within hospitality establishments play a significant role in employee turnover. A toxic work environment characterized by poor leadership, ineffective communication, and a lack of teamwork can drive talented employees to seek employment elsewhere (Liao et al., 2020).</w:t>
      </w:r>
    </w:p>
    <w:p w14:paraId="0EF395BD" w14:textId="77777777" w:rsidR="00485167" w:rsidRDefault="00485167">
      <w:pPr>
        <w:spacing w:line="360" w:lineRule="auto"/>
        <w:jc w:val="both"/>
        <w:rPr>
          <w:rFonts w:ascii="Times New Roman" w:hAnsi="Times New Roman"/>
          <w:sz w:val="24"/>
          <w:szCs w:val="24"/>
        </w:rPr>
      </w:pPr>
    </w:p>
    <w:p w14:paraId="31C43AFE"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7. Industry Reputation and Perceptions: According to research by Kang and Lee (2018), the hospitality industry's reputation for low wages, high turnover, and challenging working conditions have been shown to deter potential candidates from pursuing careers in the field and industry. Negative perceptions of the industry may contribute to higher turnover rates as employees seek employment in sectors perceived to offer better working conditions and opportunities for advancement (Chen et al., 2020).</w:t>
      </w:r>
    </w:p>
    <w:p w14:paraId="5017F91D"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By addressing these underlying causes of turnover, hospitality organizations can improve employee retention and create a more positive and supportive work environment. Below are strategic human resources management practices </w:t>
      </w:r>
      <w:proofErr w:type="gramStart"/>
      <w:r>
        <w:rPr>
          <w:rFonts w:ascii="Times New Roman" w:hAnsi="Times New Roman"/>
          <w:sz w:val="24"/>
          <w:szCs w:val="24"/>
        </w:rPr>
        <w:t>that</w:t>
      </w:r>
      <w:proofErr w:type="gramEnd"/>
      <w:r>
        <w:rPr>
          <w:rFonts w:ascii="Times New Roman" w:hAnsi="Times New Roman"/>
          <w:sz w:val="24"/>
          <w:szCs w:val="24"/>
        </w:rPr>
        <w:t xml:space="preserve"> </w:t>
      </w:r>
    </w:p>
    <w:p w14:paraId="42BCBB61" w14:textId="77777777" w:rsidR="00485167" w:rsidRDefault="00000000">
      <w:pPr>
        <w:pStyle w:val="Heading2"/>
        <w:rPr>
          <w:b/>
          <w:color w:val="000000"/>
        </w:rPr>
      </w:pPr>
      <w:bookmarkStart w:id="14" w:name="_Toc166274145"/>
      <w:r>
        <w:rPr>
          <w:b/>
          <w:color w:val="000000"/>
        </w:rPr>
        <w:t>4.3 SHRM practices for Improving Working Conditions and retaining Top Talent</w:t>
      </w:r>
      <w:bookmarkEnd w:id="14"/>
    </w:p>
    <w:p w14:paraId="5D6D5D04" w14:textId="77777777" w:rsidR="00485167" w:rsidRDefault="00485167">
      <w:pPr>
        <w:spacing w:line="360" w:lineRule="auto"/>
        <w:jc w:val="both"/>
        <w:rPr>
          <w:rFonts w:ascii="Times New Roman" w:hAnsi="Times New Roman"/>
          <w:sz w:val="24"/>
          <w:szCs w:val="24"/>
        </w:rPr>
      </w:pPr>
    </w:p>
    <w:p w14:paraId="4796480E"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1. Emphasizing Recruitment and Selection</w:t>
      </w:r>
    </w:p>
    <w:p w14:paraId="6B57269D"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In the hospitality industry, success hinges on the quality of personnel who interact with guests daily. To ensure the recruitment and selection of top talent, organizations must deploy targeted strategies. This includes crafting compelling job descriptions that highlight the unique aspects of the organization's culture and values. Moreover, leveraging innovative selection methods, such as role-play scenarios or situational judgment tests, can provide deeper insights into candidates' suitability for frontline roles (Boxall and Purcell, 2009; CIPD, 2022.</w:t>
      </w:r>
    </w:p>
    <w:p w14:paraId="09713399" w14:textId="77777777" w:rsidR="00485167" w:rsidRDefault="00485167">
      <w:pPr>
        <w:spacing w:line="360" w:lineRule="auto"/>
        <w:jc w:val="both"/>
        <w:rPr>
          <w:rFonts w:ascii="Times New Roman" w:hAnsi="Times New Roman"/>
          <w:b/>
          <w:sz w:val="24"/>
          <w:szCs w:val="24"/>
        </w:rPr>
      </w:pPr>
    </w:p>
    <w:p w14:paraId="56D5310C" w14:textId="77777777" w:rsidR="00485167" w:rsidRDefault="00000000">
      <w:pPr>
        <w:spacing w:line="360" w:lineRule="auto"/>
        <w:jc w:val="both"/>
        <w:rPr>
          <w:rFonts w:ascii="Times New Roman" w:hAnsi="Times New Roman"/>
          <w:b/>
          <w:sz w:val="24"/>
          <w:szCs w:val="24"/>
        </w:rPr>
      </w:pPr>
      <w:r>
        <w:rPr>
          <w:rFonts w:ascii="Times New Roman" w:hAnsi="Times New Roman"/>
          <w:b/>
          <w:sz w:val="24"/>
          <w:szCs w:val="24"/>
        </w:rPr>
        <w:lastRenderedPageBreak/>
        <w:t xml:space="preserve">2. Investing in Employee Training and Development </w:t>
      </w:r>
    </w:p>
    <w:p w14:paraId="4BC7899A"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Continuous learning and development are fundamental to fostering a skilled and motivated workforce in the hospitality sector. By offering comprehensive onboarding programs, organizations can ensure that new hires are equipped with the knowledge and skills needed to excel in their roles from day one (CIPD, 2022). Additionally, ongoing training initiatives, such as cross-training opportunities and certification programs, empower employees to expand their skill sets and pursue career advancement within the organization.</w:t>
      </w:r>
    </w:p>
    <w:p w14:paraId="40F6B688" w14:textId="77777777" w:rsidR="00485167" w:rsidRDefault="00000000">
      <w:pPr>
        <w:spacing w:line="360" w:lineRule="auto"/>
        <w:jc w:val="both"/>
        <w:rPr>
          <w:rFonts w:ascii="Times New Roman" w:hAnsi="Times New Roman"/>
          <w:b/>
          <w:sz w:val="24"/>
          <w:szCs w:val="24"/>
        </w:rPr>
      </w:pPr>
      <w:r>
        <w:rPr>
          <w:rFonts w:ascii="Times New Roman" w:hAnsi="Times New Roman"/>
          <w:b/>
          <w:sz w:val="24"/>
          <w:szCs w:val="24"/>
        </w:rPr>
        <w:t>3. Fostering a Positive Work Environment</w:t>
      </w:r>
    </w:p>
    <w:p w14:paraId="53C55439" w14:textId="77777777" w:rsidR="00485167" w:rsidRDefault="00485167">
      <w:pPr>
        <w:spacing w:line="360" w:lineRule="auto"/>
        <w:jc w:val="both"/>
        <w:rPr>
          <w:rFonts w:ascii="Times New Roman" w:hAnsi="Times New Roman"/>
          <w:sz w:val="24"/>
          <w:szCs w:val="24"/>
        </w:rPr>
      </w:pPr>
    </w:p>
    <w:p w14:paraId="543D0039"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A positive work environment is a cornerstone of employee engagement and satisfaction in the hospitality industry. Organizations can cultivate such an environment by promoting open communication channels between management and staff. Regular team meetings and feedback sessions provide opportunities for employees to voice their opinions and contribute ideas for improvement. Moreover, implementing employee recognition programs, such as "employee of the month" awards or peer-to-peer recognition schemes, can boost morale and reinforce a culture of appreciation (CIPD, 2022.</w:t>
      </w:r>
    </w:p>
    <w:p w14:paraId="433E6BAA" w14:textId="77777777" w:rsidR="00485167" w:rsidRDefault="00485167">
      <w:pPr>
        <w:spacing w:line="360" w:lineRule="auto"/>
        <w:jc w:val="both"/>
        <w:rPr>
          <w:rFonts w:ascii="Times New Roman" w:hAnsi="Times New Roman"/>
          <w:sz w:val="24"/>
          <w:szCs w:val="24"/>
        </w:rPr>
      </w:pPr>
    </w:p>
    <w:p w14:paraId="4CB5343F" w14:textId="77777777" w:rsidR="00485167" w:rsidRDefault="00000000">
      <w:pPr>
        <w:spacing w:line="360" w:lineRule="auto"/>
        <w:jc w:val="both"/>
        <w:rPr>
          <w:rFonts w:ascii="Times New Roman" w:hAnsi="Times New Roman"/>
          <w:b/>
          <w:sz w:val="24"/>
          <w:szCs w:val="24"/>
        </w:rPr>
      </w:pPr>
      <w:r>
        <w:rPr>
          <w:rFonts w:ascii="Times New Roman" w:hAnsi="Times New Roman"/>
          <w:b/>
          <w:sz w:val="24"/>
          <w:szCs w:val="24"/>
        </w:rPr>
        <w:t xml:space="preserve">4. Implementing Performance Management Systems </w:t>
      </w:r>
    </w:p>
    <w:p w14:paraId="5EA22668"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Performance management systems serve as a roadmap for aligning individual goals with organizational objectives in the hospitality industry. By establishing clear performance expectations and goals, organizations provide employees with a sense of direction and purpose. Regular performance evaluations enable managers to provide constructive feedback and identify areas for improvement. Moreover, performance-based incentives and rewards can motivate employees to strive for excellence and contribute to the organization's success.</w:t>
      </w:r>
    </w:p>
    <w:p w14:paraId="0DA8559A" w14:textId="77777777" w:rsidR="00485167" w:rsidRDefault="00485167">
      <w:pPr>
        <w:spacing w:line="360" w:lineRule="auto"/>
        <w:jc w:val="both"/>
        <w:rPr>
          <w:rFonts w:ascii="Times New Roman" w:hAnsi="Times New Roman"/>
          <w:sz w:val="24"/>
          <w:szCs w:val="24"/>
        </w:rPr>
      </w:pPr>
    </w:p>
    <w:p w14:paraId="0DE8A50D" w14:textId="77777777" w:rsidR="00485167" w:rsidRDefault="00000000">
      <w:pPr>
        <w:spacing w:line="360" w:lineRule="auto"/>
        <w:jc w:val="both"/>
        <w:rPr>
          <w:rFonts w:ascii="Times New Roman" w:hAnsi="Times New Roman"/>
          <w:b/>
          <w:sz w:val="24"/>
          <w:szCs w:val="24"/>
        </w:rPr>
      </w:pPr>
      <w:r>
        <w:rPr>
          <w:rFonts w:ascii="Times New Roman" w:hAnsi="Times New Roman"/>
          <w:b/>
          <w:sz w:val="24"/>
          <w:szCs w:val="24"/>
        </w:rPr>
        <w:t>5. Embracing Diversity and Inclusion</w:t>
      </w:r>
    </w:p>
    <w:p w14:paraId="3110AEBA"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lastRenderedPageBreak/>
        <w:t>Diversity and inclusion initiatives are imperative for creating a welcoming and inclusive workplace culture in the hospitality industry. Organizations can enhance diversity recruitment efforts by partnering with community organizations and leveraging diverse talent pipelines. Training programs on unconscious bias and cultural competency equip employees with the knowledge and skills to interact respectfully with colleagues and guests from diverse backgrounds. Moreover, fostering an inclusive environment where every voice is valued and respected strengthens employee engagement and drives innovation.</w:t>
      </w:r>
    </w:p>
    <w:p w14:paraId="680BE897" w14:textId="77777777" w:rsidR="00485167" w:rsidRDefault="00485167">
      <w:pPr>
        <w:spacing w:line="360" w:lineRule="auto"/>
        <w:jc w:val="both"/>
        <w:rPr>
          <w:rFonts w:ascii="Times New Roman" w:hAnsi="Times New Roman"/>
          <w:sz w:val="24"/>
          <w:szCs w:val="24"/>
        </w:rPr>
      </w:pPr>
    </w:p>
    <w:p w14:paraId="2BE6CC96" w14:textId="77777777" w:rsidR="00485167" w:rsidRDefault="00000000">
      <w:pPr>
        <w:spacing w:line="360" w:lineRule="auto"/>
        <w:jc w:val="both"/>
        <w:rPr>
          <w:rFonts w:ascii="Times New Roman" w:hAnsi="Times New Roman"/>
          <w:b/>
          <w:sz w:val="24"/>
          <w:szCs w:val="24"/>
        </w:rPr>
      </w:pPr>
      <w:r>
        <w:rPr>
          <w:rFonts w:ascii="Times New Roman" w:hAnsi="Times New Roman"/>
          <w:b/>
          <w:sz w:val="24"/>
          <w:szCs w:val="24"/>
        </w:rPr>
        <w:t>Conclusion</w:t>
      </w:r>
    </w:p>
    <w:p w14:paraId="50436744" w14:textId="77777777" w:rsidR="00485167" w:rsidRDefault="00485167">
      <w:pPr>
        <w:spacing w:line="360" w:lineRule="auto"/>
        <w:jc w:val="both"/>
        <w:rPr>
          <w:rFonts w:ascii="Times New Roman" w:hAnsi="Times New Roman"/>
          <w:sz w:val="24"/>
          <w:szCs w:val="24"/>
        </w:rPr>
      </w:pPr>
    </w:p>
    <w:p w14:paraId="44DD6E33"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In conclusion, strategic human resources management practices are essential for hospitality organisations seeking to differentiate themselves in a competitive market. </w:t>
      </w:r>
    </w:p>
    <w:p w14:paraId="7DD973D7"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In navigating the intricacies of globalization and HR management, it is imperative for companies like The Dolphin SA1 Hotel to carefully integrate multiple approaches to SHRM to effectively manage their human resources. By aligning HR strategies with the specific needs and dynamics of the internal and external environments, The Dolphin SA1 Hotel can optimize its approach to managing its workforce.</w:t>
      </w:r>
    </w:p>
    <w:p w14:paraId="1A3DECBA"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In comparison to larger hotel chains like Cardiff Marriott Hotel, The Dolphin SA1 Hotel may exhibit different strengths and weaknesses in its SHRM strategies. While Marriott International may excel in certain areas, such as diversity strategies and comprehensive training programs, The Dolphin SA1 Hotel might prioritize other aspects, such as catering to the familial needs of its employees. However, it's essential for The Dolphin SA1 Hotel to ensure that its HR strategies not only consider the internal workforce but also external stakeholders like hotel owners, suppliers, and potential employees.</w:t>
      </w:r>
    </w:p>
    <w:p w14:paraId="54AF6B85"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One area where The Dolphin SA1 Hotel could enhance its SHRM practices is by extending its family-friendly programs to a global scale, ensuring that all employees, regardless of location, benefit from such initiatives. By doing so, the hotel can foster a more inclusive and supportive work environment for its diverse workforce.</w:t>
      </w:r>
    </w:p>
    <w:p w14:paraId="68BC9FE3"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lastRenderedPageBreak/>
        <w:t>While drawing insights from real management approaches at The Dolphin SA1 Hotel, this evaluation underscores the importance of considering personal differences, internal dynamics, and the global context when formulating SHRM strategies. By integrating multiple SHRM approaches and adapting them to suit the unique needs of The Dolphin SA1 Hotel, the effectiveness of its HR strategies can be maximized.</w:t>
      </w:r>
    </w:p>
    <w:p w14:paraId="274EA7C0"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Although some scholars caution against generalizing findings from case studies to other contexts, the insights gained from evaluating SHRM practices at The Dolphin SA1 Hotel can still inform future research in the field. Future studies could delve deeper into the design and implementation of HR practices at The Dolphin SA1 Hotel, considering factors like intrinsic motivation and best practice models.</w:t>
      </w:r>
    </w:p>
    <w:p w14:paraId="0F8633E4" w14:textId="77777777" w:rsidR="00485167" w:rsidRDefault="00485167">
      <w:pPr>
        <w:spacing w:line="360" w:lineRule="auto"/>
        <w:jc w:val="both"/>
        <w:rPr>
          <w:rFonts w:ascii="Times New Roman" w:hAnsi="Times New Roman"/>
          <w:sz w:val="24"/>
          <w:szCs w:val="24"/>
        </w:rPr>
      </w:pPr>
    </w:p>
    <w:p w14:paraId="2A815BB7"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Moreover, exploring the SHRM strategies of other hotel enterprises, such as Hyatt Hotel Corporation, which has demonstrated significant growth in global hospitality employer rankings, could provide valuable insights for The Dolphin SA1 Hotel to enhance its own HR practices.</w:t>
      </w:r>
    </w:p>
    <w:p w14:paraId="3FA84390"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Overall, this evaluation underscores the importance of continuously refining and adapting SHRM strategies at The Dolphin SA1 Hotel to meet the evolving needs of its workforce and the broader hospitality industry landscape. Through ongoing research and analysis, The Dolphin SA1 Hotel can strive towards excellence in managing its human resources </w:t>
      </w:r>
      <w:proofErr w:type="spellStart"/>
      <w:proofErr w:type="gramStart"/>
      <w:r>
        <w:rPr>
          <w:rFonts w:ascii="Times New Roman" w:hAnsi="Times New Roman"/>
          <w:sz w:val="24"/>
          <w:szCs w:val="24"/>
        </w:rPr>
        <w:t>effectively.By</w:t>
      </w:r>
      <w:proofErr w:type="spellEnd"/>
      <w:proofErr w:type="gramEnd"/>
      <w:r>
        <w:rPr>
          <w:rFonts w:ascii="Times New Roman" w:hAnsi="Times New Roman"/>
          <w:sz w:val="24"/>
          <w:szCs w:val="24"/>
        </w:rPr>
        <w:t xml:space="preserve"> prioritizing recruitment and selection, investing in employee training and development, fostering a positive work environment, implementing performance management systems, and embracing diversity and inclusion, organizations can build a resilient workforce capable of delivering exceptional guest experiences and driving sustainable growth.</w:t>
      </w:r>
    </w:p>
    <w:p w14:paraId="3534BB1D" w14:textId="77777777" w:rsidR="00485167" w:rsidRDefault="00485167">
      <w:pPr>
        <w:spacing w:line="360" w:lineRule="auto"/>
        <w:jc w:val="both"/>
        <w:rPr>
          <w:rFonts w:ascii="Times New Roman" w:hAnsi="Times New Roman"/>
          <w:sz w:val="24"/>
          <w:szCs w:val="24"/>
        </w:rPr>
      </w:pPr>
    </w:p>
    <w:p w14:paraId="42FB0C2B" w14:textId="77777777" w:rsidR="00485167" w:rsidRDefault="00485167">
      <w:pPr>
        <w:spacing w:line="360" w:lineRule="auto"/>
        <w:jc w:val="both"/>
        <w:rPr>
          <w:rFonts w:ascii="Times New Roman" w:hAnsi="Times New Roman"/>
          <w:sz w:val="24"/>
          <w:szCs w:val="24"/>
        </w:rPr>
      </w:pPr>
    </w:p>
    <w:p w14:paraId="340EB626" w14:textId="77777777" w:rsidR="00485167" w:rsidRDefault="00485167">
      <w:pPr>
        <w:spacing w:line="360" w:lineRule="auto"/>
        <w:jc w:val="both"/>
        <w:rPr>
          <w:rFonts w:ascii="Times New Roman" w:hAnsi="Times New Roman"/>
          <w:sz w:val="24"/>
          <w:szCs w:val="24"/>
        </w:rPr>
      </w:pPr>
    </w:p>
    <w:p w14:paraId="336E9231" w14:textId="77777777" w:rsidR="00485167" w:rsidRDefault="00485167">
      <w:pPr>
        <w:spacing w:line="360" w:lineRule="auto"/>
        <w:jc w:val="both"/>
        <w:rPr>
          <w:rFonts w:ascii="Times New Roman" w:hAnsi="Times New Roman"/>
          <w:sz w:val="24"/>
          <w:szCs w:val="24"/>
        </w:rPr>
      </w:pPr>
    </w:p>
    <w:p w14:paraId="33EB3918" w14:textId="77777777" w:rsidR="00485167" w:rsidRDefault="00485167">
      <w:pPr>
        <w:spacing w:line="360" w:lineRule="auto"/>
        <w:jc w:val="both"/>
        <w:rPr>
          <w:rFonts w:ascii="Times New Roman" w:hAnsi="Times New Roman"/>
          <w:sz w:val="24"/>
          <w:szCs w:val="24"/>
        </w:rPr>
      </w:pPr>
    </w:p>
    <w:p w14:paraId="61FA18A5" w14:textId="77777777" w:rsidR="00485167" w:rsidRDefault="00485167">
      <w:pPr>
        <w:spacing w:line="360" w:lineRule="auto"/>
        <w:jc w:val="both"/>
        <w:rPr>
          <w:rFonts w:ascii="Times New Roman" w:hAnsi="Times New Roman"/>
          <w:sz w:val="24"/>
          <w:szCs w:val="24"/>
        </w:rPr>
      </w:pPr>
    </w:p>
    <w:p w14:paraId="5290645B" w14:textId="77777777" w:rsidR="00485167" w:rsidRDefault="00000000">
      <w:pPr>
        <w:spacing w:line="360" w:lineRule="auto"/>
        <w:jc w:val="both"/>
        <w:rPr>
          <w:rFonts w:ascii="Times New Roman" w:hAnsi="Times New Roman"/>
          <w:b/>
          <w:sz w:val="24"/>
          <w:szCs w:val="24"/>
        </w:rPr>
      </w:pPr>
      <w:r>
        <w:rPr>
          <w:rFonts w:ascii="Times New Roman" w:hAnsi="Times New Roman"/>
          <w:b/>
          <w:sz w:val="24"/>
          <w:szCs w:val="24"/>
        </w:rPr>
        <w:t>List of References</w:t>
      </w:r>
    </w:p>
    <w:p w14:paraId="0866DEEA"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Alleyne, P., Doherty, L. and </w:t>
      </w:r>
      <w:proofErr w:type="spellStart"/>
      <w:r>
        <w:rPr>
          <w:rFonts w:ascii="Times New Roman" w:hAnsi="Times New Roman"/>
          <w:sz w:val="24"/>
          <w:szCs w:val="24"/>
        </w:rPr>
        <w:t>Greenidge</w:t>
      </w:r>
      <w:proofErr w:type="spellEnd"/>
      <w:r>
        <w:rPr>
          <w:rFonts w:ascii="Times New Roman" w:hAnsi="Times New Roman"/>
          <w:sz w:val="24"/>
          <w:szCs w:val="24"/>
        </w:rPr>
        <w:t>, D. (2005). Human resource management and performance in the Barbados hotel industry. International Journal of Hospitality Management, 25(4), pp.623-646.</w:t>
      </w:r>
    </w:p>
    <w:p w14:paraId="6D82610A" w14:textId="77777777" w:rsidR="00485167" w:rsidRDefault="00485167">
      <w:pPr>
        <w:spacing w:line="360" w:lineRule="auto"/>
        <w:jc w:val="both"/>
        <w:rPr>
          <w:rFonts w:ascii="Times New Roman" w:hAnsi="Times New Roman"/>
          <w:sz w:val="24"/>
          <w:szCs w:val="24"/>
        </w:rPr>
      </w:pPr>
    </w:p>
    <w:p w14:paraId="3DD1B904"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Andersen, K., Cooper, B. and Zhu, C. (2007). The effect of SHRM practices on perceived firm financial performance: Some initial evidence from Australia. Asia Pacific Journal of Human Resources, 45(2), pp.168-179.</w:t>
      </w:r>
    </w:p>
    <w:p w14:paraId="31B39603" w14:textId="77777777" w:rsidR="00485167" w:rsidRDefault="00485167">
      <w:pPr>
        <w:spacing w:line="360" w:lineRule="auto"/>
        <w:jc w:val="both"/>
        <w:rPr>
          <w:rFonts w:ascii="Times New Roman" w:hAnsi="Times New Roman"/>
          <w:sz w:val="24"/>
          <w:szCs w:val="24"/>
        </w:rPr>
      </w:pPr>
    </w:p>
    <w:p w14:paraId="518EB679"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Armstrong, M. and Brown, D. (2019). Strategic Human Resource Management: back to the future. Institute for Employment Studies reports, pp.1-36.</w:t>
      </w:r>
    </w:p>
    <w:p w14:paraId="6AFB2170" w14:textId="77777777" w:rsidR="00485167" w:rsidRDefault="00485167">
      <w:pPr>
        <w:spacing w:line="360" w:lineRule="auto"/>
        <w:jc w:val="both"/>
        <w:rPr>
          <w:rFonts w:ascii="Times New Roman" w:hAnsi="Times New Roman"/>
          <w:sz w:val="24"/>
          <w:szCs w:val="24"/>
        </w:rPr>
      </w:pPr>
    </w:p>
    <w:p w14:paraId="3F3EAB97"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Ashton, A. (2018). What a human resources management best practice influence employee satisfaction and job retention in the Thai hotel industry. Journal of Human Resources in Hospitality &amp; Tourism, 17(2), pp.175-199.</w:t>
      </w:r>
    </w:p>
    <w:p w14:paraId="62499AE4" w14:textId="77777777" w:rsidR="00485167" w:rsidRDefault="00485167">
      <w:pPr>
        <w:spacing w:line="360" w:lineRule="auto"/>
        <w:jc w:val="both"/>
        <w:rPr>
          <w:rFonts w:ascii="Times New Roman" w:hAnsi="Times New Roman"/>
          <w:sz w:val="24"/>
          <w:szCs w:val="24"/>
        </w:rPr>
      </w:pPr>
    </w:p>
    <w:p w14:paraId="3CC81144"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Bailey, C., </w:t>
      </w:r>
      <w:proofErr w:type="spellStart"/>
      <w:r>
        <w:rPr>
          <w:rFonts w:ascii="Times New Roman" w:hAnsi="Times New Roman"/>
          <w:sz w:val="24"/>
          <w:szCs w:val="24"/>
        </w:rPr>
        <w:t>Mankin</w:t>
      </w:r>
      <w:proofErr w:type="spellEnd"/>
      <w:r>
        <w:rPr>
          <w:rFonts w:ascii="Times New Roman" w:hAnsi="Times New Roman"/>
          <w:sz w:val="24"/>
          <w:szCs w:val="24"/>
        </w:rPr>
        <w:t xml:space="preserve">, D., </w:t>
      </w:r>
      <w:proofErr w:type="spellStart"/>
      <w:r>
        <w:rPr>
          <w:rFonts w:ascii="Times New Roman" w:hAnsi="Times New Roman"/>
          <w:sz w:val="24"/>
          <w:szCs w:val="24"/>
        </w:rPr>
        <w:t>Kelliher</w:t>
      </w:r>
      <w:proofErr w:type="spellEnd"/>
      <w:r>
        <w:rPr>
          <w:rFonts w:ascii="Times New Roman" w:hAnsi="Times New Roman"/>
          <w:sz w:val="24"/>
          <w:szCs w:val="24"/>
        </w:rPr>
        <w:t xml:space="preserve">, C. and </w:t>
      </w:r>
      <w:proofErr w:type="spellStart"/>
      <w:r>
        <w:rPr>
          <w:rFonts w:ascii="Times New Roman" w:hAnsi="Times New Roman"/>
          <w:sz w:val="24"/>
          <w:szCs w:val="24"/>
        </w:rPr>
        <w:t>Garavan</w:t>
      </w:r>
      <w:proofErr w:type="spellEnd"/>
      <w:r>
        <w:rPr>
          <w:rFonts w:ascii="Times New Roman" w:hAnsi="Times New Roman"/>
          <w:sz w:val="24"/>
          <w:szCs w:val="24"/>
        </w:rPr>
        <w:t>, T. (2018). Strategic human resource management. 2nd ed. Oxford University Press., pp.67-154.</w:t>
      </w:r>
    </w:p>
    <w:p w14:paraId="624B41E1" w14:textId="77777777" w:rsidR="00485167" w:rsidRDefault="00485167">
      <w:pPr>
        <w:spacing w:line="360" w:lineRule="auto"/>
        <w:jc w:val="both"/>
        <w:rPr>
          <w:rFonts w:ascii="Times New Roman" w:hAnsi="Times New Roman"/>
          <w:sz w:val="24"/>
          <w:szCs w:val="24"/>
        </w:rPr>
      </w:pPr>
    </w:p>
    <w:p w14:paraId="7C2B4F51"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Barney, J. (1991). Firm Resources and Sustained Competitive Advantage. Journal of Management, 17(1), pp.99-120.</w:t>
      </w:r>
    </w:p>
    <w:p w14:paraId="248EDCED" w14:textId="77777777" w:rsidR="00485167" w:rsidRDefault="00485167">
      <w:pPr>
        <w:spacing w:line="360" w:lineRule="auto"/>
        <w:jc w:val="both"/>
        <w:rPr>
          <w:rFonts w:ascii="Times New Roman" w:hAnsi="Times New Roman"/>
          <w:sz w:val="24"/>
          <w:szCs w:val="24"/>
        </w:rPr>
      </w:pPr>
    </w:p>
    <w:p w14:paraId="17BE2560"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lastRenderedPageBreak/>
        <w:t>Barney, J. (2001). Resource-based theories of competitive advantage: A ten-year retrospective on the resource-based view. Journal of Management, 27(6), pp.643-650.</w:t>
      </w:r>
    </w:p>
    <w:p w14:paraId="74AC8CF8" w14:textId="77777777" w:rsidR="00485167" w:rsidRDefault="00485167">
      <w:pPr>
        <w:spacing w:line="360" w:lineRule="auto"/>
        <w:jc w:val="both"/>
        <w:rPr>
          <w:rFonts w:ascii="Times New Roman" w:hAnsi="Times New Roman"/>
          <w:sz w:val="24"/>
          <w:szCs w:val="24"/>
        </w:rPr>
      </w:pPr>
    </w:p>
    <w:p w14:paraId="1AA8EFAC"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Baxter, P. and Jack, S. (2008). Qualitative Case Study Methodology: Study Design and Implementation for Novice Researchers. The Qualitative Report, 13(4), pp.544-559.</w:t>
      </w:r>
    </w:p>
    <w:p w14:paraId="5DFF4A69" w14:textId="77777777" w:rsidR="00485167" w:rsidRDefault="00485167">
      <w:pPr>
        <w:spacing w:line="360" w:lineRule="auto"/>
        <w:jc w:val="both"/>
        <w:rPr>
          <w:rFonts w:ascii="Times New Roman" w:hAnsi="Times New Roman"/>
          <w:sz w:val="24"/>
          <w:szCs w:val="24"/>
        </w:rPr>
      </w:pPr>
    </w:p>
    <w:p w14:paraId="25D68F70"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Ben-Nasr, H. and </w:t>
      </w:r>
      <w:proofErr w:type="spellStart"/>
      <w:r>
        <w:rPr>
          <w:rFonts w:ascii="Times New Roman" w:hAnsi="Times New Roman"/>
          <w:sz w:val="24"/>
          <w:szCs w:val="24"/>
        </w:rPr>
        <w:t>Ghouma</w:t>
      </w:r>
      <w:proofErr w:type="spellEnd"/>
      <w:r>
        <w:rPr>
          <w:rFonts w:ascii="Times New Roman" w:hAnsi="Times New Roman"/>
          <w:sz w:val="24"/>
          <w:szCs w:val="24"/>
        </w:rPr>
        <w:t>, H. (2018). Employee welfare and stock price crash risk. Journal of Corporate Finance, 48, pp.700-725.</w:t>
      </w:r>
    </w:p>
    <w:p w14:paraId="334987BE" w14:textId="77777777" w:rsidR="00485167" w:rsidRDefault="00485167">
      <w:pPr>
        <w:spacing w:line="360" w:lineRule="auto"/>
        <w:jc w:val="both"/>
        <w:rPr>
          <w:rFonts w:ascii="Times New Roman" w:hAnsi="Times New Roman"/>
          <w:sz w:val="24"/>
          <w:szCs w:val="24"/>
        </w:rPr>
      </w:pPr>
    </w:p>
    <w:p w14:paraId="26E94583"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Bergs, Y. and </w:t>
      </w:r>
      <w:proofErr w:type="spellStart"/>
      <w:r>
        <w:rPr>
          <w:rFonts w:ascii="Times New Roman" w:hAnsi="Times New Roman"/>
          <w:sz w:val="24"/>
          <w:szCs w:val="24"/>
        </w:rPr>
        <w:t>Lub</w:t>
      </w:r>
      <w:proofErr w:type="spellEnd"/>
      <w:r>
        <w:rPr>
          <w:rFonts w:ascii="Times New Roman" w:hAnsi="Times New Roman"/>
          <w:sz w:val="24"/>
          <w:szCs w:val="24"/>
        </w:rPr>
        <w:t xml:space="preserve">, X. (2020). International Human Resource Management in the Hospitality Industry. In: M. </w:t>
      </w:r>
      <w:proofErr w:type="spellStart"/>
      <w:r>
        <w:rPr>
          <w:rFonts w:ascii="Times New Roman" w:hAnsi="Times New Roman"/>
          <w:sz w:val="24"/>
          <w:szCs w:val="24"/>
        </w:rPr>
        <w:t>Gardini</w:t>
      </w:r>
      <w:proofErr w:type="spellEnd"/>
      <w:r>
        <w:rPr>
          <w:rFonts w:ascii="Times New Roman" w:hAnsi="Times New Roman"/>
          <w:sz w:val="24"/>
          <w:szCs w:val="24"/>
        </w:rPr>
        <w:t xml:space="preserve">, M. </w:t>
      </w:r>
      <w:proofErr w:type="spellStart"/>
      <w:r>
        <w:rPr>
          <w:rFonts w:ascii="Times New Roman" w:hAnsi="Times New Roman"/>
          <w:sz w:val="24"/>
          <w:szCs w:val="24"/>
        </w:rPr>
        <w:t>Ottenbacher</w:t>
      </w:r>
      <w:proofErr w:type="spellEnd"/>
      <w:r>
        <w:rPr>
          <w:rFonts w:ascii="Times New Roman" w:hAnsi="Times New Roman"/>
          <w:sz w:val="24"/>
          <w:szCs w:val="24"/>
        </w:rPr>
        <w:t xml:space="preserve"> and M. </w:t>
      </w:r>
      <w:proofErr w:type="spellStart"/>
      <w:r>
        <w:rPr>
          <w:rFonts w:ascii="Times New Roman" w:hAnsi="Times New Roman"/>
          <w:sz w:val="24"/>
          <w:szCs w:val="24"/>
        </w:rPr>
        <w:t>Schuckert</w:t>
      </w:r>
      <w:proofErr w:type="spellEnd"/>
      <w:r>
        <w:rPr>
          <w:rFonts w:ascii="Times New Roman" w:hAnsi="Times New Roman"/>
          <w:sz w:val="24"/>
          <w:szCs w:val="24"/>
        </w:rPr>
        <w:t>, ed., The Routledge Companion to International Hospitality Management, 1st ed. New York: Routledge.</w:t>
      </w:r>
    </w:p>
    <w:p w14:paraId="5E1C82FD" w14:textId="77777777" w:rsidR="00485167" w:rsidRDefault="00485167">
      <w:pPr>
        <w:spacing w:line="360" w:lineRule="auto"/>
        <w:jc w:val="both"/>
        <w:rPr>
          <w:rFonts w:ascii="Times New Roman" w:hAnsi="Times New Roman"/>
          <w:sz w:val="24"/>
          <w:szCs w:val="24"/>
        </w:rPr>
      </w:pPr>
    </w:p>
    <w:p w14:paraId="06D9F9EF"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Bethesda, M. (2019). Marriott International Announces Expanded Wellbeing Certification Program. [online] Marriott International </w:t>
      </w:r>
      <w:proofErr w:type="spellStart"/>
      <w:r>
        <w:rPr>
          <w:rFonts w:ascii="Times New Roman" w:hAnsi="Times New Roman"/>
          <w:sz w:val="24"/>
          <w:szCs w:val="24"/>
        </w:rPr>
        <w:t>Newscenter</w:t>
      </w:r>
      <w:proofErr w:type="spellEnd"/>
      <w:r>
        <w:rPr>
          <w:rFonts w:ascii="Times New Roman" w:hAnsi="Times New Roman"/>
          <w:sz w:val="24"/>
          <w:szCs w:val="24"/>
        </w:rPr>
        <w:t xml:space="preserve"> (US). Available at: &lt;https://news.marriott.com/news/2019/09/18/marriott-international-announces-expanded-wellbeing-certification-program&gt; [Accessed 13 May 2022].</w:t>
      </w:r>
    </w:p>
    <w:p w14:paraId="7355E704" w14:textId="77777777" w:rsidR="00485167" w:rsidRDefault="00485167">
      <w:pPr>
        <w:spacing w:line="360" w:lineRule="auto"/>
        <w:jc w:val="both"/>
        <w:rPr>
          <w:rFonts w:ascii="Times New Roman" w:hAnsi="Times New Roman"/>
          <w:sz w:val="24"/>
          <w:szCs w:val="24"/>
        </w:rPr>
      </w:pPr>
    </w:p>
    <w:p w14:paraId="418C7033" w14:textId="77777777" w:rsidR="00485167" w:rsidRDefault="00000000">
      <w:pPr>
        <w:spacing w:line="360" w:lineRule="auto"/>
        <w:jc w:val="both"/>
        <w:rPr>
          <w:rFonts w:ascii="Times New Roman" w:hAnsi="Times New Roman"/>
          <w:sz w:val="24"/>
          <w:szCs w:val="24"/>
        </w:rPr>
      </w:pPr>
      <w:proofErr w:type="spellStart"/>
      <w:r>
        <w:rPr>
          <w:rFonts w:ascii="Times New Roman" w:hAnsi="Times New Roman"/>
          <w:sz w:val="24"/>
          <w:szCs w:val="24"/>
        </w:rPr>
        <w:t>Bharwani</w:t>
      </w:r>
      <w:proofErr w:type="spellEnd"/>
      <w:r>
        <w:rPr>
          <w:rFonts w:ascii="Times New Roman" w:hAnsi="Times New Roman"/>
          <w:sz w:val="24"/>
          <w:szCs w:val="24"/>
        </w:rPr>
        <w:t>, S. and Butt, N. (2012). Challenges for the global hospitality industry: an HR perspective. Worldwide Hospitality and Tourism Themes, 4(2), pp.150-162.</w:t>
      </w:r>
    </w:p>
    <w:p w14:paraId="43B93629" w14:textId="77777777" w:rsidR="00485167" w:rsidRDefault="00485167">
      <w:pPr>
        <w:spacing w:line="360" w:lineRule="auto"/>
        <w:jc w:val="both"/>
        <w:rPr>
          <w:rFonts w:ascii="Times New Roman" w:hAnsi="Times New Roman"/>
          <w:sz w:val="24"/>
          <w:szCs w:val="24"/>
        </w:rPr>
      </w:pPr>
    </w:p>
    <w:p w14:paraId="335F905F" w14:textId="77777777" w:rsidR="00485167" w:rsidRDefault="00000000">
      <w:pPr>
        <w:spacing w:line="360" w:lineRule="auto"/>
        <w:jc w:val="both"/>
        <w:rPr>
          <w:rFonts w:ascii="Times New Roman" w:hAnsi="Times New Roman"/>
          <w:sz w:val="24"/>
          <w:szCs w:val="24"/>
        </w:rPr>
      </w:pPr>
      <w:proofErr w:type="spellStart"/>
      <w:r>
        <w:rPr>
          <w:rFonts w:ascii="Times New Roman" w:hAnsi="Times New Roman"/>
          <w:sz w:val="24"/>
          <w:szCs w:val="24"/>
        </w:rPr>
        <w:t>Bharwani</w:t>
      </w:r>
      <w:proofErr w:type="spellEnd"/>
      <w:r>
        <w:rPr>
          <w:rFonts w:ascii="Times New Roman" w:hAnsi="Times New Roman"/>
          <w:sz w:val="24"/>
          <w:szCs w:val="24"/>
        </w:rPr>
        <w:t xml:space="preserve">, S. and </w:t>
      </w:r>
      <w:proofErr w:type="spellStart"/>
      <w:r>
        <w:rPr>
          <w:rFonts w:ascii="Times New Roman" w:hAnsi="Times New Roman"/>
          <w:sz w:val="24"/>
          <w:szCs w:val="24"/>
        </w:rPr>
        <w:t>Jauhari</w:t>
      </w:r>
      <w:proofErr w:type="spellEnd"/>
      <w:r>
        <w:rPr>
          <w:rFonts w:ascii="Times New Roman" w:hAnsi="Times New Roman"/>
          <w:sz w:val="24"/>
          <w:szCs w:val="24"/>
        </w:rPr>
        <w:t>, V. (2011). From fungible to memorable: an exploratory study of competencies required to co‐create customer experiences in the hospitality industry. In: 5th International Conference on Services Management. International Institute for Management and Technology, pp.210‐217.</w:t>
      </w:r>
    </w:p>
    <w:p w14:paraId="74325F4E" w14:textId="77777777" w:rsidR="00485167" w:rsidRDefault="00485167">
      <w:pPr>
        <w:spacing w:line="360" w:lineRule="auto"/>
        <w:jc w:val="both"/>
        <w:rPr>
          <w:rFonts w:ascii="Times New Roman" w:hAnsi="Times New Roman"/>
          <w:sz w:val="24"/>
          <w:szCs w:val="24"/>
        </w:rPr>
      </w:pPr>
    </w:p>
    <w:p w14:paraId="4B7F2886"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Boon, C., </w:t>
      </w:r>
      <w:proofErr w:type="spellStart"/>
      <w:r>
        <w:rPr>
          <w:rFonts w:ascii="Times New Roman" w:hAnsi="Times New Roman"/>
          <w:sz w:val="24"/>
          <w:szCs w:val="24"/>
        </w:rPr>
        <w:t>Eckardt</w:t>
      </w:r>
      <w:proofErr w:type="spellEnd"/>
      <w:r>
        <w:rPr>
          <w:rFonts w:ascii="Times New Roman" w:hAnsi="Times New Roman"/>
          <w:sz w:val="24"/>
          <w:szCs w:val="24"/>
        </w:rPr>
        <w:t xml:space="preserve">, R., </w:t>
      </w:r>
      <w:proofErr w:type="spellStart"/>
      <w:r>
        <w:rPr>
          <w:rFonts w:ascii="Times New Roman" w:hAnsi="Times New Roman"/>
          <w:sz w:val="24"/>
          <w:szCs w:val="24"/>
        </w:rPr>
        <w:t>Lepak</w:t>
      </w:r>
      <w:proofErr w:type="spellEnd"/>
      <w:r>
        <w:rPr>
          <w:rFonts w:ascii="Times New Roman" w:hAnsi="Times New Roman"/>
          <w:sz w:val="24"/>
          <w:szCs w:val="24"/>
        </w:rPr>
        <w:t xml:space="preserve">, D. and </w:t>
      </w:r>
      <w:proofErr w:type="spellStart"/>
      <w:r>
        <w:rPr>
          <w:rFonts w:ascii="Times New Roman" w:hAnsi="Times New Roman"/>
          <w:sz w:val="24"/>
          <w:szCs w:val="24"/>
        </w:rPr>
        <w:t>Boselie</w:t>
      </w:r>
      <w:proofErr w:type="spellEnd"/>
      <w:r>
        <w:rPr>
          <w:rFonts w:ascii="Times New Roman" w:hAnsi="Times New Roman"/>
          <w:sz w:val="24"/>
          <w:szCs w:val="24"/>
        </w:rPr>
        <w:t>, P. (2018). Integrating strategic human capital and strategic human resource management. The International Journal of Human Resource Management, 29(1), pp.34-67.</w:t>
      </w:r>
    </w:p>
    <w:p w14:paraId="684279D0" w14:textId="77777777" w:rsidR="00485167" w:rsidRDefault="00485167">
      <w:pPr>
        <w:spacing w:line="360" w:lineRule="auto"/>
        <w:jc w:val="both"/>
        <w:rPr>
          <w:rFonts w:ascii="Times New Roman" w:hAnsi="Times New Roman"/>
          <w:sz w:val="24"/>
          <w:szCs w:val="24"/>
        </w:rPr>
      </w:pPr>
    </w:p>
    <w:p w14:paraId="5948184C"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Boxall, P. and Purcell, J. (2000). Strategic human resource management: where have we come from and where should we be going? International Journal of Management Reviews, 2(2), pp.183-203.</w:t>
      </w:r>
    </w:p>
    <w:p w14:paraId="3DD8FF7D" w14:textId="77777777" w:rsidR="00485167" w:rsidRDefault="00485167">
      <w:pPr>
        <w:spacing w:line="360" w:lineRule="auto"/>
        <w:jc w:val="both"/>
        <w:rPr>
          <w:rFonts w:ascii="Times New Roman" w:hAnsi="Times New Roman"/>
          <w:sz w:val="24"/>
          <w:szCs w:val="24"/>
        </w:rPr>
      </w:pPr>
    </w:p>
    <w:p w14:paraId="48CE3D1F"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Bratton, J., Gold, J., Bratton, A. and Steele, L. (2021). Human resource management. Bloomsbury Publishing.</w:t>
      </w:r>
    </w:p>
    <w:p w14:paraId="2B0B9884" w14:textId="77777777" w:rsidR="00485167" w:rsidRDefault="00485167">
      <w:pPr>
        <w:spacing w:line="360" w:lineRule="auto"/>
        <w:jc w:val="both"/>
        <w:rPr>
          <w:rFonts w:ascii="Times New Roman" w:hAnsi="Times New Roman"/>
          <w:sz w:val="24"/>
          <w:szCs w:val="24"/>
        </w:rPr>
      </w:pPr>
    </w:p>
    <w:p w14:paraId="76E6DA04"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Browning, V., Edgar, F., Gray, B. and Garrett, T. (2009). </w:t>
      </w:r>
      <w:proofErr w:type="spellStart"/>
      <w:r>
        <w:rPr>
          <w:rFonts w:ascii="Times New Roman" w:hAnsi="Times New Roman"/>
          <w:sz w:val="24"/>
          <w:szCs w:val="24"/>
        </w:rPr>
        <w:t>Realising</w:t>
      </w:r>
      <w:proofErr w:type="spellEnd"/>
      <w:r>
        <w:rPr>
          <w:rFonts w:ascii="Times New Roman" w:hAnsi="Times New Roman"/>
          <w:sz w:val="24"/>
          <w:szCs w:val="24"/>
        </w:rPr>
        <w:t xml:space="preserve"> competitive advantage through HRM in New Zealand service industries. The Service Industries Journal, 29(6), pp.741-760.</w:t>
      </w:r>
    </w:p>
    <w:p w14:paraId="1146B208" w14:textId="77777777" w:rsidR="00485167" w:rsidRDefault="00485167">
      <w:pPr>
        <w:spacing w:line="360" w:lineRule="auto"/>
        <w:jc w:val="both"/>
        <w:rPr>
          <w:rFonts w:ascii="Times New Roman" w:hAnsi="Times New Roman"/>
          <w:sz w:val="24"/>
          <w:szCs w:val="24"/>
        </w:rPr>
      </w:pPr>
    </w:p>
    <w:p w14:paraId="6028AA01" w14:textId="77777777" w:rsidR="00485167" w:rsidRDefault="00000000">
      <w:pPr>
        <w:spacing w:line="360" w:lineRule="auto"/>
        <w:jc w:val="both"/>
        <w:rPr>
          <w:rFonts w:ascii="Times New Roman" w:hAnsi="Times New Roman"/>
          <w:sz w:val="24"/>
          <w:szCs w:val="24"/>
        </w:rPr>
      </w:pPr>
      <w:proofErr w:type="spellStart"/>
      <w:r>
        <w:rPr>
          <w:rFonts w:ascii="Times New Roman" w:hAnsi="Times New Roman"/>
          <w:sz w:val="24"/>
          <w:szCs w:val="24"/>
        </w:rPr>
        <w:t>Burjek</w:t>
      </w:r>
      <w:proofErr w:type="spellEnd"/>
      <w:r>
        <w:rPr>
          <w:rFonts w:ascii="Times New Roman" w:hAnsi="Times New Roman"/>
          <w:sz w:val="24"/>
          <w:szCs w:val="24"/>
        </w:rPr>
        <w:t>, A. (2016). Workforce Management Software News, Blog, and Resources. [online] Workforce.com. Available at: &lt;https://workforce.com/news/hilton-adopts-family-friendly-employee-benefits&gt; [Accessed 10 May 2022].</w:t>
      </w:r>
    </w:p>
    <w:p w14:paraId="130EE50C" w14:textId="77777777" w:rsidR="00485167" w:rsidRDefault="00485167">
      <w:pPr>
        <w:spacing w:line="360" w:lineRule="auto"/>
        <w:jc w:val="both"/>
        <w:rPr>
          <w:rFonts w:ascii="Times New Roman" w:hAnsi="Times New Roman"/>
          <w:sz w:val="24"/>
          <w:szCs w:val="24"/>
        </w:rPr>
      </w:pPr>
    </w:p>
    <w:p w14:paraId="3D75BA6D"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Chams, N. and García-</w:t>
      </w:r>
      <w:proofErr w:type="spellStart"/>
      <w:r>
        <w:rPr>
          <w:rFonts w:ascii="Times New Roman" w:hAnsi="Times New Roman"/>
          <w:sz w:val="24"/>
          <w:szCs w:val="24"/>
        </w:rPr>
        <w:t>Blandón</w:t>
      </w:r>
      <w:proofErr w:type="spellEnd"/>
      <w:r>
        <w:rPr>
          <w:rFonts w:ascii="Times New Roman" w:hAnsi="Times New Roman"/>
          <w:sz w:val="24"/>
          <w:szCs w:val="24"/>
        </w:rPr>
        <w:t>, J. (2019). On the importance of sustainable human resource management for the adoption of sustainable development goals. Resources, Conservation and Recycling, 141, pp.109-122.</w:t>
      </w:r>
    </w:p>
    <w:p w14:paraId="687DC2DC" w14:textId="77777777" w:rsidR="00485167" w:rsidRDefault="00485167">
      <w:pPr>
        <w:spacing w:line="360" w:lineRule="auto"/>
        <w:jc w:val="both"/>
        <w:rPr>
          <w:rFonts w:ascii="Times New Roman" w:hAnsi="Times New Roman"/>
          <w:sz w:val="24"/>
          <w:szCs w:val="24"/>
        </w:rPr>
      </w:pPr>
    </w:p>
    <w:p w14:paraId="3BA954E7"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Chang, H. and Ma, C. (2015). Managing the service brand value of the hotel industry in an emerging market. International Journal of Hospitality Management, 47, pp.1-13.</w:t>
      </w:r>
    </w:p>
    <w:p w14:paraId="6A2AF9BB" w14:textId="77777777" w:rsidR="00485167" w:rsidRDefault="00485167">
      <w:pPr>
        <w:spacing w:line="360" w:lineRule="auto"/>
        <w:jc w:val="both"/>
        <w:rPr>
          <w:rFonts w:ascii="Times New Roman" w:hAnsi="Times New Roman"/>
          <w:sz w:val="24"/>
          <w:szCs w:val="24"/>
        </w:rPr>
      </w:pPr>
    </w:p>
    <w:p w14:paraId="0DBB76A5"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Choudhury, P., Foroughi, C. and Larson, B. (2021). Work-from-Anywhere: The Productivity Effects of Geographic Flexibility. Strategic Management Journal, 42(4), pp.655-683.</w:t>
      </w:r>
    </w:p>
    <w:p w14:paraId="6BC34725" w14:textId="77777777" w:rsidR="00485167" w:rsidRDefault="00485167">
      <w:pPr>
        <w:spacing w:line="360" w:lineRule="auto"/>
        <w:jc w:val="both"/>
        <w:rPr>
          <w:rFonts w:ascii="Times New Roman" w:hAnsi="Times New Roman"/>
          <w:sz w:val="24"/>
          <w:szCs w:val="24"/>
        </w:rPr>
      </w:pPr>
    </w:p>
    <w:p w14:paraId="3D8D40EA"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Collins, C. (2020). Expanding the resource-based view model of strategic human resource management. The International Journal of Human Resource Management, 32(2), pp.331-358.</w:t>
      </w:r>
    </w:p>
    <w:p w14:paraId="6F002F31" w14:textId="77777777" w:rsidR="00485167" w:rsidRDefault="00485167">
      <w:pPr>
        <w:spacing w:line="360" w:lineRule="auto"/>
        <w:jc w:val="both"/>
        <w:rPr>
          <w:rFonts w:ascii="Times New Roman" w:hAnsi="Times New Roman"/>
          <w:sz w:val="24"/>
          <w:szCs w:val="24"/>
        </w:rPr>
      </w:pPr>
    </w:p>
    <w:p w14:paraId="751F5100"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Cooke, F. and Saini, D. (2010). Diversity management in India: A study of organizations in different ownership forms and industrial sectors. Human Resource Management, 49(3), pp.477-500.</w:t>
      </w:r>
    </w:p>
    <w:p w14:paraId="4D7363E9" w14:textId="77777777" w:rsidR="00485167" w:rsidRDefault="00485167">
      <w:pPr>
        <w:spacing w:line="360" w:lineRule="auto"/>
        <w:jc w:val="both"/>
        <w:rPr>
          <w:rFonts w:ascii="Times New Roman" w:hAnsi="Times New Roman"/>
          <w:sz w:val="24"/>
          <w:szCs w:val="24"/>
        </w:rPr>
      </w:pPr>
    </w:p>
    <w:p w14:paraId="5ECCC5AC"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Cooke, F., Wood, G., Wang, M. and Veen, A. (2019). How far has international HRM travelled? A systematic review of literature on multinational corporations (2000–2014). Human Resource Management Review, 29(1), pp.59-75.</w:t>
      </w:r>
    </w:p>
    <w:p w14:paraId="70C84421" w14:textId="77777777" w:rsidR="00485167" w:rsidRDefault="00485167">
      <w:pPr>
        <w:spacing w:line="360" w:lineRule="auto"/>
        <w:jc w:val="both"/>
        <w:rPr>
          <w:rFonts w:ascii="Times New Roman" w:hAnsi="Times New Roman"/>
          <w:sz w:val="24"/>
          <w:szCs w:val="24"/>
        </w:rPr>
      </w:pPr>
    </w:p>
    <w:p w14:paraId="4DEA8E5D" w14:textId="77777777" w:rsidR="00485167" w:rsidRDefault="00000000">
      <w:pPr>
        <w:spacing w:line="360" w:lineRule="auto"/>
        <w:jc w:val="both"/>
        <w:rPr>
          <w:rFonts w:ascii="Times New Roman" w:hAnsi="Times New Roman"/>
          <w:sz w:val="24"/>
          <w:szCs w:val="24"/>
        </w:rPr>
      </w:pPr>
      <w:proofErr w:type="spellStart"/>
      <w:r>
        <w:rPr>
          <w:rFonts w:ascii="Times New Roman" w:hAnsi="Times New Roman"/>
          <w:sz w:val="24"/>
          <w:szCs w:val="24"/>
        </w:rPr>
        <w:t>Corder</w:t>
      </w:r>
      <w:proofErr w:type="spellEnd"/>
      <w:r>
        <w:rPr>
          <w:rFonts w:ascii="Times New Roman" w:hAnsi="Times New Roman"/>
          <w:sz w:val="24"/>
          <w:szCs w:val="24"/>
        </w:rPr>
        <w:t>, J. (2021). Hilton named the third best workplace in the world in 2021. [online] Hotelier. Available at: &lt;https://www.hoteliermiddleeast.com/news/hilton-named-the-third-best-workplace-in-the-world-in-2021&gt; [Feb 6</w:t>
      </w:r>
      <w:proofErr w:type="gramStart"/>
      <w:r>
        <w:rPr>
          <w:rFonts w:ascii="Times New Roman" w:hAnsi="Times New Roman"/>
          <w:sz w:val="24"/>
          <w:szCs w:val="24"/>
        </w:rPr>
        <w:t xml:space="preserve"> 2022</w:t>
      </w:r>
      <w:proofErr w:type="gramEnd"/>
      <w:r>
        <w:rPr>
          <w:rFonts w:ascii="Times New Roman" w:hAnsi="Times New Roman"/>
          <w:sz w:val="24"/>
          <w:szCs w:val="24"/>
        </w:rPr>
        <w:t>].</w:t>
      </w:r>
    </w:p>
    <w:p w14:paraId="3A6460AD" w14:textId="77777777" w:rsidR="00485167" w:rsidRDefault="00485167">
      <w:pPr>
        <w:spacing w:line="360" w:lineRule="auto"/>
        <w:jc w:val="both"/>
        <w:rPr>
          <w:rFonts w:ascii="Times New Roman" w:hAnsi="Times New Roman"/>
          <w:sz w:val="24"/>
          <w:szCs w:val="24"/>
        </w:rPr>
      </w:pPr>
    </w:p>
    <w:p w14:paraId="37DD8CFD"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Cross, C. and Kieran, S. (2018). Introducing Human Resource Management. In: R. </w:t>
      </w:r>
      <w:proofErr w:type="spellStart"/>
      <w:r>
        <w:rPr>
          <w:rFonts w:ascii="Times New Roman" w:hAnsi="Times New Roman"/>
          <w:sz w:val="24"/>
          <w:szCs w:val="24"/>
        </w:rPr>
        <w:t>Carbery</w:t>
      </w:r>
      <w:proofErr w:type="spellEnd"/>
      <w:r>
        <w:rPr>
          <w:rFonts w:ascii="Times New Roman" w:hAnsi="Times New Roman"/>
          <w:sz w:val="24"/>
          <w:szCs w:val="24"/>
        </w:rPr>
        <w:t xml:space="preserve"> and C. Cross, ed., Human Resource Management. Macmillan International Higher Education, pp.1-20.</w:t>
      </w:r>
    </w:p>
    <w:p w14:paraId="49768BF8"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Creswell, J. W. (2012). Qualitative inquiry and research design: Choosing among five approaches. Sage</w:t>
      </w:r>
    </w:p>
    <w:p w14:paraId="63E47C90" w14:textId="77777777" w:rsidR="00485167" w:rsidRDefault="00485167">
      <w:pPr>
        <w:spacing w:line="360" w:lineRule="auto"/>
        <w:jc w:val="both"/>
        <w:rPr>
          <w:rFonts w:ascii="Times New Roman" w:hAnsi="Times New Roman"/>
          <w:sz w:val="24"/>
          <w:szCs w:val="24"/>
        </w:rPr>
      </w:pPr>
    </w:p>
    <w:p w14:paraId="4F8B877D" w14:textId="77777777" w:rsidR="00485167" w:rsidRDefault="00485167">
      <w:pPr>
        <w:spacing w:line="360" w:lineRule="auto"/>
        <w:jc w:val="both"/>
        <w:rPr>
          <w:rFonts w:ascii="Times New Roman" w:hAnsi="Times New Roman"/>
          <w:sz w:val="24"/>
          <w:szCs w:val="24"/>
        </w:rPr>
      </w:pPr>
    </w:p>
    <w:p w14:paraId="36D9A4D2" w14:textId="77777777" w:rsidR="00485167" w:rsidRDefault="00000000">
      <w:pPr>
        <w:spacing w:line="360" w:lineRule="auto"/>
        <w:jc w:val="both"/>
        <w:rPr>
          <w:rFonts w:ascii="Times New Roman" w:hAnsi="Times New Roman"/>
          <w:sz w:val="24"/>
          <w:szCs w:val="24"/>
        </w:rPr>
      </w:pPr>
      <w:proofErr w:type="spellStart"/>
      <w:r>
        <w:rPr>
          <w:rFonts w:ascii="Times New Roman" w:hAnsi="Times New Roman"/>
          <w:sz w:val="24"/>
          <w:szCs w:val="24"/>
        </w:rPr>
        <w:t>D’Oria</w:t>
      </w:r>
      <w:proofErr w:type="spellEnd"/>
      <w:r>
        <w:rPr>
          <w:rFonts w:ascii="Times New Roman" w:hAnsi="Times New Roman"/>
          <w:sz w:val="24"/>
          <w:szCs w:val="24"/>
        </w:rPr>
        <w:t xml:space="preserve">, L., Crook, T., </w:t>
      </w:r>
      <w:proofErr w:type="spellStart"/>
      <w:r>
        <w:rPr>
          <w:rFonts w:ascii="Times New Roman" w:hAnsi="Times New Roman"/>
          <w:sz w:val="24"/>
          <w:szCs w:val="24"/>
        </w:rPr>
        <w:t>Ketchen</w:t>
      </w:r>
      <w:proofErr w:type="spellEnd"/>
      <w:r>
        <w:rPr>
          <w:rFonts w:ascii="Times New Roman" w:hAnsi="Times New Roman"/>
          <w:sz w:val="24"/>
          <w:szCs w:val="24"/>
        </w:rPr>
        <w:t xml:space="preserve">, D., </w:t>
      </w:r>
      <w:proofErr w:type="spellStart"/>
      <w:r>
        <w:rPr>
          <w:rFonts w:ascii="Times New Roman" w:hAnsi="Times New Roman"/>
          <w:sz w:val="24"/>
          <w:szCs w:val="24"/>
        </w:rPr>
        <w:t>Sirmon</w:t>
      </w:r>
      <w:proofErr w:type="spellEnd"/>
      <w:r>
        <w:rPr>
          <w:rFonts w:ascii="Times New Roman" w:hAnsi="Times New Roman"/>
          <w:sz w:val="24"/>
          <w:szCs w:val="24"/>
        </w:rPr>
        <w:t>, D. and Wright, M. (2021). The Evolution of Resource-Based Inquiry: A Review and Meta-Analytic Integration of the Strategic Resources–Actions–Performance Pathway. Journal of Management, 47(6), pp.1383-1429.</w:t>
      </w:r>
    </w:p>
    <w:p w14:paraId="5694E108" w14:textId="77777777" w:rsidR="00485167" w:rsidRDefault="00485167">
      <w:pPr>
        <w:spacing w:line="360" w:lineRule="auto"/>
        <w:jc w:val="both"/>
        <w:rPr>
          <w:rFonts w:ascii="Times New Roman" w:hAnsi="Times New Roman"/>
          <w:sz w:val="24"/>
          <w:szCs w:val="24"/>
        </w:rPr>
      </w:pPr>
    </w:p>
    <w:p w14:paraId="2889DA75"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Dawson, M., Abbott, J. and Shoemaker, S. (2011). The Hospitality Culture Scale: A measure organizational culture and personal attributes. International Journal of Hospitality Management, 30(2), pp.290-300.</w:t>
      </w:r>
    </w:p>
    <w:p w14:paraId="4B8E7938" w14:textId="77777777" w:rsidR="00485167" w:rsidRDefault="00485167">
      <w:pPr>
        <w:spacing w:line="360" w:lineRule="auto"/>
        <w:jc w:val="both"/>
        <w:rPr>
          <w:rFonts w:ascii="Times New Roman" w:hAnsi="Times New Roman"/>
          <w:sz w:val="24"/>
          <w:szCs w:val="24"/>
        </w:rPr>
      </w:pPr>
    </w:p>
    <w:p w14:paraId="33CD3475" w14:textId="77777777" w:rsidR="00485167" w:rsidRDefault="00000000">
      <w:pPr>
        <w:spacing w:line="360" w:lineRule="auto"/>
        <w:jc w:val="both"/>
        <w:rPr>
          <w:rFonts w:ascii="Times New Roman" w:hAnsi="Times New Roman"/>
          <w:sz w:val="24"/>
          <w:szCs w:val="24"/>
        </w:rPr>
      </w:pPr>
      <w:proofErr w:type="spellStart"/>
      <w:r>
        <w:rPr>
          <w:rFonts w:ascii="Times New Roman" w:hAnsi="Times New Roman"/>
          <w:sz w:val="24"/>
          <w:szCs w:val="24"/>
        </w:rPr>
        <w:t>Delery</w:t>
      </w:r>
      <w:proofErr w:type="spellEnd"/>
      <w:r>
        <w:rPr>
          <w:rFonts w:ascii="Times New Roman" w:hAnsi="Times New Roman"/>
          <w:sz w:val="24"/>
          <w:szCs w:val="24"/>
        </w:rPr>
        <w:t>, J. and Doty, D. (1996). Modes of Theorizing in Strategic Human Resource Management: Tests of Universalistic, Contingency, and Configurational Performance Predictions. Academy of Management Journal, 39(4), pp.802-835.</w:t>
      </w:r>
    </w:p>
    <w:p w14:paraId="6262418C" w14:textId="77777777" w:rsidR="00485167" w:rsidRDefault="00485167">
      <w:pPr>
        <w:spacing w:line="360" w:lineRule="auto"/>
        <w:jc w:val="both"/>
        <w:rPr>
          <w:rFonts w:ascii="Times New Roman" w:hAnsi="Times New Roman"/>
          <w:sz w:val="24"/>
          <w:szCs w:val="24"/>
        </w:rPr>
      </w:pPr>
    </w:p>
    <w:p w14:paraId="6E7977EA" w14:textId="77777777" w:rsidR="00485167" w:rsidRDefault="00000000">
      <w:pPr>
        <w:spacing w:line="360" w:lineRule="auto"/>
        <w:jc w:val="both"/>
        <w:rPr>
          <w:rFonts w:ascii="Times New Roman" w:hAnsi="Times New Roman"/>
          <w:sz w:val="24"/>
          <w:szCs w:val="24"/>
        </w:rPr>
      </w:pPr>
      <w:proofErr w:type="spellStart"/>
      <w:r>
        <w:rPr>
          <w:rFonts w:ascii="Times New Roman" w:hAnsi="Times New Roman"/>
          <w:sz w:val="24"/>
          <w:szCs w:val="24"/>
        </w:rPr>
        <w:t>Delery</w:t>
      </w:r>
      <w:proofErr w:type="spellEnd"/>
      <w:r>
        <w:rPr>
          <w:rFonts w:ascii="Times New Roman" w:hAnsi="Times New Roman"/>
          <w:sz w:val="24"/>
          <w:szCs w:val="24"/>
        </w:rPr>
        <w:t xml:space="preserve">, J. and </w:t>
      </w:r>
      <w:proofErr w:type="spellStart"/>
      <w:r>
        <w:rPr>
          <w:rFonts w:ascii="Times New Roman" w:hAnsi="Times New Roman"/>
          <w:sz w:val="24"/>
          <w:szCs w:val="24"/>
        </w:rPr>
        <w:t>Roumpi</w:t>
      </w:r>
      <w:proofErr w:type="spellEnd"/>
      <w:r>
        <w:rPr>
          <w:rFonts w:ascii="Times New Roman" w:hAnsi="Times New Roman"/>
          <w:sz w:val="24"/>
          <w:szCs w:val="24"/>
        </w:rPr>
        <w:t>, D. (2017). Strategic human resource management, human</w:t>
      </w:r>
    </w:p>
    <w:p w14:paraId="44FA46F7" w14:textId="77777777" w:rsidR="00485167" w:rsidRDefault="00485167">
      <w:pPr>
        <w:spacing w:line="360" w:lineRule="auto"/>
        <w:jc w:val="both"/>
        <w:rPr>
          <w:rFonts w:ascii="Times New Roman" w:hAnsi="Times New Roman"/>
          <w:sz w:val="24"/>
          <w:szCs w:val="24"/>
        </w:rPr>
      </w:pPr>
    </w:p>
    <w:p w14:paraId="50814E6B"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capital and competitive advantage: is the field going in circles? Human Resource Management Journal, 27(1), pp.1-21.</w:t>
      </w:r>
    </w:p>
    <w:p w14:paraId="0BAA2CCD" w14:textId="77777777" w:rsidR="00485167" w:rsidRDefault="00485167">
      <w:pPr>
        <w:spacing w:line="360" w:lineRule="auto"/>
        <w:jc w:val="both"/>
        <w:rPr>
          <w:rFonts w:ascii="Times New Roman" w:hAnsi="Times New Roman"/>
          <w:sz w:val="24"/>
          <w:szCs w:val="24"/>
        </w:rPr>
      </w:pPr>
    </w:p>
    <w:p w14:paraId="1A85645B"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Ferreira, J. and Fernandes, C. (2017). Resources and capabilities’ effects on firm performance: what are they? Journal of Knowledge Management, 21(5), pp.1202-1217.</w:t>
      </w:r>
    </w:p>
    <w:p w14:paraId="0A67AD29"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Flick, U. (2014) An Introduction to Qualitative Research, London: SAGE. </w:t>
      </w:r>
    </w:p>
    <w:p w14:paraId="466AB6EA" w14:textId="77777777" w:rsidR="00485167" w:rsidRDefault="00485167">
      <w:pPr>
        <w:spacing w:line="360" w:lineRule="auto"/>
        <w:jc w:val="both"/>
        <w:rPr>
          <w:rFonts w:ascii="Times New Roman" w:hAnsi="Times New Roman"/>
          <w:sz w:val="24"/>
          <w:szCs w:val="24"/>
        </w:rPr>
      </w:pPr>
    </w:p>
    <w:p w14:paraId="06F8119E" w14:textId="77777777" w:rsidR="00485167" w:rsidRDefault="00000000">
      <w:pPr>
        <w:spacing w:line="360" w:lineRule="auto"/>
        <w:jc w:val="both"/>
        <w:rPr>
          <w:rFonts w:ascii="Times New Roman" w:hAnsi="Times New Roman"/>
          <w:sz w:val="24"/>
          <w:szCs w:val="24"/>
        </w:rPr>
      </w:pPr>
      <w:proofErr w:type="spellStart"/>
      <w:r>
        <w:rPr>
          <w:rFonts w:ascii="Times New Roman" w:hAnsi="Times New Roman"/>
          <w:sz w:val="24"/>
          <w:szCs w:val="24"/>
        </w:rPr>
        <w:lastRenderedPageBreak/>
        <w:t>Garavan</w:t>
      </w:r>
      <w:proofErr w:type="spellEnd"/>
      <w:r>
        <w:rPr>
          <w:rFonts w:ascii="Times New Roman" w:hAnsi="Times New Roman"/>
          <w:sz w:val="24"/>
          <w:szCs w:val="24"/>
        </w:rPr>
        <w:t xml:space="preserve">, T., Shanahan, V., </w:t>
      </w:r>
      <w:proofErr w:type="spellStart"/>
      <w:r>
        <w:rPr>
          <w:rFonts w:ascii="Times New Roman" w:hAnsi="Times New Roman"/>
          <w:sz w:val="24"/>
          <w:szCs w:val="24"/>
        </w:rPr>
        <w:t>Carbery</w:t>
      </w:r>
      <w:proofErr w:type="spellEnd"/>
      <w:r>
        <w:rPr>
          <w:rFonts w:ascii="Times New Roman" w:hAnsi="Times New Roman"/>
          <w:sz w:val="24"/>
          <w:szCs w:val="24"/>
        </w:rPr>
        <w:t>, R., and Watson, S. (2016). Strategic human resource development: towards a conceptual framework to understand its contribution to dynamic capabilities. Human Resource Development International, 19(4), pp.289-306.</w:t>
      </w:r>
    </w:p>
    <w:p w14:paraId="75C88F5F" w14:textId="77777777" w:rsidR="00485167" w:rsidRDefault="00485167">
      <w:pPr>
        <w:spacing w:line="360" w:lineRule="auto"/>
        <w:jc w:val="both"/>
        <w:rPr>
          <w:rFonts w:ascii="Times New Roman" w:hAnsi="Times New Roman"/>
          <w:sz w:val="24"/>
          <w:szCs w:val="24"/>
        </w:rPr>
      </w:pPr>
    </w:p>
    <w:p w14:paraId="2A311976"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Gomez, L. and </w:t>
      </w:r>
      <w:proofErr w:type="spellStart"/>
      <w:r>
        <w:rPr>
          <w:rFonts w:ascii="Times New Roman" w:hAnsi="Times New Roman"/>
          <w:sz w:val="24"/>
          <w:szCs w:val="24"/>
        </w:rPr>
        <w:t>Bernet</w:t>
      </w:r>
      <w:proofErr w:type="spellEnd"/>
      <w:r>
        <w:rPr>
          <w:rFonts w:ascii="Times New Roman" w:hAnsi="Times New Roman"/>
          <w:sz w:val="24"/>
          <w:szCs w:val="24"/>
        </w:rPr>
        <w:t>, P. (2019). Diversity improves performance and outcomes. Journal of the National Medical Association, 111(4), pp.383-392.</w:t>
      </w:r>
    </w:p>
    <w:p w14:paraId="38AA97B6" w14:textId="77777777" w:rsidR="00485167" w:rsidRDefault="00485167">
      <w:pPr>
        <w:spacing w:line="360" w:lineRule="auto"/>
        <w:jc w:val="both"/>
        <w:rPr>
          <w:rFonts w:ascii="Times New Roman" w:hAnsi="Times New Roman"/>
          <w:sz w:val="24"/>
          <w:szCs w:val="24"/>
        </w:rPr>
      </w:pPr>
    </w:p>
    <w:p w14:paraId="038B04C7"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Gallagher K, (2016) Essential Study and Employment Skills </w:t>
      </w:r>
      <w:proofErr w:type="gramStart"/>
      <w:r>
        <w:rPr>
          <w:rFonts w:ascii="Times New Roman" w:hAnsi="Times New Roman"/>
          <w:sz w:val="24"/>
          <w:szCs w:val="24"/>
        </w:rPr>
        <w:t>For</w:t>
      </w:r>
      <w:proofErr w:type="gramEnd"/>
      <w:r>
        <w:rPr>
          <w:rFonts w:ascii="Times New Roman" w:hAnsi="Times New Roman"/>
          <w:sz w:val="24"/>
          <w:szCs w:val="24"/>
        </w:rPr>
        <w:t xml:space="preserve"> Business and Management Students, Oxford</w:t>
      </w:r>
    </w:p>
    <w:p w14:paraId="0742E9BD" w14:textId="77777777" w:rsidR="00485167" w:rsidRDefault="00485167">
      <w:pPr>
        <w:spacing w:line="360" w:lineRule="auto"/>
        <w:jc w:val="both"/>
        <w:rPr>
          <w:rFonts w:ascii="Times New Roman" w:hAnsi="Times New Roman"/>
          <w:sz w:val="24"/>
          <w:szCs w:val="24"/>
        </w:rPr>
      </w:pPr>
    </w:p>
    <w:p w14:paraId="2D0DA7EA" w14:textId="77777777" w:rsidR="00485167" w:rsidRDefault="00000000">
      <w:pPr>
        <w:spacing w:line="360" w:lineRule="auto"/>
        <w:jc w:val="both"/>
        <w:rPr>
          <w:rFonts w:ascii="Times New Roman" w:hAnsi="Times New Roman"/>
          <w:sz w:val="24"/>
          <w:szCs w:val="24"/>
        </w:rPr>
      </w:pPr>
      <w:proofErr w:type="spellStart"/>
      <w:r>
        <w:rPr>
          <w:rFonts w:ascii="Times New Roman" w:hAnsi="Times New Roman"/>
          <w:sz w:val="24"/>
          <w:szCs w:val="24"/>
        </w:rPr>
        <w:t>Gragnano</w:t>
      </w:r>
      <w:proofErr w:type="spellEnd"/>
      <w:r>
        <w:rPr>
          <w:rFonts w:ascii="Times New Roman" w:hAnsi="Times New Roman"/>
          <w:sz w:val="24"/>
          <w:szCs w:val="24"/>
        </w:rPr>
        <w:t xml:space="preserve">, A., </w:t>
      </w:r>
      <w:proofErr w:type="spellStart"/>
      <w:r>
        <w:rPr>
          <w:rFonts w:ascii="Times New Roman" w:hAnsi="Times New Roman"/>
          <w:sz w:val="24"/>
          <w:szCs w:val="24"/>
        </w:rPr>
        <w:t>Simbula</w:t>
      </w:r>
      <w:proofErr w:type="spellEnd"/>
      <w:r>
        <w:rPr>
          <w:rFonts w:ascii="Times New Roman" w:hAnsi="Times New Roman"/>
          <w:sz w:val="24"/>
          <w:szCs w:val="24"/>
        </w:rPr>
        <w:t xml:space="preserve">, S., and </w:t>
      </w:r>
      <w:proofErr w:type="spellStart"/>
      <w:r>
        <w:rPr>
          <w:rFonts w:ascii="Times New Roman" w:hAnsi="Times New Roman"/>
          <w:sz w:val="24"/>
          <w:szCs w:val="24"/>
        </w:rPr>
        <w:t>Miglioretti</w:t>
      </w:r>
      <w:proofErr w:type="spellEnd"/>
      <w:r>
        <w:rPr>
          <w:rFonts w:ascii="Times New Roman" w:hAnsi="Times New Roman"/>
          <w:sz w:val="24"/>
          <w:szCs w:val="24"/>
        </w:rPr>
        <w:t>, M. (2020). Work–Life Balance: Weighing the Importance of Work–Family and Work–Health Balance. International Journal of Environmental Research and Public Health, 17(3), p.907.</w:t>
      </w:r>
    </w:p>
    <w:p w14:paraId="7FEF94F2" w14:textId="77777777" w:rsidR="00485167" w:rsidRDefault="00485167">
      <w:pPr>
        <w:spacing w:line="360" w:lineRule="auto"/>
        <w:jc w:val="both"/>
        <w:rPr>
          <w:rFonts w:ascii="Times New Roman" w:hAnsi="Times New Roman"/>
          <w:sz w:val="24"/>
          <w:szCs w:val="24"/>
        </w:rPr>
      </w:pPr>
    </w:p>
    <w:p w14:paraId="2531F90F"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Hodari, D. and Sturman, M. (2014). Who’s in Charge Now? The Decision Autonomy of Hotel General Managers. Cornell Hospitality Quarterly, 55(4), pp.433-447.</w:t>
      </w:r>
    </w:p>
    <w:p w14:paraId="092C72B8" w14:textId="77777777" w:rsidR="00485167" w:rsidRDefault="00485167">
      <w:pPr>
        <w:spacing w:line="360" w:lineRule="auto"/>
        <w:jc w:val="both"/>
        <w:rPr>
          <w:rFonts w:ascii="Times New Roman" w:hAnsi="Times New Roman"/>
          <w:sz w:val="24"/>
          <w:szCs w:val="24"/>
        </w:rPr>
      </w:pPr>
    </w:p>
    <w:p w14:paraId="0939AE26" w14:textId="77777777" w:rsidR="00485167" w:rsidRDefault="00000000">
      <w:pPr>
        <w:spacing w:line="360" w:lineRule="auto"/>
        <w:jc w:val="both"/>
        <w:rPr>
          <w:rFonts w:ascii="Times New Roman" w:hAnsi="Times New Roman"/>
          <w:sz w:val="24"/>
          <w:szCs w:val="24"/>
        </w:rPr>
      </w:pPr>
      <w:proofErr w:type="spellStart"/>
      <w:r>
        <w:rPr>
          <w:rFonts w:ascii="Times New Roman" w:hAnsi="Times New Roman"/>
          <w:sz w:val="24"/>
          <w:szCs w:val="24"/>
        </w:rPr>
        <w:t>Japutra</w:t>
      </w:r>
      <w:proofErr w:type="spellEnd"/>
      <w:r>
        <w:rPr>
          <w:rFonts w:ascii="Times New Roman" w:hAnsi="Times New Roman"/>
          <w:sz w:val="24"/>
          <w:szCs w:val="24"/>
        </w:rPr>
        <w:t xml:space="preserve">, A. and </w:t>
      </w:r>
      <w:proofErr w:type="spellStart"/>
      <w:r>
        <w:rPr>
          <w:rFonts w:ascii="Times New Roman" w:hAnsi="Times New Roman"/>
          <w:sz w:val="24"/>
          <w:szCs w:val="24"/>
        </w:rPr>
        <w:t>Situmorang</w:t>
      </w:r>
      <w:proofErr w:type="spellEnd"/>
      <w:r>
        <w:rPr>
          <w:rFonts w:ascii="Times New Roman" w:hAnsi="Times New Roman"/>
          <w:sz w:val="24"/>
          <w:szCs w:val="24"/>
        </w:rPr>
        <w:t>, R. (2021). The repercussions and challenges of COVID-19 in the hotel industry: Potential strategies from a case study of Indonesia. International Journal of Hospitality Management, 95, p.102890.</w:t>
      </w:r>
    </w:p>
    <w:p w14:paraId="04DAAF37" w14:textId="77777777" w:rsidR="00485167" w:rsidRDefault="00485167">
      <w:pPr>
        <w:spacing w:line="360" w:lineRule="auto"/>
        <w:jc w:val="both"/>
        <w:rPr>
          <w:rFonts w:ascii="Times New Roman" w:hAnsi="Times New Roman"/>
          <w:sz w:val="24"/>
          <w:szCs w:val="24"/>
        </w:rPr>
      </w:pPr>
    </w:p>
    <w:p w14:paraId="5480886D"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Nataraja, S. and </w:t>
      </w:r>
      <w:proofErr w:type="spellStart"/>
      <w:r>
        <w:rPr>
          <w:rFonts w:ascii="Times New Roman" w:hAnsi="Times New Roman"/>
          <w:sz w:val="24"/>
          <w:szCs w:val="24"/>
        </w:rPr>
        <w:t>Alamri</w:t>
      </w:r>
      <w:proofErr w:type="spellEnd"/>
      <w:r>
        <w:rPr>
          <w:rFonts w:ascii="Times New Roman" w:hAnsi="Times New Roman"/>
          <w:sz w:val="24"/>
          <w:szCs w:val="24"/>
        </w:rPr>
        <w:t>, M. (2016). “Strategic human resource management in Saudi Arabia’s service sector”. Journal of Competitiveness Studies, 24(1), pp.91-101.</w:t>
      </w:r>
    </w:p>
    <w:p w14:paraId="61FEA752" w14:textId="77777777" w:rsidR="00485167" w:rsidRDefault="00485167">
      <w:pPr>
        <w:spacing w:line="360" w:lineRule="auto"/>
        <w:jc w:val="both"/>
        <w:rPr>
          <w:rFonts w:ascii="Times New Roman" w:hAnsi="Times New Roman"/>
          <w:sz w:val="24"/>
          <w:szCs w:val="24"/>
        </w:rPr>
      </w:pPr>
    </w:p>
    <w:p w14:paraId="0165D9F2"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lastRenderedPageBreak/>
        <w:t>Marriott Voyage (n.d.). Marriott Voyage: Leadership Development Program | Marriott University Programs. [online] University.marriott.com. Available at: &lt;https://university.marriott.com/post-graduates/&gt; [Accessed 13 Mar 2024].</w:t>
      </w:r>
    </w:p>
    <w:p w14:paraId="3B66D4A2" w14:textId="77777777" w:rsidR="00485167" w:rsidRDefault="00485167">
      <w:pPr>
        <w:spacing w:line="360" w:lineRule="auto"/>
        <w:jc w:val="both"/>
        <w:rPr>
          <w:rFonts w:ascii="Times New Roman" w:hAnsi="Times New Roman"/>
          <w:sz w:val="24"/>
          <w:szCs w:val="24"/>
        </w:rPr>
      </w:pPr>
    </w:p>
    <w:p w14:paraId="72F81BC6"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Pfeffer, J. (1998). Seven Practices of Successful Organizations. California Management Review, 40(2), pp.96-124.</w:t>
      </w:r>
    </w:p>
    <w:p w14:paraId="334E66D4" w14:textId="77777777" w:rsidR="00485167" w:rsidRDefault="00485167">
      <w:pPr>
        <w:spacing w:line="360" w:lineRule="auto"/>
        <w:jc w:val="both"/>
        <w:rPr>
          <w:rFonts w:ascii="Times New Roman" w:hAnsi="Times New Roman"/>
          <w:sz w:val="24"/>
          <w:szCs w:val="24"/>
        </w:rPr>
      </w:pPr>
    </w:p>
    <w:p w14:paraId="61CB9C12"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Rivera, L. (2011). Diversity within Reach. The ANNALS of the American Academy of Political and Social Science, 639(1), pp.71-90.</w:t>
      </w:r>
    </w:p>
    <w:p w14:paraId="5B2F3C33" w14:textId="77777777" w:rsidR="00485167" w:rsidRDefault="00485167">
      <w:pPr>
        <w:spacing w:line="360" w:lineRule="auto"/>
        <w:jc w:val="both"/>
        <w:rPr>
          <w:rFonts w:ascii="Times New Roman" w:hAnsi="Times New Roman"/>
          <w:sz w:val="24"/>
          <w:szCs w:val="24"/>
        </w:rPr>
      </w:pPr>
    </w:p>
    <w:p w14:paraId="3E254C51"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Russell, M. (2021). 4 Hotel Chains Still Make Fortune’s Best Companies to Work for List. [online] PCMA. Available at: &lt;https://www.pcma.org/4-battered-hotel-chains-make-fortune-best-companies-list/&gt; [Accessed 13 March 2023].</w:t>
      </w:r>
    </w:p>
    <w:p w14:paraId="37ED8675" w14:textId="77777777" w:rsidR="00485167" w:rsidRDefault="00485167">
      <w:pPr>
        <w:spacing w:line="360" w:lineRule="auto"/>
        <w:jc w:val="both"/>
        <w:rPr>
          <w:rFonts w:ascii="Times New Roman" w:hAnsi="Times New Roman"/>
          <w:sz w:val="24"/>
          <w:szCs w:val="24"/>
        </w:rPr>
      </w:pPr>
    </w:p>
    <w:p w14:paraId="2E4C17D6" w14:textId="77777777" w:rsidR="00485167" w:rsidRDefault="00000000">
      <w:pPr>
        <w:spacing w:line="360" w:lineRule="auto"/>
        <w:jc w:val="both"/>
        <w:rPr>
          <w:rFonts w:ascii="Times New Roman" w:hAnsi="Times New Roman"/>
          <w:sz w:val="24"/>
          <w:szCs w:val="24"/>
        </w:rPr>
      </w:pPr>
      <w:proofErr w:type="spellStart"/>
      <w:r>
        <w:rPr>
          <w:rFonts w:ascii="Times New Roman" w:hAnsi="Times New Roman"/>
          <w:sz w:val="24"/>
          <w:szCs w:val="24"/>
        </w:rPr>
        <w:t>Safavi</w:t>
      </w:r>
      <w:proofErr w:type="spellEnd"/>
      <w:r>
        <w:rPr>
          <w:rFonts w:ascii="Times New Roman" w:hAnsi="Times New Roman"/>
          <w:sz w:val="24"/>
          <w:szCs w:val="24"/>
        </w:rPr>
        <w:t xml:space="preserve">, H. and </w:t>
      </w:r>
      <w:proofErr w:type="spellStart"/>
      <w:r>
        <w:rPr>
          <w:rFonts w:ascii="Times New Roman" w:hAnsi="Times New Roman"/>
          <w:sz w:val="24"/>
          <w:szCs w:val="24"/>
        </w:rPr>
        <w:t>Karatepe</w:t>
      </w:r>
      <w:proofErr w:type="spellEnd"/>
      <w:r>
        <w:rPr>
          <w:rFonts w:ascii="Times New Roman" w:hAnsi="Times New Roman"/>
          <w:sz w:val="24"/>
          <w:szCs w:val="24"/>
        </w:rPr>
        <w:t>, O. (2018). High-performance work practices and hotel employee outcomes. International Journal of Contemporary Hospitality Management, 30(2), pp.1112-1133.</w:t>
      </w:r>
    </w:p>
    <w:p w14:paraId="383B44B5" w14:textId="77777777" w:rsidR="00485167" w:rsidRDefault="00485167">
      <w:pPr>
        <w:spacing w:line="360" w:lineRule="auto"/>
        <w:jc w:val="both"/>
        <w:rPr>
          <w:rFonts w:ascii="Times New Roman" w:hAnsi="Times New Roman"/>
          <w:sz w:val="24"/>
          <w:szCs w:val="24"/>
        </w:rPr>
      </w:pPr>
    </w:p>
    <w:p w14:paraId="54C7B708"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Shaw, J., Park, T. and Kim, E. (2012). A resource-based perspective on human capital losses, HRM investments, and organizational performance. Strategic Management Journal, 34(5), pp.572-589.</w:t>
      </w:r>
    </w:p>
    <w:p w14:paraId="0CC5A199" w14:textId="77777777" w:rsidR="00485167" w:rsidRDefault="00485167">
      <w:pPr>
        <w:spacing w:line="360" w:lineRule="auto"/>
        <w:jc w:val="both"/>
        <w:rPr>
          <w:rFonts w:ascii="Times New Roman" w:hAnsi="Times New Roman"/>
          <w:sz w:val="24"/>
          <w:szCs w:val="24"/>
        </w:rPr>
      </w:pPr>
    </w:p>
    <w:p w14:paraId="14D52F72"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Saunders, Thornhill, A., &amp; Lewis, P. (2016). Research methods for business students (Seventh edition.). Pearson Education Limited.</w:t>
      </w:r>
    </w:p>
    <w:p w14:paraId="5189D91E" w14:textId="77777777" w:rsidR="00485167" w:rsidRDefault="00000000">
      <w:pPr>
        <w:spacing w:line="360" w:lineRule="auto"/>
        <w:jc w:val="both"/>
        <w:rPr>
          <w:rFonts w:ascii="Times New Roman" w:hAnsi="Times New Roman"/>
          <w:sz w:val="24"/>
          <w:szCs w:val="24"/>
        </w:rPr>
      </w:pPr>
      <w:proofErr w:type="spellStart"/>
      <w:r>
        <w:rPr>
          <w:rFonts w:ascii="Times New Roman" w:hAnsi="Times New Roman"/>
          <w:sz w:val="24"/>
          <w:szCs w:val="24"/>
        </w:rPr>
        <w:t>Storr</w:t>
      </w:r>
      <w:proofErr w:type="spellEnd"/>
      <w:r>
        <w:rPr>
          <w:rFonts w:ascii="Times New Roman" w:hAnsi="Times New Roman"/>
          <w:sz w:val="24"/>
          <w:szCs w:val="24"/>
        </w:rPr>
        <w:t>, Will (2020), The Science of Storytelling, William Collins</w:t>
      </w:r>
    </w:p>
    <w:p w14:paraId="305B3049" w14:textId="77777777" w:rsidR="00485167" w:rsidRDefault="00485167">
      <w:pPr>
        <w:spacing w:line="360" w:lineRule="auto"/>
        <w:jc w:val="both"/>
        <w:rPr>
          <w:rFonts w:ascii="Times New Roman" w:hAnsi="Times New Roman"/>
          <w:sz w:val="24"/>
          <w:szCs w:val="24"/>
        </w:rPr>
      </w:pPr>
    </w:p>
    <w:p w14:paraId="355838F0"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lastRenderedPageBreak/>
        <w:t>Skinner, N. and Pocock, B. (2011). Flexibility and Work-Life Interference in Australia. Journal of Industrial Relations, 53(1), pp.65-82.</w:t>
      </w:r>
    </w:p>
    <w:p w14:paraId="148D0F8E" w14:textId="77777777" w:rsidR="00485167" w:rsidRDefault="00485167">
      <w:pPr>
        <w:spacing w:line="360" w:lineRule="auto"/>
        <w:jc w:val="both"/>
        <w:rPr>
          <w:rFonts w:ascii="Times New Roman" w:hAnsi="Times New Roman"/>
          <w:sz w:val="24"/>
          <w:szCs w:val="24"/>
        </w:rPr>
      </w:pPr>
    </w:p>
    <w:p w14:paraId="029A6F31" w14:textId="77777777" w:rsidR="00485167" w:rsidRDefault="00000000">
      <w:pPr>
        <w:spacing w:line="360" w:lineRule="auto"/>
        <w:jc w:val="both"/>
        <w:rPr>
          <w:rFonts w:ascii="Times New Roman" w:hAnsi="Times New Roman"/>
          <w:sz w:val="24"/>
          <w:szCs w:val="24"/>
        </w:rPr>
      </w:pPr>
      <w:proofErr w:type="spellStart"/>
      <w:r>
        <w:rPr>
          <w:rFonts w:ascii="Times New Roman" w:hAnsi="Times New Roman"/>
          <w:sz w:val="24"/>
          <w:szCs w:val="24"/>
        </w:rPr>
        <w:t>Seymen</w:t>
      </w:r>
      <w:proofErr w:type="spellEnd"/>
      <w:r>
        <w:rPr>
          <w:rFonts w:ascii="Times New Roman" w:hAnsi="Times New Roman"/>
          <w:sz w:val="24"/>
          <w:szCs w:val="24"/>
        </w:rPr>
        <w:t>, O. (2006). The cultural diversity phenomenon in organisations and different approaches for effective cultural diversity management: a literary review. Cross Cultural Management: An International Journal, 13(4), pp.296-315.</w:t>
      </w:r>
    </w:p>
    <w:p w14:paraId="79A84B8B" w14:textId="77777777" w:rsidR="00485167" w:rsidRDefault="00000000">
      <w:pPr>
        <w:spacing w:line="360" w:lineRule="auto"/>
        <w:jc w:val="both"/>
        <w:rPr>
          <w:rFonts w:ascii="Times New Roman" w:hAnsi="Times New Roman"/>
          <w:sz w:val="24"/>
          <w:szCs w:val="24"/>
        </w:rPr>
      </w:pPr>
      <w:proofErr w:type="spellStart"/>
      <w:r>
        <w:rPr>
          <w:rFonts w:ascii="Times New Roman" w:hAnsi="Times New Roman"/>
          <w:sz w:val="24"/>
          <w:szCs w:val="24"/>
        </w:rPr>
        <w:t>Velten</w:t>
      </w:r>
      <w:proofErr w:type="spellEnd"/>
      <w:r>
        <w:rPr>
          <w:rFonts w:ascii="Times New Roman" w:hAnsi="Times New Roman"/>
          <w:sz w:val="24"/>
          <w:szCs w:val="24"/>
        </w:rPr>
        <w:t>, L. and Lashley, C. (2018). The meaning of cultural diversity among staff as it pertains to employee motivation. Research in Hospitality Management, 7(2), pp.105-113.</w:t>
      </w:r>
    </w:p>
    <w:p w14:paraId="4866FBCC"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Wright, P. and Boswell, W. (2002). Desegregating HRM: A Review and Synthesis of Micro and Macro Human Resource Management Research. Journal of Management, 28(3), pp.247-276.</w:t>
      </w:r>
    </w:p>
    <w:p w14:paraId="31D6AC09"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Wilkinson, A. and Marchington, M., 2005. Human resource management at work. In: People Management and Development (3 </w:t>
      </w:r>
      <w:proofErr w:type="spellStart"/>
      <w:r>
        <w:rPr>
          <w:rFonts w:ascii="Times New Roman" w:hAnsi="Times New Roman"/>
          <w:sz w:val="24"/>
          <w:szCs w:val="24"/>
        </w:rPr>
        <w:t>rd</w:t>
      </w:r>
      <w:proofErr w:type="spellEnd"/>
      <w:r>
        <w:rPr>
          <w:rFonts w:ascii="Times New Roman" w:hAnsi="Times New Roman"/>
          <w:sz w:val="24"/>
          <w:szCs w:val="24"/>
        </w:rPr>
        <w:t xml:space="preserve"> ed.). London: CIPD.</w:t>
      </w:r>
    </w:p>
    <w:p w14:paraId="13929077" w14:textId="77777777" w:rsidR="00485167" w:rsidRDefault="00000000">
      <w:pPr>
        <w:spacing w:line="360" w:lineRule="auto"/>
        <w:jc w:val="both"/>
        <w:rPr>
          <w:rFonts w:ascii="Times New Roman" w:hAnsi="Times New Roman"/>
          <w:sz w:val="24"/>
          <w:szCs w:val="24"/>
        </w:rPr>
      </w:pPr>
      <w:proofErr w:type="gramStart"/>
      <w:r>
        <w:rPr>
          <w:rFonts w:ascii="Times New Roman" w:hAnsi="Times New Roman"/>
          <w:sz w:val="24"/>
          <w:szCs w:val="24"/>
        </w:rPr>
        <w:t>.Wright</w:t>
      </w:r>
      <w:proofErr w:type="gramEnd"/>
      <w:r>
        <w:rPr>
          <w:rFonts w:ascii="Times New Roman" w:hAnsi="Times New Roman"/>
          <w:sz w:val="24"/>
          <w:szCs w:val="24"/>
        </w:rPr>
        <w:t>, P. and Boswell, W., 2002. Desegregating HRM: A Review and Synthesis of Micro and Macro Human Resource Management Research. Journal of Management, 28(3), pp.247-276.</w:t>
      </w:r>
    </w:p>
    <w:p w14:paraId="78BCEBBC"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Wright, P., Nyberg, A. and </w:t>
      </w:r>
      <w:proofErr w:type="spellStart"/>
      <w:r>
        <w:rPr>
          <w:rFonts w:ascii="Times New Roman" w:hAnsi="Times New Roman"/>
          <w:sz w:val="24"/>
          <w:szCs w:val="24"/>
        </w:rPr>
        <w:t>Ployhart</w:t>
      </w:r>
      <w:proofErr w:type="spellEnd"/>
      <w:r>
        <w:rPr>
          <w:rFonts w:ascii="Times New Roman" w:hAnsi="Times New Roman"/>
          <w:sz w:val="24"/>
          <w:szCs w:val="24"/>
        </w:rPr>
        <w:t>, R., 2018. A research revolution in SHRM: New challenges and new research directions. Research in personnel and human resources management,</w:t>
      </w:r>
    </w:p>
    <w:p w14:paraId="02AC8895" w14:textId="77777777" w:rsidR="00485167" w:rsidRDefault="00485167">
      <w:pPr>
        <w:spacing w:line="360" w:lineRule="auto"/>
        <w:jc w:val="both"/>
        <w:rPr>
          <w:rFonts w:ascii="Times New Roman" w:hAnsi="Times New Roman"/>
          <w:sz w:val="24"/>
          <w:szCs w:val="24"/>
        </w:rPr>
      </w:pPr>
    </w:p>
    <w:p w14:paraId="30006438"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Xiao, Q., O'Neill, J. and Mattila, A., 2012. The role of hotel owners: the influence of corporate strategies on hotel performance. International Journal of Contemporary Hospitality Management, 24(1), pp.122-139.</w:t>
      </w:r>
    </w:p>
    <w:p w14:paraId="1A1172A5"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w:t>
      </w:r>
      <w:proofErr w:type="spellStart"/>
      <w:r>
        <w:rPr>
          <w:rFonts w:ascii="Times New Roman" w:hAnsi="Times New Roman"/>
          <w:sz w:val="24"/>
          <w:szCs w:val="24"/>
        </w:rPr>
        <w:t>Yusoff</w:t>
      </w:r>
      <w:proofErr w:type="spellEnd"/>
      <w:r>
        <w:rPr>
          <w:rFonts w:ascii="Times New Roman" w:hAnsi="Times New Roman"/>
          <w:sz w:val="24"/>
          <w:szCs w:val="24"/>
        </w:rPr>
        <w:t xml:space="preserve">, Y., </w:t>
      </w:r>
      <w:proofErr w:type="spellStart"/>
      <w:r>
        <w:rPr>
          <w:rFonts w:ascii="Times New Roman" w:hAnsi="Times New Roman"/>
          <w:sz w:val="24"/>
          <w:szCs w:val="24"/>
        </w:rPr>
        <w:t>Nejati</w:t>
      </w:r>
      <w:proofErr w:type="spellEnd"/>
      <w:r>
        <w:rPr>
          <w:rFonts w:ascii="Times New Roman" w:hAnsi="Times New Roman"/>
          <w:sz w:val="24"/>
          <w:szCs w:val="24"/>
        </w:rPr>
        <w:t>, M., Kee, D. and Amran, A., 2018. Linking Green Human Resource Management Practices to Environmental Performance in Hotel Industry. Global Business Review, 21(3), pp.663-680.</w:t>
      </w:r>
    </w:p>
    <w:p w14:paraId="2A67D432"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1. Wang, X., &amp; </w:t>
      </w:r>
      <w:proofErr w:type="spellStart"/>
      <w:r>
        <w:rPr>
          <w:rFonts w:ascii="Times New Roman" w:hAnsi="Times New Roman"/>
          <w:sz w:val="24"/>
          <w:szCs w:val="24"/>
        </w:rPr>
        <w:t>Guillet</w:t>
      </w:r>
      <w:proofErr w:type="spellEnd"/>
      <w:r>
        <w:rPr>
          <w:rFonts w:ascii="Times New Roman" w:hAnsi="Times New Roman"/>
          <w:sz w:val="24"/>
          <w:szCs w:val="24"/>
        </w:rPr>
        <w:t>, B. D. (2017). Understanding hotel employee turnover intention: Insights from a systematic review. International Journal of Contemporary Hospitality Management, 29(1), 247-278.</w:t>
      </w:r>
    </w:p>
    <w:p w14:paraId="6C445B1A" w14:textId="77777777" w:rsidR="00485167" w:rsidRDefault="00485167">
      <w:pPr>
        <w:spacing w:line="360" w:lineRule="auto"/>
        <w:jc w:val="both"/>
        <w:rPr>
          <w:rFonts w:ascii="Times New Roman" w:hAnsi="Times New Roman"/>
          <w:sz w:val="24"/>
          <w:szCs w:val="24"/>
        </w:rPr>
      </w:pPr>
    </w:p>
    <w:p w14:paraId="1567E597"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2. Cheng, D. R., &amp; Brown, G. (2018). High-stress occupations and stress-related mental illness: a systematic review. Journal of Industrial Relations, 60(1), 14-30.</w:t>
      </w:r>
    </w:p>
    <w:p w14:paraId="4DDF901F" w14:textId="77777777" w:rsidR="00485167" w:rsidRDefault="00485167">
      <w:pPr>
        <w:spacing w:line="360" w:lineRule="auto"/>
        <w:jc w:val="both"/>
        <w:rPr>
          <w:rFonts w:ascii="Times New Roman" w:hAnsi="Times New Roman"/>
          <w:sz w:val="24"/>
          <w:szCs w:val="24"/>
        </w:rPr>
      </w:pPr>
    </w:p>
    <w:p w14:paraId="14A8CCEE"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3. Kim, H., &amp; Lee, S. (2018). Work-life balance and job satisfaction: Moderating effects of women managers in South Korea. Journal of Management, 45(5), 1866-1884.</w:t>
      </w:r>
    </w:p>
    <w:p w14:paraId="2ACA8DDF" w14:textId="77777777" w:rsidR="00485167" w:rsidRDefault="00485167">
      <w:pPr>
        <w:spacing w:line="360" w:lineRule="auto"/>
        <w:jc w:val="both"/>
        <w:rPr>
          <w:rFonts w:ascii="Times New Roman" w:hAnsi="Times New Roman"/>
          <w:sz w:val="24"/>
          <w:szCs w:val="24"/>
        </w:rPr>
      </w:pPr>
    </w:p>
    <w:p w14:paraId="37B15B76"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4. </w:t>
      </w:r>
      <w:proofErr w:type="spellStart"/>
      <w:r>
        <w:rPr>
          <w:rFonts w:ascii="Times New Roman" w:hAnsi="Times New Roman"/>
          <w:sz w:val="24"/>
          <w:szCs w:val="24"/>
        </w:rPr>
        <w:t>Gursoy</w:t>
      </w:r>
      <w:proofErr w:type="spellEnd"/>
      <w:r>
        <w:rPr>
          <w:rFonts w:ascii="Times New Roman" w:hAnsi="Times New Roman"/>
          <w:sz w:val="24"/>
          <w:szCs w:val="24"/>
        </w:rPr>
        <w:t>, D., Chi, C. G. Q., &amp; Lu, L. (2020). Antecedents and outcomes of organizational support among frontline hotel employees: A moderated mediation analysis. International Journal of Hospitality Management, 84, 102340.</w:t>
      </w:r>
    </w:p>
    <w:p w14:paraId="2A0E813B" w14:textId="77777777" w:rsidR="00485167" w:rsidRDefault="00485167">
      <w:pPr>
        <w:spacing w:line="360" w:lineRule="auto"/>
        <w:jc w:val="both"/>
        <w:rPr>
          <w:rFonts w:ascii="Times New Roman" w:hAnsi="Times New Roman"/>
          <w:sz w:val="24"/>
          <w:szCs w:val="24"/>
        </w:rPr>
      </w:pPr>
    </w:p>
    <w:p w14:paraId="0980733A"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5. </w:t>
      </w:r>
      <w:proofErr w:type="spellStart"/>
      <w:r>
        <w:rPr>
          <w:rFonts w:ascii="Times New Roman" w:hAnsi="Times New Roman"/>
          <w:sz w:val="24"/>
          <w:szCs w:val="24"/>
        </w:rPr>
        <w:t>Pizam</w:t>
      </w:r>
      <w:proofErr w:type="spellEnd"/>
      <w:r>
        <w:rPr>
          <w:rFonts w:ascii="Times New Roman" w:hAnsi="Times New Roman"/>
          <w:sz w:val="24"/>
          <w:szCs w:val="24"/>
        </w:rPr>
        <w:t>, A., &amp; Thornburg, S. W. (2019). Factors influencing employee turnover in the restaurant industry. International Journal of Hospitality Management, 82, 57-65.</w:t>
      </w:r>
    </w:p>
    <w:p w14:paraId="1FD133CA" w14:textId="77777777" w:rsidR="00485167" w:rsidRDefault="00485167">
      <w:pPr>
        <w:spacing w:line="360" w:lineRule="auto"/>
        <w:jc w:val="both"/>
        <w:rPr>
          <w:rFonts w:ascii="Times New Roman" w:hAnsi="Times New Roman"/>
          <w:sz w:val="24"/>
          <w:szCs w:val="24"/>
        </w:rPr>
      </w:pPr>
    </w:p>
    <w:p w14:paraId="37BC9D4E"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6. Kim, S., Park, K., &amp; Lee, D. (2021). Organizational culture and leadership style: A study of employee turnover intentions in the hospitality industry. International Journal of Hospitality Management, 93, 102755.</w:t>
      </w:r>
    </w:p>
    <w:p w14:paraId="59EB99C4" w14:textId="77777777" w:rsidR="00485167" w:rsidRDefault="00485167">
      <w:pPr>
        <w:spacing w:line="360" w:lineRule="auto"/>
        <w:jc w:val="both"/>
        <w:rPr>
          <w:rFonts w:ascii="Times New Roman" w:hAnsi="Times New Roman"/>
          <w:sz w:val="24"/>
          <w:szCs w:val="24"/>
        </w:rPr>
      </w:pPr>
    </w:p>
    <w:p w14:paraId="3E76EBA4"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7. Kang, H. K., &amp; Lee, S. W. (2018). Why do employees leave their jobs in the hospitality industry? </w:t>
      </w:r>
      <w:proofErr w:type="gramStart"/>
      <w:r>
        <w:rPr>
          <w:rFonts w:ascii="Times New Roman" w:hAnsi="Times New Roman"/>
          <w:sz w:val="24"/>
          <w:szCs w:val="24"/>
        </w:rPr>
        <w:t>The roles of affective commitment,</w:t>
      </w:r>
      <w:proofErr w:type="gramEnd"/>
      <w:r>
        <w:rPr>
          <w:rFonts w:ascii="Times New Roman" w:hAnsi="Times New Roman"/>
          <w:sz w:val="24"/>
          <w:szCs w:val="24"/>
        </w:rPr>
        <w:t xml:space="preserve"> perceived organizational support, and job satisfaction. International Journal of Hospitality Management, 75, 1-10.</w:t>
      </w:r>
    </w:p>
    <w:p w14:paraId="733ABA95" w14:textId="77777777" w:rsidR="00485167" w:rsidRDefault="00485167">
      <w:pPr>
        <w:spacing w:line="360" w:lineRule="auto"/>
        <w:jc w:val="both"/>
        <w:rPr>
          <w:rFonts w:ascii="Times New Roman" w:hAnsi="Times New Roman"/>
          <w:b/>
          <w:sz w:val="24"/>
          <w:szCs w:val="24"/>
        </w:rPr>
      </w:pPr>
    </w:p>
    <w:p w14:paraId="2F14D553"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w:t>
      </w:r>
      <w:proofErr w:type="spellStart"/>
      <w:r>
        <w:rPr>
          <w:rFonts w:ascii="Times New Roman" w:hAnsi="Times New Roman"/>
          <w:sz w:val="24"/>
          <w:szCs w:val="24"/>
        </w:rPr>
        <w:t>Abdelhamied</w:t>
      </w:r>
      <w:proofErr w:type="spellEnd"/>
      <w:r>
        <w:rPr>
          <w:rFonts w:ascii="Times New Roman" w:hAnsi="Times New Roman"/>
          <w:sz w:val="24"/>
          <w:szCs w:val="24"/>
        </w:rPr>
        <w:t>, H., 2019. The Impact of Training Activities on Quality of Service, Customer Satisfaction and Behavioral Intention. JOURNAL OF TOURISM AND HOSPITALITY MANAGEMENT, 7(1).</w:t>
      </w:r>
    </w:p>
    <w:p w14:paraId="4D4899E8" w14:textId="77777777" w:rsidR="00485167" w:rsidRDefault="00485167">
      <w:pPr>
        <w:spacing w:line="360" w:lineRule="auto"/>
        <w:jc w:val="both"/>
        <w:rPr>
          <w:rFonts w:ascii="Times New Roman" w:hAnsi="Times New Roman"/>
          <w:sz w:val="24"/>
          <w:szCs w:val="24"/>
        </w:rPr>
      </w:pPr>
    </w:p>
    <w:p w14:paraId="7545416E"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Aghazadeh, S., 2004. Managing workforce diversity as an essential resource for improving organizational performance. International Journal of Productivity and Performance Management, 53(6), pp.521-531.</w:t>
      </w:r>
    </w:p>
    <w:p w14:paraId="7CEC053B" w14:textId="77777777" w:rsidR="00485167" w:rsidRDefault="00485167">
      <w:pPr>
        <w:spacing w:line="360" w:lineRule="auto"/>
        <w:jc w:val="both"/>
        <w:rPr>
          <w:rFonts w:ascii="Times New Roman" w:hAnsi="Times New Roman"/>
          <w:sz w:val="24"/>
          <w:szCs w:val="24"/>
        </w:rPr>
      </w:pPr>
    </w:p>
    <w:p w14:paraId="05919469"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Alleyne, P., Doherty, L. and </w:t>
      </w:r>
      <w:proofErr w:type="spellStart"/>
      <w:r>
        <w:rPr>
          <w:rFonts w:ascii="Times New Roman" w:hAnsi="Times New Roman"/>
          <w:sz w:val="24"/>
          <w:szCs w:val="24"/>
        </w:rPr>
        <w:t>Greenidge</w:t>
      </w:r>
      <w:proofErr w:type="spellEnd"/>
      <w:r>
        <w:rPr>
          <w:rFonts w:ascii="Times New Roman" w:hAnsi="Times New Roman"/>
          <w:sz w:val="24"/>
          <w:szCs w:val="24"/>
        </w:rPr>
        <w:t>, D., 2005. Human resource management and performance in the Barbados hotel industry. International Journal of Hospitality Management, 25(4), pp.623-646.</w:t>
      </w:r>
    </w:p>
    <w:p w14:paraId="3CF729E1"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Andersen, K., Cooper, B. and Zhu, C., 2007. The effect of SHRM practices on perceived firm financial performance: Some initial evidence from Australia. Asia Pacific Journal of Human Resources, 45(2), pp.168-179.</w:t>
      </w:r>
    </w:p>
    <w:p w14:paraId="710E7D3E" w14:textId="77777777" w:rsidR="00485167" w:rsidRDefault="00485167">
      <w:pPr>
        <w:spacing w:line="360" w:lineRule="auto"/>
        <w:jc w:val="both"/>
        <w:rPr>
          <w:rFonts w:ascii="Times New Roman" w:hAnsi="Times New Roman"/>
          <w:sz w:val="24"/>
          <w:szCs w:val="24"/>
        </w:rPr>
      </w:pPr>
    </w:p>
    <w:p w14:paraId="53E7B1ED"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Armstrong, M. and Brown, D., 2019. Strategic Human Resource Management: back to the future. Institute for Employment Studies reports, pp.1-36.</w:t>
      </w:r>
    </w:p>
    <w:p w14:paraId="7AA1BB6B" w14:textId="77777777" w:rsidR="00485167" w:rsidRDefault="00485167">
      <w:pPr>
        <w:spacing w:line="360" w:lineRule="auto"/>
        <w:jc w:val="both"/>
        <w:rPr>
          <w:rFonts w:ascii="Times New Roman" w:hAnsi="Times New Roman"/>
          <w:sz w:val="24"/>
          <w:szCs w:val="24"/>
        </w:rPr>
      </w:pPr>
    </w:p>
    <w:p w14:paraId="299FEE69"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Ashton, A., 2018. What a human resources management best practice influence employee satisfaction and job retention in the Thai hotel industry. Journal of Human Resources in Hospitality &amp;amp; Tourism, 17(2), pp.175-199.</w:t>
      </w:r>
    </w:p>
    <w:p w14:paraId="7789F367" w14:textId="77777777" w:rsidR="00485167" w:rsidRDefault="00485167">
      <w:pPr>
        <w:spacing w:line="360" w:lineRule="auto"/>
        <w:jc w:val="both"/>
        <w:rPr>
          <w:rFonts w:ascii="Times New Roman" w:hAnsi="Times New Roman"/>
          <w:sz w:val="24"/>
          <w:szCs w:val="24"/>
        </w:rPr>
      </w:pPr>
    </w:p>
    <w:p w14:paraId="024BBEA4"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Bailey, C., </w:t>
      </w:r>
      <w:proofErr w:type="spellStart"/>
      <w:r>
        <w:rPr>
          <w:rFonts w:ascii="Times New Roman" w:hAnsi="Times New Roman"/>
          <w:sz w:val="24"/>
          <w:szCs w:val="24"/>
        </w:rPr>
        <w:t>Mankin</w:t>
      </w:r>
      <w:proofErr w:type="spellEnd"/>
      <w:r>
        <w:rPr>
          <w:rFonts w:ascii="Times New Roman" w:hAnsi="Times New Roman"/>
          <w:sz w:val="24"/>
          <w:szCs w:val="24"/>
        </w:rPr>
        <w:t xml:space="preserve">, D., </w:t>
      </w:r>
      <w:proofErr w:type="spellStart"/>
      <w:r>
        <w:rPr>
          <w:rFonts w:ascii="Times New Roman" w:hAnsi="Times New Roman"/>
          <w:sz w:val="24"/>
          <w:szCs w:val="24"/>
        </w:rPr>
        <w:t>Kelliher</w:t>
      </w:r>
      <w:proofErr w:type="spellEnd"/>
      <w:r>
        <w:rPr>
          <w:rFonts w:ascii="Times New Roman" w:hAnsi="Times New Roman"/>
          <w:sz w:val="24"/>
          <w:szCs w:val="24"/>
        </w:rPr>
        <w:t xml:space="preserve">, C. and </w:t>
      </w:r>
      <w:proofErr w:type="spellStart"/>
      <w:r>
        <w:rPr>
          <w:rFonts w:ascii="Times New Roman" w:hAnsi="Times New Roman"/>
          <w:sz w:val="24"/>
          <w:szCs w:val="24"/>
        </w:rPr>
        <w:t>Garavan</w:t>
      </w:r>
      <w:proofErr w:type="spellEnd"/>
      <w:r>
        <w:rPr>
          <w:rFonts w:ascii="Times New Roman" w:hAnsi="Times New Roman"/>
          <w:sz w:val="24"/>
          <w:szCs w:val="24"/>
        </w:rPr>
        <w:t>, T., 2018. Strategic human resource management. 2nd ed. Oxford University Press., pp.67-154.</w:t>
      </w:r>
    </w:p>
    <w:p w14:paraId="2EDD55BF" w14:textId="77777777" w:rsidR="00485167" w:rsidRDefault="00485167">
      <w:pPr>
        <w:spacing w:line="360" w:lineRule="auto"/>
        <w:jc w:val="both"/>
        <w:rPr>
          <w:rFonts w:ascii="Times New Roman" w:hAnsi="Times New Roman"/>
          <w:sz w:val="24"/>
          <w:szCs w:val="24"/>
        </w:rPr>
      </w:pPr>
    </w:p>
    <w:p w14:paraId="7C2F54C1"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Barney, J., 1991. Firm Resources and Sustained Competitive Advantage. Journal of Management, 17(1), pp.99-120.</w:t>
      </w:r>
    </w:p>
    <w:p w14:paraId="3ED37530" w14:textId="77777777" w:rsidR="00485167" w:rsidRDefault="00485167">
      <w:pPr>
        <w:spacing w:line="360" w:lineRule="auto"/>
        <w:jc w:val="both"/>
        <w:rPr>
          <w:rFonts w:ascii="Times New Roman" w:hAnsi="Times New Roman"/>
          <w:sz w:val="24"/>
          <w:szCs w:val="24"/>
        </w:rPr>
      </w:pPr>
    </w:p>
    <w:p w14:paraId="51437CB1"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lastRenderedPageBreak/>
        <w:t>[Barney, J., 2001. Resource-based theories of competitive advantage: A ten-year retrospective on the resource-based view. Journal of Management, 27(6), pp.643-650.</w:t>
      </w:r>
    </w:p>
    <w:p w14:paraId="25136C5E"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Baum, T., 2015. Human resources in tourism: Still waiting for change? – A 2015 reprise. Tourism Management, 50, pp.204-212.</w:t>
      </w:r>
    </w:p>
    <w:p w14:paraId="7531125C" w14:textId="77777777" w:rsidR="00485167" w:rsidRDefault="00485167">
      <w:pPr>
        <w:spacing w:line="360" w:lineRule="auto"/>
        <w:jc w:val="both"/>
        <w:rPr>
          <w:rFonts w:ascii="Times New Roman" w:hAnsi="Times New Roman"/>
          <w:sz w:val="24"/>
          <w:szCs w:val="24"/>
        </w:rPr>
      </w:pPr>
    </w:p>
    <w:p w14:paraId="769A46CF"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[Baxter, P. and Jack, S., 2008. Qualitative Case Study Methodology: Study Design and Implementation for Novice Researchers. The Qualitative Report, 13(4), pp.544-559.</w:t>
      </w:r>
    </w:p>
    <w:p w14:paraId="179B68EA"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Ben-Nasr, H. and </w:t>
      </w:r>
      <w:proofErr w:type="spellStart"/>
      <w:r>
        <w:rPr>
          <w:rFonts w:ascii="Times New Roman" w:hAnsi="Times New Roman"/>
          <w:sz w:val="24"/>
          <w:szCs w:val="24"/>
        </w:rPr>
        <w:t>Ghouma</w:t>
      </w:r>
      <w:proofErr w:type="spellEnd"/>
      <w:r>
        <w:rPr>
          <w:rFonts w:ascii="Times New Roman" w:hAnsi="Times New Roman"/>
          <w:sz w:val="24"/>
          <w:szCs w:val="24"/>
        </w:rPr>
        <w:t>, H., 2018. Employee welfare and stock price crash risk. Journal of Corporate Finance, 48, pp.700-725.</w:t>
      </w:r>
    </w:p>
    <w:p w14:paraId="40149A45"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[13] Bergs, Y. and </w:t>
      </w:r>
      <w:proofErr w:type="spellStart"/>
      <w:r>
        <w:rPr>
          <w:rFonts w:ascii="Times New Roman" w:hAnsi="Times New Roman"/>
          <w:sz w:val="24"/>
          <w:szCs w:val="24"/>
        </w:rPr>
        <w:t>Lub</w:t>
      </w:r>
      <w:proofErr w:type="spellEnd"/>
      <w:r>
        <w:rPr>
          <w:rFonts w:ascii="Times New Roman" w:hAnsi="Times New Roman"/>
          <w:sz w:val="24"/>
          <w:szCs w:val="24"/>
        </w:rPr>
        <w:t xml:space="preserve">, X., 2020. International Human Resource Management in the Hospitality Industry. In: M. </w:t>
      </w:r>
      <w:proofErr w:type="spellStart"/>
      <w:r>
        <w:rPr>
          <w:rFonts w:ascii="Times New Roman" w:hAnsi="Times New Roman"/>
          <w:sz w:val="24"/>
          <w:szCs w:val="24"/>
        </w:rPr>
        <w:t>Gardini</w:t>
      </w:r>
      <w:proofErr w:type="spellEnd"/>
      <w:r>
        <w:rPr>
          <w:rFonts w:ascii="Times New Roman" w:hAnsi="Times New Roman"/>
          <w:sz w:val="24"/>
          <w:szCs w:val="24"/>
        </w:rPr>
        <w:t xml:space="preserve">, M. </w:t>
      </w:r>
      <w:proofErr w:type="spellStart"/>
      <w:r>
        <w:rPr>
          <w:rFonts w:ascii="Times New Roman" w:hAnsi="Times New Roman"/>
          <w:sz w:val="24"/>
          <w:szCs w:val="24"/>
        </w:rPr>
        <w:t>Ottenbacher</w:t>
      </w:r>
      <w:proofErr w:type="spellEnd"/>
      <w:r>
        <w:rPr>
          <w:rFonts w:ascii="Times New Roman" w:hAnsi="Times New Roman"/>
          <w:sz w:val="24"/>
          <w:szCs w:val="24"/>
        </w:rPr>
        <w:t xml:space="preserve"> and M. </w:t>
      </w:r>
      <w:proofErr w:type="spellStart"/>
      <w:r>
        <w:rPr>
          <w:rFonts w:ascii="Times New Roman" w:hAnsi="Times New Roman"/>
          <w:sz w:val="24"/>
          <w:szCs w:val="24"/>
        </w:rPr>
        <w:t>Schuckert</w:t>
      </w:r>
      <w:proofErr w:type="spellEnd"/>
      <w:r>
        <w:rPr>
          <w:rFonts w:ascii="Times New Roman" w:hAnsi="Times New Roman"/>
          <w:sz w:val="24"/>
          <w:szCs w:val="24"/>
        </w:rPr>
        <w:t>, ed., The Routledge Companion to International Hospitality Management, 1st ed. New York:</w:t>
      </w:r>
    </w:p>
    <w:p w14:paraId="716F2AEC"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Routledge.</w:t>
      </w:r>
    </w:p>
    <w:p w14:paraId="50CE821D"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Bethesda, M., 2019. Marriott International Announces Expanded Wellbeing Certification Program. [online] Marriott International </w:t>
      </w:r>
      <w:proofErr w:type="spellStart"/>
      <w:r>
        <w:rPr>
          <w:rFonts w:ascii="Times New Roman" w:hAnsi="Times New Roman"/>
          <w:sz w:val="24"/>
          <w:szCs w:val="24"/>
        </w:rPr>
        <w:t>Newscenter</w:t>
      </w:r>
      <w:proofErr w:type="spellEnd"/>
      <w:r>
        <w:rPr>
          <w:rFonts w:ascii="Times New Roman" w:hAnsi="Times New Roman"/>
          <w:sz w:val="24"/>
          <w:szCs w:val="24"/>
        </w:rPr>
        <w:t xml:space="preserve"> (US). Available at: &lt;https://news.marriott.com/news/2019/09/18/marriott- international-announces-expanded-wellbeing-certification- program&gt; [Accessed 13 May 2022].</w:t>
      </w:r>
    </w:p>
    <w:p w14:paraId="1D627F69" w14:textId="77777777" w:rsidR="00485167" w:rsidRDefault="00485167">
      <w:pPr>
        <w:spacing w:line="360" w:lineRule="auto"/>
        <w:jc w:val="both"/>
        <w:rPr>
          <w:rFonts w:ascii="Times New Roman" w:hAnsi="Times New Roman"/>
          <w:sz w:val="24"/>
          <w:szCs w:val="24"/>
        </w:rPr>
      </w:pPr>
    </w:p>
    <w:p w14:paraId="66BE8FB2"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w:t>
      </w:r>
      <w:proofErr w:type="spellStart"/>
      <w:r>
        <w:rPr>
          <w:rFonts w:ascii="Times New Roman" w:hAnsi="Times New Roman"/>
          <w:sz w:val="24"/>
          <w:szCs w:val="24"/>
        </w:rPr>
        <w:t>Bharwani</w:t>
      </w:r>
      <w:proofErr w:type="spellEnd"/>
      <w:r>
        <w:rPr>
          <w:rFonts w:ascii="Times New Roman" w:hAnsi="Times New Roman"/>
          <w:sz w:val="24"/>
          <w:szCs w:val="24"/>
        </w:rPr>
        <w:t>, S. and Butt, N., 2012. Challenges for the global hospitality industry: an HR perspective. Worldwide Hospitality and Tourism Themes, 4(2), pp.150-162.</w:t>
      </w:r>
    </w:p>
    <w:p w14:paraId="379B947A" w14:textId="77777777" w:rsidR="00485167" w:rsidRDefault="00485167">
      <w:pPr>
        <w:spacing w:line="360" w:lineRule="auto"/>
        <w:jc w:val="both"/>
        <w:rPr>
          <w:rFonts w:ascii="Times New Roman" w:hAnsi="Times New Roman"/>
          <w:sz w:val="24"/>
          <w:szCs w:val="24"/>
        </w:rPr>
      </w:pPr>
    </w:p>
    <w:p w14:paraId="669BECFA" w14:textId="77777777" w:rsidR="00485167" w:rsidRDefault="00000000">
      <w:pPr>
        <w:spacing w:line="360" w:lineRule="auto"/>
        <w:jc w:val="both"/>
        <w:rPr>
          <w:rFonts w:ascii="Times New Roman" w:hAnsi="Times New Roman"/>
          <w:sz w:val="24"/>
          <w:szCs w:val="24"/>
        </w:rPr>
      </w:pPr>
      <w:proofErr w:type="spellStart"/>
      <w:r>
        <w:rPr>
          <w:rFonts w:ascii="Times New Roman" w:hAnsi="Times New Roman"/>
          <w:sz w:val="24"/>
          <w:szCs w:val="24"/>
        </w:rPr>
        <w:t>Bharwani</w:t>
      </w:r>
      <w:proofErr w:type="spellEnd"/>
      <w:r>
        <w:rPr>
          <w:rFonts w:ascii="Times New Roman" w:hAnsi="Times New Roman"/>
          <w:sz w:val="24"/>
          <w:szCs w:val="24"/>
        </w:rPr>
        <w:t xml:space="preserve">, S. and </w:t>
      </w:r>
      <w:proofErr w:type="spellStart"/>
      <w:r>
        <w:rPr>
          <w:rFonts w:ascii="Times New Roman" w:hAnsi="Times New Roman"/>
          <w:sz w:val="24"/>
          <w:szCs w:val="24"/>
        </w:rPr>
        <w:t>Jauhari</w:t>
      </w:r>
      <w:proofErr w:type="spellEnd"/>
      <w:r>
        <w:rPr>
          <w:rFonts w:ascii="Times New Roman" w:hAnsi="Times New Roman"/>
          <w:sz w:val="24"/>
          <w:szCs w:val="24"/>
        </w:rPr>
        <w:t>, V., 2011. From fungible to memorable: an exploratory study of competencies required to co‐create customer experiences in the hospitality industry. In: 5th International Conference on Services Management. International Institute for Management and Technology, pp.210‐217.</w:t>
      </w:r>
    </w:p>
    <w:p w14:paraId="06DF18CD" w14:textId="77777777" w:rsidR="00485167" w:rsidRDefault="00485167">
      <w:pPr>
        <w:spacing w:line="360" w:lineRule="auto"/>
        <w:jc w:val="both"/>
        <w:rPr>
          <w:rFonts w:ascii="Times New Roman" w:hAnsi="Times New Roman"/>
          <w:sz w:val="24"/>
          <w:szCs w:val="24"/>
        </w:rPr>
      </w:pPr>
    </w:p>
    <w:p w14:paraId="37C72C1E"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Boon, C., </w:t>
      </w:r>
      <w:proofErr w:type="spellStart"/>
      <w:r>
        <w:rPr>
          <w:rFonts w:ascii="Times New Roman" w:hAnsi="Times New Roman"/>
          <w:sz w:val="24"/>
          <w:szCs w:val="24"/>
        </w:rPr>
        <w:t>Eckardt</w:t>
      </w:r>
      <w:proofErr w:type="spellEnd"/>
      <w:r>
        <w:rPr>
          <w:rFonts w:ascii="Times New Roman" w:hAnsi="Times New Roman"/>
          <w:sz w:val="24"/>
          <w:szCs w:val="24"/>
        </w:rPr>
        <w:t xml:space="preserve">, R., </w:t>
      </w:r>
      <w:proofErr w:type="spellStart"/>
      <w:r>
        <w:rPr>
          <w:rFonts w:ascii="Times New Roman" w:hAnsi="Times New Roman"/>
          <w:sz w:val="24"/>
          <w:szCs w:val="24"/>
        </w:rPr>
        <w:t>Lepak</w:t>
      </w:r>
      <w:proofErr w:type="spellEnd"/>
      <w:r>
        <w:rPr>
          <w:rFonts w:ascii="Times New Roman" w:hAnsi="Times New Roman"/>
          <w:sz w:val="24"/>
          <w:szCs w:val="24"/>
        </w:rPr>
        <w:t xml:space="preserve">, D. and </w:t>
      </w:r>
      <w:proofErr w:type="spellStart"/>
      <w:r>
        <w:rPr>
          <w:rFonts w:ascii="Times New Roman" w:hAnsi="Times New Roman"/>
          <w:sz w:val="24"/>
          <w:szCs w:val="24"/>
        </w:rPr>
        <w:t>Boselie</w:t>
      </w:r>
      <w:proofErr w:type="spellEnd"/>
      <w:r>
        <w:rPr>
          <w:rFonts w:ascii="Times New Roman" w:hAnsi="Times New Roman"/>
          <w:sz w:val="24"/>
          <w:szCs w:val="24"/>
        </w:rPr>
        <w:t>, P., 2018. Integrating strategic human capital and strategic human resource management. The International Journal of Human Resource Management, 29(1), pp.34-67.</w:t>
      </w:r>
    </w:p>
    <w:p w14:paraId="6EF444DA"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Boxall, P. and Purcell, J., 2000. Strategic human resource management: where have we come from and where should we be going? International Journal of Management Reviews, 2(2), pp.183-203.</w:t>
      </w:r>
    </w:p>
    <w:p w14:paraId="2C0243C0" w14:textId="77777777" w:rsidR="00485167" w:rsidRDefault="00485167">
      <w:pPr>
        <w:spacing w:line="360" w:lineRule="auto"/>
        <w:jc w:val="both"/>
        <w:rPr>
          <w:rFonts w:ascii="Times New Roman" w:hAnsi="Times New Roman"/>
          <w:sz w:val="24"/>
          <w:szCs w:val="24"/>
        </w:rPr>
      </w:pPr>
    </w:p>
    <w:p w14:paraId="6DEDED98"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Bratton, J., Gold, J., Bratton, A. and Steele, L., 2021. Human resource management. Bloomsbury Publishing.</w:t>
      </w:r>
    </w:p>
    <w:p w14:paraId="5BC0E00C" w14:textId="77777777" w:rsidR="00485167" w:rsidRDefault="00485167">
      <w:pPr>
        <w:spacing w:line="360" w:lineRule="auto"/>
        <w:jc w:val="both"/>
        <w:rPr>
          <w:rFonts w:ascii="Times New Roman" w:hAnsi="Times New Roman"/>
          <w:sz w:val="24"/>
          <w:szCs w:val="24"/>
        </w:rPr>
      </w:pPr>
    </w:p>
    <w:p w14:paraId="116001B5"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Browning, V., Edgar, F., Gray, B. and Garrett, T., 2009. </w:t>
      </w:r>
      <w:proofErr w:type="spellStart"/>
      <w:r>
        <w:rPr>
          <w:rFonts w:ascii="Times New Roman" w:hAnsi="Times New Roman"/>
          <w:sz w:val="24"/>
          <w:szCs w:val="24"/>
        </w:rPr>
        <w:t>Realising</w:t>
      </w:r>
      <w:proofErr w:type="spellEnd"/>
      <w:r>
        <w:rPr>
          <w:rFonts w:ascii="Times New Roman" w:hAnsi="Times New Roman"/>
          <w:sz w:val="24"/>
          <w:szCs w:val="24"/>
        </w:rPr>
        <w:t xml:space="preserve"> competitive advantage through HRM in New Zealand service industries. The Service Industries Journal,29(6), pp.741-760.</w:t>
      </w:r>
    </w:p>
    <w:p w14:paraId="2B2E2BF6" w14:textId="77777777" w:rsidR="00485167" w:rsidRDefault="00485167">
      <w:pPr>
        <w:spacing w:line="360" w:lineRule="auto"/>
        <w:jc w:val="both"/>
        <w:rPr>
          <w:rFonts w:ascii="Times New Roman" w:hAnsi="Times New Roman"/>
          <w:sz w:val="24"/>
          <w:szCs w:val="24"/>
        </w:rPr>
      </w:pPr>
    </w:p>
    <w:p w14:paraId="2559407B" w14:textId="77777777" w:rsidR="00485167" w:rsidRDefault="00000000">
      <w:pPr>
        <w:spacing w:line="360" w:lineRule="auto"/>
        <w:jc w:val="both"/>
        <w:rPr>
          <w:rFonts w:ascii="Times New Roman" w:hAnsi="Times New Roman"/>
          <w:sz w:val="24"/>
          <w:szCs w:val="24"/>
        </w:rPr>
      </w:pPr>
      <w:proofErr w:type="spellStart"/>
      <w:r>
        <w:rPr>
          <w:rFonts w:ascii="Times New Roman" w:hAnsi="Times New Roman"/>
          <w:sz w:val="24"/>
          <w:szCs w:val="24"/>
        </w:rPr>
        <w:t>Burjek</w:t>
      </w:r>
      <w:proofErr w:type="spellEnd"/>
      <w:r>
        <w:rPr>
          <w:rFonts w:ascii="Times New Roman" w:hAnsi="Times New Roman"/>
          <w:sz w:val="24"/>
          <w:szCs w:val="24"/>
        </w:rPr>
        <w:t>, A., 2016. Workforce Management Software News, Blog, and Resources. [online] Workforce.com. Available at: &lt;https://workforce.com/news/hilton-adopts-family-friendly-employee-benefits&gt; [Accessed 10 May 2022].</w:t>
      </w:r>
    </w:p>
    <w:p w14:paraId="6C0B666E" w14:textId="77777777" w:rsidR="00485167" w:rsidRDefault="00485167">
      <w:pPr>
        <w:spacing w:line="360" w:lineRule="auto"/>
        <w:jc w:val="both"/>
        <w:rPr>
          <w:rFonts w:ascii="Times New Roman" w:hAnsi="Times New Roman"/>
          <w:sz w:val="24"/>
          <w:szCs w:val="24"/>
        </w:rPr>
      </w:pPr>
    </w:p>
    <w:p w14:paraId="0C656933"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Chams, N. and García-</w:t>
      </w:r>
      <w:proofErr w:type="spellStart"/>
      <w:r>
        <w:rPr>
          <w:rFonts w:ascii="Times New Roman" w:hAnsi="Times New Roman"/>
          <w:sz w:val="24"/>
          <w:szCs w:val="24"/>
        </w:rPr>
        <w:t>Blandón</w:t>
      </w:r>
      <w:proofErr w:type="spellEnd"/>
      <w:r>
        <w:rPr>
          <w:rFonts w:ascii="Times New Roman" w:hAnsi="Times New Roman"/>
          <w:sz w:val="24"/>
          <w:szCs w:val="24"/>
        </w:rPr>
        <w:t>, J., 2019. On the importance of sustainable human resource management for the adoption of sustainable development goals. Resources, Conservation and Recycling, 141, pp.109-122.</w:t>
      </w:r>
    </w:p>
    <w:p w14:paraId="298177E9" w14:textId="77777777" w:rsidR="00485167" w:rsidRDefault="00485167">
      <w:pPr>
        <w:spacing w:line="360" w:lineRule="auto"/>
        <w:jc w:val="both"/>
        <w:rPr>
          <w:rFonts w:ascii="Times New Roman" w:hAnsi="Times New Roman"/>
          <w:sz w:val="24"/>
          <w:szCs w:val="24"/>
        </w:rPr>
      </w:pPr>
    </w:p>
    <w:p w14:paraId="66E1E9D4"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Chang, H. and Ma, C., 2015. Managing the service brand value of the hotel industry in an emerging market. </w:t>
      </w:r>
      <w:proofErr w:type="spellStart"/>
      <w:r>
        <w:rPr>
          <w:rFonts w:ascii="Times New Roman" w:hAnsi="Times New Roman"/>
          <w:sz w:val="24"/>
          <w:szCs w:val="24"/>
        </w:rPr>
        <w:t>InternationalJournal</w:t>
      </w:r>
      <w:proofErr w:type="spellEnd"/>
      <w:r>
        <w:rPr>
          <w:rFonts w:ascii="Times New Roman" w:hAnsi="Times New Roman"/>
          <w:sz w:val="24"/>
          <w:szCs w:val="24"/>
        </w:rPr>
        <w:t xml:space="preserve"> of Hospitality Management, 47, pp.1-13.</w:t>
      </w:r>
    </w:p>
    <w:p w14:paraId="03D44F19" w14:textId="77777777" w:rsidR="00485167" w:rsidRDefault="00485167">
      <w:pPr>
        <w:spacing w:line="360" w:lineRule="auto"/>
        <w:jc w:val="both"/>
        <w:rPr>
          <w:rFonts w:ascii="Times New Roman" w:hAnsi="Times New Roman"/>
          <w:sz w:val="24"/>
          <w:szCs w:val="24"/>
        </w:rPr>
      </w:pPr>
    </w:p>
    <w:p w14:paraId="02EB26D6"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lastRenderedPageBreak/>
        <w:t>Choudhury, P., Foroughi, C. and Larson, B., 2021. Work-from- Anywhere: The Productivity Effects of Geographic Flexibility. Strategic Management Journal, 42(4), pp.655-683.</w:t>
      </w:r>
    </w:p>
    <w:p w14:paraId="123D8E6D" w14:textId="77777777" w:rsidR="00485167" w:rsidRDefault="00485167">
      <w:pPr>
        <w:spacing w:line="360" w:lineRule="auto"/>
        <w:jc w:val="both"/>
        <w:rPr>
          <w:rFonts w:ascii="Times New Roman" w:hAnsi="Times New Roman"/>
          <w:sz w:val="24"/>
          <w:szCs w:val="24"/>
        </w:rPr>
      </w:pPr>
    </w:p>
    <w:p w14:paraId="5E8DA54B"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Collins, C., 2020. Expanding the resource-based view model of strategic human resource management. The International Journal of Human Resource Management, 32(2), pp.331-358.</w:t>
      </w:r>
    </w:p>
    <w:p w14:paraId="7B0B19D7" w14:textId="77777777" w:rsidR="00485167" w:rsidRDefault="00485167">
      <w:pPr>
        <w:spacing w:line="360" w:lineRule="auto"/>
        <w:jc w:val="both"/>
        <w:rPr>
          <w:rFonts w:ascii="Times New Roman" w:hAnsi="Times New Roman"/>
          <w:sz w:val="24"/>
          <w:szCs w:val="24"/>
        </w:rPr>
      </w:pPr>
    </w:p>
    <w:p w14:paraId="73EB4703"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Cooke, F. and Saini, D., 2010. Diversity management in India: A study of organizations in different ownership forms and industrial sectors. Human Resource Management, 49(3), pp.477-500.</w:t>
      </w:r>
    </w:p>
    <w:p w14:paraId="24102C50" w14:textId="77777777" w:rsidR="00485167" w:rsidRDefault="00485167">
      <w:pPr>
        <w:spacing w:line="360" w:lineRule="auto"/>
        <w:jc w:val="both"/>
        <w:rPr>
          <w:rFonts w:ascii="Times New Roman" w:hAnsi="Times New Roman"/>
          <w:sz w:val="24"/>
          <w:szCs w:val="24"/>
        </w:rPr>
      </w:pPr>
    </w:p>
    <w:p w14:paraId="1B80B409"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Cooke, F., Wood, G., Wang, M. and Veen, A., 2019. How far has international HRM travelled? A systematic review of literature on multinational corporations (2000–2014). Human Resource Management Review, 29(1), pp.59-75.</w:t>
      </w:r>
    </w:p>
    <w:p w14:paraId="33876EE0" w14:textId="77777777" w:rsidR="00485167" w:rsidRDefault="00485167">
      <w:pPr>
        <w:spacing w:line="360" w:lineRule="auto"/>
        <w:jc w:val="both"/>
        <w:rPr>
          <w:rFonts w:ascii="Times New Roman" w:hAnsi="Times New Roman"/>
          <w:sz w:val="24"/>
          <w:szCs w:val="24"/>
        </w:rPr>
      </w:pPr>
    </w:p>
    <w:p w14:paraId="6DB5444A" w14:textId="77777777" w:rsidR="00485167" w:rsidRDefault="00000000">
      <w:pPr>
        <w:spacing w:line="360" w:lineRule="auto"/>
        <w:jc w:val="both"/>
        <w:rPr>
          <w:rFonts w:ascii="Times New Roman" w:hAnsi="Times New Roman"/>
          <w:sz w:val="24"/>
          <w:szCs w:val="24"/>
        </w:rPr>
      </w:pPr>
      <w:proofErr w:type="spellStart"/>
      <w:r>
        <w:rPr>
          <w:rFonts w:ascii="Times New Roman" w:hAnsi="Times New Roman"/>
          <w:sz w:val="24"/>
          <w:szCs w:val="24"/>
        </w:rPr>
        <w:t>Corder</w:t>
      </w:r>
      <w:proofErr w:type="spellEnd"/>
      <w:r>
        <w:rPr>
          <w:rFonts w:ascii="Times New Roman" w:hAnsi="Times New Roman"/>
          <w:sz w:val="24"/>
          <w:szCs w:val="24"/>
        </w:rPr>
        <w:t xml:space="preserve">, J., 2021. Hilton named the third best workplace in </w:t>
      </w:r>
      <w:proofErr w:type="spellStart"/>
      <w:r>
        <w:rPr>
          <w:rFonts w:ascii="Times New Roman" w:hAnsi="Times New Roman"/>
          <w:sz w:val="24"/>
          <w:szCs w:val="24"/>
        </w:rPr>
        <w:t>theworld</w:t>
      </w:r>
      <w:proofErr w:type="spellEnd"/>
      <w:r>
        <w:rPr>
          <w:rFonts w:ascii="Times New Roman" w:hAnsi="Times New Roman"/>
          <w:sz w:val="24"/>
          <w:szCs w:val="24"/>
        </w:rPr>
        <w:t xml:space="preserve"> in 2021. [online] Hotelier. Available at: &lt;https://www.hoteliermiddleeast.com/news/hilton-named-the-third-best workplace-in-the-world-in-2021&gt; [Accessed 6 May 2022].</w:t>
      </w:r>
    </w:p>
    <w:p w14:paraId="5E09BE92" w14:textId="77777777" w:rsidR="00485167" w:rsidRDefault="00485167">
      <w:pPr>
        <w:spacing w:line="360" w:lineRule="auto"/>
        <w:jc w:val="both"/>
        <w:rPr>
          <w:rFonts w:ascii="Times New Roman" w:hAnsi="Times New Roman"/>
          <w:sz w:val="24"/>
          <w:szCs w:val="24"/>
        </w:rPr>
      </w:pPr>
    </w:p>
    <w:p w14:paraId="36E0D243"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Cross, C. and Kieran, S., 2018. Introducing Human Resource Management. In: R. </w:t>
      </w:r>
      <w:proofErr w:type="spellStart"/>
      <w:r>
        <w:rPr>
          <w:rFonts w:ascii="Times New Roman" w:hAnsi="Times New Roman"/>
          <w:sz w:val="24"/>
          <w:szCs w:val="24"/>
        </w:rPr>
        <w:t>Carbery</w:t>
      </w:r>
      <w:proofErr w:type="spellEnd"/>
      <w:r>
        <w:rPr>
          <w:rFonts w:ascii="Times New Roman" w:hAnsi="Times New Roman"/>
          <w:sz w:val="24"/>
          <w:szCs w:val="24"/>
        </w:rPr>
        <w:t xml:space="preserve"> and C. Cross, ed., Human Resource Management. Macmillan International Higher Education, pp.1-20.</w:t>
      </w:r>
    </w:p>
    <w:p w14:paraId="69EF2B67" w14:textId="77777777" w:rsidR="00485167" w:rsidRDefault="00485167">
      <w:pPr>
        <w:spacing w:line="360" w:lineRule="auto"/>
        <w:jc w:val="both"/>
        <w:rPr>
          <w:rFonts w:ascii="Times New Roman" w:hAnsi="Times New Roman"/>
          <w:sz w:val="24"/>
          <w:szCs w:val="24"/>
        </w:rPr>
      </w:pPr>
    </w:p>
    <w:p w14:paraId="1761112C"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w:t>
      </w:r>
      <w:proofErr w:type="spellStart"/>
      <w:r>
        <w:rPr>
          <w:rFonts w:ascii="Times New Roman" w:hAnsi="Times New Roman"/>
          <w:sz w:val="24"/>
          <w:szCs w:val="24"/>
        </w:rPr>
        <w:t>D’Oria</w:t>
      </w:r>
      <w:proofErr w:type="spellEnd"/>
      <w:r>
        <w:rPr>
          <w:rFonts w:ascii="Times New Roman" w:hAnsi="Times New Roman"/>
          <w:sz w:val="24"/>
          <w:szCs w:val="24"/>
        </w:rPr>
        <w:t xml:space="preserve">, L., Crook, T., </w:t>
      </w:r>
      <w:proofErr w:type="spellStart"/>
      <w:r>
        <w:rPr>
          <w:rFonts w:ascii="Times New Roman" w:hAnsi="Times New Roman"/>
          <w:sz w:val="24"/>
          <w:szCs w:val="24"/>
        </w:rPr>
        <w:t>Ketchen</w:t>
      </w:r>
      <w:proofErr w:type="spellEnd"/>
      <w:r>
        <w:rPr>
          <w:rFonts w:ascii="Times New Roman" w:hAnsi="Times New Roman"/>
          <w:sz w:val="24"/>
          <w:szCs w:val="24"/>
        </w:rPr>
        <w:t xml:space="preserve">, D., </w:t>
      </w:r>
      <w:proofErr w:type="spellStart"/>
      <w:r>
        <w:rPr>
          <w:rFonts w:ascii="Times New Roman" w:hAnsi="Times New Roman"/>
          <w:sz w:val="24"/>
          <w:szCs w:val="24"/>
        </w:rPr>
        <w:t>Sirmon</w:t>
      </w:r>
      <w:proofErr w:type="spellEnd"/>
      <w:r>
        <w:rPr>
          <w:rFonts w:ascii="Times New Roman" w:hAnsi="Times New Roman"/>
          <w:sz w:val="24"/>
          <w:szCs w:val="24"/>
        </w:rPr>
        <w:t>, D. and Wright, M.,2021. The Evolution of Resource-Based Inquiry: A Review and Meta-Analytic Integration of the Strategic Resources–Actions–Performance Pathway. Journal of Management, 47(6), pp.1383-1429.</w:t>
      </w:r>
    </w:p>
    <w:p w14:paraId="01DC770A" w14:textId="77777777" w:rsidR="00485167" w:rsidRDefault="00485167">
      <w:pPr>
        <w:spacing w:line="360" w:lineRule="auto"/>
        <w:jc w:val="both"/>
        <w:rPr>
          <w:rFonts w:ascii="Times New Roman" w:hAnsi="Times New Roman"/>
          <w:sz w:val="24"/>
          <w:szCs w:val="24"/>
        </w:rPr>
      </w:pPr>
    </w:p>
    <w:p w14:paraId="01CF7B00"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lastRenderedPageBreak/>
        <w:t>Dawson, M., Abbott, J. and Shoemaker, S., 2011. The Hospitality Culture Scale: A measure organizational culture and personal attributes. International Journal of Hospitality Management, 30(2), pp.290-300.</w:t>
      </w:r>
    </w:p>
    <w:p w14:paraId="0FAE639B" w14:textId="77777777" w:rsidR="00485167" w:rsidRDefault="00485167">
      <w:pPr>
        <w:spacing w:line="360" w:lineRule="auto"/>
        <w:jc w:val="both"/>
        <w:rPr>
          <w:rFonts w:ascii="Times New Roman" w:hAnsi="Times New Roman"/>
          <w:sz w:val="24"/>
          <w:szCs w:val="24"/>
        </w:rPr>
      </w:pPr>
    </w:p>
    <w:p w14:paraId="302FE90D" w14:textId="77777777" w:rsidR="00485167" w:rsidRDefault="00000000">
      <w:pPr>
        <w:spacing w:line="360" w:lineRule="auto"/>
        <w:jc w:val="both"/>
        <w:rPr>
          <w:rFonts w:ascii="Times New Roman" w:hAnsi="Times New Roman"/>
          <w:sz w:val="24"/>
          <w:szCs w:val="24"/>
        </w:rPr>
      </w:pPr>
      <w:proofErr w:type="spellStart"/>
      <w:r>
        <w:rPr>
          <w:rFonts w:ascii="Times New Roman" w:hAnsi="Times New Roman"/>
          <w:sz w:val="24"/>
          <w:szCs w:val="24"/>
        </w:rPr>
        <w:t>Delery</w:t>
      </w:r>
      <w:proofErr w:type="spellEnd"/>
      <w:r>
        <w:rPr>
          <w:rFonts w:ascii="Times New Roman" w:hAnsi="Times New Roman"/>
          <w:sz w:val="24"/>
          <w:szCs w:val="24"/>
        </w:rPr>
        <w:t>, J. and Doty, D., 1996. Modes of Theorizing in Strategic Human Resource Management: Tests of Universalistic, Contingency, and Configurational Performance Predictions. Academy of Management Journal, 39(4), pp.802-</w:t>
      </w:r>
    </w:p>
    <w:p w14:paraId="390C6F55"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835.</w:t>
      </w:r>
    </w:p>
    <w:p w14:paraId="2D17EED1"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w:t>
      </w:r>
      <w:proofErr w:type="spellStart"/>
      <w:r>
        <w:rPr>
          <w:rFonts w:ascii="Times New Roman" w:hAnsi="Times New Roman"/>
          <w:sz w:val="24"/>
          <w:szCs w:val="24"/>
        </w:rPr>
        <w:t>Delery</w:t>
      </w:r>
      <w:proofErr w:type="spellEnd"/>
      <w:r>
        <w:rPr>
          <w:rFonts w:ascii="Times New Roman" w:hAnsi="Times New Roman"/>
          <w:sz w:val="24"/>
          <w:szCs w:val="24"/>
        </w:rPr>
        <w:t xml:space="preserve">, J. and </w:t>
      </w:r>
      <w:proofErr w:type="spellStart"/>
      <w:r>
        <w:rPr>
          <w:rFonts w:ascii="Times New Roman" w:hAnsi="Times New Roman"/>
          <w:sz w:val="24"/>
          <w:szCs w:val="24"/>
        </w:rPr>
        <w:t>Roumpi</w:t>
      </w:r>
      <w:proofErr w:type="spellEnd"/>
      <w:r>
        <w:rPr>
          <w:rFonts w:ascii="Times New Roman" w:hAnsi="Times New Roman"/>
          <w:sz w:val="24"/>
          <w:szCs w:val="24"/>
        </w:rPr>
        <w:t xml:space="preserve">, D., 2017. Strategic human resource management, human </w:t>
      </w:r>
      <w:proofErr w:type="gramStart"/>
      <w:r>
        <w:rPr>
          <w:rFonts w:ascii="Times New Roman" w:hAnsi="Times New Roman"/>
          <w:sz w:val="24"/>
          <w:szCs w:val="24"/>
        </w:rPr>
        <w:t>capital</w:t>
      </w:r>
      <w:proofErr w:type="gramEnd"/>
      <w:r>
        <w:rPr>
          <w:rFonts w:ascii="Times New Roman" w:hAnsi="Times New Roman"/>
          <w:sz w:val="24"/>
          <w:szCs w:val="24"/>
        </w:rPr>
        <w:t xml:space="preserve"> and competitive advantage: is the field going in circles? Human Resource Management Journal, 27(1), pp.1-21.</w:t>
      </w:r>
    </w:p>
    <w:p w14:paraId="0A3180BA" w14:textId="77777777" w:rsidR="00485167" w:rsidRDefault="00485167">
      <w:pPr>
        <w:spacing w:line="360" w:lineRule="auto"/>
        <w:jc w:val="both"/>
        <w:rPr>
          <w:rFonts w:ascii="Times New Roman" w:hAnsi="Times New Roman"/>
          <w:sz w:val="24"/>
          <w:szCs w:val="24"/>
        </w:rPr>
      </w:pPr>
    </w:p>
    <w:p w14:paraId="282406E9" w14:textId="77777777" w:rsidR="00485167" w:rsidRDefault="00485167">
      <w:pPr>
        <w:spacing w:line="360" w:lineRule="auto"/>
        <w:jc w:val="both"/>
        <w:rPr>
          <w:rFonts w:ascii="Times New Roman" w:hAnsi="Times New Roman"/>
          <w:sz w:val="24"/>
          <w:szCs w:val="24"/>
        </w:rPr>
      </w:pPr>
    </w:p>
    <w:p w14:paraId="0929D9FC"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w:t>
      </w:r>
      <w:proofErr w:type="spellStart"/>
      <w:r>
        <w:rPr>
          <w:rFonts w:ascii="Times New Roman" w:hAnsi="Times New Roman"/>
          <w:sz w:val="24"/>
          <w:szCs w:val="24"/>
        </w:rPr>
        <w:t>DiTomaso</w:t>
      </w:r>
      <w:proofErr w:type="spellEnd"/>
      <w:r>
        <w:rPr>
          <w:rFonts w:ascii="Times New Roman" w:hAnsi="Times New Roman"/>
          <w:sz w:val="24"/>
          <w:szCs w:val="24"/>
        </w:rPr>
        <w:t>, N., 2021. Why Difference Makes a Difference: Diversity, Inequality, and Institutionalization. Journal of Management Studies, 58(8), pp.2024-2051.</w:t>
      </w:r>
    </w:p>
    <w:p w14:paraId="259C5B03" w14:textId="77777777" w:rsidR="00485167" w:rsidRDefault="00485167">
      <w:pPr>
        <w:spacing w:line="360" w:lineRule="auto"/>
        <w:jc w:val="both"/>
        <w:rPr>
          <w:rFonts w:ascii="Times New Roman" w:hAnsi="Times New Roman"/>
          <w:sz w:val="24"/>
          <w:szCs w:val="24"/>
        </w:rPr>
      </w:pPr>
    </w:p>
    <w:p w14:paraId="7A5C39FC"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Dudovskiy, J., 2016. Hilton Hotels Business Strategy and Competitive Advantage - Research-Methodology. [online] Research-Methodology. Available at: &lt;https://research-methodology.net/hilton-hotels-business-strategy-and </w:t>
      </w:r>
      <w:proofErr w:type="gramStart"/>
      <w:r>
        <w:rPr>
          <w:rFonts w:ascii="Times New Roman" w:hAnsi="Times New Roman"/>
          <w:sz w:val="24"/>
          <w:szCs w:val="24"/>
        </w:rPr>
        <w:t>competitive-advantage</w:t>
      </w:r>
      <w:proofErr w:type="gramEnd"/>
      <w:r>
        <w:rPr>
          <w:rFonts w:ascii="Times New Roman" w:hAnsi="Times New Roman"/>
          <w:sz w:val="24"/>
          <w:szCs w:val="24"/>
        </w:rPr>
        <w:t>/#google_vignette&gt; [Accessed 13 May2022].</w:t>
      </w:r>
    </w:p>
    <w:p w14:paraId="3F2965B8" w14:textId="77777777" w:rsidR="00485167" w:rsidRDefault="00485167">
      <w:pPr>
        <w:spacing w:line="360" w:lineRule="auto"/>
        <w:jc w:val="both"/>
        <w:rPr>
          <w:rFonts w:ascii="Times New Roman" w:hAnsi="Times New Roman"/>
          <w:sz w:val="24"/>
          <w:szCs w:val="24"/>
        </w:rPr>
      </w:pPr>
    </w:p>
    <w:p w14:paraId="32301059"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Dyck, A., Morse, A. and Zingales, L., 2010. Who blows the whistle on corporate fraud? The journal of finance, 65(6), pp.2213-2253.</w:t>
      </w:r>
    </w:p>
    <w:p w14:paraId="78EFEB43" w14:textId="77777777" w:rsidR="00485167" w:rsidRDefault="00485167">
      <w:pPr>
        <w:spacing w:line="360" w:lineRule="auto"/>
        <w:jc w:val="both"/>
        <w:rPr>
          <w:rFonts w:ascii="Times New Roman" w:hAnsi="Times New Roman"/>
          <w:sz w:val="24"/>
          <w:szCs w:val="24"/>
        </w:rPr>
      </w:pPr>
    </w:p>
    <w:p w14:paraId="27216DBD"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lastRenderedPageBreak/>
        <w:t xml:space="preserve"> Eggleston, M., 2012. Hilton Worldwide: Partnering for a Competitive Advantage. [online] Training Industry. Available at: &lt;https://trainingindustry.com/articles/strategy-alignment-and-planning/hilton-worldwide-partnering-for-a-competitive- advantage/&gt; [Accessed 10 May 2022].</w:t>
      </w:r>
    </w:p>
    <w:p w14:paraId="487BC400" w14:textId="77777777" w:rsidR="00485167" w:rsidRDefault="00485167">
      <w:pPr>
        <w:spacing w:line="360" w:lineRule="auto"/>
        <w:jc w:val="both"/>
        <w:rPr>
          <w:rFonts w:ascii="Times New Roman" w:hAnsi="Times New Roman"/>
          <w:sz w:val="24"/>
          <w:szCs w:val="24"/>
        </w:rPr>
      </w:pPr>
    </w:p>
    <w:p w14:paraId="4F1B13C2"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w:t>
      </w:r>
      <w:proofErr w:type="spellStart"/>
      <w:r>
        <w:rPr>
          <w:rFonts w:ascii="Times New Roman" w:hAnsi="Times New Roman"/>
          <w:sz w:val="24"/>
          <w:szCs w:val="24"/>
        </w:rPr>
        <w:t>Enz</w:t>
      </w:r>
      <w:proofErr w:type="spellEnd"/>
      <w:r>
        <w:rPr>
          <w:rFonts w:ascii="Times New Roman" w:hAnsi="Times New Roman"/>
          <w:sz w:val="24"/>
          <w:szCs w:val="24"/>
        </w:rPr>
        <w:t>, C., 2009. Human Resource Management. Cornell Hospitality Quarterly, 50(4), pp.578-583.</w:t>
      </w:r>
    </w:p>
    <w:p w14:paraId="5CD1D88F" w14:textId="77777777" w:rsidR="00485167" w:rsidRDefault="00485167">
      <w:pPr>
        <w:spacing w:line="360" w:lineRule="auto"/>
        <w:jc w:val="both"/>
        <w:rPr>
          <w:rFonts w:ascii="Times New Roman" w:hAnsi="Times New Roman"/>
          <w:sz w:val="24"/>
          <w:szCs w:val="24"/>
        </w:rPr>
      </w:pPr>
    </w:p>
    <w:p w14:paraId="796DD30B"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Ferreira, J. and Fernandes, C., 2017. Resources and capabilities’ effects on firm performance: what are they? Journal of Knowledge Management, 21(5), pp.1202-1217.</w:t>
      </w:r>
    </w:p>
    <w:p w14:paraId="054638D2"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w:t>
      </w:r>
      <w:proofErr w:type="spellStart"/>
      <w:r>
        <w:rPr>
          <w:rFonts w:ascii="Times New Roman" w:hAnsi="Times New Roman"/>
          <w:sz w:val="24"/>
          <w:szCs w:val="24"/>
        </w:rPr>
        <w:t>Festing</w:t>
      </w:r>
      <w:proofErr w:type="spellEnd"/>
      <w:r>
        <w:rPr>
          <w:rFonts w:ascii="Times New Roman" w:hAnsi="Times New Roman"/>
          <w:sz w:val="24"/>
          <w:szCs w:val="24"/>
        </w:rPr>
        <w:t xml:space="preserve">, M., </w:t>
      </w:r>
      <w:proofErr w:type="spellStart"/>
      <w:r>
        <w:rPr>
          <w:rFonts w:ascii="Times New Roman" w:hAnsi="Times New Roman"/>
          <w:sz w:val="24"/>
          <w:szCs w:val="24"/>
        </w:rPr>
        <w:t>Knappert</w:t>
      </w:r>
      <w:proofErr w:type="spellEnd"/>
      <w:r>
        <w:rPr>
          <w:rFonts w:ascii="Times New Roman" w:hAnsi="Times New Roman"/>
          <w:sz w:val="24"/>
          <w:szCs w:val="24"/>
        </w:rPr>
        <w:t xml:space="preserve">, L. and </w:t>
      </w:r>
      <w:proofErr w:type="spellStart"/>
      <w:r>
        <w:rPr>
          <w:rFonts w:ascii="Times New Roman" w:hAnsi="Times New Roman"/>
          <w:sz w:val="24"/>
          <w:szCs w:val="24"/>
        </w:rPr>
        <w:t>Kornau</w:t>
      </w:r>
      <w:proofErr w:type="spellEnd"/>
      <w:r>
        <w:rPr>
          <w:rFonts w:ascii="Times New Roman" w:hAnsi="Times New Roman"/>
          <w:sz w:val="24"/>
          <w:szCs w:val="24"/>
        </w:rPr>
        <w:t>, A., 2014. Gender-Specific Preferences in Global Performance Management: An Empirical Study of Male and Female Managers in a Multinational Context. Human Resource Management, 54(1), pp.55-79.</w:t>
      </w:r>
    </w:p>
    <w:p w14:paraId="71FE9273" w14:textId="77777777" w:rsidR="00485167" w:rsidRDefault="00000000">
      <w:pPr>
        <w:spacing w:line="360" w:lineRule="auto"/>
        <w:jc w:val="both"/>
        <w:rPr>
          <w:rFonts w:ascii="Times New Roman" w:hAnsi="Times New Roman"/>
          <w:sz w:val="24"/>
          <w:szCs w:val="24"/>
        </w:rPr>
      </w:pPr>
      <w:proofErr w:type="spellStart"/>
      <w:r>
        <w:rPr>
          <w:rFonts w:ascii="Times New Roman" w:hAnsi="Times New Roman"/>
          <w:sz w:val="24"/>
          <w:szCs w:val="24"/>
        </w:rPr>
        <w:t>lyvbjerg</w:t>
      </w:r>
      <w:proofErr w:type="spellEnd"/>
      <w:r>
        <w:rPr>
          <w:rFonts w:ascii="Times New Roman" w:hAnsi="Times New Roman"/>
          <w:sz w:val="24"/>
          <w:szCs w:val="24"/>
        </w:rPr>
        <w:t>, B., 2006. Five Misunderstandings About Case-Study Research. Qualitative Inquiry, 12(2), pp.219-245.</w:t>
      </w:r>
    </w:p>
    <w:p w14:paraId="4E452E87" w14:textId="77777777" w:rsidR="00485167" w:rsidRDefault="00485167">
      <w:pPr>
        <w:spacing w:line="360" w:lineRule="auto"/>
        <w:jc w:val="both"/>
        <w:rPr>
          <w:rFonts w:ascii="Times New Roman" w:hAnsi="Times New Roman"/>
          <w:sz w:val="24"/>
          <w:szCs w:val="24"/>
        </w:rPr>
      </w:pPr>
    </w:p>
    <w:p w14:paraId="4F16C87C"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w:t>
      </w:r>
      <w:proofErr w:type="spellStart"/>
      <w:r>
        <w:rPr>
          <w:rFonts w:ascii="Times New Roman" w:hAnsi="Times New Roman"/>
          <w:sz w:val="24"/>
          <w:szCs w:val="24"/>
        </w:rPr>
        <w:t>Foltean</w:t>
      </w:r>
      <w:proofErr w:type="spellEnd"/>
      <w:r>
        <w:rPr>
          <w:rFonts w:ascii="Times New Roman" w:hAnsi="Times New Roman"/>
          <w:sz w:val="24"/>
          <w:szCs w:val="24"/>
        </w:rPr>
        <w:t xml:space="preserve">, F., </w:t>
      </w:r>
      <w:proofErr w:type="spellStart"/>
      <w:r>
        <w:rPr>
          <w:rFonts w:ascii="Times New Roman" w:hAnsi="Times New Roman"/>
          <w:sz w:val="24"/>
          <w:szCs w:val="24"/>
        </w:rPr>
        <w:t>Trif</w:t>
      </w:r>
      <w:proofErr w:type="spellEnd"/>
      <w:r>
        <w:rPr>
          <w:rFonts w:ascii="Times New Roman" w:hAnsi="Times New Roman"/>
          <w:sz w:val="24"/>
          <w:szCs w:val="24"/>
        </w:rPr>
        <w:t xml:space="preserve">, S. and </w:t>
      </w:r>
      <w:proofErr w:type="spellStart"/>
      <w:r>
        <w:rPr>
          <w:rFonts w:ascii="Times New Roman" w:hAnsi="Times New Roman"/>
          <w:sz w:val="24"/>
          <w:szCs w:val="24"/>
        </w:rPr>
        <w:t>Tuleu</w:t>
      </w:r>
      <w:proofErr w:type="spellEnd"/>
      <w:r>
        <w:rPr>
          <w:rFonts w:ascii="Times New Roman" w:hAnsi="Times New Roman"/>
          <w:sz w:val="24"/>
          <w:szCs w:val="24"/>
        </w:rPr>
        <w:t>, D., 2019. Customer relationship management capabilities and social media technology use: Consequences on firm performance. Journal of Business Research, 104, pp.563-575.</w:t>
      </w:r>
    </w:p>
    <w:p w14:paraId="381615EA" w14:textId="77777777" w:rsidR="00485167" w:rsidRDefault="00485167">
      <w:pPr>
        <w:spacing w:line="360" w:lineRule="auto"/>
        <w:jc w:val="both"/>
        <w:rPr>
          <w:rFonts w:ascii="Times New Roman" w:hAnsi="Times New Roman"/>
          <w:sz w:val="24"/>
          <w:szCs w:val="24"/>
        </w:rPr>
      </w:pPr>
    </w:p>
    <w:p w14:paraId="425375D1"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Gannon, J., Roper, A. and Doherty, L., 2010. The impact of hotel management contracting on IHRM practices. International Journal of Contemporary Hospitality Management, 22(5), pp.638-658.</w:t>
      </w:r>
    </w:p>
    <w:p w14:paraId="16DBBB87"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Gannon, J., Roper, A. and Doherty, L., 2015. Strategic human resource management: Insights from the international hotel industry. International Journal of Hospitality Management, 47, pp.65-75.</w:t>
      </w:r>
    </w:p>
    <w:p w14:paraId="06B5F367" w14:textId="77777777" w:rsidR="00485167" w:rsidRDefault="00485167">
      <w:pPr>
        <w:spacing w:line="360" w:lineRule="auto"/>
        <w:jc w:val="both"/>
        <w:rPr>
          <w:rFonts w:ascii="Times New Roman" w:hAnsi="Times New Roman"/>
          <w:sz w:val="24"/>
          <w:szCs w:val="24"/>
        </w:rPr>
      </w:pPr>
    </w:p>
    <w:p w14:paraId="0D47633A"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lastRenderedPageBreak/>
        <w:t xml:space="preserve"> </w:t>
      </w:r>
      <w:proofErr w:type="spellStart"/>
      <w:r>
        <w:rPr>
          <w:rFonts w:ascii="Times New Roman" w:hAnsi="Times New Roman"/>
          <w:sz w:val="24"/>
          <w:szCs w:val="24"/>
        </w:rPr>
        <w:t>Garavan</w:t>
      </w:r>
      <w:proofErr w:type="spellEnd"/>
      <w:r>
        <w:rPr>
          <w:rFonts w:ascii="Times New Roman" w:hAnsi="Times New Roman"/>
          <w:sz w:val="24"/>
          <w:szCs w:val="24"/>
        </w:rPr>
        <w:t xml:space="preserve">, T., Shanahan, V., </w:t>
      </w:r>
      <w:proofErr w:type="spellStart"/>
      <w:r>
        <w:rPr>
          <w:rFonts w:ascii="Times New Roman" w:hAnsi="Times New Roman"/>
          <w:sz w:val="24"/>
          <w:szCs w:val="24"/>
        </w:rPr>
        <w:t>Carbery</w:t>
      </w:r>
      <w:proofErr w:type="spellEnd"/>
      <w:r>
        <w:rPr>
          <w:rFonts w:ascii="Times New Roman" w:hAnsi="Times New Roman"/>
          <w:sz w:val="24"/>
          <w:szCs w:val="24"/>
        </w:rPr>
        <w:t>, R. and Watson, S., 2016. Strategic human resource development: towards a conceptual framework to understand its contribution to dynamic capabilities. Human Resource Development International,</w:t>
      </w:r>
    </w:p>
    <w:p w14:paraId="06B67361"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19(4), pp.289-306.</w:t>
      </w:r>
    </w:p>
    <w:p w14:paraId="2074F268"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Gifford, J., 2021. Strategic Human Resource Management |Factsheets | CIPD. [online] CIPD. Available at&lt;https://www.cipd.co.uk/knowledge/strategy/hr/strategic-hrm </w:t>
      </w:r>
      <w:proofErr w:type="spellStart"/>
      <w:r>
        <w:rPr>
          <w:rFonts w:ascii="Times New Roman" w:hAnsi="Times New Roman"/>
          <w:sz w:val="24"/>
          <w:szCs w:val="24"/>
        </w:rPr>
        <w:t>factsheet?pdf</w:t>
      </w:r>
      <w:proofErr w:type="spellEnd"/>
      <w:r>
        <w:rPr>
          <w:rFonts w:ascii="Times New Roman" w:hAnsi="Times New Roman"/>
          <w:sz w:val="24"/>
          <w:szCs w:val="24"/>
        </w:rPr>
        <w:t>=true&gt; [Accessed 7 May 2022].</w:t>
      </w:r>
    </w:p>
    <w:p w14:paraId="41845307" w14:textId="77777777" w:rsidR="00485167" w:rsidRDefault="00485167">
      <w:pPr>
        <w:spacing w:line="360" w:lineRule="auto"/>
        <w:jc w:val="both"/>
        <w:rPr>
          <w:rFonts w:ascii="Times New Roman" w:hAnsi="Times New Roman"/>
          <w:sz w:val="24"/>
          <w:szCs w:val="24"/>
        </w:rPr>
      </w:pPr>
    </w:p>
    <w:p w14:paraId="0C7205D1"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Gomez, L. and </w:t>
      </w:r>
      <w:proofErr w:type="spellStart"/>
      <w:r>
        <w:rPr>
          <w:rFonts w:ascii="Times New Roman" w:hAnsi="Times New Roman"/>
          <w:sz w:val="24"/>
          <w:szCs w:val="24"/>
        </w:rPr>
        <w:t>Bernet</w:t>
      </w:r>
      <w:proofErr w:type="spellEnd"/>
      <w:r>
        <w:rPr>
          <w:rFonts w:ascii="Times New Roman" w:hAnsi="Times New Roman"/>
          <w:sz w:val="24"/>
          <w:szCs w:val="24"/>
        </w:rPr>
        <w:t>, P., 2019. Diversity improves performance and outcomes. Journal of the National Medical Association, 111(4), pp.383-392.</w:t>
      </w:r>
    </w:p>
    <w:p w14:paraId="0D55E757" w14:textId="77777777" w:rsidR="00485167" w:rsidRDefault="00485167">
      <w:pPr>
        <w:spacing w:line="360" w:lineRule="auto"/>
        <w:jc w:val="both"/>
        <w:rPr>
          <w:rFonts w:ascii="Times New Roman" w:hAnsi="Times New Roman"/>
          <w:sz w:val="24"/>
          <w:szCs w:val="24"/>
        </w:rPr>
      </w:pPr>
    </w:p>
    <w:p w14:paraId="3398A1DD"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Gong, Y. and Chang, S., 2008. Institutional antecedents and performance consequences of employment security and career advancement practices: Evidence from the people's republic of China. Human Resource Management, 47(1), pp.33-48.</w:t>
      </w:r>
    </w:p>
    <w:p w14:paraId="01866A0A" w14:textId="77777777" w:rsidR="00485167" w:rsidRDefault="00485167">
      <w:pPr>
        <w:spacing w:line="360" w:lineRule="auto"/>
        <w:jc w:val="both"/>
        <w:rPr>
          <w:rFonts w:ascii="Times New Roman" w:hAnsi="Times New Roman"/>
          <w:sz w:val="24"/>
          <w:szCs w:val="24"/>
        </w:rPr>
      </w:pPr>
    </w:p>
    <w:p w14:paraId="1C9EB171"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w:t>
      </w:r>
      <w:proofErr w:type="spellStart"/>
      <w:r>
        <w:rPr>
          <w:rFonts w:ascii="Times New Roman" w:hAnsi="Times New Roman"/>
          <w:sz w:val="24"/>
          <w:szCs w:val="24"/>
        </w:rPr>
        <w:t>Gragnano</w:t>
      </w:r>
      <w:proofErr w:type="spellEnd"/>
      <w:r>
        <w:rPr>
          <w:rFonts w:ascii="Times New Roman" w:hAnsi="Times New Roman"/>
          <w:sz w:val="24"/>
          <w:szCs w:val="24"/>
        </w:rPr>
        <w:t xml:space="preserve">, A., </w:t>
      </w:r>
      <w:proofErr w:type="spellStart"/>
      <w:r>
        <w:rPr>
          <w:rFonts w:ascii="Times New Roman" w:hAnsi="Times New Roman"/>
          <w:sz w:val="24"/>
          <w:szCs w:val="24"/>
        </w:rPr>
        <w:t>Simbula</w:t>
      </w:r>
      <w:proofErr w:type="spellEnd"/>
      <w:r>
        <w:rPr>
          <w:rFonts w:ascii="Times New Roman" w:hAnsi="Times New Roman"/>
          <w:sz w:val="24"/>
          <w:szCs w:val="24"/>
        </w:rPr>
        <w:t xml:space="preserve">, S. and </w:t>
      </w:r>
      <w:proofErr w:type="spellStart"/>
      <w:r>
        <w:rPr>
          <w:rFonts w:ascii="Times New Roman" w:hAnsi="Times New Roman"/>
          <w:sz w:val="24"/>
          <w:szCs w:val="24"/>
        </w:rPr>
        <w:t>Miglioretti</w:t>
      </w:r>
      <w:proofErr w:type="spellEnd"/>
      <w:r>
        <w:rPr>
          <w:rFonts w:ascii="Times New Roman" w:hAnsi="Times New Roman"/>
          <w:sz w:val="24"/>
          <w:szCs w:val="24"/>
        </w:rPr>
        <w:t>, M., 2020. Work–Life Balance: Weighing the Importance of Work–Family and Work–Health Balance. International Journal of Environmental Research and Public Health, 17(3), p.907.</w:t>
      </w:r>
    </w:p>
    <w:p w14:paraId="0F09EB2F" w14:textId="77777777" w:rsidR="00485167" w:rsidRDefault="00485167">
      <w:pPr>
        <w:spacing w:line="360" w:lineRule="auto"/>
        <w:jc w:val="both"/>
        <w:rPr>
          <w:rFonts w:ascii="Times New Roman" w:hAnsi="Times New Roman"/>
          <w:sz w:val="24"/>
          <w:szCs w:val="24"/>
        </w:rPr>
      </w:pPr>
    </w:p>
    <w:p w14:paraId="0A9032B9"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Guest, D., Michie, J., Conway, N. and Sheehan, M., 2003.Human resource management and corporate performance in the UK. British journal of industrial relations, 41(2), pp.291-314.</w:t>
      </w:r>
    </w:p>
    <w:p w14:paraId="58F6875C" w14:textId="77777777" w:rsidR="00485167" w:rsidRDefault="00485167">
      <w:pPr>
        <w:spacing w:line="360" w:lineRule="auto"/>
        <w:jc w:val="both"/>
        <w:rPr>
          <w:rFonts w:ascii="Times New Roman" w:hAnsi="Times New Roman"/>
          <w:sz w:val="24"/>
          <w:szCs w:val="24"/>
        </w:rPr>
      </w:pPr>
    </w:p>
    <w:p w14:paraId="04B3B3B2"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Hodari, D. and Sturman, M., 2014. Who’s in Charge Now? The Decision Autonomy of Hotel General Managers. Cornell Hospitality Quarterly, 55(4), pp.433-447.</w:t>
      </w:r>
    </w:p>
    <w:p w14:paraId="7D017898"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lastRenderedPageBreak/>
        <w:t xml:space="preserve"> Hossain, M., Hussain, K., Kannan, S. and Kunju Raman Nair, S., 2021. Determinants of sustainable competitive advantage from resource-based view: implications for hotel industry. Journal of Hospitality and Tourism Insights, 5(1), pp.79-98.</w:t>
      </w:r>
    </w:p>
    <w:p w14:paraId="3C7C639E" w14:textId="77777777" w:rsidR="00485167" w:rsidRDefault="00485167">
      <w:pPr>
        <w:spacing w:line="360" w:lineRule="auto"/>
        <w:jc w:val="both"/>
        <w:rPr>
          <w:rFonts w:ascii="Times New Roman" w:hAnsi="Times New Roman"/>
          <w:sz w:val="24"/>
          <w:szCs w:val="24"/>
        </w:rPr>
      </w:pPr>
    </w:p>
    <w:p w14:paraId="0B067CBE"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Hunt, V., Layton, D. and Prince, S., 2015. Diversity matters. McKinsey &amp; Company, 1(1), pp.15-29.</w:t>
      </w:r>
    </w:p>
    <w:p w14:paraId="12EC3E6C" w14:textId="77777777" w:rsidR="00485167" w:rsidRDefault="00485167">
      <w:pPr>
        <w:spacing w:line="360" w:lineRule="auto"/>
        <w:jc w:val="both"/>
        <w:rPr>
          <w:rFonts w:ascii="Times New Roman" w:hAnsi="Times New Roman"/>
          <w:sz w:val="24"/>
          <w:szCs w:val="24"/>
        </w:rPr>
      </w:pPr>
    </w:p>
    <w:p w14:paraId="0C236DF5"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Iqbal, A., 2018. The strategic human resource management approaches and </w:t>
      </w:r>
      <w:proofErr w:type="spellStart"/>
      <w:r>
        <w:rPr>
          <w:rFonts w:ascii="Times New Roman" w:hAnsi="Times New Roman"/>
          <w:sz w:val="24"/>
          <w:szCs w:val="24"/>
        </w:rPr>
        <w:t>organisational</w:t>
      </w:r>
      <w:proofErr w:type="spellEnd"/>
      <w:r>
        <w:rPr>
          <w:rFonts w:ascii="Times New Roman" w:hAnsi="Times New Roman"/>
          <w:sz w:val="24"/>
          <w:szCs w:val="24"/>
        </w:rPr>
        <w:t xml:space="preserve"> performance. Journal of Advances in Management Research, 16(2), pp.181-193.</w:t>
      </w:r>
    </w:p>
    <w:p w14:paraId="463E16BC"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w:t>
      </w:r>
      <w:proofErr w:type="spellStart"/>
      <w:r>
        <w:rPr>
          <w:rFonts w:ascii="Times New Roman" w:hAnsi="Times New Roman"/>
          <w:sz w:val="24"/>
          <w:szCs w:val="24"/>
        </w:rPr>
        <w:t>Japutra</w:t>
      </w:r>
      <w:proofErr w:type="spellEnd"/>
      <w:r>
        <w:rPr>
          <w:rFonts w:ascii="Times New Roman" w:hAnsi="Times New Roman"/>
          <w:sz w:val="24"/>
          <w:szCs w:val="24"/>
        </w:rPr>
        <w:t xml:space="preserve">, A. and </w:t>
      </w:r>
      <w:proofErr w:type="spellStart"/>
      <w:r>
        <w:rPr>
          <w:rFonts w:ascii="Times New Roman" w:hAnsi="Times New Roman"/>
          <w:sz w:val="24"/>
          <w:szCs w:val="24"/>
        </w:rPr>
        <w:t>Situmorang</w:t>
      </w:r>
      <w:proofErr w:type="spellEnd"/>
      <w:r>
        <w:rPr>
          <w:rFonts w:ascii="Times New Roman" w:hAnsi="Times New Roman"/>
          <w:sz w:val="24"/>
          <w:szCs w:val="24"/>
        </w:rPr>
        <w:t xml:space="preserve">, R., 2021. The repercussions and challenges of COVID-19 in the hotel industry: Potential strategies from a case study of Indonesia. International Journal of Hospitality Management, 95, p.102890.] </w:t>
      </w:r>
      <w:proofErr w:type="spellStart"/>
      <w:r>
        <w:rPr>
          <w:rFonts w:ascii="Times New Roman" w:hAnsi="Times New Roman"/>
          <w:sz w:val="24"/>
          <w:szCs w:val="24"/>
        </w:rPr>
        <w:t>Jauhari</w:t>
      </w:r>
      <w:proofErr w:type="spellEnd"/>
      <w:r>
        <w:rPr>
          <w:rFonts w:ascii="Times New Roman" w:hAnsi="Times New Roman"/>
          <w:sz w:val="24"/>
          <w:szCs w:val="24"/>
        </w:rPr>
        <w:t xml:space="preserve">, H. and Singh, S., 2013. Perceived diversity climate and employees’ organizational loyalty. Equality, </w:t>
      </w:r>
      <w:proofErr w:type="gramStart"/>
      <w:r>
        <w:rPr>
          <w:rFonts w:ascii="Times New Roman" w:hAnsi="Times New Roman"/>
          <w:sz w:val="24"/>
          <w:szCs w:val="24"/>
        </w:rPr>
        <w:t>Diversity</w:t>
      </w:r>
      <w:proofErr w:type="gramEnd"/>
      <w:r>
        <w:rPr>
          <w:rFonts w:ascii="Times New Roman" w:hAnsi="Times New Roman"/>
          <w:sz w:val="24"/>
          <w:szCs w:val="24"/>
        </w:rPr>
        <w:t xml:space="preserve"> and Inclusion: An International Journal, 32(3), pp.262-276.</w:t>
      </w:r>
    </w:p>
    <w:p w14:paraId="56FB161E"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w:t>
      </w:r>
      <w:proofErr w:type="spellStart"/>
      <w:r>
        <w:rPr>
          <w:rFonts w:ascii="Times New Roman" w:hAnsi="Times New Roman"/>
          <w:sz w:val="24"/>
          <w:szCs w:val="24"/>
        </w:rPr>
        <w:t>Jawaad</w:t>
      </w:r>
      <w:proofErr w:type="spellEnd"/>
      <w:r>
        <w:rPr>
          <w:rFonts w:ascii="Times New Roman" w:hAnsi="Times New Roman"/>
          <w:sz w:val="24"/>
          <w:szCs w:val="24"/>
        </w:rPr>
        <w:t>, M., Amir, A., Bashir, A. and Hasan, T., 2019. Human resource practices and organizational commitment: The mediating role of job satisfaction in emerging economy. Cogent Business &amp;amp; Management, 6(1).</w:t>
      </w:r>
    </w:p>
    <w:p w14:paraId="798C6558" w14:textId="77777777" w:rsidR="00485167" w:rsidRDefault="00485167">
      <w:pPr>
        <w:spacing w:line="360" w:lineRule="auto"/>
        <w:jc w:val="both"/>
        <w:rPr>
          <w:rFonts w:ascii="Times New Roman" w:hAnsi="Times New Roman"/>
          <w:sz w:val="24"/>
          <w:szCs w:val="24"/>
        </w:rPr>
      </w:pPr>
    </w:p>
    <w:p w14:paraId="1A18E91E"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Jaworski, C., Ravichandran, S., Karpinski, A. and Singh, S., 2018. The effects of training satisfaction, employee benefits, and incentives on part-time </w:t>
      </w:r>
      <w:proofErr w:type="spellStart"/>
      <w:r>
        <w:rPr>
          <w:rFonts w:ascii="Times New Roman" w:hAnsi="Times New Roman"/>
          <w:sz w:val="24"/>
          <w:szCs w:val="24"/>
        </w:rPr>
        <w:t>employees’commitment</w:t>
      </w:r>
      <w:proofErr w:type="spellEnd"/>
      <w:r>
        <w:rPr>
          <w:rFonts w:ascii="Times New Roman" w:hAnsi="Times New Roman"/>
          <w:sz w:val="24"/>
          <w:szCs w:val="24"/>
        </w:rPr>
        <w:t>. International Journal of Hospitality Management, 74, pp.1-12.</w:t>
      </w:r>
    </w:p>
    <w:p w14:paraId="48B3D906" w14:textId="77777777" w:rsidR="00485167" w:rsidRDefault="00485167">
      <w:pPr>
        <w:spacing w:line="360" w:lineRule="auto"/>
        <w:jc w:val="both"/>
        <w:rPr>
          <w:rFonts w:ascii="Times New Roman" w:hAnsi="Times New Roman"/>
          <w:sz w:val="24"/>
          <w:szCs w:val="24"/>
        </w:rPr>
      </w:pPr>
    </w:p>
    <w:p w14:paraId="36998CB4"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Jobs, S. (2022) Best hospitality companies to work for in 2022, SOEG Hospitality. Available at: https://www.soegjobs.com/best-hospitality-companies-work/(Accessed: February 21, 2023).</w:t>
      </w:r>
    </w:p>
    <w:p w14:paraId="3BB7A0D8" w14:textId="77777777" w:rsidR="00485167" w:rsidRDefault="00485167">
      <w:pPr>
        <w:spacing w:line="360" w:lineRule="auto"/>
        <w:jc w:val="both"/>
        <w:rPr>
          <w:rFonts w:ascii="Times New Roman" w:hAnsi="Times New Roman"/>
          <w:sz w:val="24"/>
          <w:szCs w:val="24"/>
        </w:rPr>
      </w:pPr>
    </w:p>
    <w:p w14:paraId="0EA254F0"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lastRenderedPageBreak/>
        <w:t xml:space="preserve"> Kaufman, B., 2015. Evolution of Strategic HRM as Seen Through Two Founding Books: A 30th Anniversary Perspective on Development of the Field. Human Resource Management, 54(3), pp.389-407.</w:t>
      </w:r>
    </w:p>
    <w:p w14:paraId="04A14632" w14:textId="77777777" w:rsidR="00485167" w:rsidRDefault="00485167">
      <w:pPr>
        <w:spacing w:line="360" w:lineRule="auto"/>
        <w:jc w:val="both"/>
        <w:rPr>
          <w:rFonts w:ascii="Times New Roman" w:hAnsi="Times New Roman"/>
          <w:sz w:val="24"/>
          <w:szCs w:val="24"/>
        </w:rPr>
      </w:pPr>
    </w:p>
    <w:p w14:paraId="3A0E98D2"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w:t>
      </w:r>
      <w:proofErr w:type="spellStart"/>
      <w:r>
        <w:rPr>
          <w:rFonts w:ascii="Times New Roman" w:hAnsi="Times New Roman"/>
          <w:sz w:val="24"/>
          <w:szCs w:val="24"/>
        </w:rPr>
        <w:t>Kreitz</w:t>
      </w:r>
      <w:proofErr w:type="spellEnd"/>
      <w:r>
        <w:rPr>
          <w:rFonts w:ascii="Times New Roman" w:hAnsi="Times New Roman"/>
          <w:sz w:val="24"/>
          <w:szCs w:val="24"/>
        </w:rPr>
        <w:t>, P., 2007. Best Practices for Managing Organizational Diversity. The Journal of Academic Librarianship, 34(2), pp.101-120.</w:t>
      </w:r>
    </w:p>
    <w:p w14:paraId="5D099404" w14:textId="77777777" w:rsidR="00485167" w:rsidRDefault="00485167">
      <w:pPr>
        <w:spacing w:line="360" w:lineRule="auto"/>
        <w:jc w:val="both"/>
        <w:rPr>
          <w:rFonts w:ascii="Times New Roman" w:hAnsi="Times New Roman"/>
          <w:sz w:val="24"/>
          <w:szCs w:val="24"/>
        </w:rPr>
      </w:pPr>
    </w:p>
    <w:p w14:paraId="53805497"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w:t>
      </w:r>
      <w:proofErr w:type="spellStart"/>
      <w:r>
        <w:rPr>
          <w:rFonts w:ascii="Times New Roman" w:hAnsi="Times New Roman"/>
          <w:sz w:val="24"/>
          <w:szCs w:val="24"/>
        </w:rPr>
        <w:t>Kuvaas</w:t>
      </w:r>
      <w:proofErr w:type="spellEnd"/>
      <w:r>
        <w:rPr>
          <w:rFonts w:ascii="Times New Roman" w:hAnsi="Times New Roman"/>
          <w:sz w:val="24"/>
          <w:szCs w:val="24"/>
        </w:rPr>
        <w:t xml:space="preserve">, B. and </w:t>
      </w:r>
      <w:proofErr w:type="spellStart"/>
      <w:r>
        <w:rPr>
          <w:rFonts w:ascii="Times New Roman" w:hAnsi="Times New Roman"/>
          <w:sz w:val="24"/>
          <w:szCs w:val="24"/>
        </w:rPr>
        <w:t>Dysvik</w:t>
      </w:r>
      <w:proofErr w:type="spellEnd"/>
      <w:r>
        <w:rPr>
          <w:rFonts w:ascii="Times New Roman" w:hAnsi="Times New Roman"/>
          <w:sz w:val="24"/>
          <w:szCs w:val="24"/>
        </w:rPr>
        <w:t>, A., 2010. Does best practice HRM only work for intrinsically motivated employees? The International Journal of Human Resource Management, 21(13), pp.2339- 2357.</w:t>
      </w:r>
    </w:p>
    <w:p w14:paraId="7D39F759" w14:textId="77777777" w:rsidR="00485167" w:rsidRDefault="00485167">
      <w:pPr>
        <w:spacing w:line="360" w:lineRule="auto"/>
        <w:jc w:val="both"/>
        <w:rPr>
          <w:rFonts w:ascii="Times New Roman" w:hAnsi="Times New Roman"/>
          <w:sz w:val="24"/>
          <w:szCs w:val="24"/>
        </w:rPr>
      </w:pPr>
    </w:p>
    <w:p w14:paraId="33D31103"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[73] Lam, C., Liang, J., Ashford, S. and Lee, C., 2015. Job insecurity and organizational citizenship behavior: Exploring curvilinear and moderated relationships. Journal of Applied Psychology, 100(2), pp.499-510.</w:t>
      </w:r>
    </w:p>
    <w:p w14:paraId="43406759" w14:textId="77777777" w:rsidR="00485167" w:rsidRDefault="00485167">
      <w:pPr>
        <w:spacing w:line="360" w:lineRule="auto"/>
        <w:jc w:val="both"/>
        <w:rPr>
          <w:rFonts w:ascii="Times New Roman" w:hAnsi="Times New Roman"/>
          <w:sz w:val="24"/>
          <w:szCs w:val="24"/>
        </w:rPr>
      </w:pPr>
    </w:p>
    <w:p w14:paraId="18C99135"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[74] Lee, Y., Malik, A., Rosenberger III, P. and Sharma, P., 2020. Demystifying the differences in the impact of training and incentives on employee performance: mediating roles of trust and knowledge sharing. Journal of Knowledge Management, 24(8), pp.1987-2006.</w:t>
      </w:r>
    </w:p>
    <w:p w14:paraId="07D469DC" w14:textId="77777777" w:rsidR="00485167" w:rsidRDefault="00485167">
      <w:pPr>
        <w:spacing w:line="360" w:lineRule="auto"/>
        <w:jc w:val="both"/>
        <w:rPr>
          <w:rFonts w:ascii="Times New Roman" w:hAnsi="Times New Roman"/>
          <w:sz w:val="24"/>
          <w:szCs w:val="24"/>
        </w:rPr>
      </w:pPr>
    </w:p>
    <w:p w14:paraId="7AEDDAF6"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[75] Liu, A. and Wall, G., 2006. Planning tourism employment: a developing country perspective. Tourism Management, 27(1), pp.159-170.</w:t>
      </w:r>
    </w:p>
    <w:p w14:paraId="11F5F87F" w14:textId="77777777" w:rsidR="00485167" w:rsidRDefault="00485167">
      <w:pPr>
        <w:spacing w:line="360" w:lineRule="auto"/>
        <w:jc w:val="both"/>
        <w:rPr>
          <w:rFonts w:ascii="Times New Roman" w:hAnsi="Times New Roman"/>
          <w:sz w:val="24"/>
          <w:szCs w:val="24"/>
        </w:rPr>
      </w:pPr>
    </w:p>
    <w:p w14:paraId="244ACD9F"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[76] Liu, D., Gong, Y., Zhou, J. and Huang, J., 2017. Human Resource Systems, Employee Creativity, and Firm Innovation: The Moderating Role of Firm Ownership. Academy of Management Journal, 60(3), pp.1164-1188.</w:t>
      </w:r>
    </w:p>
    <w:p w14:paraId="64BF0A0D" w14:textId="77777777" w:rsidR="00485167" w:rsidRDefault="00485167">
      <w:pPr>
        <w:spacing w:line="360" w:lineRule="auto"/>
        <w:jc w:val="both"/>
        <w:rPr>
          <w:rFonts w:ascii="Times New Roman" w:hAnsi="Times New Roman"/>
          <w:sz w:val="24"/>
          <w:szCs w:val="24"/>
        </w:rPr>
      </w:pPr>
    </w:p>
    <w:p w14:paraId="0FF184E5"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lastRenderedPageBreak/>
        <w:t xml:space="preserve">[77] </w:t>
      </w:r>
      <w:proofErr w:type="spellStart"/>
      <w:r>
        <w:rPr>
          <w:rFonts w:ascii="Times New Roman" w:hAnsi="Times New Roman"/>
          <w:sz w:val="24"/>
          <w:szCs w:val="24"/>
        </w:rPr>
        <w:t>Llopis</w:t>
      </w:r>
      <w:proofErr w:type="spellEnd"/>
      <w:r>
        <w:rPr>
          <w:rFonts w:ascii="Times New Roman" w:hAnsi="Times New Roman"/>
          <w:sz w:val="24"/>
          <w:szCs w:val="24"/>
        </w:rPr>
        <w:t>, G., 2011. Diversity Management Is the Key to Growth: Make It Authentic. [online] Forbes. Available at: &lt;https://www.forbes.com/sites/glennllopis/2011/06/13/diversi ty management-is-the-key-to-growth-make-it authentic/?</w:t>
      </w:r>
      <w:proofErr w:type="spellStart"/>
      <w:r>
        <w:rPr>
          <w:rFonts w:ascii="Times New Roman" w:hAnsi="Times New Roman"/>
          <w:sz w:val="24"/>
          <w:szCs w:val="24"/>
        </w:rPr>
        <w:t>sh</w:t>
      </w:r>
      <w:proofErr w:type="spellEnd"/>
      <w:r>
        <w:rPr>
          <w:rFonts w:ascii="Times New Roman" w:hAnsi="Times New Roman"/>
          <w:sz w:val="24"/>
          <w:szCs w:val="24"/>
        </w:rPr>
        <w:t>=2fe83e3166f3&gt; [Accessed 01 May 2024].</w:t>
      </w:r>
    </w:p>
    <w:p w14:paraId="3F83F572" w14:textId="77777777" w:rsidR="00485167" w:rsidRDefault="00485167">
      <w:pPr>
        <w:spacing w:line="360" w:lineRule="auto"/>
        <w:jc w:val="both"/>
        <w:rPr>
          <w:rFonts w:ascii="Times New Roman" w:hAnsi="Times New Roman"/>
          <w:sz w:val="24"/>
          <w:szCs w:val="24"/>
        </w:rPr>
      </w:pPr>
    </w:p>
    <w:p w14:paraId="446BEF5B"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w:t>
      </w:r>
    </w:p>
    <w:p w14:paraId="7BCA40D5" w14:textId="77777777" w:rsidR="00485167" w:rsidRDefault="00485167">
      <w:pPr>
        <w:spacing w:line="360" w:lineRule="auto"/>
        <w:jc w:val="both"/>
        <w:rPr>
          <w:rFonts w:ascii="Times New Roman" w:hAnsi="Times New Roman"/>
          <w:sz w:val="24"/>
          <w:szCs w:val="24"/>
        </w:rPr>
      </w:pPr>
    </w:p>
    <w:p w14:paraId="19263639"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[79] Lockyer, C. and </w:t>
      </w:r>
      <w:proofErr w:type="spellStart"/>
      <w:r>
        <w:rPr>
          <w:rFonts w:ascii="Times New Roman" w:hAnsi="Times New Roman"/>
          <w:sz w:val="24"/>
          <w:szCs w:val="24"/>
        </w:rPr>
        <w:t>Scholarios</w:t>
      </w:r>
      <w:proofErr w:type="spellEnd"/>
      <w:r>
        <w:rPr>
          <w:rFonts w:ascii="Times New Roman" w:hAnsi="Times New Roman"/>
          <w:sz w:val="24"/>
          <w:szCs w:val="24"/>
        </w:rPr>
        <w:t>, D., 2004. Selecting hotel staff: why best practice does not always work. International Journal of Contemporary Hospitality Management, 16(2), pp.125-135.</w:t>
      </w:r>
    </w:p>
    <w:p w14:paraId="69FAF282" w14:textId="77777777" w:rsidR="00485167" w:rsidRDefault="00485167">
      <w:pPr>
        <w:spacing w:line="360" w:lineRule="auto"/>
        <w:jc w:val="both"/>
        <w:rPr>
          <w:rFonts w:ascii="Times New Roman" w:hAnsi="Times New Roman"/>
          <w:sz w:val="24"/>
          <w:szCs w:val="24"/>
        </w:rPr>
      </w:pPr>
    </w:p>
    <w:p w14:paraId="5B366235"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[80] Lu, D. and Zhu, W., 2019. Study on the Difficulties and Countermeasures of Hilton Hotel Group's Cross-Cultural Management in China. In: International Conference on Pedagogy, Communication and Sociology (ICPCS 2019). Atlantis Press, pp.434-438.</w:t>
      </w:r>
    </w:p>
    <w:p w14:paraId="50626431" w14:textId="77777777" w:rsidR="00485167" w:rsidRDefault="00485167">
      <w:pPr>
        <w:spacing w:line="360" w:lineRule="auto"/>
        <w:jc w:val="both"/>
        <w:rPr>
          <w:rFonts w:ascii="Times New Roman" w:hAnsi="Times New Roman"/>
          <w:sz w:val="24"/>
          <w:szCs w:val="24"/>
        </w:rPr>
      </w:pPr>
    </w:p>
    <w:p w14:paraId="69AA9CF1"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[81] Ma, B., Liu, S., </w:t>
      </w:r>
      <w:proofErr w:type="spellStart"/>
      <w:r>
        <w:rPr>
          <w:rFonts w:ascii="Times New Roman" w:hAnsi="Times New Roman"/>
          <w:sz w:val="24"/>
          <w:szCs w:val="24"/>
        </w:rPr>
        <w:t>Lassleben</w:t>
      </w:r>
      <w:proofErr w:type="spellEnd"/>
      <w:r>
        <w:rPr>
          <w:rFonts w:ascii="Times New Roman" w:hAnsi="Times New Roman"/>
          <w:sz w:val="24"/>
          <w:szCs w:val="24"/>
        </w:rPr>
        <w:t>, H. and Ma, G., 2019. The relationships between job insecurity, psychological contract breach and counterproductive workplace behavior. Personnel Review, 48(2), pp.595-610.</w:t>
      </w:r>
    </w:p>
    <w:p w14:paraId="5153AE07"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[82] Ma, R., 2021. Human resource management in multinational companies—— from the perspective of Hilton Hotels. E3S Web of Conferences, 235, p.02058.</w:t>
      </w:r>
    </w:p>
    <w:p w14:paraId="124832A4" w14:textId="77777777" w:rsidR="00485167" w:rsidRDefault="00485167">
      <w:pPr>
        <w:spacing w:line="360" w:lineRule="auto"/>
        <w:jc w:val="both"/>
        <w:rPr>
          <w:rFonts w:ascii="Times New Roman" w:hAnsi="Times New Roman"/>
          <w:sz w:val="24"/>
          <w:szCs w:val="24"/>
        </w:rPr>
      </w:pPr>
    </w:p>
    <w:p w14:paraId="76CB66DC"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[83] Malik, A., 2018. Strategic human resource management and employment relations. Singapore: Springer Nature Singapore Pte Ltd.</w:t>
      </w:r>
    </w:p>
    <w:p w14:paraId="74360958" w14:textId="77777777" w:rsidR="00485167" w:rsidRDefault="00485167">
      <w:pPr>
        <w:spacing w:line="360" w:lineRule="auto"/>
        <w:jc w:val="both"/>
        <w:rPr>
          <w:rFonts w:ascii="Times New Roman" w:hAnsi="Times New Roman"/>
          <w:sz w:val="24"/>
          <w:szCs w:val="24"/>
        </w:rPr>
      </w:pPr>
    </w:p>
    <w:p w14:paraId="581165E2"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lastRenderedPageBreak/>
        <w:t xml:space="preserve">[84] </w:t>
      </w:r>
      <w:proofErr w:type="spellStart"/>
      <w:r>
        <w:rPr>
          <w:rFonts w:ascii="Times New Roman" w:hAnsi="Times New Roman"/>
          <w:sz w:val="24"/>
          <w:szCs w:val="24"/>
        </w:rPr>
        <w:t>Marinakou</w:t>
      </w:r>
      <w:proofErr w:type="spellEnd"/>
      <w:r>
        <w:rPr>
          <w:rFonts w:ascii="Times New Roman" w:hAnsi="Times New Roman"/>
          <w:sz w:val="24"/>
          <w:szCs w:val="24"/>
        </w:rPr>
        <w:t xml:space="preserve">, E. and </w:t>
      </w:r>
      <w:proofErr w:type="spellStart"/>
      <w:r>
        <w:rPr>
          <w:rFonts w:ascii="Times New Roman" w:hAnsi="Times New Roman"/>
          <w:sz w:val="24"/>
          <w:szCs w:val="24"/>
        </w:rPr>
        <w:t>Giousmpasoglou</w:t>
      </w:r>
      <w:proofErr w:type="spellEnd"/>
      <w:r>
        <w:rPr>
          <w:rFonts w:ascii="Times New Roman" w:hAnsi="Times New Roman"/>
          <w:sz w:val="24"/>
          <w:szCs w:val="24"/>
        </w:rPr>
        <w:t>, C., 2019. Talent management and retention strategies in luxury hotels: evidence from four countries. International Journal of Contemporary Hospitality Management, 31(10), pp.3855-3878. Page 8 211</w:t>
      </w:r>
    </w:p>
    <w:p w14:paraId="2E7E851D" w14:textId="77777777" w:rsidR="00485167" w:rsidRDefault="00485167">
      <w:pPr>
        <w:spacing w:line="360" w:lineRule="auto"/>
        <w:jc w:val="both"/>
        <w:rPr>
          <w:rFonts w:ascii="Times New Roman" w:hAnsi="Times New Roman"/>
          <w:sz w:val="24"/>
          <w:szCs w:val="24"/>
        </w:rPr>
      </w:pPr>
    </w:p>
    <w:p w14:paraId="46C58699"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[85] </w:t>
      </w:r>
      <w:proofErr w:type="spellStart"/>
      <w:r>
        <w:rPr>
          <w:rFonts w:ascii="Times New Roman" w:hAnsi="Times New Roman"/>
          <w:sz w:val="24"/>
          <w:szCs w:val="24"/>
        </w:rPr>
        <w:t>Maroudas</w:t>
      </w:r>
      <w:proofErr w:type="spellEnd"/>
      <w:r>
        <w:rPr>
          <w:rFonts w:ascii="Times New Roman" w:hAnsi="Times New Roman"/>
          <w:sz w:val="24"/>
          <w:szCs w:val="24"/>
        </w:rPr>
        <w:t xml:space="preserve">, L., </w:t>
      </w:r>
      <w:proofErr w:type="spellStart"/>
      <w:r>
        <w:rPr>
          <w:rFonts w:ascii="Times New Roman" w:hAnsi="Times New Roman"/>
          <w:sz w:val="24"/>
          <w:szCs w:val="24"/>
        </w:rPr>
        <w:t>Kyriakidou</w:t>
      </w:r>
      <w:proofErr w:type="spellEnd"/>
      <w:r>
        <w:rPr>
          <w:rFonts w:ascii="Times New Roman" w:hAnsi="Times New Roman"/>
          <w:sz w:val="24"/>
          <w:szCs w:val="24"/>
        </w:rPr>
        <w:t xml:space="preserve">, O. and </w:t>
      </w:r>
      <w:proofErr w:type="spellStart"/>
      <w:r>
        <w:rPr>
          <w:rFonts w:ascii="Times New Roman" w:hAnsi="Times New Roman"/>
          <w:sz w:val="24"/>
          <w:szCs w:val="24"/>
        </w:rPr>
        <w:t>Vacharis</w:t>
      </w:r>
      <w:proofErr w:type="spellEnd"/>
      <w:r>
        <w:rPr>
          <w:rFonts w:ascii="Times New Roman" w:hAnsi="Times New Roman"/>
          <w:sz w:val="24"/>
          <w:szCs w:val="24"/>
        </w:rPr>
        <w:t>, A., 2008. Employees' motivation in the luxury hotel industry: the perceived effectiveness of human-resource practices. Managing Leisure, 13(3-4), pp.258-271.</w:t>
      </w:r>
    </w:p>
    <w:p w14:paraId="22C965FD" w14:textId="77777777" w:rsidR="00485167" w:rsidRDefault="00485167">
      <w:pPr>
        <w:spacing w:line="360" w:lineRule="auto"/>
        <w:jc w:val="both"/>
        <w:rPr>
          <w:rFonts w:ascii="Times New Roman" w:hAnsi="Times New Roman"/>
          <w:sz w:val="24"/>
          <w:szCs w:val="24"/>
        </w:rPr>
      </w:pPr>
    </w:p>
    <w:p w14:paraId="235A5C8D"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[86] Marriott International, n.d. Diversity &amp; Inclusion - Corporate. [online] Marriott International. Available at: &lt;https://www.marriott.com/diversity/corporate-diversity.mi&gt; [Accessed 01 May 2024].</w:t>
      </w:r>
    </w:p>
    <w:p w14:paraId="5C9D4531" w14:textId="77777777" w:rsidR="00485167" w:rsidRDefault="00485167">
      <w:pPr>
        <w:spacing w:line="360" w:lineRule="auto"/>
        <w:jc w:val="both"/>
        <w:rPr>
          <w:rFonts w:ascii="Times New Roman" w:hAnsi="Times New Roman"/>
          <w:sz w:val="24"/>
          <w:szCs w:val="24"/>
        </w:rPr>
      </w:pPr>
    </w:p>
    <w:p w14:paraId="18745CF1"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[87] Marriott Voyage, n.d. Marriott Voyage: Leadership Development Program | Marriott University Programs -Marriott Voyage. [online] University.marriott.com. Available at: &lt;https://university.marriott.com/post-graduates/&gt;</w:t>
      </w:r>
    </w:p>
    <w:p w14:paraId="431E51DB"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[Accessed 1 May 2024].</w:t>
      </w:r>
    </w:p>
    <w:p w14:paraId="7D372342" w14:textId="77777777" w:rsidR="00485167" w:rsidRDefault="00485167">
      <w:pPr>
        <w:spacing w:line="360" w:lineRule="auto"/>
        <w:jc w:val="both"/>
        <w:rPr>
          <w:rFonts w:ascii="Times New Roman" w:hAnsi="Times New Roman"/>
          <w:sz w:val="24"/>
          <w:szCs w:val="24"/>
        </w:rPr>
      </w:pPr>
    </w:p>
    <w:p w14:paraId="47509FF9"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[88] Nataraja, S. and </w:t>
      </w:r>
      <w:proofErr w:type="spellStart"/>
      <w:r>
        <w:rPr>
          <w:rFonts w:ascii="Times New Roman" w:hAnsi="Times New Roman"/>
          <w:sz w:val="24"/>
          <w:szCs w:val="24"/>
        </w:rPr>
        <w:t>Alamri</w:t>
      </w:r>
      <w:proofErr w:type="spellEnd"/>
      <w:r>
        <w:rPr>
          <w:rFonts w:ascii="Times New Roman" w:hAnsi="Times New Roman"/>
          <w:sz w:val="24"/>
          <w:szCs w:val="24"/>
        </w:rPr>
        <w:t>, M., 2016. “Strategic human resource management in Saudi Arabia’s service sector”. Journal of Competitiveness Studies, 24(1), pp.91-101.</w:t>
      </w:r>
    </w:p>
    <w:p w14:paraId="7B15FD2D" w14:textId="77777777" w:rsidR="00485167" w:rsidRDefault="00485167">
      <w:pPr>
        <w:spacing w:line="360" w:lineRule="auto"/>
        <w:jc w:val="both"/>
        <w:rPr>
          <w:rFonts w:ascii="Times New Roman" w:hAnsi="Times New Roman"/>
          <w:sz w:val="24"/>
          <w:szCs w:val="24"/>
        </w:rPr>
      </w:pPr>
    </w:p>
    <w:p w14:paraId="159EB2DE"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[89] Pereira, V. and </w:t>
      </w:r>
      <w:proofErr w:type="spellStart"/>
      <w:r>
        <w:rPr>
          <w:rFonts w:ascii="Times New Roman" w:hAnsi="Times New Roman"/>
          <w:sz w:val="24"/>
          <w:szCs w:val="24"/>
        </w:rPr>
        <w:t>Bamel</w:t>
      </w:r>
      <w:proofErr w:type="spellEnd"/>
      <w:r>
        <w:rPr>
          <w:rFonts w:ascii="Times New Roman" w:hAnsi="Times New Roman"/>
          <w:sz w:val="24"/>
          <w:szCs w:val="24"/>
        </w:rPr>
        <w:t>, U., 2021. Extending the resource and knowledge-based view: A critical analysis into its theoretical evolution and future research directions. Journal of Business Research, 132, pp.557-570.</w:t>
      </w:r>
    </w:p>
    <w:p w14:paraId="0440AA85" w14:textId="77777777" w:rsidR="00485167" w:rsidRDefault="00485167">
      <w:pPr>
        <w:spacing w:line="360" w:lineRule="auto"/>
        <w:jc w:val="both"/>
        <w:rPr>
          <w:rFonts w:ascii="Times New Roman" w:hAnsi="Times New Roman"/>
          <w:sz w:val="24"/>
          <w:szCs w:val="24"/>
        </w:rPr>
      </w:pPr>
    </w:p>
    <w:p w14:paraId="3FDA68D0"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lastRenderedPageBreak/>
        <w:t xml:space="preserve">[90] </w:t>
      </w:r>
      <w:proofErr w:type="spellStart"/>
      <w:r>
        <w:rPr>
          <w:rFonts w:ascii="Times New Roman" w:hAnsi="Times New Roman"/>
          <w:sz w:val="24"/>
          <w:szCs w:val="24"/>
        </w:rPr>
        <w:t>Petriglieri</w:t>
      </w:r>
      <w:proofErr w:type="spellEnd"/>
      <w:r>
        <w:rPr>
          <w:rFonts w:ascii="Times New Roman" w:hAnsi="Times New Roman"/>
          <w:sz w:val="24"/>
          <w:szCs w:val="24"/>
        </w:rPr>
        <w:t xml:space="preserve">, G., Ashford, S. and </w:t>
      </w:r>
      <w:proofErr w:type="spellStart"/>
      <w:r>
        <w:rPr>
          <w:rFonts w:ascii="Times New Roman" w:hAnsi="Times New Roman"/>
          <w:sz w:val="24"/>
          <w:szCs w:val="24"/>
        </w:rPr>
        <w:t>Wrzesniewski</w:t>
      </w:r>
      <w:proofErr w:type="spellEnd"/>
      <w:r>
        <w:rPr>
          <w:rFonts w:ascii="Times New Roman" w:hAnsi="Times New Roman"/>
          <w:sz w:val="24"/>
          <w:szCs w:val="24"/>
        </w:rPr>
        <w:t>, A., 2018. Agony and Ecstasy in the Gig Economy: Cultivating Holding Environments for Precarious and Personalized Work Identities. Administrative Science Quarterly, 64(1), pp.124-170.</w:t>
      </w:r>
    </w:p>
    <w:p w14:paraId="38F3CBC1" w14:textId="77777777" w:rsidR="00485167" w:rsidRDefault="00485167">
      <w:pPr>
        <w:spacing w:line="360" w:lineRule="auto"/>
        <w:jc w:val="both"/>
        <w:rPr>
          <w:rFonts w:ascii="Times New Roman" w:hAnsi="Times New Roman"/>
          <w:sz w:val="24"/>
          <w:szCs w:val="24"/>
        </w:rPr>
      </w:pPr>
    </w:p>
    <w:p w14:paraId="7BDC7CEF"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[91] Pfeffer, J., 1998. Seven Practices of Successful Organizations. California Management Review, 40(2), pp.96-124.</w:t>
      </w:r>
    </w:p>
    <w:p w14:paraId="54B1C426" w14:textId="77777777" w:rsidR="00485167" w:rsidRDefault="00485167">
      <w:pPr>
        <w:spacing w:line="360" w:lineRule="auto"/>
        <w:jc w:val="both"/>
        <w:rPr>
          <w:rFonts w:ascii="Times New Roman" w:hAnsi="Times New Roman"/>
          <w:sz w:val="24"/>
          <w:szCs w:val="24"/>
        </w:rPr>
      </w:pPr>
    </w:p>
    <w:p w14:paraId="42BED23A"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[92] Ponting, S., 2020. Organizational identity change: impacts on hotel leadership and employee wellbeing. The Service Industries Journal, 40(1-2), pp.6-26.</w:t>
      </w:r>
    </w:p>
    <w:p w14:paraId="2D93CE8B" w14:textId="77777777" w:rsidR="00485167" w:rsidRDefault="00485167">
      <w:pPr>
        <w:spacing w:line="360" w:lineRule="auto"/>
        <w:jc w:val="both"/>
        <w:rPr>
          <w:rFonts w:ascii="Times New Roman" w:hAnsi="Times New Roman"/>
          <w:sz w:val="24"/>
          <w:szCs w:val="24"/>
        </w:rPr>
      </w:pPr>
    </w:p>
    <w:p w14:paraId="1A676B50"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[93] Purcell, J. and Boxall, P., 2015. Strategy and Human Resource Management. 4th ed. Bloomsbury Publishing Plc, pp.55-176.</w:t>
      </w:r>
    </w:p>
    <w:p w14:paraId="0C8C941D" w14:textId="77777777" w:rsidR="00485167" w:rsidRDefault="00485167">
      <w:pPr>
        <w:spacing w:line="360" w:lineRule="auto"/>
        <w:jc w:val="both"/>
        <w:rPr>
          <w:rFonts w:ascii="Times New Roman" w:hAnsi="Times New Roman"/>
          <w:sz w:val="24"/>
          <w:szCs w:val="24"/>
        </w:rPr>
      </w:pPr>
    </w:p>
    <w:p w14:paraId="081ACAEB"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[94] Purcell, J., </w:t>
      </w:r>
      <w:proofErr w:type="spellStart"/>
      <w:r>
        <w:rPr>
          <w:rFonts w:ascii="Times New Roman" w:hAnsi="Times New Roman"/>
          <w:sz w:val="24"/>
          <w:szCs w:val="24"/>
        </w:rPr>
        <w:t>Kinnie</w:t>
      </w:r>
      <w:proofErr w:type="spellEnd"/>
      <w:r>
        <w:rPr>
          <w:rFonts w:ascii="Times New Roman" w:hAnsi="Times New Roman"/>
          <w:sz w:val="24"/>
          <w:szCs w:val="24"/>
        </w:rPr>
        <w:t xml:space="preserve">, N., Swart, J., </w:t>
      </w:r>
      <w:proofErr w:type="spellStart"/>
      <w:r>
        <w:rPr>
          <w:rFonts w:ascii="Times New Roman" w:hAnsi="Times New Roman"/>
          <w:sz w:val="24"/>
          <w:szCs w:val="24"/>
        </w:rPr>
        <w:t>Rayton</w:t>
      </w:r>
      <w:proofErr w:type="spellEnd"/>
      <w:r>
        <w:rPr>
          <w:rFonts w:ascii="Times New Roman" w:hAnsi="Times New Roman"/>
          <w:sz w:val="24"/>
          <w:szCs w:val="24"/>
        </w:rPr>
        <w:t>, B. and Hutchinson, S., 2008. People management and performance. 1st ed. London: Routledge.</w:t>
      </w:r>
    </w:p>
    <w:p w14:paraId="06E75D8F" w14:textId="77777777" w:rsidR="00485167" w:rsidRDefault="00485167">
      <w:pPr>
        <w:spacing w:line="360" w:lineRule="auto"/>
        <w:jc w:val="both"/>
        <w:rPr>
          <w:rFonts w:ascii="Times New Roman" w:hAnsi="Times New Roman"/>
          <w:sz w:val="24"/>
          <w:szCs w:val="24"/>
        </w:rPr>
      </w:pPr>
    </w:p>
    <w:p w14:paraId="74FCF5A9"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[95] Redman, T. and Wilkinson, A., 2009. Contemporary human resource management: Text and cases. Pearson Education.</w:t>
      </w:r>
    </w:p>
    <w:p w14:paraId="276955DF" w14:textId="77777777" w:rsidR="00485167" w:rsidRDefault="00485167">
      <w:pPr>
        <w:spacing w:line="360" w:lineRule="auto"/>
        <w:jc w:val="both"/>
        <w:rPr>
          <w:rFonts w:ascii="Times New Roman" w:hAnsi="Times New Roman"/>
          <w:sz w:val="24"/>
          <w:szCs w:val="24"/>
        </w:rPr>
      </w:pPr>
    </w:p>
    <w:p w14:paraId="0F10210F"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[96] Rivera, L., 2011. Diversity within Reach. The ANNALS of the American Academy of Political and Social Science, 639(1), pp.71-90.</w:t>
      </w:r>
    </w:p>
    <w:p w14:paraId="78D0F624"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w:t>
      </w:r>
    </w:p>
    <w:p w14:paraId="037FBE0A"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lastRenderedPageBreak/>
        <w:t>[97] Roberson, Q., 2019. Diversity in the Workplace: A Review, Synthesis, and Future Research Agenda. Annual Review of Organizational Psychology and Organizational Behavior, 6(1), pp.69-88.</w:t>
      </w:r>
    </w:p>
    <w:p w14:paraId="56AA3BF4" w14:textId="77777777" w:rsidR="00485167" w:rsidRDefault="00485167">
      <w:pPr>
        <w:spacing w:line="360" w:lineRule="auto"/>
        <w:jc w:val="both"/>
        <w:rPr>
          <w:rFonts w:ascii="Times New Roman" w:hAnsi="Times New Roman"/>
          <w:sz w:val="24"/>
          <w:szCs w:val="24"/>
        </w:rPr>
      </w:pPr>
    </w:p>
    <w:p w14:paraId="5BCAF3EE"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[98] Russell, M., 2021. 4 Hotel Chains Still Make Fortune’s Best Companies to Work for List. [online] PCMA. Available at: &lt;https://www.pcma.org/4-battered-hotel-chains-make-fortune-best-companies-list/&gt; [Accessed 6 May 2024].</w:t>
      </w:r>
    </w:p>
    <w:p w14:paraId="13FCC7B5" w14:textId="77777777" w:rsidR="00485167" w:rsidRDefault="00485167">
      <w:pPr>
        <w:spacing w:line="360" w:lineRule="auto"/>
        <w:jc w:val="both"/>
        <w:rPr>
          <w:rFonts w:ascii="Times New Roman" w:hAnsi="Times New Roman"/>
          <w:sz w:val="24"/>
          <w:szCs w:val="24"/>
        </w:rPr>
      </w:pPr>
    </w:p>
    <w:p w14:paraId="638620DA"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[99] </w:t>
      </w:r>
      <w:proofErr w:type="spellStart"/>
      <w:r>
        <w:rPr>
          <w:rFonts w:ascii="Times New Roman" w:hAnsi="Times New Roman"/>
          <w:sz w:val="24"/>
          <w:szCs w:val="24"/>
        </w:rPr>
        <w:t>Safavi</w:t>
      </w:r>
      <w:proofErr w:type="spellEnd"/>
      <w:r>
        <w:rPr>
          <w:rFonts w:ascii="Times New Roman" w:hAnsi="Times New Roman"/>
          <w:sz w:val="24"/>
          <w:szCs w:val="24"/>
        </w:rPr>
        <w:t xml:space="preserve">, H. and </w:t>
      </w:r>
      <w:proofErr w:type="spellStart"/>
      <w:r>
        <w:rPr>
          <w:rFonts w:ascii="Times New Roman" w:hAnsi="Times New Roman"/>
          <w:sz w:val="24"/>
          <w:szCs w:val="24"/>
        </w:rPr>
        <w:t>Karatepe</w:t>
      </w:r>
      <w:proofErr w:type="spellEnd"/>
      <w:r>
        <w:rPr>
          <w:rFonts w:ascii="Times New Roman" w:hAnsi="Times New Roman"/>
          <w:sz w:val="24"/>
          <w:szCs w:val="24"/>
        </w:rPr>
        <w:t>, O., 2018. High-performance work practices and hotel employee outcomes. International Journal of Contemporary Hospitality Management, 30(2), pp.1112-1133.</w:t>
      </w:r>
    </w:p>
    <w:p w14:paraId="2BA72A95" w14:textId="77777777" w:rsidR="00485167" w:rsidRDefault="00485167">
      <w:pPr>
        <w:spacing w:line="360" w:lineRule="auto"/>
        <w:jc w:val="both"/>
        <w:rPr>
          <w:rFonts w:ascii="Times New Roman" w:hAnsi="Times New Roman"/>
          <w:sz w:val="24"/>
          <w:szCs w:val="24"/>
        </w:rPr>
      </w:pPr>
    </w:p>
    <w:p w14:paraId="4719525F"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[100] </w:t>
      </w:r>
      <w:proofErr w:type="spellStart"/>
      <w:r>
        <w:rPr>
          <w:rFonts w:ascii="Times New Roman" w:hAnsi="Times New Roman"/>
          <w:sz w:val="24"/>
          <w:szCs w:val="24"/>
        </w:rPr>
        <w:t>Seymen</w:t>
      </w:r>
      <w:proofErr w:type="spellEnd"/>
      <w:r>
        <w:rPr>
          <w:rFonts w:ascii="Times New Roman" w:hAnsi="Times New Roman"/>
          <w:sz w:val="24"/>
          <w:szCs w:val="24"/>
        </w:rPr>
        <w:t>, O., 2006. The cultural diversity phenomenon in organisations and different approaches for effective cultural</w:t>
      </w:r>
    </w:p>
    <w:p w14:paraId="3179E1DA"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M diversity management: a literary review. Cross </w:t>
      </w:r>
      <w:proofErr w:type="gramStart"/>
      <w:r>
        <w:rPr>
          <w:rFonts w:ascii="Times New Roman" w:hAnsi="Times New Roman"/>
          <w:sz w:val="24"/>
          <w:szCs w:val="24"/>
        </w:rPr>
        <w:t>Cultural  Management</w:t>
      </w:r>
      <w:proofErr w:type="gramEnd"/>
      <w:r>
        <w:rPr>
          <w:rFonts w:ascii="Times New Roman" w:hAnsi="Times New Roman"/>
          <w:sz w:val="24"/>
          <w:szCs w:val="24"/>
        </w:rPr>
        <w:t>: An International Journal, 13(4), pp.296-315.</w:t>
      </w:r>
    </w:p>
    <w:p w14:paraId="2BDA2BC8"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w:t>
      </w:r>
    </w:p>
    <w:p w14:paraId="6BCE6B59" w14:textId="77777777" w:rsidR="00485167" w:rsidRDefault="00485167">
      <w:pPr>
        <w:spacing w:line="360" w:lineRule="auto"/>
        <w:jc w:val="both"/>
        <w:rPr>
          <w:rFonts w:ascii="Times New Roman" w:hAnsi="Times New Roman"/>
          <w:sz w:val="24"/>
          <w:szCs w:val="24"/>
        </w:rPr>
      </w:pPr>
    </w:p>
    <w:p w14:paraId="68F93169"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[101] Shaw, J., Park, T. and Kim, E., 2012. A resource-based perspective on human capital losses, HRM investments, and organizational performance. Strategic Management Journal, 34(5), pp.572-589.</w:t>
      </w:r>
    </w:p>
    <w:p w14:paraId="3AE9818E" w14:textId="77777777" w:rsidR="00485167" w:rsidRDefault="00485167">
      <w:pPr>
        <w:spacing w:line="360" w:lineRule="auto"/>
        <w:jc w:val="both"/>
        <w:rPr>
          <w:rFonts w:ascii="Times New Roman" w:hAnsi="Times New Roman"/>
          <w:sz w:val="24"/>
          <w:szCs w:val="24"/>
        </w:rPr>
      </w:pPr>
    </w:p>
    <w:p w14:paraId="2B1BFA75"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[102] Skinner, N. and Pocock, B., 2011. Flexibility and Work-Life Interference in Australia. Journal of Industrial Relations, 53(1), pp.65-82.</w:t>
      </w:r>
    </w:p>
    <w:p w14:paraId="6B64141F" w14:textId="77777777" w:rsidR="00485167" w:rsidRDefault="00485167">
      <w:pPr>
        <w:spacing w:line="360" w:lineRule="auto"/>
        <w:jc w:val="both"/>
        <w:rPr>
          <w:rFonts w:ascii="Times New Roman" w:hAnsi="Times New Roman"/>
          <w:sz w:val="24"/>
          <w:szCs w:val="24"/>
        </w:rPr>
      </w:pPr>
    </w:p>
    <w:p w14:paraId="7964DD3F"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lastRenderedPageBreak/>
        <w:t>[103] Stratford, H., 2011. HR Magazine - Is ‘best practice’ holding you back? [online] HR Magazine. Available at:&lt;https://www.hrmagazine.co.uk/content/features/is-best- practice-holding-you-back&gt; [Accessed 8 May 2024].</w:t>
      </w:r>
    </w:p>
    <w:p w14:paraId="2D88C0FC" w14:textId="77777777" w:rsidR="00485167" w:rsidRDefault="00485167">
      <w:pPr>
        <w:spacing w:line="360" w:lineRule="auto"/>
        <w:jc w:val="both"/>
        <w:rPr>
          <w:rFonts w:ascii="Times New Roman" w:hAnsi="Times New Roman"/>
          <w:sz w:val="24"/>
          <w:szCs w:val="24"/>
        </w:rPr>
      </w:pPr>
    </w:p>
    <w:p w14:paraId="72604A34"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Sufi, T. and Lyons, H., 2003. Mission statements exposed. International Journal of Contemporary Hospitality Management, 15(5), pp.255-262.</w:t>
      </w:r>
    </w:p>
    <w:p w14:paraId="730B91BE" w14:textId="77777777" w:rsidR="00485167" w:rsidRDefault="00485167">
      <w:pPr>
        <w:spacing w:line="360" w:lineRule="auto"/>
        <w:jc w:val="both"/>
        <w:rPr>
          <w:rFonts w:ascii="Times New Roman" w:hAnsi="Times New Roman"/>
          <w:sz w:val="24"/>
          <w:szCs w:val="24"/>
        </w:rPr>
      </w:pPr>
    </w:p>
    <w:p w14:paraId="1DE312BF"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Teece, D., 2007. Explicating dynamic capabilities: the nature and </w:t>
      </w:r>
      <w:proofErr w:type="spellStart"/>
      <w:r>
        <w:rPr>
          <w:rFonts w:ascii="Times New Roman" w:hAnsi="Times New Roman"/>
          <w:sz w:val="24"/>
          <w:szCs w:val="24"/>
        </w:rPr>
        <w:t>microfoundations</w:t>
      </w:r>
      <w:proofErr w:type="spellEnd"/>
      <w:r>
        <w:rPr>
          <w:rFonts w:ascii="Times New Roman" w:hAnsi="Times New Roman"/>
          <w:sz w:val="24"/>
          <w:szCs w:val="24"/>
        </w:rPr>
        <w:t xml:space="preserve"> of (sustainable) enterprise performance. Strategic Management Journal, 28(13), pp.1319-1350.</w:t>
      </w:r>
    </w:p>
    <w:p w14:paraId="2B52F272" w14:textId="77777777" w:rsidR="00485167" w:rsidRDefault="00485167">
      <w:pPr>
        <w:spacing w:line="360" w:lineRule="auto"/>
        <w:jc w:val="both"/>
        <w:rPr>
          <w:rFonts w:ascii="Times New Roman" w:hAnsi="Times New Roman"/>
          <w:sz w:val="24"/>
          <w:szCs w:val="24"/>
        </w:rPr>
      </w:pPr>
    </w:p>
    <w:p w14:paraId="282BB6B7"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w:t>
      </w:r>
      <w:proofErr w:type="spellStart"/>
      <w:r>
        <w:rPr>
          <w:rFonts w:ascii="Times New Roman" w:hAnsi="Times New Roman"/>
          <w:sz w:val="24"/>
          <w:szCs w:val="24"/>
        </w:rPr>
        <w:t>Velten</w:t>
      </w:r>
      <w:proofErr w:type="spellEnd"/>
      <w:r>
        <w:rPr>
          <w:rFonts w:ascii="Times New Roman" w:hAnsi="Times New Roman"/>
          <w:sz w:val="24"/>
          <w:szCs w:val="24"/>
        </w:rPr>
        <w:t>, L. and Lashley, C., 2018. The meaning of cultural diversity among staff as it pertains to employee motivation. Research in Hospitality Management, 7(2), pp.105-113.</w:t>
      </w:r>
    </w:p>
    <w:p w14:paraId="300D3FE8" w14:textId="77777777" w:rsidR="00485167" w:rsidRDefault="00485167">
      <w:pPr>
        <w:spacing w:line="360" w:lineRule="auto"/>
        <w:jc w:val="both"/>
        <w:rPr>
          <w:rFonts w:ascii="Times New Roman" w:hAnsi="Times New Roman"/>
          <w:sz w:val="24"/>
          <w:szCs w:val="24"/>
        </w:rPr>
      </w:pPr>
    </w:p>
    <w:p w14:paraId="07596E51"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Wilkinson, A. and Marchington, M., 2005. Human resource management at work. In: People Management and Development (3 </w:t>
      </w:r>
      <w:proofErr w:type="spellStart"/>
      <w:r>
        <w:rPr>
          <w:rFonts w:ascii="Times New Roman" w:hAnsi="Times New Roman"/>
          <w:sz w:val="24"/>
          <w:szCs w:val="24"/>
        </w:rPr>
        <w:t>rd</w:t>
      </w:r>
      <w:proofErr w:type="spellEnd"/>
      <w:r>
        <w:rPr>
          <w:rFonts w:ascii="Times New Roman" w:hAnsi="Times New Roman"/>
          <w:sz w:val="24"/>
          <w:szCs w:val="24"/>
        </w:rPr>
        <w:t xml:space="preserve"> ed.). London: CIPD.</w:t>
      </w:r>
    </w:p>
    <w:p w14:paraId="0CE9D466"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w:t>
      </w:r>
    </w:p>
    <w:p w14:paraId="0185FEA9"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Wright, P. and Boswell, W., 2002. Desegregating HRM: A Review and Synthesis of Micro and Macro Human Resource Management Research. Journal of Management, 28(3), pp.247-276.</w:t>
      </w:r>
    </w:p>
    <w:p w14:paraId="0C875651" w14:textId="77777777" w:rsidR="00485167" w:rsidRDefault="00485167">
      <w:pPr>
        <w:spacing w:line="360" w:lineRule="auto"/>
        <w:jc w:val="both"/>
        <w:rPr>
          <w:rFonts w:ascii="Times New Roman" w:hAnsi="Times New Roman"/>
          <w:sz w:val="24"/>
          <w:szCs w:val="24"/>
        </w:rPr>
      </w:pPr>
    </w:p>
    <w:p w14:paraId="3F070864"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Wright, P., Nyberg, A. and </w:t>
      </w:r>
      <w:proofErr w:type="spellStart"/>
      <w:r>
        <w:rPr>
          <w:rFonts w:ascii="Times New Roman" w:hAnsi="Times New Roman"/>
          <w:sz w:val="24"/>
          <w:szCs w:val="24"/>
        </w:rPr>
        <w:t>Ployhart</w:t>
      </w:r>
      <w:proofErr w:type="spellEnd"/>
      <w:r>
        <w:rPr>
          <w:rFonts w:ascii="Times New Roman" w:hAnsi="Times New Roman"/>
          <w:sz w:val="24"/>
          <w:szCs w:val="24"/>
        </w:rPr>
        <w:t>, R., 2018. A research revolution in SHRM: New challenges and new research directions. Research in personnel and human resources management,</w:t>
      </w:r>
    </w:p>
    <w:p w14:paraId="0BD9B4B1" w14:textId="77777777" w:rsidR="00485167" w:rsidRDefault="00485167">
      <w:pPr>
        <w:spacing w:line="360" w:lineRule="auto"/>
        <w:jc w:val="both"/>
        <w:rPr>
          <w:rFonts w:ascii="Times New Roman" w:hAnsi="Times New Roman"/>
          <w:sz w:val="24"/>
          <w:szCs w:val="24"/>
        </w:rPr>
      </w:pPr>
    </w:p>
    <w:p w14:paraId="39F5A9B1"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lastRenderedPageBreak/>
        <w:t xml:space="preserve"> Xiao, Q., O'Neill, J. and Mattila, A., 2012. The role of hotel owners: the influence of corporate strategies on hotel performance. International Journal of Contemporary Hospitality Management, 24(1), pp.122-139.</w:t>
      </w:r>
    </w:p>
    <w:p w14:paraId="207BB867" w14:textId="77777777" w:rsidR="00485167" w:rsidRDefault="00485167">
      <w:pPr>
        <w:spacing w:line="360" w:lineRule="auto"/>
        <w:jc w:val="both"/>
        <w:rPr>
          <w:rFonts w:ascii="Times New Roman" w:hAnsi="Times New Roman"/>
          <w:sz w:val="24"/>
          <w:szCs w:val="24"/>
        </w:rPr>
      </w:pPr>
    </w:p>
    <w:p w14:paraId="455E1DBC"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w:t>
      </w:r>
      <w:proofErr w:type="spellStart"/>
      <w:r>
        <w:rPr>
          <w:rFonts w:ascii="Times New Roman" w:hAnsi="Times New Roman"/>
          <w:sz w:val="24"/>
          <w:szCs w:val="24"/>
        </w:rPr>
        <w:t>Yusoff</w:t>
      </w:r>
      <w:proofErr w:type="spellEnd"/>
      <w:r>
        <w:rPr>
          <w:rFonts w:ascii="Times New Roman" w:hAnsi="Times New Roman"/>
          <w:sz w:val="24"/>
          <w:szCs w:val="24"/>
        </w:rPr>
        <w:t xml:space="preserve">, Y., </w:t>
      </w:r>
      <w:proofErr w:type="spellStart"/>
      <w:r>
        <w:rPr>
          <w:rFonts w:ascii="Times New Roman" w:hAnsi="Times New Roman"/>
          <w:sz w:val="24"/>
          <w:szCs w:val="24"/>
        </w:rPr>
        <w:t>Nejati</w:t>
      </w:r>
      <w:proofErr w:type="spellEnd"/>
      <w:r>
        <w:rPr>
          <w:rFonts w:ascii="Times New Roman" w:hAnsi="Times New Roman"/>
          <w:sz w:val="24"/>
          <w:szCs w:val="24"/>
        </w:rPr>
        <w:t>, M., Kee, D. and Amran, A., 2018. Linking Green Human Resource Management Practices to Environmental Performance in Hotel Industry. Global Business Review, 21(3), pp.663-680.</w:t>
      </w:r>
    </w:p>
    <w:p w14:paraId="46A798BA" w14:textId="77777777" w:rsidR="00485167" w:rsidRDefault="00485167">
      <w:pPr>
        <w:spacing w:line="360" w:lineRule="auto"/>
        <w:jc w:val="both"/>
        <w:rPr>
          <w:rFonts w:ascii="Times New Roman" w:hAnsi="Times New Roman"/>
          <w:sz w:val="24"/>
          <w:szCs w:val="24"/>
        </w:rPr>
      </w:pPr>
    </w:p>
    <w:p w14:paraId="269AF2D6"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Zeng, L., 2021. Analysis of Hilton Worldwide Hotel Group’s Transnational Operation Strategy. Academic Journal of Business &amp; Management, 3(11), pp.20-27.</w:t>
      </w:r>
    </w:p>
    <w:p w14:paraId="2162B85D" w14:textId="77777777" w:rsidR="00485167" w:rsidRDefault="00485167">
      <w:pPr>
        <w:spacing w:line="360" w:lineRule="auto"/>
        <w:jc w:val="both"/>
        <w:rPr>
          <w:rFonts w:ascii="Times New Roman" w:hAnsi="Times New Roman"/>
          <w:sz w:val="24"/>
          <w:szCs w:val="24"/>
        </w:rPr>
      </w:pPr>
    </w:p>
    <w:p w14:paraId="6347793C"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 Zhang, L., 2020. An Institutional Approach to Gender Diversity and Firm Performance. Organization Science, 31(2), pp.439-457.</w:t>
      </w:r>
    </w:p>
    <w:p w14:paraId="4802EE81" w14:textId="77777777" w:rsidR="00485167" w:rsidRDefault="00485167">
      <w:pPr>
        <w:spacing w:line="360" w:lineRule="auto"/>
        <w:jc w:val="both"/>
        <w:rPr>
          <w:rFonts w:ascii="Times New Roman" w:hAnsi="Times New Roman"/>
          <w:sz w:val="24"/>
          <w:szCs w:val="24"/>
        </w:rPr>
      </w:pPr>
    </w:p>
    <w:p w14:paraId="3384A06F"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 xml:space="preserve">Zheng, C., Molineux, J., </w:t>
      </w:r>
      <w:proofErr w:type="spellStart"/>
      <w:r>
        <w:rPr>
          <w:rFonts w:ascii="Times New Roman" w:hAnsi="Times New Roman"/>
          <w:sz w:val="24"/>
          <w:szCs w:val="24"/>
        </w:rPr>
        <w:t>Mirshekary</w:t>
      </w:r>
      <w:proofErr w:type="spellEnd"/>
      <w:r>
        <w:rPr>
          <w:rFonts w:ascii="Times New Roman" w:hAnsi="Times New Roman"/>
          <w:sz w:val="24"/>
          <w:szCs w:val="24"/>
        </w:rPr>
        <w:t xml:space="preserve">, S. and </w:t>
      </w:r>
      <w:proofErr w:type="spellStart"/>
      <w:r>
        <w:rPr>
          <w:rFonts w:ascii="Times New Roman" w:hAnsi="Times New Roman"/>
          <w:sz w:val="24"/>
          <w:szCs w:val="24"/>
        </w:rPr>
        <w:t>Scarparo</w:t>
      </w:r>
      <w:proofErr w:type="spellEnd"/>
      <w:r>
        <w:rPr>
          <w:rFonts w:ascii="Times New Roman" w:hAnsi="Times New Roman"/>
          <w:sz w:val="24"/>
          <w:szCs w:val="24"/>
        </w:rPr>
        <w:t xml:space="preserve">, S.,2015. Developing individual and </w:t>
      </w:r>
      <w:proofErr w:type="spellStart"/>
      <w:r>
        <w:rPr>
          <w:rFonts w:ascii="Times New Roman" w:hAnsi="Times New Roman"/>
          <w:sz w:val="24"/>
          <w:szCs w:val="24"/>
        </w:rPr>
        <w:t>organisational</w:t>
      </w:r>
      <w:proofErr w:type="spellEnd"/>
      <w:r>
        <w:rPr>
          <w:rFonts w:ascii="Times New Roman" w:hAnsi="Times New Roman"/>
          <w:sz w:val="24"/>
          <w:szCs w:val="24"/>
        </w:rPr>
        <w:t xml:space="preserve"> work-life balance strategies to improve employee health and wellbeing. Employee Relations, 37(3), pp.354-379. Similar research Figure 3. Sobel, </w:t>
      </w:r>
      <w:proofErr w:type="spellStart"/>
      <w:r>
        <w:rPr>
          <w:rFonts w:ascii="Times New Roman" w:hAnsi="Times New Roman"/>
          <w:sz w:val="24"/>
          <w:szCs w:val="24"/>
        </w:rPr>
        <w:t>Aroian</w:t>
      </w:r>
      <w:proofErr w:type="spellEnd"/>
      <w:r>
        <w:rPr>
          <w:rFonts w:ascii="Times New Roman" w:hAnsi="Times New Roman"/>
          <w:sz w:val="24"/>
          <w:szCs w:val="24"/>
        </w:rPr>
        <w:t xml:space="preserve"> and Godman test in mediation analysis for the relationship between SHRM and </w:t>
      </w:r>
      <w:proofErr w:type="spellStart"/>
      <w:r>
        <w:rPr>
          <w:rFonts w:ascii="Times New Roman" w:hAnsi="Times New Roman"/>
          <w:sz w:val="24"/>
          <w:szCs w:val="24"/>
        </w:rPr>
        <w:t>organisational</w:t>
      </w:r>
      <w:proofErr w:type="spellEnd"/>
      <w:r>
        <w:rPr>
          <w:rFonts w:ascii="Times New Roman" w:hAnsi="Times New Roman"/>
          <w:sz w:val="24"/>
          <w:szCs w:val="24"/>
        </w:rPr>
        <w:t xml:space="preserve"> performance.</w:t>
      </w:r>
    </w:p>
    <w:p w14:paraId="020B8670" w14:textId="77777777" w:rsidR="00485167" w:rsidRDefault="00485167">
      <w:pPr>
        <w:spacing w:line="360" w:lineRule="auto"/>
        <w:jc w:val="both"/>
        <w:rPr>
          <w:rFonts w:ascii="Times New Roman" w:hAnsi="Times New Roman"/>
          <w:sz w:val="24"/>
          <w:szCs w:val="24"/>
        </w:rPr>
      </w:pPr>
    </w:p>
    <w:p w14:paraId="0F312E70" w14:textId="77777777" w:rsidR="00485167" w:rsidRDefault="00485167">
      <w:pPr>
        <w:spacing w:line="360" w:lineRule="auto"/>
        <w:jc w:val="both"/>
        <w:rPr>
          <w:rFonts w:ascii="Times New Roman" w:hAnsi="Times New Roman"/>
          <w:sz w:val="24"/>
          <w:szCs w:val="24"/>
        </w:rPr>
      </w:pPr>
    </w:p>
    <w:p w14:paraId="6CCF378F" w14:textId="77777777" w:rsidR="00485167" w:rsidRDefault="00485167">
      <w:pPr>
        <w:spacing w:line="360" w:lineRule="auto"/>
        <w:jc w:val="both"/>
        <w:rPr>
          <w:rFonts w:ascii="Times New Roman" w:hAnsi="Times New Roman"/>
          <w:sz w:val="24"/>
          <w:szCs w:val="24"/>
        </w:rPr>
      </w:pPr>
    </w:p>
    <w:p w14:paraId="6493549F" w14:textId="77777777" w:rsidR="00485167" w:rsidRDefault="00485167">
      <w:pPr>
        <w:spacing w:line="360" w:lineRule="auto"/>
        <w:jc w:val="both"/>
        <w:rPr>
          <w:rFonts w:ascii="Times New Roman" w:hAnsi="Times New Roman"/>
          <w:sz w:val="24"/>
          <w:szCs w:val="24"/>
        </w:rPr>
      </w:pPr>
    </w:p>
    <w:p w14:paraId="0322325B" w14:textId="77777777" w:rsidR="00485167" w:rsidRDefault="00485167">
      <w:pPr>
        <w:spacing w:line="360" w:lineRule="auto"/>
        <w:jc w:val="both"/>
        <w:rPr>
          <w:rFonts w:ascii="Times New Roman" w:hAnsi="Times New Roman"/>
          <w:sz w:val="24"/>
          <w:szCs w:val="24"/>
        </w:rPr>
      </w:pPr>
    </w:p>
    <w:p w14:paraId="51F27153" w14:textId="77777777" w:rsidR="00485167" w:rsidRDefault="00485167">
      <w:pPr>
        <w:spacing w:line="360" w:lineRule="auto"/>
        <w:jc w:val="both"/>
        <w:rPr>
          <w:rFonts w:ascii="Times New Roman" w:hAnsi="Times New Roman"/>
          <w:sz w:val="24"/>
          <w:szCs w:val="24"/>
        </w:rPr>
      </w:pPr>
    </w:p>
    <w:p w14:paraId="5CF253B2" w14:textId="77777777" w:rsidR="00485167" w:rsidRDefault="00485167">
      <w:pPr>
        <w:spacing w:line="360" w:lineRule="auto"/>
        <w:jc w:val="both"/>
        <w:rPr>
          <w:rFonts w:ascii="Times New Roman" w:hAnsi="Times New Roman"/>
          <w:sz w:val="24"/>
          <w:szCs w:val="24"/>
        </w:rPr>
      </w:pPr>
    </w:p>
    <w:p w14:paraId="5781BCA3" w14:textId="77777777" w:rsidR="00485167" w:rsidRDefault="00485167">
      <w:pPr>
        <w:spacing w:line="360" w:lineRule="auto"/>
        <w:jc w:val="both"/>
        <w:rPr>
          <w:rFonts w:ascii="Times New Roman" w:hAnsi="Times New Roman"/>
          <w:sz w:val="24"/>
          <w:szCs w:val="24"/>
        </w:rPr>
      </w:pPr>
    </w:p>
    <w:p w14:paraId="272EA56A" w14:textId="77777777" w:rsidR="00485167" w:rsidRDefault="00485167">
      <w:pPr>
        <w:spacing w:line="360" w:lineRule="auto"/>
        <w:jc w:val="both"/>
        <w:rPr>
          <w:rFonts w:ascii="Times New Roman" w:hAnsi="Times New Roman"/>
          <w:sz w:val="24"/>
          <w:szCs w:val="24"/>
        </w:rPr>
      </w:pPr>
    </w:p>
    <w:p w14:paraId="438C9213" w14:textId="77777777" w:rsidR="00485167" w:rsidRDefault="00000000">
      <w:pPr>
        <w:spacing w:line="360" w:lineRule="auto"/>
        <w:jc w:val="both"/>
        <w:rPr>
          <w:rFonts w:ascii="Times New Roman" w:hAnsi="Times New Roman"/>
          <w:sz w:val="24"/>
          <w:szCs w:val="24"/>
        </w:rPr>
      </w:pPr>
      <w:r>
        <w:rPr>
          <w:rFonts w:ascii="Times New Roman" w:hAnsi="Times New Roman"/>
          <w:sz w:val="24"/>
          <w:szCs w:val="24"/>
        </w:rPr>
        <w:t>Appendix</w:t>
      </w:r>
    </w:p>
    <w:p w14:paraId="02CCB015" w14:textId="77777777" w:rsidR="00485167" w:rsidRDefault="00000000">
      <w:pPr>
        <w:tabs>
          <w:tab w:val="left" w:pos="5103"/>
        </w:tabs>
        <w:jc w:val="center"/>
        <w:rPr>
          <w:rFonts w:ascii="Arial" w:hAnsi="Arial" w:cs="Arial"/>
          <w:b/>
          <w:bCs/>
          <w:sz w:val="24"/>
          <w:szCs w:val="24"/>
        </w:rPr>
      </w:pPr>
      <w:r>
        <w:rPr>
          <w:rFonts w:ascii="Arial" w:hAnsi="Arial" w:cs="Arial"/>
          <w:b/>
          <w:bCs/>
          <w:sz w:val="24"/>
          <w:szCs w:val="24"/>
        </w:rPr>
        <w:t>APPLICATION FOR ETHICAL APPROVAL</w:t>
      </w:r>
    </w:p>
    <w:p w14:paraId="018BCC8E" w14:textId="77777777" w:rsidR="00485167" w:rsidRDefault="00485167">
      <w:pPr>
        <w:tabs>
          <w:tab w:val="left" w:pos="5103"/>
        </w:tabs>
        <w:ind w:right="282"/>
        <w:jc w:val="center"/>
        <w:rPr>
          <w:rFonts w:ascii="Arial" w:hAnsi="Arial" w:cs="Arial"/>
          <w:b/>
          <w:bCs/>
        </w:rPr>
      </w:pPr>
    </w:p>
    <w:p w14:paraId="6B331C88" w14:textId="77777777" w:rsidR="00485167" w:rsidRDefault="00000000">
      <w:pPr>
        <w:tabs>
          <w:tab w:val="left" w:pos="5103"/>
        </w:tabs>
        <w:ind w:right="282"/>
        <w:jc w:val="both"/>
        <w:rPr>
          <w:rFonts w:ascii="Arial" w:hAnsi="Arial" w:cs="Arial"/>
          <w:b/>
          <w:bCs/>
        </w:rPr>
      </w:pPr>
      <w:proofErr w:type="gramStart"/>
      <w:r>
        <w:rPr>
          <w:rFonts w:ascii="Arial" w:hAnsi="Arial" w:cs="Arial"/>
          <w:b/>
          <w:bCs/>
        </w:rPr>
        <w:t>In order for</w:t>
      </w:r>
      <w:proofErr w:type="gramEnd"/>
      <w:r>
        <w:rPr>
          <w:rFonts w:ascii="Arial" w:hAnsi="Arial" w:cs="Arial"/>
          <w:b/>
          <w:bCs/>
        </w:rPr>
        <w:t xml:space="preserve"> research to result in benefit and </w:t>
      </w:r>
      <w:proofErr w:type="spellStart"/>
      <w:r>
        <w:rPr>
          <w:rFonts w:ascii="Arial" w:hAnsi="Arial" w:cs="Arial"/>
          <w:b/>
          <w:bCs/>
        </w:rPr>
        <w:t>minimise</w:t>
      </w:r>
      <w:proofErr w:type="spellEnd"/>
      <w:r>
        <w:rPr>
          <w:rFonts w:ascii="Arial" w:hAnsi="Arial" w:cs="Arial"/>
          <w:b/>
          <w:bCs/>
        </w:rPr>
        <w:t xml:space="preserve"> risk of harm, it must be conducted ethically. A researcher may not be covered by the University’s insurance if ethical approval has not been obtained prior to commencement.</w:t>
      </w:r>
    </w:p>
    <w:p w14:paraId="22DA800B" w14:textId="77777777" w:rsidR="00485167" w:rsidRDefault="00485167">
      <w:pPr>
        <w:tabs>
          <w:tab w:val="left" w:pos="5103"/>
        </w:tabs>
        <w:ind w:right="282"/>
        <w:jc w:val="center"/>
        <w:rPr>
          <w:rFonts w:ascii="Arial" w:hAnsi="Arial" w:cs="Arial"/>
          <w:b/>
          <w:bCs/>
          <w:sz w:val="16"/>
          <w:szCs w:val="16"/>
        </w:rPr>
      </w:pPr>
    </w:p>
    <w:p w14:paraId="336EE95C" w14:textId="77777777" w:rsidR="00485167" w:rsidRDefault="00000000">
      <w:pPr>
        <w:tabs>
          <w:tab w:val="left" w:pos="5103"/>
        </w:tabs>
        <w:ind w:right="282"/>
        <w:jc w:val="both"/>
        <w:rPr>
          <w:rFonts w:ascii="Arial" w:hAnsi="Arial" w:cs="Arial"/>
        </w:rPr>
      </w:pPr>
      <w:r>
        <w:rPr>
          <w:rFonts w:ascii="Arial" w:hAnsi="Arial" w:cs="Arial"/>
        </w:rPr>
        <w:t xml:space="preserve">The University follows the OECD Frascati manual definition of </w:t>
      </w:r>
      <w:r>
        <w:rPr>
          <w:rFonts w:ascii="Arial" w:hAnsi="Arial" w:cs="Arial"/>
          <w:b/>
        </w:rPr>
        <w:t>research activity</w:t>
      </w:r>
      <w:r>
        <w:rPr>
          <w:rFonts w:ascii="Arial" w:hAnsi="Arial" w:cs="Arial"/>
        </w:rPr>
        <w:t>: “creative work undertaken on a systematic basis in order to increase the stock of knowledge, including knowledge of man, culture and society, and the use of this stock of knowledge to devise new applications”. As such this covers activities undertaken by members of staff, postgraduate research students, and both taught postgraduate and undergraduate students working on dissertations/projects.</w:t>
      </w:r>
    </w:p>
    <w:p w14:paraId="40FB2D36" w14:textId="77777777" w:rsidR="00485167" w:rsidRDefault="00485167">
      <w:pPr>
        <w:tabs>
          <w:tab w:val="left" w:pos="5103"/>
        </w:tabs>
        <w:ind w:right="282"/>
        <w:jc w:val="both"/>
        <w:rPr>
          <w:rFonts w:ascii="Arial" w:hAnsi="Arial" w:cs="Arial"/>
        </w:rPr>
      </w:pPr>
    </w:p>
    <w:p w14:paraId="7F0252B2" w14:textId="77777777" w:rsidR="00485167" w:rsidRDefault="00000000">
      <w:pPr>
        <w:tabs>
          <w:tab w:val="left" w:pos="5103"/>
        </w:tabs>
        <w:ind w:right="282"/>
        <w:jc w:val="both"/>
        <w:rPr>
          <w:rFonts w:ascii="Arial" w:hAnsi="Arial" w:cs="Arial"/>
        </w:rPr>
      </w:pPr>
      <w:r>
        <w:rPr>
          <w:rFonts w:ascii="Arial" w:hAnsi="Arial" w:cs="Arial"/>
        </w:rPr>
        <w:t>The individual undertaking the research activity is known as the “principal researcher”.</w:t>
      </w:r>
    </w:p>
    <w:p w14:paraId="172B6DF4" w14:textId="77777777" w:rsidR="00485167" w:rsidRDefault="00485167">
      <w:pPr>
        <w:tabs>
          <w:tab w:val="left" w:pos="5103"/>
        </w:tabs>
        <w:ind w:right="282"/>
        <w:jc w:val="both"/>
        <w:rPr>
          <w:rFonts w:ascii="Arial" w:hAnsi="Arial" w:cs="Arial"/>
        </w:rPr>
      </w:pPr>
    </w:p>
    <w:p w14:paraId="7825E3B5" w14:textId="77777777" w:rsidR="00485167" w:rsidRDefault="00000000">
      <w:pPr>
        <w:tabs>
          <w:tab w:val="left" w:pos="5103"/>
        </w:tabs>
        <w:ind w:right="282"/>
        <w:jc w:val="both"/>
        <w:rPr>
          <w:rFonts w:ascii="Arial" w:hAnsi="Arial" w:cs="Arial"/>
        </w:rPr>
      </w:pPr>
      <w:r>
        <w:rPr>
          <w:rFonts w:ascii="Arial" w:hAnsi="Arial" w:cs="Arial"/>
        </w:rPr>
        <w:t>Ethical approval is not required for routine audits, performance reviews, quality assurance studies, testing within normal educational requirements, and literary or artistic criticism.</w:t>
      </w:r>
    </w:p>
    <w:p w14:paraId="609D8E30" w14:textId="77777777" w:rsidR="00485167" w:rsidRDefault="00485167">
      <w:pPr>
        <w:tabs>
          <w:tab w:val="left" w:pos="5103"/>
        </w:tabs>
        <w:ind w:right="282"/>
        <w:jc w:val="both"/>
        <w:rPr>
          <w:rFonts w:ascii="Arial" w:hAnsi="Arial" w:cs="Arial"/>
        </w:rPr>
      </w:pPr>
    </w:p>
    <w:p w14:paraId="1764B5F6" w14:textId="77777777" w:rsidR="00485167" w:rsidRDefault="00000000">
      <w:pPr>
        <w:tabs>
          <w:tab w:val="left" w:pos="5103"/>
        </w:tabs>
        <w:ind w:right="282"/>
        <w:jc w:val="both"/>
        <w:rPr>
          <w:rFonts w:ascii="Arial" w:hAnsi="Arial" w:cs="Arial"/>
          <w:b/>
          <w:bCs/>
        </w:rPr>
      </w:pPr>
      <w:r>
        <w:rPr>
          <w:rFonts w:ascii="Arial" w:hAnsi="Arial" w:cs="Arial"/>
          <w:b/>
          <w:bCs/>
        </w:rPr>
        <w:t>Please read the notes for guidance before completing ALL sections of the form.</w:t>
      </w:r>
    </w:p>
    <w:p w14:paraId="0DA54EC6" w14:textId="77777777" w:rsidR="00485167" w:rsidRDefault="00485167">
      <w:pPr>
        <w:autoSpaceDE w:val="0"/>
        <w:autoSpaceDN w:val="0"/>
        <w:adjustRightInd w:val="0"/>
        <w:jc w:val="both"/>
        <w:rPr>
          <w:rFonts w:ascii="Arial" w:hAnsi="Arial" w:cs="Arial"/>
        </w:rPr>
      </w:pPr>
    </w:p>
    <w:p w14:paraId="19CBC272" w14:textId="77777777" w:rsidR="00485167" w:rsidRDefault="00000000">
      <w:pPr>
        <w:autoSpaceDE w:val="0"/>
        <w:autoSpaceDN w:val="0"/>
        <w:adjustRightInd w:val="0"/>
        <w:jc w:val="both"/>
        <w:rPr>
          <w:rFonts w:ascii="Arial" w:hAnsi="Arial" w:cs="Arial"/>
        </w:rPr>
      </w:pPr>
      <w:r>
        <w:rPr>
          <w:rFonts w:ascii="Arial" w:hAnsi="Arial" w:cs="Arial"/>
          <w:b/>
        </w:rPr>
        <w:t>This form</w:t>
      </w:r>
      <w:r>
        <w:rPr>
          <w:rFonts w:ascii="Arial" w:hAnsi="Arial" w:cs="Arial"/>
        </w:rPr>
        <w:t xml:space="preserve"> </w:t>
      </w:r>
      <w:r>
        <w:rPr>
          <w:rFonts w:ascii="Arial" w:hAnsi="Arial" w:cs="Arial"/>
          <w:b/>
        </w:rPr>
        <w:t>must be completed and approved prior to undertaking any research activity.</w:t>
      </w:r>
      <w:r>
        <w:rPr>
          <w:rFonts w:ascii="Arial" w:hAnsi="Arial" w:cs="Arial"/>
        </w:rPr>
        <w:t xml:space="preserve"> Please see Checklist for details of process for different categories of application.  </w:t>
      </w:r>
    </w:p>
    <w:p w14:paraId="38EF51F3" w14:textId="77777777" w:rsidR="00485167" w:rsidRDefault="00485167">
      <w:pPr>
        <w:autoSpaceDE w:val="0"/>
        <w:autoSpaceDN w:val="0"/>
        <w:adjustRightInd w:val="0"/>
        <w:jc w:val="both"/>
        <w:rPr>
          <w:rFonts w:ascii="Arial" w:hAnsi="Arial" w:cs="Arial"/>
        </w:rPr>
      </w:pPr>
    </w:p>
    <w:p w14:paraId="5027BC81" w14:textId="77777777" w:rsidR="00485167" w:rsidRDefault="00000000">
      <w:pPr>
        <w:autoSpaceDE w:val="0"/>
        <w:autoSpaceDN w:val="0"/>
        <w:adjustRightInd w:val="0"/>
        <w:spacing w:after="240"/>
        <w:jc w:val="both"/>
        <w:rPr>
          <w:rFonts w:ascii="Arial" w:hAnsi="Arial" w:cs="Arial"/>
          <w:b/>
        </w:rPr>
      </w:pPr>
      <w:r>
        <w:rPr>
          <w:rFonts w:ascii="Arial" w:hAnsi="Arial" w:cs="Arial"/>
          <w:b/>
        </w:rPr>
        <w:t>SECTION A: About You (Principal Researcher)</w:t>
      </w:r>
    </w:p>
    <w:tbl>
      <w:tblPr>
        <w:tblW w:w="10448"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Look w:val="0000" w:firstRow="0" w:lastRow="0" w:firstColumn="0" w:lastColumn="0" w:noHBand="0" w:noVBand="0"/>
      </w:tblPr>
      <w:tblGrid>
        <w:gridCol w:w="559"/>
        <w:gridCol w:w="2544"/>
        <w:gridCol w:w="709"/>
        <w:gridCol w:w="2551"/>
        <w:gridCol w:w="709"/>
        <w:gridCol w:w="2526"/>
        <w:gridCol w:w="850"/>
      </w:tblGrid>
      <w:tr w:rsidR="00485167" w14:paraId="7B3EDA46" w14:textId="77777777">
        <w:trPr>
          <w:trHeight w:val="439"/>
        </w:trPr>
        <w:tc>
          <w:tcPr>
            <w:tcW w:w="559" w:type="dxa"/>
            <w:shd w:val="clear" w:color="auto" w:fill="F2F2F2"/>
            <w:vAlign w:val="center"/>
          </w:tcPr>
          <w:p w14:paraId="1F7789EA" w14:textId="77777777" w:rsidR="00485167" w:rsidRDefault="00000000">
            <w:pPr>
              <w:rPr>
                <w:rFonts w:ascii="Arial" w:hAnsi="Arial" w:cs="Arial"/>
              </w:rPr>
            </w:pPr>
            <w:r>
              <w:rPr>
                <w:rFonts w:ascii="Arial" w:hAnsi="Arial" w:cs="Arial"/>
              </w:rPr>
              <w:t>1</w:t>
            </w:r>
          </w:p>
        </w:tc>
        <w:tc>
          <w:tcPr>
            <w:tcW w:w="3253" w:type="dxa"/>
            <w:gridSpan w:val="2"/>
            <w:shd w:val="clear" w:color="auto" w:fill="F2F2F2"/>
            <w:vAlign w:val="center"/>
          </w:tcPr>
          <w:p w14:paraId="47F2A2CF" w14:textId="77777777" w:rsidR="00485167" w:rsidRDefault="00000000">
            <w:pPr>
              <w:rPr>
                <w:rFonts w:ascii="Arial" w:hAnsi="Arial" w:cs="Arial"/>
              </w:rPr>
            </w:pPr>
            <w:r>
              <w:rPr>
                <w:rFonts w:ascii="Arial" w:hAnsi="Arial" w:cs="Arial"/>
              </w:rPr>
              <w:t>Full Name:</w:t>
            </w:r>
          </w:p>
        </w:tc>
        <w:tc>
          <w:tcPr>
            <w:tcW w:w="6636" w:type="dxa"/>
            <w:gridSpan w:val="4"/>
            <w:vAlign w:val="center"/>
          </w:tcPr>
          <w:p w14:paraId="425CC002" w14:textId="77777777" w:rsidR="00485167" w:rsidRDefault="00485167">
            <w:pPr>
              <w:rPr>
                <w:rFonts w:ascii="Arial" w:hAnsi="Arial" w:cs="Arial"/>
              </w:rPr>
            </w:pPr>
          </w:p>
        </w:tc>
      </w:tr>
      <w:tr w:rsidR="00485167" w14:paraId="5B8194B9" w14:textId="77777777">
        <w:trPr>
          <w:trHeight w:val="472"/>
        </w:trPr>
        <w:tc>
          <w:tcPr>
            <w:tcW w:w="559" w:type="dxa"/>
            <w:shd w:val="clear" w:color="auto" w:fill="BFBFBF"/>
            <w:vAlign w:val="center"/>
          </w:tcPr>
          <w:p w14:paraId="3548AF8F" w14:textId="77777777" w:rsidR="00485167" w:rsidRDefault="00000000">
            <w:pPr>
              <w:rPr>
                <w:rFonts w:ascii="Arial" w:hAnsi="Arial" w:cs="Arial"/>
              </w:rPr>
            </w:pPr>
            <w:r>
              <w:rPr>
                <w:rFonts w:ascii="Arial" w:hAnsi="Arial" w:cs="Arial"/>
              </w:rPr>
              <w:lastRenderedPageBreak/>
              <w:t>2</w:t>
            </w:r>
          </w:p>
        </w:tc>
        <w:tc>
          <w:tcPr>
            <w:tcW w:w="3253" w:type="dxa"/>
            <w:gridSpan w:val="2"/>
            <w:shd w:val="clear" w:color="auto" w:fill="BFBFBF"/>
            <w:vAlign w:val="center"/>
          </w:tcPr>
          <w:p w14:paraId="4083CBCE" w14:textId="77777777" w:rsidR="00485167" w:rsidRDefault="00000000">
            <w:pPr>
              <w:rPr>
                <w:rFonts w:ascii="Arial" w:hAnsi="Arial" w:cs="Arial"/>
              </w:rPr>
            </w:pPr>
            <w:r>
              <w:rPr>
                <w:rFonts w:ascii="Arial" w:hAnsi="Arial" w:cs="Arial"/>
              </w:rPr>
              <w:t>Tick all boxes that apply:</w:t>
            </w:r>
          </w:p>
        </w:tc>
        <w:tc>
          <w:tcPr>
            <w:tcW w:w="2551" w:type="dxa"/>
            <w:shd w:val="clear" w:color="auto" w:fill="F2F2F2"/>
            <w:vAlign w:val="center"/>
          </w:tcPr>
          <w:p w14:paraId="1B2E62EC" w14:textId="77777777" w:rsidR="00485167" w:rsidRDefault="00000000">
            <w:pPr>
              <w:rPr>
                <w:rFonts w:ascii="Arial" w:hAnsi="Arial" w:cs="Arial"/>
              </w:rPr>
            </w:pPr>
            <w:r>
              <w:rPr>
                <w:rFonts w:ascii="Arial" w:hAnsi="Arial" w:cs="Arial"/>
              </w:rPr>
              <w:t>Member of staff:</w:t>
            </w:r>
          </w:p>
        </w:tc>
        <w:tc>
          <w:tcPr>
            <w:tcW w:w="709" w:type="dxa"/>
            <w:shd w:val="clear" w:color="auto" w:fill="BFBFBF"/>
            <w:vAlign w:val="center"/>
          </w:tcPr>
          <w:p w14:paraId="5D95BD57" w14:textId="77777777" w:rsidR="00485167" w:rsidRDefault="00000000">
            <w:pPr>
              <w:jc w:val="center"/>
              <w:rPr>
                <w:rFonts w:ascii="Arial" w:hAnsi="Arial" w:cs="Arial"/>
              </w:rPr>
            </w:pPr>
            <w:r>
              <w:rPr>
                <w:rFonts w:ascii="MS Gothic" w:eastAsia="MS Gothic" w:hAnsi="MS Gothic" w:cs="Arial" w:hint="eastAsia"/>
              </w:rPr>
              <w:t>☐</w:t>
            </w:r>
          </w:p>
        </w:tc>
        <w:tc>
          <w:tcPr>
            <w:tcW w:w="2526" w:type="dxa"/>
            <w:shd w:val="clear" w:color="auto" w:fill="F2F2F2"/>
            <w:vAlign w:val="center"/>
          </w:tcPr>
          <w:p w14:paraId="548DA8FE" w14:textId="77777777" w:rsidR="00485167" w:rsidRDefault="00000000">
            <w:pPr>
              <w:rPr>
                <w:rFonts w:ascii="Arial" w:hAnsi="Arial" w:cs="Arial"/>
              </w:rPr>
            </w:pPr>
            <w:r>
              <w:rPr>
                <w:rFonts w:ascii="Arial" w:hAnsi="Arial" w:cs="Arial"/>
              </w:rPr>
              <w:t>Honorary research fellow:</w:t>
            </w:r>
          </w:p>
        </w:tc>
        <w:tc>
          <w:tcPr>
            <w:tcW w:w="850" w:type="dxa"/>
            <w:shd w:val="clear" w:color="auto" w:fill="BFBFBF"/>
            <w:vAlign w:val="center"/>
          </w:tcPr>
          <w:p w14:paraId="5998F1D0" w14:textId="77777777" w:rsidR="00485167" w:rsidRDefault="00000000">
            <w:pPr>
              <w:jc w:val="center"/>
              <w:rPr>
                <w:rFonts w:ascii="Arial" w:hAnsi="Arial" w:cs="Arial"/>
              </w:rPr>
            </w:pPr>
            <w:r>
              <w:rPr>
                <w:rFonts w:ascii="MS Gothic" w:eastAsia="MS Gothic" w:hAnsi="MS Gothic" w:cs="Arial" w:hint="eastAsia"/>
              </w:rPr>
              <w:t>☐</w:t>
            </w:r>
          </w:p>
        </w:tc>
      </w:tr>
      <w:tr w:rsidR="00485167" w14:paraId="034B3E17" w14:textId="77777777">
        <w:trPr>
          <w:trHeight w:val="472"/>
        </w:trPr>
        <w:tc>
          <w:tcPr>
            <w:tcW w:w="559" w:type="dxa"/>
            <w:shd w:val="clear" w:color="auto" w:fill="F2F2F2"/>
            <w:vAlign w:val="center"/>
          </w:tcPr>
          <w:p w14:paraId="15336715" w14:textId="77777777" w:rsidR="00485167" w:rsidRDefault="00485167">
            <w:pPr>
              <w:rPr>
                <w:rFonts w:ascii="Arial" w:hAnsi="Arial" w:cs="Arial"/>
              </w:rPr>
            </w:pPr>
          </w:p>
        </w:tc>
        <w:tc>
          <w:tcPr>
            <w:tcW w:w="2544" w:type="dxa"/>
            <w:shd w:val="clear" w:color="auto" w:fill="F2F2F2"/>
            <w:vAlign w:val="center"/>
          </w:tcPr>
          <w:p w14:paraId="70065D5A" w14:textId="77777777" w:rsidR="00485167" w:rsidRDefault="00000000">
            <w:pPr>
              <w:rPr>
                <w:rFonts w:ascii="Arial" w:hAnsi="Arial" w:cs="Arial"/>
              </w:rPr>
            </w:pPr>
            <w:r>
              <w:rPr>
                <w:rFonts w:ascii="Arial" w:hAnsi="Arial" w:cs="Arial"/>
              </w:rPr>
              <w:t>Undergraduate Student</w:t>
            </w:r>
          </w:p>
        </w:tc>
        <w:tc>
          <w:tcPr>
            <w:tcW w:w="709" w:type="dxa"/>
            <w:shd w:val="clear" w:color="auto" w:fill="BFBFBF"/>
            <w:vAlign w:val="center"/>
          </w:tcPr>
          <w:p w14:paraId="3F3845E6" w14:textId="77777777" w:rsidR="00485167" w:rsidRDefault="00000000">
            <w:pPr>
              <w:jc w:val="center"/>
              <w:rPr>
                <w:rFonts w:ascii="Arial" w:hAnsi="Arial" w:cs="Arial"/>
              </w:rPr>
            </w:pPr>
            <w:r>
              <w:rPr>
                <w:rFonts w:ascii="MS Gothic" w:eastAsia="MS Gothic" w:hAnsi="MS Gothic" w:cs="Arial" w:hint="eastAsia"/>
              </w:rPr>
              <w:t>☐</w:t>
            </w:r>
          </w:p>
        </w:tc>
        <w:tc>
          <w:tcPr>
            <w:tcW w:w="2551" w:type="dxa"/>
            <w:shd w:val="clear" w:color="auto" w:fill="F2F2F2"/>
            <w:vAlign w:val="center"/>
          </w:tcPr>
          <w:p w14:paraId="6CDE5A4D" w14:textId="77777777" w:rsidR="00485167" w:rsidRDefault="00000000">
            <w:pPr>
              <w:rPr>
                <w:rFonts w:ascii="Arial" w:hAnsi="Arial" w:cs="Arial"/>
              </w:rPr>
            </w:pPr>
            <w:r>
              <w:rPr>
                <w:rFonts w:ascii="Arial" w:hAnsi="Arial" w:cs="Arial"/>
              </w:rPr>
              <w:t>Taught Postgraduate Student</w:t>
            </w:r>
          </w:p>
        </w:tc>
        <w:tc>
          <w:tcPr>
            <w:tcW w:w="709" w:type="dxa"/>
            <w:shd w:val="clear" w:color="auto" w:fill="BFBFBF"/>
            <w:vAlign w:val="center"/>
          </w:tcPr>
          <w:p w14:paraId="293B1C55" w14:textId="77777777" w:rsidR="00485167" w:rsidRDefault="00000000">
            <w:pPr>
              <w:jc w:val="center"/>
              <w:rPr>
                <w:rFonts w:ascii="Arial" w:hAnsi="Arial" w:cs="Arial"/>
              </w:rPr>
            </w:pPr>
            <w:r>
              <w:rPr>
                <w:rFonts w:ascii="MS Gothic" w:eastAsia="MS Gothic" w:hAnsi="MS Gothic" w:cs="Arial" w:hint="eastAsia"/>
              </w:rPr>
              <w:t>☐</w:t>
            </w:r>
          </w:p>
        </w:tc>
        <w:tc>
          <w:tcPr>
            <w:tcW w:w="2526" w:type="dxa"/>
            <w:shd w:val="clear" w:color="auto" w:fill="F2F2F2"/>
            <w:vAlign w:val="center"/>
          </w:tcPr>
          <w:p w14:paraId="5BBAB322" w14:textId="77777777" w:rsidR="00485167" w:rsidRDefault="00000000">
            <w:pPr>
              <w:rPr>
                <w:rFonts w:ascii="Arial" w:hAnsi="Arial" w:cs="Arial"/>
              </w:rPr>
            </w:pPr>
            <w:r>
              <w:rPr>
                <w:rFonts w:ascii="Arial" w:hAnsi="Arial" w:cs="Arial"/>
              </w:rPr>
              <w:t>Postgraduate Research Student</w:t>
            </w:r>
          </w:p>
        </w:tc>
        <w:tc>
          <w:tcPr>
            <w:tcW w:w="850" w:type="dxa"/>
            <w:shd w:val="clear" w:color="auto" w:fill="BFBFBF"/>
            <w:vAlign w:val="center"/>
          </w:tcPr>
          <w:p w14:paraId="2476F96B" w14:textId="77777777" w:rsidR="00485167" w:rsidRDefault="00000000">
            <w:pPr>
              <w:jc w:val="center"/>
              <w:rPr>
                <w:rFonts w:ascii="Arial" w:hAnsi="Arial" w:cs="Arial"/>
              </w:rPr>
            </w:pPr>
            <w:r>
              <w:rPr>
                <w:rFonts w:ascii="MS Gothic" w:eastAsia="MS Gothic" w:hAnsi="MS Gothic" w:cs="Arial" w:hint="eastAsia"/>
              </w:rPr>
              <w:t>☐</w:t>
            </w:r>
          </w:p>
        </w:tc>
      </w:tr>
    </w:tbl>
    <w:p w14:paraId="78999F04" w14:textId="77777777" w:rsidR="00485167" w:rsidRDefault="00485167">
      <w:pPr>
        <w:rPr>
          <w:rFonts w:ascii="Arial" w:hAnsi="Arial" w:cs="Arial"/>
          <w:bCs/>
          <w:iCs/>
          <w:sz w:val="16"/>
          <w:szCs w:val="16"/>
        </w:rPr>
      </w:pPr>
    </w:p>
    <w:tbl>
      <w:tblPr>
        <w:tblW w:w="10448" w:type="dxa"/>
        <w:tblBorders>
          <w:top w:val="single" w:sz="6" w:space="0" w:color="auto"/>
          <w:left w:val="single" w:sz="6" w:space="0" w:color="auto"/>
          <w:bottom w:val="single" w:sz="6" w:space="0" w:color="auto"/>
          <w:right w:val="single" w:sz="6" w:space="0" w:color="auto"/>
          <w:insideH w:val="single" w:sz="6" w:space="0" w:color="auto"/>
          <w:insideV w:val="single" w:sz="6" w:space="0" w:color="auto"/>
        </w:tblBorders>
        <w:tblLayout w:type="fixed"/>
        <w:tblLook w:val="0000" w:firstRow="0" w:lastRow="0" w:firstColumn="0" w:lastColumn="0" w:noHBand="0" w:noVBand="0"/>
      </w:tblPr>
      <w:tblGrid>
        <w:gridCol w:w="559"/>
        <w:gridCol w:w="3253"/>
        <w:gridCol w:w="6636"/>
      </w:tblGrid>
      <w:tr w:rsidR="00485167" w14:paraId="55CBF271" w14:textId="77777777">
        <w:trPr>
          <w:cantSplit/>
          <w:trHeight w:val="334"/>
        </w:trPr>
        <w:tc>
          <w:tcPr>
            <w:tcW w:w="559" w:type="dxa"/>
            <w:shd w:val="clear" w:color="auto" w:fill="F2F2F2"/>
            <w:vAlign w:val="center"/>
          </w:tcPr>
          <w:p w14:paraId="3876522B" w14:textId="77777777" w:rsidR="00485167" w:rsidRDefault="00000000">
            <w:pPr>
              <w:rPr>
                <w:rFonts w:ascii="Arial" w:hAnsi="Arial" w:cs="Arial"/>
              </w:rPr>
            </w:pPr>
            <w:r>
              <w:rPr>
                <w:rFonts w:ascii="Arial" w:hAnsi="Arial" w:cs="Arial"/>
              </w:rPr>
              <w:t>3</w:t>
            </w:r>
          </w:p>
        </w:tc>
        <w:tc>
          <w:tcPr>
            <w:tcW w:w="3253" w:type="dxa"/>
            <w:shd w:val="clear" w:color="auto" w:fill="F2F2F2"/>
            <w:vAlign w:val="center"/>
          </w:tcPr>
          <w:p w14:paraId="2E3B13D0" w14:textId="77777777" w:rsidR="00485167" w:rsidRDefault="00000000">
            <w:pPr>
              <w:rPr>
                <w:rFonts w:ascii="Arial" w:hAnsi="Arial" w:cs="Arial"/>
              </w:rPr>
            </w:pPr>
            <w:r>
              <w:rPr>
                <w:rFonts w:ascii="Arial" w:hAnsi="Arial" w:cs="Arial"/>
              </w:rPr>
              <w:t>Institute/Academic Discipline/Centre:</w:t>
            </w:r>
          </w:p>
        </w:tc>
        <w:tc>
          <w:tcPr>
            <w:tcW w:w="6636" w:type="dxa"/>
            <w:vAlign w:val="center"/>
          </w:tcPr>
          <w:p w14:paraId="2B73E463" w14:textId="77777777" w:rsidR="00485167" w:rsidRDefault="00485167">
            <w:pPr>
              <w:rPr>
                <w:rFonts w:ascii="Arial" w:hAnsi="Arial" w:cs="Arial"/>
              </w:rPr>
            </w:pPr>
          </w:p>
          <w:p w14:paraId="180D6AEE" w14:textId="77777777" w:rsidR="00485167" w:rsidRDefault="00485167">
            <w:pPr>
              <w:rPr>
                <w:rFonts w:ascii="Arial" w:hAnsi="Arial" w:cs="Arial"/>
              </w:rPr>
            </w:pPr>
          </w:p>
        </w:tc>
      </w:tr>
      <w:tr w:rsidR="00485167" w14:paraId="03591416" w14:textId="77777777">
        <w:trPr>
          <w:cantSplit/>
          <w:trHeight w:val="340"/>
        </w:trPr>
        <w:tc>
          <w:tcPr>
            <w:tcW w:w="559" w:type="dxa"/>
            <w:shd w:val="clear" w:color="auto" w:fill="F2F2F2"/>
            <w:vAlign w:val="center"/>
          </w:tcPr>
          <w:p w14:paraId="0C20CBEB" w14:textId="77777777" w:rsidR="00485167" w:rsidRDefault="00000000">
            <w:pPr>
              <w:rPr>
                <w:rFonts w:ascii="Arial" w:hAnsi="Arial" w:cs="Arial"/>
              </w:rPr>
            </w:pPr>
            <w:r>
              <w:rPr>
                <w:rFonts w:ascii="Arial" w:hAnsi="Arial" w:cs="Arial"/>
              </w:rPr>
              <w:t>4</w:t>
            </w:r>
          </w:p>
        </w:tc>
        <w:tc>
          <w:tcPr>
            <w:tcW w:w="3253" w:type="dxa"/>
            <w:shd w:val="clear" w:color="auto" w:fill="F2F2F2"/>
            <w:vAlign w:val="center"/>
          </w:tcPr>
          <w:p w14:paraId="613BBB4E" w14:textId="77777777" w:rsidR="00485167" w:rsidRDefault="00000000">
            <w:pPr>
              <w:rPr>
                <w:rFonts w:ascii="Arial" w:hAnsi="Arial" w:cs="Arial"/>
              </w:rPr>
            </w:pPr>
            <w:r>
              <w:rPr>
                <w:rFonts w:ascii="Arial" w:hAnsi="Arial" w:cs="Arial"/>
              </w:rPr>
              <w:t>Campus:</w:t>
            </w:r>
          </w:p>
        </w:tc>
        <w:tc>
          <w:tcPr>
            <w:tcW w:w="6636" w:type="dxa"/>
            <w:vAlign w:val="center"/>
          </w:tcPr>
          <w:p w14:paraId="4B8D7D5F" w14:textId="77777777" w:rsidR="00485167" w:rsidRDefault="00485167">
            <w:pPr>
              <w:rPr>
                <w:rFonts w:ascii="Arial" w:hAnsi="Arial" w:cs="Arial"/>
              </w:rPr>
            </w:pPr>
          </w:p>
          <w:p w14:paraId="0E0F7DC8" w14:textId="77777777" w:rsidR="00485167" w:rsidRDefault="00485167">
            <w:pPr>
              <w:rPr>
                <w:rFonts w:ascii="Arial" w:hAnsi="Arial" w:cs="Arial"/>
              </w:rPr>
            </w:pPr>
          </w:p>
        </w:tc>
      </w:tr>
      <w:tr w:rsidR="00485167" w14:paraId="6BDDD4CA" w14:textId="77777777">
        <w:trPr>
          <w:cantSplit/>
          <w:trHeight w:val="340"/>
        </w:trPr>
        <w:tc>
          <w:tcPr>
            <w:tcW w:w="559" w:type="dxa"/>
            <w:shd w:val="clear" w:color="auto" w:fill="F2F2F2"/>
            <w:vAlign w:val="center"/>
          </w:tcPr>
          <w:p w14:paraId="0B644CD6" w14:textId="77777777" w:rsidR="00485167" w:rsidRDefault="00000000">
            <w:pPr>
              <w:rPr>
                <w:rFonts w:ascii="Arial" w:hAnsi="Arial" w:cs="Arial"/>
              </w:rPr>
            </w:pPr>
            <w:r>
              <w:rPr>
                <w:rFonts w:ascii="Arial" w:hAnsi="Arial" w:cs="Arial"/>
              </w:rPr>
              <w:t>5</w:t>
            </w:r>
          </w:p>
        </w:tc>
        <w:tc>
          <w:tcPr>
            <w:tcW w:w="3253" w:type="dxa"/>
            <w:shd w:val="clear" w:color="auto" w:fill="F2F2F2"/>
            <w:vAlign w:val="center"/>
          </w:tcPr>
          <w:p w14:paraId="21E4741A" w14:textId="77777777" w:rsidR="00485167" w:rsidRDefault="00000000">
            <w:pPr>
              <w:rPr>
                <w:rFonts w:ascii="Arial" w:hAnsi="Arial" w:cs="Arial"/>
              </w:rPr>
            </w:pPr>
            <w:r>
              <w:rPr>
                <w:rFonts w:ascii="Arial" w:hAnsi="Arial" w:cs="Arial"/>
              </w:rPr>
              <w:t>E-mail address:</w:t>
            </w:r>
          </w:p>
        </w:tc>
        <w:tc>
          <w:tcPr>
            <w:tcW w:w="6636" w:type="dxa"/>
            <w:vAlign w:val="center"/>
          </w:tcPr>
          <w:p w14:paraId="5446D26D" w14:textId="77777777" w:rsidR="00485167" w:rsidRDefault="00485167">
            <w:pPr>
              <w:rPr>
                <w:rFonts w:ascii="Arial" w:hAnsi="Arial" w:cs="Arial"/>
              </w:rPr>
            </w:pPr>
          </w:p>
          <w:p w14:paraId="3C03764A" w14:textId="77777777" w:rsidR="00485167" w:rsidRDefault="00485167">
            <w:pPr>
              <w:rPr>
                <w:rFonts w:ascii="Arial" w:hAnsi="Arial" w:cs="Arial"/>
              </w:rPr>
            </w:pPr>
          </w:p>
        </w:tc>
      </w:tr>
      <w:tr w:rsidR="00485167" w14:paraId="03E9ADE7" w14:textId="77777777">
        <w:trPr>
          <w:cantSplit/>
          <w:trHeight w:val="340"/>
        </w:trPr>
        <w:tc>
          <w:tcPr>
            <w:tcW w:w="559" w:type="dxa"/>
            <w:shd w:val="clear" w:color="auto" w:fill="F2F2F2"/>
            <w:vAlign w:val="center"/>
          </w:tcPr>
          <w:p w14:paraId="38393667" w14:textId="77777777" w:rsidR="00485167" w:rsidRDefault="00000000">
            <w:pPr>
              <w:rPr>
                <w:rFonts w:ascii="Arial" w:hAnsi="Arial" w:cs="Arial"/>
              </w:rPr>
            </w:pPr>
            <w:r>
              <w:rPr>
                <w:rFonts w:ascii="Arial" w:hAnsi="Arial" w:cs="Arial"/>
              </w:rPr>
              <w:t>6</w:t>
            </w:r>
          </w:p>
        </w:tc>
        <w:tc>
          <w:tcPr>
            <w:tcW w:w="3253" w:type="dxa"/>
            <w:shd w:val="clear" w:color="auto" w:fill="F2F2F2"/>
            <w:vAlign w:val="center"/>
          </w:tcPr>
          <w:p w14:paraId="05E8F25A" w14:textId="77777777" w:rsidR="00485167" w:rsidRDefault="00000000">
            <w:pPr>
              <w:rPr>
                <w:rFonts w:ascii="Arial" w:hAnsi="Arial" w:cs="Arial"/>
              </w:rPr>
            </w:pPr>
            <w:r>
              <w:rPr>
                <w:rFonts w:ascii="Arial" w:hAnsi="Arial" w:cs="Arial"/>
              </w:rPr>
              <w:t>Contact Telephone Number:</w:t>
            </w:r>
          </w:p>
        </w:tc>
        <w:tc>
          <w:tcPr>
            <w:tcW w:w="6636" w:type="dxa"/>
            <w:vAlign w:val="center"/>
          </w:tcPr>
          <w:p w14:paraId="54A60D82" w14:textId="77777777" w:rsidR="00485167" w:rsidRDefault="00485167">
            <w:pPr>
              <w:rPr>
                <w:rFonts w:ascii="Arial" w:hAnsi="Arial" w:cs="Arial"/>
              </w:rPr>
            </w:pPr>
          </w:p>
          <w:p w14:paraId="01611184" w14:textId="77777777" w:rsidR="00485167" w:rsidRDefault="00485167">
            <w:pPr>
              <w:rPr>
                <w:rFonts w:ascii="Arial" w:hAnsi="Arial" w:cs="Arial"/>
              </w:rPr>
            </w:pPr>
          </w:p>
        </w:tc>
      </w:tr>
      <w:tr w:rsidR="00485167" w14:paraId="627962BB" w14:textId="77777777">
        <w:tc>
          <w:tcPr>
            <w:tcW w:w="559" w:type="dxa"/>
            <w:shd w:val="clear" w:color="auto" w:fill="BFBFBF"/>
            <w:vAlign w:val="center"/>
          </w:tcPr>
          <w:p w14:paraId="36C12C32" w14:textId="77777777" w:rsidR="00485167" w:rsidRDefault="00485167">
            <w:pPr>
              <w:rPr>
                <w:rFonts w:ascii="Arial" w:hAnsi="Arial" w:cs="Arial"/>
                <w:b/>
                <w:i/>
              </w:rPr>
            </w:pPr>
          </w:p>
        </w:tc>
        <w:tc>
          <w:tcPr>
            <w:tcW w:w="9889" w:type="dxa"/>
            <w:gridSpan w:val="2"/>
            <w:shd w:val="clear" w:color="auto" w:fill="BFBFBF"/>
            <w:vAlign w:val="center"/>
          </w:tcPr>
          <w:p w14:paraId="2BC93EC2" w14:textId="77777777" w:rsidR="00485167" w:rsidRDefault="00000000">
            <w:pPr>
              <w:rPr>
                <w:rFonts w:ascii="Arial" w:hAnsi="Arial" w:cs="Arial"/>
              </w:rPr>
            </w:pPr>
            <w:r>
              <w:rPr>
                <w:rFonts w:ascii="Arial" w:hAnsi="Arial" w:cs="Arial"/>
                <w:b/>
                <w:i/>
              </w:rPr>
              <w:t>For students:</w:t>
            </w:r>
          </w:p>
        </w:tc>
      </w:tr>
      <w:tr w:rsidR="00485167" w14:paraId="0A6A3D14" w14:textId="77777777">
        <w:trPr>
          <w:trHeight w:val="513"/>
        </w:trPr>
        <w:tc>
          <w:tcPr>
            <w:tcW w:w="559" w:type="dxa"/>
            <w:shd w:val="clear" w:color="auto" w:fill="F2F2F2"/>
            <w:vAlign w:val="center"/>
          </w:tcPr>
          <w:p w14:paraId="65CD79FF" w14:textId="77777777" w:rsidR="00485167" w:rsidRDefault="00000000">
            <w:pPr>
              <w:rPr>
                <w:rFonts w:ascii="Arial" w:hAnsi="Arial" w:cs="Arial"/>
              </w:rPr>
            </w:pPr>
            <w:r>
              <w:rPr>
                <w:rFonts w:ascii="Arial" w:hAnsi="Arial" w:cs="Arial"/>
              </w:rPr>
              <w:t>7</w:t>
            </w:r>
          </w:p>
        </w:tc>
        <w:tc>
          <w:tcPr>
            <w:tcW w:w="3253" w:type="dxa"/>
            <w:shd w:val="clear" w:color="auto" w:fill="F2F2F2"/>
            <w:vAlign w:val="center"/>
          </w:tcPr>
          <w:p w14:paraId="16CE1237" w14:textId="77777777" w:rsidR="00485167" w:rsidRDefault="00000000">
            <w:pPr>
              <w:rPr>
                <w:rFonts w:ascii="Arial" w:hAnsi="Arial" w:cs="Arial"/>
              </w:rPr>
            </w:pPr>
            <w:r>
              <w:rPr>
                <w:rFonts w:ascii="Arial" w:hAnsi="Arial" w:cs="Arial"/>
              </w:rPr>
              <w:t>Student Number:</w:t>
            </w:r>
          </w:p>
        </w:tc>
        <w:tc>
          <w:tcPr>
            <w:tcW w:w="6636" w:type="dxa"/>
            <w:vAlign w:val="center"/>
          </w:tcPr>
          <w:p w14:paraId="7A9D9501" w14:textId="77777777" w:rsidR="00485167" w:rsidRDefault="00485167">
            <w:pPr>
              <w:rPr>
                <w:rFonts w:ascii="Arial" w:hAnsi="Arial" w:cs="Arial"/>
              </w:rPr>
            </w:pPr>
          </w:p>
        </w:tc>
      </w:tr>
      <w:tr w:rsidR="00485167" w14:paraId="19DA9B9F" w14:textId="77777777">
        <w:trPr>
          <w:trHeight w:val="549"/>
        </w:trPr>
        <w:tc>
          <w:tcPr>
            <w:tcW w:w="559" w:type="dxa"/>
            <w:shd w:val="clear" w:color="auto" w:fill="F2F2F2"/>
            <w:vAlign w:val="center"/>
          </w:tcPr>
          <w:p w14:paraId="28B5E988" w14:textId="77777777" w:rsidR="00485167" w:rsidRDefault="00000000">
            <w:pPr>
              <w:rPr>
                <w:rFonts w:ascii="Arial" w:hAnsi="Arial" w:cs="Arial"/>
              </w:rPr>
            </w:pPr>
            <w:r>
              <w:rPr>
                <w:rFonts w:ascii="Arial" w:hAnsi="Arial" w:cs="Arial"/>
              </w:rPr>
              <w:t>8</w:t>
            </w:r>
          </w:p>
        </w:tc>
        <w:tc>
          <w:tcPr>
            <w:tcW w:w="3253" w:type="dxa"/>
            <w:shd w:val="clear" w:color="auto" w:fill="F2F2F2"/>
            <w:vAlign w:val="center"/>
          </w:tcPr>
          <w:p w14:paraId="65CCC1E6" w14:textId="77777777" w:rsidR="00485167" w:rsidRDefault="00000000">
            <w:pPr>
              <w:rPr>
                <w:rFonts w:ascii="Arial" w:hAnsi="Arial" w:cs="Arial"/>
              </w:rPr>
            </w:pPr>
            <w:proofErr w:type="spellStart"/>
            <w:r>
              <w:rPr>
                <w:rFonts w:ascii="Arial" w:hAnsi="Arial" w:cs="Arial"/>
              </w:rPr>
              <w:t>Programme</w:t>
            </w:r>
            <w:proofErr w:type="spellEnd"/>
            <w:r>
              <w:rPr>
                <w:rFonts w:ascii="Arial" w:hAnsi="Arial" w:cs="Arial"/>
              </w:rPr>
              <w:t xml:space="preserve"> of Study:</w:t>
            </w:r>
          </w:p>
        </w:tc>
        <w:tc>
          <w:tcPr>
            <w:tcW w:w="6636" w:type="dxa"/>
            <w:vAlign w:val="center"/>
          </w:tcPr>
          <w:p w14:paraId="7B3776EF" w14:textId="77777777" w:rsidR="00485167" w:rsidRDefault="00485167">
            <w:pPr>
              <w:rPr>
                <w:rFonts w:ascii="Arial" w:hAnsi="Arial" w:cs="Arial"/>
              </w:rPr>
            </w:pPr>
          </w:p>
        </w:tc>
      </w:tr>
      <w:tr w:rsidR="00485167" w14:paraId="0FF4DF96" w14:textId="77777777">
        <w:trPr>
          <w:trHeight w:val="557"/>
        </w:trPr>
        <w:tc>
          <w:tcPr>
            <w:tcW w:w="559" w:type="dxa"/>
            <w:shd w:val="clear" w:color="auto" w:fill="F2F2F2"/>
            <w:vAlign w:val="center"/>
          </w:tcPr>
          <w:p w14:paraId="7290F2B5" w14:textId="77777777" w:rsidR="00485167" w:rsidRDefault="00000000">
            <w:pPr>
              <w:rPr>
                <w:rFonts w:ascii="Arial" w:hAnsi="Arial" w:cs="Arial"/>
              </w:rPr>
            </w:pPr>
            <w:r>
              <w:rPr>
                <w:rFonts w:ascii="Arial" w:hAnsi="Arial" w:cs="Arial"/>
              </w:rPr>
              <w:t>9</w:t>
            </w:r>
          </w:p>
        </w:tc>
        <w:tc>
          <w:tcPr>
            <w:tcW w:w="3253" w:type="dxa"/>
            <w:shd w:val="clear" w:color="auto" w:fill="F2F2F2"/>
            <w:vAlign w:val="center"/>
          </w:tcPr>
          <w:p w14:paraId="3DBC02B0" w14:textId="77777777" w:rsidR="00485167" w:rsidRDefault="00000000">
            <w:pPr>
              <w:rPr>
                <w:rFonts w:ascii="Arial" w:hAnsi="Arial" w:cs="Arial"/>
              </w:rPr>
            </w:pPr>
            <w:r>
              <w:rPr>
                <w:rFonts w:ascii="Arial" w:hAnsi="Arial" w:cs="Arial"/>
              </w:rPr>
              <w:t>Director of Studies/Supervisor:</w:t>
            </w:r>
          </w:p>
        </w:tc>
        <w:tc>
          <w:tcPr>
            <w:tcW w:w="6636" w:type="dxa"/>
            <w:vAlign w:val="center"/>
          </w:tcPr>
          <w:p w14:paraId="70BFFA5E" w14:textId="77777777" w:rsidR="00485167" w:rsidRDefault="00485167">
            <w:pPr>
              <w:rPr>
                <w:rFonts w:ascii="Arial" w:hAnsi="Arial" w:cs="Arial"/>
              </w:rPr>
            </w:pPr>
          </w:p>
        </w:tc>
      </w:tr>
    </w:tbl>
    <w:p w14:paraId="403245A6" w14:textId="77777777" w:rsidR="00485167" w:rsidRDefault="00485167">
      <w:pPr>
        <w:rPr>
          <w:rFonts w:ascii="Arial" w:hAnsi="Arial" w:cs="Arial"/>
          <w:bCs/>
          <w:iCs/>
        </w:rPr>
      </w:pPr>
    </w:p>
    <w:p w14:paraId="63A6C812" w14:textId="77777777" w:rsidR="00485167" w:rsidRDefault="00485167">
      <w:pPr>
        <w:autoSpaceDE w:val="0"/>
        <w:autoSpaceDN w:val="0"/>
        <w:adjustRightInd w:val="0"/>
        <w:jc w:val="both"/>
        <w:rPr>
          <w:rFonts w:ascii="Arial" w:hAnsi="Arial" w:cs="Arial"/>
          <w:b/>
        </w:rPr>
      </w:pPr>
    </w:p>
    <w:p w14:paraId="1056416B" w14:textId="77777777" w:rsidR="00485167" w:rsidRDefault="00000000">
      <w:pPr>
        <w:rPr>
          <w:rFonts w:ascii="Arial" w:hAnsi="Arial" w:cs="Arial"/>
          <w:b/>
        </w:rPr>
      </w:pPr>
      <w:r>
        <w:rPr>
          <w:rFonts w:ascii="Arial" w:hAnsi="Arial" w:cs="Arial"/>
          <w:b/>
        </w:rPr>
        <w:br w:type="page"/>
      </w:r>
    </w:p>
    <w:p w14:paraId="58186868" w14:textId="77777777" w:rsidR="00485167" w:rsidRDefault="00000000">
      <w:pPr>
        <w:autoSpaceDE w:val="0"/>
        <w:autoSpaceDN w:val="0"/>
        <w:adjustRightInd w:val="0"/>
        <w:spacing w:after="240"/>
        <w:jc w:val="both"/>
        <w:rPr>
          <w:rFonts w:ascii="Arial" w:hAnsi="Arial" w:cs="Arial"/>
          <w:b/>
        </w:rPr>
      </w:pPr>
      <w:r>
        <w:rPr>
          <w:rFonts w:ascii="Arial" w:hAnsi="Arial" w:cs="Arial"/>
          <w:b/>
        </w:rPr>
        <w:lastRenderedPageBreak/>
        <w:t>SECTION B: Approval for Research Activity</w:t>
      </w:r>
    </w:p>
    <w:tbl>
      <w:tblPr>
        <w:tblStyle w:val="TableGrid"/>
        <w:tblW w:w="10480" w:type="dxa"/>
        <w:tblLayout w:type="fixed"/>
        <w:tblLook w:val="04A0" w:firstRow="1" w:lastRow="0" w:firstColumn="1" w:lastColumn="0" w:noHBand="0" w:noVBand="1"/>
      </w:tblPr>
      <w:tblGrid>
        <w:gridCol w:w="562"/>
        <w:gridCol w:w="3693"/>
        <w:gridCol w:w="2539"/>
        <w:gridCol w:w="993"/>
        <w:gridCol w:w="850"/>
        <w:gridCol w:w="992"/>
        <w:gridCol w:w="851"/>
      </w:tblGrid>
      <w:tr w:rsidR="00485167" w14:paraId="628CA268" w14:textId="77777777">
        <w:tc>
          <w:tcPr>
            <w:tcW w:w="562" w:type="dxa"/>
            <w:shd w:val="clear" w:color="auto" w:fill="F2F2F2"/>
          </w:tcPr>
          <w:p w14:paraId="3B6A4303" w14:textId="77777777" w:rsidR="00485167" w:rsidRDefault="00000000">
            <w:pPr>
              <w:autoSpaceDE w:val="0"/>
              <w:autoSpaceDN w:val="0"/>
              <w:adjustRightInd w:val="0"/>
              <w:rPr>
                <w:rFonts w:ascii="Arial" w:hAnsi="Arial" w:cs="Arial"/>
              </w:rPr>
            </w:pPr>
            <w:r>
              <w:rPr>
                <w:rFonts w:ascii="Arial" w:hAnsi="Arial" w:cs="Arial"/>
              </w:rPr>
              <w:t>1</w:t>
            </w:r>
          </w:p>
        </w:tc>
        <w:tc>
          <w:tcPr>
            <w:tcW w:w="6232" w:type="dxa"/>
            <w:gridSpan w:val="2"/>
            <w:shd w:val="clear" w:color="auto" w:fill="F2F2F2"/>
            <w:vAlign w:val="center"/>
          </w:tcPr>
          <w:p w14:paraId="76998CC6" w14:textId="77777777" w:rsidR="00485167" w:rsidRDefault="00000000">
            <w:pPr>
              <w:autoSpaceDE w:val="0"/>
              <w:autoSpaceDN w:val="0"/>
              <w:adjustRightInd w:val="0"/>
              <w:rPr>
                <w:rFonts w:ascii="Arial" w:hAnsi="Arial" w:cs="Arial"/>
              </w:rPr>
            </w:pPr>
            <w:r>
              <w:rPr>
                <w:rFonts w:ascii="Arial" w:hAnsi="Arial" w:cs="Arial"/>
              </w:rPr>
              <w:t>Has the research activity received approval in principle?</w:t>
            </w:r>
          </w:p>
          <w:p w14:paraId="7BBA7B17" w14:textId="77777777" w:rsidR="00485167" w:rsidRDefault="00000000">
            <w:pPr>
              <w:autoSpaceDE w:val="0"/>
              <w:autoSpaceDN w:val="0"/>
              <w:adjustRightInd w:val="0"/>
              <w:rPr>
                <w:rFonts w:ascii="Arial" w:hAnsi="Arial" w:cs="Arial"/>
              </w:rPr>
            </w:pPr>
            <w:r>
              <w:rPr>
                <w:rFonts w:ascii="Arial" w:hAnsi="Arial" w:cs="Arial"/>
              </w:rPr>
              <w:t>(please check the Guidance Notes as to the appropriate approval process for different levels of research by different categories of individual)</w:t>
            </w:r>
          </w:p>
        </w:tc>
        <w:tc>
          <w:tcPr>
            <w:tcW w:w="993" w:type="dxa"/>
            <w:shd w:val="clear" w:color="auto" w:fill="F2F2F2"/>
            <w:vAlign w:val="center"/>
          </w:tcPr>
          <w:p w14:paraId="3C11289A" w14:textId="77777777" w:rsidR="00485167" w:rsidRDefault="00000000">
            <w:pPr>
              <w:autoSpaceDE w:val="0"/>
              <w:autoSpaceDN w:val="0"/>
              <w:adjustRightInd w:val="0"/>
              <w:jc w:val="center"/>
              <w:rPr>
                <w:rFonts w:ascii="Arial" w:hAnsi="Arial" w:cs="Arial"/>
                <w:b/>
              </w:rPr>
            </w:pPr>
            <w:r>
              <w:rPr>
                <w:rFonts w:ascii="Arial" w:hAnsi="Arial" w:cs="Arial"/>
                <w:b/>
              </w:rPr>
              <w:t>YES</w:t>
            </w:r>
          </w:p>
        </w:tc>
        <w:tc>
          <w:tcPr>
            <w:tcW w:w="850" w:type="dxa"/>
            <w:shd w:val="clear" w:color="auto" w:fill="BFBFBF"/>
            <w:vAlign w:val="center"/>
          </w:tcPr>
          <w:p w14:paraId="794F7089" w14:textId="77777777" w:rsidR="00485167" w:rsidRDefault="00000000">
            <w:pPr>
              <w:autoSpaceDE w:val="0"/>
              <w:autoSpaceDN w:val="0"/>
              <w:adjustRightInd w:val="0"/>
              <w:jc w:val="center"/>
              <w:rPr>
                <w:rFonts w:ascii="Arial" w:hAnsi="Arial" w:cs="Arial"/>
                <w:b/>
              </w:rPr>
            </w:pPr>
            <w:r>
              <w:rPr>
                <w:rFonts w:ascii="Segoe UI Symbol" w:hAnsi="Segoe UI Symbol" w:cs="Segoe UI Symbol"/>
                <w:b/>
              </w:rPr>
              <w:t>☐</w:t>
            </w:r>
          </w:p>
        </w:tc>
        <w:tc>
          <w:tcPr>
            <w:tcW w:w="992" w:type="dxa"/>
            <w:shd w:val="clear" w:color="auto" w:fill="F2F2F2"/>
            <w:vAlign w:val="center"/>
          </w:tcPr>
          <w:p w14:paraId="779D3ABE" w14:textId="77777777" w:rsidR="00485167" w:rsidRDefault="00000000">
            <w:pPr>
              <w:autoSpaceDE w:val="0"/>
              <w:autoSpaceDN w:val="0"/>
              <w:adjustRightInd w:val="0"/>
              <w:jc w:val="center"/>
              <w:rPr>
                <w:rFonts w:ascii="Arial" w:hAnsi="Arial" w:cs="Arial"/>
                <w:b/>
              </w:rPr>
            </w:pPr>
            <w:r>
              <w:rPr>
                <w:rFonts w:ascii="Arial" w:hAnsi="Arial" w:cs="Arial"/>
                <w:b/>
              </w:rPr>
              <w:t>NO</w:t>
            </w:r>
          </w:p>
        </w:tc>
        <w:tc>
          <w:tcPr>
            <w:tcW w:w="851" w:type="dxa"/>
            <w:shd w:val="clear" w:color="auto" w:fill="BFBFBF"/>
            <w:vAlign w:val="center"/>
          </w:tcPr>
          <w:p w14:paraId="65E37858" w14:textId="77777777" w:rsidR="00485167" w:rsidRDefault="00000000">
            <w:pPr>
              <w:autoSpaceDE w:val="0"/>
              <w:autoSpaceDN w:val="0"/>
              <w:adjustRightInd w:val="0"/>
              <w:jc w:val="center"/>
              <w:rPr>
                <w:rFonts w:ascii="Arial" w:hAnsi="Arial" w:cs="Arial"/>
                <w:b/>
              </w:rPr>
            </w:pPr>
            <w:r>
              <w:rPr>
                <w:rFonts w:ascii="Segoe UI Symbol" w:hAnsi="Segoe UI Symbol" w:cs="Segoe UI Symbol"/>
                <w:b/>
              </w:rPr>
              <w:t>☐</w:t>
            </w:r>
          </w:p>
        </w:tc>
      </w:tr>
      <w:tr w:rsidR="00485167" w14:paraId="68A56CA5" w14:textId="77777777">
        <w:tc>
          <w:tcPr>
            <w:tcW w:w="562" w:type="dxa"/>
            <w:shd w:val="clear" w:color="auto" w:fill="F2F2F2"/>
          </w:tcPr>
          <w:p w14:paraId="483F52D6" w14:textId="77777777" w:rsidR="00485167" w:rsidRDefault="00485167">
            <w:pPr>
              <w:autoSpaceDE w:val="0"/>
              <w:autoSpaceDN w:val="0"/>
              <w:adjustRightInd w:val="0"/>
              <w:rPr>
                <w:rFonts w:ascii="Arial" w:hAnsi="Arial" w:cs="Arial"/>
                <w:b/>
                <w:bCs/>
              </w:rPr>
            </w:pPr>
          </w:p>
        </w:tc>
        <w:tc>
          <w:tcPr>
            <w:tcW w:w="8075" w:type="dxa"/>
            <w:gridSpan w:val="4"/>
            <w:shd w:val="clear" w:color="auto" w:fill="F2F2F2"/>
          </w:tcPr>
          <w:p w14:paraId="4059BA87" w14:textId="77777777" w:rsidR="00485167" w:rsidRDefault="00485167">
            <w:pPr>
              <w:autoSpaceDE w:val="0"/>
              <w:autoSpaceDN w:val="0"/>
              <w:adjustRightInd w:val="0"/>
              <w:rPr>
                <w:rFonts w:ascii="Arial" w:hAnsi="Arial" w:cs="Arial"/>
                <w:b/>
                <w:bCs/>
              </w:rPr>
            </w:pPr>
          </w:p>
        </w:tc>
        <w:tc>
          <w:tcPr>
            <w:tcW w:w="1843" w:type="dxa"/>
            <w:gridSpan w:val="2"/>
            <w:shd w:val="clear" w:color="auto" w:fill="F2F2F2"/>
          </w:tcPr>
          <w:p w14:paraId="4D559E44" w14:textId="77777777" w:rsidR="00485167" w:rsidRDefault="00000000">
            <w:pPr>
              <w:autoSpaceDE w:val="0"/>
              <w:autoSpaceDN w:val="0"/>
              <w:adjustRightInd w:val="0"/>
              <w:jc w:val="center"/>
              <w:rPr>
                <w:rFonts w:ascii="Arial" w:hAnsi="Arial" w:cs="Arial"/>
                <w:b/>
                <w:bCs/>
                <w:i/>
              </w:rPr>
            </w:pPr>
            <w:r>
              <w:rPr>
                <w:rFonts w:ascii="Arial" w:hAnsi="Arial" w:cs="Arial"/>
                <w:b/>
                <w:bCs/>
                <w:i/>
              </w:rPr>
              <w:t>Date</w:t>
            </w:r>
          </w:p>
        </w:tc>
      </w:tr>
      <w:tr w:rsidR="00485167" w14:paraId="0B6BEDCB" w14:textId="77777777">
        <w:trPr>
          <w:trHeight w:val="437"/>
        </w:trPr>
        <w:tc>
          <w:tcPr>
            <w:tcW w:w="562" w:type="dxa"/>
            <w:vMerge w:val="restart"/>
            <w:shd w:val="clear" w:color="auto" w:fill="F2F2F2"/>
          </w:tcPr>
          <w:p w14:paraId="2D45DCE5" w14:textId="77777777" w:rsidR="00485167" w:rsidRDefault="00000000">
            <w:pPr>
              <w:autoSpaceDE w:val="0"/>
              <w:autoSpaceDN w:val="0"/>
              <w:adjustRightInd w:val="0"/>
              <w:jc w:val="both"/>
              <w:rPr>
                <w:rFonts w:ascii="Arial" w:hAnsi="Arial" w:cs="Arial"/>
              </w:rPr>
            </w:pPr>
            <w:r>
              <w:rPr>
                <w:rFonts w:ascii="Arial" w:hAnsi="Arial" w:cs="Arial"/>
              </w:rPr>
              <w:t>2</w:t>
            </w:r>
          </w:p>
        </w:tc>
        <w:tc>
          <w:tcPr>
            <w:tcW w:w="3693" w:type="dxa"/>
            <w:vMerge w:val="restart"/>
            <w:shd w:val="clear" w:color="auto" w:fill="F2F2F2"/>
          </w:tcPr>
          <w:p w14:paraId="6C3806B2" w14:textId="77777777" w:rsidR="00485167" w:rsidRDefault="00000000">
            <w:pPr>
              <w:autoSpaceDE w:val="0"/>
              <w:autoSpaceDN w:val="0"/>
              <w:adjustRightInd w:val="0"/>
              <w:jc w:val="both"/>
              <w:rPr>
                <w:rFonts w:ascii="Arial" w:hAnsi="Arial" w:cs="Arial"/>
              </w:rPr>
            </w:pPr>
            <w:r>
              <w:rPr>
                <w:rFonts w:ascii="Arial" w:hAnsi="Arial" w:cs="Arial"/>
              </w:rPr>
              <w:t xml:space="preserve">If </w:t>
            </w:r>
            <w:proofErr w:type="gramStart"/>
            <w:r>
              <w:rPr>
                <w:rFonts w:ascii="Arial" w:hAnsi="Arial" w:cs="Arial"/>
              </w:rPr>
              <w:t>Yes</w:t>
            </w:r>
            <w:proofErr w:type="gramEnd"/>
            <w:r>
              <w:rPr>
                <w:rFonts w:ascii="Arial" w:hAnsi="Arial" w:cs="Arial"/>
              </w:rPr>
              <w:t>, please indicate source of approval (and date where known):</w:t>
            </w:r>
            <w:r>
              <w:rPr>
                <w:rFonts w:ascii="Arial" w:hAnsi="Arial" w:cs="Arial"/>
                <w:bCs/>
                <w:i/>
                <w:iCs/>
                <w:color w:val="FF0000"/>
              </w:rPr>
              <w:t xml:space="preserve"> </w:t>
            </w:r>
            <w:r>
              <w:rPr>
                <w:rFonts w:ascii="Arial" w:hAnsi="Arial" w:cs="Arial"/>
                <w:b/>
                <w:bCs/>
                <w:i/>
                <w:iCs/>
              </w:rPr>
              <w:t>Approval in principle must be obtained from the relevant source prior to seeking ethical approval</w:t>
            </w:r>
          </w:p>
        </w:tc>
        <w:tc>
          <w:tcPr>
            <w:tcW w:w="3532" w:type="dxa"/>
            <w:gridSpan w:val="2"/>
            <w:shd w:val="clear" w:color="auto" w:fill="F2F2F2"/>
            <w:vAlign w:val="center"/>
          </w:tcPr>
          <w:p w14:paraId="3C65BBC6" w14:textId="77777777" w:rsidR="00485167" w:rsidRDefault="00000000">
            <w:pPr>
              <w:autoSpaceDE w:val="0"/>
              <w:autoSpaceDN w:val="0"/>
              <w:adjustRightInd w:val="0"/>
              <w:rPr>
                <w:rFonts w:ascii="Arial" w:hAnsi="Arial" w:cs="Arial"/>
              </w:rPr>
            </w:pPr>
            <w:r>
              <w:rPr>
                <w:rFonts w:ascii="Arial" w:hAnsi="Arial" w:cs="Arial"/>
              </w:rPr>
              <w:t>Research Degrees Committee</w:t>
            </w:r>
          </w:p>
        </w:tc>
        <w:tc>
          <w:tcPr>
            <w:tcW w:w="850" w:type="dxa"/>
            <w:shd w:val="clear" w:color="auto" w:fill="BFBFBF"/>
            <w:vAlign w:val="center"/>
          </w:tcPr>
          <w:p w14:paraId="25E15DFE" w14:textId="77777777" w:rsidR="00485167" w:rsidRDefault="00000000">
            <w:pPr>
              <w:autoSpaceDE w:val="0"/>
              <w:autoSpaceDN w:val="0"/>
              <w:adjustRightInd w:val="0"/>
              <w:jc w:val="center"/>
              <w:rPr>
                <w:rFonts w:ascii="Arial" w:hAnsi="Arial" w:cs="Arial"/>
                <w:b/>
                <w:bCs/>
              </w:rPr>
            </w:pPr>
            <w:r>
              <w:rPr>
                <w:rFonts w:ascii="MS Gothic" w:eastAsia="MS Gothic" w:hAnsi="MS Gothic" w:cs="Arial" w:hint="eastAsia"/>
                <w:b/>
                <w:bCs/>
              </w:rPr>
              <w:t>☐</w:t>
            </w:r>
          </w:p>
        </w:tc>
        <w:tc>
          <w:tcPr>
            <w:tcW w:w="1843" w:type="dxa"/>
            <w:gridSpan w:val="2"/>
            <w:vAlign w:val="center"/>
          </w:tcPr>
          <w:p w14:paraId="51DFA28D" w14:textId="77777777" w:rsidR="00485167" w:rsidRDefault="00485167">
            <w:pPr>
              <w:autoSpaceDE w:val="0"/>
              <w:autoSpaceDN w:val="0"/>
              <w:adjustRightInd w:val="0"/>
              <w:jc w:val="center"/>
              <w:rPr>
                <w:rFonts w:ascii="Arial" w:hAnsi="Arial" w:cs="Arial"/>
                <w:b/>
                <w:bCs/>
              </w:rPr>
            </w:pPr>
          </w:p>
        </w:tc>
      </w:tr>
      <w:tr w:rsidR="00485167" w14:paraId="008789C8" w14:textId="77777777">
        <w:trPr>
          <w:trHeight w:val="415"/>
        </w:trPr>
        <w:tc>
          <w:tcPr>
            <w:tcW w:w="562" w:type="dxa"/>
            <w:vMerge/>
            <w:shd w:val="clear" w:color="auto" w:fill="F2F2F2"/>
          </w:tcPr>
          <w:p w14:paraId="468E2DCF" w14:textId="77777777" w:rsidR="00485167" w:rsidRDefault="00485167">
            <w:pPr>
              <w:autoSpaceDE w:val="0"/>
              <w:autoSpaceDN w:val="0"/>
              <w:adjustRightInd w:val="0"/>
              <w:jc w:val="both"/>
              <w:rPr>
                <w:rFonts w:ascii="Arial" w:hAnsi="Arial" w:cs="Arial"/>
              </w:rPr>
            </w:pPr>
          </w:p>
        </w:tc>
        <w:tc>
          <w:tcPr>
            <w:tcW w:w="3693" w:type="dxa"/>
            <w:vMerge/>
            <w:shd w:val="clear" w:color="auto" w:fill="F2F2F2"/>
          </w:tcPr>
          <w:p w14:paraId="5780265B" w14:textId="77777777" w:rsidR="00485167" w:rsidRDefault="00485167">
            <w:pPr>
              <w:autoSpaceDE w:val="0"/>
              <w:autoSpaceDN w:val="0"/>
              <w:adjustRightInd w:val="0"/>
              <w:jc w:val="both"/>
              <w:rPr>
                <w:rFonts w:ascii="Arial" w:hAnsi="Arial" w:cs="Arial"/>
              </w:rPr>
            </w:pPr>
          </w:p>
        </w:tc>
        <w:tc>
          <w:tcPr>
            <w:tcW w:w="3532" w:type="dxa"/>
            <w:gridSpan w:val="2"/>
            <w:shd w:val="clear" w:color="auto" w:fill="F2F2F2"/>
            <w:vAlign w:val="center"/>
          </w:tcPr>
          <w:p w14:paraId="6A4C47D3" w14:textId="77777777" w:rsidR="00485167" w:rsidRDefault="00000000">
            <w:pPr>
              <w:autoSpaceDE w:val="0"/>
              <w:autoSpaceDN w:val="0"/>
              <w:adjustRightInd w:val="0"/>
              <w:rPr>
                <w:rFonts w:ascii="Arial" w:hAnsi="Arial" w:cs="Arial"/>
              </w:rPr>
            </w:pPr>
            <w:r>
              <w:rPr>
                <w:rFonts w:ascii="Arial" w:hAnsi="Arial" w:cs="Arial"/>
              </w:rPr>
              <w:t>Institute Research Committee</w:t>
            </w:r>
          </w:p>
        </w:tc>
        <w:tc>
          <w:tcPr>
            <w:tcW w:w="850" w:type="dxa"/>
            <w:shd w:val="clear" w:color="auto" w:fill="BFBFBF"/>
            <w:vAlign w:val="center"/>
          </w:tcPr>
          <w:p w14:paraId="0B6C5088" w14:textId="77777777" w:rsidR="00485167" w:rsidRDefault="00000000">
            <w:pPr>
              <w:autoSpaceDE w:val="0"/>
              <w:autoSpaceDN w:val="0"/>
              <w:adjustRightInd w:val="0"/>
              <w:jc w:val="center"/>
              <w:rPr>
                <w:rFonts w:ascii="Arial" w:hAnsi="Arial" w:cs="Arial"/>
                <w:b/>
                <w:bCs/>
              </w:rPr>
            </w:pPr>
            <w:r>
              <w:rPr>
                <w:rFonts w:ascii="MS Gothic" w:eastAsia="MS Gothic" w:hAnsi="MS Gothic" w:cs="Arial" w:hint="eastAsia"/>
                <w:b/>
                <w:bCs/>
              </w:rPr>
              <w:t>☐</w:t>
            </w:r>
          </w:p>
        </w:tc>
        <w:tc>
          <w:tcPr>
            <w:tcW w:w="1843" w:type="dxa"/>
            <w:gridSpan w:val="2"/>
            <w:vAlign w:val="center"/>
          </w:tcPr>
          <w:p w14:paraId="555A33F1" w14:textId="77777777" w:rsidR="00485167" w:rsidRDefault="00485167">
            <w:pPr>
              <w:autoSpaceDE w:val="0"/>
              <w:autoSpaceDN w:val="0"/>
              <w:adjustRightInd w:val="0"/>
              <w:jc w:val="center"/>
              <w:rPr>
                <w:rFonts w:ascii="Arial" w:hAnsi="Arial" w:cs="Arial"/>
                <w:b/>
                <w:bCs/>
              </w:rPr>
            </w:pPr>
          </w:p>
        </w:tc>
      </w:tr>
      <w:tr w:rsidR="00485167" w14:paraId="2324E6A0" w14:textId="77777777">
        <w:tc>
          <w:tcPr>
            <w:tcW w:w="562" w:type="dxa"/>
            <w:vMerge/>
            <w:shd w:val="clear" w:color="auto" w:fill="F2F2F2"/>
          </w:tcPr>
          <w:p w14:paraId="6ABD8057" w14:textId="77777777" w:rsidR="00485167" w:rsidRDefault="00485167">
            <w:pPr>
              <w:autoSpaceDE w:val="0"/>
              <w:autoSpaceDN w:val="0"/>
              <w:adjustRightInd w:val="0"/>
              <w:jc w:val="both"/>
              <w:rPr>
                <w:rFonts w:ascii="Arial" w:hAnsi="Arial" w:cs="Arial"/>
              </w:rPr>
            </w:pPr>
          </w:p>
        </w:tc>
        <w:tc>
          <w:tcPr>
            <w:tcW w:w="3693" w:type="dxa"/>
            <w:vMerge/>
            <w:shd w:val="clear" w:color="auto" w:fill="F2F2F2"/>
          </w:tcPr>
          <w:p w14:paraId="02F17CC7" w14:textId="77777777" w:rsidR="00485167" w:rsidRDefault="00485167">
            <w:pPr>
              <w:autoSpaceDE w:val="0"/>
              <w:autoSpaceDN w:val="0"/>
              <w:adjustRightInd w:val="0"/>
              <w:jc w:val="both"/>
              <w:rPr>
                <w:rFonts w:ascii="Arial" w:hAnsi="Arial" w:cs="Arial"/>
              </w:rPr>
            </w:pPr>
          </w:p>
        </w:tc>
        <w:tc>
          <w:tcPr>
            <w:tcW w:w="3532" w:type="dxa"/>
            <w:gridSpan w:val="2"/>
            <w:shd w:val="clear" w:color="auto" w:fill="F2F2F2"/>
            <w:vAlign w:val="center"/>
          </w:tcPr>
          <w:p w14:paraId="054C7DD7" w14:textId="77777777" w:rsidR="00485167" w:rsidRDefault="00000000">
            <w:pPr>
              <w:autoSpaceDE w:val="0"/>
              <w:autoSpaceDN w:val="0"/>
              <w:adjustRightInd w:val="0"/>
              <w:rPr>
                <w:rFonts w:ascii="Arial" w:hAnsi="Arial" w:cs="Arial"/>
              </w:rPr>
            </w:pPr>
            <w:r>
              <w:rPr>
                <w:rFonts w:ascii="Arial" w:hAnsi="Arial" w:cs="Arial"/>
              </w:rPr>
              <w:t>Other (write in)</w:t>
            </w:r>
          </w:p>
          <w:p w14:paraId="628466A4" w14:textId="77777777" w:rsidR="00485167" w:rsidRDefault="00485167">
            <w:pPr>
              <w:autoSpaceDE w:val="0"/>
              <w:autoSpaceDN w:val="0"/>
              <w:adjustRightInd w:val="0"/>
              <w:rPr>
                <w:rFonts w:ascii="Arial" w:hAnsi="Arial" w:cs="Arial"/>
              </w:rPr>
            </w:pPr>
          </w:p>
        </w:tc>
        <w:tc>
          <w:tcPr>
            <w:tcW w:w="850" w:type="dxa"/>
            <w:shd w:val="clear" w:color="auto" w:fill="BFBFBF"/>
            <w:vAlign w:val="center"/>
          </w:tcPr>
          <w:p w14:paraId="0C6281A1" w14:textId="77777777" w:rsidR="00485167" w:rsidRDefault="00000000">
            <w:pPr>
              <w:autoSpaceDE w:val="0"/>
              <w:autoSpaceDN w:val="0"/>
              <w:adjustRightInd w:val="0"/>
              <w:jc w:val="center"/>
              <w:rPr>
                <w:rFonts w:ascii="Arial" w:hAnsi="Arial" w:cs="Arial"/>
                <w:b/>
                <w:bCs/>
              </w:rPr>
            </w:pPr>
            <w:r>
              <w:rPr>
                <w:rFonts w:ascii="MS Gothic" w:eastAsia="MS Gothic" w:hAnsi="MS Gothic" w:cs="Arial" w:hint="eastAsia"/>
                <w:b/>
                <w:bCs/>
              </w:rPr>
              <w:t>☐</w:t>
            </w:r>
          </w:p>
        </w:tc>
        <w:tc>
          <w:tcPr>
            <w:tcW w:w="1843" w:type="dxa"/>
            <w:gridSpan w:val="2"/>
            <w:vAlign w:val="center"/>
          </w:tcPr>
          <w:p w14:paraId="3A13C2CC" w14:textId="77777777" w:rsidR="00485167" w:rsidRDefault="00485167">
            <w:pPr>
              <w:autoSpaceDE w:val="0"/>
              <w:autoSpaceDN w:val="0"/>
              <w:adjustRightInd w:val="0"/>
              <w:jc w:val="center"/>
              <w:rPr>
                <w:rFonts w:ascii="Arial" w:hAnsi="Arial" w:cs="Arial"/>
                <w:b/>
                <w:bCs/>
              </w:rPr>
            </w:pPr>
          </w:p>
        </w:tc>
      </w:tr>
    </w:tbl>
    <w:p w14:paraId="59B04BC9" w14:textId="77777777" w:rsidR="00485167" w:rsidRDefault="00485167">
      <w:pPr>
        <w:autoSpaceDE w:val="0"/>
        <w:autoSpaceDN w:val="0"/>
        <w:adjustRightInd w:val="0"/>
        <w:spacing w:after="240"/>
        <w:jc w:val="both"/>
        <w:rPr>
          <w:rFonts w:ascii="Arial" w:hAnsi="Arial" w:cs="Arial"/>
          <w:bCs/>
          <w:iCs/>
        </w:rPr>
      </w:pPr>
    </w:p>
    <w:p w14:paraId="5B5838AE" w14:textId="77777777" w:rsidR="00485167" w:rsidRDefault="00000000">
      <w:pPr>
        <w:autoSpaceDE w:val="0"/>
        <w:autoSpaceDN w:val="0"/>
        <w:adjustRightInd w:val="0"/>
        <w:spacing w:after="240"/>
        <w:jc w:val="both"/>
        <w:rPr>
          <w:rFonts w:ascii="Arial" w:hAnsi="Arial" w:cs="Arial"/>
          <w:b/>
        </w:rPr>
      </w:pPr>
      <w:r>
        <w:rPr>
          <w:rFonts w:ascii="Arial" w:hAnsi="Arial" w:cs="Arial"/>
          <w:b/>
        </w:rPr>
        <w:t>SECTION C:  Internal and External Ethical Guidance Materials</w:t>
      </w:r>
    </w:p>
    <w:tbl>
      <w:tblPr>
        <w:tblStyle w:val="TableGrid"/>
        <w:tblW w:w="10480" w:type="dxa"/>
        <w:tblLook w:val="04A0" w:firstRow="1" w:lastRow="0" w:firstColumn="1" w:lastColumn="0" w:noHBand="0" w:noVBand="1"/>
      </w:tblPr>
      <w:tblGrid>
        <w:gridCol w:w="562"/>
        <w:gridCol w:w="8784"/>
        <w:gridCol w:w="1134"/>
      </w:tblGrid>
      <w:tr w:rsidR="00485167" w14:paraId="0925A522" w14:textId="77777777">
        <w:tc>
          <w:tcPr>
            <w:tcW w:w="562" w:type="dxa"/>
            <w:shd w:val="clear" w:color="auto" w:fill="F2F2F2"/>
          </w:tcPr>
          <w:p w14:paraId="6283632B" w14:textId="77777777" w:rsidR="00485167" w:rsidRDefault="00485167">
            <w:pPr>
              <w:autoSpaceDE w:val="0"/>
              <w:autoSpaceDN w:val="0"/>
              <w:adjustRightInd w:val="0"/>
              <w:rPr>
                <w:rFonts w:ascii="Arial" w:hAnsi="Arial" w:cs="Arial"/>
              </w:rPr>
            </w:pPr>
          </w:p>
        </w:tc>
        <w:tc>
          <w:tcPr>
            <w:tcW w:w="9918" w:type="dxa"/>
            <w:gridSpan w:val="2"/>
            <w:shd w:val="clear" w:color="auto" w:fill="F2F2F2"/>
          </w:tcPr>
          <w:p w14:paraId="65806167" w14:textId="77777777" w:rsidR="00485167" w:rsidRDefault="00000000">
            <w:pPr>
              <w:autoSpaceDE w:val="0"/>
              <w:autoSpaceDN w:val="0"/>
              <w:adjustRightInd w:val="0"/>
              <w:rPr>
                <w:rFonts w:ascii="Arial" w:hAnsi="Arial" w:cs="Arial"/>
              </w:rPr>
            </w:pPr>
            <w:r>
              <w:rPr>
                <w:rFonts w:ascii="Arial" w:hAnsi="Arial" w:cs="Arial"/>
              </w:rPr>
              <w:t xml:space="preserve">Please list the core ethical guidance documents that have been referred to during the completion of this form (including any discipline-specific codes of research ethics, location-specific codes of research ethics, </w:t>
            </w:r>
            <w:proofErr w:type="gramStart"/>
            <w:r>
              <w:rPr>
                <w:rFonts w:ascii="Arial" w:hAnsi="Arial" w:cs="Arial"/>
              </w:rPr>
              <w:t>and also</w:t>
            </w:r>
            <w:proofErr w:type="gramEnd"/>
            <w:r>
              <w:rPr>
                <w:rFonts w:ascii="Arial" w:hAnsi="Arial" w:cs="Arial"/>
              </w:rPr>
              <w:t xml:space="preserve"> any specific ethical guidance relating to the proposed methodology).  Please tick to confirm that your research proposal adheres to these codes and guidelines. You may add rows to this table if needed.</w:t>
            </w:r>
          </w:p>
        </w:tc>
      </w:tr>
      <w:tr w:rsidR="00485167" w14:paraId="7516149B" w14:textId="77777777">
        <w:trPr>
          <w:trHeight w:val="355"/>
        </w:trPr>
        <w:tc>
          <w:tcPr>
            <w:tcW w:w="562" w:type="dxa"/>
            <w:vAlign w:val="center"/>
          </w:tcPr>
          <w:p w14:paraId="043CAE5F" w14:textId="77777777" w:rsidR="00485167" w:rsidRDefault="00000000">
            <w:pPr>
              <w:autoSpaceDE w:val="0"/>
              <w:autoSpaceDN w:val="0"/>
              <w:adjustRightInd w:val="0"/>
              <w:rPr>
                <w:rFonts w:ascii="Arial" w:hAnsi="Arial" w:cs="Arial"/>
              </w:rPr>
            </w:pPr>
            <w:r>
              <w:rPr>
                <w:rFonts w:ascii="Arial" w:hAnsi="Arial" w:cs="Arial"/>
              </w:rPr>
              <w:t>1</w:t>
            </w:r>
          </w:p>
        </w:tc>
        <w:tc>
          <w:tcPr>
            <w:tcW w:w="8784" w:type="dxa"/>
            <w:vAlign w:val="center"/>
          </w:tcPr>
          <w:p w14:paraId="26FA1BA6" w14:textId="77777777" w:rsidR="00485167" w:rsidRDefault="00000000">
            <w:pPr>
              <w:autoSpaceDE w:val="0"/>
              <w:autoSpaceDN w:val="0"/>
              <w:adjustRightInd w:val="0"/>
              <w:rPr>
                <w:rFonts w:ascii="Arial" w:hAnsi="Arial" w:cs="Arial"/>
                <w:b/>
                <w:bCs/>
              </w:rPr>
            </w:pPr>
            <w:hyperlink r:id="rId20" w:history="1">
              <w:r>
                <w:rPr>
                  <w:rStyle w:val="Hyperlink"/>
                  <w:rFonts w:ascii="Arial" w:hAnsi="Arial" w:cs="Arial"/>
                  <w:b/>
                  <w:bCs/>
                </w:rPr>
                <w:t>UWTSD Research Ethics &amp; Integrity Code of Practice</w:t>
              </w:r>
            </w:hyperlink>
          </w:p>
        </w:tc>
        <w:tc>
          <w:tcPr>
            <w:tcW w:w="1134" w:type="dxa"/>
            <w:shd w:val="clear" w:color="auto" w:fill="BFBFBF"/>
            <w:vAlign w:val="center"/>
          </w:tcPr>
          <w:p w14:paraId="64037E6D" w14:textId="77777777" w:rsidR="00485167" w:rsidRDefault="00000000">
            <w:pPr>
              <w:autoSpaceDE w:val="0"/>
              <w:autoSpaceDN w:val="0"/>
              <w:adjustRightInd w:val="0"/>
              <w:jc w:val="center"/>
              <w:rPr>
                <w:rFonts w:ascii="Arial" w:hAnsi="Arial" w:cs="Arial"/>
                <w:b/>
                <w:bCs/>
              </w:rPr>
            </w:pPr>
            <w:r>
              <w:rPr>
                <w:rFonts w:ascii="MS Gothic" w:eastAsia="MS Gothic" w:hAnsi="MS Gothic" w:cs="Arial" w:hint="eastAsia"/>
                <w:b/>
                <w:bCs/>
              </w:rPr>
              <w:t>☐</w:t>
            </w:r>
          </w:p>
        </w:tc>
      </w:tr>
      <w:tr w:rsidR="00485167" w14:paraId="14EF6C5E" w14:textId="77777777">
        <w:trPr>
          <w:trHeight w:val="417"/>
        </w:trPr>
        <w:tc>
          <w:tcPr>
            <w:tcW w:w="562" w:type="dxa"/>
            <w:vAlign w:val="center"/>
          </w:tcPr>
          <w:p w14:paraId="6B21658F" w14:textId="77777777" w:rsidR="00485167" w:rsidRDefault="00000000">
            <w:pPr>
              <w:autoSpaceDE w:val="0"/>
              <w:autoSpaceDN w:val="0"/>
              <w:adjustRightInd w:val="0"/>
              <w:rPr>
                <w:rFonts w:ascii="Arial" w:hAnsi="Arial" w:cs="Arial"/>
              </w:rPr>
            </w:pPr>
            <w:r>
              <w:rPr>
                <w:rFonts w:ascii="Arial" w:hAnsi="Arial" w:cs="Arial"/>
              </w:rPr>
              <w:t>2</w:t>
            </w:r>
          </w:p>
        </w:tc>
        <w:tc>
          <w:tcPr>
            <w:tcW w:w="8784" w:type="dxa"/>
            <w:vAlign w:val="center"/>
          </w:tcPr>
          <w:p w14:paraId="7B420479" w14:textId="77777777" w:rsidR="00485167" w:rsidRDefault="00000000">
            <w:pPr>
              <w:autoSpaceDE w:val="0"/>
              <w:autoSpaceDN w:val="0"/>
              <w:adjustRightInd w:val="0"/>
              <w:rPr>
                <w:rFonts w:ascii="Arial" w:hAnsi="Arial" w:cs="Arial"/>
                <w:b/>
                <w:bCs/>
                <w:color w:val="FF0000"/>
              </w:rPr>
            </w:pPr>
            <w:r>
              <w:rPr>
                <w:rFonts w:ascii="Arial" w:hAnsi="Arial" w:cs="Arial"/>
                <w:b/>
                <w:bCs/>
              </w:rPr>
              <w:t>UWTSD Research Data Management Policy</w:t>
            </w:r>
          </w:p>
        </w:tc>
        <w:tc>
          <w:tcPr>
            <w:tcW w:w="1134" w:type="dxa"/>
            <w:shd w:val="clear" w:color="auto" w:fill="BFBFBF"/>
            <w:vAlign w:val="center"/>
          </w:tcPr>
          <w:p w14:paraId="2EB29AF5" w14:textId="77777777" w:rsidR="00485167" w:rsidRDefault="00000000">
            <w:pPr>
              <w:autoSpaceDE w:val="0"/>
              <w:autoSpaceDN w:val="0"/>
              <w:adjustRightInd w:val="0"/>
              <w:jc w:val="center"/>
              <w:rPr>
                <w:rFonts w:ascii="Arial" w:hAnsi="Arial" w:cs="Arial"/>
                <w:b/>
                <w:bCs/>
                <w:i/>
              </w:rPr>
            </w:pPr>
            <w:r>
              <w:rPr>
                <w:rFonts w:ascii="MS Gothic" w:eastAsia="MS Gothic" w:hAnsi="MS Gothic" w:cs="Arial" w:hint="eastAsia"/>
                <w:b/>
                <w:bCs/>
              </w:rPr>
              <w:t>☐</w:t>
            </w:r>
          </w:p>
        </w:tc>
      </w:tr>
      <w:tr w:rsidR="00485167" w14:paraId="12284F1F" w14:textId="77777777">
        <w:trPr>
          <w:trHeight w:val="409"/>
        </w:trPr>
        <w:tc>
          <w:tcPr>
            <w:tcW w:w="562" w:type="dxa"/>
            <w:vAlign w:val="center"/>
          </w:tcPr>
          <w:p w14:paraId="401D10F0" w14:textId="77777777" w:rsidR="00485167" w:rsidRDefault="00000000">
            <w:pPr>
              <w:autoSpaceDE w:val="0"/>
              <w:autoSpaceDN w:val="0"/>
              <w:adjustRightInd w:val="0"/>
              <w:rPr>
                <w:rFonts w:ascii="Arial" w:hAnsi="Arial" w:cs="Arial"/>
              </w:rPr>
            </w:pPr>
            <w:commentRangeStart w:id="15"/>
            <w:r>
              <w:rPr>
                <w:rFonts w:ascii="Arial" w:hAnsi="Arial" w:cs="Arial"/>
              </w:rPr>
              <w:t>3</w:t>
            </w:r>
            <w:commentRangeEnd w:id="15"/>
            <w:r>
              <w:rPr>
                <w:rStyle w:val="CommentReference"/>
              </w:rPr>
              <w:commentReference w:id="15"/>
            </w:r>
          </w:p>
        </w:tc>
        <w:tc>
          <w:tcPr>
            <w:tcW w:w="8784" w:type="dxa"/>
            <w:vAlign w:val="center"/>
          </w:tcPr>
          <w:p w14:paraId="77AD8CFC" w14:textId="77777777" w:rsidR="00485167" w:rsidRDefault="00485167">
            <w:pPr>
              <w:autoSpaceDE w:val="0"/>
              <w:autoSpaceDN w:val="0"/>
              <w:adjustRightInd w:val="0"/>
              <w:rPr>
                <w:rFonts w:ascii="Arial" w:hAnsi="Arial" w:cs="Arial"/>
                <w:b/>
                <w:bCs/>
                <w:i/>
              </w:rPr>
            </w:pPr>
          </w:p>
        </w:tc>
        <w:tc>
          <w:tcPr>
            <w:tcW w:w="1134" w:type="dxa"/>
            <w:shd w:val="clear" w:color="auto" w:fill="BFBFBF"/>
            <w:vAlign w:val="center"/>
          </w:tcPr>
          <w:p w14:paraId="5806A657" w14:textId="77777777" w:rsidR="00485167" w:rsidRDefault="00000000">
            <w:pPr>
              <w:autoSpaceDE w:val="0"/>
              <w:autoSpaceDN w:val="0"/>
              <w:adjustRightInd w:val="0"/>
              <w:jc w:val="center"/>
              <w:rPr>
                <w:rFonts w:ascii="Arial" w:hAnsi="Arial" w:cs="Arial"/>
                <w:b/>
                <w:bCs/>
                <w:i/>
              </w:rPr>
            </w:pPr>
            <w:r>
              <w:rPr>
                <w:rFonts w:ascii="MS Gothic" w:eastAsia="MS Gothic" w:hAnsi="MS Gothic" w:cs="Arial" w:hint="eastAsia"/>
                <w:b/>
                <w:bCs/>
              </w:rPr>
              <w:t>☐</w:t>
            </w:r>
          </w:p>
        </w:tc>
      </w:tr>
    </w:tbl>
    <w:p w14:paraId="2F7000E0" w14:textId="77777777" w:rsidR="00485167" w:rsidRDefault="00485167">
      <w:pPr>
        <w:autoSpaceDE w:val="0"/>
        <w:autoSpaceDN w:val="0"/>
        <w:adjustRightInd w:val="0"/>
        <w:spacing w:after="240"/>
        <w:jc w:val="both"/>
        <w:rPr>
          <w:rFonts w:ascii="Arial" w:hAnsi="Arial" w:cs="Arial"/>
          <w:b/>
        </w:rPr>
      </w:pPr>
    </w:p>
    <w:p w14:paraId="76DE5615" w14:textId="77777777" w:rsidR="00485167" w:rsidRDefault="00000000">
      <w:pPr>
        <w:autoSpaceDE w:val="0"/>
        <w:autoSpaceDN w:val="0"/>
        <w:adjustRightInd w:val="0"/>
        <w:jc w:val="both"/>
        <w:rPr>
          <w:rFonts w:ascii="Arial" w:hAnsi="Arial" w:cs="Arial"/>
          <w:b/>
        </w:rPr>
      </w:pPr>
      <w:r>
        <w:rPr>
          <w:rFonts w:ascii="Arial" w:hAnsi="Arial" w:cs="Arial"/>
          <w:b/>
        </w:rPr>
        <w:t>SECTION D: External Collaborative Research Activity</w:t>
      </w:r>
    </w:p>
    <w:p w14:paraId="4A99531F" w14:textId="77777777" w:rsidR="00485167" w:rsidRDefault="00000000">
      <w:pPr>
        <w:autoSpaceDE w:val="0"/>
        <w:autoSpaceDN w:val="0"/>
        <w:adjustRightInd w:val="0"/>
        <w:spacing w:after="240"/>
        <w:jc w:val="both"/>
        <w:rPr>
          <w:rFonts w:ascii="Arial" w:hAnsi="Arial" w:cs="Arial"/>
        </w:rPr>
      </w:pPr>
      <w:r>
        <w:rPr>
          <w:rFonts w:ascii="Arial" w:hAnsi="Arial" w:cs="Arial"/>
        </w:rPr>
        <w:t xml:space="preserve">If there are external </w:t>
      </w:r>
      <w:proofErr w:type="gramStart"/>
      <w:r>
        <w:rPr>
          <w:rFonts w:ascii="Arial" w:hAnsi="Arial" w:cs="Arial"/>
        </w:rPr>
        <w:t>collaborators</w:t>
      </w:r>
      <w:proofErr w:type="gramEnd"/>
      <w:r>
        <w:rPr>
          <w:rFonts w:ascii="Arial" w:hAnsi="Arial" w:cs="Arial"/>
        </w:rPr>
        <w:t xml:space="preserve"> then you should gain consent from the contact persons to share their personal data with the university. If there are no external </w:t>
      </w:r>
      <w:proofErr w:type="gramStart"/>
      <w:r>
        <w:rPr>
          <w:rFonts w:ascii="Arial" w:hAnsi="Arial" w:cs="Arial"/>
        </w:rPr>
        <w:t>collaborators</w:t>
      </w:r>
      <w:proofErr w:type="gramEnd"/>
      <w:r>
        <w:rPr>
          <w:rFonts w:ascii="Arial" w:hAnsi="Arial" w:cs="Arial"/>
        </w:rPr>
        <w:t xml:space="preserve"> then leave this section blank and continue to section E.</w:t>
      </w:r>
    </w:p>
    <w:tbl>
      <w:tblPr>
        <w:tblStyle w:val="TableGrid"/>
        <w:tblW w:w="10480" w:type="dxa"/>
        <w:tblLayout w:type="fixed"/>
        <w:tblLook w:val="04A0" w:firstRow="1" w:lastRow="0" w:firstColumn="1" w:lastColumn="0" w:noHBand="0" w:noVBand="1"/>
      </w:tblPr>
      <w:tblGrid>
        <w:gridCol w:w="562"/>
        <w:gridCol w:w="3819"/>
        <w:gridCol w:w="2407"/>
        <w:gridCol w:w="992"/>
        <w:gridCol w:w="849"/>
        <w:gridCol w:w="991"/>
        <w:gridCol w:w="860"/>
      </w:tblGrid>
      <w:tr w:rsidR="00485167" w14:paraId="4DEC58D7" w14:textId="77777777">
        <w:trPr>
          <w:trHeight w:val="227"/>
        </w:trPr>
        <w:tc>
          <w:tcPr>
            <w:tcW w:w="562" w:type="dxa"/>
            <w:shd w:val="clear" w:color="auto" w:fill="F2F2F2"/>
          </w:tcPr>
          <w:p w14:paraId="7716B0E3" w14:textId="77777777" w:rsidR="00485167" w:rsidRDefault="00000000">
            <w:pPr>
              <w:autoSpaceDE w:val="0"/>
              <w:autoSpaceDN w:val="0"/>
              <w:adjustRightInd w:val="0"/>
              <w:rPr>
                <w:rFonts w:ascii="Arial" w:hAnsi="Arial" w:cs="Arial"/>
              </w:rPr>
            </w:pPr>
            <w:r>
              <w:rPr>
                <w:rFonts w:ascii="Arial" w:hAnsi="Arial" w:cs="Arial"/>
              </w:rPr>
              <w:t>1</w:t>
            </w:r>
          </w:p>
        </w:tc>
        <w:tc>
          <w:tcPr>
            <w:tcW w:w="3823" w:type="dxa"/>
            <w:shd w:val="clear" w:color="auto" w:fill="F2F2F2"/>
          </w:tcPr>
          <w:p w14:paraId="3C8CF27F" w14:textId="77777777" w:rsidR="00485167" w:rsidRDefault="00000000">
            <w:pPr>
              <w:autoSpaceDE w:val="0"/>
              <w:autoSpaceDN w:val="0"/>
              <w:adjustRightInd w:val="0"/>
              <w:jc w:val="both"/>
              <w:rPr>
                <w:rFonts w:ascii="Arial" w:hAnsi="Arial" w:cs="Arial"/>
              </w:rPr>
            </w:pPr>
            <w:r>
              <w:rPr>
                <w:rFonts w:ascii="Arial" w:hAnsi="Arial" w:cs="Arial"/>
              </w:rPr>
              <w:t>Institution</w:t>
            </w:r>
          </w:p>
        </w:tc>
        <w:tc>
          <w:tcPr>
            <w:tcW w:w="6095" w:type="dxa"/>
            <w:gridSpan w:val="5"/>
          </w:tcPr>
          <w:p w14:paraId="063FB9B2" w14:textId="77777777" w:rsidR="00485167" w:rsidRDefault="00485167">
            <w:pPr>
              <w:autoSpaceDE w:val="0"/>
              <w:autoSpaceDN w:val="0"/>
              <w:adjustRightInd w:val="0"/>
              <w:rPr>
                <w:rFonts w:ascii="Arial" w:hAnsi="Arial" w:cs="Arial"/>
                <w:bCs/>
              </w:rPr>
            </w:pPr>
          </w:p>
          <w:p w14:paraId="55C3A70C" w14:textId="77777777" w:rsidR="00485167" w:rsidRDefault="00485167">
            <w:pPr>
              <w:autoSpaceDE w:val="0"/>
              <w:autoSpaceDN w:val="0"/>
              <w:adjustRightInd w:val="0"/>
              <w:rPr>
                <w:rFonts w:ascii="Arial" w:hAnsi="Arial" w:cs="Arial"/>
                <w:bCs/>
              </w:rPr>
            </w:pPr>
          </w:p>
        </w:tc>
      </w:tr>
      <w:tr w:rsidR="00485167" w14:paraId="7773B311" w14:textId="77777777">
        <w:trPr>
          <w:trHeight w:val="227"/>
        </w:trPr>
        <w:tc>
          <w:tcPr>
            <w:tcW w:w="562" w:type="dxa"/>
            <w:shd w:val="clear" w:color="auto" w:fill="F2F2F2"/>
          </w:tcPr>
          <w:p w14:paraId="7F191601" w14:textId="77777777" w:rsidR="00485167" w:rsidRDefault="00000000">
            <w:pPr>
              <w:autoSpaceDE w:val="0"/>
              <w:autoSpaceDN w:val="0"/>
              <w:adjustRightInd w:val="0"/>
              <w:rPr>
                <w:rFonts w:ascii="Arial" w:hAnsi="Arial" w:cs="Arial"/>
              </w:rPr>
            </w:pPr>
            <w:r>
              <w:rPr>
                <w:rFonts w:ascii="Arial" w:hAnsi="Arial" w:cs="Arial"/>
              </w:rPr>
              <w:t>2</w:t>
            </w:r>
          </w:p>
        </w:tc>
        <w:tc>
          <w:tcPr>
            <w:tcW w:w="3823" w:type="dxa"/>
            <w:shd w:val="clear" w:color="auto" w:fill="F2F2F2"/>
          </w:tcPr>
          <w:p w14:paraId="006E25C5" w14:textId="77777777" w:rsidR="00485167" w:rsidRDefault="00000000">
            <w:pPr>
              <w:autoSpaceDE w:val="0"/>
              <w:autoSpaceDN w:val="0"/>
              <w:adjustRightInd w:val="0"/>
              <w:jc w:val="both"/>
              <w:rPr>
                <w:rFonts w:ascii="Arial" w:hAnsi="Arial" w:cs="Arial"/>
              </w:rPr>
            </w:pPr>
            <w:r>
              <w:rPr>
                <w:rFonts w:ascii="Arial" w:hAnsi="Arial" w:cs="Arial"/>
              </w:rPr>
              <w:t>Contact person name</w:t>
            </w:r>
          </w:p>
        </w:tc>
        <w:tc>
          <w:tcPr>
            <w:tcW w:w="6095" w:type="dxa"/>
            <w:gridSpan w:val="5"/>
          </w:tcPr>
          <w:p w14:paraId="1CAB9E5B" w14:textId="77777777" w:rsidR="00485167" w:rsidRDefault="00485167">
            <w:pPr>
              <w:autoSpaceDE w:val="0"/>
              <w:autoSpaceDN w:val="0"/>
              <w:adjustRightInd w:val="0"/>
              <w:rPr>
                <w:rFonts w:ascii="Arial" w:hAnsi="Arial" w:cs="Arial"/>
                <w:bCs/>
              </w:rPr>
            </w:pPr>
          </w:p>
          <w:p w14:paraId="7EE6CDD7" w14:textId="77777777" w:rsidR="00485167" w:rsidRDefault="00485167">
            <w:pPr>
              <w:autoSpaceDE w:val="0"/>
              <w:autoSpaceDN w:val="0"/>
              <w:adjustRightInd w:val="0"/>
              <w:rPr>
                <w:rFonts w:ascii="Arial" w:hAnsi="Arial" w:cs="Arial"/>
                <w:bCs/>
              </w:rPr>
            </w:pPr>
          </w:p>
        </w:tc>
      </w:tr>
      <w:tr w:rsidR="00485167" w14:paraId="2EFFD6B3" w14:textId="77777777">
        <w:trPr>
          <w:trHeight w:val="227"/>
        </w:trPr>
        <w:tc>
          <w:tcPr>
            <w:tcW w:w="562" w:type="dxa"/>
            <w:shd w:val="clear" w:color="auto" w:fill="F2F2F2"/>
          </w:tcPr>
          <w:p w14:paraId="2CA98272" w14:textId="77777777" w:rsidR="00485167" w:rsidRDefault="00000000">
            <w:pPr>
              <w:autoSpaceDE w:val="0"/>
              <w:autoSpaceDN w:val="0"/>
              <w:adjustRightInd w:val="0"/>
              <w:rPr>
                <w:rFonts w:ascii="Arial" w:hAnsi="Arial" w:cs="Arial"/>
              </w:rPr>
            </w:pPr>
            <w:r>
              <w:rPr>
                <w:rFonts w:ascii="Arial" w:hAnsi="Arial" w:cs="Arial"/>
              </w:rPr>
              <w:lastRenderedPageBreak/>
              <w:t>3</w:t>
            </w:r>
          </w:p>
        </w:tc>
        <w:tc>
          <w:tcPr>
            <w:tcW w:w="3823" w:type="dxa"/>
            <w:shd w:val="clear" w:color="auto" w:fill="F2F2F2"/>
          </w:tcPr>
          <w:p w14:paraId="7DFE1F36" w14:textId="77777777" w:rsidR="00485167" w:rsidRDefault="00000000">
            <w:pPr>
              <w:autoSpaceDE w:val="0"/>
              <w:autoSpaceDN w:val="0"/>
              <w:adjustRightInd w:val="0"/>
              <w:jc w:val="both"/>
              <w:rPr>
                <w:rFonts w:ascii="Arial" w:hAnsi="Arial" w:cs="Arial"/>
              </w:rPr>
            </w:pPr>
            <w:r>
              <w:rPr>
                <w:rFonts w:ascii="Arial" w:hAnsi="Arial" w:cs="Arial"/>
              </w:rPr>
              <w:t xml:space="preserve">Contact person e-mail </w:t>
            </w:r>
            <w:proofErr w:type="gramStart"/>
            <w:r>
              <w:rPr>
                <w:rFonts w:ascii="Arial" w:hAnsi="Arial" w:cs="Arial"/>
              </w:rPr>
              <w:t>address</w:t>
            </w:r>
            <w:proofErr w:type="gramEnd"/>
          </w:p>
          <w:p w14:paraId="1900459E" w14:textId="77777777" w:rsidR="00485167" w:rsidRDefault="00485167">
            <w:pPr>
              <w:autoSpaceDE w:val="0"/>
              <w:autoSpaceDN w:val="0"/>
              <w:adjustRightInd w:val="0"/>
              <w:jc w:val="both"/>
              <w:rPr>
                <w:rFonts w:ascii="Arial" w:hAnsi="Arial" w:cs="Arial"/>
              </w:rPr>
            </w:pPr>
          </w:p>
        </w:tc>
        <w:tc>
          <w:tcPr>
            <w:tcW w:w="6095" w:type="dxa"/>
            <w:gridSpan w:val="5"/>
          </w:tcPr>
          <w:p w14:paraId="3A7B8090" w14:textId="77777777" w:rsidR="00485167" w:rsidRDefault="00485167">
            <w:pPr>
              <w:autoSpaceDE w:val="0"/>
              <w:autoSpaceDN w:val="0"/>
              <w:adjustRightInd w:val="0"/>
              <w:rPr>
                <w:rFonts w:ascii="Arial" w:hAnsi="Arial" w:cs="Arial"/>
                <w:bCs/>
              </w:rPr>
            </w:pPr>
          </w:p>
        </w:tc>
      </w:tr>
      <w:tr w:rsidR="00485167" w14:paraId="3BC252AD" w14:textId="77777777">
        <w:tc>
          <w:tcPr>
            <w:tcW w:w="562" w:type="dxa"/>
            <w:shd w:val="clear" w:color="auto" w:fill="F2F2F2"/>
          </w:tcPr>
          <w:p w14:paraId="27DC6852" w14:textId="77777777" w:rsidR="00485167" w:rsidRDefault="00000000">
            <w:pPr>
              <w:autoSpaceDE w:val="0"/>
              <w:autoSpaceDN w:val="0"/>
              <w:adjustRightInd w:val="0"/>
              <w:rPr>
                <w:rFonts w:ascii="Arial" w:hAnsi="Arial" w:cs="Arial"/>
              </w:rPr>
            </w:pPr>
            <w:r>
              <w:rPr>
                <w:rFonts w:ascii="Arial" w:hAnsi="Arial" w:cs="Arial"/>
              </w:rPr>
              <w:t>4</w:t>
            </w:r>
          </w:p>
        </w:tc>
        <w:tc>
          <w:tcPr>
            <w:tcW w:w="6232" w:type="dxa"/>
            <w:gridSpan w:val="2"/>
            <w:shd w:val="clear" w:color="auto" w:fill="F2F2F2"/>
          </w:tcPr>
          <w:p w14:paraId="4D9ADCB8" w14:textId="77777777" w:rsidR="00485167" w:rsidRDefault="00000000">
            <w:pPr>
              <w:autoSpaceDE w:val="0"/>
              <w:autoSpaceDN w:val="0"/>
              <w:adjustRightInd w:val="0"/>
              <w:rPr>
                <w:rFonts w:ascii="Arial" w:hAnsi="Arial" w:cs="Arial"/>
              </w:rPr>
            </w:pPr>
            <w:r>
              <w:rPr>
                <w:rFonts w:ascii="Arial" w:hAnsi="Arial" w:cs="Arial"/>
              </w:rPr>
              <w:t>Is your research externally funded?</w:t>
            </w:r>
          </w:p>
        </w:tc>
        <w:tc>
          <w:tcPr>
            <w:tcW w:w="993" w:type="dxa"/>
            <w:shd w:val="clear" w:color="auto" w:fill="F2F2F2"/>
            <w:vAlign w:val="center"/>
          </w:tcPr>
          <w:p w14:paraId="49124AE5" w14:textId="77777777" w:rsidR="00485167" w:rsidRDefault="00000000">
            <w:pPr>
              <w:autoSpaceDE w:val="0"/>
              <w:autoSpaceDN w:val="0"/>
              <w:adjustRightInd w:val="0"/>
              <w:jc w:val="center"/>
              <w:rPr>
                <w:rFonts w:ascii="Arial" w:hAnsi="Arial" w:cs="Arial"/>
                <w:bCs/>
              </w:rPr>
            </w:pPr>
            <w:r>
              <w:rPr>
                <w:rFonts w:ascii="Arial" w:hAnsi="Arial" w:cs="Arial"/>
                <w:b/>
              </w:rPr>
              <w:t>YES</w:t>
            </w:r>
          </w:p>
        </w:tc>
        <w:tc>
          <w:tcPr>
            <w:tcW w:w="850" w:type="dxa"/>
            <w:shd w:val="clear" w:color="auto" w:fill="D9D9D9"/>
            <w:vAlign w:val="center"/>
          </w:tcPr>
          <w:p w14:paraId="5DD01B0A"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992" w:type="dxa"/>
            <w:shd w:val="clear" w:color="auto" w:fill="F2F2F2"/>
            <w:vAlign w:val="center"/>
          </w:tcPr>
          <w:p w14:paraId="13AA4566" w14:textId="77777777" w:rsidR="00485167" w:rsidRDefault="00000000">
            <w:pPr>
              <w:autoSpaceDE w:val="0"/>
              <w:autoSpaceDN w:val="0"/>
              <w:adjustRightInd w:val="0"/>
              <w:jc w:val="center"/>
              <w:rPr>
                <w:rFonts w:ascii="Arial" w:hAnsi="Arial" w:cs="Arial"/>
                <w:bCs/>
              </w:rPr>
            </w:pPr>
            <w:r>
              <w:rPr>
                <w:rFonts w:ascii="Arial" w:hAnsi="Arial" w:cs="Arial"/>
                <w:b/>
              </w:rPr>
              <w:t>NO</w:t>
            </w:r>
          </w:p>
        </w:tc>
        <w:tc>
          <w:tcPr>
            <w:tcW w:w="851" w:type="dxa"/>
            <w:shd w:val="clear" w:color="auto" w:fill="D9D9D9"/>
            <w:vAlign w:val="center"/>
          </w:tcPr>
          <w:p w14:paraId="063509B7"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Cs/>
              </w:rPr>
              <w:t>☒</w:t>
            </w:r>
          </w:p>
        </w:tc>
      </w:tr>
      <w:tr w:rsidR="00485167" w14:paraId="58DFA928" w14:textId="77777777">
        <w:tc>
          <w:tcPr>
            <w:tcW w:w="562" w:type="dxa"/>
            <w:shd w:val="clear" w:color="auto" w:fill="F2F2F2"/>
          </w:tcPr>
          <w:p w14:paraId="28EA7C3C" w14:textId="77777777" w:rsidR="00485167" w:rsidRDefault="00000000">
            <w:pPr>
              <w:autoSpaceDE w:val="0"/>
              <w:autoSpaceDN w:val="0"/>
              <w:adjustRightInd w:val="0"/>
              <w:rPr>
                <w:rFonts w:ascii="Arial" w:hAnsi="Arial" w:cs="Arial"/>
              </w:rPr>
            </w:pPr>
            <w:r>
              <w:rPr>
                <w:rFonts w:ascii="Arial" w:hAnsi="Arial" w:cs="Arial"/>
              </w:rPr>
              <w:t>5</w:t>
            </w:r>
          </w:p>
        </w:tc>
        <w:tc>
          <w:tcPr>
            <w:tcW w:w="6232" w:type="dxa"/>
            <w:gridSpan w:val="2"/>
            <w:shd w:val="clear" w:color="auto" w:fill="F2F2F2"/>
          </w:tcPr>
          <w:p w14:paraId="46ACC4EA" w14:textId="77777777" w:rsidR="00485167" w:rsidRDefault="00000000">
            <w:pPr>
              <w:autoSpaceDE w:val="0"/>
              <w:autoSpaceDN w:val="0"/>
              <w:adjustRightInd w:val="0"/>
              <w:rPr>
                <w:rFonts w:ascii="Arial" w:hAnsi="Arial" w:cs="Arial"/>
              </w:rPr>
            </w:pPr>
            <w:r>
              <w:rPr>
                <w:rFonts w:ascii="Arial" w:hAnsi="Arial" w:cs="Arial"/>
              </w:rPr>
              <w:t>Are you in receipt of a KESS scholarship?</w:t>
            </w:r>
          </w:p>
        </w:tc>
        <w:tc>
          <w:tcPr>
            <w:tcW w:w="993" w:type="dxa"/>
            <w:shd w:val="clear" w:color="auto" w:fill="F2F2F2"/>
            <w:vAlign w:val="center"/>
          </w:tcPr>
          <w:p w14:paraId="6D0B2AE8" w14:textId="77777777" w:rsidR="00485167" w:rsidRDefault="00000000">
            <w:pPr>
              <w:autoSpaceDE w:val="0"/>
              <w:autoSpaceDN w:val="0"/>
              <w:adjustRightInd w:val="0"/>
              <w:jc w:val="center"/>
              <w:rPr>
                <w:rFonts w:ascii="Arial" w:hAnsi="Arial" w:cs="Arial"/>
                <w:bCs/>
              </w:rPr>
            </w:pPr>
            <w:r>
              <w:rPr>
                <w:rFonts w:ascii="Arial" w:hAnsi="Arial" w:cs="Arial"/>
                <w:b/>
              </w:rPr>
              <w:t>YES</w:t>
            </w:r>
          </w:p>
        </w:tc>
        <w:tc>
          <w:tcPr>
            <w:tcW w:w="850" w:type="dxa"/>
            <w:shd w:val="clear" w:color="auto" w:fill="D9D9D9"/>
            <w:vAlign w:val="center"/>
          </w:tcPr>
          <w:p w14:paraId="607A07AE"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992" w:type="dxa"/>
            <w:shd w:val="clear" w:color="auto" w:fill="F2F2F2"/>
            <w:vAlign w:val="center"/>
          </w:tcPr>
          <w:p w14:paraId="448592B9" w14:textId="77777777" w:rsidR="00485167" w:rsidRDefault="00000000">
            <w:pPr>
              <w:autoSpaceDE w:val="0"/>
              <w:autoSpaceDN w:val="0"/>
              <w:adjustRightInd w:val="0"/>
              <w:jc w:val="center"/>
              <w:rPr>
                <w:rFonts w:ascii="Arial" w:hAnsi="Arial" w:cs="Arial"/>
                <w:bCs/>
              </w:rPr>
            </w:pPr>
            <w:r>
              <w:rPr>
                <w:rFonts w:ascii="Arial" w:hAnsi="Arial" w:cs="Arial"/>
                <w:b/>
              </w:rPr>
              <w:t>NO</w:t>
            </w:r>
          </w:p>
        </w:tc>
        <w:tc>
          <w:tcPr>
            <w:tcW w:w="851" w:type="dxa"/>
            <w:shd w:val="clear" w:color="auto" w:fill="D9D9D9"/>
            <w:vAlign w:val="center"/>
          </w:tcPr>
          <w:p w14:paraId="535AAE5B"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Cs/>
              </w:rPr>
              <w:t>☒</w:t>
            </w:r>
          </w:p>
        </w:tc>
      </w:tr>
      <w:tr w:rsidR="00485167" w14:paraId="3E75A55B" w14:textId="77777777">
        <w:trPr>
          <w:trHeight w:val="386"/>
        </w:trPr>
        <w:tc>
          <w:tcPr>
            <w:tcW w:w="562" w:type="dxa"/>
            <w:shd w:val="clear" w:color="auto" w:fill="F2F2F2"/>
          </w:tcPr>
          <w:p w14:paraId="1769440B" w14:textId="77777777" w:rsidR="00485167" w:rsidRDefault="00000000">
            <w:pPr>
              <w:autoSpaceDE w:val="0"/>
              <w:autoSpaceDN w:val="0"/>
              <w:adjustRightInd w:val="0"/>
              <w:rPr>
                <w:rFonts w:ascii="Arial" w:hAnsi="Arial" w:cs="Arial"/>
              </w:rPr>
            </w:pPr>
            <w:r>
              <w:rPr>
                <w:rFonts w:ascii="Arial" w:hAnsi="Arial" w:cs="Arial"/>
              </w:rPr>
              <w:t>6</w:t>
            </w:r>
          </w:p>
        </w:tc>
        <w:tc>
          <w:tcPr>
            <w:tcW w:w="3823" w:type="dxa"/>
            <w:vMerge w:val="restart"/>
            <w:shd w:val="clear" w:color="auto" w:fill="F2F2F2"/>
          </w:tcPr>
          <w:p w14:paraId="3C640BAD" w14:textId="77777777" w:rsidR="00485167" w:rsidRDefault="00000000">
            <w:pPr>
              <w:autoSpaceDE w:val="0"/>
              <w:autoSpaceDN w:val="0"/>
              <w:adjustRightInd w:val="0"/>
              <w:rPr>
                <w:rFonts w:ascii="Arial" w:hAnsi="Arial" w:cs="Arial"/>
              </w:rPr>
            </w:pPr>
            <w:r>
              <w:rPr>
                <w:rFonts w:ascii="Arial" w:hAnsi="Arial" w:cs="Arial"/>
              </w:rPr>
              <w:t>Are you specifically employed to undertake this research in either a paid or voluntary capacity?</w:t>
            </w:r>
          </w:p>
        </w:tc>
        <w:tc>
          <w:tcPr>
            <w:tcW w:w="2409" w:type="dxa"/>
          </w:tcPr>
          <w:p w14:paraId="6520AFBB" w14:textId="77777777" w:rsidR="00485167" w:rsidRDefault="00000000">
            <w:pPr>
              <w:autoSpaceDE w:val="0"/>
              <w:autoSpaceDN w:val="0"/>
              <w:adjustRightInd w:val="0"/>
              <w:rPr>
                <w:rFonts w:ascii="Arial" w:hAnsi="Arial" w:cs="Arial"/>
                <w:bCs/>
              </w:rPr>
            </w:pPr>
            <w:r>
              <w:rPr>
                <w:rFonts w:ascii="Arial" w:hAnsi="Arial" w:cs="Arial"/>
                <w:bCs/>
              </w:rPr>
              <w:t>Voluntary</w:t>
            </w:r>
          </w:p>
        </w:tc>
        <w:tc>
          <w:tcPr>
            <w:tcW w:w="993" w:type="dxa"/>
            <w:shd w:val="clear" w:color="auto" w:fill="F2F2F2"/>
            <w:vAlign w:val="center"/>
          </w:tcPr>
          <w:p w14:paraId="32028881" w14:textId="77777777" w:rsidR="00485167" w:rsidRDefault="00000000">
            <w:pPr>
              <w:autoSpaceDE w:val="0"/>
              <w:autoSpaceDN w:val="0"/>
              <w:adjustRightInd w:val="0"/>
              <w:jc w:val="center"/>
              <w:rPr>
                <w:rFonts w:ascii="Arial" w:hAnsi="Arial" w:cs="Arial"/>
                <w:b/>
                <w:bCs/>
              </w:rPr>
            </w:pPr>
            <w:r>
              <w:rPr>
                <w:rFonts w:ascii="Arial" w:hAnsi="Arial" w:cs="Arial"/>
                <w:b/>
              </w:rPr>
              <w:t>YES</w:t>
            </w:r>
          </w:p>
        </w:tc>
        <w:tc>
          <w:tcPr>
            <w:tcW w:w="850" w:type="dxa"/>
            <w:shd w:val="clear" w:color="auto" w:fill="D9D9D9"/>
            <w:vAlign w:val="center"/>
          </w:tcPr>
          <w:p w14:paraId="263B8219"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982" w:type="dxa"/>
            <w:shd w:val="clear" w:color="auto" w:fill="F2F2F2"/>
            <w:vAlign w:val="center"/>
          </w:tcPr>
          <w:p w14:paraId="53FACCA0" w14:textId="77777777" w:rsidR="00485167" w:rsidRDefault="00000000">
            <w:pPr>
              <w:autoSpaceDE w:val="0"/>
              <w:autoSpaceDN w:val="0"/>
              <w:adjustRightInd w:val="0"/>
              <w:jc w:val="center"/>
              <w:rPr>
                <w:rFonts w:ascii="Arial" w:hAnsi="Arial" w:cs="Arial"/>
                <w:b/>
                <w:bCs/>
              </w:rPr>
            </w:pPr>
            <w:r>
              <w:rPr>
                <w:rFonts w:ascii="Arial" w:hAnsi="Arial" w:cs="Arial"/>
                <w:b/>
              </w:rPr>
              <w:t>NO</w:t>
            </w:r>
          </w:p>
        </w:tc>
        <w:tc>
          <w:tcPr>
            <w:tcW w:w="861" w:type="dxa"/>
            <w:shd w:val="clear" w:color="auto" w:fill="D9D9D9"/>
            <w:vAlign w:val="center"/>
          </w:tcPr>
          <w:p w14:paraId="57890445"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Cs/>
              </w:rPr>
              <w:t>☒</w:t>
            </w:r>
          </w:p>
        </w:tc>
      </w:tr>
      <w:tr w:rsidR="00485167" w14:paraId="78009D1D" w14:textId="77777777">
        <w:trPr>
          <w:trHeight w:val="386"/>
        </w:trPr>
        <w:tc>
          <w:tcPr>
            <w:tcW w:w="562" w:type="dxa"/>
            <w:shd w:val="clear" w:color="auto" w:fill="F2F2F2"/>
          </w:tcPr>
          <w:p w14:paraId="4255692D" w14:textId="77777777" w:rsidR="00485167" w:rsidRDefault="00000000">
            <w:pPr>
              <w:autoSpaceDE w:val="0"/>
              <w:autoSpaceDN w:val="0"/>
              <w:adjustRightInd w:val="0"/>
              <w:rPr>
                <w:rFonts w:ascii="Arial" w:hAnsi="Arial" w:cs="Arial"/>
              </w:rPr>
            </w:pPr>
            <w:r>
              <w:rPr>
                <w:rFonts w:ascii="Arial" w:hAnsi="Arial" w:cs="Arial"/>
              </w:rPr>
              <w:t>7</w:t>
            </w:r>
          </w:p>
        </w:tc>
        <w:tc>
          <w:tcPr>
            <w:tcW w:w="3823" w:type="dxa"/>
            <w:vMerge/>
            <w:shd w:val="clear" w:color="auto" w:fill="F2F2F2"/>
          </w:tcPr>
          <w:p w14:paraId="61B0CA5F" w14:textId="77777777" w:rsidR="00485167" w:rsidRDefault="00485167">
            <w:pPr>
              <w:autoSpaceDE w:val="0"/>
              <w:autoSpaceDN w:val="0"/>
              <w:adjustRightInd w:val="0"/>
              <w:rPr>
                <w:rFonts w:ascii="Arial" w:hAnsi="Arial" w:cs="Arial"/>
              </w:rPr>
            </w:pPr>
          </w:p>
        </w:tc>
        <w:tc>
          <w:tcPr>
            <w:tcW w:w="2409" w:type="dxa"/>
          </w:tcPr>
          <w:p w14:paraId="56509559" w14:textId="77777777" w:rsidR="00485167" w:rsidRDefault="00000000">
            <w:pPr>
              <w:autoSpaceDE w:val="0"/>
              <w:autoSpaceDN w:val="0"/>
              <w:adjustRightInd w:val="0"/>
              <w:rPr>
                <w:rFonts w:ascii="Arial" w:hAnsi="Arial" w:cs="Arial"/>
                <w:bCs/>
              </w:rPr>
            </w:pPr>
            <w:r>
              <w:rPr>
                <w:rFonts w:ascii="Arial" w:hAnsi="Arial" w:cs="Arial"/>
                <w:bCs/>
              </w:rPr>
              <w:t>Employed</w:t>
            </w:r>
          </w:p>
        </w:tc>
        <w:tc>
          <w:tcPr>
            <w:tcW w:w="993" w:type="dxa"/>
            <w:shd w:val="clear" w:color="auto" w:fill="F2F2F2"/>
            <w:vAlign w:val="center"/>
          </w:tcPr>
          <w:p w14:paraId="6C7E5451" w14:textId="77777777" w:rsidR="00485167" w:rsidRDefault="00000000">
            <w:pPr>
              <w:autoSpaceDE w:val="0"/>
              <w:autoSpaceDN w:val="0"/>
              <w:adjustRightInd w:val="0"/>
              <w:jc w:val="center"/>
              <w:rPr>
                <w:rFonts w:ascii="Arial" w:hAnsi="Arial" w:cs="Arial"/>
                <w:b/>
                <w:bCs/>
              </w:rPr>
            </w:pPr>
            <w:r>
              <w:rPr>
                <w:rFonts w:ascii="Arial" w:hAnsi="Arial" w:cs="Arial"/>
                <w:b/>
              </w:rPr>
              <w:t>YES</w:t>
            </w:r>
          </w:p>
        </w:tc>
        <w:tc>
          <w:tcPr>
            <w:tcW w:w="850" w:type="dxa"/>
            <w:shd w:val="clear" w:color="auto" w:fill="D9D9D9"/>
            <w:vAlign w:val="center"/>
          </w:tcPr>
          <w:p w14:paraId="45759139"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982" w:type="dxa"/>
            <w:shd w:val="clear" w:color="auto" w:fill="F2F2F2"/>
            <w:vAlign w:val="center"/>
          </w:tcPr>
          <w:p w14:paraId="4A5123D4" w14:textId="77777777" w:rsidR="00485167" w:rsidRDefault="00000000">
            <w:pPr>
              <w:autoSpaceDE w:val="0"/>
              <w:autoSpaceDN w:val="0"/>
              <w:adjustRightInd w:val="0"/>
              <w:jc w:val="center"/>
              <w:rPr>
                <w:rFonts w:ascii="Arial" w:hAnsi="Arial" w:cs="Arial"/>
                <w:b/>
                <w:bCs/>
              </w:rPr>
            </w:pPr>
            <w:r>
              <w:rPr>
                <w:rFonts w:ascii="Arial" w:hAnsi="Arial" w:cs="Arial"/>
                <w:b/>
              </w:rPr>
              <w:t>NO</w:t>
            </w:r>
          </w:p>
        </w:tc>
        <w:tc>
          <w:tcPr>
            <w:tcW w:w="861" w:type="dxa"/>
            <w:shd w:val="clear" w:color="auto" w:fill="D9D9D9"/>
            <w:vAlign w:val="center"/>
          </w:tcPr>
          <w:p w14:paraId="25D859FA"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Cs/>
              </w:rPr>
              <w:t>☒</w:t>
            </w:r>
          </w:p>
        </w:tc>
      </w:tr>
      <w:tr w:rsidR="00485167" w14:paraId="279C36C2" w14:textId="77777777">
        <w:tc>
          <w:tcPr>
            <w:tcW w:w="562" w:type="dxa"/>
            <w:shd w:val="clear" w:color="auto" w:fill="F2F2F2"/>
          </w:tcPr>
          <w:p w14:paraId="4A9864CF" w14:textId="77777777" w:rsidR="00485167" w:rsidRDefault="00000000">
            <w:pPr>
              <w:autoSpaceDE w:val="0"/>
              <w:autoSpaceDN w:val="0"/>
              <w:adjustRightInd w:val="0"/>
              <w:rPr>
                <w:rFonts w:ascii="Arial" w:hAnsi="Arial" w:cs="Arial"/>
              </w:rPr>
            </w:pPr>
            <w:r>
              <w:rPr>
                <w:rFonts w:ascii="Arial" w:hAnsi="Arial" w:cs="Arial"/>
              </w:rPr>
              <w:t>8</w:t>
            </w:r>
          </w:p>
        </w:tc>
        <w:tc>
          <w:tcPr>
            <w:tcW w:w="3823" w:type="dxa"/>
            <w:shd w:val="clear" w:color="auto" w:fill="F2F2F2"/>
          </w:tcPr>
          <w:p w14:paraId="53603C07" w14:textId="77777777" w:rsidR="00485167" w:rsidRDefault="00000000">
            <w:pPr>
              <w:autoSpaceDE w:val="0"/>
              <w:autoSpaceDN w:val="0"/>
              <w:adjustRightInd w:val="0"/>
              <w:rPr>
                <w:rFonts w:ascii="Arial" w:hAnsi="Arial" w:cs="Arial"/>
              </w:rPr>
            </w:pPr>
            <w:r>
              <w:rPr>
                <w:rFonts w:ascii="Arial" w:hAnsi="Arial" w:cs="Arial"/>
              </w:rPr>
              <w:t xml:space="preserve">Is the research being undertaken within an existing UWTSD </w:t>
            </w:r>
            <w:proofErr w:type="spellStart"/>
            <w:r>
              <w:rPr>
                <w:rFonts w:ascii="Arial" w:hAnsi="Arial" w:cs="Arial"/>
              </w:rPr>
              <w:t>Athrofa</w:t>
            </w:r>
            <w:proofErr w:type="spellEnd"/>
            <w:r>
              <w:rPr>
                <w:rFonts w:ascii="Arial" w:hAnsi="Arial" w:cs="Arial"/>
              </w:rPr>
              <w:t xml:space="preserve"> Professional Learning Partnership (APLP)?</w:t>
            </w:r>
          </w:p>
        </w:tc>
        <w:tc>
          <w:tcPr>
            <w:tcW w:w="2409" w:type="dxa"/>
          </w:tcPr>
          <w:p w14:paraId="2DEBC8C9" w14:textId="77777777" w:rsidR="00485167" w:rsidRDefault="00000000">
            <w:pPr>
              <w:autoSpaceDE w:val="0"/>
              <w:autoSpaceDN w:val="0"/>
              <w:adjustRightInd w:val="0"/>
              <w:rPr>
                <w:rFonts w:ascii="Arial" w:hAnsi="Arial" w:cs="Arial"/>
                <w:bCs/>
              </w:rPr>
            </w:pPr>
            <w:r>
              <w:rPr>
                <w:rFonts w:ascii="Arial" w:hAnsi="Arial" w:cs="Arial"/>
                <w:bCs/>
              </w:rPr>
              <w:t xml:space="preserve">If </w:t>
            </w:r>
            <w:proofErr w:type="gramStart"/>
            <w:r>
              <w:rPr>
                <w:rFonts w:ascii="Arial" w:hAnsi="Arial" w:cs="Arial"/>
                <w:bCs/>
              </w:rPr>
              <w:t>YES</w:t>
            </w:r>
            <w:proofErr w:type="gramEnd"/>
            <w:r>
              <w:rPr>
                <w:rFonts w:ascii="Arial" w:hAnsi="Arial" w:cs="Arial"/>
                <w:bCs/>
              </w:rPr>
              <w:t xml:space="preserve"> then the permission question below does not need to be answered.</w:t>
            </w:r>
          </w:p>
        </w:tc>
        <w:tc>
          <w:tcPr>
            <w:tcW w:w="993" w:type="dxa"/>
            <w:shd w:val="clear" w:color="auto" w:fill="F2F2F2"/>
            <w:vAlign w:val="center"/>
          </w:tcPr>
          <w:p w14:paraId="4982A49B" w14:textId="77777777" w:rsidR="00485167" w:rsidRDefault="00000000">
            <w:pPr>
              <w:autoSpaceDE w:val="0"/>
              <w:autoSpaceDN w:val="0"/>
              <w:adjustRightInd w:val="0"/>
              <w:jc w:val="center"/>
              <w:rPr>
                <w:rFonts w:ascii="Arial" w:hAnsi="Arial" w:cs="Arial"/>
                <w:b/>
                <w:bCs/>
              </w:rPr>
            </w:pPr>
            <w:r>
              <w:rPr>
                <w:rFonts w:ascii="Arial" w:hAnsi="Arial" w:cs="Arial"/>
                <w:b/>
              </w:rPr>
              <w:t>YES</w:t>
            </w:r>
          </w:p>
        </w:tc>
        <w:tc>
          <w:tcPr>
            <w:tcW w:w="850" w:type="dxa"/>
            <w:shd w:val="clear" w:color="auto" w:fill="D9D9D9"/>
            <w:vAlign w:val="center"/>
          </w:tcPr>
          <w:p w14:paraId="33F1A321"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Cs/>
              </w:rPr>
              <w:t>☐</w:t>
            </w:r>
          </w:p>
        </w:tc>
        <w:tc>
          <w:tcPr>
            <w:tcW w:w="992" w:type="dxa"/>
            <w:shd w:val="clear" w:color="auto" w:fill="F2F2F2"/>
            <w:vAlign w:val="center"/>
          </w:tcPr>
          <w:p w14:paraId="580BF424" w14:textId="77777777" w:rsidR="00485167" w:rsidRDefault="00000000">
            <w:pPr>
              <w:autoSpaceDE w:val="0"/>
              <w:autoSpaceDN w:val="0"/>
              <w:adjustRightInd w:val="0"/>
              <w:jc w:val="center"/>
              <w:rPr>
                <w:rFonts w:ascii="Arial" w:hAnsi="Arial" w:cs="Arial"/>
                <w:b/>
                <w:bCs/>
              </w:rPr>
            </w:pPr>
            <w:r>
              <w:rPr>
                <w:rFonts w:ascii="Arial" w:hAnsi="Arial" w:cs="Arial"/>
                <w:b/>
              </w:rPr>
              <w:t>NO</w:t>
            </w:r>
          </w:p>
        </w:tc>
        <w:tc>
          <w:tcPr>
            <w:tcW w:w="851" w:type="dxa"/>
            <w:shd w:val="clear" w:color="auto" w:fill="D9D9D9"/>
            <w:vAlign w:val="center"/>
          </w:tcPr>
          <w:p w14:paraId="5DA1EA09"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Cs/>
              </w:rPr>
              <w:t>☒</w:t>
            </w:r>
          </w:p>
        </w:tc>
      </w:tr>
      <w:tr w:rsidR="00485167" w14:paraId="330A358D" w14:textId="77777777">
        <w:tc>
          <w:tcPr>
            <w:tcW w:w="562" w:type="dxa"/>
            <w:shd w:val="clear" w:color="auto" w:fill="F2F2F2"/>
          </w:tcPr>
          <w:p w14:paraId="2EED8200" w14:textId="77777777" w:rsidR="00485167" w:rsidRDefault="00000000">
            <w:pPr>
              <w:autoSpaceDE w:val="0"/>
              <w:autoSpaceDN w:val="0"/>
              <w:adjustRightInd w:val="0"/>
              <w:rPr>
                <w:rFonts w:ascii="Arial" w:hAnsi="Arial" w:cs="Arial"/>
              </w:rPr>
            </w:pPr>
            <w:r>
              <w:rPr>
                <w:rFonts w:ascii="Arial" w:hAnsi="Arial" w:cs="Arial"/>
              </w:rPr>
              <w:t>9</w:t>
            </w:r>
          </w:p>
        </w:tc>
        <w:tc>
          <w:tcPr>
            <w:tcW w:w="3823" w:type="dxa"/>
            <w:shd w:val="clear" w:color="auto" w:fill="F2F2F2"/>
          </w:tcPr>
          <w:p w14:paraId="68A10573" w14:textId="77777777" w:rsidR="00485167" w:rsidRDefault="00000000">
            <w:pPr>
              <w:autoSpaceDE w:val="0"/>
              <w:autoSpaceDN w:val="0"/>
              <w:adjustRightInd w:val="0"/>
              <w:rPr>
                <w:rFonts w:ascii="Arial" w:hAnsi="Arial" w:cs="Arial"/>
              </w:rPr>
            </w:pPr>
            <w:r>
              <w:rPr>
                <w:rFonts w:ascii="Arial" w:hAnsi="Arial" w:cs="Arial"/>
              </w:rPr>
              <w:t>Has permission to undertake the research has been provided by the partner organisation?</w:t>
            </w:r>
          </w:p>
        </w:tc>
        <w:tc>
          <w:tcPr>
            <w:tcW w:w="2409" w:type="dxa"/>
          </w:tcPr>
          <w:p w14:paraId="045B099D" w14:textId="77777777" w:rsidR="00485167" w:rsidRDefault="00000000">
            <w:pPr>
              <w:autoSpaceDE w:val="0"/>
              <w:autoSpaceDN w:val="0"/>
              <w:adjustRightInd w:val="0"/>
              <w:rPr>
                <w:rFonts w:ascii="Arial" w:hAnsi="Arial" w:cs="Arial"/>
                <w:bCs/>
              </w:rPr>
            </w:pPr>
            <w:r>
              <w:rPr>
                <w:rFonts w:ascii="Arial" w:hAnsi="Arial" w:cs="Arial"/>
                <w:bCs/>
              </w:rPr>
              <w:t>(If YES attach copy)</w:t>
            </w:r>
          </w:p>
          <w:p w14:paraId="338C70AD" w14:textId="77777777" w:rsidR="00485167" w:rsidRDefault="00000000">
            <w:pPr>
              <w:autoSpaceDE w:val="0"/>
              <w:autoSpaceDN w:val="0"/>
              <w:adjustRightInd w:val="0"/>
              <w:rPr>
                <w:rFonts w:ascii="Arial" w:hAnsi="Arial" w:cs="Arial"/>
                <w:bCs/>
              </w:rPr>
            </w:pPr>
            <w:r>
              <w:rPr>
                <w:rFonts w:ascii="Arial" w:hAnsi="Arial" w:cs="Arial"/>
                <w:bCs/>
              </w:rPr>
              <w:t>If NO the application cannot continue</w:t>
            </w:r>
          </w:p>
        </w:tc>
        <w:tc>
          <w:tcPr>
            <w:tcW w:w="993" w:type="dxa"/>
            <w:shd w:val="clear" w:color="auto" w:fill="F2F2F2"/>
            <w:vAlign w:val="center"/>
          </w:tcPr>
          <w:p w14:paraId="2DCB6FDF" w14:textId="77777777" w:rsidR="00485167" w:rsidRDefault="00000000">
            <w:pPr>
              <w:autoSpaceDE w:val="0"/>
              <w:autoSpaceDN w:val="0"/>
              <w:adjustRightInd w:val="0"/>
              <w:jc w:val="center"/>
              <w:rPr>
                <w:rFonts w:ascii="Arial" w:hAnsi="Arial" w:cs="Arial"/>
                <w:b/>
              </w:rPr>
            </w:pPr>
            <w:r>
              <w:rPr>
                <w:rFonts w:ascii="Arial" w:hAnsi="Arial" w:cs="Arial"/>
                <w:b/>
              </w:rPr>
              <w:t>YES</w:t>
            </w:r>
          </w:p>
        </w:tc>
        <w:tc>
          <w:tcPr>
            <w:tcW w:w="850" w:type="dxa"/>
            <w:shd w:val="clear" w:color="auto" w:fill="D9D9D9"/>
            <w:vAlign w:val="center"/>
          </w:tcPr>
          <w:p w14:paraId="708F7B60"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Cs/>
              </w:rPr>
              <w:t>☐</w:t>
            </w:r>
          </w:p>
        </w:tc>
        <w:tc>
          <w:tcPr>
            <w:tcW w:w="992" w:type="dxa"/>
            <w:shd w:val="clear" w:color="auto" w:fill="F2F2F2"/>
            <w:vAlign w:val="center"/>
          </w:tcPr>
          <w:p w14:paraId="4B7D0903" w14:textId="77777777" w:rsidR="00485167" w:rsidRDefault="00000000">
            <w:pPr>
              <w:autoSpaceDE w:val="0"/>
              <w:autoSpaceDN w:val="0"/>
              <w:adjustRightInd w:val="0"/>
              <w:jc w:val="center"/>
              <w:rPr>
                <w:rFonts w:ascii="Arial" w:hAnsi="Arial" w:cs="Arial"/>
                <w:b/>
              </w:rPr>
            </w:pPr>
            <w:r>
              <w:rPr>
                <w:rFonts w:ascii="Arial" w:hAnsi="Arial" w:cs="Arial"/>
                <w:b/>
              </w:rPr>
              <w:t>NO</w:t>
            </w:r>
          </w:p>
        </w:tc>
        <w:tc>
          <w:tcPr>
            <w:tcW w:w="851" w:type="dxa"/>
            <w:shd w:val="clear" w:color="auto" w:fill="D9D9D9"/>
            <w:vAlign w:val="center"/>
          </w:tcPr>
          <w:p w14:paraId="16CF8ABD"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Cs/>
              </w:rPr>
              <w:t>☒</w:t>
            </w:r>
          </w:p>
        </w:tc>
      </w:tr>
    </w:tbl>
    <w:p w14:paraId="29B5213D" w14:textId="77777777" w:rsidR="00485167" w:rsidRDefault="00485167">
      <w:pPr>
        <w:rPr>
          <w:rFonts w:ascii="Arial" w:hAnsi="Arial" w:cs="Arial"/>
          <w:bCs/>
          <w:iCs/>
          <w:sz w:val="16"/>
          <w:szCs w:val="16"/>
        </w:rPr>
      </w:pPr>
    </w:p>
    <w:p w14:paraId="24C8F1C9" w14:textId="77777777" w:rsidR="00485167" w:rsidRDefault="00485167">
      <w:pPr>
        <w:rPr>
          <w:rFonts w:ascii="Arial" w:hAnsi="Arial" w:cs="Arial"/>
          <w:b/>
          <w:bCs/>
          <w:iCs/>
        </w:rPr>
      </w:pPr>
    </w:p>
    <w:p w14:paraId="4BF07094" w14:textId="77777777" w:rsidR="00485167" w:rsidRDefault="00000000">
      <w:pPr>
        <w:autoSpaceDE w:val="0"/>
        <w:autoSpaceDN w:val="0"/>
        <w:adjustRightInd w:val="0"/>
        <w:spacing w:after="240"/>
        <w:jc w:val="both"/>
        <w:rPr>
          <w:rFonts w:ascii="Arial" w:hAnsi="Arial" w:cs="Arial"/>
          <w:b/>
        </w:rPr>
      </w:pPr>
      <w:r>
        <w:rPr>
          <w:rFonts w:ascii="Arial" w:hAnsi="Arial" w:cs="Arial"/>
          <w:b/>
        </w:rPr>
        <w:t>Where research activity is carried out in collaboration with an external organisation</w:t>
      </w:r>
    </w:p>
    <w:tbl>
      <w:tblPr>
        <w:tblStyle w:val="TableGrid"/>
        <w:tblW w:w="10490" w:type="dxa"/>
        <w:tblInd w:w="-5" w:type="dxa"/>
        <w:tblLook w:val="04A0" w:firstRow="1" w:lastRow="0" w:firstColumn="1" w:lastColumn="0" w:noHBand="0" w:noVBand="1"/>
      </w:tblPr>
      <w:tblGrid>
        <w:gridCol w:w="567"/>
        <w:gridCol w:w="6237"/>
        <w:gridCol w:w="993"/>
        <w:gridCol w:w="895"/>
        <w:gridCol w:w="947"/>
        <w:gridCol w:w="851"/>
      </w:tblGrid>
      <w:tr w:rsidR="00485167" w14:paraId="3296364B" w14:textId="77777777">
        <w:trPr>
          <w:trHeight w:val="507"/>
        </w:trPr>
        <w:tc>
          <w:tcPr>
            <w:tcW w:w="567" w:type="dxa"/>
            <w:shd w:val="clear" w:color="auto" w:fill="F2F2F2"/>
            <w:vAlign w:val="center"/>
          </w:tcPr>
          <w:p w14:paraId="621BBF52" w14:textId="77777777" w:rsidR="00485167" w:rsidRDefault="00000000">
            <w:pPr>
              <w:autoSpaceDE w:val="0"/>
              <w:autoSpaceDN w:val="0"/>
              <w:adjustRightInd w:val="0"/>
              <w:rPr>
                <w:rFonts w:ascii="Arial" w:hAnsi="Arial" w:cs="Arial"/>
                <w:bCs/>
              </w:rPr>
            </w:pPr>
            <w:r>
              <w:rPr>
                <w:rFonts w:ascii="Arial" w:hAnsi="Arial" w:cs="Arial"/>
                <w:bCs/>
              </w:rPr>
              <w:t>10</w:t>
            </w:r>
          </w:p>
        </w:tc>
        <w:tc>
          <w:tcPr>
            <w:tcW w:w="6237" w:type="dxa"/>
            <w:shd w:val="clear" w:color="auto" w:fill="F2F2F2"/>
            <w:vAlign w:val="center"/>
          </w:tcPr>
          <w:p w14:paraId="5D8799A9" w14:textId="77777777" w:rsidR="00485167" w:rsidRDefault="00000000">
            <w:pPr>
              <w:autoSpaceDE w:val="0"/>
              <w:autoSpaceDN w:val="0"/>
              <w:adjustRightInd w:val="0"/>
              <w:rPr>
                <w:rFonts w:ascii="Arial" w:hAnsi="Arial" w:cs="Arial"/>
                <w:bCs/>
              </w:rPr>
            </w:pPr>
            <w:r>
              <w:rPr>
                <w:rFonts w:ascii="Arial" w:hAnsi="Arial" w:cs="Arial"/>
                <w:bCs/>
              </w:rPr>
              <w:t>Does this organisation have its own ethics approval system?</w:t>
            </w:r>
          </w:p>
        </w:tc>
        <w:tc>
          <w:tcPr>
            <w:tcW w:w="993" w:type="dxa"/>
            <w:shd w:val="clear" w:color="auto" w:fill="F2F2F2"/>
            <w:vAlign w:val="center"/>
          </w:tcPr>
          <w:p w14:paraId="361EBF50" w14:textId="77777777" w:rsidR="00485167" w:rsidRDefault="00000000">
            <w:pPr>
              <w:autoSpaceDE w:val="0"/>
              <w:autoSpaceDN w:val="0"/>
              <w:adjustRightInd w:val="0"/>
              <w:jc w:val="center"/>
              <w:rPr>
                <w:rFonts w:ascii="Arial" w:hAnsi="Arial" w:cs="Arial"/>
                <w:b/>
                <w:bCs/>
              </w:rPr>
            </w:pPr>
            <w:r>
              <w:rPr>
                <w:rFonts w:ascii="Arial" w:hAnsi="Arial" w:cs="Arial"/>
                <w:b/>
                <w:bCs/>
              </w:rPr>
              <w:t>YES</w:t>
            </w:r>
          </w:p>
        </w:tc>
        <w:tc>
          <w:tcPr>
            <w:tcW w:w="895" w:type="dxa"/>
            <w:shd w:val="clear" w:color="auto" w:fill="BFBFBF"/>
            <w:vAlign w:val="center"/>
          </w:tcPr>
          <w:p w14:paraId="549E2E83"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947" w:type="dxa"/>
            <w:shd w:val="clear" w:color="auto" w:fill="F2F2F2"/>
            <w:vAlign w:val="center"/>
          </w:tcPr>
          <w:p w14:paraId="536B383F" w14:textId="77777777" w:rsidR="00485167" w:rsidRDefault="00000000">
            <w:pPr>
              <w:autoSpaceDE w:val="0"/>
              <w:autoSpaceDN w:val="0"/>
              <w:adjustRightInd w:val="0"/>
              <w:jc w:val="center"/>
              <w:rPr>
                <w:rFonts w:ascii="Arial" w:hAnsi="Arial" w:cs="Arial"/>
                <w:b/>
                <w:bCs/>
              </w:rPr>
            </w:pPr>
            <w:r>
              <w:rPr>
                <w:rFonts w:ascii="Arial" w:hAnsi="Arial" w:cs="Arial"/>
                <w:b/>
                <w:bCs/>
              </w:rPr>
              <w:t>NO</w:t>
            </w:r>
          </w:p>
        </w:tc>
        <w:tc>
          <w:tcPr>
            <w:tcW w:w="851" w:type="dxa"/>
            <w:shd w:val="clear" w:color="auto" w:fill="BFBFBF"/>
            <w:vAlign w:val="center"/>
          </w:tcPr>
          <w:p w14:paraId="5359AEDD"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r>
      <w:tr w:rsidR="00485167" w14:paraId="4991854D" w14:textId="77777777">
        <w:tc>
          <w:tcPr>
            <w:tcW w:w="567" w:type="dxa"/>
          </w:tcPr>
          <w:p w14:paraId="47ADA533" w14:textId="77777777" w:rsidR="00485167" w:rsidRDefault="00485167">
            <w:pPr>
              <w:autoSpaceDE w:val="0"/>
              <w:autoSpaceDN w:val="0"/>
              <w:adjustRightInd w:val="0"/>
              <w:rPr>
                <w:rFonts w:ascii="Arial" w:hAnsi="Arial" w:cs="Arial"/>
                <w:bCs/>
              </w:rPr>
            </w:pPr>
          </w:p>
        </w:tc>
        <w:tc>
          <w:tcPr>
            <w:tcW w:w="9923" w:type="dxa"/>
            <w:gridSpan w:val="5"/>
          </w:tcPr>
          <w:p w14:paraId="6BA77A14" w14:textId="77777777" w:rsidR="00485167" w:rsidRDefault="00485167">
            <w:pPr>
              <w:autoSpaceDE w:val="0"/>
              <w:autoSpaceDN w:val="0"/>
              <w:adjustRightInd w:val="0"/>
              <w:rPr>
                <w:rFonts w:ascii="Arial" w:hAnsi="Arial" w:cs="Arial"/>
                <w:bCs/>
              </w:rPr>
            </w:pPr>
          </w:p>
          <w:p w14:paraId="13034854" w14:textId="77777777" w:rsidR="00485167" w:rsidRDefault="00000000">
            <w:pPr>
              <w:autoSpaceDE w:val="0"/>
              <w:autoSpaceDN w:val="0"/>
              <w:adjustRightInd w:val="0"/>
              <w:rPr>
                <w:rFonts w:ascii="Arial" w:hAnsi="Arial" w:cs="Arial"/>
                <w:bCs/>
              </w:rPr>
            </w:pPr>
            <w:r>
              <w:rPr>
                <w:rFonts w:ascii="Arial" w:hAnsi="Arial" w:cs="Arial"/>
                <w:bCs/>
              </w:rPr>
              <w:t xml:space="preserve">If </w:t>
            </w:r>
            <w:proofErr w:type="gramStart"/>
            <w:r>
              <w:rPr>
                <w:rFonts w:ascii="Arial" w:hAnsi="Arial" w:cs="Arial"/>
                <w:bCs/>
              </w:rPr>
              <w:t>Yes</w:t>
            </w:r>
            <w:proofErr w:type="gramEnd"/>
            <w:r>
              <w:rPr>
                <w:rFonts w:ascii="Arial" w:hAnsi="Arial" w:cs="Arial"/>
                <w:bCs/>
              </w:rPr>
              <w:t>, please attach a copy of any final approval (or interim approval) from the organisation (this may be a copy of an email if appropriate).</w:t>
            </w:r>
          </w:p>
          <w:p w14:paraId="7FFA8A1D" w14:textId="77777777" w:rsidR="00485167" w:rsidRDefault="00485167">
            <w:pPr>
              <w:autoSpaceDE w:val="0"/>
              <w:autoSpaceDN w:val="0"/>
              <w:adjustRightInd w:val="0"/>
              <w:rPr>
                <w:rFonts w:ascii="Arial" w:hAnsi="Arial" w:cs="Arial"/>
                <w:b/>
                <w:bCs/>
              </w:rPr>
            </w:pPr>
          </w:p>
        </w:tc>
      </w:tr>
    </w:tbl>
    <w:p w14:paraId="6EB3C418" w14:textId="77777777" w:rsidR="00485167" w:rsidRDefault="00485167">
      <w:pPr>
        <w:autoSpaceDE w:val="0"/>
        <w:autoSpaceDN w:val="0"/>
        <w:adjustRightInd w:val="0"/>
        <w:spacing w:after="240"/>
        <w:jc w:val="both"/>
        <w:rPr>
          <w:rFonts w:ascii="Arial" w:hAnsi="Arial" w:cs="Arial"/>
          <w:b/>
        </w:rPr>
      </w:pPr>
    </w:p>
    <w:p w14:paraId="0176C6DB" w14:textId="77777777" w:rsidR="00485167" w:rsidRDefault="00000000">
      <w:pPr>
        <w:autoSpaceDE w:val="0"/>
        <w:autoSpaceDN w:val="0"/>
        <w:adjustRightInd w:val="0"/>
        <w:spacing w:after="240"/>
        <w:jc w:val="both"/>
        <w:rPr>
          <w:rFonts w:ascii="Arial" w:hAnsi="Arial" w:cs="Arial"/>
          <w:b/>
        </w:rPr>
      </w:pPr>
      <w:r>
        <w:rPr>
          <w:rFonts w:ascii="Arial" w:hAnsi="Arial" w:cs="Arial"/>
          <w:b/>
        </w:rPr>
        <w:t>SECTION E: Details of Research Activity</w:t>
      </w:r>
    </w:p>
    <w:tbl>
      <w:tblPr>
        <w:tblW w:w="5456" w:type="pct"/>
        <w:tblInd w:w="-10" w:type="dxa"/>
        <w:tblBorders>
          <w:top w:val="single" w:sz="8" w:space="0" w:color="auto"/>
          <w:left w:val="single" w:sz="8" w:space="0" w:color="auto"/>
          <w:bottom w:val="single" w:sz="8" w:space="0" w:color="auto"/>
          <w:right w:val="single" w:sz="8" w:space="0" w:color="auto"/>
          <w:insideH w:val="single" w:sz="8" w:space="0" w:color="auto"/>
          <w:insideV w:val="single" w:sz="8" w:space="0" w:color="auto"/>
        </w:tblBorders>
        <w:tblLayout w:type="fixed"/>
        <w:tblCellMar>
          <w:top w:w="28" w:type="dxa"/>
          <w:left w:w="57" w:type="dxa"/>
          <w:bottom w:w="28" w:type="dxa"/>
          <w:right w:w="28" w:type="dxa"/>
        </w:tblCellMar>
        <w:tblLook w:val="00A0" w:firstRow="1" w:lastRow="0" w:firstColumn="1" w:lastColumn="0" w:noHBand="0" w:noVBand="0"/>
      </w:tblPr>
      <w:tblGrid>
        <w:gridCol w:w="555"/>
        <w:gridCol w:w="2379"/>
        <w:gridCol w:w="2412"/>
        <w:gridCol w:w="2412"/>
        <w:gridCol w:w="2445"/>
      </w:tblGrid>
      <w:tr w:rsidR="00485167" w14:paraId="41B0D71A" w14:textId="77777777">
        <w:trPr>
          <w:trHeight w:val="454"/>
        </w:trPr>
        <w:tc>
          <w:tcPr>
            <w:tcW w:w="272" w:type="pct"/>
            <w:tcBorders>
              <w:top w:val="single" w:sz="4" w:space="0" w:color="auto"/>
              <w:left w:val="single" w:sz="4" w:space="0" w:color="auto"/>
              <w:bottom w:val="single" w:sz="4" w:space="0" w:color="auto"/>
              <w:right w:val="single" w:sz="4" w:space="0" w:color="auto"/>
            </w:tcBorders>
            <w:shd w:val="clear" w:color="auto" w:fill="F2F2F2"/>
            <w:vAlign w:val="center"/>
          </w:tcPr>
          <w:p w14:paraId="44B77608" w14:textId="77777777" w:rsidR="00485167" w:rsidRDefault="00000000">
            <w:pPr>
              <w:rPr>
                <w:rFonts w:ascii="Arial" w:hAnsi="Arial" w:cs="Arial"/>
              </w:rPr>
            </w:pPr>
            <w:r>
              <w:rPr>
                <w:rFonts w:ascii="Arial" w:hAnsi="Arial" w:cs="Arial"/>
              </w:rPr>
              <w:t>1</w:t>
            </w:r>
          </w:p>
        </w:tc>
        <w:tc>
          <w:tcPr>
            <w:tcW w:w="1166" w:type="pct"/>
            <w:tcBorders>
              <w:top w:val="single" w:sz="4" w:space="0" w:color="auto"/>
              <w:left w:val="single" w:sz="4" w:space="0" w:color="auto"/>
              <w:bottom w:val="single" w:sz="4" w:space="0" w:color="auto"/>
              <w:right w:val="single" w:sz="4" w:space="0" w:color="auto"/>
            </w:tcBorders>
            <w:shd w:val="clear" w:color="auto" w:fill="F2F2F2"/>
            <w:vAlign w:val="center"/>
          </w:tcPr>
          <w:p w14:paraId="4D37ECC5" w14:textId="77777777" w:rsidR="00485167" w:rsidRDefault="00000000">
            <w:pPr>
              <w:rPr>
                <w:rFonts w:ascii="Arial" w:hAnsi="Arial" w:cs="Arial"/>
              </w:rPr>
            </w:pPr>
            <w:r>
              <w:rPr>
                <w:rFonts w:ascii="Arial" w:hAnsi="Arial" w:cs="Arial"/>
              </w:rPr>
              <w:t>Indicative title:</w:t>
            </w:r>
          </w:p>
        </w:tc>
        <w:tc>
          <w:tcPr>
            <w:tcW w:w="3562" w:type="pct"/>
            <w:gridSpan w:val="3"/>
            <w:tcBorders>
              <w:top w:val="single" w:sz="4" w:space="0" w:color="auto"/>
              <w:left w:val="single" w:sz="4" w:space="0" w:color="auto"/>
              <w:bottom w:val="single" w:sz="4" w:space="0" w:color="auto"/>
              <w:right w:val="single" w:sz="4" w:space="0" w:color="auto"/>
            </w:tcBorders>
            <w:vAlign w:val="center"/>
          </w:tcPr>
          <w:p w14:paraId="75831B07" w14:textId="77777777" w:rsidR="00485167" w:rsidRDefault="00000000">
            <w:pPr>
              <w:jc w:val="both"/>
              <w:rPr>
                <w:rFonts w:ascii="Arial" w:hAnsi="Arial" w:cs="Arial"/>
              </w:rPr>
            </w:pPr>
            <w:r>
              <w:rPr>
                <w:rFonts w:ascii="Arial" w:hAnsi="Arial" w:cs="Arial"/>
              </w:rPr>
              <w:t>The Role of strategic human resources management practices on organization performance and talent retention in Wales hospitality industry: A case study of The Dolphins Hotel, Swansea.</w:t>
            </w:r>
          </w:p>
        </w:tc>
      </w:tr>
      <w:tr w:rsidR="00485167" w14:paraId="0E87B0FE" w14:textId="77777777">
        <w:trPr>
          <w:trHeight w:val="454"/>
        </w:trPr>
        <w:tc>
          <w:tcPr>
            <w:tcW w:w="272" w:type="pct"/>
            <w:tcBorders>
              <w:top w:val="single" w:sz="4" w:space="0" w:color="auto"/>
              <w:left w:val="single" w:sz="4" w:space="0" w:color="auto"/>
              <w:bottom w:val="single" w:sz="4" w:space="0" w:color="auto"/>
              <w:right w:val="single" w:sz="4" w:space="0" w:color="auto"/>
            </w:tcBorders>
            <w:shd w:val="clear" w:color="auto" w:fill="F2F2F2"/>
            <w:vAlign w:val="center"/>
          </w:tcPr>
          <w:p w14:paraId="3838C827" w14:textId="77777777" w:rsidR="00485167" w:rsidRDefault="00000000">
            <w:pPr>
              <w:rPr>
                <w:rFonts w:ascii="Arial" w:hAnsi="Arial" w:cs="Arial"/>
              </w:rPr>
            </w:pPr>
            <w:r>
              <w:rPr>
                <w:rFonts w:ascii="Arial" w:hAnsi="Arial" w:cs="Arial"/>
              </w:rPr>
              <w:t>2</w:t>
            </w:r>
          </w:p>
        </w:tc>
        <w:tc>
          <w:tcPr>
            <w:tcW w:w="1166" w:type="pct"/>
            <w:tcBorders>
              <w:top w:val="single" w:sz="4" w:space="0" w:color="auto"/>
              <w:left w:val="single" w:sz="4" w:space="0" w:color="auto"/>
              <w:bottom w:val="single" w:sz="4" w:space="0" w:color="auto"/>
              <w:right w:val="single" w:sz="4" w:space="0" w:color="auto"/>
            </w:tcBorders>
            <w:shd w:val="clear" w:color="auto" w:fill="F2F2F2"/>
            <w:vAlign w:val="center"/>
          </w:tcPr>
          <w:p w14:paraId="7563537C" w14:textId="77777777" w:rsidR="00485167" w:rsidRDefault="00000000">
            <w:pPr>
              <w:rPr>
                <w:rFonts w:ascii="Arial" w:hAnsi="Arial" w:cs="Arial"/>
              </w:rPr>
            </w:pPr>
            <w:r>
              <w:rPr>
                <w:rFonts w:ascii="Arial" w:hAnsi="Arial" w:cs="Arial"/>
              </w:rPr>
              <w:t>Proposed start date:</w:t>
            </w:r>
          </w:p>
        </w:tc>
        <w:tc>
          <w:tcPr>
            <w:tcW w:w="1182" w:type="pct"/>
            <w:tcBorders>
              <w:top w:val="single" w:sz="4" w:space="0" w:color="auto"/>
              <w:left w:val="single" w:sz="4" w:space="0" w:color="auto"/>
              <w:bottom w:val="single" w:sz="4" w:space="0" w:color="auto"/>
              <w:right w:val="single" w:sz="4" w:space="0" w:color="auto"/>
            </w:tcBorders>
            <w:vAlign w:val="center"/>
          </w:tcPr>
          <w:p w14:paraId="7E86BBA5" w14:textId="77777777" w:rsidR="00485167" w:rsidRDefault="00000000">
            <w:pPr>
              <w:rPr>
                <w:rFonts w:ascii="Arial" w:hAnsi="Arial" w:cs="Arial"/>
              </w:rPr>
            </w:pPr>
            <w:r>
              <w:rPr>
                <w:rFonts w:ascii="Arial" w:hAnsi="Arial" w:cs="Arial"/>
              </w:rPr>
              <w:t>November 2023</w:t>
            </w:r>
          </w:p>
        </w:tc>
        <w:tc>
          <w:tcPr>
            <w:tcW w:w="1182" w:type="pct"/>
            <w:tcBorders>
              <w:top w:val="single" w:sz="4" w:space="0" w:color="auto"/>
              <w:left w:val="single" w:sz="4" w:space="0" w:color="auto"/>
              <w:bottom w:val="single" w:sz="4" w:space="0" w:color="auto"/>
              <w:right w:val="single" w:sz="4" w:space="0" w:color="auto"/>
            </w:tcBorders>
            <w:shd w:val="clear" w:color="auto" w:fill="F2F2F2"/>
            <w:vAlign w:val="center"/>
          </w:tcPr>
          <w:p w14:paraId="11D9B609" w14:textId="77777777" w:rsidR="00485167" w:rsidRDefault="00000000">
            <w:pPr>
              <w:rPr>
                <w:rFonts w:ascii="Arial" w:hAnsi="Arial" w:cs="Arial"/>
              </w:rPr>
            </w:pPr>
            <w:r>
              <w:rPr>
                <w:rFonts w:ascii="Arial" w:hAnsi="Arial" w:cs="Arial"/>
              </w:rPr>
              <w:t>Proposed end date:</w:t>
            </w:r>
          </w:p>
        </w:tc>
        <w:tc>
          <w:tcPr>
            <w:tcW w:w="1198" w:type="pct"/>
            <w:tcBorders>
              <w:top w:val="single" w:sz="4" w:space="0" w:color="auto"/>
              <w:left w:val="single" w:sz="4" w:space="0" w:color="auto"/>
              <w:bottom w:val="single" w:sz="4" w:space="0" w:color="auto"/>
              <w:right w:val="single" w:sz="4" w:space="0" w:color="auto"/>
            </w:tcBorders>
            <w:vAlign w:val="center"/>
          </w:tcPr>
          <w:p w14:paraId="68292BF1" w14:textId="77777777" w:rsidR="00485167" w:rsidRDefault="00000000">
            <w:pPr>
              <w:rPr>
                <w:rFonts w:ascii="Arial" w:hAnsi="Arial" w:cs="Arial"/>
              </w:rPr>
            </w:pPr>
            <w:r>
              <w:rPr>
                <w:rFonts w:ascii="Arial" w:hAnsi="Arial" w:cs="Arial"/>
              </w:rPr>
              <w:t>May 10</w:t>
            </w:r>
            <w:r>
              <w:rPr>
                <w:rFonts w:ascii="Arial" w:hAnsi="Arial" w:cs="Arial"/>
                <w:vertAlign w:val="superscript"/>
              </w:rPr>
              <w:t>th</w:t>
            </w:r>
            <w:r>
              <w:rPr>
                <w:rFonts w:ascii="Arial" w:hAnsi="Arial" w:cs="Arial"/>
              </w:rPr>
              <w:t xml:space="preserve"> 2024</w:t>
            </w:r>
          </w:p>
        </w:tc>
      </w:tr>
      <w:tr w:rsidR="00485167" w14:paraId="2BAEEC5C" w14:textId="77777777">
        <w:trPr>
          <w:trHeight w:val="454"/>
        </w:trPr>
        <w:tc>
          <w:tcPr>
            <w:tcW w:w="272" w:type="pct"/>
            <w:tcBorders>
              <w:top w:val="single" w:sz="4" w:space="0" w:color="auto"/>
            </w:tcBorders>
            <w:shd w:val="clear" w:color="auto" w:fill="F2F2F2"/>
            <w:vAlign w:val="center"/>
          </w:tcPr>
          <w:p w14:paraId="069DBE18" w14:textId="77777777" w:rsidR="00485167" w:rsidRDefault="00485167">
            <w:pPr>
              <w:spacing w:before="120" w:after="120"/>
              <w:rPr>
                <w:rFonts w:ascii="Arial" w:hAnsi="Arial" w:cs="Arial"/>
              </w:rPr>
            </w:pPr>
          </w:p>
        </w:tc>
        <w:tc>
          <w:tcPr>
            <w:tcW w:w="4728" w:type="pct"/>
            <w:gridSpan w:val="4"/>
            <w:tcBorders>
              <w:top w:val="single" w:sz="4" w:space="0" w:color="auto"/>
            </w:tcBorders>
            <w:shd w:val="clear" w:color="auto" w:fill="F2F2F2"/>
            <w:vAlign w:val="center"/>
          </w:tcPr>
          <w:p w14:paraId="6C924C93" w14:textId="77777777" w:rsidR="00485167" w:rsidRDefault="00000000">
            <w:pPr>
              <w:spacing w:before="120" w:after="120"/>
              <w:rPr>
                <w:rFonts w:ascii="Arial" w:hAnsi="Arial" w:cs="Arial"/>
                <w:b/>
              </w:rPr>
            </w:pPr>
            <w:r>
              <w:rPr>
                <w:rFonts w:ascii="Arial" w:hAnsi="Arial" w:cs="Arial"/>
                <w:b/>
              </w:rPr>
              <w:t>Introduction to the Research (maximum 300 words per section)</w:t>
            </w:r>
          </w:p>
          <w:p w14:paraId="43908389" w14:textId="77777777" w:rsidR="00485167" w:rsidRDefault="00000000">
            <w:pPr>
              <w:spacing w:before="120" w:after="120"/>
              <w:rPr>
                <w:rFonts w:ascii="Arial" w:hAnsi="Arial" w:cs="Arial"/>
                <w:b/>
              </w:rPr>
            </w:pPr>
            <w:r>
              <w:rPr>
                <w:rFonts w:ascii="Arial" w:hAnsi="Arial" w:cs="Arial"/>
                <w:b/>
              </w:rPr>
              <w:t xml:space="preserve">Ensure that you write for a </w:t>
            </w:r>
            <w:r>
              <w:rPr>
                <w:rFonts w:ascii="Arial" w:hAnsi="Arial" w:cs="Arial"/>
                <w:b/>
                <w:u w:val="single"/>
              </w:rPr>
              <w:t>Non-Specialist Audience</w:t>
            </w:r>
            <w:r>
              <w:rPr>
                <w:rFonts w:ascii="Arial" w:hAnsi="Arial" w:cs="Arial"/>
                <w:b/>
              </w:rPr>
              <w:t xml:space="preserve"> when outlining your response to the points below:</w:t>
            </w:r>
          </w:p>
          <w:p w14:paraId="1A12FA69" w14:textId="77777777" w:rsidR="00485167" w:rsidRDefault="00000000">
            <w:pPr>
              <w:pStyle w:val="ListParagraph"/>
              <w:numPr>
                <w:ilvl w:val="0"/>
                <w:numId w:val="27"/>
              </w:numPr>
              <w:spacing w:after="0" w:line="240" w:lineRule="auto"/>
              <w:contextualSpacing w:val="0"/>
              <w:rPr>
                <w:rFonts w:ascii="Arial" w:hAnsi="Arial" w:cs="Arial"/>
                <w:i/>
              </w:rPr>
            </w:pPr>
            <w:r>
              <w:rPr>
                <w:rFonts w:ascii="Arial" w:hAnsi="Arial" w:cs="Arial"/>
                <w:i/>
              </w:rPr>
              <w:t>Purpose of Research Activity</w:t>
            </w:r>
          </w:p>
          <w:p w14:paraId="651D473D" w14:textId="77777777" w:rsidR="00485167" w:rsidRDefault="00000000">
            <w:pPr>
              <w:pStyle w:val="ListParagraph"/>
              <w:numPr>
                <w:ilvl w:val="0"/>
                <w:numId w:val="27"/>
              </w:numPr>
              <w:spacing w:after="0" w:line="240" w:lineRule="auto"/>
              <w:contextualSpacing w:val="0"/>
              <w:rPr>
                <w:rFonts w:ascii="Arial" w:hAnsi="Arial" w:cs="Arial"/>
                <w:i/>
              </w:rPr>
            </w:pPr>
            <w:r>
              <w:rPr>
                <w:rFonts w:ascii="Arial" w:hAnsi="Arial" w:cs="Arial"/>
                <w:i/>
              </w:rPr>
              <w:t>Proposed Research Question</w:t>
            </w:r>
          </w:p>
          <w:p w14:paraId="2F42D8BC" w14:textId="77777777" w:rsidR="00485167" w:rsidRDefault="00000000">
            <w:pPr>
              <w:pStyle w:val="ListParagraph"/>
              <w:numPr>
                <w:ilvl w:val="0"/>
                <w:numId w:val="27"/>
              </w:numPr>
              <w:spacing w:after="0" w:line="240" w:lineRule="auto"/>
              <w:contextualSpacing w:val="0"/>
              <w:rPr>
                <w:rFonts w:ascii="Arial" w:hAnsi="Arial" w:cs="Arial"/>
                <w:i/>
              </w:rPr>
            </w:pPr>
            <w:r>
              <w:rPr>
                <w:rFonts w:ascii="Arial" w:hAnsi="Arial" w:cs="Arial"/>
                <w:i/>
              </w:rPr>
              <w:t>Aims of Research Activity</w:t>
            </w:r>
          </w:p>
          <w:p w14:paraId="32817B84" w14:textId="77777777" w:rsidR="00485167" w:rsidRDefault="00000000">
            <w:pPr>
              <w:pStyle w:val="ListParagraph"/>
              <w:numPr>
                <w:ilvl w:val="0"/>
                <w:numId w:val="27"/>
              </w:numPr>
              <w:spacing w:after="240" w:line="240" w:lineRule="auto"/>
              <w:ind w:left="714" w:hanging="357"/>
              <w:contextualSpacing w:val="0"/>
              <w:rPr>
                <w:rFonts w:ascii="Arial" w:hAnsi="Arial" w:cs="Arial"/>
                <w:i/>
              </w:rPr>
            </w:pPr>
            <w:r>
              <w:rPr>
                <w:rFonts w:ascii="Arial" w:hAnsi="Arial" w:cs="Arial"/>
                <w:i/>
              </w:rPr>
              <w:t>Objectives of Research Activity</w:t>
            </w:r>
          </w:p>
          <w:p w14:paraId="2C6C3AEA" w14:textId="77777777" w:rsidR="00485167" w:rsidRDefault="00000000">
            <w:pPr>
              <w:spacing w:after="120"/>
              <w:rPr>
                <w:rFonts w:ascii="Arial" w:hAnsi="Arial" w:cs="Arial"/>
              </w:rPr>
            </w:pPr>
            <w:r>
              <w:rPr>
                <w:rFonts w:ascii="Arial" w:hAnsi="Arial" w:cs="Arial"/>
              </w:rPr>
              <w:t xml:space="preserve">Demonstrate, briefly, how </w:t>
            </w:r>
            <w:r>
              <w:rPr>
                <w:rFonts w:ascii="Arial" w:hAnsi="Arial" w:cs="Arial"/>
                <w:b/>
                <w:u w:val="single"/>
              </w:rPr>
              <w:t>Existing Research</w:t>
            </w:r>
            <w:r>
              <w:rPr>
                <w:rFonts w:ascii="Arial" w:hAnsi="Arial" w:cs="Arial"/>
              </w:rPr>
              <w:t xml:space="preserve"> has informed the proposed activity and </w:t>
            </w:r>
            <w:proofErr w:type="gramStart"/>
            <w:r>
              <w:rPr>
                <w:rFonts w:ascii="Arial" w:hAnsi="Arial" w:cs="Arial"/>
              </w:rPr>
              <w:t>explain</w:t>
            </w:r>
            <w:proofErr w:type="gramEnd"/>
          </w:p>
          <w:p w14:paraId="4F1CF32E" w14:textId="77777777" w:rsidR="00485167" w:rsidRDefault="00000000">
            <w:pPr>
              <w:pStyle w:val="ListParagraph"/>
              <w:numPr>
                <w:ilvl w:val="0"/>
                <w:numId w:val="27"/>
              </w:numPr>
              <w:spacing w:after="0" w:line="240" w:lineRule="auto"/>
              <w:contextualSpacing w:val="0"/>
              <w:rPr>
                <w:rFonts w:ascii="Arial" w:hAnsi="Arial" w:cs="Arial"/>
                <w:i/>
              </w:rPr>
            </w:pPr>
            <w:r>
              <w:rPr>
                <w:rFonts w:ascii="Arial" w:hAnsi="Arial" w:cs="Arial"/>
                <w:i/>
              </w:rPr>
              <w:t xml:space="preserve">What the research activity will add to the body of knowledge </w:t>
            </w:r>
          </w:p>
          <w:p w14:paraId="24AA1330" w14:textId="77777777" w:rsidR="00485167" w:rsidRDefault="00000000">
            <w:pPr>
              <w:pStyle w:val="ListParagraph"/>
              <w:numPr>
                <w:ilvl w:val="0"/>
                <w:numId w:val="27"/>
              </w:numPr>
              <w:spacing w:after="0" w:line="240" w:lineRule="auto"/>
              <w:contextualSpacing w:val="0"/>
              <w:rPr>
                <w:rFonts w:ascii="Arial" w:hAnsi="Arial" w:cs="Arial"/>
              </w:rPr>
            </w:pPr>
            <w:r>
              <w:rPr>
                <w:rFonts w:ascii="Arial" w:hAnsi="Arial" w:cs="Arial"/>
                <w:i/>
              </w:rPr>
              <w:t xml:space="preserve">How it addresses an area of importance. </w:t>
            </w:r>
          </w:p>
        </w:tc>
      </w:tr>
      <w:tr w:rsidR="00485167" w14:paraId="51F9480B" w14:textId="77777777">
        <w:trPr>
          <w:trHeight w:val="454"/>
        </w:trPr>
        <w:tc>
          <w:tcPr>
            <w:tcW w:w="272" w:type="pct"/>
            <w:vAlign w:val="center"/>
          </w:tcPr>
          <w:p w14:paraId="70AE49AE" w14:textId="77777777" w:rsidR="00485167" w:rsidRDefault="00000000">
            <w:pPr>
              <w:autoSpaceDE w:val="0"/>
              <w:autoSpaceDN w:val="0"/>
              <w:adjustRightInd w:val="0"/>
              <w:rPr>
                <w:rFonts w:ascii="Arial" w:hAnsi="Arial" w:cs="Arial"/>
              </w:rPr>
            </w:pPr>
            <w:r>
              <w:rPr>
                <w:rFonts w:ascii="Arial" w:hAnsi="Arial" w:cs="Arial"/>
              </w:rPr>
              <w:t>3</w:t>
            </w:r>
          </w:p>
        </w:tc>
        <w:tc>
          <w:tcPr>
            <w:tcW w:w="4728" w:type="pct"/>
            <w:gridSpan w:val="4"/>
            <w:vAlign w:val="center"/>
          </w:tcPr>
          <w:p w14:paraId="694D8441" w14:textId="77777777" w:rsidR="00485167" w:rsidRDefault="00000000">
            <w:pPr>
              <w:autoSpaceDE w:val="0"/>
              <w:autoSpaceDN w:val="0"/>
              <w:adjustRightInd w:val="0"/>
              <w:rPr>
                <w:rFonts w:ascii="Arial" w:hAnsi="Arial" w:cs="Arial"/>
                <w:b/>
                <w:bCs/>
              </w:rPr>
            </w:pPr>
            <w:r>
              <w:rPr>
                <w:rFonts w:ascii="Arial" w:hAnsi="Arial" w:cs="Arial"/>
                <w:b/>
                <w:bCs/>
              </w:rPr>
              <w:t>Purpose of Research Activity</w:t>
            </w:r>
          </w:p>
          <w:p w14:paraId="5DD7AF1E" w14:textId="77777777" w:rsidR="00485167" w:rsidRDefault="00485167">
            <w:pPr>
              <w:rPr>
                <w:rFonts w:ascii="Arial" w:hAnsi="Arial" w:cs="Arial"/>
              </w:rPr>
            </w:pPr>
          </w:p>
          <w:p w14:paraId="3665F541" w14:textId="77777777" w:rsidR="00485167" w:rsidRDefault="00000000">
            <w:pPr>
              <w:rPr>
                <w:rFonts w:ascii="Arial" w:hAnsi="Arial" w:cs="Arial"/>
                <w:color w:val="000000"/>
              </w:rPr>
            </w:pPr>
            <w:r>
              <w:rPr>
                <w:color w:val="000000"/>
                <w:sz w:val="24"/>
                <w:szCs w:val="24"/>
              </w:rPr>
              <w:t xml:space="preserve">This research activity is to </w:t>
            </w:r>
            <w:proofErr w:type="spellStart"/>
            <w:r>
              <w:rPr>
                <w:color w:val="000000"/>
                <w:sz w:val="24"/>
                <w:szCs w:val="24"/>
              </w:rPr>
              <w:t>analyse</w:t>
            </w:r>
            <w:proofErr w:type="spellEnd"/>
            <w:r>
              <w:rPr>
                <w:color w:val="000000"/>
                <w:sz w:val="24"/>
                <w:szCs w:val="24"/>
              </w:rPr>
              <w:t xml:space="preserve"> the business reputation and the strategic approach to human resources management of The Dolphins SA1 Hotel, Swansea as a hospitality company as well as compare its HRM approach with one of the 5th-ranked best hospitality companies in the UK and </w:t>
            </w:r>
            <w:proofErr w:type="gramStart"/>
            <w:r>
              <w:rPr>
                <w:color w:val="000000"/>
                <w:sz w:val="24"/>
                <w:szCs w:val="24"/>
              </w:rPr>
              <w:t>globally  Cardiff</w:t>
            </w:r>
            <w:proofErr w:type="gramEnd"/>
            <w:r>
              <w:rPr>
                <w:color w:val="000000"/>
                <w:sz w:val="24"/>
                <w:szCs w:val="24"/>
              </w:rPr>
              <w:t xml:space="preserve"> Marriot Hotel, Wales</w:t>
            </w:r>
          </w:p>
          <w:p w14:paraId="007E92E9" w14:textId="77777777" w:rsidR="00485167" w:rsidRDefault="00485167">
            <w:pPr>
              <w:rPr>
                <w:rFonts w:ascii="Arial" w:hAnsi="Arial" w:cs="Arial"/>
              </w:rPr>
            </w:pPr>
          </w:p>
          <w:p w14:paraId="12D6B563" w14:textId="77777777" w:rsidR="00485167" w:rsidRDefault="00000000">
            <w:pPr>
              <w:rPr>
                <w:rFonts w:ascii="Arial" w:hAnsi="Arial" w:cs="Arial"/>
              </w:rPr>
            </w:pPr>
            <w:r>
              <w:rPr>
                <w:rFonts w:ascii="Arial" w:hAnsi="Arial" w:cs="Arial"/>
                <w:color w:val="808080"/>
                <w:sz w:val="18"/>
                <w:szCs w:val="18"/>
              </w:rPr>
              <w:t>(this box should expand as you type)</w:t>
            </w:r>
          </w:p>
        </w:tc>
      </w:tr>
      <w:tr w:rsidR="00485167" w14:paraId="19A4A065" w14:textId="77777777">
        <w:trPr>
          <w:trHeight w:val="454"/>
        </w:trPr>
        <w:tc>
          <w:tcPr>
            <w:tcW w:w="272" w:type="pct"/>
            <w:vAlign w:val="center"/>
          </w:tcPr>
          <w:p w14:paraId="634DB25C" w14:textId="77777777" w:rsidR="00485167" w:rsidRDefault="00000000">
            <w:pPr>
              <w:autoSpaceDE w:val="0"/>
              <w:autoSpaceDN w:val="0"/>
              <w:adjustRightInd w:val="0"/>
              <w:rPr>
                <w:rFonts w:ascii="Arial" w:hAnsi="Arial" w:cs="Arial"/>
              </w:rPr>
            </w:pPr>
            <w:r>
              <w:rPr>
                <w:rFonts w:ascii="Arial" w:hAnsi="Arial" w:cs="Arial"/>
              </w:rPr>
              <w:t>4</w:t>
            </w:r>
          </w:p>
        </w:tc>
        <w:tc>
          <w:tcPr>
            <w:tcW w:w="4728" w:type="pct"/>
            <w:gridSpan w:val="4"/>
            <w:vAlign w:val="center"/>
          </w:tcPr>
          <w:p w14:paraId="36C06C35" w14:textId="77777777" w:rsidR="00485167" w:rsidRDefault="00000000">
            <w:pPr>
              <w:autoSpaceDE w:val="0"/>
              <w:autoSpaceDN w:val="0"/>
              <w:adjustRightInd w:val="0"/>
              <w:rPr>
                <w:rFonts w:ascii="Arial" w:hAnsi="Arial" w:cs="Arial"/>
                <w:b/>
                <w:bCs/>
              </w:rPr>
            </w:pPr>
            <w:r>
              <w:rPr>
                <w:rFonts w:ascii="Arial" w:hAnsi="Arial" w:cs="Arial"/>
                <w:b/>
                <w:bCs/>
              </w:rPr>
              <w:t>Research Question</w:t>
            </w:r>
          </w:p>
          <w:p w14:paraId="0F03FF9A" w14:textId="77777777" w:rsidR="00485167" w:rsidRDefault="00485167">
            <w:pPr>
              <w:rPr>
                <w:rFonts w:ascii="Arial" w:hAnsi="Arial" w:cs="Arial"/>
              </w:rPr>
            </w:pPr>
          </w:p>
          <w:p w14:paraId="27718253" w14:textId="77777777" w:rsidR="00485167" w:rsidRDefault="00485167">
            <w:pPr>
              <w:rPr>
                <w:rFonts w:ascii="Arial" w:hAnsi="Arial" w:cs="Arial"/>
              </w:rPr>
            </w:pPr>
          </w:p>
          <w:p w14:paraId="48A179A7" w14:textId="77777777" w:rsidR="00485167" w:rsidRDefault="00485167">
            <w:pPr>
              <w:rPr>
                <w:rFonts w:ascii="Arial" w:hAnsi="Arial" w:cs="Arial"/>
              </w:rPr>
            </w:pPr>
          </w:p>
          <w:p w14:paraId="75C4CACA" w14:textId="77777777" w:rsidR="00485167" w:rsidRDefault="00000000">
            <w:pPr>
              <w:autoSpaceDE w:val="0"/>
              <w:autoSpaceDN w:val="0"/>
              <w:adjustRightInd w:val="0"/>
              <w:rPr>
                <w:rFonts w:ascii="Arial" w:hAnsi="Arial" w:cs="Arial"/>
                <w:b/>
                <w:bCs/>
              </w:rPr>
            </w:pPr>
            <w:r>
              <w:rPr>
                <w:rFonts w:ascii="Arial" w:hAnsi="Arial" w:cs="Arial"/>
                <w:sz w:val="18"/>
                <w:szCs w:val="18"/>
              </w:rPr>
              <w:t>(this box should expand as you type)</w:t>
            </w:r>
          </w:p>
        </w:tc>
      </w:tr>
      <w:tr w:rsidR="00485167" w14:paraId="6A5D1E3F" w14:textId="77777777">
        <w:trPr>
          <w:trHeight w:val="454"/>
        </w:trPr>
        <w:tc>
          <w:tcPr>
            <w:tcW w:w="272" w:type="pct"/>
            <w:vAlign w:val="center"/>
          </w:tcPr>
          <w:p w14:paraId="5BAA03A7" w14:textId="77777777" w:rsidR="00485167" w:rsidRDefault="00000000">
            <w:pPr>
              <w:autoSpaceDE w:val="0"/>
              <w:autoSpaceDN w:val="0"/>
              <w:adjustRightInd w:val="0"/>
              <w:rPr>
                <w:rFonts w:ascii="Arial" w:hAnsi="Arial" w:cs="Arial"/>
              </w:rPr>
            </w:pPr>
            <w:r>
              <w:rPr>
                <w:rFonts w:ascii="Arial" w:hAnsi="Arial" w:cs="Arial"/>
              </w:rPr>
              <w:t>5</w:t>
            </w:r>
          </w:p>
        </w:tc>
        <w:tc>
          <w:tcPr>
            <w:tcW w:w="4728" w:type="pct"/>
            <w:gridSpan w:val="4"/>
            <w:vAlign w:val="center"/>
          </w:tcPr>
          <w:p w14:paraId="245B0A04" w14:textId="77777777" w:rsidR="00485167" w:rsidRDefault="00000000">
            <w:pPr>
              <w:autoSpaceDE w:val="0"/>
              <w:autoSpaceDN w:val="0"/>
              <w:adjustRightInd w:val="0"/>
              <w:rPr>
                <w:rFonts w:ascii="Arial" w:hAnsi="Arial" w:cs="Arial"/>
                <w:b/>
                <w:bCs/>
              </w:rPr>
            </w:pPr>
            <w:r>
              <w:rPr>
                <w:rFonts w:ascii="Arial" w:hAnsi="Arial" w:cs="Arial"/>
                <w:b/>
                <w:bCs/>
              </w:rPr>
              <w:t>Aims of Research Activity</w:t>
            </w:r>
          </w:p>
          <w:p w14:paraId="539C07F4" w14:textId="77777777" w:rsidR="00485167" w:rsidRDefault="00000000">
            <w:pPr>
              <w:rPr>
                <w:rFonts w:ascii="Arial" w:hAnsi="Arial" w:cs="Arial"/>
                <w:color w:val="00B050"/>
              </w:rPr>
            </w:pPr>
            <w:r>
              <w:rPr>
                <w:rFonts w:ascii="Arial" w:hAnsi="Arial" w:cs="Arial"/>
                <w:color w:val="00B050"/>
              </w:rPr>
              <w:t>Bullet points are fine for this section.</w:t>
            </w:r>
          </w:p>
          <w:p w14:paraId="23EA06F1" w14:textId="77777777" w:rsidR="00485167" w:rsidRDefault="00485167">
            <w:pPr>
              <w:rPr>
                <w:rFonts w:ascii="Arial" w:hAnsi="Arial" w:cs="Arial"/>
              </w:rPr>
            </w:pPr>
          </w:p>
          <w:p w14:paraId="64190338" w14:textId="77777777" w:rsidR="00485167" w:rsidRDefault="00485167">
            <w:pPr>
              <w:rPr>
                <w:rFonts w:ascii="Arial" w:hAnsi="Arial" w:cs="Arial"/>
              </w:rPr>
            </w:pPr>
          </w:p>
          <w:p w14:paraId="2E9D79F9" w14:textId="77777777" w:rsidR="00485167" w:rsidRDefault="00000000">
            <w:pPr>
              <w:rPr>
                <w:rFonts w:ascii="Arial" w:hAnsi="Arial" w:cs="Arial"/>
              </w:rPr>
            </w:pPr>
            <w:r>
              <w:rPr>
                <w:rFonts w:ascii="Arial" w:hAnsi="Arial" w:cs="Arial"/>
                <w:color w:val="808080"/>
                <w:sz w:val="18"/>
                <w:szCs w:val="18"/>
              </w:rPr>
              <w:t>(this box should expand as you type)</w:t>
            </w:r>
          </w:p>
        </w:tc>
      </w:tr>
      <w:tr w:rsidR="00485167" w14:paraId="2F6A8E21" w14:textId="77777777">
        <w:trPr>
          <w:trHeight w:val="454"/>
        </w:trPr>
        <w:tc>
          <w:tcPr>
            <w:tcW w:w="272" w:type="pct"/>
            <w:vAlign w:val="center"/>
          </w:tcPr>
          <w:p w14:paraId="115E3A18" w14:textId="77777777" w:rsidR="00485167" w:rsidRDefault="00000000">
            <w:pPr>
              <w:autoSpaceDE w:val="0"/>
              <w:autoSpaceDN w:val="0"/>
              <w:adjustRightInd w:val="0"/>
              <w:rPr>
                <w:rFonts w:ascii="Arial" w:hAnsi="Arial" w:cs="Arial"/>
              </w:rPr>
            </w:pPr>
            <w:r>
              <w:rPr>
                <w:rFonts w:ascii="Arial" w:hAnsi="Arial" w:cs="Arial"/>
              </w:rPr>
              <w:t>6</w:t>
            </w:r>
          </w:p>
        </w:tc>
        <w:tc>
          <w:tcPr>
            <w:tcW w:w="4728" w:type="pct"/>
            <w:gridSpan w:val="4"/>
            <w:vAlign w:val="center"/>
          </w:tcPr>
          <w:p w14:paraId="66E77113" w14:textId="77777777" w:rsidR="00485167" w:rsidRDefault="00000000">
            <w:pPr>
              <w:autoSpaceDE w:val="0"/>
              <w:autoSpaceDN w:val="0"/>
              <w:adjustRightInd w:val="0"/>
              <w:rPr>
                <w:rFonts w:ascii="Arial" w:hAnsi="Arial" w:cs="Arial"/>
                <w:b/>
                <w:bCs/>
              </w:rPr>
            </w:pPr>
            <w:r>
              <w:rPr>
                <w:rFonts w:ascii="Arial" w:hAnsi="Arial" w:cs="Arial"/>
                <w:b/>
                <w:bCs/>
              </w:rPr>
              <w:t>Objectives of Research Activity</w:t>
            </w:r>
          </w:p>
          <w:p w14:paraId="57E9D53F" w14:textId="77777777" w:rsidR="00485167" w:rsidRDefault="00000000">
            <w:pPr>
              <w:rPr>
                <w:rFonts w:ascii="Arial" w:hAnsi="Arial" w:cs="Arial"/>
                <w:color w:val="00B050"/>
              </w:rPr>
            </w:pPr>
            <w:r>
              <w:rPr>
                <w:rFonts w:ascii="Arial" w:hAnsi="Arial" w:cs="Arial"/>
                <w:color w:val="00B050"/>
              </w:rPr>
              <w:lastRenderedPageBreak/>
              <w:t>Bullet points are fine for this section.</w:t>
            </w:r>
          </w:p>
          <w:p w14:paraId="40A6A894" w14:textId="77777777" w:rsidR="00485167" w:rsidRDefault="00485167">
            <w:pPr>
              <w:rPr>
                <w:rFonts w:ascii="Arial" w:hAnsi="Arial" w:cs="Arial"/>
              </w:rPr>
            </w:pPr>
          </w:p>
          <w:p w14:paraId="549E15AC" w14:textId="77777777" w:rsidR="00485167" w:rsidRDefault="00485167">
            <w:pPr>
              <w:rPr>
                <w:rFonts w:ascii="Arial" w:hAnsi="Arial" w:cs="Arial"/>
              </w:rPr>
            </w:pPr>
          </w:p>
          <w:p w14:paraId="4FB25481" w14:textId="77777777" w:rsidR="00485167" w:rsidRDefault="00000000">
            <w:pPr>
              <w:rPr>
                <w:rFonts w:ascii="Segoe UI" w:hAnsi="Segoe UI" w:cs="Segoe UI"/>
                <w:color w:val="0D0D0D"/>
                <w:shd w:val="clear" w:color="auto" w:fill="FFFFFF"/>
              </w:rPr>
            </w:pPr>
            <w:r>
              <w:rPr>
                <w:rFonts w:ascii="Segoe UI" w:hAnsi="Segoe UI" w:cs="Segoe UI"/>
                <w:color w:val="0D0D0D"/>
                <w:shd w:val="clear" w:color="auto" w:fill="FFFFFF"/>
              </w:rPr>
              <w:t xml:space="preserve">To critically </w:t>
            </w:r>
            <w:proofErr w:type="spellStart"/>
            <w:r>
              <w:rPr>
                <w:rFonts w:ascii="Segoe UI" w:hAnsi="Segoe UI" w:cs="Segoe UI"/>
                <w:color w:val="0D0D0D"/>
                <w:shd w:val="clear" w:color="auto" w:fill="FFFFFF"/>
              </w:rPr>
              <w:t>analyse</w:t>
            </w:r>
            <w:proofErr w:type="spellEnd"/>
            <w:r>
              <w:rPr>
                <w:rFonts w:ascii="Segoe UI" w:hAnsi="Segoe UI" w:cs="Segoe UI"/>
                <w:color w:val="0D0D0D"/>
                <w:shd w:val="clear" w:color="auto" w:fill="FFFFFF"/>
              </w:rPr>
              <w:t xml:space="preserve"> the Strategic Human Resources Management approach/practices of The Dolphins SA1 Hotel. </w:t>
            </w:r>
          </w:p>
          <w:p w14:paraId="0760BDB8" w14:textId="77777777" w:rsidR="00485167" w:rsidRDefault="00000000">
            <w:pPr>
              <w:rPr>
                <w:rFonts w:ascii="Segoe UI" w:hAnsi="Segoe UI" w:cs="Segoe UI"/>
                <w:color w:val="0D0D0D"/>
                <w:shd w:val="clear" w:color="auto" w:fill="FFFFFF"/>
              </w:rPr>
            </w:pPr>
            <w:r>
              <w:rPr>
                <w:rFonts w:ascii="Segoe UI" w:hAnsi="Segoe UI" w:cs="Segoe UI"/>
                <w:color w:val="0D0D0D"/>
                <w:shd w:val="clear" w:color="auto" w:fill="FFFFFF"/>
              </w:rPr>
              <w:t xml:space="preserve">To critically </w:t>
            </w:r>
            <w:proofErr w:type="spellStart"/>
            <w:r>
              <w:rPr>
                <w:rFonts w:ascii="Segoe UI" w:hAnsi="Segoe UI" w:cs="Segoe UI"/>
                <w:color w:val="0D0D0D"/>
                <w:shd w:val="clear" w:color="auto" w:fill="FFFFFF"/>
              </w:rPr>
              <w:t>analyse</w:t>
            </w:r>
            <w:proofErr w:type="spellEnd"/>
            <w:r>
              <w:rPr>
                <w:rFonts w:ascii="Segoe UI" w:hAnsi="Segoe UI" w:cs="Segoe UI"/>
                <w:color w:val="0D0D0D"/>
                <w:shd w:val="clear" w:color="auto" w:fill="FFFFFF"/>
              </w:rPr>
              <w:t xml:space="preserve"> the business reputation of The Dolphins SA1 Hotel, Swansea.</w:t>
            </w:r>
          </w:p>
          <w:p w14:paraId="255B020E" w14:textId="77777777" w:rsidR="00485167" w:rsidRDefault="00485167">
            <w:pPr>
              <w:rPr>
                <w:rFonts w:ascii="Arial" w:hAnsi="Arial" w:cs="Arial"/>
              </w:rPr>
            </w:pPr>
          </w:p>
        </w:tc>
      </w:tr>
      <w:tr w:rsidR="00485167" w14:paraId="69E5129A" w14:textId="77777777">
        <w:trPr>
          <w:trHeight w:val="454"/>
        </w:trPr>
        <w:tc>
          <w:tcPr>
            <w:tcW w:w="272" w:type="pct"/>
            <w:shd w:val="clear" w:color="auto" w:fill="F2F2F2"/>
            <w:vAlign w:val="center"/>
          </w:tcPr>
          <w:p w14:paraId="25DB66ED" w14:textId="77777777" w:rsidR="00485167" w:rsidRDefault="00485167">
            <w:pPr>
              <w:spacing w:before="120" w:after="120"/>
              <w:rPr>
                <w:rFonts w:ascii="Arial" w:hAnsi="Arial" w:cs="Arial"/>
              </w:rPr>
            </w:pPr>
          </w:p>
        </w:tc>
        <w:tc>
          <w:tcPr>
            <w:tcW w:w="4728" w:type="pct"/>
            <w:gridSpan w:val="4"/>
            <w:shd w:val="clear" w:color="auto" w:fill="F2F2F2"/>
            <w:vAlign w:val="center"/>
          </w:tcPr>
          <w:p w14:paraId="6D084AE4" w14:textId="77777777" w:rsidR="00485167" w:rsidRDefault="00000000">
            <w:pPr>
              <w:spacing w:before="120" w:after="120"/>
              <w:rPr>
                <w:rFonts w:ascii="Arial" w:hAnsi="Arial" w:cs="Arial"/>
                <w:b/>
              </w:rPr>
            </w:pPr>
            <w:r>
              <w:rPr>
                <w:rFonts w:ascii="Arial" w:hAnsi="Arial" w:cs="Arial"/>
                <w:b/>
              </w:rPr>
              <w:t>Proposed methods (maximum 600 words)</w:t>
            </w:r>
          </w:p>
          <w:p w14:paraId="722E00E4" w14:textId="77777777" w:rsidR="00485167" w:rsidRDefault="00000000">
            <w:pPr>
              <w:rPr>
                <w:rFonts w:ascii="Arial" w:hAnsi="Arial" w:cs="Arial"/>
              </w:rPr>
            </w:pPr>
            <w:r>
              <w:rPr>
                <w:rFonts w:ascii="Arial" w:hAnsi="Arial" w:cs="Arial"/>
              </w:rPr>
              <w:t xml:space="preserve">Provide </w:t>
            </w:r>
            <w:proofErr w:type="gramStart"/>
            <w:r>
              <w:rPr>
                <w:rFonts w:ascii="Arial" w:hAnsi="Arial" w:cs="Arial"/>
              </w:rPr>
              <w:t>a brief summary</w:t>
            </w:r>
            <w:proofErr w:type="gramEnd"/>
            <w:r>
              <w:rPr>
                <w:rFonts w:ascii="Arial" w:hAnsi="Arial" w:cs="Arial"/>
              </w:rPr>
              <w:t xml:space="preserve"> of all the methods that </w:t>
            </w:r>
            <w:r>
              <w:rPr>
                <w:rFonts w:ascii="Arial" w:hAnsi="Arial" w:cs="Arial"/>
                <w:b/>
              </w:rPr>
              <w:t>may</w:t>
            </w:r>
            <w:r>
              <w:rPr>
                <w:rFonts w:ascii="Arial" w:hAnsi="Arial" w:cs="Arial"/>
              </w:rPr>
              <w:t xml:space="preserve"> be used in the research activity, making it clear what specific techniques may be used. If methods other than those listed in this section are deemed appropriate later, additional ethical approval for those methods will be needed. You do not need to justify the methods </w:t>
            </w:r>
            <w:proofErr w:type="gramStart"/>
            <w:r>
              <w:rPr>
                <w:rFonts w:ascii="Arial" w:hAnsi="Arial" w:cs="Arial"/>
              </w:rPr>
              <w:t>here, but</w:t>
            </w:r>
            <w:proofErr w:type="gramEnd"/>
            <w:r>
              <w:rPr>
                <w:rFonts w:ascii="Arial" w:hAnsi="Arial" w:cs="Arial"/>
              </w:rPr>
              <w:t xml:space="preserve"> should instead describe how you intend to collect the data necessary for you to complete your project.</w:t>
            </w:r>
          </w:p>
        </w:tc>
      </w:tr>
      <w:tr w:rsidR="00485167" w14:paraId="0036B625" w14:textId="77777777">
        <w:trPr>
          <w:trHeight w:val="454"/>
        </w:trPr>
        <w:tc>
          <w:tcPr>
            <w:tcW w:w="272" w:type="pct"/>
            <w:vAlign w:val="center"/>
          </w:tcPr>
          <w:p w14:paraId="14078DD1" w14:textId="77777777" w:rsidR="00485167" w:rsidRDefault="00000000">
            <w:pPr>
              <w:rPr>
                <w:rFonts w:ascii="Arial" w:hAnsi="Arial" w:cs="Arial"/>
              </w:rPr>
            </w:pPr>
            <w:r>
              <w:rPr>
                <w:rFonts w:ascii="Arial" w:hAnsi="Arial" w:cs="Arial"/>
              </w:rPr>
              <w:t>7</w:t>
            </w:r>
          </w:p>
        </w:tc>
        <w:tc>
          <w:tcPr>
            <w:tcW w:w="4728" w:type="pct"/>
            <w:gridSpan w:val="4"/>
            <w:vAlign w:val="center"/>
          </w:tcPr>
          <w:p w14:paraId="00D845AC" w14:textId="77777777" w:rsidR="00485167" w:rsidRDefault="00000000">
            <w:pPr>
              <w:rPr>
                <w:rFonts w:ascii="Arial" w:hAnsi="Arial" w:cs="Arial"/>
              </w:rPr>
            </w:pPr>
            <w:r>
              <w:rPr>
                <w:rFonts w:ascii="Arial" w:hAnsi="Arial" w:cs="Arial"/>
                <w:color w:val="00B050"/>
              </w:rPr>
              <w:t xml:space="preserve">This should describe how you intend to collect data. It should not include a discussion of the theoretical basis for your data collection methods. Please note, that if you intend to collect any audio/video recordings of interviews with participants then these </w:t>
            </w:r>
            <w:proofErr w:type="gramStart"/>
            <w:r>
              <w:rPr>
                <w:rFonts w:ascii="Arial" w:hAnsi="Arial" w:cs="Arial"/>
                <w:color w:val="00B050"/>
              </w:rPr>
              <w:t>will be are</w:t>
            </w:r>
            <w:proofErr w:type="gramEnd"/>
            <w:r>
              <w:rPr>
                <w:rFonts w:ascii="Arial" w:hAnsi="Arial" w:cs="Arial"/>
                <w:color w:val="00B050"/>
              </w:rPr>
              <w:t xml:space="preserve"> classified as Personal Data under GDPR/DPA2018. If you intend to use these then note this in section J.</w:t>
            </w:r>
          </w:p>
          <w:p w14:paraId="03F59A8D" w14:textId="77777777" w:rsidR="00485167" w:rsidRDefault="00000000">
            <w:pPr>
              <w:rPr>
                <w:rFonts w:ascii="Arial" w:hAnsi="Arial" w:cs="Arial"/>
                <w:b/>
              </w:rPr>
            </w:pPr>
            <w:r>
              <w:rPr>
                <w:rFonts w:ascii="Arial" w:hAnsi="Arial" w:cs="Arial"/>
                <w:color w:val="808080"/>
                <w:sz w:val="18"/>
                <w:szCs w:val="18"/>
              </w:rPr>
              <w:t>(this box should expand as you type)</w:t>
            </w:r>
          </w:p>
        </w:tc>
      </w:tr>
      <w:tr w:rsidR="00485167" w14:paraId="6A3A068F" w14:textId="77777777">
        <w:trPr>
          <w:trHeight w:val="454"/>
        </w:trPr>
        <w:tc>
          <w:tcPr>
            <w:tcW w:w="272" w:type="pct"/>
            <w:shd w:val="clear" w:color="auto" w:fill="F2F2F2"/>
            <w:vAlign w:val="center"/>
          </w:tcPr>
          <w:p w14:paraId="4DF65AC7" w14:textId="77777777" w:rsidR="00485167" w:rsidRDefault="00000000">
            <w:pPr>
              <w:spacing w:before="120"/>
              <w:rPr>
                <w:rFonts w:ascii="Arial" w:hAnsi="Arial" w:cs="Arial"/>
                <w:bCs/>
              </w:rPr>
            </w:pPr>
            <w:r>
              <w:br w:type="page"/>
            </w:r>
          </w:p>
        </w:tc>
        <w:tc>
          <w:tcPr>
            <w:tcW w:w="4728" w:type="pct"/>
            <w:gridSpan w:val="4"/>
            <w:shd w:val="clear" w:color="auto" w:fill="F2F2F2"/>
            <w:vAlign w:val="center"/>
          </w:tcPr>
          <w:p w14:paraId="7F055ABC" w14:textId="77777777" w:rsidR="00485167" w:rsidRDefault="00000000">
            <w:pPr>
              <w:spacing w:before="120"/>
              <w:rPr>
                <w:rFonts w:ascii="Arial" w:hAnsi="Arial" w:cs="Arial"/>
                <w:b/>
              </w:rPr>
            </w:pPr>
            <w:r>
              <w:rPr>
                <w:rFonts w:ascii="Arial" w:hAnsi="Arial" w:cs="Arial"/>
                <w:b/>
              </w:rPr>
              <w:t>Location of research activity</w:t>
            </w:r>
          </w:p>
          <w:p w14:paraId="0B76DE47" w14:textId="77777777" w:rsidR="00485167" w:rsidRDefault="00000000">
            <w:pPr>
              <w:rPr>
                <w:rFonts w:ascii="Arial" w:hAnsi="Arial" w:cs="Arial"/>
              </w:rPr>
            </w:pPr>
            <w:r>
              <w:rPr>
                <w:rFonts w:ascii="Arial" w:hAnsi="Arial" w:cs="Arial"/>
              </w:rPr>
              <w:t>Identify all locations where research activity will take place.</w:t>
            </w:r>
          </w:p>
        </w:tc>
      </w:tr>
      <w:tr w:rsidR="00485167" w14:paraId="06788249" w14:textId="77777777">
        <w:trPr>
          <w:trHeight w:val="454"/>
        </w:trPr>
        <w:tc>
          <w:tcPr>
            <w:tcW w:w="272" w:type="pct"/>
            <w:vAlign w:val="center"/>
          </w:tcPr>
          <w:p w14:paraId="4F1A81B4" w14:textId="77777777" w:rsidR="00485167" w:rsidRDefault="00000000">
            <w:pPr>
              <w:rPr>
                <w:rFonts w:ascii="Arial" w:hAnsi="Arial" w:cs="Arial"/>
                <w:bCs/>
              </w:rPr>
            </w:pPr>
            <w:r>
              <w:rPr>
                <w:rFonts w:ascii="Arial" w:hAnsi="Arial" w:cs="Arial"/>
                <w:bCs/>
              </w:rPr>
              <w:t>8</w:t>
            </w:r>
          </w:p>
        </w:tc>
        <w:tc>
          <w:tcPr>
            <w:tcW w:w="4728" w:type="pct"/>
            <w:gridSpan w:val="4"/>
            <w:vAlign w:val="center"/>
          </w:tcPr>
          <w:p w14:paraId="46EEA37E" w14:textId="77777777" w:rsidR="00485167" w:rsidRDefault="00000000">
            <w:pPr>
              <w:autoSpaceDE w:val="0"/>
              <w:autoSpaceDN w:val="0"/>
              <w:adjustRightInd w:val="0"/>
              <w:rPr>
                <w:rFonts w:ascii="Arial" w:hAnsi="Arial" w:cs="Arial"/>
              </w:rPr>
            </w:pPr>
            <w:r>
              <w:rPr>
                <w:rFonts w:ascii="Arial" w:hAnsi="Arial" w:cs="Arial"/>
                <w:color w:val="00B050"/>
              </w:rPr>
              <w:t xml:space="preserve">You should name all countries where the research activity will take place. If all data gathering will be done </w:t>
            </w:r>
            <w:proofErr w:type="gramStart"/>
            <w:r>
              <w:rPr>
                <w:rFonts w:ascii="Arial" w:hAnsi="Arial" w:cs="Arial"/>
                <w:color w:val="00B050"/>
              </w:rPr>
              <w:t>online</w:t>
            </w:r>
            <w:proofErr w:type="gramEnd"/>
            <w:r>
              <w:rPr>
                <w:rFonts w:ascii="Arial" w:hAnsi="Arial" w:cs="Arial"/>
                <w:color w:val="00B050"/>
              </w:rPr>
              <w:t xml:space="preserve"> then say this.</w:t>
            </w:r>
          </w:p>
          <w:p w14:paraId="4C02EF17" w14:textId="77777777" w:rsidR="00485167" w:rsidRDefault="00485167">
            <w:pPr>
              <w:rPr>
                <w:rFonts w:ascii="Arial" w:hAnsi="Arial" w:cs="Arial"/>
              </w:rPr>
            </w:pPr>
          </w:p>
          <w:p w14:paraId="279B28CA" w14:textId="77777777" w:rsidR="00485167" w:rsidRDefault="00000000">
            <w:pPr>
              <w:rPr>
                <w:rFonts w:ascii="Arial" w:hAnsi="Arial" w:cs="Arial"/>
                <w:b/>
              </w:rPr>
            </w:pPr>
            <w:r>
              <w:rPr>
                <w:rFonts w:ascii="Arial" w:hAnsi="Arial" w:cs="Arial"/>
                <w:color w:val="808080"/>
                <w:sz w:val="18"/>
                <w:szCs w:val="18"/>
              </w:rPr>
              <w:t>(this box should expand as you type)</w:t>
            </w:r>
          </w:p>
        </w:tc>
      </w:tr>
      <w:tr w:rsidR="00485167" w14:paraId="0BFE0253" w14:textId="77777777">
        <w:trPr>
          <w:trHeight w:val="454"/>
        </w:trPr>
        <w:tc>
          <w:tcPr>
            <w:tcW w:w="272" w:type="pct"/>
            <w:shd w:val="clear" w:color="auto" w:fill="F2F2F2"/>
            <w:vAlign w:val="center"/>
          </w:tcPr>
          <w:p w14:paraId="582AE723" w14:textId="77777777" w:rsidR="00485167" w:rsidRDefault="00485167">
            <w:pPr>
              <w:spacing w:before="120"/>
              <w:rPr>
                <w:rFonts w:ascii="Arial" w:hAnsi="Arial" w:cs="Arial"/>
                <w:bCs/>
              </w:rPr>
            </w:pPr>
          </w:p>
        </w:tc>
        <w:tc>
          <w:tcPr>
            <w:tcW w:w="4728" w:type="pct"/>
            <w:gridSpan w:val="4"/>
            <w:shd w:val="clear" w:color="auto" w:fill="F2F2F2"/>
            <w:vAlign w:val="center"/>
          </w:tcPr>
          <w:p w14:paraId="00F20189" w14:textId="77777777" w:rsidR="00485167" w:rsidRDefault="00000000">
            <w:pPr>
              <w:spacing w:before="120"/>
              <w:rPr>
                <w:rFonts w:ascii="Arial" w:hAnsi="Arial" w:cs="Arial"/>
                <w:b/>
              </w:rPr>
            </w:pPr>
            <w:r>
              <w:rPr>
                <w:rFonts w:ascii="Arial" w:hAnsi="Arial" w:cs="Arial"/>
                <w:b/>
              </w:rPr>
              <w:t xml:space="preserve">Research activity outside of the </w:t>
            </w:r>
            <w:proofErr w:type="gramStart"/>
            <w:r>
              <w:rPr>
                <w:rFonts w:ascii="Arial" w:hAnsi="Arial" w:cs="Arial"/>
                <w:b/>
              </w:rPr>
              <w:t>UK</w:t>
            </w:r>
            <w:proofErr w:type="gramEnd"/>
          </w:p>
          <w:p w14:paraId="5F3193BF" w14:textId="77777777" w:rsidR="00485167" w:rsidRDefault="00000000">
            <w:pPr>
              <w:autoSpaceDE w:val="0"/>
              <w:autoSpaceDN w:val="0"/>
              <w:adjustRightInd w:val="0"/>
              <w:rPr>
                <w:rFonts w:ascii="Arial" w:hAnsi="Arial" w:cs="Arial"/>
              </w:rPr>
            </w:pPr>
            <w:r>
              <w:rPr>
                <w:rFonts w:ascii="Arial" w:hAnsi="Arial" w:cs="Arial"/>
              </w:rPr>
              <w:t xml:space="preserve">If research activity will take place overseas, you are responsible for ensuring that local ethical considerations are complied with and that the relevant permissions are sought. Specify any local guidelines (e.g. from local professional associations/learned societies/universities) that exist and whether these involve any ethical stipulations beyond those usual in the UK (provide details of any licenses or permissions required). Also specify whether there are any specific ethical issues raised </w:t>
            </w:r>
            <w:r>
              <w:rPr>
                <w:rFonts w:ascii="Arial" w:hAnsi="Arial" w:cs="Arial"/>
              </w:rPr>
              <w:lastRenderedPageBreak/>
              <w:t xml:space="preserve">by the local context in which the research activity is taking place, for example, </w:t>
            </w:r>
            <w:proofErr w:type="gramStart"/>
            <w:r>
              <w:rPr>
                <w:rFonts w:ascii="Arial" w:hAnsi="Arial" w:cs="Arial"/>
              </w:rPr>
              <w:t>particular cultural</w:t>
            </w:r>
            <w:proofErr w:type="gramEnd"/>
            <w:r>
              <w:rPr>
                <w:rFonts w:ascii="Arial" w:hAnsi="Arial" w:cs="Arial"/>
              </w:rPr>
              <w:t xml:space="preserve"> and/or legal sensitivities or vulnerabilities of participants. If you live in the country where you will do the </w:t>
            </w:r>
            <w:proofErr w:type="gramStart"/>
            <w:r>
              <w:rPr>
                <w:rFonts w:ascii="Arial" w:hAnsi="Arial" w:cs="Arial"/>
              </w:rPr>
              <w:t>research</w:t>
            </w:r>
            <w:proofErr w:type="gramEnd"/>
            <w:r>
              <w:rPr>
                <w:rFonts w:ascii="Arial" w:hAnsi="Arial" w:cs="Arial"/>
              </w:rPr>
              <w:t xml:space="preserve"> then please state this.</w:t>
            </w:r>
          </w:p>
        </w:tc>
      </w:tr>
      <w:tr w:rsidR="00485167" w14:paraId="5AEE90DF" w14:textId="77777777">
        <w:trPr>
          <w:trHeight w:val="454"/>
        </w:trPr>
        <w:tc>
          <w:tcPr>
            <w:tcW w:w="272" w:type="pct"/>
            <w:vAlign w:val="center"/>
          </w:tcPr>
          <w:p w14:paraId="2AABD35D" w14:textId="77777777" w:rsidR="00485167" w:rsidRDefault="00000000">
            <w:pPr>
              <w:rPr>
                <w:rFonts w:ascii="Arial" w:hAnsi="Arial" w:cs="Arial"/>
                <w:bCs/>
              </w:rPr>
            </w:pPr>
            <w:r>
              <w:rPr>
                <w:rFonts w:ascii="Arial" w:hAnsi="Arial" w:cs="Arial"/>
                <w:bCs/>
              </w:rPr>
              <w:lastRenderedPageBreak/>
              <w:t>9</w:t>
            </w:r>
          </w:p>
        </w:tc>
        <w:tc>
          <w:tcPr>
            <w:tcW w:w="4728" w:type="pct"/>
            <w:gridSpan w:val="4"/>
            <w:vAlign w:val="center"/>
          </w:tcPr>
          <w:p w14:paraId="1CD86CE1" w14:textId="77777777" w:rsidR="00485167" w:rsidRDefault="00000000">
            <w:pPr>
              <w:autoSpaceDE w:val="0"/>
              <w:autoSpaceDN w:val="0"/>
              <w:adjustRightInd w:val="0"/>
              <w:rPr>
                <w:rFonts w:ascii="Arial" w:hAnsi="Arial" w:cs="Arial"/>
                <w:color w:val="00B050"/>
              </w:rPr>
            </w:pPr>
            <w:r>
              <w:rPr>
                <w:rFonts w:ascii="Arial" w:hAnsi="Arial" w:cs="Arial"/>
                <w:color w:val="00B050"/>
              </w:rPr>
              <w:t xml:space="preserve">If any research activity is to be carried out outside of the </w:t>
            </w:r>
            <w:proofErr w:type="gramStart"/>
            <w:r>
              <w:rPr>
                <w:rFonts w:ascii="Arial" w:hAnsi="Arial" w:cs="Arial"/>
                <w:color w:val="00B050"/>
              </w:rPr>
              <w:t>UK</w:t>
            </w:r>
            <w:proofErr w:type="gramEnd"/>
            <w:r>
              <w:rPr>
                <w:rFonts w:ascii="Arial" w:hAnsi="Arial" w:cs="Arial"/>
                <w:color w:val="00B050"/>
              </w:rPr>
              <w:t xml:space="preserve"> then you must state where this will take place. This includes situations where the research is to be carried out online but involves interacting with research subjects who are outside of the UK.</w:t>
            </w:r>
          </w:p>
          <w:p w14:paraId="35D5C244" w14:textId="77777777" w:rsidR="00485167" w:rsidRDefault="00485167">
            <w:pPr>
              <w:rPr>
                <w:rFonts w:ascii="Arial" w:hAnsi="Arial" w:cs="Arial"/>
              </w:rPr>
            </w:pPr>
          </w:p>
          <w:p w14:paraId="648A6BF7" w14:textId="77777777" w:rsidR="00485167" w:rsidRDefault="00485167">
            <w:pPr>
              <w:rPr>
                <w:rFonts w:ascii="Arial" w:hAnsi="Arial" w:cs="Arial"/>
              </w:rPr>
            </w:pPr>
          </w:p>
          <w:p w14:paraId="2D5CC497" w14:textId="77777777" w:rsidR="00485167" w:rsidRDefault="00000000">
            <w:pPr>
              <w:rPr>
                <w:rFonts w:ascii="Arial" w:hAnsi="Arial" w:cs="Arial"/>
                <w:b/>
                <w:i/>
              </w:rPr>
            </w:pPr>
            <w:r>
              <w:rPr>
                <w:rFonts w:ascii="Arial" w:hAnsi="Arial" w:cs="Arial"/>
                <w:i/>
                <w:color w:val="808080"/>
                <w:sz w:val="18"/>
                <w:szCs w:val="18"/>
              </w:rPr>
              <w:t>(this box should expand as you type)</w:t>
            </w:r>
          </w:p>
        </w:tc>
      </w:tr>
    </w:tbl>
    <w:p w14:paraId="0D38A7D0" w14:textId="77777777" w:rsidR="00485167" w:rsidRDefault="00485167"/>
    <w:tbl>
      <w:tblPr>
        <w:tblStyle w:val="TableGrid"/>
        <w:tblW w:w="10490" w:type="dxa"/>
        <w:tblInd w:w="-5" w:type="dxa"/>
        <w:tblLayout w:type="fixed"/>
        <w:tblLook w:val="04A0" w:firstRow="1" w:lastRow="0" w:firstColumn="1" w:lastColumn="0" w:noHBand="0" w:noVBand="1"/>
      </w:tblPr>
      <w:tblGrid>
        <w:gridCol w:w="567"/>
        <w:gridCol w:w="7371"/>
        <w:gridCol w:w="1276"/>
        <w:gridCol w:w="1276"/>
      </w:tblGrid>
      <w:tr w:rsidR="00485167" w14:paraId="6B018ED5" w14:textId="77777777">
        <w:trPr>
          <w:trHeight w:val="383"/>
        </w:trPr>
        <w:tc>
          <w:tcPr>
            <w:tcW w:w="567" w:type="dxa"/>
            <w:vMerge w:val="restart"/>
            <w:shd w:val="clear" w:color="auto" w:fill="F2F2F2"/>
            <w:vAlign w:val="center"/>
          </w:tcPr>
          <w:p w14:paraId="518A8026" w14:textId="77777777" w:rsidR="00485167" w:rsidRDefault="00000000">
            <w:pPr>
              <w:autoSpaceDE w:val="0"/>
              <w:autoSpaceDN w:val="0"/>
              <w:adjustRightInd w:val="0"/>
              <w:rPr>
                <w:rFonts w:ascii="Arial" w:hAnsi="Arial" w:cs="Arial"/>
              </w:rPr>
            </w:pPr>
            <w:r>
              <w:rPr>
                <w:rFonts w:ascii="Arial" w:hAnsi="Arial" w:cs="Arial"/>
              </w:rPr>
              <w:t>10</w:t>
            </w:r>
          </w:p>
        </w:tc>
        <w:tc>
          <w:tcPr>
            <w:tcW w:w="7371" w:type="dxa"/>
            <w:vMerge w:val="restart"/>
            <w:shd w:val="clear" w:color="auto" w:fill="F2F2F2"/>
            <w:vAlign w:val="center"/>
          </w:tcPr>
          <w:p w14:paraId="49630460" w14:textId="77777777" w:rsidR="00485167" w:rsidRDefault="00000000">
            <w:pPr>
              <w:autoSpaceDE w:val="0"/>
              <w:autoSpaceDN w:val="0"/>
              <w:adjustRightInd w:val="0"/>
              <w:rPr>
                <w:rFonts w:ascii="Arial" w:hAnsi="Arial" w:cs="Arial"/>
              </w:rPr>
            </w:pPr>
            <w:commentRangeStart w:id="16"/>
            <w:r>
              <w:rPr>
                <w:rFonts w:ascii="Arial" w:hAnsi="Arial" w:cs="Arial"/>
              </w:rPr>
              <w:t xml:space="preserve">Use of documentation not in the public domain: Are any documents </w:t>
            </w:r>
            <w:r>
              <w:rPr>
                <w:rFonts w:ascii="Arial" w:hAnsi="Arial" w:cs="Arial"/>
                <w:b/>
                <w:u w:val="single"/>
              </w:rPr>
              <w:t>NOT</w:t>
            </w:r>
            <w:r>
              <w:rPr>
                <w:rFonts w:ascii="Arial" w:hAnsi="Arial" w:cs="Arial"/>
              </w:rPr>
              <w:t xml:space="preserve"> publicly available? </w:t>
            </w:r>
            <w:commentRangeEnd w:id="16"/>
            <w:r>
              <w:rPr>
                <w:rStyle w:val="CommentReference"/>
              </w:rPr>
              <w:commentReference w:id="16"/>
            </w:r>
          </w:p>
          <w:p w14:paraId="349E6308" w14:textId="77777777" w:rsidR="00485167" w:rsidRDefault="00485167">
            <w:pPr>
              <w:autoSpaceDE w:val="0"/>
              <w:autoSpaceDN w:val="0"/>
              <w:adjustRightInd w:val="0"/>
              <w:rPr>
                <w:rFonts w:ascii="Arial" w:hAnsi="Arial" w:cs="Arial"/>
                <w:bCs/>
              </w:rPr>
            </w:pPr>
          </w:p>
        </w:tc>
        <w:tc>
          <w:tcPr>
            <w:tcW w:w="1276" w:type="dxa"/>
            <w:shd w:val="clear" w:color="auto" w:fill="F2F2F2"/>
            <w:vAlign w:val="center"/>
          </w:tcPr>
          <w:p w14:paraId="3B49FA28" w14:textId="77777777" w:rsidR="00485167" w:rsidRDefault="00000000">
            <w:pPr>
              <w:autoSpaceDE w:val="0"/>
              <w:autoSpaceDN w:val="0"/>
              <w:adjustRightInd w:val="0"/>
              <w:jc w:val="center"/>
              <w:rPr>
                <w:rFonts w:ascii="Arial" w:hAnsi="Arial" w:cs="Arial"/>
                <w:b/>
              </w:rPr>
            </w:pPr>
            <w:r>
              <w:rPr>
                <w:rFonts w:ascii="Arial" w:hAnsi="Arial" w:cs="Arial"/>
                <w:b/>
              </w:rPr>
              <w:t>NO</w:t>
            </w:r>
          </w:p>
        </w:tc>
        <w:tc>
          <w:tcPr>
            <w:tcW w:w="1276" w:type="dxa"/>
            <w:shd w:val="clear" w:color="auto" w:fill="D9D9D9"/>
            <w:vAlign w:val="center"/>
          </w:tcPr>
          <w:p w14:paraId="200E989D"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Cs/>
              </w:rPr>
              <w:t>☒</w:t>
            </w:r>
          </w:p>
        </w:tc>
      </w:tr>
      <w:tr w:rsidR="00485167" w14:paraId="7CD3F6FD" w14:textId="77777777">
        <w:trPr>
          <w:trHeight w:val="218"/>
        </w:trPr>
        <w:tc>
          <w:tcPr>
            <w:tcW w:w="567" w:type="dxa"/>
            <w:vMerge/>
            <w:shd w:val="clear" w:color="auto" w:fill="F2F2F2"/>
            <w:vAlign w:val="center"/>
          </w:tcPr>
          <w:p w14:paraId="35D16C61" w14:textId="77777777" w:rsidR="00485167" w:rsidRDefault="00485167">
            <w:pPr>
              <w:autoSpaceDE w:val="0"/>
              <w:autoSpaceDN w:val="0"/>
              <w:adjustRightInd w:val="0"/>
              <w:rPr>
                <w:rFonts w:ascii="Arial" w:hAnsi="Arial" w:cs="Arial"/>
                <w:bCs/>
              </w:rPr>
            </w:pPr>
          </w:p>
        </w:tc>
        <w:tc>
          <w:tcPr>
            <w:tcW w:w="7371" w:type="dxa"/>
            <w:vMerge/>
            <w:shd w:val="clear" w:color="auto" w:fill="F2F2F2"/>
          </w:tcPr>
          <w:p w14:paraId="3E378767" w14:textId="77777777" w:rsidR="00485167" w:rsidRDefault="00485167">
            <w:pPr>
              <w:autoSpaceDE w:val="0"/>
              <w:autoSpaceDN w:val="0"/>
              <w:adjustRightInd w:val="0"/>
              <w:rPr>
                <w:rFonts w:ascii="Arial" w:hAnsi="Arial" w:cs="Arial"/>
                <w:bCs/>
              </w:rPr>
            </w:pPr>
          </w:p>
        </w:tc>
        <w:tc>
          <w:tcPr>
            <w:tcW w:w="1276" w:type="dxa"/>
            <w:shd w:val="clear" w:color="auto" w:fill="F2F2F2"/>
            <w:vAlign w:val="center"/>
          </w:tcPr>
          <w:p w14:paraId="73523CCD" w14:textId="77777777" w:rsidR="00485167" w:rsidRDefault="00000000">
            <w:pPr>
              <w:autoSpaceDE w:val="0"/>
              <w:autoSpaceDN w:val="0"/>
              <w:adjustRightInd w:val="0"/>
              <w:jc w:val="center"/>
              <w:rPr>
                <w:rFonts w:ascii="Arial" w:hAnsi="Arial" w:cs="Arial"/>
                <w:b/>
              </w:rPr>
            </w:pPr>
            <w:r>
              <w:rPr>
                <w:rFonts w:ascii="Arial" w:hAnsi="Arial" w:cs="Arial"/>
                <w:b/>
              </w:rPr>
              <w:t>YES</w:t>
            </w:r>
          </w:p>
        </w:tc>
        <w:tc>
          <w:tcPr>
            <w:tcW w:w="1276" w:type="dxa"/>
            <w:shd w:val="clear" w:color="auto" w:fill="D9D9D9"/>
            <w:vAlign w:val="center"/>
          </w:tcPr>
          <w:p w14:paraId="34F38221"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Cs/>
              </w:rPr>
              <w:t>☐</w:t>
            </w:r>
          </w:p>
        </w:tc>
      </w:tr>
      <w:tr w:rsidR="00485167" w14:paraId="55015519" w14:textId="77777777">
        <w:tc>
          <w:tcPr>
            <w:tcW w:w="567" w:type="dxa"/>
            <w:shd w:val="clear" w:color="auto" w:fill="FFFFFF"/>
            <w:vAlign w:val="center"/>
          </w:tcPr>
          <w:p w14:paraId="6AB7414B" w14:textId="77777777" w:rsidR="00485167" w:rsidRDefault="00000000">
            <w:pPr>
              <w:autoSpaceDE w:val="0"/>
              <w:autoSpaceDN w:val="0"/>
              <w:adjustRightInd w:val="0"/>
              <w:rPr>
                <w:rFonts w:ascii="Arial" w:hAnsi="Arial" w:cs="Arial"/>
              </w:rPr>
            </w:pPr>
            <w:r>
              <w:rPr>
                <w:rFonts w:ascii="Arial" w:hAnsi="Arial" w:cs="Arial"/>
              </w:rPr>
              <w:t>11</w:t>
            </w:r>
          </w:p>
        </w:tc>
        <w:tc>
          <w:tcPr>
            <w:tcW w:w="9923" w:type="dxa"/>
            <w:gridSpan w:val="3"/>
            <w:shd w:val="clear" w:color="auto" w:fill="FFFFFF"/>
          </w:tcPr>
          <w:p w14:paraId="1350BDFB" w14:textId="77777777" w:rsidR="00485167" w:rsidRDefault="00000000">
            <w:pPr>
              <w:autoSpaceDE w:val="0"/>
              <w:autoSpaceDN w:val="0"/>
              <w:adjustRightInd w:val="0"/>
              <w:rPr>
                <w:rFonts w:ascii="Arial" w:hAnsi="Arial" w:cs="Arial"/>
              </w:rPr>
            </w:pPr>
            <w:r>
              <w:rPr>
                <w:rFonts w:ascii="Arial" w:hAnsi="Arial" w:cs="Arial"/>
              </w:rPr>
              <w:t xml:space="preserve">If </w:t>
            </w:r>
            <w:proofErr w:type="gramStart"/>
            <w:r>
              <w:rPr>
                <w:rFonts w:ascii="Arial" w:hAnsi="Arial" w:cs="Arial"/>
              </w:rPr>
              <w:t>Yes</w:t>
            </w:r>
            <w:proofErr w:type="gramEnd"/>
            <w:r>
              <w:rPr>
                <w:rFonts w:ascii="Arial" w:hAnsi="Arial" w:cs="Arial"/>
              </w:rPr>
              <w:t>, please provide details here of how you will gain access to specific documentation that is not in the public domain and that this is in accordance with the current data protection law of the country in question and that of England and Wales.</w:t>
            </w:r>
          </w:p>
          <w:p w14:paraId="1B94F098" w14:textId="77777777" w:rsidR="00485167" w:rsidRDefault="00485167">
            <w:pPr>
              <w:rPr>
                <w:rFonts w:ascii="Arial" w:hAnsi="Arial" w:cs="Arial"/>
              </w:rPr>
            </w:pPr>
          </w:p>
          <w:p w14:paraId="3BDEC9B7" w14:textId="77777777" w:rsidR="00485167" w:rsidRDefault="00485167">
            <w:pPr>
              <w:rPr>
                <w:rFonts w:ascii="Arial" w:hAnsi="Arial" w:cs="Arial"/>
              </w:rPr>
            </w:pPr>
          </w:p>
          <w:p w14:paraId="6CED4ACB" w14:textId="77777777" w:rsidR="00485167" w:rsidRDefault="00485167">
            <w:pPr>
              <w:rPr>
                <w:rFonts w:ascii="Arial" w:hAnsi="Arial" w:cs="Arial"/>
              </w:rPr>
            </w:pPr>
          </w:p>
          <w:p w14:paraId="665B3B5D" w14:textId="77777777" w:rsidR="00485167" w:rsidRDefault="00000000">
            <w:pPr>
              <w:autoSpaceDE w:val="0"/>
              <w:autoSpaceDN w:val="0"/>
              <w:adjustRightInd w:val="0"/>
              <w:rPr>
                <w:rFonts w:ascii="Arial" w:hAnsi="Arial" w:cs="Arial"/>
                <w:bCs/>
              </w:rPr>
            </w:pPr>
            <w:r>
              <w:rPr>
                <w:rFonts w:ascii="Arial" w:hAnsi="Arial" w:cs="Arial"/>
                <w:i/>
                <w:sz w:val="18"/>
                <w:szCs w:val="18"/>
              </w:rPr>
              <w:t>(this box should expand as you type)</w:t>
            </w:r>
          </w:p>
        </w:tc>
      </w:tr>
    </w:tbl>
    <w:p w14:paraId="2F2A72A8" w14:textId="77777777" w:rsidR="00485167" w:rsidRDefault="00485167">
      <w:pPr>
        <w:autoSpaceDE w:val="0"/>
        <w:autoSpaceDN w:val="0"/>
        <w:adjustRightInd w:val="0"/>
        <w:spacing w:after="240"/>
        <w:jc w:val="both"/>
        <w:rPr>
          <w:rFonts w:ascii="Arial" w:hAnsi="Arial" w:cs="Arial"/>
          <w:b/>
        </w:rPr>
      </w:pPr>
    </w:p>
    <w:tbl>
      <w:tblPr>
        <w:tblStyle w:val="TableGrid"/>
        <w:tblW w:w="10451" w:type="dxa"/>
        <w:tblLook w:val="04A0" w:firstRow="1" w:lastRow="0" w:firstColumn="1" w:lastColumn="0" w:noHBand="0" w:noVBand="1"/>
      </w:tblPr>
      <w:tblGrid>
        <w:gridCol w:w="562"/>
        <w:gridCol w:w="8217"/>
        <w:gridCol w:w="850"/>
        <w:gridCol w:w="822"/>
      </w:tblGrid>
      <w:tr w:rsidR="00485167" w14:paraId="2A797F75" w14:textId="77777777">
        <w:tc>
          <w:tcPr>
            <w:tcW w:w="562" w:type="dxa"/>
            <w:shd w:val="clear" w:color="auto" w:fill="F2F2F2"/>
            <w:vAlign w:val="center"/>
          </w:tcPr>
          <w:p w14:paraId="0A7D50F4" w14:textId="77777777" w:rsidR="00485167" w:rsidRDefault="00485167">
            <w:pPr>
              <w:autoSpaceDE w:val="0"/>
              <w:autoSpaceDN w:val="0"/>
              <w:adjustRightInd w:val="0"/>
              <w:jc w:val="center"/>
              <w:rPr>
                <w:rFonts w:ascii="Arial" w:hAnsi="Arial" w:cs="Arial"/>
                <w:b/>
              </w:rPr>
            </w:pPr>
          </w:p>
        </w:tc>
        <w:tc>
          <w:tcPr>
            <w:tcW w:w="8217" w:type="dxa"/>
            <w:shd w:val="clear" w:color="auto" w:fill="F2F2F2"/>
          </w:tcPr>
          <w:p w14:paraId="049763C8" w14:textId="77777777" w:rsidR="00485167" w:rsidRDefault="00000000">
            <w:pPr>
              <w:autoSpaceDE w:val="0"/>
              <w:autoSpaceDN w:val="0"/>
              <w:adjustRightInd w:val="0"/>
              <w:jc w:val="both"/>
              <w:rPr>
                <w:rFonts w:ascii="Arial" w:hAnsi="Arial" w:cs="Arial"/>
                <w:b/>
              </w:rPr>
            </w:pPr>
            <w:commentRangeStart w:id="17"/>
            <w:r>
              <w:rPr>
                <w:rFonts w:ascii="Arial" w:hAnsi="Arial" w:cs="Arial"/>
                <w:b/>
              </w:rPr>
              <w:t>Does your research relate to one or more of the seven aims of the Well-being of Future Generations (Wales) Act 2015?</w:t>
            </w:r>
            <w:commentRangeEnd w:id="17"/>
            <w:r>
              <w:rPr>
                <w:rStyle w:val="CommentReference"/>
              </w:rPr>
              <w:commentReference w:id="17"/>
            </w:r>
          </w:p>
        </w:tc>
        <w:tc>
          <w:tcPr>
            <w:tcW w:w="850" w:type="dxa"/>
            <w:shd w:val="clear" w:color="auto" w:fill="F2F2F2"/>
          </w:tcPr>
          <w:p w14:paraId="099E3195" w14:textId="77777777" w:rsidR="00485167" w:rsidRDefault="00485167">
            <w:pPr>
              <w:autoSpaceDE w:val="0"/>
              <w:autoSpaceDN w:val="0"/>
              <w:adjustRightInd w:val="0"/>
              <w:jc w:val="center"/>
              <w:rPr>
                <w:rFonts w:ascii="Arial" w:hAnsi="Arial" w:cs="Arial"/>
                <w:b/>
                <w:bCs/>
              </w:rPr>
            </w:pPr>
          </w:p>
          <w:p w14:paraId="14E0CA91" w14:textId="77777777" w:rsidR="00485167" w:rsidRDefault="00000000">
            <w:pPr>
              <w:autoSpaceDE w:val="0"/>
              <w:autoSpaceDN w:val="0"/>
              <w:adjustRightInd w:val="0"/>
              <w:jc w:val="center"/>
              <w:rPr>
                <w:rFonts w:ascii="Arial" w:hAnsi="Arial" w:cs="Arial"/>
                <w:b/>
                <w:bCs/>
              </w:rPr>
            </w:pPr>
            <w:r>
              <w:rPr>
                <w:rFonts w:ascii="Arial" w:hAnsi="Arial" w:cs="Arial"/>
                <w:b/>
                <w:bCs/>
              </w:rPr>
              <w:t>YES</w:t>
            </w:r>
          </w:p>
        </w:tc>
        <w:tc>
          <w:tcPr>
            <w:tcW w:w="822" w:type="dxa"/>
            <w:shd w:val="clear" w:color="auto" w:fill="F2F2F2"/>
          </w:tcPr>
          <w:p w14:paraId="0EC7E150" w14:textId="77777777" w:rsidR="00485167" w:rsidRDefault="00485167">
            <w:pPr>
              <w:autoSpaceDE w:val="0"/>
              <w:autoSpaceDN w:val="0"/>
              <w:adjustRightInd w:val="0"/>
              <w:jc w:val="center"/>
              <w:rPr>
                <w:rFonts w:ascii="Arial" w:hAnsi="Arial" w:cs="Arial"/>
                <w:b/>
                <w:bCs/>
              </w:rPr>
            </w:pPr>
          </w:p>
          <w:p w14:paraId="251B7C3A" w14:textId="77777777" w:rsidR="00485167" w:rsidRDefault="00000000">
            <w:pPr>
              <w:autoSpaceDE w:val="0"/>
              <w:autoSpaceDN w:val="0"/>
              <w:adjustRightInd w:val="0"/>
              <w:jc w:val="center"/>
              <w:rPr>
                <w:rFonts w:ascii="Arial" w:hAnsi="Arial" w:cs="Arial"/>
                <w:b/>
                <w:bCs/>
              </w:rPr>
            </w:pPr>
            <w:r>
              <w:rPr>
                <w:rFonts w:ascii="Arial" w:hAnsi="Arial" w:cs="Arial"/>
                <w:b/>
                <w:bCs/>
              </w:rPr>
              <w:t>NO</w:t>
            </w:r>
          </w:p>
        </w:tc>
      </w:tr>
      <w:tr w:rsidR="00485167" w14:paraId="3115F926" w14:textId="77777777">
        <w:trPr>
          <w:trHeight w:val="439"/>
        </w:trPr>
        <w:tc>
          <w:tcPr>
            <w:tcW w:w="562" w:type="dxa"/>
            <w:shd w:val="clear" w:color="auto" w:fill="F2F2F2"/>
            <w:vAlign w:val="center"/>
          </w:tcPr>
          <w:p w14:paraId="121B82CC" w14:textId="77777777" w:rsidR="00485167" w:rsidRDefault="00000000">
            <w:pPr>
              <w:autoSpaceDE w:val="0"/>
              <w:autoSpaceDN w:val="0"/>
              <w:adjustRightInd w:val="0"/>
              <w:jc w:val="center"/>
              <w:rPr>
                <w:rFonts w:ascii="Arial" w:hAnsi="Arial" w:cs="Arial"/>
              </w:rPr>
            </w:pPr>
            <w:r>
              <w:rPr>
                <w:rFonts w:ascii="Arial" w:hAnsi="Arial" w:cs="Arial"/>
              </w:rPr>
              <w:t>12</w:t>
            </w:r>
          </w:p>
        </w:tc>
        <w:tc>
          <w:tcPr>
            <w:tcW w:w="8217" w:type="dxa"/>
            <w:shd w:val="clear" w:color="auto" w:fill="F2F2F2"/>
            <w:vAlign w:val="center"/>
          </w:tcPr>
          <w:p w14:paraId="4475970A" w14:textId="77777777" w:rsidR="00485167" w:rsidRDefault="00000000">
            <w:pPr>
              <w:autoSpaceDE w:val="0"/>
              <w:autoSpaceDN w:val="0"/>
              <w:adjustRightInd w:val="0"/>
              <w:rPr>
                <w:rFonts w:ascii="Arial" w:hAnsi="Arial" w:cs="Arial"/>
              </w:rPr>
            </w:pPr>
            <w:r>
              <w:rPr>
                <w:rFonts w:ascii="Arial" w:hAnsi="Arial" w:cs="Arial"/>
              </w:rPr>
              <w:t>A prosperous Wales</w:t>
            </w:r>
          </w:p>
        </w:tc>
        <w:tc>
          <w:tcPr>
            <w:tcW w:w="850" w:type="dxa"/>
            <w:shd w:val="clear" w:color="auto" w:fill="BFBFBF"/>
            <w:vAlign w:val="center"/>
          </w:tcPr>
          <w:p w14:paraId="6E3026AF"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c>
          <w:tcPr>
            <w:tcW w:w="822" w:type="dxa"/>
            <w:shd w:val="clear" w:color="auto" w:fill="BFBFBF"/>
            <w:vAlign w:val="center"/>
          </w:tcPr>
          <w:p w14:paraId="4848EF6D"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7F1E0E4A" w14:textId="77777777">
        <w:trPr>
          <w:trHeight w:val="403"/>
        </w:trPr>
        <w:tc>
          <w:tcPr>
            <w:tcW w:w="562" w:type="dxa"/>
            <w:shd w:val="clear" w:color="auto" w:fill="F2F2F2"/>
            <w:vAlign w:val="center"/>
          </w:tcPr>
          <w:p w14:paraId="3303E466" w14:textId="77777777" w:rsidR="00485167" w:rsidRDefault="00000000">
            <w:pPr>
              <w:autoSpaceDE w:val="0"/>
              <w:autoSpaceDN w:val="0"/>
              <w:adjustRightInd w:val="0"/>
              <w:jc w:val="center"/>
              <w:rPr>
                <w:rFonts w:ascii="Arial" w:hAnsi="Arial" w:cs="Arial"/>
              </w:rPr>
            </w:pPr>
            <w:r>
              <w:rPr>
                <w:rFonts w:ascii="Arial" w:hAnsi="Arial" w:cs="Arial"/>
              </w:rPr>
              <w:t>13</w:t>
            </w:r>
          </w:p>
        </w:tc>
        <w:tc>
          <w:tcPr>
            <w:tcW w:w="8217" w:type="dxa"/>
            <w:shd w:val="clear" w:color="auto" w:fill="F2F2F2"/>
            <w:vAlign w:val="center"/>
          </w:tcPr>
          <w:p w14:paraId="375DDC5F" w14:textId="77777777" w:rsidR="00485167" w:rsidRDefault="00000000">
            <w:pPr>
              <w:autoSpaceDE w:val="0"/>
              <w:autoSpaceDN w:val="0"/>
              <w:adjustRightInd w:val="0"/>
              <w:rPr>
                <w:rFonts w:ascii="Arial" w:hAnsi="Arial" w:cs="Arial"/>
              </w:rPr>
            </w:pPr>
            <w:r>
              <w:rPr>
                <w:rFonts w:ascii="Arial" w:hAnsi="Arial" w:cs="Arial"/>
              </w:rPr>
              <w:t>A resilient Wales</w:t>
            </w:r>
          </w:p>
        </w:tc>
        <w:tc>
          <w:tcPr>
            <w:tcW w:w="850" w:type="dxa"/>
            <w:shd w:val="clear" w:color="auto" w:fill="BFBFBF"/>
            <w:vAlign w:val="center"/>
          </w:tcPr>
          <w:p w14:paraId="26DBEEA5"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c>
          <w:tcPr>
            <w:tcW w:w="822" w:type="dxa"/>
            <w:shd w:val="clear" w:color="auto" w:fill="BFBFBF"/>
            <w:vAlign w:val="center"/>
          </w:tcPr>
          <w:p w14:paraId="5E5F0A61"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6BE7CE4A" w14:textId="77777777">
        <w:trPr>
          <w:trHeight w:val="439"/>
        </w:trPr>
        <w:tc>
          <w:tcPr>
            <w:tcW w:w="562" w:type="dxa"/>
            <w:shd w:val="clear" w:color="auto" w:fill="F2F2F2"/>
            <w:vAlign w:val="center"/>
          </w:tcPr>
          <w:p w14:paraId="3F173208" w14:textId="77777777" w:rsidR="00485167" w:rsidRDefault="00000000">
            <w:pPr>
              <w:autoSpaceDE w:val="0"/>
              <w:autoSpaceDN w:val="0"/>
              <w:adjustRightInd w:val="0"/>
              <w:jc w:val="center"/>
              <w:rPr>
                <w:rFonts w:ascii="Arial" w:hAnsi="Arial" w:cs="Arial"/>
              </w:rPr>
            </w:pPr>
            <w:r>
              <w:rPr>
                <w:rFonts w:ascii="Arial" w:hAnsi="Arial" w:cs="Arial"/>
              </w:rPr>
              <w:t>14</w:t>
            </w:r>
          </w:p>
        </w:tc>
        <w:tc>
          <w:tcPr>
            <w:tcW w:w="8217" w:type="dxa"/>
            <w:shd w:val="clear" w:color="auto" w:fill="F2F2F2"/>
            <w:vAlign w:val="center"/>
          </w:tcPr>
          <w:p w14:paraId="77E72E33" w14:textId="77777777" w:rsidR="00485167" w:rsidRDefault="00000000">
            <w:pPr>
              <w:autoSpaceDE w:val="0"/>
              <w:autoSpaceDN w:val="0"/>
              <w:adjustRightInd w:val="0"/>
              <w:rPr>
                <w:rFonts w:ascii="Arial" w:hAnsi="Arial" w:cs="Arial"/>
              </w:rPr>
            </w:pPr>
            <w:r>
              <w:rPr>
                <w:rFonts w:ascii="Arial" w:hAnsi="Arial" w:cs="Arial"/>
              </w:rPr>
              <w:t>A healthier Wales</w:t>
            </w:r>
          </w:p>
        </w:tc>
        <w:tc>
          <w:tcPr>
            <w:tcW w:w="850" w:type="dxa"/>
            <w:shd w:val="clear" w:color="auto" w:fill="BFBFBF"/>
            <w:vAlign w:val="center"/>
          </w:tcPr>
          <w:p w14:paraId="7AE45DCC"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c>
          <w:tcPr>
            <w:tcW w:w="822" w:type="dxa"/>
            <w:shd w:val="clear" w:color="auto" w:fill="BFBFBF"/>
            <w:vAlign w:val="center"/>
          </w:tcPr>
          <w:p w14:paraId="25EF644E"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0BACE8E9" w14:textId="77777777">
        <w:trPr>
          <w:trHeight w:val="403"/>
        </w:trPr>
        <w:tc>
          <w:tcPr>
            <w:tcW w:w="562" w:type="dxa"/>
            <w:shd w:val="clear" w:color="auto" w:fill="F2F2F2"/>
            <w:vAlign w:val="center"/>
          </w:tcPr>
          <w:p w14:paraId="36E1D170" w14:textId="77777777" w:rsidR="00485167" w:rsidRDefault="00000000">
            <w:pPr>
              <w:autoSpaceDE w:val="0"/>
              <w:autoSpaceDN w:val="0"/>
              <w:adjustRightInd w:val="0"/>
              <w:jc w:val="center"/>
              <w:rPr>
                <w:rFonts w:ascii="Arial" w:hAnsi="Arial" w:cs="Arial"/>
              </w:rPr>
            </w:pPr>
            <w:r>
              <w:rPr>
                <w:rFonts w:ascii="Arial" w:hAnsi="Arial" w:cs="Arial"/>
              </w:rPr>
              <w:t>15</w:t>
            </w:r>
          </w:p>
        </w:tc>
        <w:tc>
          <w:tcPr>
            <w:tcW w:w="8217" w:type="dxa"/>
            <w:shd w:val="clear" w:color="auto" w:fill="F2F2F2"/>
            <w:vAlign w:val="center"/>
          </w:tcPr>
          <w:p w14:paraId="102C868A" w14:textId="77777777" w:rsidR="00485167" w:rsidRDefault="00000000">
            <w:pPr>
              <w:autoSpaceDE w:val="0"/>
              <w:autoSpaceDN w:val="0"/>
              <w:adjustRightInd w:val="0"/>
              <w:rPr>
                <w:rFonts w:ascii="Arial" w:hAnsi="Arial" w:cs="Arial"/>
              </w:rPr>
            </w:pPr>
            <w:r>
              <w:rPr>
                <w:rFonts w:ascii="Arial" w:hAnsi="Arial" w:cs="Arial"/>
              </w:rPr>
              <w:t>A more equal Wales</w:t>
            </w:r>
          </w:p>
        </w:tc>
        <w:tc>
          <w:tcPr>
            <w:tcW w:w="850" w:type="dxa"/>
            <w:shd w:val="clear" w:color="auto" w:fill="BFBFBF"/>
            <w:vAlign w:val="center"/>
          </w:tcPr>
          <w:p w14:paraId="17320F3D"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c>
          <w:tcPr>
            <w:tcW w:w="822" w:type="dxa"/>
            <w:shd w:val="clear" w:color="auto" w:fill="BFBFBF"/>
            <w:vAlign w:val="center"/>
          </w:tcPr>
          <w:p w14:paraId="767F45FD"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06911876" w14:textId="77777777">
        <w:trPr>
          <w:trHeight w:val="403"/>
        </w:trPr>
        <w:tc>
          <w:tcPr>
            <w:tcW w:w="562" w:type="dxa"/>
            <w:shd w:val="clear" w:color="auto" w:fill="F2F2F2"/>
            <w:vAlign w:val="center"/>
          </w:tcPr>
          <w:p w14:paraId="036FD8A3" w14:textId="77777777" w:rsidR="00485167" w:rsidRDefault="00000000">
            <w:pPr>
              <w:autoSpaceDE w:val="0"/>
              <w:autoSpaceDN w:val="0"/>
              <w:adjustRightInd w:val="0"/>
              <w:jc w:val="center"/>
              <w:rPr>
                <w:rFonts w:ascii="Arial" w:hAnsi="Arial" w:cs="Arial"/>
              </w:rPr>
            </w:pPr>
            <w:r>
              <w:rPr>
                <w:rFonts w:ascii="Arial" w:hAnsi="Arial" w:cs="Arial"/>
              </w:rPr>
              <w:t>16</w:t>
            </w:r>
          </w:p>
        </w:tc>
        <w:tc>
          <w:tcPr>
            <w:tcW w:w="8217" w:type="dxa"/>
            <w:shd w:val="clear" w:color="auto" w:fill="F2F2F2"/>
            <w:vAlign w:val="center"/>
          </w:tcPr>
          <w:p w14:paraId="74D69C36" w14:textId="77777777" w:rsidR="00485167" w:rsidRDefault="00000000">
            <w:pPr>
              <w:autoSpaceDE w:val="0"/>
              <w:autoSpaceDN w:val="0"/>
              <w:adjustRightInd w:val="0"/>
              <w:rPr>
                <w:rFonts w:ascii="Arial" w:hAnsi="Arial" w:cs="Arial"/>
              </w:rPr>
            </w:pPr>
            <w:r>
              <w:rPr>
                <w:rFonts w:ascii="Arial" w:hAnsi="Arial" w:cs="Arial"/>
              </w:rPr>
              <w:t>A Wales of cohesive communities</w:t>
            </w:r>
          </w:p>
        </w:tc>
        <w:tc>
          <w:tcPr>
            <w:tcW w:w="850" w:type="dxa"/>
            <w:shd w:val="clear" w:color="auto" w:fill="BFBFBF"/>
            <w:vAlign w:val="center"/>
          </w:tcPr>
          <w:p w14:paraId="6833A9E4"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c>
          <w:tcPr>
            <w:tcW w:w="822" w:type="dxa"/>
            <w:shd w:val="clear" w:color="auto" w:fill="BFBFBF"/>
            <w:vAlign w:val="center"/>
          </w:tcPr>
          <w:p w14:paraId="21098DC9"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72821464" w14:textId="77777777">
        <w:trPr>
          <w:trHeight w:val="439"/>
        </w:trPr>
        <w:tc>
          <w:tcPr>
            <w:tcW w:w="562" w:type="dxa"/>
            <w:shd w:val="clear" w:color="auto" w:fill="F2F2F2"/>
            <w:vAlign w:val="center"/>
          </w:tcPr>
          <w:p w14:paraId="07642270" w14:textId="77777777" w:rsidR="00485167" w:rsidRDefault="00000000">
            <w:pPr>
              <w:autoSpaceDE w:val="0"/>
              <w:autoSpaceDN w:val="0"/>
              <w:adjustRightInd w:val="0"/>
              <w:jc w:val="center"/>
              <w:rPr>
                <w:rFonts w:ascii="Arial" w:hAnsi="Arial" w:cs="Arial"/>
              </w:rPr>
            </w:pPr>
            <w:r>
              <w:rPr>
                <w:rFonts w:ascii="Arial" w:hAnsi="Arial" w:cs="Arial"/>
              </w:rPr>
              <w:lastRenderedPageBreak/>
              <w:t>17</w:t>
            </w:r>
          </w:p>
        </w:tc>
        <w:tc>
          <w:tcPr>
            <w:tcW w:w="8217" w:type="dxa"/>
            <w:shd w:val="clear" w:color="auto" w:fill="F2F2F2"/>
            <w:vAlign w:val="center"/>
          </w:tcPr>
          <w:p w14:paraId="2789E5AD" w14:textId="77777777" w:rsidR="00485167" w:rsidRDefault="00000000">
            <w:pPr>
              <w:autoSpaceDE w:val="0"/>
              <w:autoSpaceDN w:val="0"/>
              <w:adjustRightInd w:val="0"/>
              <w:rPr>
                <w:rFonts w:ascii="Arial" w:hAnsi="Arial" w:cs="Arial"/>
              </w:rPr>
            </w:pPr>
            <w:r>
              <w:rPr>
                <w:rFonts w:ascii="Arial" w:hAnsi="Arial" w:cs="Arial"/>
              </w:rPr>
              <w:t>A Wales of vibrant culture and thriving Welsh language</w:t>
            </w:r>
          </w:p>
        </w:tc>
        <w:tc>
          <w:tcPr>
            <w:tcW w:w="850" w:type="dxa"/>
            <w:shd w:val="clear" w:color="auto" w:fill="BFBFBF"/>
            <w:vAlign w:val="center"/>
          </w:tcPr>
          <w:p w14:paraId="703CE028"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c>
          <w:tcPr>
            <w:tcW w:w="822" w:type="dxa"/>
            <w:shd w:val="clear" w:color="auto" w:fill="BFBFBF"/>
            <w:vAlign w:val="center"/>
          </w:tcPr>
          <w:p w14:paraId="6A705537"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6033AD8F" w14:textId="77777777">
        <w:trPr>
          <w:trHeight w:val="403"/>
        </w:trPr>
        <w:tc>
          <w:tcPr>
            <w:tcW w:w="562" w:type="dxa"/>
            <w:shd w:val="clear" w:color="auto" w:fill="F2F2F2"/>
            <w:vAlign w:val="center"/>
          </w:tcPr>
          <w:p w14:paraId="0355325F" w14:textId="77777777" w:rsidR="00485167" w:rsidRDefault="00000000">
            <w:pPr>
              <w:autoSpaceDE w:val="0"/>
              <w:autoSpaceDN w:val="0"/>
              <w:adjustRightInd w:val="0"/>
              <w:jc w:val="center"/>
              <w:rPr>
                <w:rFonts w:ascii="Arial" w:hAnsi="Arial" w:cs="Arial"/>
              </w:rPr>
            </w:pPr>
            <w:r>
              <w:rPr>
                <w:rFonts w:ascii="Arial" w:hAnsi="Arial" w:cs="Arial"/>
              </w:rPr>
              <w:t>18</w:t>
            </w:r>
          </w:p>
        </w:tc>
        <w:tc>
          <w:tcPr>
            <w:tcW w:w="8217" w:type="dxa"/>
            <w:shd w:val="clear" w:color="auto" w:fill="F2F2F2"/>
            <w:vAlign w:val="center"/>
          </w:tcPr>
          <w:p w14:paraId="767A2BAB" w14:textId="77777777" w:rsidR="00485167" w:rsidRDefault="00000000">
            <w:pPr>
              <w:autoSpaceDE w:val="0"/>
              <w:autoSpaceDN w:val="0"/>
              <w:adjustRightInd w:val="0"/>
              <w:rPr>
                <w:rFonts w:ascii="Arial" w:hAnsi="Arial" w:cs="Arial"/>
              </w:rPr>
            </w:pPr>
            <w:r>
              <w:rPr>
                <w:rFonts w:ascii="Arial" w:hAnsi="Arial" w:cs="Arial"/>
              </w:rPr>
              <w:t>A globally responsible Wales</w:t>
            </w:r>
          </w:p>
        </w:tc>
        <w:tc>
          <w:tcPr>
            <w:tcW w:w="850" w:type="dxa"/>
            <w:shd w:val="clear" w:color="auto" w:fill="BFBFBF"/>
            <w:vAlign w:val="center"/>
          </w:tcPr>
          <w:p w14:paraId="47EA3210"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822" w:type="dxa"/>
            <w:shd w:val="clear" w:color="auto" w:fill="BFBFBF"/>
            <w:vAlign w:val="center"/>
          </w:tcPr>
          <w:p w14:paraId="7E8F72CA"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r>
      <w:tr w:rsidR="00485167" w14:paraId="7FF2640D" w14:textId="77777777">
        <w:trPr>
          <w:trHeight w:val="403"/>
        </w:trPr>
        <w:tc>
          <w:tcPr>
            <w:tcW w:w="562" w:type="dxa"/>
            <w:shd w:val="clear" w:color="auto" w:fill="F2F2F2"/>
            <w:vAlign w:val="center"/>
          </w:tcPr>
          <w:p w14:paraId="399642A8" w14:textId="77777777" w:rsidR="00485167" w:rsidRDefault="00000000">
            <w:pPr>
              <w:autoSpaceDE w:val="0"/>
              <w:autoSpaceDN w:val="0"/>
              <w:adjustRightInd w:val="0"/>
              <w:jc w:val="center"/>
              <w:rPr>
                <w:rFonts w:ascii="Arial" w:hAnsi="Arial" w:cs="Arial"/>
              </w:rPr>
            </w:pPr>
            <w:r>
              <w:rPr>
                <w:rFonts w:ascii="Arial" w:hAnsi="Arial" w:cs="Arial"/>
              </w:rPr>
              <w:t>19</w:t>
            </w:r>
          </w:p>
        </w:tc>
        <w:tc>
          <w:tcPr>
            <w:tcW w:w="9889" w:type="dxa"/>
            <w:gridSpan w:val="3"/>
            <w:shd w:val="clear" w:color="auto" w:fill="F2F2F2"/>
            <w:vAlign w:val="center"/>
          </w:tcPr>
          <w:p w14:paraId="5487FC99" w14:textId="77777777" w:rsidR="00485167" w:rsidRDefault="00000000">
            <w:pPr>
              <w:autoSpaceDE w:val="0"/>
              <w:autoSpaceDN w:val="0"/>
              <w:adjustRightInd w:val="0"/>
              <w:rPr>
                <w:rFonts w:ascii="Arial" w:hAnsi="Arial" w:cs="Arial"/>
                <w:bCs/>
              </w:rPr>
            </w:pPr>
            <w:r>
              <w:rPr>
                <w:rFonts w:ascii="Arial" w:hAnsi="Arial" w:cs="Arial"/>
              </w:rPr>
              <w:t>If YES to any of the above, please give details:</w:t>
            </w:r>
          </w:p>
        </w:tc>
      </w:tr>
      <w:tr w:rsidR="00485167" w14:paraId="543881F3" w14:textId="77777777">
        <w:trPr>
          <w:trHeight w:val="403"/>
        </w:trPr>
        <w:tc>
          <w:tcPr>
            <w:tcW w:w="562" w:type="dxa"/>
            <w:vAlign w:val="center"/>
          </w:tcPr>
          <w:p w14:paraId="10F54B33" w14:textId="77777777" w:rsidR="00485167" w:rsidRDefault="00485167">
            <w:pPr>
              <w:autoSpaceDE w:val="0"/>
              <w:autoSpaceDN w:val="0"/>
              <w:adjustRightInd w:val="0"/>
              <w:jc w:val="center"/>
              <w:rPr>
                <w:rFonts w:ascii="Arial" w:hAnsi="Arial" w:cs="Arial"/>
              </w:rPr>
            </w:pPr>
          </w:p>
        </w:tc>
        <w:tc>
          <w:tcPr>
            <w:tcW w:w="9889" w:type="dxa"/>
            <w:gridSpan w:val="3"/>
            <w:shd w:val="clear" w:color="auto" w:fill="auto"/>
            <w:vAlign w:val="center"/>
          </w:tcPr>
          <w:p w14:paraId="2D529C66" w14:textId="77777777" w:rsidR="00485167" w:rsidRDefault="00000000">
            <w:pPr>
              <w:rPr>
                <w:sz w:val="24"/>
                <w:szCs w:val="24"/>
              </w:rPr>
            </w:pPr>
            <w:r>
              <w:rPr>
                <w:sz w:val="24"/>
                <w:szCs w:val="24"/>
              </w:rPr>
              <w:t xml:space="preserve">This research </w:t>
            </w:r>
            <w:proofErr w:type="spellStart"/>
            <w:r>
              <w:rPr>
                <w:sz w:val="24"/>
                <w:szCs w:val="24"/>
              </w:rPr>
              <w:t>endeavour</w:t>
            </w:r>
            <w:proofErr w:type="spellEnd"/>
            <w:r>
              <w:rPr>
                <w:sz w:val="24"/>
                <w:szCs w:val="24"/>
              </w:rPr>
              <w:t xml:space="preserve"> </w:t>
            </w:r>
            <w:proofErr w:type="gramStart"/>
            <w:r>
              <w:rPr>
                <w:sz w:val="24"/>
                <w:szCs w:val="24"/>
              </w:rPr>
              <w:t>relate</w:t>
            </w:r>
            <w:proofErr w:type="gramEnd"/>
            <w:r>
              <w:rPr>
                <w:sz w:val="24"/>
                <w:szCs w:val="24"/>
              </w:rPr>
              <w:t xml:space="preserve"> to three Wales's Well-being of Future Generations (Wales) Act of 2015. </w:t>
            </w:r>
          </w:p>
          <w:p w14:paraId="5546C9B9" w14:textId="77777777" w:rsidR="00485167" w:rsidRDefault="00000000">
            <w:pPr>
              <w:rPr>
                <w:sz w:val="24"/>
                <w:szCs w:val="24"/>
              </w:rPr>
            </w:pPr>
            <w:r>
              <w:rPr>
                <w:sz w:val="24"/>
                <w:szCs w:val="24"/>
              </w:rPr>
              <w:t xml:space="preserve">The study is focus on the Wales hospitality industry and can foster prosperity by enhancing organizational performance and talent retention at The Dolphins SA1 </w:t>
            </w:r>
            <w:proofErr w:type="gramStart"/>
            <w:r>
              <w:rPr>
                <w:sz w:val="24"/>
                <w:szCs w:val="24"/>
              </w:rPr>
              <w:t>Hotel ,</w:t>
            </w:r>
            <w:proofErr w:type="gramEnd"/>
            <w:r>
              <w:rPr>
                <w:sz w:val="24"/>
                <w:szCs w:val="24"/>
              </w:rPr>
              <w:t xml:space="preserve"> Swansea. By </w:t>
            </w:r>
            <w:proofErr w:type="spellStart"/>
            <w:r>
              <w:rPr>
                <w:sz w:val="24"/>
                <w:szCs w:val="24"/>
              </w:rPr>
              <w:t>analysing</w:t>
            </w:r>
            <w:proofErr w:type="spellEnd"/>
            <w:r>
              <w:rPr>
                <w:sz w:val="24"/>
                <w:szCs w:val="24"/>
              </w:rPr>
              <w:t xml:space="preserve"> strategic HR practices, it will provide recommendation to optimize workforce efficiency, leading to better service quality and increased competitiveness. This, in turn, can attract more visitors, stimulate economic growth, and create job opportunities, contributing to a more prosperous Wales.</w:t>
            </w:r>
          </w:p>
          <w:p w14:paraId="17B5A1CA" w14:textId="77777777" w:rsidR="00485167" w:rsidRDefault="00000000">
            <w:pPr>
              <w:rPr>
                <w:sz w:val="24"/>
                <w:szCs w:val="24"/>
              </w:rPr>
            </w:pPr>
            <w:r>
              <w:rPr>
                <w:sz w:val="24"/>
                <w:szCs w:val="24"/>
              </w:rPr>
              <w:t>Also, the study's findings can lead to a healthier Wales by improving workplace conditions and employee satisfaction. Effective HR practices can promote staff well-being, reducing turnover and absenteeism in the hospitality sector. A stable workforce ensures consistent service delivery, enhancing customer satisfaction and fostering a positive reputation for The Dolphins SA1 Hotel. Ultimately, a healthier workforce and improved business reputation contribute to a healthier and more vibrant hospitality industry, benefiting both employees and customers in Wales.</w:t>
            </w:r>
          </w:p>
          <w:p w14:paraId="2E0C8538" w14:textId="77777777" w:rsidR="00485167" w:rsidRDefault="00000000">
            <w:pPr>
              <w:pStyle w:val="NormalWeb"/>
              <w:pBdr>
                <w:top w:val="single" w:sz="2" w:space="0" w:color="E3E3E3"/>
                <w:left w:val="single" w:sz="2" w:space="0" w:color="E3E3E3"/>
                <w:bottom w:val="single" w:sz="2" w:space="0" w:color="E3E3E3"/>
                <w:right w:val="single" w:sz="2" w:space="0" w:color="E3E3E3"/>
              </w:pBdr>
              <w:spacing w:before="300" w:beforeAutospacing="0" w:after="0" w:afterAutospacing="0"/>
              <w:rPr>
                <w:lang w:val="en-US" w:eastAsia="en-US"/>
              </w:rPr>
            </w:pPr>
            <w:r>
              <w:t xml:space="preserve">Finally, </w:t>
            </w:r>
            <w:r>
              <w:rPr>
                <w:lang w:val="en-US" w:eastAsia="en-US"/>
              </w:rPr>
              <w:t>the study's insights into strategic HR management can enhance the resilience of Wales's hospitality industry, particularly in the face of challenges such as economic fluctuations or unforeseen crises. By implementing robust talent retention strategies and fostering a supportive work culture at The Dolphins SA1 Hotel, Swansea, the industry can better withstand external pressures and adapt to changing market dynamics. This resilience not only safeguards jobs and livelihoods but also strengthens Wales's overall economic resilience, ensuring a more stable and sustainable future for the region.</w:t>
            </w:r>
          </w:p>
          <w:p w14:paraId="315F9015" w14:textId="77777777" w:rsidR="00485167" w:rsidRDefault="00000000">
            <w:pPr>
              <w:pBdr>
                <w:bottom w:val="single" w:sz="6" w:space="1" w:color="auto"/>
              </w:pBdr>
              <w:jc w:val="center"/>
              <w:rPr>
                <w:vanish/>
                <w:sz w:val="24"/>
                <w:szCs w:val="24"/>
              </w:rPr>
            </w:pPr>
            <w:r>
              <w:rPr>
                <w:vanish/>
                <w:sz w:val="24"/>
                <w:szCs w:val="24"/>
              </w:rPr>
              <w:t>Top of Form</w:t>
            </w:r>
          </w:p>
          <w:p w14:paraId="3A274E32" w14:textId="77777777" w:rsidR="00485167" w:rsidRDefault="00485167">
            <w:pPr>
              <w:rPr>
                <w:sz w:val="24"/>
                <w:szCs w:val="24"/>
              </w:rPr>
            </w:pPr>
          </w:p>
          <w:p w14:paraId="10EFA278" w14:textId="77777777" w:rsidR="00485167" w:rsidRDefault="00000000">
            <w:pPr>
              <w:autoSpaceDE w:val="0"/>
              <w:autoSpaceDN w:val="0"/>
              <w:adjustRightInd w:val="0"/>
              <w:rPr>
                <w:b/>
                <w:bCs/>
                <w:sz w:val="24"/>
                <w:szCs w:val="24"/>
              </w:rPr>
            </w:pPr>
            <w:r>
              <w:rPr>
                <w:color w:val="808080"/>
                <w:sz w:val="24"/>
                <w:szCs w:val="24"/>
              </w:rPr>
              <w:t>(this box should expand as you type)</w:t>
            </w:r>
          </w:p>
        </w:tc>
      </w:tr>
    </w:tbl>
    <w:p w14:paraId="16DE3580" w14:textId="77777777" w:rsidR="00485167" w:rsidRDefault="00485167">
      <w:pPr>
        <w:autoSpaceDE w:val="0"/>
        <w:autoSpaceDN w:val="0"/>
        <w:adjustRightInd w:val="0"/>
        <w:spacing w:after="240"/>
        <w:jc w:val="both"/>
        <w:rPr>
          <w:rFonts w:ascii="Arial" w:hAnsi="Arial" w:cs="Arial"/>
          <w:b/>
        </w:rPr>
      </w:pPr>
    </w:p>
    <w:p w14:paraId="65B72A64" w14:textId="77777777" w:rsidR="00485167" w:rsidRDefault="00000000">
      <w:pPr>
        <w:spacing w:after="240"/>
        <w:rPr>
          <w:rFonts w:ascii="Arial" w:hAnsi="Arial" w:cs="Arial"/>
          <w:b/>
        </w:rPr>
      </w:pPr>
      <w:r>
        <w:rPr>
          <w:rFonts w:ascii="Arial" w:hAnsi="Arial" w:cs="Arial"/>
          <w:b/>
        </w:rPr>
        <w:t>SECTION F: Scope of Research Activity</w:t>
      </w:r>
    </w:p>
    <w:tbl>
      <w:tblPr>
        <w:tblStyle w:val="TableGrid"/>
        <w:tblW w:w="10451" w:type="dxa"/>
        <w:tblLook w:val="04A0" w:firstRow="1" w:lastRow="0" w:firstColumn="1" w:lastColumn="0" w:noHBand="0" w:noVBand="1"/>
      </w:tblPr>
      <w:tblGrid>
        <w:gridCol w:w="562"/>
        <w:gridCol w:w="8227"/>
        <w:gridCol w:w="846"/>
        <w:gridCol w:w="816"/>
      </w:tblGrid>
      <w:tr w:rsidR="00485167" w14:paraId="450ECE30" w14:textId="77777777">
        <w:trPr>
          <w:trHeight w:val="558"/>
        </w:trPr>
        <w:tc>
          <w:tcPr>
            <w:tcW w:w="562" w:type="dxa"/>
            <w:shd w:val="clear" w:color="auto" w:fill="F2F2F2"/>
            <w:vAlign w:val="center"/>
          </w:tcPr>
          <w:p w14:paraId="3EE235B0" w14:textId="77777777" w:rsidR="00485167" w:rsidRDefault="00485167">
            <w:pPr>
              <w:autoSpaceDE w:val="0"/>
              <w:autoSpaceDN w:val="0"/>
              <w:adjustRightInd w:val="0"/>
              <w:rPr>
                <w:rFonts w:ascii="Arial" w:hAnsi="Arial" w:cs="Arial"/>
                <w:b/>
              </w:rPr>
            </w:pPr>
          </w:p>
        </w:tc>
        <w:tc>
          <w:tcPr>
            <w:tcW w:w="8227" w:type="dxa"/>
            <w:shd w:val="clear" w:color="auto" w:fill="F2F2F2"/>
            <w:vAlign w:val="center"/>
          </w:tcPr>
          <w:p w14:paraId="07328858" w14:textId="77777777" w:rsidR="00485167" w:rsidRDefault="00000000">
            <w:pPr>
              <w:autoSpaceDE w:val="0"/>
              <w:autoSpaceDN w:val="0"/>
              <w:adjustRightInd w:val="0"/>
              <w:rPr>
                <w:rFonts w:ascii="Arial" w:hAnsi="Arial" w:cs="Arial"/>
                <w:b/>
              </w:rPr>
            </w:pPr>
            <w:r>
              <w:rPr>
                <w:rFonts w:ascii="Arial" w:hAnsi="Arial" w:cs="Arial"/>
                <w:b/>
              </w:rPr>
              <w:t>Will the research activity include:</w:t>
            </w:r>
          </w:p>
        </w:tc>
        <w:tc>
          <w:tcPr>
            <w:tcW w:w="846" w:type="dxa"/>
            <w:shd w:val="clear" w:color="auto" w:fill="F2F2F2"/>
            <w:vAlign w:val="center"/>
          </w:tcPr>
          <w:p w14:paraId="38A53E8F" w14:textId="77777777" w:rsidR="00485167" w:rsidRDefault="00000000">
            <w:pPr>
              <w:autoSpaceDE w:val="0"/>
              <w:autoSpaceDN w:val="0"/>
              <w:adjustRightInd w:val="0"/>
              <w:jc w:val="center"/>
              <w:rPr>
                <w:rFonts w:ascii="Arial" w:hAnsi="Arial" w:cs="Arial"/>
                <w:b/>
                <w:bCs/>
              </w:rPr>
            </w:pPr>
            <w:r>
              <w:rPr>
                <w:rFonts w:ascii="Arial" w:hAnsi="Arial" w:cs="Arial"/>
                <w:b/>
                <w:bCs/>
              </w:rPr>
              <w:t>YES</w:t>
            </w:r>
          </w:p>
        </w:tc>
        <w:tc>
          <w:tcPr>
            <w:tcW w:w="816" w:type="dxa"/>
            <w:shd w:val="clear" w:color="auto" w:fill="F2F2F2"/>
            <w:vAlign w:val="center"/>
          </w:tcPr>
          <w:p w14:paraId="365DBC55" w14:textId="77777777" w:rsidR="00485167" w:rsidRDefault="00000000">
            <w:pPr>
              <w:autoSpaceDE w:val="0"/>
              <w:autoSpaceDN w:val="0"/>
              <w:adjustRightInd w:val="0"/>
              <w:jc w:val="center"/>
              <w:rPr>
                <w:rFonts w:ascii="Arial" w:hAnsi="Arial" w:cs="Arial"/>
                <w:b/>
                <w:bCs/>
              </w:rPr>
            </w:pPr>
            <w:r>
              <w:rPr>
                <w:rFonts w:ascii="Arial" w:hAnsi="Arial" w:cs="Arial"/>
                <w:b/>
                <w:bCs/>
              </w:rPr>
              <w:t>NO</w:t>
            </w:r>
          </w:p>
        </w:tc>
      </w:tr>
      <w:tr w:rsidR="00485167" w14:paraId="0E3F5CFD" w14:textId="77777777">
        <w:trPr>
          <w:trHeight w:val="439"/>
        </w:trPr>
        <w:tc>
          <w:tcPr>
            <w:tcW w:w="562" w:type="dxa"/>
            <w:shd w:val="clear" w:color="auto" w:fill="F2F2F2"/>
            <w:vAlign w:val="center"/>
          </w:tcPr>
          <w:p w14:paraId="6408E1F3" w14:textId="77777777" w:rsidR="00485167" w:rsidRDefault="00000000">
            <w:pPr>
              <w:autoSpaceDE w:val="0"/>
              <w:autoSpaceDN w:val="0"/>
              <w:adjustRightInd w:val="0"/>
              <w:rPr>
                <w:rFonts w:ascii="Arial" w:hAnsi="Arial" w:cs="Arial"/>
              </w:rPr>
            </w:pPr>
            <w:r>
              <w:rPr>
                <w:rFonts w:ascii="Arial" w:hAnsi="Arial" w:cs="Arial"/>
              </w:rPr>
              <w:t>1</w:t>
            </w:r>
          </w:p>
        </w:tc>
        <w:tc>
          <w:tcPr>
            <w:tcW w:w="8227" w:type="dxa"/>
            <w:shd w:val="clear" w:color="auto" w:fill="F2F2F2"/>
            <w:vAlign w:val="center"/>
          </w:tcPr>
          <w:p w14:paraId="43D1114D" w14:textId="77777777" w:rsidR="00485167" w:rsidRDefault="00000000">
            <w:pPr>
              <w:autoSpaceDE w:val="0"/>
              <w:autoSpaceDN w:val="0"/>
              <w:adjustRightInd w:val="0"/>
              <w:rPr>
                <w:rFonts w:ascii="Arial" w:hAnsi="Arial" w:cs="Arial"/>
              </w:rPr>
            </w:pPr>
            <w:r>
              <w:rPr>
                <w:rFonts w:ascii="Arial" w:hAnsi="Arial" w:cs="Arial"/>
              </w:rPr>
              <w:t>Use of a questionnaire or similar research instrument?</w:t>
            </w:r>
          </w:p>
        </w:tc>
        <w:tc>
          <w:tcPr>
            <w:tcW w:w="846" w:type="dxa"/>
            <w:shd w:val="clear" w:color="auto" w:fill="BFBFBF"/>
            <w:vAlign w:val="center"/>
          </w:tcPr>
          <w:p w14:paraId="469191A3"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c>
          <w:tcPr>
            <w:tcW w:w="816" w:type="dxa"/>
            <w:shd w:val="clear" w:color="auto" w:fill="BFBFBF"/>
            <w:vAlign w:val="center"/>
          </w:tcPr>
          <w:p w14:paraId="598CEBCF"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013DACA0" w14:textId="77777777">
        <w:trPr>
          <w:trHeight w:val="439"/>
        </w:trPr>
        <w:tc>
          <w:tcPr>
            <w:tcW w:w="562" w:type="dxa"/>
            <w:shd w:val="clear" w:color="auto" w:fill="F2F2F2"/>
            <w:vAlign w:val="center"/>
          </w:tcPr>
          <w:p w14:paraId="2FDF01E5" w14:textId="77777777" w:rsidR="00485167" w:rsidRDefault="00000000">
            <w:pPr>
              <w:autoSpaceDE w:val="0"/>
              <w:autoSpaceDN w:val="0"/>
              <w:adjustRightInd w:val="0"/>
              <w:rPr>
                <w:rFonts w:ascii="Arial" w:hAnsi="Arial" w:cs="Arial"/>
              </w:rPr>
            </w:pPr>
            <w:r>
              <w:rPr>
                <w:rFonts w:ascii="Arial" w:hAnsi="Arial" w:cs="Arial"/>
              </w:rPr>
              <w:t>2</w:t>
            </w:r>
          </w:p>
        </w:tc>
        <w:tc>
          <w:tcPr>
            <w:tcW w:w="8227" w:type="dxa"/>
            <w:shd w:val="clear" w:color="auto" w:fill="F2F2F2"/>
            <w:vAlign w:val="center"/>
          </w:tcPr>
          <w:p w14:paraId="19587992" w14:textId="77777777" w:rsidR="00485167" w:rsidRDefault="00000000">
            <w:pPr>
              <w:autoSpaceDE w:val="0"/>
              <w:autoSpaceDN w:val="0"/>
              <w:adjustRightInd w:val="0"/>
              <w:rPr>
                <w:rFonts w:ascii="Arial" w:hAnsi="Arial" w:cs="Arial"/>
              </w:rPr>
            </w:pPr>
            <w:r>
              <w:rPr>
                <w:rFonts w:ascii="Arial" w:hAnsi="Arial" w:cs="Arial"/>
              </w:rPr>
              <w:t>Use of interviews?</w:t>
            </w:r>
          </w:p>
        </w:tc>
        <w:tc>
          <w:tcPr>
            <w:tcW w:w="846" w:type="dxa"/>
            <w:shd w:val="clear" w:color="auto" w:fill="BFBFBF"/>
            <w:vAlign w:val="center"/>
          </w:tcPr>
          <w:p w14:paraId="723CA589"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c>
          <w:tcPr>
            <w:tcW w:w="816" w:type="dxa"/>
            <w:shd w:val="clear" w:color="auto" w:fill="BFBFBF"/>
            <w:vAlign w:val="center"/>
          </w:tcPr>
          <w:p w14:paraId="1BA76E42"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5E531BBF" w14:textId="77777777">
        <w:trPr>
          <w:trHeight w:val="439"/>
        </w:trPr>
        <w:tc>
          <w:tcPr>
            <w:tcW w:w="562" w:type="dxa"/>
            <w:shd w:val="clear" w:color="auto" w:fill="F2F2F2"/>
            <w:vAlign w:val="center"/>
          </w:tcPr>
          <w:p w14:paraId="36143704" w14:textId="77777777" w:rsidR="00485167" w:rsidRDefault="00000000">
            <w:pPr>
              <w:autoSpaceDE w:val="0"/>
              <w:autoSpaceDN w:val="0"/>
              <w:adjustRightInd w:val="0"/>
              <w:rPr>
                <w:rFonts w:ascii="Arial" w:hAnsi="Arial" w:cs="Arial"/>
              </w:rPr>
            </w:pPr>
            <w:r>
              <w:rPr>
                <w:rFonts w:ascii="Arial" w:hAnsi="Arial" w:cs="Arial"/>
              </w:rPr>
              <w:lastRenderedPageBreak/>
              <w:t>3</w:t>
            </w:r>
          </w:p>
        </w:tc>
        <w:tc>
          <w:tcPr>
            <w:tcW w:w="8227" w:type="dxa"/>
            <w:shd w:val="clear" w:color="auto" w:fill="F2F2F2"/>
            <w:vAlign w:val="center"/>
          </w:tcPr>
          <w:p w14:paraId="408F5378" w14:textId="77777777" w:rsidR="00485167" w:rsidRDefault="00000000">
            <w:pPr>
              <w:autoSpaceDE w:val="0"/>
              <w:autoSpaceDN w:val="0"/>
              <w:adjustRightInd w:val="0"/>
              <w:rPr>
                <w:rFonts w:ascii="Arial" w:hAnsi="Arial" w:cs="Arial"/>
              </w:rPr>
            </w:pPr>
            <w:r>
              <w:rPr>
                <w:rFonts w:ascii="Arial" w:hAnsi="Arial" w:cs="Arial"/>
              </w:rPr>
              <w:t>Use of focus groups?</w:t>
            </w:r>
          </w:p>
        </w:tc>
        <w:tc>
          <w:tcPr>
            <w:tcW w:w="846" w:type="dxa"/>
            <w:shd w:val="clear" w:color="auto" w:fill="BFBFBF"/>
            <w:vAlign w:val="center"/>
          </w:tcPr>
          <w:p w14:paraId="5581FEAE" w14:textId="77777777" w:rsidR="00485167" w:rsidRDefault="00000000">
            <w:pPr>
              <w:autoSpaceDE w:val="0"/>
              <w:autoSpaceDN w:val="0"/>
              <w:adjustRightInd w:val="0"/>
              <w:jc w:val="center"/>
              <w:rPr>
                <w:rFonts w:ascii="Arial" w:hAnsi="Arial" w:cs="Arial"/>
                <w:b/>
                <w:bCs/>
              </w:rPr>
            </w:pPr>
            <w:r>
              <w:rPr>
                <w:rFonts w:ascii="MS Gothic" w:eastAsia="MS Gothic" w:hAnsi="MS Gothic" w:cs="Arial" w:hint="eastAsia"/>
                <w:b/>
                <w:bCs/>
              </w:rPr>
              <w:t>☐</w:t>
            </w:r>
          </w:p>
        </w:tc>
        <w:tc>
          <w:tcPr>
            <w:tcW w:w="816" w:type="dxa"/>
            <w:shd w:val="clear" w:color="auto" w:fill="BFBFBF"/>
            <w:vAlign w:val="center"/>
          </w:tcPr>
          <w:p w14:paraId="77143C1D" w14:textId="77777777" w:rsidR="00485167" w:rsidRDefault="00000000">
            <w:pPr>
              <w:autoSpaceDE w:val="0"/>
              <w:autoSpaceDN w:val="0"/>
              <w:adjustRightInd w:val="0"/>
              <w:jc w:val="center"/>
              <w:rPr>
                <w:rFonts w:ascii="Arial" w:hAnsi="Arial" w:cs="Arial"/>
                <w:b/>
                <w:bCs/>
              </w:rPr>
            </w:pPr>
            <w:r>
              <w:rPr>
                <w:rFonts w:ascii="MS Gothic" w:eastAsia="MS Gothic" w:hAnsi="MS Gothic" w:cs="Arial" w:hint="eastAsia"/>
                <w:b/>
                <w:bCs/>
              </w:rPr>
              <w:t>☒</w:t>
            </w:r>
          </w:p>
        </w:tc>
      </w:tr>
      <w:tr w:rsidR="00485167" w14:paraId="4B773E93" w14:textId="77777777">
        <w:trPr>
          <w:trHeight w:val="403"/>
        </w:trPr>
        <w:tc>
          <w:tcPr>
            <w:tcW w:w="562" w:type="dxa"/>
            <w:shd w:val="clear" w:color="auto" w:fill="F2F2F2"/>
            <w:vAlign w:val="center"/>
          </w:tcPr>
          <w:p w14:paraId="355C47ED" w14:textId="77777777" w:rsidR="00485167" w:rsidRDefault="00000000">
            <w:pPr>
              <w:autoSpaceDE w:val="0"/>
              <w:autoSpaceDN w:val="0"/>
              <w:adjustRightInd w:val="0"/>
              <w:rPr>
                <w:rFonts w:ascii="Arial" w:hAnsi="Arial" w:cs="Arial"/>
              </w:rPr>
            </w:pPr>
            <w:r>
              <w:rPr>
                <w:rFonts w:ascii="Arial" w:hAnsi="Arial" w:cs="Arial"/>
              </w:rPr>
              <w:t>4</w:t>
            </w:r>
          </w:p>
        </w:tc>
        <w:tc>
          <w:tcPr>
            <w:tcW w:w="8227" w:type="dxa"/>
            <w:shd w:val="clear" w:color="auto" w:fill="F2F2F2"/>
            <w:vAlign w:val="center"/>
          </w:tcPr>
          <w:p w14:paraId="30402B43" w14:textId="77777777" w:rsidR="00485167" w:rsidRDefault="00000000">
            <w:pPr>
              <w:autoSpaceDE w:val="0"/>
              <w:autoSpaceDN w:val="0"/>
              <w:adjustRightInd w:val="0"/>
              <w:rPr>
                <w:rFonts w:ascii="Arial" w:hAnsi="Arial" w:cs="Arial"/>
              </w:rPr>
            </w:pPr>
            <w:r>
              <w:rPr>
                <w:rFonts w:ascii="Arial" w:hAnsi="Arial" w:cs="Arial"/>
              </w:rPr>
              <w:t xml:space="preserve">Use of participant diaries? </w:t>
            </w:r>
          </w:p>
        </w:tc>
        <w:tc>
          <w:tcPr>
            <w:tcW w:w="846" w:type="dxa"/>
            <w:shd w:val="clear" w:color="auto" w:fill="BFBFBF"/>
            <w:vAlign w:val="center"/>
          </w:tcPr>
          <w:p w14:paraId="28C86CDA"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c>
          <w:tcPr>
            <w:tcW w:w="816" w:type="dxa"/>
            <w:shd w:val="clear" w:color="auto" w:fill="BFBFBF"/>
            <w:vAlign w:val="center"/>
          </w:tcPr>
          <w:p w14:paraId="2C04B3EC"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13B1747A" w14:textId="77777777">
        <w:trPr>
          <w:trHeight w:val="403"/>
        </w:trPr>
        <w:tc>
          <w:tcPr>
            <w:tcW w:w="562" w:type="dxa"/>
            <w:shd w:val="clear" w:color="auto" w:fill="F2F2F2"/>
            <w:vAlign w:val="center"/>
          </w:tcPr>
          <w:p w14:paraId="38A85F13" w14:textId="77777777" w:rsidR="00485167" w:rsidRDefault="00000000">
            <w:pPr>
              <w:autoSpaceDE w:val="0"/>
              <w:autoSpaceDN w:val="0"/>
              <w:adjustRightInd w:val="0"/>
              <w:rPr>
                <w:rFonts w:ascii="Arial" w:hAnsi="Arial" w:cs="Arial"/>
              </w:rPr>
            </w:pPr>
            <w:r>
              <w:rPr>
                <w:rFonts w:ascii="Arial" w:hAnsi="Arial" w:cs="Arial"/>
              </w:rPr>
              <w:t>5</w:t>
            </w:r>
          </w:p>
        </w:tc>
        <w:tc>
          <w:tcPr>
            <w:tcW w:w="8227" w:type="dxa"/>
            <w:shd w:val="clear" w:color="auto" w:fill="F2F2F2"/>
            <w:vAlign w:val="center"/>
          </w:tcPr>
          <w:p w14:paraId="2E54354B" w14:textId="77777777" w:rsidR="00485167" w:rsidRDefault="00000000">
            <w:pPr>
              <w:autoSpaceDE w:val="0"/>
              <w:autoSpaceDN w:val="0"/>
              <w:adjustRightInd w:val="0"/>
              <w:rPr>
                <w:rFonts w:ascii="Arial" w:hAnsi="Arial" w:cs="Arial"/>
              </w:rPr>
            </w:pPr>
            <w:commentRangeStart w:id="18"/>
            <w:r>
              <w:rPr>
                <w:rFonts w:ascii="Arial" w:hAnsi="Arial" w:cs="Arial"/>
              </w:rPr>
              <w:t>Use of video or audio recording?</w:t>
            </w:r>
            <w:commentRangeEnd w:id="18"/>
            <w:r>
              <w:rPr>
                <w:rStyle w:val="CommentReference"/>
              </w:rPr>
              <w:commentReference w:id="18"/>
            </w:r>
          </w:p>
        </w:tc>
        <w:tc>
          <w:tcPr>
            <w:tcW w:w="846" w:type="dxa"/>
            <w:shd w:val="clear" w:color="auto" w:fill="BFBFBF"/>
            <w:vAlign w:val="center"/>
          </w:tcPr>
          <w:p w14:paraId="1ABB89B6" w14:textId="77777777" w:rsidR="00485167" w:rsidRDefault="00000000">
            <w:pPr>
              <w:autoSpaceDE w:val="0"/>
              <w:autoSpaceDN w:val="0"/>
              <w:adjustRightInd w:val="0"/>
              <w:jc w:val="center"/>
              <w:rPr>
                <w:rFonts w:ascii="Arial" w:hAnsi="Arial" w:cs="Arial"/>
                <w:b/>
                <w:bCs/>
              </w:rPr>
            </w:pPr>
            <w:r>
              <w:rPr>
                <w:rFonts w:ascii="MS Gothic" w:eastAsia="MS Gothic" w:hAnsi="MS Gothic" w:cs="Arial" w:hint="eastAsia"/>
                <w:b/>
                <w:bCs/>
              </w:rPr>
              <w:t>☐</w:t>
            </w:r>
          </w:p>
        </w:tc>
        <w:tc>
          <w:tcPr>
            <w:tcW w:w="816" w:type="dxa"/>
            <w:shd w:val="clear" w:color="auto" w:fill="BFBFBF"/>
            <w:vAlign w:val="center"/>
          </w:tcPr>
          <w:p w14:paraId="279ED72C" w14:textId="77777777" w:rsidR="00485167" w:rsidRDefault="00000000">
            <w:pPr>
              <w:autoSpaceDE w:val="0"/>
              <w:autoSpaceDN w:val="0"/>
              <w:adjustRightInd w:val="0"/>
              <w:jc w:val="center"/>
              <w:rPr>
                <w:rFonts w:ascii="Arial" w:hAnsi="Arial" w:cs="Arial"/>
                <w:b/>
                <w:bCs/>
              </w:rPr>
            </w:pPr>
            <w:r>
              <w:rPr>
                <w:rFonts w:ascii="MS Gothic" w:eastAsia="MS Gothic" w:hAnsi="MS Gothic" w:cs="Arial" w:hint="eastAsia"/>
                <w:b/>
                <w:bCs/>
              </w:rPr>
              <w:t>☒</w:t>
            </w:r>
          </w:p>
        </w:tc>
      </w:tr>
      <w:tr w:rsidR="00485167" w14:paraId="66DC46A7" w14:textId="77777777">
        <w:trPr>
          <w:trHeight w:val="403"/>
        </w:trPr>
        <w:tc>
          <w:tcPr>
            <w:tcW w:w="562" w:type="dxa"/>
            <w:shd w:val="clear" w:color="auto" w:fill="F2F2F2"/>
            <w:vAlign w:val="center"/>
          </w:tcPr>
          <w:p w14:paraId="19CE165C" w14:textId="77777777" w:rsidR="00485167" w:rsidRDefault="00000000">
            <w:pPr>
              <w:autoSpaceDE w:val="0"/>
              <w:autoSpaceDN w:val="0"/>
              <w:adjustRightInd w:val="0"/>
              <w:rPr>
                <w:rFonts w:ascii="Arial" w:hAnsi="Arial" w:cs="Arial"/>
              </w:rPr>
            </w:pPr>
            <w:r>
              <w:rPr>
                <w:rFonts w:ascii="Arial" w:hAnsi="Arial" w:cs="Arial"/>
              </w:rPr>
              <w:t>6</w:t>
            </w:r>
          </w:p>
        </w:tc>
        <w:tc>
          <w:tcPr>
            <w:tcW w:w="8227" w:type="dxa"/>
            <w:shd w:val="clear" w:color="auto" w:fill="F2F2F2"/>
            <w:vAlign w:val="center"/>
          </w:tcPr>
          <w:p w14:paraId="123C7714" w14:textId="77777777" w:rsidR="00485167" w:rsidRDefault="00000000">
            <w:pPr>
              <w:autoSpaceDE w:val="0"/>
              <w:autoSpaceDN w:val="0"/>
              <w:adjustRightInd w:val="0"/>
              <w:rPr>
                <w:rFonts w:ascii="Arial" w:hAnsi="Arial" w:cs="Arial"/>
              </w:rPr>
            </w:pPr>
            <w:commentRangeStart w:id="19"/>
            <w:r>
              <w:rPr>
                <w:rFonts w:ascii="Arial" w:hAnsi="Arial" w:cs="Arial"/>
              </w:rPr>
              <w:t>Use of computer-generated log files?</w:t>
            </w:r>
            <w:commentRangeEnd w:id="19"/>
            <w:r>
              <w:rPr>
                <w:rStyle w:val="CommentReference"/>
              </w:rPr>
              <w:commentReference w:id="19"/>
            </w:r>
          </w:p>
        </w:tc>
        <w:tc>
          <w:tcPr>
            <w:tcW w:w="846" w:type="dxa"/>
            <w:shd w:val="clear" w:color="auto" w:fill="BFBFBF"/>
            <w:vAlign w:val="center"/>
          </w:tcPr>
          <w:p w14:paraId="059FC10A"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c>
          <w:tcPr>
            <w:tcW w:w="816" w:type="dxa"/>
            <w:shd w:val="clear" w:color="auto" w:fill="BFBFBF"/>
            <w:vAlign w:val="center"/>
          </w:tcPr>
          <w:p w14:paraId="5CBD57C0"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04372ABD" w14:textId="77777777">
        <w:trPr>
          <w:trHeight w:val="439"/>
        </w:trPr>
        <w:tc>
          <w:tcPr>
            <w:tcW w:w="562" w:type="dxa"/>
            <w:shd w:val="clear" w:color="auto" w:fill="F2F2F2"/>
            <w:vAlign w:val="center"/>
          </w:tcPr>
          <w:p w14:paraId="2B8F4FB5" w14:textId="77777777" w:rsidR="00485167" w:rsidRDefault="00000000">
            <w:pPr>
              <w:autoSpaceDE w:val="0"/>
              <w:autoSpaceDN w:val="0"/>
              <w:adjustRightInd w:val="0"/>
              <w:rPr>
                <w:rFonts w:ascii="Arial" w:hAnsi="Arial" w:cs="Arial"/>
              </w:rPr>
            </w:pPr>
            <w:r>
              <w:rPr>
                <w:rFonts w:ascii="Arial" w:hAnsi="Arial" w:cs="Arial"/>
              </w:rPr>
              <w:t>7</w:t>
            </w:r>
          </w:p>
        </w:tc>
        <w:tc>
          <w:tcPr>
            <w:tcW w:w="8227" w:type="dxa"/>
            <w:shd w:val="clear" w:color="auto" w:fill="F2F2F2"/>
            <w:vAlign w:val="center"/>
          </w:tcPr>
          <w:p w14:paraId="33F1A0D5" w14:textId="77777777" w:rsidR="00485167" w:rsidRDefault="00000000">
            <w:pPr>
              <w:autoSpaceDE w:val="0"/>
              <w:autoSpaceDN w:val="0"/>
              <w:adjustRightInd w:val="0"/>
              <w:rPr>
                <w:rFonts w:ascii="Arial" w:hAnsi="Arial" w:cs="Arial"/>
              </w:rPr>
            </w:pPr>
            <w:r>
              <w:rPr>
                <w:rFonts w:ascii="Arial" w:hAnsi="Arial" w:cs="Arial"/>
              </w:rPr>
              <w:t>Participant observation with their knowledge?</w:t>
            </w:r>
          </w:p>
        </w:tc>
        <w:tc>
          <w:tcPr>
            <w:tcW w:w="846" w:type="dxa"/>
            <w:shd w:val="clear" w:color="auto" w:fill="BFBFBF"/>
            <w:vAlign w:val="center"/>
          </w:tcPr>
          <w:p w14:paraId="57B3C932"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c>
          <w:tcPr>
            <w:tcW w:w="816" w:type="dxa"/>
            <w:shd w:val="clear" w:color="auto" w:fill="BFBFBF"/>
            <w:vAlign w:val="center"/>
          </w:tcPr>
          <w:p w14:paraId="273A5763"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7A87A1C1" w14:textId="77777777">
        <w:trPr>
          <w:trHeight w:val="403"/>
        </w:trPr>
        <w:tc>
          <w:tcPr>
            <w:tcW w:w="562" w:type="dxa"/>
            <w:shd w:val="clear" w:color="auto" w:fill="F2F2F2"/>
            <w:vAlign w:val="center"/>
          </w:tcPr>
          <w:p w14:paraId="536F49DC" w14:textId="77777777" w:rsidR="00485167" w:rsidRDefault="00000000">
            <w:pPr>
              <w:autoSpaceDE w:val="0"/>
              <w:autoSpaceDN w:val="0"/>
              <w:adjustRightInd w:val="0"/>
              <w:rPr>
                <w:rFonts w:ascii="Arial" w:hAnsi="Arial" w:cs="Arial"/>
              </w:rPr>
            </w:pPr>
            <w:r>
              <w:rPr>
                <w:rFonts w:ascii="Arial" w:hAnsi="Arial" w:cs="Arial"/>
              </w:rPr>
              <w:t>8</w:t>
            </w:r>
          </w:p>
        </w:tc>
        <w:tc>
          <w:tcPr>
            <w:tcW w:w="8227" w:type="dxa"/>
            <w:shd w:val="clear" w:color="auto" w:fill="F2F2F2"/>
            <w:vAlign w:val="center"/>
          </w:tcPr>
          <w:p w14:paraId="6F715569" w14:textId="77777777" w:rsidR="00485167" w:rsidRDefault="00000000">
            <w:pPr>
              <w:autoSpaceDE w:val="0"/>
              <w:autoSpaceDN w:val="0"/>
              <w:adjustRightInd w:val="0"/>
              <w:rPr>
                <w:rFonts w:ascii="Arial" w:hAnsi="Arial" w:cs="Arial"/>
              </w:rPr>
            </w:pPr>
            <w:r>
              <w:rPr>
                <w:rFonts w:ascii="Arial" w:hAnsi="Arial" w:cs="Arial"/>
              </w:rPr>
              <w:t>Participant observation without their knowledge?</w:t>
            </w:r>
          </w:p>
        </w:tc>
        <w:tc>
          <w:tcPr>
            <w:tcW w:w="846" w:type="dxa"/>
            <w:shd w:val="clear" w:color="auto" w:fill="BFBFBF"/>
            <w:vAlign w:val="center"/>
          </w:tcPr>
          <w:p w14:paraId="69E68AD6"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c>
          <w:tcPr>
            <w:tcW w:w="816" w:type="dxa"/>
            <w:shd w:val="clear" w:color="auto" w:fill="BFBFBF"/>
            <w:vAlign w:val="center"/>
          </w:tcPr>
          <w:p w14:paraId="4C6930F2"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391604FB" w14:textId="77777777">
        <w:trPr>
          <w:trHeight w:val="439"/>
        </w:trPr>
        <w:tc>
          <w:tcPr>
            <w:tcW w:w="562" w:type="dxa"/>
            <w:shd w:val="clear" w:color="auto" w:fill="F2F2F2"/>
            <w:vAlign w:val="center"/>
          </w:tcPr>
          <w:p w14:paraId="40557441" w14:textId="77777777" w:rsidR="00485167" w:rsidRDefault="00000000">
            <w:pPr>
              <w:autoSpaceDE w:val="0"/>
              <w:autoSpaceDN w:val="0"/>
              <w:adjustRightInd w:val="0"/>
              <w:rPr>
                <w:rFonts w:ascii="Arial" w:hAnsi="Arial" w:cs="Arial"/>
              </w:rPr>
            </w:pPr>
            <w:r>
              <w:rPr>
                <w:rFonts w:ascii="Arial" w:hAnsi="Arial" w:cs="Arial"/>
              </w:rPr>
              <w:t>9</w:t>
            </w:r>
          </w:p>
        </w:tc>
        <w:tc>
          <w:tcPr>
            <w:tcW w:w="8227" w:type="dxa"/>
            <w:shd w:val="clear" w:color="auto" w:fill="F2F2F2"/>
            <w:vAlign w:val="center"/>
          </w:tcPr>
          <w:p w14:paraId="2959C74B" w14:textId="77777777" w:rsidR="00485167" w:rsidRDefault="00000000">
            <w:pPr>
              <w:autoSpaceDE w:val="0"/>
              <w:autoSpaceDN w:val="0"/>
              <w:adjustRightInd w:val="0"/>
              <w:rPr>
                <w:rFonts w:ascii="Arial" w:hAnsi="Arial" w:cs="Arial"/>
              </w:rPr>
            </w:pPr>
            <w:r>
              <w:rPr>
                <w:rFonts w:ascii="Arial" w:hAnsi="Arial" w:cs="Arial"/>
              </w:rPr>
              <w:t>Access to personal or confidential information without the participants’ specific consent?</w:t>
            </w:r>
          </w:p>
        </w:tc>
        <w:tc>
          <w:tcPr>
            <w:tcW w:w="846" w:type="dxa"/>
            <w:shd w:val="clear" w:color="auto" w:fill="BFBFBF"/>
            <w:vAlign w:val="center"/>
          </w:tcPr>
          <w:p w14:paraId="743F4E60"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c>
          <w:tcPr>
            <w:tcW w:w="816" w:type="dxa"/>
            <w:shd w:val="clear" w:color="auto" w:fill="BFBFBF"/>
            <w:vAlign w:val="center"/>
          </w:tcPr>
          <w:p w14:paraId="3BAEB9AD"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2EB39F6B" w14:textId="77777777">
        <w:trPr>
          <w:trHeight w:val="403"/>
        </w:trPr>
        <w:tc>
          <w:tcPr>
            <w:tcW w:w="562" w:type="dxa"/>
            <w:shd w:val="clear" w:color="auto" w:fill="F2F2F2"/>
            <w:vAlign w:val="center"/>
          </w:tcPr>
          <w:p w14:paraId="1CC9D093" w14:textId="77777777" w:rsidR="00485167" w:rsidRDefault="00000000">
            <w:pPr>
              <w:autoSpaceDE w:val="0"/>
              <w:autoSpaceDN w:val="0"/>
              <w:adjustRightInd w:val="0"/>
              <w:rPr>
                <w:rFonts w:ascii="Arial" w:hAnsi="Arial" w:cs="Arial"/>
              </w:rPr>
            </w:pPr>
            <w:r>
              <w:rPr>
                <w:rFonts w:ascii="Arial" w:hAnsi="Arial" w:cs="Arial"/>
              </w:rPr>
              <w:t>10</w:t>
            </w:r>
          </w:p>
        </w:tc>
        <w:tc>
          <w:tcPr>
            <w:tcW w:w="8227" w:type="dxa"/>
            <w:shd w:val="clear" w:color="auto" w:fill="F2F2F2"/>
            <w:vAlign w:val="center"/>
          </w:tcPr>
          <w:p w14:paraId="05536482" w14:textId="77777777" w:rsidR="00485167" w:rsidRDefault="00000000">
            <w:pPr>
              <w:autoSpaceDE w:val="0"/>
              <w:autoSpaceDN w:val="0"/>
              <w:adjustRightInd w:val="0"/>
              <w:rPr>
                <w:rFonts w:ascii="Arial" w:hAnsi="Arial" w:cs="Arial"/>
              </w:rPr>
            </w:pPr>
            <w:r>
              <w:rPr>
                <w:rFonts w:ascii="Arial" w:hAnsi="Arial" w:cs="Arial"/>
              </w:rPr>
              <w:t xml:space="preserve">Administration of any questions, test stimuli, presentation that may be experienced as physically, </w:t>
            </w:r>
            <w:proofErr w:type="gramStart"/>
            <w:r>
              <w:rPr>
                <w:rFonts w:ascii="Arial" w:hAnsi="Arial" w:cs="Arial"/>
              </w:rPr>
              <w:t>mentally</w:t>
            </w:r>
            <w:proofErr w:type="gramEnd"/>
            <w:r>
              <w:rPr>
                <w:rFonts w:ascii="Arial" w:hAnsi="Arial" w:cs="Arial"/>
              </w:rPr>
              <w:t xml:space="preserve"> or emotionally harmful / offensive?</w:t>
            </w:r>
          </w:p>
        </w:tc>
        <w:tc>
          <w:tcPr>
            <w:tcW w:w="846" w:type="dxa"/>
            <w:shd w:val="clear" w:color="auto" w:fill="BFBFBF"/>
            <w:vAlign w:val="center"/>
          </w:tcPr>
          <w:p w14:paraId="6B437F2E"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c>
          <w:tcPr>
            <w:tcW w:w="816" w:type="dxa"/>
            <w:shd w:val="clear" w:color="auto" w:fill="BFBFBF"/>
            <w:vAlign w:val="center"/>
          </w:tcPr>
          <w:p w14:paraId="1772EB25"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2A54F5B2" w14:textId="77777777">
        <w:trPr>
          <w:trHeight w:val="403"/>
        </w:trPr>
        <w:tc>
          <w:tcPr>
            <w:tcW w:w="562" w:type="dxa"/>
            <w:shd w:val="clear" w:color="auto" w:fill="F2F2F2"/>
            <w:vAlign w:val="center"/>
          </w:tcPr>
          <w:p w14:paraId="3BF78F75" w14:textId="77777777" w:rsidR="00485167" w:rsidRDefault="00000000">
            <w:pPr>
              <w:autoSpaceDE w:val="0"/>
              <w:autoSpaceDN w:val="0"/>
              <w:adjustRightInd w:val="0"/>
              <w:rPr>
                <w:rFonts w:ascii="Arial" w:hAnsi="Arial" w:cs="Arial"/>
              </w:rPr>
            </w:pPr>
            <w:r>
              <w:rPr>
                <w:rFonts w:ascii="Arial" w:hAnsi="Arial" w:cs="Arial"/>
              </w:rPr>
              <w:t>11</w:t>
            </w:r>
          </w:p>
        </w:tc>
        <w:tc>
          <w:tcPr>
            <w:tcW w:w="8227" w:type="dxa"/>
            <w:shd w:val="clear" w:color="auto" w:fill="F2F2F2"/>
            <w:vAlign w:val="center"/>
          </w:tcPr>
          <w:p w14:paraId="23474F33" w14:textId="77777777" w:rsidR="00485167" w:rsidRDefault="00000000">
            <w:pPr>
              <w:autoSpaceDE w:val="0"/>
              <w:autoSpaceDN w:val="0"/>
              <w:adjustRightInd w:val="0"/>
              <w:rPr>
                <w:rFonts w:ascii="Arial" w:hAnsi="Arial" w:cs="Arial"/>
              </w:rPr>
            </w:pPr>
            <w:r>
              <w:rPr>
                <w:rFonts w:ascii="Arial" w:hAnsi="Arial" w:cs="Arial"/>
              </w:rPr>
              <w:t>Performance of any acts which may cause embarrassment or affect self-esteem?</w:t>
            </w:r>
          </w:p>
        </w:tc>
        <w:tc>
          <w:tcPr>
            <w:tcW w:w="846" w:type="dxa"/>
            <w:shd w:val="clear" w:color="auto" w:fill="BFBFBF"/>
            <w:vAlign w:val="center"/>
          </w:tcPr>
          <w:p w14:paraId="01B62D40"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816" w:type="dxa"/>
            <w:shd w:val="clear" w:color="auto" w:fill="BFBFBF"/>
            <w:vAlign w:val="center"/>
          </w:tcPr>
          <w:p w14:paraId="44F29BEF"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r>
      <w:tr w:rsidR="00485167" w14:paraId="46A25BA1" w14:textId="77777777">
        <w:trPr>
          <w:trHeight w:val="403"/>
        </w:trPr>
        <w:tc>
          <w:tcPr>
            <w:tcW w:w="562" w:type="dxa"/>
            <w:shd w:val="clear" w:color="auto" w:fill="F2F2F2"/>
            <w:vAlign w:val="center"/>
          </w:tcPr>
          <w:p w14:paraId="18627E4A" w14:textId="77777777" w:rsidR="00485167" w:rsidRDefault="00000000">
            <w:pPr>
              <w:autoSpaceDE w:val="0"/>
              <w:autoSpaceDN w:val="0"/>
              <w:adjustRightInd w:val="0"/>
              <w:rPr>
                <w:rFonts w:ascii="Arial" w:hAnsi="Arial" w:cs="Arial"/>
              </w:rPr>
            </w:pPr>
            <w:r>
              <w:rPr>
                <w:rFonts w:ascii="Arial" w:hAnsi="Arial" w:cs="Arial"/>
              </w:rPr>
              <w:t>12</w:t>
            </w:r>
          </w:p>
        </w:tc>
        <w:tc>
          <w:tcPr>
            <w:tcW w:w="8227" w:type="dxa"/>
            <w:shd w:val="clear" w:color="auto" w:fill="F2F2F2"/>
            <w:vAlign w:val="center"/>
          </w:tcPr>
          <w:p w14:paraId="1593A172" w14:textId="77777777" w:rsidR="00485167" w:rsidRDefault="00000000">
            <w:pPr>
              <w:autoSpaceDE w:val="0"/>
              <w:autoSpaceDN w:val="0"/>
              <w:adjustRightInd w:val="0"/>
              <w:rPr>
                <w:rFonts w:ascii="Arial" w:hAnsi="Arial" w:cs="Arial"/>
              </w:rPr>
            </w:pPr>
            <w:r>
              <w:rPr>
                <w:rFonts w:ascii="Arial" w:hAnsi="Arial" w:cs="Arial"/>
              </w:rPr>
              <w:t>Investigation of participants involved in illegal activities?</w:t>
            </w:r>
          </w:p>
        </w:tc>
        <w:tc>
          <w:tcPr>
            <w:tcW w:w="846" w:type="dxa"/>
            <w:shd w:val="clear" w:color="auto" w:fill="BFBFBF"/>
            <w:vAlign w:val="center"/>
          </w:tcPr>
          <w:p w14:paraId="5BA54D9B"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816" w:type="dxa"/>
            <w:shd w:val="clear" w:color="auto" w:fill="BFBFBF"/>
            <w:vAlign w:val="center"/>
          </w:tcPr>
          <w:p w14:paraId="6F9F202D"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r>
      <w:tr w:rsidR="00485167" w14:paraId="085ED831" w14:textId="77777777">
        <w:trPr>
          <w:trHeight w:val="403"/>
        </w:trPr>
        <w:tc>
          <w:tcPr>
            <w:tcW w:w="562" w:type="dxa"/>
            <w:shd w:val="clear" w:color="auto" w:fill="F2F2F2"/>
            <w:vAlign w:val="center"/>
          </w:tcPr>
          <w:p w14:paraId="5DA1FDF0" w14:textId="77777777" w:rsidR="00485167" w:rsidRDefault="00000000">
            <w:pPr>
              <w:autoSpaceDE w:val="0"/>
              <w:autoSpaceDN w:val="0"/>
              <w:adjustRightInd w:val="0"/>
              <w:rPr>
                <w:rFonts w:ascii="Arial" w:hAnsi="Arial" w:cs="Arial"/>
              </w:rPr>
            </w:pPr>
            <w:r>
              <w:rPr>
                <w:rFonts w:ascii="Arial" w:hAnsi="Arial" w:cs="Arial"/>
              </w:rPr>
              <w:t>13</w:t>
            </w:r>
          </w:p>
        </w:tc>
        <w:tc>
          <w:tcPr>
            <w:tcW w:w="8227" w:type="dxa"/>
            <w:shd w:val="clear" w:color="auto" w:fill="F2F2F2"/>
            <w:vAlign w:val="center"/>
          </w:tcPr>
          <w:p w14:paraId="2A97C0D9" w14:textId="77777777" w:rsidR="00485167" w:rsidRDefault="00000000">
            <w:pPr>
              <w:autoSpaceDE w:val="0"/>
              <w:autoSpaceDN w:val="0"/>
              <w:adjustRightInd w:val="0"/>
              <w:rPr>
                <w:rFonts w:ascii="Arial" w:hAnsi="Arial" w:cs="Arial"/>
              </w:rPr>
            </w:pPr>
            <w:r>
              <w:rPr>
                <w:rFonts w:ascii="Arial" w:hAnsi="Arial" w:cs="Arial"/>
              </w:rPr>
              <w:t>Use of procedures that involve deception?</w:t>
            </w:r>
          </w:p>
        </w:tc>
        <w:tc>
          <w:tcPr>
            <w:tcW w:w="846" w:type="dxa"/>
            <w:shd w:val="clear" w:color="auto" w:fill="BFBFBF"/>
            <w:vAlign w:val="center"/>
          </w:tcPr>
          <w:p w14:paraId="1ACE0473"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816" w:type="dxa"/>
            <w:shd w:val="clear" w:color="auto" w:fill="BFBFBF"/>
            <w:vAlign w:val="center"/>
          </w:tcPr>
          <w:p w14:paraId="6C8D6B6B"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r>
      <w:tr w:rsidR="00485167" w14:paraId="718231CC" w14:textId="77777777">
        <w:trPr>
          <w:trHeight w:val="403"/>
        </w:trPr>
        <w:tc>
          <w:tcPr>
            <w:tcW w:w="562" w:type="dxa"/>
            <w:shd w:val="clear" w:color="auto" w:fill="F2F2F2"/>
            <w:vAlign w:val="center"/>
          </w:tcPr>
          <w:p w14:paraId="39988E11" w14:textId="77777777" w:rsidR="00485167" w:rsidRDefault="00000000">
            <w:pPr>
              <w:autoSpaceDE w:val="0"/>
              <w:autoSpaceDN w:val="0"/>
              <w:adjustRightInd w:val="0"/>
              <w:rPr>
                <w:rFonts w:ascii="Arial" w:hAnsi="Arial" w:cs="Arial"/>
              </w:rPr>
            </w:pPr>
            <w:r>
              <w:rPr>
                <w:rFonts w:ascii="Arial" w:hAnsi="Arial" w:cs="Arial"/>
              </w:rPr>
              <w:t>14</w:t>
            </w:r>
          </w:p>
        </w:tc>
        <w:tc>
          <w:tcPr>
            <w:tcW w:w="8227" w:type="dxa"/>
            <w:shd w:val="clear" w:color="auto" w:fill="F2F2F2"/>
            <w:vAlign w:val="center"/>
          </w:tcPr>
          <w:p w14:paraId="2C8EF9D8" w14:textId="77777777" w:rsidR="00485167" w:rsidRDefault="00000000">
            <w:pPr>
              <w:autoSpaceDE w:val="0"/>
              <w:autoSpaceDN w:val="0"/>
              <w:adjustRightInd w:val="0"/>
              <w:rPr>
                <w:rFonts w:ascii="Arial" w:hAnsi="Arial" w:cs="Arial"/>
              </w:rPr>
            </w:pPr>
            <w:r>
              <w:rPr>
                <w:rFonts w:ascii="Arial" w:hAnsi="Arial" w:cs="Arial"/>
              </w:rPr>
              <w:t xml:space="preserve">Administration of any substance, </w:t>
            </w:r>
            <w:proofErr w:type="gramStart"/>
            <w:r>
              <w:rPr>
                <w:rFonts w:ascii="Arial" w:hAnsi="Arial" w:cs="Arial"/>
              </w:rPr>
              <w:t>agent</w:t>
            </w:r>
            <w:proofErr w:type="gramEnd"/>
            <w:r>
              <w:rPr>
                <w:rFonts w:ascii="Arial" w:hAnsi="Arial" w:cs="Arial"/>
              </w:rPr>
              <w:t xml:space="preserve"> or placebo?</w:t>
            </w:r>
          </w:p>
        </w:tc>
        <w:tc>
          <w:tcPr>
            <w:tcW w:w="846" w:type="dxa"/>
            <w:shd w:val="clear" w:color="auto" w:fill="BFBFBF"/>
            <w:vAlign w:val="center"/>
          </w:tcPr>
          <w:p w14:paraId="04139AE1"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816" w:type="dxa"/>
            <w:shd w:val="clear" w:color="auto" w:fill="BFBFBF"/>
            <w:vAlign w:val="center"/>
          </w:tcPr>
          <w:p w14:paraId="7F29612F"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r>
      <w:tr w:rsidR="00485167" w14:paraId="7965C25F" w14:textId="77777777">
        <w:trPr>
          <w:trHeight w:val="403"/>
        </w:trPr>
        <w:tc>
          <w:tcPr>
            <w:tcW w:w="562" w:type="dxa"/>
            <w:shd w:val="clear" w:color="auto" w:fill="F2F2F2"/>
            <w:vAlign w:val="center"/>
          </w:tcPr>
          <w:p w14:paraId="2ABD4457" w14:textId="77777777" w:rsidR="00485167" w:rsidRDefault="00000000">
            <w:pPr>
              <w:autoSpaceDE w:val="0"/>
              <w:autoSpaceDN w:val="0"/>
              <w:adjustRightInd w:val="0"/>
              <w:rPr>
                <w:rFonts w:ascii="Arial" w:hAnsi="Arial" w:cs="Arial"/>
              </w:rPr>
            </w:pPr>
            <w:r>
              <w:rPr>
                <w:rFonts w:ascii="Arial" w:hAnsi="Arial" w:cs="Arial"/>
              </w:rPr>
              <w:t>15</w:t>
            </w:r>
          </w:p>
        </w:tc>
        <w:tc>
          <w:tcPr>
            <w:tcW w:w="8227" w:type="dxa"/>
            <w:shd w:val="clear" w:color="auto" w:fill="F2F2F2"/>
            <w:vAlign w:val="center"/>
          </w:tcPr>
          <w:p w14:paraId="39F3805E" w14:textId="77777777" w:rsidR="00485167" w:rsidRDefault="00000000">
            <w:pPr>
              <w:autoSpaceDE w:val="0"/>
              <w:autoSpaceDN w:val="0"/>
              <w:adjustRightInd w:val="0"/>
              <w:rPr>
                <w:rFonts w:ascii="Arial" w:hAnsi="Arial" w:cs="Arial"/>
              </w:rPr>
            </w:pPr>
            <w:r>
              <w:rPr>
                <w:rFonts w:ascii="Arial" w:hAnsi="Arial" w:cs="Arial"/>
              </w:rPr>
              <w:t>Working with live vertebrate animals?</w:t>
            </w:r>
          </w:p>
        </w:tc>
        <w:tc>
          <w:tcPr>
            <w:tcW w:w="846" w:type="dxa"/>
            <w:shd w:val="clear" w:color="auto" w:fill="BFBFBF"/>
            <w:vAlign w:val="center"/>
          </w:tcPr>
          <w:p w14:paraId="4D9069EB"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816" w:type="dxa"/>
            <w:shd w:val="clear" w:color="auto" w:fill="BFBFBF"/>
            <w:vAlign w:val="center"/>
          </w:tcPr>
          <w:p w14:paraId="383C390F"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r>
      <w:tr w:rsidR="00485167" w14:paraId="778FCC48" w14:textId="77777777">
        <w:trPr>
          <w:trHeight w:val="403"/>
        </w:trPr>
        <w:tc>
          <w:tcPr>
            <w:tcW w:w="562" w:type="dxa"/>
            <w:shd w:val="clear" w:color="auto" w:fill="F2F2F2"/>
            <w:vAlign w:val="center"/>
          </w:tcPr>
          <w:p w14:paraId="4FDEB31E" w14:textId="77777777" w:rsidR="00485167" w:rsidRDefault="00000000">
            <w:pPr>
              <w:autoSpaceDE w:val="0"/>
              <w:autoSpaceDN w:val="0"/>
              <w:adjustRightInd w:val="0"/>
              <w:rPr>
                <w:rFonts w:ascii="Arial" w:hAnsi="Arial" w:cs="Arial"/>
              </w:rPr>
            </w:pPr>
            <w:r>
              <w:rPr>
                <w:rFonts w:ascii="Arial" w:hAnsi="Arial" w:cs="Arial"/>
              </w:rPr>
              <w:t>16</w:t>
            </w:r>
          </w:p>
        </w:tc>
        <w:tc>
          <w:tcPr>
            <w:tcW w:w="8227" w:type="dxa"/>
            <w:shd w:val="clear" w:color="auto" w:fill="F2F2F2"/>
            <w:vAlign w:val="center"/>
          </w:tcPr>
          <w:p w14:paraId="2D8A6270" w14:textId="77777777" w:rsidR="00485167" w:rsidRDefault="00000000">
            <w:pPr>
              <w:autoSpaceDE w:val="0"/>
              <w:autoSpaceDN w:val="0"/>
              <w:adjustRightInd w:val="0"/>
              <w:rPr>
                <w:rFonts w:ascii="Arial" w:hAnsi="Arial" w:cs="Arial"/>
              </w:rPr>
            </w:pPr>
            <w:commentRangeStart w:id="20"/>
            <w:r>
              <w:rPr>
                <w:rFonts w:ascii="Arial" w:hAnsi="Arial" w:cs="Arial"/>
              </w:rPr>
              <w:t>Procedures that may have a negative impact on the environment?</w:t>
            </w:r>
            <w:commentRangeEnd w:id="20"/>
            <w:r>
              <w:rPr>
                <w:rStyle w:val="CommentReference"/>
              </w:rPr>
              <w:commentReference w:id="20"/>
            </w:r>
          </w:p>
        </w:tc>
        <w:tc>
          <w:tcPr>
            <w:tcW w:w="846" w:type="dxa"/>
            <w:shd w:val="clear" w:color="auto" w:fill="BFBFBF"/>
            <w:vAlign w:val="center"/>
          </w:tcPr>
          <w:p w14:paraId="61122555" w14:textId="77777777" w:rsidR="00485167" w:rsidRDefault="00000000">
            <w:pPr>
              <w:autoSpaceDE w:val="0"/>
              <w:autoSpaceDN w:val="0"/>
              <w:adjustRightInd w:val="0"/>
              <w:jc w:val="center"/>
              <w:rPr>
                <w:rFonts w:ascii="Arial" w:hAnsi="Arial" w:cs="Arial"/>
                <w:b/>
                <w:bCs/>
              </w:rPr>
            </w:pPr>
            <w:r>
              <w:rPr>
                <w:rFonts w:ascii="MS Gothic" w:eastAsia="MS Gothic" w:hAnsi="MS Gothic" w:cs="Arial" w:hint="eastAsia"/>
                <w:b/>
                <w:bCs/>
              </w:rPr>
              <w:t>☐</w:t>
            </w:r>
          </w:p>
        </w:tc>
        <w:tc>
          <w:tcPr>
            <w:tcW w:w="816" w:type="dxa"/>
            <w:shd w:val="clear" w:color="auto" w:fill="BFBFBF"/>
            <w:vAlign w:val="center"/>
          </w:tcPr>
          <w:p w14:paraId="102F0998" w14:textId="77777777" w:rsidR="00485167" w:rsidRDefault="00000000">
            <w:pPr>
              <w:autoSpaceDE w:val="0"/>
              <w:autoSpaceDN w:val="0"/>
              <w:adjustRightInd w:val="0"/>
              <w:jc w:val="center"/>
              <w:rPr>
                <w:rFonts w:ascii="Arial" w:hAnsi="Arial" w:cs="Arial"/>
                <w:b/>
                <w:bCs/>
              </w:rPr>
            </w:pPr>
            <w:r>
              <w:rPr>
                <w:rFonts w:ascii="MS Gothic" w:eastAsia="MS Gothic" w:hAnsi="MS Gothic" w:cs="Arial" w:hint="eastAsia"/>
                <w:b/>
                <w:bCs/>
              </w:rPr>
              <w:t>☒</w:t>
            </w:r>
          </w:p>
        </w:tc>
      </w:tr>
      <w:tr w:rsidR="00485167" w14:paraId="24E7AD8F" w14:textId="77777777">
        <w:trPr>
          <w:trHeight w:val="403"/>
        </w:trPr>
        <w:tc>
          <w:tcPr>
            <w:tcW w:w="562" w:type="dxa"/>
            <w:shd w:val="clear" w:color="auto" w:fill="F2F2F2"/>
            <w:vAlign w:val="center"/>
          </w:tcPr>
          <w:p w14:paraId="629CCB9B" w14:textId="77777777" w:rsidR="00485167" w:rsidRDefault="00000000">
            <w:pPr>
              <w:autoSpaceDE w:val="0"/>
              <w:autoSpaceDN w:val="0"/>
              <w:adjustRightInd w:val="0"/>
              <w:rPr>
                <w:rFonts w:ascii="Arial" w:hAnsi="Arial" w:cs="Arial"/>
              </w:rPr>
            </w:pPr>
            <w:r>
              <w:rPr>
                <w:rFonts w:ascii="Arial" w:hAnsi="Arial" w:cs="Arial"/>
              </w:rPr>
              <w:t>17</w:t>
            </w:r>
          </w:p>
        </w:tc>
        <w:tc>
          <w:tcPr>
            <w:tcW w:w="8227" w:type="dxa"/>
            <w:shd w:val="clear" w:color="auto" w:fill="F2F2F2"/>
            <w:vAlign w:val="center"/>
          </w:tcPr>
          <w:p w14:paraId="343BF76A" w14:textId="77777777" w:rsidR="00485167" w:rsidRDefault="00000000">
            <w:pPr>
              <w:autoSpaceDE w:val="0"/>
              <w:autoSpaceDN w:val="0"/>
              <w:adjustRightInd w:val="0"/>
              <w:rPr>
                <w:rFonts w:ascii="Arial" w:hAnsi="Arial" w:cs="Arial"/>
              </w:rPr>
            </w:pPr>
            <w:r>
              <w:rPr>
                <w:rFonts w:ascii="Arial" w:hAnsi="Arial" w:cs="Arial"/>
              </w:rPr>
              <w:t>Other primary data collection methods. Please indicate the type of data collection method(s) below.</w:t>
            </w:r>
          </w:p>
        </w:tc>
        <w:tc>
          <w:tcPr>
            <w:tcW w:w="846" w:type="dxa"/>
            <w:vMerge w:val="restart"/>
            <w:shd w:val="clear" w:color="auto" w:fill="BFBFBF"/>
            <w:vAlign w:val="center"/>
          </w:tcPr>
          <w:p w14:paraId="7B8F6BE1" w14:textId="77777777" w:rsidR="00485167" w:rsidRDefault="00000000">
            <w:pPr>
              <w:autoSpaceDE w:val="0"/>
              <w:autoSpaceDN w:val="0"/>
              <w:adjustRightInd w:val="0"/>
              <w:jc w:val="center"/>
              <w:rPr>
                <w:rFonts w:ascii="Arial" w:hAnsi="Arial" w:cs="Arial"/>
                <w:b/>
                <w:bCs/>
              </w:rPr>
            </w:pPr>
            <w:r>
              <w:rPr>
                <w:rFonts w:ascii="MS Gothic" w:eastAsia="MS Gothic" w:hAnsi="MS Gothic" w:cs="Arial" w:hint="eastAsia"/>
                <w:b/>
                <w:bCs/>
              </w:rPr>
              <w:t>☐</w:t>
            </w:r>
          </w:p>
        </w:tc>
        <w:tc>
          <w:tcPr>
            <w:tcW w:w="816" w:type="dxa"/>
            <w:vMerge w:val="restart"/>
            <w:shd w:val="clear" w:color="auto" w:fill="BFBFBF"/>
            <w:vAlign w:val="center"/>
          </w:tcPr>
          <w:p w14:paraId="482A96CA" w14:textId="77777777" w:rsidR="00485167" w:rsidRDefault="00000000">
            <w:pPr>
              <w:autoSpaceDE w:val="0"/>
              <w:autoSpaceDN w:val="0"/>
              <w:adjustRightInd w:val="0"/>
              <w:jc w:val="center"/>
              <w:rPr>
                <w:rFonts w:ascii="Arial" w:hAnsi="Arial" w:cs="Arial"/>
                <w:b/>
                <w:bCs/>
              </w:rPr>
            </w:pPr>
            <w:r>
              <w:rPr>
                <w:rFonts w:ascii="MS Gothic" w:eastAsia="MS Gothic" w:hAnsi="MS Gothic" w:cs="Arial" w:hint="eastAsia"/>
                <w:b/>
                <w:bCs/>
              </w:rPr>
              <w:t>☒</w:t>
            </w:r>
          </w:p>
        </w:tc>
      </w:tr>
      <w:tr w:rsidR="00485167" w14:paraId="1EEF1127" w14:textId="77777777">
        <w:trPr>
          <w:trHeight w:val="403"/>
        </w:trPr>
        <w:tc>
          <w:tcPr>
            <w:tcW w:w="562" w:type="dxa"/>
            <w:vAlign w:val="center"/>
          </w:tcPr>
          <w:p w14:paraId="66FA092F" w14:textId="77777777" w:rsidR="00485167" w:rsidRDefault="00485167">
            <w:pPr>
              <w:autoSpaceDE w:val="0"/>
              <w:autoSpaceDN w:val="0"/>
              <w:adjustRightInd w:val="0"/>
              <w:rPr>
                <w:rFonts w:ascii="Arial" w:hAnsi="Arial" w:cs="Arial"/>
              </w:rPr>
            </w:pPr>
          </w:p>
        </w:tc>
        <w:tc>
          <w:tcPr>
            <w:tcW w:w="8227" w:type="dxa"/>
            <w:shd w:val="clear" w:color="auto" w:fill="auto"/>
            <w:vAlign w:val="center"/>
          </w:tcPr>
          <w:p w14:paraId="213F3FCB" w14:textId="77777777" w:rsidR="00485167" w:rsidRDefault="00000000">
            <w:pPr>
              <w:autoSpaceDE w:val="0"/>
              <w:autoSpaceDN w:val="0"/>
              <w:adjustRightInd w:val="0"/>
              <w:rPr>
                <w:rFonts w:ascii="Arial" w:hAnsi="Arial" w:cs="Arial"/>
              </w:rPr>
            </w:pPr>
            <w:r>
              <w:rPr>
                <w:rFonts w:ascii="Arial" w:hAnsi="Arial" w:cs="Arial"/>
              </w:rPr>
              <w:t>Details of any other primary data collection method:</w:t>
            </w:r>
          </w:p>
          <w:p w14:paraId="127F21EB" w14:textId="77777777" w:rsidR="00485167" w:rsidRDefault="00485167">
            <w:pPr>
              <w:rPr>
                <w:rFonts w:ascii="Arial" w:hAnsi="Arial" w:cs="Arial"/>
              </w:rPr>
            </w:pPr>
          </w:p>
          <w:p w14:paraId="3244FFAD" w14:textId="77777777" w:rsidR="00485167" w:rsidRDefault="00485167">
            <w:pPr>
              <w:rPr>
                <w:rFonts w:ascii="Arial" w:hAnsi="Arial" w:cs="Arial"/>
              </w:rPr>
            </w:pPr>
          </w:p>
          <w:p w14:paraId="1C115861" w14:textId="77777777" w:rsidR="00485167" w:rsidRDefault="00485167">
            <w:pPr>
              <w:rPr>
                <w:rFonts w:ascii="Arial" w:hAnsi="Arial" w:cs="Arial"/>
              </w:rPr>
            </w:pPr>
          </w:p>
          <w:p w14:paraId="6078547B" w14:textId="77777777" w:rsidR="00485167" w:rsidRDefault="00000000">
            <w:pPr>
              <w:autoSpaceDE w:val="0"/>
              <w:autoSpaceDN w:val="0"/>
              <w:adjustRightInd w:val="0"/>
              <w:rPr>
                <w:rFonts w:ascii="Arial" w:hAnsi="Arial" w:cs="Arial"/>
              </w:rPr>
            </w:pPr>
            <w:r>
              <w:rPr>
                <w:rFonts w:ascii="Arial" w:hAnsi="Arial" w:cs="Arial"/>
                <w:sz w:val="18"/>
                <w:szCs w:val="18"/>
              </w:rPr>
              <w:t>(this box should expand as you type)</w:t>
            </w:r>
          </w:p>
        </w:tc>
        <w:tc>
          <w:tcPr>
            <w:tcW w:w="846" w:type="dxa"/>
            <w:vMerge/>
            <w:shd w:val="clear" w:color="auto" w:fill="BFBFBF"/>
            <w:vAlign w:val="center"/>
          </w:tcPr>
          <w:p w14:paraId="034DEB52" w14:textId="77777777" w:rsidR="00485167" w:rsidRDefault="00485167">
            <w:pPr>
              <w:autoSpaceDE w:val="0"/>
              <w:autoSpaceDN w:val="0"/>
              <w:adjustRightInd w:val="0"/>
              <w:jc w:val="center"/>
              <w:rPr>
                <w:rFonts w:ascii="Arial" w:hAnsi="Arial" w:cs="Arial"/>
                <w:b/>
                <w:bCs/>
              </w:rPr>
            </w:pPr>
          </w:p>
        </w:tc>
        <w:tc>
          <w:tcPr>
            <w:tcW w:w="816" w:type="dxa"/>
            <w:vMerge/>
            <w:shd w:val="clear" w:color="auto" w:fill="BFBFBF"/>
            <w:vAlign w:val="center"/>
          </w:tcPr>
          <w:p w14:paraId="5F496D32" w14:textId="77777777" w:rsidR="00485167" w:rsidRDefault="00485167">
            <w:pPr>
              <w:autoSpaceDE w:val="0"/>
              <w:autoSpaceDN w:val="0"/>
              <w:adjustRightInd w:val="0"/>
              <w:jc w:val="center"/>
              <w:rPr>
                <w:rFonts w:ascii="Arial" w:hAnsi="Arial" w:cs="Arial"/>
                <w:b/>
                <w:bCs/>
              </w:rPr>
            </w:pPr>
          </w:p>
        </w:tc>
      </w:tr>
    </w:tbl>
    <w:p w14:paraId="5471C48E" w14:textId="77777777" w:rsidR="00485167" w:rsidRDefault="00000000">
      <w:pPr>
        <w:jc w:val="both"/>
        <w:rPr>
          <w:rFonts w:ascii="Arial" w:hAnsi="Arial" w:cs="Arial"/>
          <w:bCs/>
          <w:iCs/>
        </w:rPr>
      </w:pPr>
      <w:r>
        <w:rPr>
          <w:rFonts w:ascii="Arial" w:hAnsi="Arial" w:cs="Arial"/>
          <w:bCs/>
          <w:iCs/>
        </w:rPr>
        <w:t xml:space="preserve">If NO to every question, then the research activity is (ethically) low risk and </w:t>
      </w:r>
      <w:r>
        <w:rPr>
          <w:rFonts w:ascii="Arial" w:hAnsi="Arial" w:cs="Arial"/>
          <w:b/>
          <w:bCs/>
          <w:iCs/>
        </w:rPr>
        <w:t>may</w:t>
      </w:r>
      <w:r>
        <w:rPr>
          <w:rFonts w:ascii="Arial" w:hAnsi="Arial" w:cs="Arial"/>
          <w:bCs/>
          <w:iCs/>
        </w:rPr>
        <w:t xml:space="preserve"> be exempt from </w:t>
      </w:r>
      <w:r>
        <w:rPr>
          <w:rFonts w:ascii="Arial" w:hAnsi="Arial" w:cs="Arial"/>
          <w:b/>
          <w:bCs/>
          <w:iCs/>
        </w:rPr>
        <w:t>some</w:t>
      </w:r>
      <w:r>
        <w:rPr>
          <w:rFonts w:ascii="Arial" w:hAnsi="Arial" w:cs="Arial"/>
          <w:bCs/>
          <w:iCs/>
        </w:rPr>
        <w:t xml:space="preserve"> of the following sections (please refer to Guidance Notes).</w:t>
      </w:r>
    </w:p>
    <w:p w14:paraId="2B8E6F0D" w14:textId="77777777" w:rsidR="00485167" w:rsidRDefault="00485167">
      <w:pPr>
        <w:rPr>
          <w:rFonts w:ascii="Arial" w:hAnsi="Arial" w:cs="Arial"/>
          <w:bCs/>
          <w:iCs/>
        </w:rPr>
      </w:pPr>
    </w:p>
    <w:p w14:paraId="12471C0B" w14:textId="77777777" w:rsidR="00485167" w:rsidRDefault="00000000">
      <w:pPr>
        <w:rPr>
          <w:rFonts w:ascii="Arial" w:hAnsi="Arial" w:cs="Arial"/>
          <w:bCs/>
          <w:iCs/>
        </w:rPr>
      </w:pPr>
      <w:r>
        <w:rPr>
          <w:rFonts w:ascii="Arial" w:hAnsi="Arial" w:cs="Arial"/>
          <w:bCs/>
          <w:iCs/>
        </w:rPr>
        <w:lastRenderedPageBreak/>
        <w:t xml:space="preserve">If YES to any question, then no research activity should be undertaken until full ethical approval has been obtained. </w:t>
      </w:r>
    </w:p>
    <w:p w14:paraId="4D0B8F10" w14:textId="77777777" w:rsidR="00485167" w:rsidRDefault="00485167">
      <w:pPr>
        <w:rPr>
          <w:rFonts w:ascii="Arial" w:hAnsi="Arial" w:cs="Arial"/>
          <w:bCs/>
          <w:iCs/>
        </w:rPr>
      </w:pPr>
    </w:p>
    <w:p w14:paraId="4F7C3413" w14:textId="77777777" w:rsidR="00485167" w:rsidRDefault="00000000">
      <w:pPr>
        <w:autoSpaceDE w:val="0"/>
        <w:autoSpaceDN w:val="0"/>
        <w:adjustRightInd w:val="0"/>
        <w:spacing w:after="240"/>
        <w:jc w:val="both"/>
        <w:rPr>
          <w:rFonts w:ascii="Arial" w:hAnsi="Arial" w:cs="Arial"/>
          <w:b/>
        </w:rPr>
      </w:pPr>
      <w:r>
        <w:rPr>
          <w:rFonts w:ascii="Arial" w:hAnsi="Arial" w:cs="Arial"/>
          <w:b/>
        </w:rPr>
        <w:t>SECTION G: Intended Participants</w:t>
      </w:r>
    </w:p>
    <w:p w14:paraId="6AE69FE1" w14:textId="77777777" w:rsidR="00485167" w:rsidRDefault="00000000">
      <w:pPr>
        <w:rPr>
          <w:rFonts w:ascii="Arial" w:hAnsi="Arial" w:cs="Arial"/>
          <w:bCs/>
          <w:sz w:val="24"/>
          <w:szCs w:val="24"/>
        </w:rPr>
      </w:pPr>
      <w:r>
        <w:rPr>
          <w:rFonts w:ascii="Arial" w:hAnsi="Arial" w:cs="Arial"/>
          <w:bCs/>
          <w:sz w:val="24"/>
          <w:szCs w:val="24"/>
        </w:rPr>
        <w:t>If there are no participants then do not complete this section, but go directly to section H.</w:t>
      </w:r>
    </w:p>
    <w:p w14:paraId="2C9078EB" w14:textId="77777777" w:rsidR="00485167" w:rsidRDefault="00485167">
      <w:pPr>
        <w:rPr>
          <w:rFonts w:ascii="Arial" w:hAnsi="Arial" w:cs="Arial"/>
          <w:bCs/>
          <w:sz w:val="24"/>
          <w:szCs w:val="24"/>
        </w:rPr>
      </w:pPr>
    </w:p>
    <w:tbl>
      <w:tblPr>
        <w:tblStyle w:val="TableGrid"/>
        <w:tblW w:w="10451" w:type="dxa"/>
        <w:tblLook w:val="04A0" w:firstRow="1" w:lastRow="0" w:firstColumn="1" w:lastColumn="0" w:noHBand="0" w:noVBand="1"/>
      </w:tblPr>
      <w:tblGrid>
        <w:gridCol w:w="562"/>
        <w:gridCol w:w="8217"/>
        <w:gridCol w:w="850"/>
        <w:gridCol w:w="822"/>
      </w:tblGrid>
      <w:tr w:rsidR="00485167" w14:paraId="3E936541" w14:textId="77777777">
        <w:tc>
          <w:tcPr>
            <w:tcW w:w="562" w:type="dxa"/>
            <w:shd w:val="clear" w:color="auto" w:fill="F2F2F2"/>
            <w:vAlign w:val="center"/>
          </w:tcPr>
          <w:p w14:paraId="3D7BA4B7" w14:textId="77777777" w:rsidR="00485167" w:rsidRDefault="00485167">
            <w:pPr>
              <w:autoSpaceDE w:val="0"/>
              <w:autoSpaceDN w:val="0"/>
              <w:adjustRightInd w:val="0"/>
              <w:jc w:val="center"/>
              <w:rPr>
                <w:rFonts w:ascii="Arial" w:hAnsi="Arial" w:cs="Arial"/>
                <w:b/>
              </w:rPr>
            </w:pPr>
          </w:p>
        </w:tc>
        <w:tc>
          <w:tcPr>
            <w:tcW w:w="8217" w:type="dxa"/>
            <w:shd w:val="clear" w:color="auto" w:fill="F2F2F2"/>
          </w:tcPr>
          <w:p w14:paraId="4B6AD60C" w14:textId="77777777" w:rsidR="00485167" w:rsidRDefault="00000000">
            <w:pPr>
              <w:autoSpaceDE w:val="0"/>
              <w:autoSpaceDN w:val="0"/>
              <w:adjustRightInd w:val="0"/>
              <w:jc w:val="both"/>
              <w:rPr>
                <w:rFonts w:ascii="Arial" w:hAnsi="Arial" w:cs="Arial"/>
                <w:b/>
              </w:rPr>
            </w:pPr>
            <w:r>
              <w:rPr>
                <w:rFonts w:ascii="Arial" w:hAnsi="Arial" w:cs="Arial"/>
                <w:b/>
              </w:rPr>
              <w:t>Who are the intended participants:</w:t>
            </w:r>
          </w:p>
        </w:tc>
        <w:tc>
          <w:tcPr>
            <w:tcW w:w="850" w:type="dxa"/>
            <w:shd w:val="clear" w:color="auto" w:fill="F2F2F2"/>
          </w:tcPr>
          <w:p w14:paraId="5CA274D5" w14:textId="77777777" w:rsidR="00485167" w:rsidRDefault="00485167">
            <w:pPr>
              <w:autoSpaceDE w:val="0"/>
              <w:autoSpaceDN w:val="0"/>
              <w:adjustRightInd w:val="0"/>
              <w:jc w:val="center"/>
              <w:rPr>
                <w:rFonts w:ascii="Arial" w:hAnsi="Arial" w:cs="Arial"/>
                <w:b/>
                <w:bCs/>
              </w:rPr>
            </w:pPr>
          </w:p>
          <w:p w14:paraId="5F68ED7D" w14:textId="77777777" w:rsidR="00485167" w:rsidRDefault="00000000">
            <w:pPr>
              <w:autoSpaceDE w:val="0"/>
              <w:autoSpaceDN w:val="0"/>
              <w:adjustRightInd w:val="0"/>
              <w:jc w:val="center"/>
              <w:rPr>
                <w:rFonts w:ascii="Arial" w:hAnsi="Arial" w:cs="Arial"/>
                <w:b/>
                <w:bCs/>
              </w:rPr>
            </w:pPr>
            <w:r>
              <w:rPr>
                <w:rFonts w:ascii="Arial" w:hAnsi="Arial" w:cs="Arial"/>
                <w:b/>
                <w:bCs/>
              </w:rPr>
              <w:t>YES</w:t>
            </w:r>
          </w:p>
        </w:tc>
        <w:tc>
          <w:tcPr>
            <w:tcW w:w="822" w:type="dxa"/>
            <w:shd w:val="clear" w:color="auto" w:fill="F2F2F2"/>
          </w:tcPr>
          <w:p w14:paraId="576BB3A5" w14:textId="77777777" w:rsidR="00485167" w:rsidRDefault="00485167">
            <w:pPr>
              <w:autoSpaceDE w:val="0"/>
              <w:autoSpaceDN w:val="0"/>
              <w:adjustRightInd w:val="0"/>
              <w:jc w:val="center"/>
              <w:rPr>
                <w:rFonts w:ascii="Arial" w:hAnsi="Arial" w:cs="Arial"/>
                <w:b/>
                <w:bCs/>
              </w:rPr>
            </w:pPr>
          </w:p>
          <w:p w14:paraId="59D7959C" w14:textId="77777777" w:rsidR="00485167" w:rsidRDefault="00000000">
            <w:pPr>
              <w:autoSpaceDE w:val="0"/>
              <w:autoSpaceDN w:val="0"/>
              <w:adjustRightInd w:val="0"/>
              <w:jc w:val="center"/>
              <w:rPr>
                <w:rFonts w:ascii="Arial" w:hAnsi="Arial" w:cs="Arial"/>
                <w:b/>
                <w:bCs/>
              </w:rPr>
            </w:pPr>
            <w:r>
              <w:rPr>
                <w:rFonts w:ascii="Arial" w:hAnsi="Arial" w:cs="Arial"/>
                <w:b/>
                <w:bCs/>
              </w:rPr>
              <w:t>NO</w:t>
            </w:r>
          </w:p>
        </w:tc>
      </w:tr>
      <w:tr w:rsidR="00485167" w14:paraId="3CF3DB32" w14:textId="77777777">
        <w:trPr>
          <w:trHeight w:val="439"/>
        </w:trPr>
        <w:tc>
          <w:tcPr>
            <w:tcW w:w="562" w:type="dxa"/>
            <w:shd w:val="clear" w:color="auto" w:fill="F2F2F2"/>
            <w:vAlign w:val="center"/>
          </w:tcPr>
          <w:p w14:paraId="37A03173" w14:textId="77777777" w:rsidR="00485167" w:rsidRDefault="00000000">
            <w:pPr>
              <w:autoSpaceDE w:val="0"/>
              <w:autoSpaceDN w:val="0"/>
              <w:adjustRightInd w:val="0"/>
              <w:jc w:val="center"/>
              <w:rPr>
                <w:rFonts w:ascii="Arial" w:hAnsi="Arial" w:cs="Arial"/>
              </w:rPr>
            </w:pPr>
            <w:r>
              <w:rPr>
                <w:rFonts w:ascii="Arial" w:hAnsi="Arial" w:cs="Arial"/>
              </w:rPr>
              <w:t>1</w:t>
            </w:r>
          </w:p>
        </w:tc>
        <w:tc>
          <w:tcPr>
            <w:tcW w:w="8217" w:type="dxa"/>
            <w:shd w:val="clear" w:color="auto" w:fill="F2F2F2"/>
            <w:vAlign w:val="center"/>
          </w:tcPr>
          <w:p w14:paraId="1795E385" w14:textId="77777777" w:rsidR="00485167" w:rsidRDefault="00000000">
            <w:pPr>
              <w:autoSpaceDE w:val="0"/>
              <w:autoSpaceDN w:val="0"/>
              <w:adjustRightInd w:val="0"/>
              <w:rPr>
                <w:rFonts w:ascii="Arial" w:hAnsi="Arial" w:cs="Arial"/>
              </w:rPr>
            </w:pPr>
            <w:r>
              <w:rPr>
                <w:rFonts w:ascii="Arial" w:hAnsi="Arial" w:cs="Arial"/>
              </w:rPr>
              <w:t>Students or staff at the University?</w:t>
            </w:r>
          </w:p>
        </w:tc>
        <w:tc>
          <w:tcPr>
            <w:tcW w:w="850" w:type="dxa"/>
            <w:shd w:val="clear" w:color="auto" w:fill="BFBFBF"/>
            <w:vAlign w:val="center"/>
          </w:tcPr>
          <w:p w14:paraId="6C461784"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c>
          <w:tcPr>
            <w:tcW w:w="822" w:type="dxa"/>
            <w:shd w:val="clear" w:color="auto" w:fill="BFBFBF"/>
            <w:vAlign w:val="center"/>
          </w:tcPr>
          <w:p w14:paraId="5801179E"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00790C2B" w14:textId="77777777">
        <w:trPr>
          <w:trHeight w:val="403"/>
        </w:trPr>
        <w:tc>
          <w:tcPr>
            <w:tcW w:w="562" w:type="dxa"/>
            <w:shd w:val="clear" w:color="auto" w:fill="F2F2F2"/>
            <w:vAlign w:val="center"/>
          </w:tcPr>
          <w:p w14:paraId="722CDBFC" w14:textId="77777777" w:rsidR="00485167" w:rsidRDefault="00000000">
            <w:pPr>
              <w:autoSpaceDE w:val="0"/>
              <w:autoSpaceDN w:val="0"/>
              <w:adjustRightInd w:val="0"/>
              <w:jc w:val="center"/>
              <w:rPr>
                <w:rFonts w:ascii="Arial" w:hAnsi="Arial" w:cs="Arial"/>
              </w:rPr>
            </w:pPr>
            <w:r>
              <w:rPr>
                <w:rFonts w:ascii="Arial" w:hAnsi="Arial" w:cs="Arial"/>
              </w:rPr>
              <w:t>2</w:t>
            </w:r>
          </w:p>
        </w:tc>
        <w:tc>
          <w:tcPr>
            <w:tcW w:w="8217" w:type="dxa"/>
            <w:shd w:val="clear" w:color="auto" w:fill="F2F2F2"/>
            <w:vAlign w:val="center"/>
          </w:tcPr>
          <w:p w14:paraId="3E00560C" w14:textId="77777777" w:rsidR="00485167" w:rsidRDefault="00000000">
            <w:pPr>
              <w:autoSpaceDE w:val="0"/>
              <w:autoSpaceDN w:val="0"/>
              <w:adjustRightInd w:val="0"/>
              <w:rPr>
                <w:rFonts w:ascii="Arial" w:hAnsi="Arial" w:cs="Arial"/>
              </w:rPr>
            </w:pPr>
            <w:r>
              <w:rPr>
                <w:rFonts w:ascii="Arial" w:hAnsi="Arial" w:cs="Arial"/>
              </w:rPr>
              <w:t>Adults (over the age of 18 and competent to give consent)?</w:t>
            </w:r>
          </w:p>
        </w:tc>
        <w:tc>
          <w:tcPr>
            <w:tcW w:w="850" w:type="dxa"/>
            <w:shd w:val="clear" w:color="auto" w:fill="BFBFBF"/>
            <w:vAlign w:val="center"/>
          </w:tcPr>
          <w:p w14:paraId="2DF1DBCF"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c>
          <w:tcPr>
            <w:tcW w:w="822" w:type="dxa"/>
            <w:shd w:val="clear" w:color="auto" w:fill="BFBFBF"/>
            <w:vAlign w:val="center"/>
          </w:tcPr>
          <w:p w14:paraId="328A58AF"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19F0246C" w14:textId="77777777">
        <w:trPr>
          <w:trHeight w:val="439"/>
        </w:trPr>
        <w:tc>
          <w:tcPr>
            <w:tcW w:w="562" w:type="dxa"/>
            <w:shd w:val="clear" w:color="auto" w:fill="F2F2F2"/>
            <w:vAlign w:val="center"/>
          </w:tcPr>
          <w:p w14:paraId="3ED471E3" w14:textId="77777777" w:rsidR="00485167" w:rsidRDefault="00000000">
            <w:pPr>
              <w:autoSpaceDE w:val="0"/>
              <w:autoSpaceDN w:val="0"/>
              <w:adjustRightInd w:val="0"/>
              <w:jc w:val="center"/>
              <w:rPr>
                <w:rFonts w:ascii="Arial" w:hAnsi="Arial" w:cs="Arial"/>
              </w:rPr>
            </w:pPr>
            <w:r>
              <w:rPr>
                <w:rFonts w:ascii="Arial" w:hAnsi="Arial" w:cs="Arial"/>
              </w:rPr>
              <w:t>3</w:t>
            </w:r>
          </w:p>
        </w:tc>
        <w:tc>
          <w:tcPr>
            <w:tcW w:w="8217" w:type="dxa"/>
            <w:shd w:val="clear" w:color="auto" w:fill="F2F2F2"/>
            <w:vAlign w:val="center"/>
          </w:tcPr>
          <w:p w14:paraId="7721E801" w14:textId="77777777" w:rsidR="00485167" w:rsidRDefault="00000000">
            <w:pPr>
              <w:autoSpaceDE w:val="0"/>
              <w:autoSpaceDN w:val="0"/>
              <w:adjustRightInd w:val="0"/>
              <w:rPr>
                <w:rFonts w:ascii="Arial" w:hAnsi="Arial" w:cs="Arial"/>
              </w:rPr>
            </w:pPr>
            <w:r>
              <w:rPr>
                <w:rFonts w:ascii="Arial" w:hAnsi="Arial" w:cs="Arial"/>
              </w:rPr>
              <w:t>Vulnerable adults?</w:t>
            </w:r>
          </w:p>
        </w:tc>
        <w:tc>
          <w:tcPr>
            <w:tcW w:w="850" w:type="dxa"/>
            <w:shd w:val="clear" w:color="auto" w:fill="BFBFBF"/>
            <w:vAlign w:val="center"/>
          </w:tcPr>
          <w:p w14:paraId="6ACE7229"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c>
          <w:tcPr>
            <w:tcW w:w="822" w:type="dxa"/>
            <w:shd w:val="clear" w:color="auto" w:fill="BFBFBF"/>
            <w:vAlign w:val="center"/>
          </w:tcPr>
          <w:p w14:paraId="0CFE7C38"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28E96DBF" w14:textId="77777777">
        <w:trPr>
          <w:trHeight w:val="403"/>
        </w:trPr>
        <w:tc>
          <w:tcPr>
            <w:tcW w:w="562" w:type="dxa"/>
            <w:shd w:val="clear" w:color="auto" w:fill="F2F2F2"/>
            <w:vAlign w:val="center"/>
          </w:tcPr>
          <w:p w14:paraId="2CB1FFEE" w14:textId="77777777" w:rsidR="00485167" w:rsidRDefault="00000000">
            <w:pPr>
              <w:autoSpaceDE w:val="0"/>
              <w:autoSpaceDN w:val="0"/>
              <w:adjustRightInd w:val="0"/>
              <w:jc w:val="center"/>
              <w:rPr>
                <w:rFonts w:ascii="Arial" w:hAnsi="Arial" w:cs="Arial"/>
              </w:rPr>
            </w:pPr>
            <w:r>
              <w:rPr>
                <w:rFonts w:ascii="Arial" w:hAnsi="Arial" w:cs="Arial"/>
              </w:rPr>
              <w:t>4</w:t>
            </w:r>
          </w:p>
        </w:tc>
        <w:tc>
          <w:tcPr>
            <w:tcW w:w="8217" w:type="dxa"/>
            <w:shd w:val="clear" w:color="auto" w:fill="F2F2F2"/>
            <w:vAlign w:val="center"/>
          </w:tcPr>
          <w:p w14:paraId="43B405E2" w14:textId="77777777" w:rsidR="00485167" w:rsidRDefault="00000000">
            <w:pPr>
              <w:autoSpaceDE w:val="0"/>
              <w:autoSpaceDN w:val="0"/>
              <w:adjustRightInd w:val="0"/>
              <w:rPr>
                <w:rFonts w:ascii="Arial" w:hAnsi="Arial" w:cs="Arial"/>
              </w:rPr>
            </w:pPr>
            <w:r>
              <w:rPr>
                <w:rFonts w:ascii="Arial" w:hAnsi="Arial" w:cs="Arial"/>
              </w:rPr>
              <w:t xml:space="preserve">Children and Young People under the age of 18? (Consent from Parent, </w:t>
            </w:r>
            <w:proofErr w:type="spellStart"/>
            <w:r>
              <w:rPr>
                <w:rFonts w:ascii="Arial" w:hAnsi="Arial" w:cs="Arial"/>
              </w:rPr>
              <w:t>Carer</w:t>
            </w:r>
            <w:proofErr w:type="spellEnd"/>
            <w:r>
              <w:rPr>
                <w:rFonts w:ascii="Arial" w:hAnsi="Arial" w:cs="Arial"/>
              </w:rPr>
              <w:t xml:space="preserve"> or Guardian will be required)</w:t>
            </w:r>
          </w:p>
        </w:tc>
        <w:tc>
          <w:tcPr>
            <w:tcW w:w="850" w:type="dxa"/>
            <w:shd w:val="clear" w:color="auto" w:fill="BFBFBF"/>
            <w:vAlign w:val="center"/>
          </w:tcPr>
          <w:p w14:paraId="6C528052"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c>
          <w:tcPr>
            <w:tcW w:w="822" w:type="dxa"/>
            <w:shd w:val="clear" w:color="auto" w:fill="BFBFBF"/>
            <w:vAlign w:val="center"/>
          </w:tcPr>
          <w:p w14:paraId="3411C619"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56D35CED" w14:textId="77777777">
        <w:trPr>
          <w:trHeight w:val="403"/>
        </w:trPr>
        <w:tc>
          <w:tcPr>
            <w:tcW w:w="562" w:type="dxa"/>
            <w:shd w:val="clear" w:color="auto" w:fill="F2F2F2"/>
            <w:vAlign w:val="center"/>
          </w:tcPr>
          <w:p w14:paraId="1E2408DD" w14:textId="77777777" w:rsidR="00485167" w:rsidRDefault="00000000">
            <w:pPr>
              <w:autoSpaceDE w:val="0"/>
              <w:autoSpaceDN w:val="0"/>
              <w:adjustRightInd w:val="0"/>
              <w:jc w:val="center"/>
              <w:rPr>
                <w:rFonts w:ascii="Arial" w:hAnsi="Arial" w:cs="Arial"/>
              </w:rPr>
            </w:pPr>
            <w:r>
              <w:rPr>
                <w:rFonts w:ascii="Arial" w:hAnsi="Arial" w:cs="Arial"/>
              </w:rPr>
              <w:t>5</w:t>
            </w:r>
          </w:p>
        </w:tc>
        <w:tc>
          <w:tcPr>
            <w:tcW w:w="8217" w:type="dxa"/>
            <w:shd w:val="clear" w:color="auto" w:fill="F2F2F2"/>
            <w:vAlign w:val="center"/>
          </w:tcPr>
          <w:p w14:paraId="6774BCE8" w14:textId="77777777" w:rsidR="00485167" w:rsidRDefault="00000000">
            <w:pPr>
              <w:autoSpaceDE w:val="0"/>
              <w:autoSpaceDN w:val="0"/>
              <w:adjustRightInd w:val="0"/>
              <w:rPr>
                <w:rFonts w:ascii="Arial" w:hAnsi="Arial" w:cs="Arial"/>
              </w:rPr>
            </w:pPr>
            <w:r>
              <w:rPr>
                <w:rFonts w:ascii="Arial" w:hAnsi="Arial" w:cs="Arial"/>
              </w:rPr>
              <w:t>Prisoners?</w:t>
            </w:r>
          </w:p>
        </w:tc>
        <w:tc>
          <w:tcPr>
            <w:tcW w:w="850" w:type="dxa"/>
            <w:shd w:val="clear" w:color="auto" w:fill="BFBFBF"/>
            <w:vAlign w:val="center"/>
          </w:tcPr>
          <w:p w14:paraId="047FFA15"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c>
          <w:tcPr>
            <w:tcW w:w="822" w:type="dxa"/>
            <w:shd w:val="clear" w:color="auto" w:fill="BFBFBF"/>
            <w:vAlign w:val="center"/>
          </w:tcPr>
          <w:p w14:paraId="3CA9BD63"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2C38EA93" w14:textId="77777777">
        <w:trPr>
          <w:trHeight w:val="439"/>
        </w:trPr>
        <w:tc>
          <w:tcPr>
            <w:tcW w:w="562" w:type="dxa"/>
            <w:shd w:val="clear" w:color="auto" w:fill="F2F2F2"/>
            <w:vAlign w:val="center"/>
          </w:tcPr>
          <w:p w14:paraId="05A0C166" w14:textId="77777777" w:rsidR="00485167" w:rsidRDefault="00000000">
            <w:pPr>
              <w:autoSpaceDE w:val="0"/>
              <w:autoSpaceDN w:val="0"/>
              <w:adjustRightInd w:val="0"/>
              <w:jc w:val="center"/>
              <w:rPr>
                <w:rFonts w:ascii="Arial" w:hAnsi="Arial" w:cs="Arial"/>
              </w:rPr>
            </w:pPr>
            <w:r>
              <w:rPr>
                <w:rFonts w:ascii="Arial" w:hAnsi="Arial" w:cs="Arial"/>
              </w:rPr>
              <w:t>6</w:t>
            </w:r>
          </w:p>
        </w:tc>
        <w:tc>
          <w:tcPr>
            <w:tcW w:w="8217" w:type="dxa"/>
            <w:shd w:val="clear" w:color="auto" w:fill="F2F2F2"/>
            <w:vAlign w:val="center"/>
          </w:tcPr>
          <w:p w14:paraId="03281C9B" w14:textId="77777777" w:rsidR="00485167" w:rsidRDefault="00000000">
            <w:pPr>
              <w:autoSpaceDE w:val="0"/>
              <w:autoSpaceDN w:val="0"/>
              <w:adjustRightInd w:val="0"/>
              <w:rPr>
                <w:rFonts w:ascii="Arial" w:hAnsi="Arial" w:cs="Arial"/>
              </w:rPr>
            </w:pPr>
            <w:r>
              <w:rPr>
                <w:rFonts w:ascii="Arial" w:hAnsi="Arial" w:cs="Arial"/>
              </w:rPr>
              <w:t>Young offenders?</w:t>
            </w:r>
          </w:p>
        </w:tc>
        <w:tc>
          <w:tcPr>
            <w:tcW w:w="850" w:type="dxa"/>
            <w:shd w:val="clear" w:color="auto" w:fill="BFBFBF"/>
            <w:vAlign w:val="center"/>
          </w:tcPr>
          <w:p w14:paraId="34DE22C7"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c>
          <w:tcPr>
            <w:tcW w:w="822" w:type="dxa"/>
            <w:shd w:val="clear" w:color="auto" w:fill="BFBFBF"/>
            <w:vAlign w:val="center"/>
          </w:tcPr>
          <w:p w14:paraId="48E8F62D"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519B7CD0" w14:textId="77777777">
        <w:trPr>
          <w:trHeight w:val="403"/>
        </w:trPr>
        <w:tc>
          <w:tcPr>
            <w:tcW w:w="562" w:type="dxa"/>
            <w:shd w:val="clear" w:color="auto" w:fill="F2F2F2"/>
            <w:vAlign w:val="center"/>
          </w:tcPr>
          <w:p w14:paraId="1E8BD528" w14:textId="77777777" w:rsidR="00485167" w:rsidRDefault="00000000">
            <w:pPr>
              <w:autoSpaceDE w:val="0"/>
              <w:autoSpaceDN w:val="0"/>
              <w:adjustRightInd w:val="0"/>
              <w:jc w:val="center"/>
              <w:rPr>
                <w:rFonts w:ascii="Arial" w:hAnsi="Arial" w:cs="Arial"/>
              </w:rPr>
            </w:pPr>
            <w:r>
              <w:rPr>
                <w:rFonts w:ascii="Arial" w:hAnsi="Arial" w:cs="Arial"/>
              </w:rPr>
              <w:t>7</w:t>
            </w:r>
          </w:p>
        </w:tc>
        <w:tc>
          <w:tcPr>
            <w:tcW w:w="8217" w:type="dxa"/>
            <w:shd w:val="clear" w:color="auto" w:fill="F2F2F2"/>
            <w:vAlign w:val="center"/>
          </w:tcPr>
          <w:p w14:paraId="757D2B81" w14:textId="77777777" w:rsidR="00485167" w:rsidRDefault="00000000">
            <w:pPr>
              <w:autoSpaceDE w:val="0"/>
              <w:autoSpaceDN w:val="0"/>
              <w:adjustRightInd w:val="0"/>
              <w:rPr>
                <w:rFonts w:ascii="Arial" w:hAnsi="Arial" w:cs="Arial"/>
              </w:rPr>
            </w:pPr>
            <w:r>
              <w:rPr>
                <w:rFonts w:ascii="Arial" w:hAnsi="Arial" w:cs="Arial"/>
              </w:rPr>
              <w:t>Those who could be considered to have a particularly dependent relationship with the investigator or a gatekeeper?</w:t>
            </w:r>
          </w:p>
        </w:tc>
        <w:tc>
          <w:tcPr>
            <w:tcW w:w="850" w:type="dxa"/>
            <w:shd w:val="clear" w:color="auto" w:fill="BFBFBF"/>
            <w:vAlign w:val="center"/>
          </w:tcPr>
          <w:p w14:paraId="5DFAFB1B"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822" w:type="dxa"/>
            <w:shd w:val="clear" w:color="auto" w:fill="BFBFBF"/>
            <w:vAlign w:val="center"/>
          </w:tcPr>
          <w:p w14:paraId="008035C5"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r>
      <w:tr w:rsidR="00485167" w14:paraId="45C99FD3" w14:textId="77777777">
        <w:trPr>
          <w:trHeight w:val="403"/>
        </w:trPr>
        <w:tc>
          <w:tcPr>
            <w:tcW w:w="562" w:type="dxa"/>
            <w:shd w:val="clear" w:color="auto" w:fill="F2F2F2"/>
            <w:vAlign w:val="center"/>
          </w:tcPr>
          <w:p w14:paraId="551024E2" w14:textId="77777777" w:rsidR="00485167" w:rsidRDefault="00000000">
            <w:pPr>
              <w:autoSpaceDE w:val="0"/>
              <w:autoSpaceDN w:val="0"/>
              <w:adjustRightInd w:val="0"/>
              <w:jc w:val="center"/>
              <w:rPr>
                <w:rFonts w:ascii="Arial" w:hAnsi="Arial" w:cs="Arial"/>
              </w:rPr>
            </w:pPr>
            <w:r>
              <w:rPr>
                <w:rFonts w:ascii="Arial" w:hAnsi="Arial" w:cs="Arial"/>
              </w:rPr>
              <w:t>8</w:t>
            </w:r>
          </w:p>
        </w:tc>
        <w:tc>
          <w:tcPr>
            <w:tcW w:w="8217" w:type="dxa"/>
            <w:shd w:val="clear" w:color="auto" w:fill="F2F2F2"/>
            <w:vAlign w:val="center"/>
          </w:tcPr>
          <w:p w14:paraId="6763D7ED" w14:textId="77777777" w:rsidR="00485167" w:rsidRDefault="00000000">
            <w:pPr>
              <w:autoSpaceDE w:val="0"/>
              <w:autoSpaceDN w:val="0"/>
              <w:adjustRightInd w:val="0"/>
              <w:rPr>
                <w:rFonts w:ascii="Arial" w:hAnsi="Arial" w:cs="Arial"/>
              </w:rPr>
            </w:pPr>
            <w:r>
              <w:rPr>
                <w:rFonts w:ascii="Arial" w:hAnsi="Arial" w:cs="Arial"/>
              </w:rPr>
              <w:t>People engaged in illegal activities?</w:t>
            </w:r>
          </w:p>
        </w:tc>
        <w:tc>
          <w:tcPr>
            <w:tcW w:w="850" w:type="dxa"/>
            <w:shd w:val="clear" w:color="auto" w:fill="BFBFBF"/>
            <w:vAlign w:val="center"/>
          </w:tcPr>
          <w:p w14:paraId="7C5F9987"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822" w:type="dxa"/>
            <w:shd w:val="clear" w:color="auto" w:fill="BFBFBF"/>
            <w:vAlign w:val="center"/>
          </w:tcPr>
          <w:p w14:paraId="7A91C899"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r>
      <w:tr w:rsidR="00485167" w14:paraId="78E5D07A" w14:textId="77777777">
        <w:trPr>
          <w:trHeight w:val="403"/>
        </w:trPr>
        <w:tc>
          <w:tcPr>
            <w:tcW w:w="562" w:type="dxa"/>
            <w:shd w:val="clear" w:color="auto" w:fill="F2F2F2"/>
            <w:vAlign w:val="center"/>
          </w:tcPr>
          <w:p w14:paraId="6305406F" w14:textId="77777777" w:rsidR="00485167" w:rsidRDefault="00000000">
            <w:pPr>
              <w:autoSpaceDE w:val="0"/>
              <w:autoSpaceDN w:val="0"/>
              <w:adjustRightInd w:val="0"/>
              <w:jc w:val="center"/>
              <w:rPr>
                <w:rFonts w:ascii="Arial" w:hAnsi="Arial" w:cs="Arial"/>
              </w:rPr>
            </w:pPr>
            <w:r>
              <w:rPr>
                <w:rFonts w:ascii="Arial" w:hAnsi="Arial" w:cs="Arial"/>
              </w:rPr>
              <w:t>9</w:t>
            </w:r>
          </w:p>
        </w:tc>
        <w:tc>
          <w:tcPr>
            <w:tcW w:w="8217" w:type="dxa"/>
            <w:shd w:val="clear" w:color="auto" w:fill="F2F2F2"/>
            <w:vAlign w:val="center"/>
          </w:tcPr>
          <w:p w14:paraId="5B85D9E9" w14:textId="77777777" w:rsidR="00485167" w:rsidRDefault="00000000">
            <w:pPr>
              <w:autoSpaceDE w:val="0"/>
              <w:autoSpaceDN w:val="0"/>
              <w:adjustRightInd w:val="0"/>
              <w:rPr>
                <w:rFonts w:ascii="Arial" w:hAnsi="Arial" w:cs="Arial"/>
              </w:rPr>
            </w:pPr>
            <w:r>
              <w:rPr>
                <w:rFonts w:ascii="Arial" w:hAnsi="Arial" w:cs="Arial"/>
              </w:rPr>
              <w:t>Others. Please indicate the participants below, and specifically any group who may be unable to give consent.</w:t>
            </w:r>
          </w:p>
          <w:p w14:paraId="39059597" w14:textId="77777777" w:rsidR="00485167" w:rsidRDefault="00485167">
            <w:pPr>
              <w:autoSpaceDE w:val="0"/>
              <w:autoSpaceDN w:val="0"/>
              <w:adjustRightInd w:val="0"/>
              <w:rPr>
                <w:rFonts w:ascii="Arial" w:hAnsi="Arial" w:cs="Arial"/>
              </w:rPr>
            </w:pPr>
          </w:p>
        </w:tc>
        <w:tc>
          <w:tcPr>
            <w:tcW w:w="850" w:type="dxa"/>
            <w:vMerge w:val="restart"/>
            <w:shd w:val="clear" w:color="auto" w:fill="BFBFBF"/>
            <w:vAlign w:val="center"/>
          </w:tcPr>
          <w:p w14:paraId="26488272"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822" w:type="dxa"/>
            <w:vMerge w:val="restart"/>
            <w:shd w:val="clear" w:color="auto" w:fill="BFBFBF"/>
            <w:vAlign w:val="center"/>
          </w:tcPr>
          <w:p w14:paraId="46C118EB"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r>
      <w:tr w:rsidR="00485167" w14:paraId="093A34FA" w14:textId="77777777">
        <w:trPr>
          <w:trHeight w:val="403"/>
        </w:trPr>
        <w:tc>
          <w:tcPr>
            <w:tcW w:w="562" w:type="dxa"/>
            <w:vAlign w:val="center"/>
          </w:tcPr>
          <w:p w14:paraId="237BC1BF" w14:textId="77777777" w:rsidR="00485167" w:rsidRDefault="00485167">
            <w:pPr>
              <w:autoSpaceDE w:val="0"/>
              <w:autoSpaceDN w:val="0"/>
              <w:adjustRightInd w:val="0"/>
              <w:jc w:val="center"/>
              <w:rPr>
                <w:rFonts w:ascii="Arial" w:hAnsi="Arial" w:cs="Arial"/>
              </w:rPr>
            </w:pPr>
          </w:p>
        </w:tc>
        <w:tc>
          <w:tcPr>
            <w:tcW w:w="8217" w:type="dxa"/>
            <w:shd w:val="clear" w:color="auto" w:fill="auto"/>
            <w:vAlign w:val="center"/>
          </w:tcPr>
          <w:p w14:paraId="5DC485BD" w14:textId="77777777" w:rsidR="00485167" w:rsidRDefault="00000000">
            <w:pPr>
              <w:autoSpaceDE w:val="0"/>
              <w:autoSpaceDN w:val="0"/>
              <w:adjustRightInd w:val="0"/>
              <w:rPr>
                <w:rFonts w:ascii="Arial" w:hAnsi="Arial" w:cs="Arial"/>
              </w:rPr>
            </w:pPr>
            <w:r>
              <w:rPr>
                <w:rFonts w:ascii="Arial" w:hAnsi="Arial" w:cs="Arial"/>
              </w:rPr>
              <w:t>Details of any other participant groups:</w:t>
            </w:r>
          </w:p>
          <w:p w14:paraId="574B9D31" w14:textId="77777777" w:rsidR="00485167" w:rsidRDefault="00000000">
            <w:pPr>
              <w:rPr>
                <w:rFonts w:ascii="Arial" w:hAnsi="Arial" w:cs="Arial"/>
                <w:color w:val="00B050"/>
              </w:rPr>
            </w:pPr>
            <w:r>
              <w:rPr>
                <w:rFonts w:ascii="Arial" w:hAnsi="Arial" w:cs="Arial"/>
                <w:color w:val="00B050"/>
              </w:rPr>
              <w:t>Complete this only if your participants cannot give consent. This includes animals.</w:t>
            </w:r>
          </w:p>
          <w:p w14:paraId="0ADA5278" w14:textId="77777777" w:rsidR="00485167" w:rsidRDefault="00485167">
            <w:pPr>
              <w:rPr>
                <w:rFonts w:ascii="Arial" w:hAnsi="Arial" w:cs="Arial"/>
              </w:rPr>
            </w:pPr>
          </w:p>
          <w:p w14:paraId="749A8E1F" w14:textId="77777777" w:rsidR="00485167" w:rsidRDefault="00485167">
            <w:pPr>
              <w:rPr>
                <w:rFonts w:ascii="Arial" w:hAnsi="Arial" w:cs="Arial"/>
              </w:rPr>
            </w:pPr>
          </w:p>
          <w:p w14:paraId="684B34DE" w14:textId="77777777" w:rsidR="00485167" w:rsidRDefault="00000000">
            <w:pPr>
              <w:autoSpaceDE w:val="0"/>
              <w:autoSpaceDN w:val="0"/>
              <w:adjustRightInd w:val="0"/>
              <w:rPr>
                <w:rFonts w:ascii="Arial" w:hAnsi="Arial" w:cs="Arial"/>
              </w:rPr>
            </w:pPr>
            <w:r>
              <w:rPr>
                <w:rFonts w:ascii="Arial" w:hAnsi="Arial" w:cs="Arial"/>
                <w:color w:val="808080"/>
                <w:sz w:val="18"/>
                <w:szCs w:val="18"/>
              </w:rPr>
              <w:t>(this box should expand as you type)</w:t>
            </w:r>
          </w:p>
        </w:tc>
        <w:tc>
          <w:tcPr>
            <w:tcW w:w="850" w:type="dxa"/>
            <w:vMerge/>
            <w:shd w:val="clear" w:color="auto" w:fill="BFBFBF"/>
            <w:vAlign w:val="center"/>
          </w:tcPr>
          <w:p w14:paraId="2838215C" w14:textId="77777777" w:rsidR="00485167" w:rsidRDefault="00485167">
            <w:pPr>
              <w:autoSpaceDE w:val="0"/>
              <w:autoSpaceDN w:val="0"/>
              <w:adjustRightInd w:val="0"/>
              <w:jc w:val="center"/>
              <w:rPr>
                <w:rFonts w:ascii="Arial" w:hAnsi="Arial" w:cs="Arial"/>
                <w:b/>
                <w:bCs/>
              </w:rPr>
            </w:pPr>
          </w:p>
        </w:tc>
        <w:tc>
          <w:tcPr>
            <w:tcW w:w="822" w:type="dxa"/>
            <w:vMerge/>
            <w:shd w:val="clear" w:color="auto" w:fill="BFBFBF"/>
            <w:vAlign w:val="center"/>
          </w:tcPr>
          <w:p w14:paraId="0C6491CE" w14:textId="77777777" w:rsidR="00485167" w:rsidRDefault="00485167">
            <w:pPr>
              <w:autoSpaceDE w:val="0"/>
              <w:autoSpaceDN w:val="0"/>
              <w:adjustRightInd w:val="0"/>
              <w:jc w:val="center"/>
              <w:rPr>
                <w:rFonts w:ascii="Arial" w:hAnsi="Arial" w:cs="Arial"/>
                <w:b/>
                <w:bCs/>
              </w:rPr>
            </w:pPr>
          </w:p>
        </w:tc>
      </w:tr>
    </w:tbl>
    <w:p w14:paraId="190F0396" w14:textId="77777777" w:rsidR="00485167" w:rsidRDefault="00485167">
      <w:pPr>
        <w:rPr>
          <w:rFonts w:ascii="Arial" w:hAnsi="Arial" w:cs="Arial"/>
          <w:bCs/>
          <w:sz w:val="24"/>
          <w:szCs w:val="24"/>
        </w:rPr>
      </w:pPr>
    </w:p>
    <w:tbl>
      <w:tblPr>
        <w:tblStyle w:val="TableGrid"/>
        <w:tblW w:w="10451" w:type="dxa"/>
        <w:tblLook w:val="04A0" w:firstRow="1" w:lastRow="0" w:firstColumn="1" w:lastColumn="0" w:noHBand="0" w:noVBand="1"/>
      </w:tblPr>
      <w:tblGrid>
        <w:gridCol w:w="562"/>
        <w:gridCol w:w="3256"/>
        <w:gridCol w:w="6633"/>
      </w:tblGrid>
      <w:tr w:rsidR="00485167" w14:paraId="000D00B9" w14:textId="77777777">
        <w:trPr>
          <w:trHeight w:val="403"/>
        </w:trPr>
        <w:tc>
          <w:tcPr>
            <w:tcW w:w="562" w:type="dxa"/>
            <w:tcBorders>
              <w:bottom w:val="single" w:sz="4" w:space="0" w:color="auto"/>
            </w:tcBorders>
            <w:shd w:val="clear" w:color="auto" w:fill="F2F2F2"/>
          </w:tcPr>
          <w:p w14:paraId="70093DC6" w14:textId="77777777" w:rsidR="00485167" w:rsidRDefault="00485167">
            <w:pPr>
              <w:rPr>
                <w:rFonts w:ascii="Arial" w:hAnsi="Arial" w:cs="Arial"/>
                <w:bCs/>
              </w:rPr>
            </w:pPr>
          </w:p>
        </w:tc>
        <w:tc>
          <w:tcPr>
            <w:tcW w:w="9889" w:type="dxa"/>
            <w:gridSpan w:val="2"/>
            <w:tcBorders>
              <w:bottom w:val="single" w:sz="4" w:space="0" w:color="auto"/>
            </w:tcBorders>
            <w:shd w:val="clear" w:color="auto" w:fill="F2F2F2"/>
            <w:vAlign w:val="center"/>
          </w:tcPr>
          <w:p w14:paraId="2D93BC2F" w14:textId="77777777" w:rsidR="00485167" w:rsidRDefault="00000000">
            <w:pPr>
              <w:rPr>
                <w:rFonts w:ascii="Arial" w:hAnsi="Arial" w:cs="Arial"/>
                <w:b/>
              </w:rPr>
            </w:pPr>
            <w:r>
              <w:rPr>
                <w:rFonts w:ascii="Arial" w:hAnsi="Arial" w:cs="Arial"/>
                <w:b/>
              </w:rPr>
              <w:t>Participant numbers and source</w:t>
            </w:r>
          </w:p>
          <w:p w14:paraId="17A7163E" w14:textId="77777777" w:rsidR="00485167" w:rsidRDefault="00000000">
            <w:pPr>
              <w:autoSpaceDE w:val="0"/>
              <w:autoSpaceDN w:val="0"/>
              <w:adjustRightInd w:val="0"/>
              <w:rPr>
                <w:rFonts w:ascii="Arial" w:hAnsi="Arial" w:cs="Arial"/>
              </w:rPr>
            </w:pPr>
            <w:r>
              <w:rPr>
                <w:rFonts w:ascii="Arial" w:hAnsi="Arial" w:cs="Arial"/>
              </w:rPr>
              <w:t xml:space="preserve">Provide an estimate of the expected number of participants. How will you identify participants and how will they be recruited? </w:t>
            </w:r>
          </w:p>
        </w:tc>
      </w:tr>
      <w:tr w:rsidR="00485167" w14:paraId="122309C0" w14:textId="77777777">
        <w:trPr>
          <w:trHeight w:val="403"/>
        </w:trPr>
        <w:tc>
          <w:tcPr>
            <w:tcW w:w="562" w:type="dxa"/>
            <w:tcBorders>
              <w:top w:val="single" w:sz="4" w:space="0" w:color="auto"/>
              <w:left w:val="single" w:sz="4" w:space="0" w:color="auto"/>
              <w:bottom w:val="single" w:sz="4" w:space="0" w:color="auto"/>
              <w:right w:val="single" w:sz="4" w:space="0" w:color="auto"/>
            </w:tcBorders>
            <w:shd w:val="clear" w:color="auto" w:fill="F2F2F2"/>
            <w:vAlign w:val="center"/>
          </w:tcPr>
          <w:p w14:paraId="0DE17587" w14:textId="77777777" w:rsidR="00485167" w:rsidRDefault="00000000">
            <w:pPr>
              <w:jc w:val="center"/>
              <w:rPr>
                <w:rFonts w:ascii="Arial" w:hAnsi="Arial" w:cs="Arial"/>
              </w:rPr>
            </w:pPr>
            <w:r>
              <w:rPr>
                <w:rFonts w:ascii="Arial" w:hAnsi="Arial" w:cs="Arial"/>
              </w:rPr>
              <w:t>10</w:t>
            </w:r>
          </w:p>
        </w:tc>
        <w:tc>
          <w:tcPr>
            <w:tcW w:w="3256" w:type="dxa"/>
            <w:tcBorders>
              <w:top w:val="single" w:sz="4" w:space="0" w:color="auto"/>
              <w:left w:val="single" w:sz="4" w:space="0" w:color="auto"/>
              <w:bottom w:val="single" w:sz="4" w:space="0" w:color="auto"/>
              <w:right w:val="single" w:sz="4" w:space="0" w:color="auto"/>
            </w:tcBorders>
            <w:shd w:val="clear" w:color="auto" w:fill="F2F2F2"/>
            <w:vAlign w:val="center"/>
          </w:tcPr>
          <w:p w14:paraId="1D6677FD" w14:textId="77777777" w:rsidR="00485167" w:rsidRDefault="00000000">
            <w:pPr>
              <w:rPr>
                <w:rFonts w:ascii="Arial" w:hAnsi="Arial" w:cs="Arial"/>
              </w:rPr>
            </w:pPr>
            <w:r>
              <w:rPr>
                <w:rFonts w:ascii="Arial" w:hAnsi="Arial" w:cs="Arial"/>
              </w:rPr>
              <w:t>How many participants are expected?</w:t>
            </w:r>
          </w:p>
          <w:p w14:paraId="7F15F207" w14:textId="77777777" w:rsidR="00485167" w:rsidRDefault="00485167">
            <w:pPr>
              <w:rPr>
                <w:rFonts w:ascii="Arial" w:hAnsi="Arial" w:cs="Arial"/>
              </w:rPr>
            </w:pPr>
          </w:p>
        </w:tc>
        <w:tc>
          <w:tcPr>
            <w:tcW w:w="6633" w:type="dxa"/>
            <w:tcBorders>
              <w:top w:val="single" w:sz="4" w:space="0" w:color="auto"/>
              <w:left w:val="single" w:sz="4" w:space="0" w:color="auto"/>
              <w:bottom w:val="single" w:sz="4" w:space="0" w:color="auto"/>
              <w:right w:val="single" w:sz="4" w:space="0" w:color="auto"/>
            </w:tcBorders>
            <w:vAlign w:val="center"/>
          </w:tcPr>
          <w:p w14:paraId="07F2EB5C" w14:textId="77777777" w:rsidR="00485167" w:rsidRDefault="00485167">
            <w:pPr>
              <w:rPr>
                <w:rFonts w:ascii="Arial" w:hAnsi="Arial" w:cs="Arial"/>
              </w:rPr>
            </w:pPr>
          </w:p>
          <w:p w14:paraId="0D3BE2CB" w14:textId="77777777" w:rsidR="00485167" w:rsidRDefault="00485167">
            <w:pPr>
              <w:rPr>
                <w:rFonts w:ascii="Arial" w:hAnsi="Arial" w:cs="Arial"/>
              </w:rPr>
            </w:pPr>
          </w:p>
          <w:p w14:paraId="4D784C54" w14:textId="77777777" w:rsidR="00485167" w:rsidRDefault="00485167">
            <w:pPr>
              <w:rPr>
                <w:rFonts w:ascii="Arial" w:hAnsi="Arial" w:cs="Arial"/>
              </w:rPr>
            </w:pPr>
          </w:p>
          <w:p w14:paraId="1B151067" w14:textId="77777777" w:rsidR="00485167" w:rsidRDefault="00000000">
            <w:pPr>
              <w:rPr>
                <w:rFonts w:ascii="Arial" w:hAnsi="Arial" w:cs="Arial"/>
                <w:b/>
              </w:rPr>
            </w:pPr>
            <w:r>
              <w:rPr>
                <w:rFonts w:ascii="Arial" w:hAnsi="Arial" w:cs="Arial"/>
                <w:i/>
                <w:color w:val="808080"/>
                <w:sz w:val="18"/>
                <w:szCs w:val="18"/>
              </w:rPr>
              <w:t>(this box should expand as you type)</w:t>
            </w:r>
          </w:p>
        </w:tc>
      </w:tr>
      <w:tr w:rsidR="00485167" w14:paraId="0CE25E27" w14:textId="77777777">
        <w:trPr>
          <w:trHeight w:val="403"/>
        </w:trPr>
        <w:tc>
          <w:tcPr>
            <w:tcW w:w="562" w:type="dxa"/>
            <w:tcBorders>
              <w:top w:val="single" w:sz="4" w:space="0" w:color="auto"/>
              <w:left w:val="single" w:sz="4" w:space="0" w:color="auto"/>
              <w:bottom w:val="single" w:sz="4" w:space="0" w:color="auto"/>
              <w:right w:val="single" w:sz="4" w:space="0" w:color="auto"/>
            </w:tcBorders>
            <w:shd w:val="clear" w:color="auto" w:fill="F2F2F2"/>
            <w:vAlign w:val="center"/>
          </w:tcPr>
          <w:p w14:paraId="6539C56B" w14:textId="77777777" w:rsidR="00485167" w:rsidRDefault="00000000">
            <w:pPr>
              <w:jc w:val="center"/>
              <w:rPr>
                <w:rFonts w:ascii="Arial" w:hAnsi="Arial" w:cs="Arial"/>
              </w:rPr>
            </w:pPr>
            <w:r>
              <w:rPr>
                <w:rFonts w:ascii="Arial" w:hAnsi="Arial" w:cs="Arial"/>
              </w:rPr>
              <w:t>11</w:t>
            </w:r>
          </w:p>
        </w:tc>
        <w:tc>
          <w:tcPr>
            <w:tcW w:w="3256" w:type="dxa"/>
            <w:tcBorders>
              <w:top w:val="single" w:sz="4" w:space="0" w:color="auto"/>
              <w:left w:val="single" w:sz="4" w:space="0" w:color="auto"/>
              <w:bottom w:val="single" w:sz="4" w:space="0" w:color="auto"/>
              <w:right w:val="single" w:sz="4" w:space="0" w:color="auto"/>
            </w:tcBorders>
            <w:shd w:val="clear" w:color="auto" w:fill="F2F2F2"/>
            <w:vAlign w:val="center"/>
          </w:tcPr>
          <w:p w14:paraId="74577C53" w14:textId="77777777" w:rsidR="00485167" w:rsidRDefault="00000000">
            <w:pPr>
              <w:rPr>
                <w:rFonts w:ascii="Arial" w:hAnsi="Arial" w:cs="Arial"/>
              </w:rPr>
            </w:pPr>
            <w:r>
              <w:rPr>
                <w:rFonts w:ascii="Arial" w:hAnsi="Arial" w:cs="Arial"/>
              </w:rPr>
              <w:t>Who will the participants be?</w:t>
            </w:r>
          </w:p>
          <w:p w14:paraId="5B496FEA" w14:textId="77777777" w:rsidR="00485167" w:rsidRDefault="00485167">
            <w:pPr>
              <w:rPr>
                <w:rFonts w:ascii="Arial" w:hAnsi="Arial" w:cs="Arial"/>
              </w:rPr>
            </w:pPr>
          </w:p>
        </w:tc>
        <w:tc>
          <w:tcPr>
            <w:tcW w:w="6633" w:type="dxa"/>
            <w:tcBorders>
              <w:top w:val="single" w:sz="4" w:space="0" w:color="auto"/>
              <w:left w:val="single" w:sz="4" w:space="0" w:color="auto"/>
              <w:bottom w:val="single" w:sz="4" w:space="0" w:color="auto"/>
              <w:right w:val="single" w:sz="4" w:space="0" w:color="auto"/>
            </w:tcBorders>
            <w:vAlign w:val="center"/>
          </w:tcPr>
          <w:p w14:paraId="2B575646" w14:textId="77777777" w:rsidR="00485167" w:rsidRDefault="00485167">
            <w:pPr>
              <w:rPr>
                <w:rFonts w:ascii="Arial" w:hAnsi="Arial" w:cs="Arial"/>
              </w:rPr>
            </w:pPr>
          </w:p>
          <w:p w14:paraId="50959558" w14:textId="77777777" w:rsidR="00485167" w:rsidRDefault="00485167">
            <w:pPr>
              <w:rPr>
                <w:rFonts w:ascii="Arial" w:hAnsi="Arial" w:cs="Arial"/>
              </w:rPr>
            </w:pPr>
          </w:p>
          <w:p w14:paraId="158F299D" w14:textId="77777777" w:rsidR="00485167" w:rsidRDefault="00485167">
            <w:pPr>
              <w:rPr>
                <w:rFonts w:ascii="Arial" w:hAnsi="Arial" w:cs="Arial"/>
              </w:rPr>
            </w:pPr>
          </w:p>
          <w:p w14:paraId="303C1AF1" w14:textId="77777777" w:rsidR="00485167" w:rsidRDefault="00000000">
            <w:pPr>
              <w:rPr>
                <w:rFonts w:ascii="Arial" w:hAnsi="Arial" w:cs="Arial"/>
                <w:i/>
                <w:color w:val="808080"/>
                <w:sz w:val="18"/>
                <w:szCs w:val="18"/>
              </w:rPr>
            </w:pPr>
            <w:r>
              <w:rPr>
                <w:rFonts w:ascii="Arial" w:hAnsi="Arial" w:cs="Arial"/>
                <w:i/>
                <w:color w:val="808080"/>
                <w:sz w:val="18"/>
                <w:szCs w:val="18"/>
              </w:rPr>
              <w:t>(this box should expand as you type)</w:t>
            </w:r>
          </w:p>
        </w:tc>
      </w:tr>
      <w:tr w:rsidR="00485167" w14:paraId="01D95C26" w14:textId="77777777">
        <w:trPr>
          <w:trHeight w:val="403"/>
        </w:trPr>
        <w:tc>
          <w:tcPr>
            <w:tcW w:w="562" w:type="dxa"/>
            <w:tcBorders>
              <w:top w:val="single" w:sz="4" w:space="0" w:color="auto"/>
            </w:tcBorders>
            <w:shd w:val="clear" w:color="auto" w:fill="F2F2F2"/>
            <w:vAlign w:val="center"/>
          </w:tcPr>
          <w:p w14:paraId="6342C666" w14:textId="77777777" w:rsidR="00485167" w:rsidRDefault="00000000">
            <w:pPr>
              <w:jc w:val="center"/>
              <w:rPr>
                <w:rFonts w:ascii="Arial" w:hAnsi="Arial" w:cs="Arial"/>
              </w:rPr>
            </w:pPr>
            <w:r>
              <w:rPr>
                <w:rFonts w:ascii="Arial" w:hAnsi="Arial" w:cs="Arial"/>
              </w:rPr>
              <w:t>12</w:t>
            </w:r>
          </w:p>
        </w:tc>
        <w:tc>
          <w:tcPr>
            <w:tcW w:w="3256" w:type="dxa"/>
            <w:tcBorders>
              <w:top w:val="single" w:sz="4" w:space="0" w:color="auto"/>
            </w:tcBorders>
            <w:shd w:val="clear" w:color="auto" w:fill="F2F2F2"/>
            <w:vAlign w:val="center"/>
          </w:tcPr>
          <w:p w14:paraId="13C214CB" w14:textId="77777777" w:rsidR="00485167" w:rsidRDefault="00000000">
            <w:pPr>
              <w:rPr>
                <w:rFonts w:ascii="Arial" w:hAnsi="Arial" w:cs="Arial"/>
              </w:rPr>
            </w:pPr>
            <w:r>
              <w:rPr>
                <w:rFonts w:ascii="Arial" w:hAnsi="Arial" w:cs="Arial"/>
              </w:rPr>
              <w:t>How will you identify the participants?</w:t>
            </w:r>
          </w:p>
        </w:tc>
        <w:tc>
          <w:tcPr>
            <w:tcW w:w="6633" w:type="dxa"/>
            <w:tcBorders>
              <w:top w:val="single" w:sz="4" w:space="0" w:color="auto"/>
            </w:tcBorders>
            <w:vAlign w:val="center"/>
          </w:tcPr>
          <w:p w14:paraId="17A46C24" w14:textId="77777777" w:rsidR="00485167" w:rsidRDefault="00485167">
            <w:pPr>
              <w:rPr>
                <w:rFonts w:ascii="Arial" w:hAnsi="Arial" w:cs="Arial"/>
              </w:rPr>
            </w:pPr>
          </w:p>
          <w:p w14:paraId="19D563FE" w14:textId="77777777" w:rsidR="00485167" w:rsidRDefault="00485167">
            <w:pPr>
              <w:rPr>
                <w:rFonts w:ascii="Arial" w:hAnsi="Arial" w:cs="Arial"/>
              </w:rPr>
            </w:pPr>
          </w:p>
          <w:p w14:paraId="2A69C29E" w14:textId="77777777" w:rsidR="00485167" w:rsidRDefault="00485167">
            <w:pPr>
              <w:rPr>
                <w:rFonts w:ascii="Arial" w:hAnsi="Arial" w:cs="Arial"/>
              </w:rPr>
            </w:pPr>
          </w:p>
          <w:p w14:paraId="365BFBD8" w14:textId="77777777" w:rsidR="00485167" w:rsidRDefault="00000000">
            <w:pPr>
              <w:rPr>
                <w:rFonts w:ascii="Arial" w:hAnsi="Arial" w:cs="Arial"/>
                <w:color w:val="808080"/>
                <w:sz w:val="18"/>
                <w:szCs w:val="18"/>
              </w:rPr>
            </w:pPr>
            <w:r>
              <w:rPr>
                <w:rFonts w:ascii="Arial" w:hAnsi="Arial" w:cs="Arial"/>
                <w:i/>
                <w:color w:val="808080"/>
                <w:sz w:val="18"/>
                <w:szCs w:val="18"/>
              </w:rPr>
              <w:t>(this box should expand as you type)</w:t>
            </w:r>
          </w:p>
        </w:tc>
      </w:tr>
    </w:tbl>
    <w:p w14:paraId="0AB0C6A5" w14:textId="77777777" w:rsidR="00485167" w:rsidRDefault="00485167">
      <w:pPr>
        <w:rPr>
          <w:rFonts w:ascii="Arial" w:hAnsi="Arial" w:cs="Arial"/>
          <w:bCs/>
          <w:sz w:val="24"/>
          <w:szCs w:val="24"/>
        </w:rPr>
      </w:pPr>
    </w:p>
    <w:p w14:paraId="3AC15B32" w14:textId="77777777" w:rsidR="00485167" w:rsidRDefault="00485167"/>
    <w:tbl>
      <w:tblPr>
        <w:tblStyle w:val="TableGrid"/>
        <w:tblW w:w="10485" w:type="dxa"/>
        <w:tblLook w:val="04A0" w:firstRow="1" w:lastRow="0" w:firstColumn="1" w:lastColumn="0" w:noHBand="0" w:noVBand="1"/>
      </w:tblPr>
      <w:tblGrid>
        <w:gridCol w:w="562"/>
        <w:gridCol w:w="7088"/>
        <w:gridCol w:w="992"/>
        <w:gridCol w:w="851"/>
        <w:gridCol w:w="992"/>
      </w:tblGrid>
      <w:tr w:rsidR="00485167" w14:paraId="73B34ED2" w14:textId="77777777">
        <w:tc>
          <w:tcPr>
            <w:tcW w:w="562" w:type="dxa"/>
            <w:shd w:val="clear" w:color="auto" w:fill="F2F2F2"/>
            <w:vAlign w:val="center"/>
          </w:tcPr>
          <w:p w14:paraId="26D460ED" w14:textId="77777777" w:rsidR="00485167" w:rsidRDefault="00485167">
            <w:pPr>
              <w:autoSpaceDE w:val="0"/>
              <w:autoSpaceDN w:val="0"/>
              <w:adjustRightInd w:val="0"/>
              <w:jc w:val="center"/>
              <w:rPr>
                <w:rFonts w:ascii="Arial" w:hAnsi="Arial" w:cs="Arial"/>
                <w:bCs/>
              </w:rPr>
            </w:pPr>
          </w:p>
        </w:tc>
        <w:tc>
          <w:tcPr>
            <w:tcW w:w="7088" w:type="dxa"/>
            <w:shd w:val="clear" w:color="auto" w:fill="F2F2F2"/>
          </w:tcPr>
          <w:p w14:paraId="3C973180" w14:textId="77777777" w:rsidR="00485167" w:rsidRDefault="00000000">
            <w:pPr>
              <w:autoSpaceDE w:val="0"/>
              <w:autoSpaceDN w:val="0"/>
              <w:adjustRightInd w:val="0"/>
              <w:jc w:val="both"/>
              <w:rPr>
                <w:rFonts w:ascii="Arial" w:hAnsi="Arial" w:cs="Arial"/>
                <w:b/>
              </w:rPr>
            </w:pPr>
            <w:r>
              <w:rPr>
                <w:rFonts w:ascii="Arial" w:hAnsi="Arial" w:cs="Arial"/>
                <w:b/>
              </w:rPr>
              <w:t>Information for participants:</w:t>
            </w:r>
          </w:p>
        </w:tc>
        <w:tc>
          <w:tcPr>
            <w:tcW w:w="992" w:type="dxa"/>
            <w:shd w:val="clear" w:color="auto" w:fill="F2F2F2"/>
            <w:vAlign w:val="bottom"/>
          </w:tcPr>
          <w:p w14:paraId="0F52C755" w14:textId="77777777" w:rsidR="00485167" w:rsidRDefault="00485167">
            <w:pPr>
              <w:autoSpaceDE w:val="0"/>
              <w:autoSpaceDN w:val="0"/>
              <w:adjustRightInd w:val="0"/>
              <w:jc w:val="center"/>
              <w:rPr>
                <w:rFonts w:ascii="Arial" w:hAnsi="Arial" w:cs="Arial"/>
                <w:b/>
                <w:bCs/>
                <w:sz w:val="16"/>
                <w:szCs w:val="16"/>
              </w:rPr>
            </w:pPr>
          </w:p>
          <w:p w14:paraId="75B5B475" w14:textId="77777777" w:rsidR="00485167" w:rsidRDefault="00000000">
            <w:pPr>
              <w:autoSpaceDE w:val="0"/>
              <w:autoSpaceDN w:val="0"/>
              <w:adjustRightInd w:val="0"/>
              <w:jc w:val="center"/>
              <w:rPr>
                <w:rFonts w:ascii="Arial" w:hAnsi="Arial" w:cs="Arial"/>
                <w:b/>
                <w:bCs/>
              </w:rPr>
            </w:pPr>
            <w:r>
              <w:rPr>
                <w:rFonts w:ascii="Arial" w:hAnsi="Arial" w:cs="Arial"/>
                <w:b/>
                <w:bCs/>
              </w:rPr>
              <w:t>YES</w:t>
            </w:r>
          </w:p>
        </w:tc>
        <w:tc>
          <w:tcPr>
            <w:tcW w:w="851" w:type="dxa"/>
            <w:shd w:val="clear" w:color="auto" w:fill="F2F2F2"/>
            <w:vAlign w:val="bottom"/>
          </w:tcPr>
          <w:p w14:paraId="56D8EFA1" w14:textId="77777777" w:rsidR="00485167" w:rsidRDefault="00000000">
            <w:pPr>
              <w:autoSpaceDE w:val="0"/>
              <w:autoSpaceDN w:val="0"/>
              <w:adjustRightInd w:val="0"/>
              <w:jc w:val="center"/>
              <w:rPr>
                <w:rFonts w:ascii="Arial" w:hAnsi="Arial" w:cs="Arial"/>
                <w:b/>
                <w:bCs/>
              </w:rPr>
            </w:pPr>
            <w:r>
              <w:rPr>
                <w:rFonts w:ascii="Arial" w:hAnsi="Arial" w:cs="Arial"/>
                <w:b/>
                <w:bCs/>
              </w:rPr>
              <w:t>NO</w:t>
            </w:r>
          </w:p>
        </w:tc>
        <w:tc>
          <w:tcPr>
            <w:tcW w:w="992" w:type="dxa"/>
            <w:shd w:val="clear" w:color="auto" w:fill="F2F2F2"/>
          </w:tcPr>
          <w:p w14:paraId="5B6DC888" w14:textId="77777777" w:rsidR="00485167" w:rsidRDefault="00485167">
            <w:pPr>
              <w:autoSpaceDE w:val="0"/>
              <w:autoSpaceDN w:val="0"/>
              <w:adjustRightInd w:val="0"/>
              <w:jc w:val="center"/>
              <w:rPr>
                <w:rFonts w:ascii="Arial" w:hAnsi="Arial" w:cs="Arial"/>
                <w:b/>
                <w:bCs/>
                <w:sz w:val="16"/>
                <w:szCs w:val="16"/>
              </w:rPr>
            </w:pPr>
          </w:p>
          <w:p w14:paraId="1DB2E977" w14:textId="77777777" w:rsidR="00485167" w:rsidRDefault="00000000">
            <w:pPr>
              <w:autoSpaceDE w:val="0"/>
              <w:autoSpaceDN w:val="0"/>
              <w:adjustRightInd w:val="0"/>
              <w:jc w:val="center"/>
              <w:rPr>
                <w:rFonts w:ascii="Arial" w:hAnsi="Arial" w:cs="Arial"/>
                <w:b/>
                <w:bCs/>
              </w:rPr>
            </w:pPr>
            <w:r>
              <w:rPr>
                <w:rFonts w:ascii="Arial" w:hAnsi="Arial" w:cs="Arial"/>
                <w:b/>
                <w:bCs/>
              </w:rPr>
              <w:t>N/A</w:t>
            </w:r>
          </w:p>
        </w:tc>
      </w:tr>
      <w:tr w:rsidR="00485167" w14:paraId="66E206D7" w14:textId="77777777">
        <w:trPr>
          <w:trHeight w:val="439"/>
        </w:trPr>
        <w:tc>
          <w:tcPr>
            <w:tcW w:w="562" w:type="dxa"/>
            <w:shd w:val="clear" w:color="auto" w:fill="F2F2F2"/>
            <w:vAlign w:val="center"/>
          </w:tcPr>
          <w:p w14:paraId="40E3D144" w14:textId="77777777" w:rsidR="00485167" w:rsidRDefault="00000000">
            <w:pPr>
              <w:autoSpaceDE w:val="0"/>
              <w:autoSpaceDN w:val="0"/>
              <w:adjustRightInd w:val="0"/>
              <w:jc w:val="center"/>
              <w:rPr>
                <w:rFonts w:ascii="Arial" w:hAnsi="Arial" w:cs="Arial"/>
              </w:rPr>
            </w:pPr>
            <w:r>
              <w:rPr>
                <w:rFonts w:ascii="Arial" w:hAnsi="Arial" w:cs="Arial"/>
              </w:rPr>
              <w:t>13</w:t>
            </w:r>
          </w:p>
        </w:tc>
        <w:tc>
          <w:tcPr>
            <w:tcW w:w="7088" w:type="dxa"/>
            <w:shd w:val="clear" w:color="auto" w:fill="F2F2F2"/>
            <w:vAlign w:val="center"/>
          </w:tcPr>
          <w:p w14:paraId="7EDFE4A8" w14:textId="77777777" w:rsidR="00485167" w:rsidRDefault="00000000">
            <w:pPr>
              <w:autoSpaceDE w:val="0"/>
              <w:autoSpaceDN w:val="0"/>
              <w:adjustRightInd w:val="0"/>
              <w:rPr>
                <w:rFonts w:ascii="Arial" w:hAnsi="Arial" w:cs="Arial"/>
              </w:rPr>
            </w:pPr>
            <w:r>
              <w:rPr>
                <w:rFonts w:ascii="Arial" w:hAnsi="Arial" w:cs="Arial"/>
              </w:rPr>
              <w:t>Will you describe the main research procedures to participants in advance, so that they are informed about what to expect?</w:t>
            </w:r>
          </w:p>
        </w:tc>
        <w:tc>
          <w:tcPr>
            <w:tcW w:w="992" w:type="dxa"/>
            <w:shd w:val="clear" w:color="auto" w:fill="BFBFBF"/>
            <w:vAlign w:val="center"/>
          </w:tcPr>
          <w:p w14:paraId="6E5401C1"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c>
          <w:tcPr>
            <w:tcW w:w="851" w:type="dxa"/>
            <w:shd w:val="clear" w:color="auto" w:fill="BFBFBF"/>
            <w:vAlign w:val="center"/>
          </w:tcPr>
          <w:p w14:paraId="27D44BB7"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992" w:type="dxa"/>
            <w:shd w:val="clear" w:color="auto" w:fill="BFBFBF"/>
            <w:vAlign w:val="center"/>
          </w:tcPr>
          <w:p w14:paraId="16697609"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3B3E9ED2" w14:textId="77777777">
        <w:trPr>
          <w:trHeight w:val="403"/>
        </w:trPr>
        <w:tc>
          <w:tcPr>
            <w:tcW w:w="562" w:type="dxa"/>
            <w:shd w:val="clear" w:color="auto" w:fill="F2F2F2"/>
            <w:vAlign w:val="center"/>
          </w:tcPr>
          <w:p w14:paraId="082D6291" w14:textId="77777777" w:rsidR="00485167" w:rsidRDefault="00000000">
            <w:pPr>
              <w:autoSpaceDE w:val="0"/>
              <w:autoSpaceDN w:val="0"/>
              <w:adjustRightInd w:val="0"/>
              <w:jc w:val="center"/>
              <w:rPr>
                <w:rFonts w:ascii="Arial" w:hAnsi="Arial" w:cs="Arial"/>
              </w:rPr>
            </w:pPr>
            <w:r>
              <w:rPr>
                <w:rFonts w:ascii="Arial" w:hAnsi="Arial" w:cs="Arial"/>
              </w:rPr>
              <w:t>14</w:t>
            </w:r>
          </w:p>
        </w:tc>
        <w:tc>
          <w:tcPr>
            <w:tcW w:w="7088" w:type="dxa"/>
            <w:shd w:val="clear" w:color="auto" w:fill="F2F2F2"/>
            <w:vAlign w:val="center"/>
          </w:tcPr>
          <w:p w14:paraId="502AFCD6" w14:textId="77777777" w:rsidR="00485167" w:rsidRDefault="00000000">
            <w:pPr>
              <w:autoSpaceDE w:val="0"/>
              <w:autoSpaceDN w:val="0"/>
              <w:adjustRightInd w:val="0"/>
              <w:rPr>
                <w:rFonts w:ascii="Arial" w:hAnsi="Arial" w:cs="Arial"/>
              </w:rPr>
            </w:pPr>
            <w:r>
              <w:rPr>
                <w:rFonts w:ascii="Arial" w:hAnsi="Arial" w:cs="Arial"/>
              </w:rPr>
              <w:t>Will you tell participants that their participation is voluntary?</w:t>
            </w:r>
          </w:p>
        </w:tc>
        <w:tc>
          <w:tcPr>
            <w:tcW w:w="992" w:type="dxa"/>
            <w:shd w:val="clear" w:color="auto" w:fill="BFBFBF"/>
            <w:vAlign w:val="center"/>
          </w:tcPr>
          <w:p w14:paraId="1C32855F"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c>
          <w:tcPr>
            <w:tcW w:w="851" w:type="dxa"/>
            <w:shd w:val="clear" w:color="auto" w:fill="BFBFBF"/>
            <w:vAlign w:val="center"/>
          </w:tcPr>
          <w:p w14:paraId="59334901"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992" w:type="dxa"/>
            <w:shd w:val="clear" w:color="auto" w:fill="BFBFBF"/>
            <w:vAlign w:val="center"/>
          </w:tcPr>
          <w:p w14:paraId="1F848DBF"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367DC850" w14:textId="77777777">
        <w:trPr>
          <w:trHeight w:val="439"/>
        </w:trPr>
        <w:tc>
          <w:tcPr>
            <w:tcW w:w="562" w:type="dxa"/>
            <w:shd w:val="clear" w:color="auto" w:fill="F2F2F2"/>
            <w:vAlign w:val="center"/>
          </w:tcPr>
          <w:p w14:paraId="6C5FAE3C" w14:textId="77777777" w:rsidR="00485167" w:rsidRDefault="00000000">
            <w:pPr>
              <w:autoSpaceDE w:val="0"/>
              <w:autoSpaceDN w:val="0"/>
              <w:adjustRightInd w:val="0"/>
              <w:jc w:val="center"/>
              <w:rPr>
                <w:rFonts w:ascii="Arial" w:hAnsi="Arial" w:cs="Arial"/>
              </w:rPr>
            </w:pPr>
            <w:r>
              <w:rPr>
                <w:rFonts w:ascii="Arial" w:hAnsi="Arial" w:cs="Arial"/>
              </w:rPr>
              <w:t>15</w:t>
            </w:r>
          </w:p>
        </w:tc>
        <w:tc>
          <w:tcPr>
            <w:tcW w:w="7088" w:type="dxa"/>
            <w:shd w:val="clear" w:color="auto" w:fill="F2F2F2"/>
            <w:vAlign w:val="center"/>
          </w:tcPr>
          <w:p w14:paraId="2DAC2CBC" w14:textId="77777777" w:rsidR="00485167" w:rsidRDefault="00000000">
            <w:pPr>
              <w:autoSpaceDE w:val="0"/>
              <w:autoSpaceDN w:val="0"/>
              <w:adjustRightInd w:val="0"/>
              <w:rPr>
                <w:rFonts w:ascii="Arial" w:hAnsi="Arial" w:cs="Arial"/>
              </w:rPr>
            </w:pPr>
            <w:r>
              <w:rPr>
                <w:rFonts w:ascii="Arial" w:hAnsi="Arial" w:cs="Arial"/>
              </w:rPr>
              <w:t>Will you obtain written consent for participation?</w:t>
            </w:r>
          </w:p>
        </w:tc>
        <w:tc>
          <w:tcPr>
            <w:tcW w:w="992" w:type="dxa"/>
            <w:shd w:val="clear" w:color="auto" w:fill="BFBFBF"/>
            <w:vAlign w:val="center"/>
          </w:tcPr>
          <w:p w14:paraId="413CE25E"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c>
          <w:tcPr>
            <w:tcW w:w="851" w:type="dxa"/>
            <w:shd w:val="clear" w:color="auto" w:fill="BFBFBF"/>
            <w:vAlign w:val="center"/>
          </w:tcPr>
          <w:p w14:paraId="57C50138"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992" w:type="dxa"/>
            <w:shd w:val="clear" w:color="auto" w:fill="BFBFBF"/>
            <w:vAlign w:val="center"/>
          </w:tcPr>
          <w:p w14:paraId="3BCCAFB7"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4929E815" w14:textId="77777777">
        <w:trPr>
          <w:trHeight w:val="403"/>
        </w:trPr>
        <w:tc>
          <w:tcPr>
            <w:tcW w:w="562" w:type="dxa"/>
            <w:shd w:val="clear" w:color="auto" w:fill="F2F2F2"/>
            <w:vAlign w:val="center"/>
          </w:tcPr>
          <w:p w14:paraId="127A6DD2" w14:textId="77777777" w:rsidR="00485167" w:rsidRDefault="00000000">
            <w:pPr>
              <w:autoSpaceDE w:val="0"/>
              <w:autoSpaceDN w:val="0"/>
              <w:adjustRightInd w:val="0"/>
              <w:jc w:val="center"/>
              <w:rPr>
                <w:rFonts w:ascii="Arial" w:hAnsi="Arial" w:cs="Arial"/>
              </w:rPr>
            </w:pPr>
            <w:r>
              <w:rPr>
                <w:rFonts w:ascii="Arial" w:hAnsi="Arial" w:cs="Arial"/>
              </w:rPr>
              <w:t>16</w:t>
            </w:r>
          </w:p>
        </w:tc>
        <w:tc>
          <w:tcPr>
            <w:tcW w:w="7088" w:type="dxa"/>
            <w:shd w:val="clear" w:color="auto" w:fill="F2F2F2"/>
            <w:vAlign w:val="center"/>
          </w:tcPr>
          <w:p w14:paraId="7DD3D313" w14:textId="77777777" w:rsidR="00485167" w:rsidRDefault="00000000">
            <w:pPr>
              <w:autoSpaceDE w:val="0"/>
              <w:autoSpaceDN w:val="0"/>
              <w:adjustRightInd w:val="0"/>
              <w:rPr>
                <w:rFonts w:ascii="Arial" w:hAnsi="Arial" w:cs="Arial"/>
              </w:rPr>
            </w:pPr>
            <w:r>
              <w:rPr>
                <w:rFonts w:ascii="Arial" w:hAnsi="Arial" w:cs="Arial"/>
              </w:rPr>
              <w:t>Will you explain to participants that refusal to participate in the research will not affect their treatment or education (if relevant)?</w:t>
            </w:r>
          </w:p>
        </w:tc>
        <w:tc>
          <w:tcPr>
            <w:tcW w:w="992" w:type="dxa"/>
            <w:shd w:val="clear" w:color="auto" w:fill="BFBFBF"/>
            <w:vAlign w:val="center"/>
          </w:tcPr>
          <w:p w14:paraId="42556C2D"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c>
          <w:tcPr>
            <w:tcW w:w="851" w:type="dxa"/>
            <w:shd w:val="clear" w:color="auto" w:fill="BFBFBF"/>
            <w:vAlign w:val="center"/>
          </w:tcPr>
          <w:p w14:paraId="6223BFF4"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992" w:type="dxa"/>
            <w:shd w:val="clear" w:color="auto" w:fill="BFBFBF"/>
            <w:vAlign w:val="center"/>
          </w:tcPr>
          <w:p w14:paraId="1087EA08"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44515933" w14:textId="77777777">
        <w:trPr>
          <w:trHeight w:val="439"/>
        </w:trPr>
        <w:tc>
          <w:tcPr>
            <w:tcW w:w="562" w:type="dxa"/>
            <w:shd w:val="clear" w:color="auto" w:fill="F2F2F2"/>
            <w:vAlign w:val="center"/>
          </w:tcPr>
          <w:p w14:paraId="67B949CA" w14:textId="77777777" w:rsidR="00485167" w:rsidRDefault="00000000">
            <w:pPr>
              <w:autoSpaceDE w:val="0"/>
              <w:autoSpaceDN w:val="0"/>
              <w:adjustRightInd w:val="0"/>
              <w:jc w:val="center"/>
              <w:rPr>
                <w:rFonts w:ascii="Arial" w:hAnsi="Arial" w:cs="Arial"/>
              </w:rPr>
            </w:pPr>
            <w:r>
              <w:rPr>
                <w:rFonts w:ascii="Arial" w:hAnsi="Arial" w:cs="Arial"/>
              </w:rPr>
              <w:t>17</w:t>
            </w:r>
          </w:p>
        </w:tc>
        <w:tc>
          <w:tcPr>
            <w:tcW w:w="7088" w:type="dxa"/>
            <w:shd w:val="clear" w:color="auto" w:fill="F2F2F2"/>
            <w:vAlign w:val="center"/>
          </w:tcPr>
          <w:p w14:paraId="4A50B442" w14:textId="77777777" w:rsidR="00485167" w:rsidRDefault="00000000">
            <w:pPr>
              <w:autoSpaceDE w:val="0"/>
              <w:autoSpaceDN w:val="0"/>
              <w:adjustRightInd w:val="0"/>
              <w:rPr>
                <w:rFonts w:ascii="Arial" w:hAnsi="Arial" w:cs="Arial"/>
              </w:rPr>
            </w:pPr>
            <w:r>
              <w:rPr>
                <w:rFonts w:ascii="Arial" w:hAnsi="Arial" w:cs="Arial"/>
              </w:rPr>
              <w:t>If the research is observational, will you ask participants for their consent to being observed?</w:t>
            </w:r>
          </w:p>
        </w:tc>
        <w:tc>
          <w:tcPr>
            <w:tcW w:w="992" w:type="dxa"/>
            <w:shd w:val="clear" w:color="auto" w:fill="BFBFBF"/>
            <w:vAlign w:val="center"/>
          </w:tcPr>
          <w:p w14:paraId="152014B5"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c>
          <w:tcPr>
            <w:tcW w:w="851" w:type="dxa"/>
            <w:shd w:val="clear" w:color="auto" w:fill="BFBFBF"/>
            <w:vAlign w:val="center"/>
          </w:tcPr>
          <w:p w14:paraId="0AC7173C"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992" w:type="dxa"/>
            <w:shd w:val="clear" w:color="auto" w:fill="BFBFBF"/>
            <w:vAlign w:val="center"/>
          </w:tcPr>
          <w:p w14:paraId="12D3041C"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6CA978BB" w14:textId="77777777">
        <w:trPr>
          <w:trHeight w:val="403"/>
        </w:trPr>
        <w:tc>
          <w:tcPr>
            <w:tcW w:w="562" w:type="dxa"/>
            <w:shd w:val="clear" w:color="auto" w:fill="F2F2F2"/>
            <w:vAlign w:val="center"/>
          </w:tcPr>
          <w:p w14:paraId="7FD7C7C0" w14:textId="77777777" w:rsidR="00485167" w:rsidRDefault="00000000">
            <w:pPr>
              <w:autoSpaceDE w:val="0"/>
              <w:autoSpaceDN w:val="0"/>
              <w:adjustRightInd w:val="0"/>
              <w:jc w:val="center"/>
              <w:rPr>
                <w:rFonts w:ascii="Arial" w:hAnsi="Arial" w:cs="Arial"/>
              </w:rPr>
            </w:pPr>
            <w:r>
              <w:rPr>
                <w:rFonts w:ascii="Arial" w:hAnsi="Arial" w:cs="Arial"/>
              </w:rPr>
              <w:lastRenderedPageBreak/>
              <w:t>18</w:t>
            </w:r>
          </w:p>
        </w:tc>
        <w:tc>
          <w:tcPr>
            <w:tcW w:w="7088" w:type="dxa"/>
            <w:shd w:val="clear" w:color="auto" w:fill="F2F2F2"/>
            <w:vAlign w:val="center"/>
          </w:tcPr>
          <w:p w14:paraId="141702DE" w14:textId="77777777" w:rsidR="00485167" w:rsidRDefault="00000000">
            <w:pPr>
              <w:autoSpaceDE w:val="0"/>
              <w:autoSpaceDN w:val="0"/>
              <w:adjustRightInd w:val="0"/>
              <w:rPr>
                <w:rFonts w:ascii="Arial" w:hAnsi="Arial" w:cs="Arial"/>
              </w:rPr>
            </w:pPr>
            <w:r>
              <w:rPr>
                <w:rFonts w:ascii="Arial" w:hAnsi="Arial" w:cs="Arial"/>
              </w:rPr>
              <w:t>Will you tell participants that they may withdraw from the research at any time and for any reason?</w:t>
            </w:r>
          </w:p>
        </w:tc>
        <w:tc>
          <w:tcPr>
            <w:tcW w:w="992" w:type="dxa"/>
            <w:shd w:val="clear" w:color="auto" w:fill="BFBFBF"/>
            <w:vAlign w:val="center"/>
          </w:tcPr>
          <w:p w14:paraId="51D5CAB3"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c>
          <w:tcPr>
            <w:tcW w:w="851" w:type="dxa"/>
            <w:shd w:val="clear" w:color="auto" w:fill="BFBFBF"/>
            <w:vAlign w:val="center"/>
          </w:tcPr>
          <w:p w14:paraId="11CE1CE2"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992" w:type="dxa"/>
            <w:shd w:val="clear" w:color="auto" w:fill="BFBFBF"/>
            <w:vAlign w:val="center"/>
          </w:tcPr>
          <w:p w14:paraId="2B36B423"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5CD8219A" w14:textId="77777777">
        <w:trPr>
          <w:trHeight w:val="439"/>
        </w:trPr>
        <w:tc>
          <w:tcPr>
            <w:tcW w:w="562" w:type="dxa"/>
            <w:shd w:val="clear" w:color="auto" w:fill="F2F2F2"/>
            <w:vAlign w:val="center"/>
          </w:tcPr>
          <w:p w14:paraId="3C898BDB" w14:textId="77777777" w:rsidR="00485167" w:rsidRDefault="00000000">
            <w:pPr>
              <w:autoSpaceDE w:val="0"/>
              <w:autoSpaceDN w:val="0"/>
              <w:adjustRightInd w:val="0"/>
              <w:jc w:val="center"/>
              <w:rPr>
                <w:rFonts w:ascii="Arial" w:hAnsi="Arial" w:cs="Arial"/>
              </w:rPr>
            </w:pPr>
            <w:r>
              <w:rPr>
                <w:rFonts w:ascii="Arial" w:hAnsi="Arial" w:cs="Arial"/>
              </w:rPr>
              <w:t>19</w:t>
            </w:r>
          </w:p>
        </w:tc>
        <w:tc>
          <w:tcPr>
            <w:tcW w:w="7088" w:type="dxa"/>
            <w:shd w:val="clear" w:color="auto" w:fill="F2F2F2"/>
            <w:vAlign w:val="center"/>
          </w:tcPr>
          <w:p w14:paraId="03C71605" w14:textId="77777777" w:rsidR="00485167" w:rsidRDefault="00000000">
            <w:pPr>
              <w:autoSpaceDE w:val="0"/>
              <w:autoSpaceDN w:val="0"/>
              <w:adjustRightInd w:val="0"/>
              <w:rPr>
                <w:rFonts w:ascii="Arial" w:hAnsi="Arial" w:cs="Arial"/>
              </w:rPr>
            </w:pPr>
            <w:r>
              <w:rPr>
                <w:rFonts w:ascii="Arial" w:hAnsi="Arial" w:cs="Arial"/>
              </w:rPr>
              <w:t>With questionnaires, will you give participants the option of omitting questions they do not want to answer?</w:t>
            </w:r>
          </w:p>
        </w:tc>
        <w:tc>
          <w:tcPr>
            <w:tcW w:w="992" w:type="dxa"/>
            <w:shd w:val="clear" w:color="auto" w:fill="BFBFBF"/>
            <w:vAlign w:val="center"/>
          </w:tcPr>
          <w:p w14:paraId="07A47FE8"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c>
          <w:tcPr>
            <w:tcW w:w="851" w:type="dxa"/>
            <w:shd w:val="clear" w:color="auto" w:fill="BFBFBF"/>
            <w:vAlign w:val="center"/>
          </w:tcPr>
          <w:p w14:paraId="4CCBA2B3"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992" w:type="dxa"/>
            <w:shd w:val="clear" w:color="auto" w:fill="BFBFBF"/>
            <w:vAlign w:val="center"/>
          </w:tcPr>
          <w:p w14:paraId="3B2D8871"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6693EF00" w14:textId="77777777">
        <w:trPr>
          <w:trHeight w:val="403"/>
        </w:trPr>
        <w:tc>
          <w:tcPr>
            <w:tcW w:w="562" w:type="dxa"/>
            <w:shd w:val="clear" w:color="auto" w:fill="F2F2F2"/>
            <w:vAlign w:val="center"/>
          </w:tcPr>
          <w:p w14:paraId="6A8E06E1" w14:textId="77777777" w:rsidR="00485167" w:rsidRDefault="00000000">
            <w:pPr>
              <w:autoSpaceDE w:val="0"/>
              <w:autoSpaceDN w:val="0"/>
              <w:adjustRightInd w:val="0"/>
              <w:jc w:val="center"/>
              <w:rPr>
                <w:rFonts w:ascii="Arial" w:hAnsi="Arial" w:cs="Arial"/>
              </w:rPr>
            </w:pPr>
            <w:r>
              <w:rPr>
                <w:rFonts w:ascii="Arial" w:hAnsi="Arial" w:cs="Arial"/>
              </w:rPr>
              <w:t>20</w:t>
            </w:r>
          </w:p>
        </w:tc>
        <w:tc>
          <w:tcPr>
            <w:tcW w:w="7088" w:type="dxa"/>
            <w:shd w:val="clear" w:color="auto" w:fill="F2F2F2"/>
            <w:vAlign w:val="center"/>
          </w:tcPr>
          <w:p w14:paraId="65AAE231" w14:textId="77777777" w:rsidR="00485167" w:rsidRDefault="00000000">
            <w:pPr>
              <w:autoSpaceDE w:val="0"/>
              <w:autoSpaceDN w:val="0"/>
              <w:adjustRightInd w:val="0"/>
              <w:rPr>
                <w:rFonts w:ascii="Arial" w:hAnsi="Arial" w:cs="Arial"/>
              </w:rPr>
            </w:pPr>
            <w:r>
              <w:rPr>
                <w:rFonts w:ascii="Arial" w:hAnsi="Arial" w:cs="Arial"/>
              </w:rPr>
              <w:t>Will you tell participants that their data will be treated with full confidentiality and that, if published, it will not be identifiable as theirs?</w:t>
            </w:r>
          </w:p>
        </w:tc>
        <w:tc>
          <w:tcPr>
            <w:tcW w:w="992" w:type="dxa"/>
            <w:shd w:val="clear" w:color="auto" w:fill="BFBFBF"/>
            <w:vAlign w:val="center"/>
          </w:tcPr>
          <w:p w14:paraId="67B466B0"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c>
          <w:tcPr>
            <w:tcW w:w="851" w:type="dxa"/>
            <w:shd w:val="clear" w:color="auto" w:fill="BFBFBF"/>
            <w:vAlign w:val="center"/>
          </w:tcPr>
          <w:p w14:paraId="0ED45591"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992" w:type="dxa"/>
            <w:shd w:val="clear" w:color="auto" w:fill="BFBFBF"/>
            <w:vAlign w:val="center"/>
          </w:tcPr>
          <w:p w14:paraId="02E3572C"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4F38AB8D" w14:textId="77777777">
        <w:trPr>
          <w:trHeight w:val="439"/>
        </w:trPr>
        <w:tc>
          <w:tcPr>
            <w:tcW w:w="562" w:type="dxa"/>
            <w:shd w:val="clear" w:color="auto" w:fill="F2F2F2"/>
            <w:vAlign w:val="center"/>
          </w:tcPr>
          <w:p w14:paraId="5444BFCC" w14:textId="77777777" w:rsidR="00485167" w:rsidRDefault="00000000">
            <w:pPr>
              <w:autoSpaceDE w:val="0"/>
              <w:autoSpaceDN w:val="0"/>
              <w:adjustRightInd w:val="0"/>
              <w:jc w:val="center"/>
              <w:rPr>
                <w:rFonts w:ascii="Arial" w:hAnsi="Arial" w:cs="Arial"/>
              </w:rPr>
            </w:pPr>
            <w:r>
              <w:rPr>
                <w:rFonts w:ascii="Arial" w:hAnsi="Arial" w:cs="Arial"/>
              </w:rPr>
              <w:t>21</w:t>
            </w:r>
          </w:p>
        </w:tc>
        <w:tc>
          <w:tcPr>
            <w:tcW w:w="7088" w:type="dxa"/>
            <w:shd w:val="clear" w:color="auto" w:fill="F2F2F2"/>
            <w:vAlign w:val="center"/>
          </w:tcPr>
          <w:p w14:paraId="6C7EDC0F" w14:textId="77777777" w:rsidR="00485167" w:rsidRDefault="00000000">
            <w:pPr>
              <w:autoSpaceDE w:val="0"/>
              <w:autoSpaceDN w:val="0"/>
              <w:adjustRightInd w:val="0"/>
              <w:rPr>
                <w:rFonts w:ascii="Arial" w:hAnsi="Arial" w:cs="Arial"/>
              </w:rPr>
            </w:pPr>
            <w:r>
              <w:rPr>
                <w:rFonts w:ascii="Arial" w:hAnsi="Arial" w:cs="Arial"/>
              </w:rPr>
              <w:t>Will you debrief participants at the end of their participation, in a way appropriate to the type of research undertaken?</w:t>
            </w:r>
          </w:p>
        </w:tc>
        <w:tc>
          <w:tcPr>
            <w:tcW w:w="992" w:type="dxa"/>
            <w:shd w:val="clear" w:color="auto" w:fill="BFBFBF"/>
            <w:vAlign w:val="center"/>
          </w:tcPr>
          <w:p w14:paraId="59CD1B51"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c>
          <w:tcPr>
            <w:tcW w:w="851" w:type="dxa"/>
            <w:shd w:val="clear" w:color="auto" w:fill="BFBFBF"/>
            <w:vAlign w:val="center"/>
          </w:tcPr>
          <w:p w14:paraId="2C9DD39C"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992" w:type="dxa"/>
            <w:shd w:val="clear" w:color="auto" w:fill="BFBFBF"/>
            <w:vAlign w:val="center"/>
          </w:tcPr>
          <w:p w14:paraId="3DCBD1B4"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5ED19CCA" w14:textId="77777777">
        <w:trPr>
          <w:trHeight w:val="403"/>
        </w:trPr>
        <w:tc>
          <w:tcPr>
            <w:tcW w:w="562" w:type="dxa"/>
            <w:tcBorders>
              <w:bottom w:val="single" w:sz="4" w:space="0" w:color="auto"/>
            </w:tcBorders>
            <w:shd w:val="clear" w:color="auto" w:fill="F2F2F2"/>
            <w:vAlign w:val="center"/>
          </w:tcPr>
          <w:p w14:paraId="4C1A0CCD" w14:textId="77777777" w:rsidR="00485167" w:rsidRDefault="00000000">
            <w:pPr>
              <w:autoSpaceDE w:val="0"/>
              <w:autoSpaceDN w:val="0"/>
              <w:adjustRightInd w:val="0"/>
              <w:jc w:val="center"/>
              <w:rPr>
                <w:rFonts w:ascii="Arial" w:hAnsi="Arial" w:cs="Arial"/>
              </w:rPr>
            </w:pPr>
            <w:r>
              <w:rPr>
                <w:rFonts w:ascii="Arial" w:hAnsi="Arial" w:cs="Arial"/>
              </w:rPr>
              <w:t>22</w:t>
            </w:r>
          </w:p>
        </w:tc>
        <w:tc>
          <w:tcPr>
            <w:tcW w:w="9923" w:type="dxa"/>
            <w:gridSpan w:val="4"/>
            <w:tcBorders>
              <w:bottom w:val="single" w:sz="4" w:space="0" w:color="auto"/>
            </w:tcBorders>
            <w:shd w:val="clear" w:color="auto" w:fill="F2F2F2"/>
            <w:vAlign w:val="center"/>
          </w:tcPr>
          <w:p w14:paraId="1E69E061" w14:textId="77777777" w:rsidR="00485167" w:rsidRDefault="00000000">
            <w:pPr>
              <w:autoSpaceDE w:val="0"/>
              <w:autoSpaceDN w:val="0"/>
              <w:adjustRightInd w:val="0"/>
              <w:rPr>
                <w:rFonts w:ascii="Arial" w:hAnsi="Arial" w:cs="Arial"/>
              </w:rPr>
            </w:pPr>
            <w:r>
              <w:rPr>
                <w:rFonts w:ascii="Arial" w:hAnsi="Arial" w:cs="Arial"/>
              </w:rPr>
              <w:t>If NO</w:t>
            </w:r>
            <w:r>
              <w:rPr>
                <w:rFonts w:ascii="Arial" w:hAnsi="Arial" w:cs="Arial"/>
                <w:b/>
                <w:bCs/>
              </w:rPr>
              <w:t xml:space="preserve"> </w:t>
            </w:r>
            <w:r>
              <w:rPr>
                <w:rFonts w:ascii="Arial" w:hAnsi="Arial" w:cs="Arial"/>
              </w:rPr>
              <w:t xml:space="preserve">to any of above questions, please give an explanation </w:t>
            </w:r>
          </w:p>
        </w:tc>
      </w:tr>
      <w:tr w:rsidR="00485167" w14:paraId="660E3029" w14:textId="77777777">
        <w:trPr>
          <w:trHeight w:val="403"/>
        </w:trPr>
        <w:tc>
          <w:tcPr>
            <w:tcW w:w="562" w:type="dxa"/>
            <w:vAlign w:val="center"/>
          </w:tcPr>
          <w:p w14:paraId="2A78CA06" w14:textId="77777777" w:rsidR="00485167" w:rsidRDefault="00485167">
            <w:pPr>
              <w:jc w:val="center"/>
              <w:rPr>
                <w:rFonts w:ascii="Arial" w:hAnsi="Arial" w:cs="Arial"/>
              </w:rPr>
            </w:pPr>
          </w:p>
        </w:tc>
        <w:tc>
          <w:tcPr>
            <w:tcW w:w="9923" w:type="dxa"/>
            <w:gridSpan w:val="4"/>
            <w:vAlign w:val="center"/>
          </w:tcPr>
          <w:p w14:paraId="76EB1D72" w14:textId="77777777" w:rsidR="00485167" w:rsidRDefault="00000000">
            <w:pPr>
              <w:rPr>
                <w:rFonts w:ascii="Arial" w:hAnsi="Arial" w:cs="Arial"/>
                <w:color w:val="00B050"/>
                <w:sz w:val="24"/>
              </w:rPr>
            </w:pPr>
            <w:r>
              <w:rPr>
                <w:rFonts w:ascii="Arial" w:hAnsi="Arial" w:cs="Arial"/>
                <w:color w:val="00B050"/>
              </w:rPr>
              <w:t xml:space="preserve">You should be able to tick YES or N/A for </w:t>
            </w:r>
            <w:proofErr w:type="gramStart"/>
            <w:r>
              <w:rPr>
                <w:rFonts w:ascii="Arial" w:hAnsi="Arial" w:cs="Arial"/>
                <w:color w:val="00B050"/>
              </w:rPr>
              <w:t>all of</w:t>
            </w:r>
            <w:proofErr w:type="gramEnd"/>
            <w:r>
              <w:rPr>
                <w:rFonts w:ascii="Arial" w:hAnsi="Arial" w:cs="Arial"/>
                <w:color w:val="00B050"/>
              </w:rPr>
              <w:t xml:space="preserve"> these questions. If not, then explain why not in this box.</w:t>
            </w:r>
          </w:p>
          <w:p w14:paraId="34D59361" w14:textId="77777777" w:rsidR="00485167" w:rsidRDefault="00485167">
            <w:pPr>
              <w:rPr>
                <w:rFonts w:ascii="Arial" w:hAnsi="Arial" w:cs="Arial"/>
              </w:rPr>
            </w:pPr>
          </w:p>
          <w:p w14:paraId="0083B88C" w14:textId="77777777" w:rsidR="00485167" w:rsidRDefault="00000000">
            <w:pPr>
              <w:rPr>
                <w:rFonts w:ascii="Arial" w:hAnsi="Arial" w:cs="Arial"/>
              </w:rPr>
            </w:pPr>
            <w:r>
              <w:rPr>
                <w:rFonts w:ascii="Arial" w:hAnsi="Arial" w:cs="Arial"/>
              </w:rPr>
              <w:t>This research is mainly using secondary data that are available in public domain for the research.</w:t>
            </w:r>
          </w:p>
          <w:p w14:paraId="584B9133" w14:textId="77777777" w:rsidR="00485167" w:rsidRDefault="00000000">
            <w:pPr>
              <w:autoSpaceDE w:val="0"/>
              <w:autoSpaceDN w:val="0"/>
              <w:adjustRightInd w:val="0"/>
              <w:rPr>
                <w:rFonts w:cs="Arial"/>
              </w:rPr>
            </w:pPr>
            <w:r>
              <w:rPr>
                <w:rFonts w:ascii="Arial" w:hAnsi="Arial" w:cs="Arial"/>
                <w:i/>
                <w:color w:val="808080"/>
                <w:sz w:val="18"/>
                <w:szCs w:val="18"/>
              </w:rPr>
              <w:t>(this box should expand as you type)</w:t>
            </w:r>
          </w:p>
        </w:tc>
      </w:tr>
    </w:tbl>
    <w:p w14:paraId="495A8A02" w14:textId="77777777" w:rsidR="00485167" w:rsidRDefault="00485167"/>
    <w:tbl>
      <w:tblPr>
        <w:tblStyle w:val="TableGrid"/>
        <w:tblW w:w="10485" w:type="dxa"/>
        <w:tblLook w:val="04A0" w:firstRow="1" w:lastRow="0" w:firstColumn="1" w:lastColumn="0" w:noHBand="0" w:noVBand="1"/>
      </w:tblPr>
      <w:tblGrid>
        <w:gridCol w:w="562"/>
        <w:gridCol w:w="7088"/>
        <w:gridCol w:w="992"/>
        <w:gridCol w:w="851"/>
        <w:gridCol w:w="992"/>
      </w:tblGrid>
      <w:tr w:rsidR="00485167" w14:paraId="44CBC711" w14:textId="77777777">
        <w:tc>
          <w:tcPr>
            <w:tcW w:w="562" w:type="dxa"/>
            <w:shd w:val="clear" w:color="auto" w:fill="F2F2F2"/>
          </w:tcPr>
          <w:p w14:paraId="316D44E5" w14:textId="77777777" w:rsidR="00485167" w:rsidRDefault="00485167">
            <w:pPr>
              <w:autoSpaceDE w:val="0"/>
              <w:autoSpaceDN w:val="0"/>
              <w:adjustRightInd w:val="0"/>
              <w:jc w:val="both"/>
              <w:rPr>
                <w:rFonts w:ascii="Arial" w:hAnsi="Arial" w:cs="Arial"/>
                <w:bCs/>
              </w:rPr>
            </w:pPr>
          </w:p>
        </w:tc>
        <w:tc>
          <w:tcPr>
            <w:tcW w:w="7088" w:type="dxa"/>
            <w:shd w:val="clear" w:color="auto" w:fill="F2F2F2"/>
            <w:vAlign w:val="center"/>
          </w:tcPr>
          <w:p w14:paraId="47F8DAAF" w14:textId="77777777" w:rsidR="00485167" w:rsidRDefault="00000000">
            <w:pPr>
              <w:autoSpaceDE w:val="0"/>
              <w:autoSpaceDN w:val="0"/>
              <w:adjustRightInd w:val="0"/>
              <w:rPr>
                <w:rFonts w:ascii="Arial" w:hAnsi="Arial" w:cs="Arial"/>
                <w:b/>
              </w:rPr>
            </w:pPr>
            <w:r>
              <w:rPr>
                <w:rFonts w:ascii="Arial" w:hAnsi="Arial" w:cs="Arial"/>
                <w:b/>
              </w:rPr>
              <w:t>Information for participants:</w:t>
            </w:r>
          </w:p>
        </w:tc>
        <w:tc>
          <w:tcPr>
            <w:tcW w:w="992" w:type="dxa"/>
            <w:shd w:val="clear" w:color="auto" w:fill="F2F2F2"/>
            <w:vAlign w:val="bottom"/>
          </w:tcPr>
          <w:p w14:paraId="30EA4F15" w14:textId="77777777" w:rsidR="00485167" w:rsidRDefault="00485167">
            <w:pPr>
              <w:autoSpaceDE w:val="0"/>
              <w:autoSpaceDN w:val="0"/>
              <w:adjustRightInd w:val="0"/>
              <w:jc w:val="center"/>
              <w:rPr>
                <w:rFonts w:ascii="Arial" w:hAnsi="Arial" w:cs="Arial"/>
                <w:b/>
                <w:bCs/>
                <w:sz w:val="16"/>
                <w:szCs w:val="16"/>
              </w:rPr>
            </w:pPr>
          </w:p>
          <w:p w14:paraId="27E89480" w14:textId="77777777" w:rsidR="00485167" w:rsidRDefault="00000000">
            <w:pPr>
              <w:autoSpaceDE w:val="0"/>
              <w:autoSpaceDN w:val="0"/>
              <w:adjustRightInd w:val="0"/>
              <w:jc w:val="center"/>
              <w:rPr>
                <w:rFonts w:ascii="Arial" w:hAnsi="Arial" w:cs="Arial"/>
                <w:b/>
                <w:bCs/>
              </w:rPr>
            </w:pPr>
            <w:r>
              <w:rPr>
                <w:rFonts w:ascii="Arial" w:hAnsi="Arial" w:cs="Arial"/>
                <w:b/>
                <w:bCs/>
              </w:rPr>
              <w:t>YES</w:t>
            </w:r>
          </w:p>
        </w:tc>
        <w:tc>
          <w:tcPr>
            <w:tcW w:w="851" w:type="dxa"/>
            <w:shd w:val="clear" w:color="auto" w:fill="F2F2F2"/>
            <w:vAlign w:val="bottom"/>
          </w:tcPr>
          <w:p w14:paraId="2095AB00" w14:textId="77777777" w:rsidR="00485167" w:rsidRDefault="00000000">
            <w:pPr>
              <w:autoSpaceDE w:val="0"/>
              <w:autoSpaceDN w:val="0"/>
              <w:adjustRightInd w:val="0"/>
              <w:jc w:val="center"/>
              <w:rPr>
                <w:rFonts w:ascii="Arial" w:hAnsi="Arial" w:cs="Arial"/>
                <w:b/>
                <w:bCs/>
              </w:rPr>
            </w:pPr>
            <w:r>
              <w:rPr>
                <w:rFonts w:ascii="Arial" w:hAnsi="Arial" w:cs="Arial"/>
                <w:b/>
                <w:bCs/>
              </w:rPr>
              <w:t>NO</w:t>
            </w:r>
          </w:p>
        </w:tc>
        <w:tc>
          <w:tcPr>
            <w:tcW w:w="992" w:type="dxa"/>
            <w:shd w:val="clear" w:color="auto" w:fill="F2F2F2"/>
            <w:vAlign w:val="bottom"/>
          </w:tcPr>
          <w:p w14:paraId="28CDD0D4" w14:textId="77777777" w:rsidR="00485167" w:rsidRDefault="00485167">
            <w:pPr>
              <w:autoSpaceDE w:val="0"/>
              <w:autoSpaceDN w:val="0"/>
              <w:adjustRightInd w:val="0"/>
              <w:jc w:val="center"/>
              <w:rPr>
                <w:rFonts w:ascii="Arial" w:hAnsi="Arial" w:cs="Arial"/>
                <w:b/>
                <w:bCs/>
                <w:sz w:val="16"/>
                <w:szCs w:val="16"/>
              </w:rPr>
            </w:pPr>
          </w:p>
          <w:p w14:paraId="7AD126D6" w14:textId="77777777" w:rsidR="00485167" w:rsidRDefault="00000000">
            <w:pPr>
              <w:autoSpaceDE w:val="0"/>
              <w:autoSpaceDN w:val="0"/>
              <w:adjustRightInd w:val="0"/>
              <w:jc w:val="center"/>
              <w:rPr>
                <w:rFonts w:ascii="Arial" w:hAnsi="Arial" w:cs="Arial"/>
                <w:b/>
                <w:bCs/>
              </w:rPr>
            </w:pPr>
            <w:r>
              <w:rPr>
                <w:rFonts w:ascii="Arial" w:hAnsi="Arial" w:cs="Arial"/>
                <w:b/>
                <w:bCs/>
              </w:rPr>
              <w:t>N/A</w:t>
            </w:r>
          </w:p>
        </w:tc>
      </w:tr>
      <w:tr w:rsidR="00485167" w14:paraId="63E79681" w14:textId="77777777">
        <w:trPr>
          <w:trHeight w:val="439"/>
        </w:trPr>
        <w:tc>
          <w:tcPr>
            <w:tcW w:w="562" w:type="dxa"/>
            <w:shd w:val="clear" w:color="auto" w:fill="F2F2F2"/>
            <w:vAlign w:val="center"/>
          </w:tcPr>
          <w:p w14:paraId="58A0C399" w14:textId="77777777" w:rsidR="00485167" w:rsidRDefault="00000000">
            <w:pPr>
              <w:autoSpaceDE w:val="0"/>
              <w:autoSpaceDN w:val="0"/>
              <w:adjustRightInd w:val="0"/>
              <w:jc w:val="center"/>
              <w:rPr>
                <w:rFonts w:ascii="Arial" w:hAnsi="Arial" w:cs="Arial"/>
              </w:rPr>
            </w:pPr>
            <w:r>
              <w:rPr>
                <w:rFonts w:ascii="Arial" w:hAnsi="Arial" w:cs="Arial"/>
              </w:rPr>
              <w:t>24</w:t>
            </w:r>
          </w:p>
        </w:tc>
        <w:tc>
          <w:tcPr>
            <w:tcW w:w="7088" w:type="dxa"/>
            <w:shd w:val="clear" w:color="auto" w:fill="F2F2F2"/>
            <w:vAlign w:val="center"/>
          </w:tcPr>
          <w:p w14:paraId="2A7C980E" w14:textId="77777777" w:rsidR="00485167" w:rsidRDefault="00000000">
            <w:pPr>
              <w:autoSpaceDE w:val="0"/>
              <w:autoSpaceDN w:val="0"/>
              <w:adjustRightInd w:val="0"/>
              <w:rPr>
                <w:rFonts w:ascii="Arial" w:hAnsi="Arial" w:cs="Arial"/>
              </w:rPr>
            </w:pPr>
            <w:r>
              <w:rPr>
                <w:rFonts w:ascii="Arial" w:hAnsi="Arial" w:cs="Arial"/>
              </w:rPr>
              <w:t>Will participants be paid?</w:t>
            </w:r>
          </w:p>
        </w:tc>
        <w:tc>
          <w:tcPr>
            <w:tcW w:w="992" w:type="dxa"/>
            <w:shd w:val="clear" w:color="auto" w:fill="BFBFBF"/>
            <w:vAlign w:val="center"/>
          </w:tcPr>
          <w:p w14:paraId="08E211E7"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c>
          <w:tcPr>
            <w:tcW w:w="851" w:type="dxa"/>
            <w:shd w:val="clear" w:color="auto" w:fill="BFBFBF"/>
            <w:vAlign w:val="center"/>
          </w:tcPr>
          <w:p w14:paraId="63D582F6"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992" w:type="dxa"/>
            <w:shd w:val="clear" w:color="auto" w:fill="BFBFBF"/>
            <w:vAlign w:val="center"/>
          </w:tcPr>
          <w:p w14:paraId="110E127A"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54343B9C" w14:textId="77777777">
        <w:trPr>
          <w:trHeight w:val="403"/>
        </w:trPr>
        <w:tc>
          <w:tcPr>
            <w:tcW w:w="562" w:type="dxa"/>
            <w:shd w:val="clear" w:color="auto" w:fill="F2F2F2"/>
            <w:vAlign w:val="center"/>
          </w:tcPr>
          <w:p w14:paraId="4685B7F1" w14:textId="77777777" w:rsidR="00485167" w:rsidRDefault="00000000">
            <w:pPr>
              <w:autoSpaceDE w:val="0"/>
              <w:autoSpaceDN w:val="0"/>
              <w:adjustRightInd w:val="0"/>
              <w:jc w:val="center"/>
              <w:rPr>
                <w:rFonts w:ascii="Arial" w:hAnsi="Arial" w:cs="Arial"/>
              </w:rPr>
            </w:pPr>
            <w:r>
              <w:rPr>
                <w:rFonts w:ascii="Arial" w:hAnsi="Arial" w:cs="Arial"/>
              </w:rPr>
              <w:t>25</w:t>
            </w:r>
          </w:p>
        </w:tc>
        <w:tc>
          <w:tcPr>
            <w:tcW w:w="7088" w:type="dxa"/>
            <w:shd w:val="clear" w:color="auto" w:fill="F2F2F2"/>
            <w:vAlign w:val="center"/>
          </w:tcPr>
          <w:p w14:paraId="12EE73AB" w14:textId="77777777" w:rsidR="00485167" w:rsidRDefault="00000000">
            <w:pPr>
              <w:autoSpaceDE w:val="0"/>
              <w:autoSpaceDN w:val="0"/>
              <w:adjustRightInd w:val="0"/>
              <w:rPr>
                <w:rFonts w:ascii="Arial" w:hAnsi="Arial" w:cs="Arial"/>
              </w:rPr>
            </w:pPr>
            <w:r>
              <w:rPr>
                <w:rFonts w:ascii="Arial" w:hAnsi="Arial" w:cs="Arial"/>
              </w:rPr>
              <w:t>Is specialist electrical or other equipment to be used with participants?</w:t>
            </w:r>
          </w:p>
        </w:tc>
        <w:tc>
          <w:tcPr>
            <w:tcW w:w="992" w:type="dxa"/>
            <w:shd w:val="clear" w:color="auto" w:fill="BFBFBF"/>
            <w:vAlign w:val="center"/>
          </w:tcPr>
          <w:p w14:paraId="60D815CD"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c>
          <w:tcPr>
            <w:tcW w:w="851" w:type="dxa"/>
            <w:shd w:val="clear" w:color="auto" w:fill="BFBFBF"/>
            <w:vAlign w:val="center"/>
          </w:tcPr>
          <w:p w14:paraId="5CC93987"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992" w:type="dxa"/>
            <w:shd w:val="clear" w:color="auto" w:fill="BFBFBF"/>
            <w:vAlign w:val="center"/>
          </w:tcPr>
          <w:p w14:paraId="2EB0EB00"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7F66AB5C" w14:textId="77777777">
        <w:trPr>
          <w:trHeight w:val="439"/>
        </w:trPr>
        <w:tc>
          <w:tcPr>
            <w:tcW w:w="562" w:type="dxa"/>
            <w:shd w:val="clear" w:color="auto" w:fill="F2F2F2"/>
            <w:vAlign w:val="center"/>
          </w:tcPr>
          <w:p w14:paraId="72DFBCFD" w14:textId="77777777" w:rsidR="00485167" w:rsidRDefault="00000000">
            <w:pPr>
              <w:autoSpaceDE w:val="0"/>
              <w:autoSpaceDN w:val="0"/>
              <w:adjustRightInd w:val="0"/>
              <w:jc w:val="center"/>
              <w:rPr>
                <w:rFonts w:ascii="Arial" w:hAnsi="Arial" w:cs="Arial"/>
              </w:rPr>
            </w:pPr>
            <w:r>
              <w:rPr>
                <w:rFonts w:ascii="Arial" w:hAnsi="Arial" w:cs="Arial"/>
              </w:rPr>
              <w:t>26</w:t>
            </w:r>
          </w:p>
        </w:tc>
        <w:tc>
          <w:tcPr>
            <w:tcW w:w="7088" w:type="dxa"/>
            <w:shd w:val="clear" w:color="auto" w:fill="F2F2F2"/>
            <w:vAlign w:val="center"/>
          </w:tcPr>
          <w:p w14:paraId="0C6236A4" w14:textId="77777777" w:rsidR="00485167" w:rsidRDefault="00000000">
            <w:pPr>
              <w:autoSpaceDE w:val="0"/>
              <w:autoSpaceDN w:val="0"/>
              <w:adjustRightInd w:val="0"/>
              <w:rPr>
                <w:rFonts w:ascii="Arial" w:hAnsi="Arial" w:cs="Arial"/>
              </w:rPr>
            </w:pPr>
            <w:r>
              <w:rPr>
                <w:rFonts w:ascii="Arial" w:hAnsi="Arial" w:cs="Arial"/>
              </w:rPr>
              <w:t>Are there any financial or other interests to the investigator or University arising from this study?</w:t>
            </w:r>
          </w:p>
        </w:tc>
        <w:tc>
          <w:tcPr>
            <w:tcW w:w="992" w:type="dxa"/>
            <w:shd w:val="clear" w:color="auto" w:fill="BFBFBF"/>
            <w:vAlign w:val="center"/>
          </w:tcPr>
          <w:p w14:paraId="2ED6E774"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c>
          <w:tcPr>
            <w:tcW w:w="851" w:type="dxa"/>
            <w:shd w:val="clear" w:color="auto" w:fill="BFBFBF"/>
            <w:vAlign w:val="center"/>
          </w:tcPr>
          <w:p w14:paraId="057A17A0"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992" w:type="dxa"/>
            <w:shd w:val="clear" w:color="auto" w:fill="BFBFBF"/>
            <w:vAlign w:val="center"/>
          </w:tcPr>
          <w:p w14:paraId="37E8F75E"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6740E318" w14:textId="77777777">
        <w:trPr>
          <w:trHeight w:val="403"/>
        </w:trPr>
        <w:tc>
          <w:tcPr>
            <w:tcW w:w="562" w:type="dxa"/>
            <w:shd w:val="clear" w:color="auto" w:fill="F2F2F2"/>
            <w:vAlign w:val="center"/>
          </w:tcPr>
          <w:p w14:paraId="20C8DCF0" w14:textId="77777777" w:rsidR="00485167" w:rsidRDefault="00000000">
            <w:pPr>
              <w:autoSpaceDE w:val="0"/>
              <w:autoSpaceDN w:val="0"/>
              <w:adjustRightInd w:val="0"/>
              <w:jc w:val="center"/>
              <w:rPr>
                <w:rFonts w:ascii="Arial" w:hAnsi="Arial" w:cs="Arial"/>
              </w:rPr>
            </w:pPr>
            <w:r>
              <w:rPr>
                <w:rFonts w:ascii="Arial" w:hAnsi="Arial" w:cs="Arial"/>
              </w:rPr>
              <w:t>27</w:t>
            </w:r>
          </w:p>
        </w:tc>
        <w:tc>
          <w:tcPr>
            <w:tcW w:w="7088" w:type="dxa"/>
            <w:shd w:val="clear" w:color="auto" w:fill="F2F2F2"/>
            <w:vAlign w:val="center"/>
          </w:tcPr>
          <w:p w14:paraId="54D0A80C" w14:textId="77777777" w:rsidR="00485167" w:rsidRDefault="00000000">
            <w:pPr>
              <w:autoSpaceDE w:val="0"/>
              <w:autoSpaceDN w:val="0"/>
              <w:adjustRightInd w:val="0"/>
              <w:rPr>
                <w:rFonts w:ascii="Arial" w:hAnsi="Arial" w:cs="Arial"/>
              </w:rPr>
            </w:pPr>
            <w:r>
              <w:rPr>
                <w:rFonts w:ascii="Arial" w:hAnsi="Arial" w:cs="Arial"/>
              </w:rPr>
              <w:t>Will the research activity involve deliberately misleading participants in any way, or the partial or full concealment of the specific study aims?</w:t>
            </w:r>
          </w:p>
        </w:tc>
        <w:tc>
          <w:tcPr>
            <w:tcW w:w="992" w:type="dxa"/>
            <w:shd w:val="clear" w:color="auto" w:fill="BFBFBF"/>
            <w:vAlign w:val="center"/>
          </w:tcPr>
          <w:p w14:paraId="63CBAB6D"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c>
          <w:tcPr>
            <w:tcW w:w="851" w:type="dxa"/>
            <w:shd w:val="clear" w:color="auto" w:fill="BFBFBF"/>
            <w:vAlign w:val="center"/>
          </w:tcPr>
          <w:p w14:paraId="177C50FD"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992" w:type="dxa"/>
            <w:shd w:val="clear" w:color="auto" w:fill="BFBFBF"/>
            <w:vAlign w:val="center"/>
          </w:tcPr>
          <w:p w14:paraId="173BABF7"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42BFB583" w14:textId="77777777">
        <w:trPr>
          <w:trHeight w:val="403"/>
        </w:trPr>
        <w:tc>
          <w:tcPr>
            <w:tcW w:w="562" w:type="dxa"/>
            <w:shd w:val="clear" w:color="auto" w:fill="F2F2F2"/>
            <w:vAlign w:val="center"/>
          </w:tcPr>
          <w:p w14:paraId="3F54EAAF" w14:textId="77777777" w:rsidR="00485167" w:rsidRDefault="00000000">
            <w:pPr>
              <w:autoSpaceDE w:val="0"/>
              <w:autoSpaceDN w:val="0"/>
              <w:adjustRightInd w:val="0"/>
              <w:jc w:val="center"/>
              <w:rPr>
                <w:rFonts w:ascii="Arial" w:hAnsi="Arial" w:cs="Arial"/>
              </w:rPr>
            </w:pPr>
            <w:r>
              <w:rPr>
                <w:rFonts w:ascii="Arial" w:hAnsi="Arial" w:cs="Arial"/>
              </w:rPr>
              <w:t>28</w:t>
            </w:r>
          </w:p>
        </w:tc>
        <w:tc>
          <w:tcPr>
            <w:tcW w:w="9923" w:type="dxa"/>
            <w:gridSpan w:val="4"/>
            <w:shd w:val="clear" w:color="auto" w:fill="F2F2F2"/>
            <w:vAlign w:val="center"/>
          </w:tcPr>
          <w:p w14:paraId="37BC02AF" w14:textId="77777777" w:rsidR="00485167" w:rsidRDefault="00000000">
            <w:pPr>
              <w:autoSpaceDE w:val="0"/>
              <w:autoSpaceDN w:val="0"/>
              <w:adjustRightInd w:val="0"/>
              <w:rPr>
                <w:rFonts w:ascii="Arial" w:hAnsi="Arial" w:cs="Arial"/>
              </w:rPr>
            </w:pPr>
            <w:r>
              <w:rPr>
                <w:rFonts w:ascii="Arial" w:hAnsi="Arial" w:cs="Arial"/>
              </w:rPr>
              <w:t>If YES</w:t>
            </w:r>
            <w:r>
              <w:rPr>
                <w:rFonts w:ascii="Arial" w:hAnsi="Arial" w:cs="Arial"/>
                <w:b/>
                <w:bCs/>
              </w:rPr>
              <w:t xml:space="preserve"> </w:t>
            </w:r>
            <w:r>
              <w:rPr>
                <w:rFonts w:ascii="Arial" w:hAnsi="Arial" w:cs="Arial"/>
              </w:rPr>
              <w:t xml:space="preserve">to any question, please provide full details </w:t>
            </w:r>
          </w:p>
        </w:tc>
      </w:tr>
      <w:tr w:rsidR="00485167" w14:paraId="58AAC653" w14:textId="77777777">
        <w:trPr>
          <w:trHeight w:val="403"/>
        </w:trPr>
        <w:tc>
          <w:tcPr>
            <w:tcW w:w="562" w:type="dxa"/>
            <w:vAlign w:val="center"/>
          </w:tcPr>
          <w:p w14:paraId="4FA3366F" w14:textId="77777777" w:rsidR="00485167" w:rsidRDefault="00485167">
            <w:pPr>
              <w:jc w:val="center"/>
              <w:rPr>
                <w:rFonts w:ascii="Arial" w:hAnsi="Arial" w:cs="Arial"/>
              </w:rPr>
            </w:pPr>
          </w:p>
        </w:tc>
        <w:tc>
          <w:tcPr>
            <w:tcW w:w="9923" w:type="dxa"/>
            <w:gridSpan w:val="4"/>
            <w:vAlign w:val="center"/>
          </w:tcPr>
          <w:p w14:paraId="436C23FB" w14:textId="77777777" w:rsidR="00485167" w:rsidRDefault="00000000">
            <w:pPr>
              <w:rPr>
                <w:rFonts w:ascii="Arial" w:hAnsi="Arial" w:cs="Arial"/>
              </w:rPr>
            </w:pPr>
            <w:r>
              <w:rPr>
                <w:rFonts w:ascii="Arial" w:hAnsi="Arial" w:cs="Arial"/>
                <w:color w:val="00B050"/>
              </w:rPr>
              <w:t xml:space="preserve">You should be able to tick NO or N/A for most of these questions. For any cases that you have ticked YES then provide details in this box. If you are using cameras/voice recorders to record </w:t>
            </w:r>
            <w:proofErr w:type="gramStart"/>
            <w:r>
              <w:rPr>
                <w:rFonts w:ascii="Arial" w:hAnsi="Arial" w:cs="Arial"/>
                <w:color w:val="00B050"/>
              </w:rPr>
              <w:t>interviews</w:t>
            </w:r>
            <w:proofErr w:type="gramEnd"/>
            <w:r>
              <w:rPr>
                <w:rFonts w:ascii="Arial" w:hAnsi="Arial" w:cs="Arial"/>
                <w:color w:val="00B050"/>
              </w:rPr>
              <w:t xml:space="preserve"> then please state that in this box.</w:t>
            </w:r>
          </w:p>
          <w:p w14:paraId="26AD1DFD" w14:textId="77777777" w:rsidR="00485167" w:rsidRDefault="00485167">
            <w:pPr>
              <w:rPr>
                <w:rFonts w:ascii="Arial" w:hAnsi="Arial" w:cs="Arial"/>
              </w:rPr>
            </w:pPr>
          </w:p>
          <w:p w14:paraId="5A644987" w14:textId="77777777" w:rsidR="00485167" w:rsidRDefault="00485167">
            <w:pPr>
              <w:rPr>
                <w:rFonts w:ascii="Arial" w:hAnsi="Arial" w:cs="Arial"/>
              </w:rPr>
            </w:pPr>
          </w:p>
          <w:p w14:paraId="546598FB" w14:textId="77777777" w:rsidR="00485167" w:rsidRDefault="00000000">
            <w:pPr>
              <w:autoSpaceDE w:val="0"/>
              <w:autoSpaceDN w:val="0"/>
              <w:adjustRightInd w:val="0"/>
              <w:rPr>
                <w:rFonts w:cs="Arial"/>
              </w:rPr>
            </w:pPr>
            <w:r>
              <w:rPr>
                <w:rFonts w:ascii="Arial" w:hAnsi="Arial" w:cs="Arial"/>
                <w:i/>
                <w:color w:val="808080"/>
                <w:sz w:val="18"/>
                <w:szCs w:val="18"/>
              </w:rPr>
              <w:lastRenderedPageBreak/>
              <w:t>(this box should expand as you type)</w:t>
            </w:r>
          </w:p>
        </w:tc>
      </w:tr>
    </w:tbl>
    <w:p w14:paraId="2A8742A2" w14:textId="77777777" w:rsidR="00485167" w:rsidRDefault="00485167">
      <w:pPr>
        <w:autoSpaceDE w:val="0"/>
        <w:autoSpaceDN w:val="0"/>
        <w:adjustRightInd w:val="0"/>
        <w:spacing w:after="240"/>
        <w:jc w:val="both"/>
        <w:rPr>
          <w:rFonts w:ascii="Arial" w:hAnsi="Arial" w:cs="Arial"/>
          <w:b/>
        </w:rPr>
      </w:pPr>
    </w:p>
    <w:p w14:paraId="22140A95" w14:textId="77777777" w:rsidR="00485167" w:rsidRDefault="00000000">
      <w:pPr>
        <w:rPr>
          <w:rFonts w:ascii="Arial" w:hAnsi="Arial" w:cs="Arial"/>
          <w:b/>
        </w:rPr>
      </w:pPr>
      <w:r>
        <w:rPr>
          <w:rFonts w:ascii="Arial" w:hAnsi="Arial" w:cs="Arial"/>
          <w:b/>
        </w:rPr>
        <w:t>SECTION H: Anticipated Risks</w:t>
      </w:r>
    </w:p>
    <w:p w14:paraId="75E6C5C6" w14:textId="77777777" w:rsidR="00485167" w:rsidRDefault="00485167">
      <w:pPr>
        <w:rPr>
          <w:rFonts w:ascii="Arial" w:hAnsi="Arial" w:cs="Arial"/>
          <w:b/>
        </w:rPr>
      </w:pPr>
    </w:p>
    <w:tbl>
      <w:tblPr>
        <w:tblW w:w="10519" w:type="dxa"/>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596"/>
        <w:gridCol w:w="4991"/>
        <w:gridCol w:w="3402"/>
        <w:gridCol w:w="850"/>
        <w:gridCol w:w="680"/>
      </w:tblGrid>
      <w:tr w:rsidR="00485167" w14:paraId="6799B2BA" w14:textId="77777777">
        <w:tc>
          <w:tcPr>
            <w:tcW w:w="596" w:type="dxa"/>
            <w:tcBorders>
              <w:bottom w:val="single" w:sz="4" w:space="0" w:color="auto"/>
            </w:tcBorders>
            <w:shd w:val="clear" w:color="auto" w:fill="F2F2F2"/>
          </w:tcPr>
          <w:p w14:paraId="313E405B" w14:textId="77777777" w:rsidR="00485167" w:rsidRDefault="00485167">
            <w:pPr>
              <w:pStyle w:val="Heading1"/>
              <w:rPr>
                <w:rFonts w:ascii="Arial" w:hAnsi="Arial" w:cs="Arial"/>
                <w:b/>
                <w:bCs/>
              </w:rPr>
            </w:pPr>
          </w:p>
        </w:tc>
        <w:tc>
          <w:tcPr>
            <w:tcW w:w="9923" w:type="dxa"/>
            <w:gridSpan w:val="4"/>
            <w:tcBorders>
              <w:bottom w:val="single" w:sz="4" w:space="0" w:color="auto"/>
            </w:tcBorders>
            <w:shd w:val="clear" w:color="auto" w:fill="F2F2F2"/>
          </w:tcPr>
          <w:p w14:paraId="3C37AD9D" w14:textId="77777777" w:rsidR="00485167" w:rsidRDefault="00000000">
            <w:pPr>
              <w:pStyle w:val="Heading1"/>
              <w:rPr>
                <w:rFonts w:ascii="Arial" w:hAnsi="Arial" w:cs="Arial"/>
              </w:rPr>
            </w:pPr>
            <w:r>
              <w:rPr>
                <w:rFonts w:ascii="Arial" w:hAnsi="Arial" w:cs="Arial"/>
              </w:rPr>
              <w:br w:type="page"/>
            </w:r>
            <w:bookmarkStart w:id="21" w:name="_Toc166274146"/>
            <w:r>
              <w:rPr>
                <w:rFonts w:ascii="Arial" w:hAnsi="Arial" w:cs="Arial"/>
              </w:rPr>
              <w:t>Outline any anticipated risks that may adversely affect any of the participants, the researchers and/or the University, and the steps that will be taken to address them.</w:t>
            </w:r>
            <w:bookmarkEnd w:id="21"/>
            <w:r>
              <w:rPr>
                <w:rFonts w:ascii="Arial" w:hAnsi="Arial" w:cs="Arial"/>
              </w:rPr>
              <w:t xml:space="preserve"> </w:t>
            </w:r>
          </w:p>
          <w:p w14:paraId="3F0C2F9C" w14:textId="77777777" w:rsidR="00485167" w:rsidRDefault="00485167"/>
          <w:p w14:paraId="518B49C4" w14:textId="77777777" w:rsidR="00485167" w:rsidRDefault="00000000">
            <w:pPr>
              <w:rPr>
                <w:rFonts w:ascii="Arial" w:hAnsi="Arial" w:cs="Arial"/>
              </w:rPr>
            </w:pPr>
            <w:r>
              <w:rPr>
                <w:rFonts w:ascii="Arial" w:hAnsi="Arial" w:cs="Arial"/>
              </w:rPr>
              <w:t xml:space="preserve">If you have completed a full risk assessment (for example as required by a laboratory, or external research collaborator) you may append that to this form.  </w:t>
            </w:r>
          </w:p>
        </w:tc>
      </w:tr>
      <w:tr w:rsidR="00485167" w14:paraId="70698250" w14:textId="77777777">
        <w:tc>
          <w:tcPr>
            <w:tcW w:w="596" w:type="dxa"/>
            <w:vMerge w:val="restart"/>
            <w:shd w:val="clear" w:color="auto" w:fill="F2F2F2"/>
            <w:vAlign w:val="center"/>
          </w:tcPr>
          <w:p w14:paraId="0E6A7133" w14:textId="77777777" w:rsidR="00485167" w:rsidRDefault="00000000">
            <w:pPr>
              <w:pStyle w:val="Heading1"/>
              <w:rPr>
                <w:rFonts w:ascii="Arial" w:hAnsi="Arial" w:cs="Arial"/>
                <w:b/>
                <w:bCs/>
                <w:sz w:val="20"/>
                <w:szCs w:val="16"/>
              </w:rPr>
            </w:pPr>
            <w:bookmarkStart w:id="22" w:name="_Toc166274147"/>
            <w:r>
              <w:rPr>
                <w:rFonts w:ascii="Arial" w:hAnsi="Arial" w:cs="Arial"/>
                <w:sz w:val="20"/>
                <w:szCs w:val="16"/>
              </w:rPr>
              <w:t>1</w:t>
            </w:r>
            <w:bookmarkEnd w:id="22"/>
          </w:p>
        </w:tc>
        <w:tc>
          <w:tcPr>
            <w:tcW w:w="8393" w:type="dxa"/>
            <w:gridSpan w:val="2"/>
            <w:vMerge w:val="restart"/>
            <w:shd w:val="clear" w:color="auto" w:fill="F2F2F2"/>
            <w:vAlign w:val="center"/>
          </w:tcPr>
          <w:p w14:paraId="24856D06" w14:textId="77777777" w:rsidR="00485167" w:rsidRDefault="00000000">
            <w:pPr>
              <w:pStyle w:val="Heading1"/>
              <w:rPr>
                <w:rFonts w:ascii="Arial" w:hAnsi="Arial" w:cs="Arial"/>
                <w:sz w:val="20"/>
                <w:szCs w:val="16"/>
              </w:rPr>
            </w:pPr>
            <w:bookmarkStart w:id="23" w:name="_Toc166274148"/>
            <w:r>
              <w:rPr>
                <w:rFonts w:ascii="Arial" w:hAnsi="Arial" w:cs="Arial"/>
                <w:sz w:val="20"/>
                <w:szCs w:val="16"/>
              </w:rPr>
              <w:t>Full risk assessment completed and appended?</w:t>
            </w:r>
            <w:bookmarkEnd w:id="23"/>
            <w:r>
              <w:rPr>
                <w:rFonts w:ascii="Arial" w:hAnsi="Arial" w:cs="Arial"/>
                <w:sz w:val="20"/>
                <w:szCs w:val="16"/>
              </w:rPr>
              <w:t xml:space="preserve"> </w:t>
            </w:r>
          </w:p>
        </w:tc>
        <w:tc>
          <w:tcPr>
            <w:tcW w:w="850" w:type="dxa"/>
            <w:tcBorders>
              <w:bottom w:val="single" w:sz="4" w:space="0" w:color="auto"/>
            </w:tcBorders>
            <w:shd w:val="clear" w:color="auto" w:fill="F2F2F2"/>
          </w:tcPr>
          <w:p w14:paraId="2DB43B33" w14:textId="77777777" w:rsidR="00485167" w:rsidRDefault="00000000">
            <w:pPr>
              <w:pStyle w:val="Heading1"/>
              <w:rPr>
                <w:rFonts w:ascii="Arial" w:hAnsi="Arial" w:cs="Arial"/>
              </w:rPr>
            </w:pPr>
            <w:bookmarkStart w:id="24" w:name="_Toc166274149"/>
            <w:r>
              <w:rPr>
                <w:rFonts w:ascii="Arial" w:hAnsi="Arial" w:cs="Arial"/>
              </w:rPr>
              <w:t>Yes</w:t>
            </w:r>
            <w:bookmarkEnd w:id="24"/>
            <w:r>
              <w:rPr>
                <w:rFonts w:ascii="Arial" w:hAnsi="Arial" w:cs="Arial"/>
              </w:rPr>
              <w:t xml:space="preserve"> </w:t>
            </w:r>
          </w:p>
        </w:tc>
        <w:tc>
          <w:tcPr>
            <w:tcW w:w="680" w:type="dxa"/>
            <w:tcBorders>
              <w:bottom w:val="single" w:sz="4" w:space="0" w:color="auto"/>
            </w:tcBorders>
            <w:shd w:val="clear" w:color="auto" w:fill="BFBFBF"/>
          </w:tcPr>
          <w:p w14:paraId="764FD9F5" w14:textId="77777777" w:rsidR="00485167" w:rsidRDefault="00000000">
            <w:pPr>
              <w:pStyle w:val="Heading1"/>
              <w:rPr>
                <w:rFonts w:ascii="Arial" w:hAnsi="Arial" w:cs="Arial"/>
                <w:sz w:val="20"/>
                <w:szCs w:val="16"/>
              </w:rPr>
            </w:pPr>
            <w:bookmarkStart w:id="25" w:name="_Toc166274150"/>
            <w:r>
              <w:rPr>
                <w:rFonts w:ascii="MS Gothic" w:eastAsia="MS Gothic" w:hAnsi="MS Gothic" w:cs="Arial" w:hint="eastAsia"/>
              </w:rPr>
              <w:t>☐</w:t>
            </w:r>
            <w:bookmarkEnd w:id="25"/>
          </w:p>
        </w:tc>
      </w:tr>
      <w:tr w:rsidR="00485167" w14:paraId="684255FE" w14:textId="77777777">
        <w:tc>
          <w:tcPr>
            <w:tcW w:w="596" w:type="dxa"/>
            <w:vMerge/>
            <w:tcBorders>
              <w:bottom w:val="single" w:sz="4" w:space="0" w:color="auto"/>
            </w:tcBorders>
            <w:shd w:val="clear" w:color="auto" w:fill="F2F2F2"/>
            <w:vAlign w:val="center"/>
          </w:tcPr>
          <w:p w14:paraId="1AB93013" w14:textId="77777777" w:rsidR="00485167" w:rsidRDefault="00485167">
            <w:pPr>
              <w:pStyle w:val="Heading1"/>
              <w:rPr>
                <w:rFonts w:ascii="Arial" w:hAnsi="Arial" w:cs="Arial"/>
                <w:b/>
                <w:bCs/>
                <w:sz w:val="20"/>
                <w:szCs w:val="16"/>
              </w:rPr>
            </w:pPr>
          </w:p>
        </w:tc>
        <w:tc>
          <w:tcPr>
            <w:tcW w:w="8393" w:type="dxa"/>
            <w:gridSpan w:val="2"/>
            <w:vMerge/>
            <w:tcBorders>
              <w:bottom w:val="single" w:sz="4" w:space="0" w:color="auto"/>
            </w:tcBorders>
            <w:shd w:val="clear" w:color="auto" w:fill="F2F2F2"/>
          </w:tcPr>
          <w:p w14:paraId="4D7609DD" w14:textId="77777777" w:rsidR="00485167" w:rsidRDefault="00485167">
            <w:pPr>
              <w:pStyle w:val="Heading1"/>
              <w:rPr>
                <w:rFonts w:ascii="Arial" w:hAnsi="Arial" w:cs="Arial"/>
                <w:sz w:val="20"/>
                <w:szCs w:val="16"/>
              </w:rPr>
            </w:pPr>
          </w:p>
        </w:tc>
        <w:tc>
          <w:tcPr>
            <w:tcW w:w="850" w:type="dxa"/>
            <w:tcBorders>
              <w:bottom w:val="single" w:sz="4" w:space="0" w:color="auto"/>
            </w:tcBorders>
            <w:shd w:val="clear" w:color="auto" w:fill="F2F2F2"/>
          </w:tcPr>
          <w:p w14:paraId="44654FA2" w14:textId="77777777" w:rsidR="00485167" w:rsidRDefault="00000000">
            <w:pPr>
              <w:pStyle w:val="Heading1"/>
              <w:rPr>
                <w:rFonts w:ascii="Arial" w:hAnsi="Arial" w:cs="Arial"/>
              </w:rPr>
            </w:pPr>
            <w:bookmarkStart w:id="26" w:name="_Toc166274151"/>
            <w:r>
              <w:rPr>
                <w:rFonts w:ascii="Arial" w:hAnsi="Arial" w:cs="Arial"/>
              </w:rPr>
              <w:t>No</w:t>
            </w:r>
            <w:bookmarkEnd w:id="26"/>
          </w:p>
        </w:tc>
        <w:tc>
          <w:tcPr>
            <w:tcW w:w="680" w:type="dxa"/>
            <w:tcBorders>
              <w:bottom w:val="single" w:sz="4" w:space="0" w:color="auto"/>
            </w:tcBorders>
            <w:shd w:val="clear" w:color="auto" w:fill="BFBFBF"/>
          </w:tcPr>
          <w:p w14:paraId="7DACC65A" w14:textId="77777777" w:rsidR="00485167" w:rsidRDefault="00000000">
            <w:pPr>
              <w:pStyle w:val="Heading1"/>
              <w:rPr>
                <w:rFonts w:ascii="Arial" w:hAnsi="Arial" w:cs="Arial"/>
                <w:b/>
                <w:bCs/>
              </w:rPr>
            </w:pPr>
            <w:bookmarkStart w:id="27" w:name="_Toc166274152"/>
            <w:r>
              <w:rPr>
                <w:rFonts w:ascii="MS Gothic" w:eastAsia="MS Gothic" w:hAnsi="MS Gothic" w:cs="Arial" w:hint="eastAsia"/>
              </w:rPr>
              <w:t>☐</w:t>
            </w:r>
            <w:bookmarkEnd w:id="27"/>
          </w:p>
        </w:tc>
      </w:tr>
      <w:tr w:rsidR="00485167" w14:paraId="1E056686" w14:textId="77777777">
        <w:tc>
          <w:tcPr>
            <w:tcW w:w="596" w:type="dxa"/>
            <w:tcBorders>
              <w:bottom w:val="single" w:sz="4" w:space="0" w:color="auto"/>
            </w:tcBorders>
            <w:shd w:val="clear" w:color="auto" w:fill="F2F2F2"/>
            <w:vAlign w:val="center"/>
          </w:tcPr>
          <w:p w14:paraId="53E9CF4F" w14:textId="77777777" w:rsidR="00485167" w:rsidRDefault="00000000">
            <w:pPr>
              <w:jc w:val="center"/>
              <w:rPr>
                <w:rFonts w:ascii="Arial" w:hAnsi="Arial" w:cs="Arial"/>
              </w:rPr>
            </w:pPr>
            <w:r>
              <w:rPr>
                <w:rFonts w:ascii="Arial" w:hAnsi="Arial" w:cs="Arial"/>
              </w:rPr>
              <w:t>2</w:t>
            </w:r>
          </w:p>
        </w:tc>
        <w:tc>
          <w:tcPr>
            <w:tcW w:w="9923" w:type="dxa"/>
            <w:gridSpan w:val="4"/>
            <w:tcBorders>
              <w:bottom w:val="single" w:sz="4" w:space="0" w:color="auto"/>
            </w:tcBorders>
            <w:shd w:val="clear" w:color="auto" w:fill="F2F2F2"/>
          </w:tcPr>
          <w:p w14:paraId="4BC2E1F7" w14:textId="77777777" w:rsidR="00485167" w:rsidRDefault="00000000">
            <w:pPr>
              <w:rPr>
                <w:rFonts w:ascii="Arial" w:hAnsi="Arial" w:cs="Arial"/>
              </w:rPr>
            </w:pPr>
            <w:r>
              <w:rPr>
                <w:rFonts w:ascii="Arial" w:hAnsi="Arial" w:cs="Arial"/>
                <w:b/>
              </w:rPr>
              <w:t>Risks to participants</w:t>
            </w:r>
          </w:p>
          <w:p w14:paraId="0E639986" w14:textId="77777777" w:rsidR="00485167" w:rsidRDefault="00000000">
            <w:pPr>
              <w:rPr>
                <w:rFonts w:ascii="Arial" w:hAnsi="Arial" w:cs="Arial"/>
                <w:b/>
              </w:rPr>
            </w:pPr>
            <w:r>
              <w:rPr>
                <w:rFonts w:ascii="Arial" w:hAnsi="Arial" w:cs="Arial"/>
              </w:rPr>
              <w:t xml:space="preserve">For example: sector-specific health &amp; safety, emotional distress, financial disclosure, physical harm, transfer of personal data, sensitive </w:t>
            </w:r>
            <w:proofErr w:type="spellStart"/>
            <w:r>
              <w:rPr>
                <w:rFonts w:ascii="Arial" w:hAnsi="Arial" w:cs="Arial"/>
              </w:rPr>
              <w:t>organisational</w:t>
            </w:r>
            <w:proofErr w:type="spellEnd"/>
            <w:r>
              <w:rPr>
                <w:rFonts w:ascii="Arial" w:hAnsi="Arial" w:cs="Arial"/>
              </w:rPr>
              <w:t xml:space="preserve"> information</w:t>
            </w:r>
          </w:p>
        </w:tc>
      </w:tr>
      <w:tr w:rsidR="00485167" w14:paraId="42CDA9C7" w14:textId="77777777">
        <w:tc>
          <w:tcPr>
            <w:tcW w:w="596" w:type="dxa"/>
            <w:tcBorders>
              <w:top w:val="single" w:sz="4" w:space="0" w:color="auto"/>
              <w:bottom w:val="single" w:sz="4" w:space="0" w:color="auto"/>
            </w:tcBorders>
            <w:vAlign w:val="center"/>
          </w:tcPr>
          <w:p w14:paraId="503AE909" w14:textId="77777777" w:rsidR="00485167" w:rsidRDefault="00485167">
            <w:pPr>
              <w:autoSpaceDE w:val="0"/>
              <w:autoSpaceDN w:val="0"/>
              <w:adjustRightInd w:val="0"/>
              <w:jc w:val="center"/>
              <w:rPr>
                <w:rFonts w:ascii="Arial" w:hAnsi="Arial" w:cs="Arial"/>
              </w:rPr>
            </w:pPr>
          </w:p>
        </w:tc>
        <w:tc>
          <w:tcPr>
            <w:tcW w:w="4991" w:type="dxa"/>
            <w:tcBorders>
              <w:top w:val="single" w:sz="4" w:space="0" w:color="auto"/>
              <w:bottom w:val="single" w:sz="4" w:space="0" w:color="auto"/>
            </w:tcBorders>
          </w:tcPr>
          <w:p w14:paraId="7F0AED9C" w14:textId="77777777" w:rsidR="00485167" w:rsidRDefault="00000000">
            <w:pPr>
              <w:autoSpaceDE w:val="0"/>
              <w:autoSpaceDN w:val="0"/>
              <w:adjustRightInd w:val="0"/>
              <w:rPr>
                <w:rFonts w:ascii="Arial" w:hAnsi="Arial" w:cs="Arial"/>
              </w:rPr>
            </w:pPr>
            <w:r>
              <w:rPr>
                <w:rFonts w:ascii="Arial" w:hAnsi="Arial" w:cs="Arial"/>
              </w:rPr>
              <w:t>Risk to participants:</w:t>
            </w:r>
          </w:p>
          <w:p w14:paraId="614A76BA" w14:textId="77777777" w:rsidR="00485167" w:rsidRDefault="00000000">
            <w:pPr>
              <w:rPr>
                <w:rFonts w:ascii="Arial" w:hAnsi="Arial" w:cs="Arial"/>
                <w:color w:val="00B050"/>
              </w:rPr>
            </w:pPr>
            <w:r>
              <w:rPr>
                <w:rFonts w:ascii="Arial" w:hAnsi="Arial" w:cs="Arial"/>
                <w:color w:val="00B050"/>
              </w:rPr>
              <w:t>There are always risks. Do not write NA unless you have no participants. Consider the example areas given above.</w:t>
            </w:r>
          </w:p>
          <w:p w14:paraId="00B99D8F" w14:textId="77777777" w:rsidR="00485167" w:rsidRDefault="00485167">
            <w:pPr>
              <w:rPr>
                <w:rFonts w:ascii="Arial" w:hAnsi="Arial" w:cs="Arial"/>
              </w:rPr>
            </w:pPr>
          </w:p>
          <w:p w14:paraId="6BDE1E36" w14:textId="77777777" w:rsidR="00485167" w:rsidRDefault="00000000">
            <w:pPr>
              <w:autoSpaceDE w:val="0"/>
              <w:autoSpaceDN w:val="0"/>
              <w:adjustRightInd w:val="0"/>
              <w:rPr>
                <w:rFonts w:ascii="Arial" w:hAnsi="Arial" w:cs="Arial"/>
              </w:rPr>
            </w:pPr>
            <w:r>
              <w:rPr>
                <w:rFonts w:ascii="Arial" w:hAnsi="Arial" w:cs="Arial"/>
                <w:i/>
                <w:color w:val="808080"/>
                <w:sz w:val="18"/>
                <w:szCs w:val="18"/>
              </w:rPr>
              <w:t>(this box should expand as you type)</w:t>
            </w:r>
          </w:p>
        </w:tc>
        <w:tc>
          <w:tcPr>
            <w:tcW w:w="4932" w:type="dxa"/>
            <w:gridSpan w:val="3"/>
            <w:tcBorders>
              <w:top w:val="single" w:sz="4" w:space="0" w:color="auto"/>
              <w:bottom w:val="single" w:sz="4" w:space="0" w:color="auto"/>
            </w:tcBorders>
          </w:tcPr>
          <w:p w14:paraId="4339DE5A" w14:textId="77777777" w:rsidR="00485167" w:rsidRDefault="00000000">
            <w:pPr>
              <w:autoSpaceDE w:val="0"/>
              <w:autoSpaceDN w:val="0"/>
              <w:adjustRightInd w:val="0"/>
              <w:rPr>
                <w:rFonts w:ascii="Arial" w:hAnsi="Arial" w:cs="Arial"/>
                <w:i/>
                <w:sz w:val="18"/>
                <w:szCs w:val="18"/>
              </w:rPr>
            </w:pPr>
            <w:r>
              <w:rPr>
                <w:rFonts w:ascii="Arial" w:hAnsi="Arial" w:cs="Arial"/>
                <w:i/>
                <w:sz w:val="18"/>
                <w:szCs w:val="18"/>
              </w:rPr>
              <w:t>How you will mitigate the risk to participants:</w:t>
            </w:r>
          </w:p>
          <w:p w14:paraId="1E13F4E5" w14:textId="77777777" w:rsidR="00485167" w:rsidRDefault="00485167">
            <w:pPr>
              <w:rPr>
                <w:rFonts w:ascii="Arial" w:hAnsi="Arial" w:cs="Arial"/>
              </w:rPr>
            </w:pPr>
          </w:p>
          <w:p w14:paraId="7EA6B2A1" w14:textId="77777777" w:rsidR="00485167" w:rsidRDefault="00485167">
            <w:pPr>
              <w:rPr>
                <w:rFonts w:ascii="Arial" w:hAnsi="Arial" w:cs="Arial"/>
              </w:rPr>
            </w:pPr>
          </w:p>
          <w:p w14:paraId="5C1FC897" w14:textId="77777777" w:rsidR="00485167" w:rsidRDefault="00485167">
            <w:pPr>
              <w:rPr>
                <w:rFonts w:ascii="Arial" w:hAnsi="Arial" w:cs="Arial"/>
              </w:rPr>
            </w:pPr>
          </w:p>
          <w:p w14:paraId="4A5F3DAB" w14:textId="77777777" w:rsidR="00485167" w:rsidRDefault="00000000">
            <w:pPr>
              <w:autoSpaceDE w:val="0"/>
              <w:autoSpaceDN w:val="0"/>
              <w:adjustRightInd w:val="0"/>
              <w:rPr>
                <w:rFonts w:cs="Arial"/>
                <w:i/>
              </w:rPr>
            </w:pPr>
            <w:r>
              <w:rPr>
                <w:rFonts w:ascii="Arial" w:hAnsi="Arial" w:cs="Arial"/>
                <w:i/>
                <w:color w:val="808080"/>
                <w:sz w:val="18"/>
                <w:szCs w:val="18"/>
              </w:rPr>
              <w:t>(this box should expand as you type)</w:t>
            </w:r>
          </w:p>
        </w:tc>
      </w:tr>
      <w:tr w:rsidR="00485167" w14:paraId="50641CDB" w14:textId="77777777">
        <w:tc>
          <w:tcPr>
            <w:tcW w:w="596" w:type="dxa"/>
            <w:tcBorders>
              <w:bottom w:val="single" w:sz="4" w:space="0" w:color="auto"/>
            </w:tcBorders>
            <w:shd w:val="clear" w:color="auto" w:fill="F2F2F2"/>
            <w:vAlign w:val="center"/>
          </w:tcPr>
          <w:p w14:paraId="66F71D45" w14:textId="77777777" w:rsidR="00485167" w:rsidRDefault="00000000">
            <w:pPr>
              <w:jc w:val="center"/>
              <w:rPr>
                <w:rFonts w:ascii="Arial" w:hAnsi="Arial" w:cs="Arial"/>
              </w:rPr>
            </w:pPr>
            <w:r>
              <w:rPr>
                <w:rFonts w:ascii="Arial" w:hAnsi="Arial" w:cs="Arial"/>
              </w:rPr>
              <w:t>3</w:t>
            </w:r>
          </w:p>
        </w:tc>
        <w:tc>
          <w:tcPr>
            <w:tcW w:w="9923" w:type="dxa"/>
            <w:gridSpan w:val="4"/>
            <w:tcBorders>
              <w:bottom w:val="single" w:sz="4" w:space="0" w:color="auto"/>
            </w:tcBorders>
            <w:shd w:val="clear" w:color="auto" w:fill="F2F2F2"/>
          </w:tcPr>
          <w:p w14:paraId="312AC213" w14:textId="77777777" w:rsidR="00485167" w:rsidRDefault="00000000">
            <w:pPr>
              <w:rPr>
                <w:rFonts w:ascii="Arial" w:hAnsi="Arial" w:cs="Arial"/>
              </w:rPr>
            </w:pPr>
            <w:r>
              <w:rPr>
                <w:rFonts w:ascii="Arial" w:hAnsi="Arial" w:cs="Arial"/>
                <w:bCs/>
              </w:rPr>
              <w:t xml:space="preserve">If research activity may include sensitive, </w:t>
            </w:r>
            <w:proofErr w:type="gramStart"/>
            <w:r>
              <w:rPr>
                <w:rFonts w:ascii="Arial" w:hAnsi="Arial" w:cs="Arial"/>
                <w:bCs/>
              </w:rPr>
              <w:t>embarrassing</w:t>
            </w:r>
            <w:proofErr w:type="gramEnd"/>
            <w:r>
              <w:rPr>
                <w:rFonts w:ascii="Arial" w:hAnsi="Arial" w:cs="Arial"/>
                <w:bCs/>
              </w:rPr>
              <w:t xml:space="preserve"> or upsetting topics (e.g. sexual activity, drug use) or issues likely to disclose information requiring further action (e.g. criminal activity), give details of the procedures to deal with these issues, including any support/advice (e.g. helpline numbers) to be offered to participants. Note that </w:t>
            </w:r>
            <w:r>
              <w:rPr>
                <w:rFonts w:ascii="Arial" w:hAnsi="Arial" w:cs="Arial"/>
                <w:color w:val="161616"/>
                <w:lang w:eastAsia="en-GB"/>
              </w:rPr>
              <w:t xml:space="preserve">where applicable, consent procedures should make it clear that if something potentially or </w:t>
            </w:r>
            <w:proofErr w:type="gramStart"/>
            <w:r>
              <w:rPr>
                <w:rFonts w:ascii="Arial" w:hAnsi="Arial" w:cs="Arial"/>
                <w:color w:val="161616"/>
                <w:lang w:eastAsia="en-GB"/>
              </w:rPr>
              <w:t>actually illegal</w:t>
            </w:r>
            <w:proofErr w:type="gramEnd"/>
            <w:r>
              <w:rPr>
                <w:rFonts w:ascii="Arial" w:hAnsi="Arial" w:cs="Arial"/>
                <w:color w:val="161616"/>
                <w:lang w:eastAsia="en-GB"/>
              </w:rPr>
              <w:t xml:space="preserve"> is discovered in the course of a project, it may need to be disclosed to the proper authorities</w:t>
            </w:r>
          </w:p>
        </w:tc>
      </w:tr>
      <w:tr w:rsidR="00485167" w14:paraId="237CA60F" w14:textId="77777777">
        <w:tc>
          <w:tcPr>
            <w:tcW w:w="596" w:type="dxa"/>
            <w:tcBorders>
              <w:top w:val="single" w:sz="4" w:space="0" w:color="auto"/>
              <w:bottom w:val="single" w:sz="4" w:space="0" w:color="auto"/>
            </w:tcBorders>
            <w:vAlign w:val="center"/>
          </w:tcPr>
          <w:p w14:paraId="2BB3E21D" w14:textId="77777777" w:rsidR="00485167" w:rsidRDefault="00485167">
            <w:pPr>
              <w:jc w:val="center"/>
              <w:rPr>
                <w:rFonts w:ascii="Arial" w:hAnsi="Arial" w:cs="Arial"/>
              </w:rPr>
            </w:pPr>
          </w:p>
        </w:tc>
        <w:tc>
          <w:tcPr>
            <w:tcW w:w="9923" w:type="dxa"/>
            <w:gridSpan w:val="4"/>
            <w:tcBorders>
              <w:top w:val="single" w:sz="4" w:space="0" w:color="auto"/>
              <w:bottom w:val="single" w:sz="4" w:space="0" w:color="auto"/>
            </w:tcBorders>
          </w:tcPr>
          <w:p w14:paraId="2EF6433C" w14:textId="77777777" w:rsidR="00485167" w:rsidRDefault="00485167">
            <w:pPr>
              <w:rPr>
                <w:rFonts w:ascii="Arial" w:hAnsi="Arial" w:cs="Arial"/>
              </w:rPr>
            </w:pPr>
          </w:p>
          <w:p w14:paraId="387E2053" w14:textId="77777777" w:rsidR="00485167" w:rsidRDefault="00485167">
            <w:pPr>
              <w:rPr>
                <w:rFonts w:ascii="Arial" w:hAnsi="Arial" w:cs="Arial"/>
              </w:rPr>
            </w:pPr>
          </w:p>
          <w:p w14:paraId="59AAED96" w14:textId="77777777" w:rsidR="00485167" w:rsidRDefault="00485167">
            <w:pPr>
              <w:rPr>
                <w:rFonts w:ascii="Arial" w:hAnsi="Arial" w:cs="Arial"/>
              </w:rPr>
            </w:pPr>
          </w:p>
          <w:p w14:paraId="0D6980BE" w14:textId="77777777" w:rsidR="00485167" w:rsidRDefault="00000000">
            <w:pPr>
              <w:autoSpaceDE w:val="0"/>
              <w:autoSpaceDN w:val="0"/>
              <w:adjustRightInd w:val="0"/>
              <w:rPr>
                <w:rFonts w:cs="Arial"/>
              </w:rPr>
            </w:pPr>
            <w:r>
              <w:rPr>
                <w:rFonts w:ascii="Arial" w:hAnsi="Arial" w:cs="Arial"/>
                <w:i/>
                <w:color w:val="808080"/>
                <w:sz w:val="18"/>
                <w:szCs w:val="18"/>
              </w:rPr>
              <w:t>(this box should expand as you type)</w:t>
            </w:r>
          </w:p>
        </w:tc>
      </w:tr>
      <w:tr w:rsidR="00485167" w14:paraId="587F2955" w14:textId="77777777">
        <w:tc>
          <w:tcPr>
            <w:tcW w:w="596" w:type="dxa"/>
            <w:tcBorders>
              <w:top w:val="single" w:sz="4" w:space="0" w:color="auto"/>
              <w:bottom w:val="single" w:sz="4" w:space="0" w:color="auto"/>
            </w:tcBorders>
            <w:shd w:val="clear" w:color="auto" w:fill="F2F2F2"/>
            <w:vAlign w:val="center"/>
          </w:tcPr>
          <w:p w14:paraId="7FFB474A" w14:textId="77777777" w:rsidR="00485167" w:rsidRDefault="00000000">
            <w:pPr>
              <w:jc w:val="center"/>
              <w:rPr>
                <w:rFonts w:ascii="Arial" w:hAnsi="Arial" w:cs="Arial"/>
              </w:rPr>
            </w:pPr>
            <w:r>
              <w:rPr>
                <w:rFonts w:ascii="Arial" w:hAnsi="Arial" w:cs="Arial"/>
              </w:rPr>
              <w:lastRenderedPageBreak/>
              <w:t>4</w:t>
            </w:r>
          </w:p>
        </w:tc>
        <w:tc>
          <w:tcPr>
            <w:tcW w:w="9923" w:type="dxa"/>
            <w:gridSpan w:val="4"/>
            <w:tcBorders>
              <w:top w:val="single" w:sz="4" w:space="0" w:color="auto"/>
              <w:bottom w:val="single" w:sz="4" w:space="0" w:color="auto"/>
            </w:tcBorders>
            <w:shd w:val="clear" w:color="auto" w:fill="F2F2F2"/>
          </w:tcPr>
          <w:p w14:paraId="65EAEAC6" w14:textId="77777777" w:rsidR="00485167" w:rsidRDefault="00000000">
            <w:pPr>
              <w:rPr>
                <w:rFonts w:ascii="Arial" w:hAnsi="Arial" w:cs="Arial"/>
              </w:rPr>
            </w:pPr>
            <w:r>
              <w:rPr>
                <w:rFonts w:ascii="Arial" w:hAnsi="Arial" w:cs="Arial"/>
                <w:b/>
              </w:rPr>
              <w:t>Risks to the investigator</w:t>
            </w:r>
          </w:p>
          <w:p w14:paraId="003DA8BE" w14:textId="77777777" w:rsidR="00485167" w:rsidRDefault="00000000">
            <w:pPr>
              <w:rPr>
                <w:rFonts w:ascii="Arial" w:hAnsi="Arial" w:cs="Arial"/>
              </w:rPr>
            </w:pPr>
            <w:r>
              <w:rPr>
                <w:rFonts w:ascii="Arial" w:hAnsi="Arial" w:cs="Arial"/>
              </w:rPr>
              <w:t>For example: personal health &amp; safety, physical harm, emotional distress, risk of accusation of harm/impropriety, conflict of interest</w:t>
            </w:r>
          </w:p>
        </w:tc>
      </w:tr>
      <w:tr w:rsidR="00485167" w14:paraId="6BB3A583" w14:textId="77777777">
        <w:tc>
          <w:tcPr>
            <w:tcW w:w="596" w:type="dxa"/>
            <w:tcBorders>
              <w:top w:val="single" w:sz="4" w:space="0" w:color="auto"/>
              <w:bottom w:val="single" w:sz="4" w:space="0" w:color="auto"/>
            </w:tcBorders>
            <w:vAlign w:val="center"/>
          </w:tcPr>
          <w:p w14:paraId="21619772" w14:textId="77777777" w:rsidR="00485167" w:rsidRDefault="00485167">
            <w:pPr>
              <w:autoSpaceDE w:val="0"/>
              <w:autoSpaceDN w:val="0"/>
              <w:adjustRightInd w:val="0"/>
              <w:jc w:val="center"/>
              <w:rPr>
                <w:rFonts w:ascii="Arial" w:hAnsi="Arial" w:cs="Arial"/>
              </w:rPr>
            </w:pPr>
          </w:p>
        </w:tc>
        <w:tc>
          <w:tcPr>
            <w:tcW w:w="4991" w:type="dxa"/>
            <w:tcBorders>
              <w:top w:val="single" w:sz="4" w:space="0" w:color="auto"/>
              <w:bottom w:val="single" w:sz="4" w:space="0" w:color="auto"/>
            </w:tcBorders>
          </w:tcPr>
          <w:p w14:paraId="37FBB20D" w14:textId="77777777" w:rsidR="00485167" w:rsidRDefault="00000000">
            <w:pPr>
              <w:autoSpaceDE w:val="0"/>
              <w:autoSpaceDN w:val="0"/>
              <w:adjustRightInd w:val="0"/>
              <w:rPr>
                <w:rFonts w:ascii="Arial" w:hAnsi="Arial" w:cs="Arial"/>
              </w:rPr>
            </w:pPr>
            <w:r>
              <w:rPr>
                <w:rFonts w:ascii="Arial" w:hAnsi="Arial" w:cs="Arial"/>
              </w:rPr>
              <w:t>Risk to the investigator:</w:t>
            </w:r>
          </w:p>
          <w:p w14:paraId="4DEA7B0F" w14:textId="77777777" w:rsidR="00485167" w:rsidRDefault="00000000">
            <w:pPr>
              <w:rPr>
                <w:rFonts w:ascii="Arial" w:hAnsi="Arial" w:cs="Arial"/>
                <w:color w:val="00B050"/>
              </w:rPr>
            </w:pPr>
            <w:r>
              <w:rPr>
                <w:rFonts w:ascii="Arial" w:hAnsi="Arial" w:cs="Arial"/>
                <w:color w:val="00B050"/>
              </w:rPr>
              <w:t>There are always risks. Do not write NA. Consider the example areas given above.</w:t>
            </w:r>
          </w:p>
          <w:p w14:paraId="377FBC3A" w14:textId="77777777" w:rsidR="00485167" w:rsidRDefault="00485167">
            <w:pPr>
              <w:rPr>
                <w:rFonts w:ascii="Arial" w:hAnsi="Arial" w:cs="Arial"/>
              </w:rPr>
            </w:pPr>
          </w:p>
          <w:p w14:paraId="3A64C560" w14:textId="77777777" w:rsidR="00485167" w:rsidRDefault="00485167">
            <w:pPr>
              <w:rPr>
                <w:rFonts w:ascii="Arial" w:hAnsi="Arial" w:cs="Arial"/>
              </w:rPr>
            </w:pPr>
          </w:p>
          <w:p w14:paraId="46F4D894" w14:textId="77777777" w:rsidR="00485167" w:rsidRDefault="00000000">
            <w:pPr>
              <w:autoSpaceDE w:val="0"/>
              <w:autoSpaceDN w:val="0"/>
              <w:adjustRightInd w:val="0"/>
              <w:rPr>
                <w:rFonts w:ascii="Arial" w:hAnsi="Arial" w:cs="Arial"/>
              </w:rPr>
            </w:pPr>
            <w:r>
              <w:rPr>
                <w:rFonts w:ascii="Arial" w:hAnsi="Arial" w:cs="Arial"/>
                <w:i/>
                <w:color w:val="808080"/>
                <w:sz w:val="18"/>
                <w:szCs w:val="18"/>
              </w:rPr>
              <w:t xml:space="preserve">(The risk the research endeavor may pose to the researcher includes physical and mental stress that may result from trying to identify, collect, and </w:t>
            </w:r>
            <w:proofErr w:type="spellStart"/>
            <w:r>
              <w:rPr>
                <w:rFonts w:ascii="Arial" w:hAnsi="Arial" w:cs="Arial"/>
                <w:i/>
                <w:color w:val="808080"/>
                <w:sz w:val="18"/>
                <w:szCs w:val="18"/>
              </w:rPr>
              <w:t>analyse</w:t>
            </w:r>
            <w:proofErr w:type="spellEnd"/>
            <w:r>
              <w:rPr>
                <w:rFonts w:ascii="Arial" w:hAnsi="Arial" w:cs="Arial"/>
                <w:i/>
                <w:color w:val="808080"/>
                <w:sz w:val="18"/>
                <w:szCs w:val="18"/>
              </w:rPr>
              <w:t xml:space="preserve"> available evidence about the case study company.)</w:t>
            </w:r>
          </w:p>
        </w:tc>
        <w:tc>
          <w:tcPr>
            <w:tcW w:w="4932" w:type="dxa"/>
            <w:gridSpan w:val="3"/>
            <w:tcBorders>
              <w:top w:val="single" w:sz="4" w:space="0" w:color="auto"/>
              <w:bottom w:val="single" w:sz="4" w:space="0" w:color="auto"/>
            </w:tcBorders>
          </w:tcPr>
          <w:p w14:paraId="3A258467" w14:textId="77777777" w:rsidR="00485167" w:rsidRDefault="00000000">
            <w:pPr>
              <w:autoSpaceDE w:val="0"/>
              <w:autoSpaceDN w:val="0"/>
              <w:adjustRightInd w:val="0"/>
              <w:rPr>
                <w:rFonts w:ascii="Arial" w:hAnsi="Arial" w:cs="Arial"/>
                <w:i/>
                <w:sz w:val="18"/>
                <w:szCs w:val="18"/>
              </w:rPr>
            </w:pPr>
            <w:r>
              <w:rPr>
                <w:rFonts w:ascii="Arial" w:hAnsi="Arial" w:cs="Arial"/>
                <w:i/>
                <w:sz w:val="18"/>
                <w:szCs w:val="18"/>
              </w:rPr>
              <w:t>How you will mitigate the risk to the investigator:</w:t>
            </w:r>
          </w:p>
          <w:p w14:paraId="4C5526B4" w14:textId="77777777" w:rsidR="00485167" w:rsidRDefault="00485167">
            <w:pPr>
              <w:rPr>
                <w:rFonts w:ascii="Arial" w:hAnsi="Arial" w:cs="Arial"/>
              </w:rPr>
            </w:pPr>
          </w:p>
          <w:p w14:paraId="79BAA593" w14:textId="77777777" w:rsidR="00485167" w:rsidRDefault="00485167">
            <w:pPr>
              <w:rPr>
                <w:rFonts w:ascii="Arial" w:hAnsi="Arial" w:cs="Arial"/>
              </w:rPr>
            </w:pPr>
          </w:p>
          <w:p w14:paraId="086EDE9C" w14:textId="77777777" w:rsidR="00485167" w:rsidRDefault="00485167">
            <w:pPr>
              <w:rPr>
                <w:rFonts w:ascii="Arial" w:hAnsi="Arial" w:cs="Arial"/>
              </w:rPr>
            </w:pPr>
          </w:p>
          <w:p w14:paraId="205EB0DC" w14:textId="77777777" w:rsidR="00485167" w:rsidRDefault="00000000">
            <w:pPr>
              <w:autoSpaceDE w:val="0"/>
              <w:autoSpaceDN w:val="0"/>
              <w:adjustRightInd w:val="0"/>
              <w:rPr>
                <w:rFonts w:cs="Arial"/>
              </w:rPr>
            </w:pPr>
            <w:proofErr w:type="gramStart"/>
            <w:r>
              <w:rPr>
                <w:rFonts w:ascii="Arial" w:hAnsi="Arial" w:cs="Arial"/>
                <w:i/>
                <w:color w:val="808080"/>
                <w:sz w:val="18"/>
                <w:szCs w:val="18"/>
              </w:rPr>
              <w:t>( The</w:t>
            </w:r>
            <w:proofErr w:type="gramEnd"/>
            <w:r>
              <w:rPr>
                <w:rFonts w:ascii="Arial" w:hAnsi="Arial" w:cs="Arial"/>
                <w:i/>
                <w:color w:val="808080"/>
                <w:sz w:val="18"/>
                <w:szCs w:val="18"/>
              </w:rPr>
              <w:t xml:space="preserve"> aforementioned risk would be avoided through proper and effective time management, which would help accommodate other academic responsibilities and ensure timely completion of the task.)</w:t>
            </w:r>
          </w:p>
        </w:tc>
      </w:tr>
      <w:tr w:rsidR="00485167" w14:paraId="6E5433AD" w14:textId="77777777">
        <w:tc>
          <w:tcPr>
            <w:tcW w:w="596" w:type="dxa"/>
            <w:tcBorders>
              <w:top w:val="single" w:sz="4" w:space="0" w:color="auto"/>
              <w:bottom w:val="single" w:sz="4" w:space="0" w:color="auto"/>
            </w:tcBorders>
            <w:shd w:val="clear" w:color="auto" w:fill="F2F2F2"/>
            <w:vAlign w:val="center"/>
          </w:tcPr>
          <w:p w14:paraId="65E17844" w14:textId="77777777" w:rsidR="00485167" w:rsidRDefault="00000000">
            <w:pPr>
              <w:jc w:val="center"/>
              <w:rPr>
                <w:rFonts w:ascii="Arial" w:hAnsi="Arial" w:cs="Arial"/>
              </w:rPr>
            </w:pPr>
            <w:r>
              <w:rPr>
                <w:rFonts w:ascii="Arial" w:hAnsi="Arial" w:cs="Arial"/>
              </w:rPr>
              <w:t>5</w:t>
            </w:r>
          </w:p>
        </w:tc>
        <w:tc>
          <w:tcPr>
            <w:tcW w:w="9923" w:type="dxa"/>
            <w:gridSpan w:val="4"/>
            <w:tcBorders>
              <w:top w:val="single" w:sz="4" w:space="0" w:color="auto"/>
              <w:bottom w:val="single" w:sz="4" w:space="0" w:color="auto"/>
            </w:tcBorders>
            <w:shd w:val="clear" w:color="auto" w:fill="F2F2F2"/>
          </w:tcPr>
          <w:p w14:paraId="15CFB547" w14:textId="77777777" w:rsidR="00485167" w:rsidRDefault="00000000">
            <w:pPr>
              <w:rPr>
                <w:rFonts w:ascii="Arial" w:hAnsi="Arial" w:cs="Arial"/>
              </w:rPr>
            </w:pPr>
            <w:r>
              <w:rPr>
                <w:rFonts w:ascii="Arial" w:hAnsi="Arial" w:cs="Arial"/>
                <w:b/>
              </w:rPr>
              <w:t>University/institutional risks</w:t>
            </w:r>
          </w:p>
          <w:p w14:paraId="5C6A1FD6" w14:textId="77777777" w:rsidR="00485167" w:rsidRDefault="00000000">
            <w:pPr>
              <w:rPr>
                <w:rFonts w:ascii="Arial" w:hAnsi="Arial" w:cs="Arial"/>
              </w:rPr>
            </w:pPr>
            <w:r>
              <w:rPr>
                <w:rFonts w:ascii="Arial" w:hAnsi="Arial" w:cs="Arial"/>
              </w:rPr>
              <w:t>For example: adverse publicity, financial loss, data protection</w:t>
            </w:r>
          </w:p>
        </w:tc>
      </w:tr>
      <w:tr w:rsidR="00485167" w14:paraId="3E198B3F" w14:textId="77777777">
        <w:tc>
          <w:tcPr>
            <w:tcW w:w="596" w:type="dxa"/>
            <w:tcBorders>
              <w:top w:val="single" w:sz="4" w:space="0" w:color="auto"/>
              <w:bottom w:val="single" w:sz="4" w:space="0" w:color="auto"/>
            </w:tcBorders>
            <w:vAlign w:val="center"/>
          </w:tcPr>
          <w:p w14:paraId="2F4F5302" w14:textId="77777777" w:rsidR="00485167" w:rsidRDefault="00485167">
            <w:pPr>
              <w:autoSpaceDE w:val="0"/>
              <w:autoSpaceDN w:val="0"/>
              <w:adjustRightInd w:val="0"/>
              <w:jc w:val="center"/>
              <w:rPr>
                <w:rFonts w:ascii="Arial" w:hAnsi="Arial" w:cs="Arial"/>
              </w:rPr>
            </w:pPr>
          </w:p>
        </w:tc>
        <w:tc>
          <w:tcPr>
            <w:tcW w:w="4991" w:type="dxa"/>
            <w:tcBorders>
              <w:top w:val="single" w:sz="4" w:space="0" w:color="auto"/>
              <w:bottom w:val="single" w:sz="4" w:space="0" w:color="auto"/>
            </w:tcBorders>
          </w:tcPr>
          <w:p w14:paraId="11304195" w14:textId="77777777" w:rsidR="00485167" w:rsidRDefault="00000000">
            <w:pPr>
              <w:autoSpaceDE w:val="0"/>
              <w:autoSpaceDN w:val="0"/>
              <w:adjustRightInd w:val="0"/>
              <w:rPr>
                <w:rFonts w:ascii="Arial" w:hAnsi="Arial" w:cs="Arial"/>
              </w:rPr>
            </w:pPr>
            <w:r>
              <w:rPr>
                <w:rFonts w:ascii="Arial" w:hAnsi="Arial" w:cs="Arial"/>
              </w:rPr>
              <w:t>Risk to the University:</w:t>
            </w:r>
          </w:p>
          <w:p w14:paraId="03509A0B" w14:textId="77777777" w:rsidR="00485167" w:rsidRDefault="00000000">
            <w:pPr>
              <w:rPr>
                <w:rFonts w:ascii="Arial" w:hAnsi="Arial" w:cs="Arial"/>
                <w:color w:val="00B050"/>
              </w:rPr>
            </w:pPr>
            <w:r>
              <w:rPr>
                <w:rFonts w:ascii="Arial" w:hAnsi="Arial" w:cs="Arial"/>
                <w:color w:val="00B050"/>
              </w:rPr>
              <w:t>There are always risks. Do not write NA. Consider the example areas given above.</w:t>
            </w:r>
          </w:p>
          <w:p w14:paraId="46325237" w14:textId="77777777" w:rsidR="00485167" w:rsidRDefault="00000000">
            <w:pPr>
              <w:autoSpaceDE w:val="0"/>
              <w:autoSpaceDN w:val="0"/>
              <w:adjustRightInd w:val="0"/>
              <w:rPr>
                <w:rFonts w:ascii="Arial" w:hAnsi="Arial" w:cs="Arial"/>
              </w:rPr>
            </w:pPr>
            <w:r>
              <w:rPr>
                <w:rFonts w:ascii="Arial" w:hAnsi="Arial" w:cs="Arial"/>
                <w:i/>
                <w:color w:val="808080"/>
                <w:sz w:val="18"/>
                <w:szCs w:val="18"/>
              </w:rPr>
              <w:t>The risk this research endeavors pose to the university may include data protection issues. Storing data on the university database may expose the university database if the data is not encrypted and password-protected)</w:t>
            </w:r>
          </w:p>
        </w:tc>
        <w:tc>
          <w:tcPr>
            <w:tcW w:w="4932" w:type="dxa"/>
            <w:gridSpan w:val="3"/>
            <w:tcBorders>
              <w:top w:val="single" w:sz="4" w:space="0" w:color="auto"/>
              <w:bottom w:val="single" w:sz="4" w:space="0" w:color="auto"/>
            </w:tcBorders>
          </w:tcPr>
          <w:p w14:paraId="1388E6FF" w14:textId="77777777" w:rsidR="00485167" w:rsidRDefault="00000000">
            <w:pPr>
              <w:autoSpaceDE w:val="0"/>
              <w:autoSpaceDN w:val="0"/>
              <w:adjustRightInd w:val="0"/>
              <w:rPr>
                <w:rFonts w:ascii="Arial" w:hAnsi="Arial" w:cs="Arial"/>
                <w:i/>
                <w:sz w:val="18"/>
                <w:szCs w:val="18"/>
              </w:rPr>
            </w:pPr>
            <w:r>
              <w:rPr>
                <w:rFonts w:ascii="Arial" w:hAnsi="Arial" w:cs="Arial"/>
                <w:i/>
                <w:sz w:val="18"/>
                <w:szCs w:val="18"/>
              </w:rPr>
              <w:t>How you will mitigate the risk to the University:</w:t>
            </w:r>
          </w:p>
          <w:p w14:paraId="0612750B" w14:textId="77777777" w:rsidR="00485167" w:rsidRDefault="00485167">
            <w:pPr>
              <w:rPr>
                <w:rFonts w:ascii="Arial" w:hAnsi="Arial" w:cs="Arial"/>
              </w:rPr>
            </w:pPr>
          </w:p>
          <w:p w14:paraId="0D20E783" w14:textId="77777777" w:rsidR="00485167" w:rsidRDefault="00485167">
            <w:pPr>
              <w:rPr>
                <w:rFonts w:ascii="Arial" w:hAnsi="Arial" w:cs="Arial"/>
              </w:rPr>
            </w:pPr>
          </w:p>
          <w:p w14:paraId="425E4F20" w14:textId="77777777" w:rsidR="00485167" w:rsidRDefault="00485167">
            <w:pPr>
              <w:rPr>
                <w:rFonts w:ascii="Arial" w:hAnsi="Arial" w:cs="Arial"/>
              </w:rPr>
            </w:pPr>
          </w:p>
          <w:p w14:paraId="370E63DB" w14:textId="77777777" w:rsidR="00485167" w:rsidRDefault="00000000">
            <w:pPr>
              <w:autoSpaceDE w:val="0"/>
              <w:autoSpaceDN w:val="0"/>
              <w:adjustRightInd w:val="0"/>
              <w:rPr>
                <w:rFonts w:cs="Arial"/>
              </w:rPr>
            </w:pPr>
            <w:r>
              <w:rPr>
                <w:rFonts w:ascii="Arial" w:hAnsi="Arial" w:cs="Arial"/>
                <w:i/>
                <w:color w:val="808080"/>
                <w:sz w:val="18"/>
                <w:szCs w:val="18"/>
              </w:rPr>
              <w:t>(All data stored on the University database will be encrypted and protected by security password that is only accessible to the researcher. )</w:t>
            </w:r>
          </w:p>
        </w:tc>
      </w:tr>
      <w:tr w:rsidR="00485167" w14:paraId="3334F8F4" w14:textId="77777777">
        <w:tc>
          <w:tcPr>
            <w:tcW w:w="596" w:type="dxa"/>
            <w:tcBorders>
              <w:top w:val="single" w:sz="4" w:space="0" w:color="auto"/>
              <w:bottom w:val="single" w:sz="4" w:space="0" w:color="auto"/>
            </w:tcBorders>
            <w:shd w:val="clear" w:color="auto" w:fill="F2F2F2"/>
            <w:vAlign w:val="center"/>
          </w:tcPr>
          <w:p w14:paraId="74FFBCAF" w14:textId="77777777" w:rsidR="00485167" w:rsidRDefault="00000000">
            <w:pPr>
              <w:jc w:val="center"/>
              <w:rPr>
                <w:rFonts w:ascii="Arial" w:hAnsi="Arial" w:cs="Arial"/>
              </w:rPr>
            </w:pPr>
            <w:r>
              <w:rPr>
                <w:rFonts w:ascii="Arial" w:hAnsi="Arial" w:cs="Arial"/>
              </w:rPr>
              <w:t>6</w:t>
            </w:r>
          </w:p>
        </w:tc>
        <w:tc>
          <w:tcPr>
            <w:tcW w:w="9923" w:type="dxa"/>
            <w:gridSpan w:val="4"/>
            <w:tcBorders>
              <w:top w:val="single" w:sz="4" w:space="0" w:color="auto"/>
              <w:bottom w:val="single" w:sz="4" w:space="0" w:color="auto"/>
            </w:tcBorders>
            <w:shd w:val="clear" w:color="auto" w:fill="F2F2F2"/>
          </w:tcPr>
          <w:p w14:paraId="11F68CBF" w14:textId="77777777" w:rsidR="00485167" w:rsidRDefault="00000000">
            <w:pPr>
              <w:rPr>
                <w:rFonts w:ascii="Arial" w:hAnsi="Arial" w:cs="Arial"/>
              </w:rPr>
            </w:pPr>
            <w:r>
              <w:rPr>
                <w:rFonts w:ascii="Arial" w:hAnsi="Arial" w:cs="Arial"/>
                <w:b/>
              </w:rPr>
              <w:t>Environmental risks</w:t>
            </w:r>
          </w:p>
          <w:p w14:paraId="3A8248F0" w14:textId="77777777" w:rsidR="00485167" w:rsidRDefault="00000000">
            <w:pPr>
              <w:rPr>
                <w:rFonts w:ascii="Arial" w:hAnsi="Arial" w:cs="Arial"/>
              </w:rPr>
            </w:pPr>
            <w:r>
              <w:rPr>
                <w:rFonts w:ascii="Arial" w:hAnsi="Arial" w:cs="Arial"/>
              </w:rPr>
              <w:t>For example: accidental spillage of pollutants, damage to local ecosystems</w:t>
            </w:r>
          </w:p>
        </w:tc>
      </w:tr>
      <w:tr w:rsidR="00485167" w14:paraId="190E550C" w14:textId="77777777">
        <w:tc>
          <w:tcPr>
            <w:tcW w:w="596" w:type="dxa"/>
            <w:tcBorders>
              <w:top w:val="single" w:sz="4" w:space="0" w:color="auto"/>
              <w:bottom w:val="single" w:sz="4" w:space="0" w:color="auto"/>
            </w:tcBorders>
            <w:vAlign w:val="center"/>
          </w:tcPr>
          <w:p w14:paraId="123F7359" w14:textId="77777777" w:rsidR="00485167" w:rsidRDefault="00485167">
            <w:pPr>
              <w:autoSpaceDE w:val="0"/>
              <w:autoSpaceDN w:val="0"/>
              <w:adjustRightInd w:val="0"/>
              <w:jc w:val="center"/>
              <w:rPr>
                <w:rFonts w:ascii="Arial" w:hAnsi="Arial" w:cs="Arial"/>
              </w:rPr>
            </w:pPr>
          </w:p>
        </w:tc>
        <w:tc>
          <w:tcPr>
            <w:tcW w:w="4991" w:type="dxa"/>
            <w:tcBorders>
              <w:top w:val="single" w:sz="4" w:space="0" w:color="auto"/>
              <w:bottom w:val="single" w:sz="4" w:space="0" w:color="auto"/>
            </w:tcBorders>
          </w:tcPr>
          <w:p w14:paraId="2738D47B" w14:textId="77777777" w:rsidR="00485167" w:rsidRDefault="00000000">
            <w:pPr>
              <w:autoSpaceDE w:val="0"/>
              <w:autoSpaceDN w:val="0"/>
              <w:adjustRightInd w:val="0"/>
              <w:rPr>
                <w:rFonts w:ascii="Arial" w:hAnsi="Arial" w:cs="Arial"/>
              </w:rPr>
            </w:pPr>
            <w:r>
              <w:rPr>
                <w:rFonts w:ascii="Arial" w:hAnsi="Arial" w:cs="Arial"/>
              </w:rPr>
              <w:t>Risk to the environment:</w:t>
            </w:r>
          </w:p>
          <w:p w14:paraId="4A3C4089" w14:textId="77777777" w:rsidR="00485167" w:rsidRDefault="00000000">
            <w:pPr>
              <w:rPr>
                <w:rFonts w:ascii="Arial" w:hAnsi="Arial" w:cs="Arial"/>
              </w:rPr>
            </w:pPr>
            <w:r>
              <w:rPr>
                <w:rFonts w:ascii="Arial" w:hAnsi="Arial" w:cs="Arial"/>
                <w:color w:val="00B050"/>
              </w:rPr>
              <w:t>Carbon emissions due to travel do not need to be considered at this point.</w:t>
            </w:r>
          </w:p>
          <w:p w14:paraId="0484970C" w14:textId="77777777" w:rsidR="00485167" w:rsidRDefault="00485167">
            <w:pPr>
              <w:rPr>
                <w:rFonts w:ascii="Arial" w:hAnsi="Arial" w:cs="Arial"/>
              </w:rPr>
            </w:pPr>
          </w:p>
          <w:p w14:paraId="6DA36194" w14:textId="77777777" w:rsidR="00485167" w:rsidRDefault="00000000">
            <w:pPr>
              <w:autoSpaceDE w:val="0"/>
              <w:autoSpaceDN w:val="0"/>
              <w:adjustRightInd w:val="0"/>
              <w:rPr>
                <w:rFonts w:ascii="Arial" w:hAnsi="Arial" w:cs="Arial"/>
              </w:rPr>
            </w:pPr>
            <w:r>
              <w:rPr>
                <w:rFonts w:ascii="Arial" w:hAnsi="Arial" w:cs="Arial"/>
                <w:i/>
                <w:color w:val="808080"/>
                <w:sz w:val="18"/>
                <w:szCs w:val="18"/>
              </w:rPr>
              <w:lastRenderedPageBreak/>
              <w:t>(N/A)</w:t>
            </w:r>
          </w:p>
        </w:tc>
        <w:tc>
          <w:tcPr>
            <w:tcW w:w="4932" w:type="dxa"/>
            <w:gridSpan w:val="3"/>
            <w:tcBorders>
              <w:top w:val="single" w:sz="4" w:space="0" w:color="auto"/>
              <w:bottom w:val="single" w:sz="4" w:space="0" w:color="auto"/>
            </w:tcBorders>
          </w:tcPr>
          <w:p w14:paraId="2FE349C7" w14:textId="77777777" w:rsidR="00485167" w:rsidRDefault="00000000">
            <w:pPr>
              <w:autoSpaceDE w:val="0"/>
              <w:autoSpaceDN w:val="0"/>
              <w:adjustRightInd w:val="0"/>
              <w:rPr>
                <w:rFonts w:ascii="Arial" w:hAnsi="Arial" w:cs="Arial"/>
                <w:i/>
                <w:sz w:val="18"/>
                <w:szCs w:val="18"/>
              </w:rPr>
            </w:pPr>
            <w:r>
              <w:rPr>
                <w:rFonts w:ascii="Arial" w:hAnsi="Arial" w:cs="Arial"/>
                <w:i/>
                <w:sz w:val="18"/>
                <w:szCs w:val="18"/>
              </w:rPr>
              <w:lastRenderedPageBreak/>
              <w:t>How you will mitigate the risk to the environment:</w:t>
            </w:r>
          </w:p>
          <w:p w14:paraId="3D92170F" w14:textId="77777777" w:rsidR="00485167" w:rsidRDefault="00485167">
            <w:pPr>
              <w:rPr>
                <w:rFonts w:ascii="Arial" w:hAnsi="Arial" w:cs="Arial"/>
              </w:rPr>
            </w:pPr>
          </w:p>
          <w:p w14:paraId="288B6408" w14:textId="77777777" w:rsidR="00485167" w:rsidRDefault="00485167">
            <w:pPr>
              <w:rPr>
                <w:rFonts w:ascii="Arial" w:hAnsi="Arial" w:cs="Arial"/>
              </w:rPr>
            </w:pPr>
          </w:p>
          <w:p w14:paraId="0689489F" w14:textId="77777777" w:rsidR="00485167" w:rsidRDefault="00485167">
            <w:pPr>
              <w:rPr>
                <w:rFonts w:ascii="Arial" w:hAnsi="Arial" w:cs="Arial"/>
              </w:rPr>
            </w:pPr>
          </w:p>
          <w:p w14:paraId="5BB3BAB3" w14:textId="77777777" w:rsidR="00485167" w:rsidRDefault="00000000">
            <w:pPr>
              <w:autoSpaceDE w:val="0"/>
              <w:autoSpaceDN w:val="0"/>
              <w:adjustRightInd w:val="0"/>
              <w:rPr>
                <w:rFonts w:cs="Arial"/>
              </w:rPr>
            </w:pPr>
            <w:r>
              <w:rPr>
                <w:rFonts w:ascii="Arial" w:hAnsi="Arial" w:cs="Arial"/>
                <w:i/>
                <w:color w:val="808080"/>
                <w:sz w:val="18"/>
                <w:szCs w:val="18"/>
              </w:rPr>
              <w:lastRenderedPageBreak/>
              <w:t>(N/A)</w:t>
            </w:r>
          </w:p>
        </w:tc>
      </w:tr>
    </w:tbl>
    <w:p w14:paraId="55E1760A" w14:textId="77777777" w:rsidR="00485167" w:rsidRDefault="00485167"/>
    <w:tbl>
      <w:tblPr>
        <w:tblW w:w="10519" w:type="dxa"/>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596"/>
        <w:gridCol w:w="7401"/>
        <w:gridCol w:w="821"/>
        <w:gridCol w:w="850"/>
        <w:gridCol w:w="851"/>
      </w:tblGrid>
      <w:tr w:rsidR="00485167" w14:paraId="14F9F92A" w14:textId="77777777">
        <w:trPr>
          <w:trHeight w:val="483"/>
        </w:trPr>
        <w:tc>
          <w:tcPr>
            <w:tcW w:w="596" w:type="dxa"/>
            <w:tcBorders>
              <w:top w:val="single" w:sz="4" w:space="0" w:color="auto"/>
              <w:bottom w:val="single" w:sz="4" w:space="0" w:color="auto"/>
            </w:tcBorders>
            <w:shd w:val="clear" w:color="auto" w:fill="F2F2F2"/>
            <w:vAlign w:val="center"/>
          </w:tcPr>
          <w:p w14:paraId="457A3ED1" w14:textId="77777777" w:rsidR="00485167" w:rsidRDefault="00485167">
            <w:pPr>
              <w:autoSpaceDE w:val="0"/>
              <w:autoSpaceDN w:val="0"/>
              <w:adjustRightInd w:val="0"/>
              <w:jc w:val="center"/>
              <w:rPr>
                <w:rFonts w:ascii="Arial" w:hAnsi="Arial" w:cs="Arial"/>
                <w:bCs/>
              </w:rPr>
            </w:pPr>
          </w:p>
        </w:tc>
        <w:tc>
          <w:tcPr>
            <w:tcW w:w="9923" w:type="dxa"/>
            <w:gridSpan w:val="4"/>
            <w:tcBorders>
              <w:top w:val="single" w:sz="4" w:space="0" w:color="auto"/>
              <w:bottom w:val="single" w:sz="4" w:space="0" w:color="auto"/>
            </w:tcBorders>
            <w:shd w:val="clear" w:color="auto" w:fill="F2F2F2"/>
            <w:vAlign w:val="center"/>
          </w:tcPr>
          <w:p w14:paraId="7DC8A1F4" w14:textId="77777777" w:rsidR="00485167" w:rsidRDefault="00000000">
            <w:pPr>
              <w:autoSpaceDE w:val="0"/>
              <w:autoSpaceDN w:val="0"/>
              <w:adjustRightInd w:val="0"/>
              <w:rPr>
                <w:rFonts w:ascii="Arial" w:hAnsi="Arial" w:cs="Arial"/>
                <w:b/>
              </w:rPr>
            </w:pPr>
            <w:r>
              <w:rPr>
                <w:rFonts w:ascii="Arial" w:hAnsi="Arial" w:cs="Arial"/>
                <w:b/>
              </w:rPr>
              <w:t>Disclosure and Barring Service</w:t>
            </w:r>
          </w:p>
        </w:tc>
      </w:tr>
      <w:tr w:rsidR="00485167" w14:paraId="5A9FF7FA" w14:textId="77777777">
        <w:tc>
          <w:tcPr>
            <w:tcW w:w="596" w:type="dxa"/>
            <w:tcBorders>
              <w:top w:val="single" w:sz="4" w:space="0" w:color="auto"/>
              <w:bottom w:val="single" w:sz="4" w:space="0" w:color="auto"/>
            </w:tcBorders>
            <w:shd w:val="clear" w:color="auto" w:fill="F2F2F2"/>
            <w:vAlign w:val="center"/>
          </w:tcPr>
          <w:p w14:paraId="54D88CE9" w14:textId="77777777" w:rsidR="00485167" w:rsidRDefault="00485167">
            <w:pPr>
              <w:autoSpaceDE w:val="0"/>
              <w:autoSpaceDN w:val="0"/>
              <w:adjustRightInd w:val="0"/>
              <w:jc w:val="center"/>
              <w:rPr>
                <w:rFonts w:ascii="Arial" w:hAnsi="Arial" w:cs="Arial"/>
                <w:bCs/>
              </w:rPr>
            </w:pPr>
          </w:p>
        </w:tc>
        <w:tc>
          <w:tcPr>
            <w:tcW w:w="7401" w:type="dxa"/>
            <w:tcBorders>
              <w:top w:val="single" w:sz="4" w:space="0" w:color="auto"/>
              <w:bottom w:val="single" w:sz="4" w:space="0" w:color="auto"/>
            </w:tcBorders>
            <w:shd w:val="clear" w:color="auto" w:fill="F2F2F2"/>
          </w:tcPr>
          <w:p w14:paraId="12A29985" w14:textId="77777777" w:rsidR="00485167" w:rsidRDefault="00000000">
            <w:pPr>
              <w:autoSpaceDE w:val="0"/>
              <w:autoSpaceDN w:val="0"/>
              <w:adjustRightInd w:val="0"/>
              <w:rPr>
                <w:rFonts w:ascii="Arial" w:hAnsi="Arial" w:cs="Arial"/>
                <w:sz w:val="16"/>
                <w:szCs w:val="16"/>
              </w:rPr>
            </w:pPr>
            <w:r>
              <w:rPr>
                <w:rFonts w:ascii="Arial" w:hAnsi="Arial" w:cs="Arial"/>
              </w:rPr>
              <w:t>If the research activity involves children or vulnerable adults, a Disclosure and Barring Service (DBS) certificate must be obtained before any contact with such participants.</w:t>
            </w:r>
          </w:p>
        </w:tc>
        <w:tc>
          <w:tcPr>
            <w:tcW w:w="821" w:type="dxa"/>
            <w:tcBorders>
              <w:top w:val="single" w:sz="4" w:space="0" w:color="auto"/>
              <w:bottom w:val="single" w:sz="4" w:space="0" w:color="auto"/>
            </w:tcBorders>
            <w:shd w:val="clear" w:color="auto" w:fill="F2F2F2"/>
            <w:vAlign w:val="bottom"/>
          </w:tcPr>
          <w:p w14:paraId="02E832C0" w14:textId="77777777" w:rsidR="00485167" w:rsidRDefault="00000000">
            <w:pPr>
              <w:autoSpaceDE w:val="0"/>
              <w:autoSpaceDN w:val="0"/>
              <w:adjustRightInd w:val="0"/>
              <w:jc w:val="center"/>
              <w:rPr>
                <w:rFonts w:ascii="Arial" w:hAnsi="Arial" w:cs="Arial"/>
                <w:b/>
                <w:bCs/>
              </w:rPr>
            </w:pPr>
            <w:r>
              <w:rPr>
                <w:rFonts w:ascii="Arial" w:hAnsi="Arial" w:cs="Arial"/>
                <w:b/>
                <w:bCs/>
              </w:rPr>
              <w:t>YES</w:t>
            </w:r>
          </w:p>
          <w:p w14:paraId="20EFA267" w14:textId="77777777" w:rsidR="00485167" w:rsidRDefault="00485167">
            <w:pPr>
              <w:autoSpaceDE w:val="0"/>
              <w:autoSpaceDN w:val="0"/>
              <w:adjustRightInd w:val="0"/>
              <w:jc w:val="center"/>
              <w:rPr>
                <w:rFonts w:ascii="Arial" w:hAnsi="Arial" w:cs="Arial"/>
                <w:b/>
              </w:rPr>
            </w:pPr>
          </w:p>
        </w:tc>
        <w:tc>
          <w:tcPr>
            <w:tcW w:w="850" w:type="dxa"/>
            <w:tcBorders>
              <w:top w:val="single" w:sz="4" w:space="0" w:color="auto"/>
              <w:bottom w:val="single" w:sz="4" w:space="0" w:color="auto"/>
            </w:tcBorders>
            <w:shd w:val="clear" w:color="auto" w:fill="F2F2F2"/>
            <w:vAlign w:val="bottom"/>
          </w:tcPr>
          <w:p w14:paraId="24361B2B" w14:textId="77777777" w:rsidR="00485167" w:rsidRDefault="00000000">
            <w:pPr>
              <w:autoSpaceDE w:val="0"/>
              <w:autoSpaceDN w:val="0"/>
              <w:adjustRightInd w:val="0"/>
              <w:jc w:val="center"/>
              <w:rPr>
                <w:rFonts w:ascii="Arial" w:hAnsi="Arial" w:cs="Arial"/>
                <w:b/>
                <w:bCs/>
              </w:rPr>
            </w:pPr>
            <w:r>
              <w:rPr>
                <w:rFonts w:ascii="Arial" w:hAnsi="Arial" w:cs="Arial"/>
                <w:b/>
                <w:bCs/>
              </w:rPr>
              <w:t>NO</w:t>
            </w:r>
          </w:p>
          <w:p w14:paraId="4ABD119E" w14:textId="77777777" w:rsidR="00485167" w:rsidRDefault="00485167">
            <w:pPr>
              <w:autoSpaceDE w:val="0"/>
              <w:autoSpaceDN w:val="0"/>
              <w:adjustRightInd w:val="0"/>
              <w:jc w:val="center"/>
              <w:rPr>
                <w:rFonts w:ascii="Arial" w:hAnsi="Arial" w:cs="Arial"/>
                <w:b/>
              </w:rPr>
            </w:pPr>
          </w:p>
        </w:tc>
        <w:tc>
          <w:tcPr>
            <w:tcW w:w="851" w:type="dxa"/>
            <w:tcBorders>
              <w:top w:val="single" w:sz="4" w:space="0" w:color="auto"/>
              <w:bottom w:val="single" w:sz="4" w:space="0" w:color="auto"/>
            </w:tcBorders>
            <w:shd w:val="clear" w:color="auto" w:fill="F2F2F2"/>
            <w:vAlign w:val="bottom"/>
          </w:tcPr>
          <w:p w14:paraId="5259C1CC" w14:textId="77777777" w:rsidR="00485167" w:rsidRDefault="00000000">
            <w:pPr>
              <w:autoSpaceDE w:val="0"/>
              <w:autoSpaceDN w:val="0"/>
              <w:adjustRightInd w:val="0"/>
              <w:jc w:val="center"/>
              <w:rPr>
                <w:rFonts w:ascii="Arial" w:hAnsi="Arial" w:cs="Arial"/>
                <w:b/>
                <w:bCs/>
              </w:rPr>
            </w:pPr>
            <w:r>
              <w:rPr>
                <w:rFonts w:ascii="Arial" w:hAnsi="Arial" w:cs="Arial"/>
                <w:b/>
                <w:bCs/>
              </w:rPr>
              <w:t>N/A</w:t>
            </w:r>
          </w:p>
          <w:p w14:paraId="586CA26C" w14:textId="77777777" w:rsidR="00485167" w:rsidRDefault="00485167">
            <w:pPr>
              <w:autoSpaceDE w:val="0"/>
              <w:autoSpaceDN w:val="0"/>
              <w:adjustRightInd w:val="0"/>
              <w:jc w:val="center"/>
              <w:rPr>
                <w:rFonts w:ascii="Arial" w:hAnsi="Arial" w:cs="Arial"/>
                <w:b/>
              </w:rPr>
            </w:pPr>
          </w:p>
        </w:tc>
      </w:tr>
      <w:tr w:rsidR="00485167" w14:paraId="30254C62" w14:textId="77777777">
        <w:trPr>
          <w:trHeight w:val="492"/>
        </w:trPr>
        <w:tc>
          <w:tcPr>
            <w:tcW w:w="596" w:type="dxa"/>
            <w:tcBorders>
              <w:top w:val="single" w:sz="4" w:space="0" w:color="auto"/>
              <w:bottom w:val="single" w:sz="4" w:space="0" w:color="auto"/>
            </w:tcBorders>
            <w:shd w:val="clear" w:color="auto" w:fill="F2F2F2"/>
            <w:vAlign w:val="center"/>
          </w:tcPr>
          <w:p w14:paraId="45F91D7E" w14:textId="77777777" w:rsidR="00485167" w:rsidRDefault="00000000">
            <w:pPr>
              <w:autoSpaceDE w:val="0"/>
              <w:autoSpaceDN w:val="0"/>
              <w:adjustRightInd w:val="0"/>
              <w:jc w:val="center"/>
              <w:rPr>
                <w:rFonts w:ascii="Arial" w:hAnsi="Arial" w:cs="Arial"/>
                <w:bCs/>
              </w:rPr>
            </w:pPr>
            <w:r>
              <w:rPr>
                <w:rFonts w:ascii="Arial" w:hAnsi="Arial" w:cs="Arial"/>
                <w:bCs/>
              </w:rPr>
              <w:t>7</w:t>
            </w:r>
          </w:p>
        </w:tc>
        <w:tc>
          <w:tcPr>
            <w:tcW w:w="7401" w:type="dxa"/>
            <w:tcBorders>
              <w:top w:val="single" w:sz="4" w:space="0" w:color="auto"/>
              <w:bottom w:val="single" w:sz="4" w:space="0" w:color="auto"/>
            </w:tcBorders>
            <w:shd w:val="clear" w:color="auto" w:fill="F2F2F2"/>
            <w:vAlign w:val="center"/>
          </w:tcPr>
          <w:p w14:paraId="00ED454A" w14:textId="77777777" w:rsidR="00485167" w:rsidRDefault="00000000">
            <w:pPr>
              <w:autoSpaceDE w:val="0"/>
              <w:autoSpaceDN w:val="0"/>
              <w:adjustRightInd w:val="0"/>
              <w:rPr>
                <w:rFonts w:ascii="Arial" w:hAnsi="Arial" w:cs="Arial"/>
              </w:rPr>
            </w:pPr>
            <w:r>
              <w:rPr>
                <w:rFonts w:ascii="Arial" w:hAnsi="Arial" w:cs="Arial"/>
              </w:rPr>
              <w:t>Does your research require you to hold a current DBS Certificate?</w:t>
            </w:r>
          </w:p>
        </w:tc>
        <w:tc>
          <w:tcPr>
            <w:tcW w:w="821" w:type="dxa"/>
            <w:tcBorders>
              <w:top w:val="single" w:sz="4" w:space="0" w:color="auto"/>
              <w:bottom w:val="single" w:sz="4" w:space="0" w:color="auto"/>
            </w:tcBorders>
            <w:shd w:val="clear" w:color="auto" w:fill="BFBFBF"/>
            <w:vAlign w:val="center"/>
          </w:tcPr>
          <w:p w14:paraId="2987EB8B" w14:textId="77777777" w:rsidR="00485167" w:rsidRDefault="00000000">
            <w:pPr>
              <w:autoSpaceDE w:val="0"/>
              <w:autoSpaceDN w:val="0"/>
              <w:adjustRightInd w:val="0"/>
              <w:jc w:val="center"/>
              <w:rPr>
                <w:rFonts w:ascii="Arial" w:hAnsi="Arial" w:cs="Arial"/>
                <w:b/>
                <w:sz w:val="16"/>
                <w:szCs w:val="16"/>
              </w:rPr>
            </w:pPr>
            <w:r>
              <w:rPr>
                <w:rFonts w:ascii="MS Gothic" w:eastAsia="MS Gothic" w:hAnsi="MS Gothic" w:cs="Arial" w:hint="eastAsia"/>
                <w:b/>
                <w:bCs/>
              </w:rPr>
              <w:t>☐</w:t>
            </w:r>
          </w:p>
        </w:tc>
        <w:tc>
          <w:tcPr>
            <w:tcW w:w="850" w:type="dxa"/>
            <w:tcBorders>
              <w:top w:val="single" w:sz="4" w:space="0" w:color="auto"/>
              <w:bottom w:val="single" w:sz="4" w:space="0" w:color="auto"/>
            </w:tcBorders>
            <w:shd w:val="clear" w:color="auto" w:fill="BFBFBF"/>
            <w:vAlign w:val="center"/>
          </w:tcPr>
          <w:p w14:paraId="5E640E29" w14:textId="77777777" w:rsidR="00485167" w:rsidRDefault="00000000">
            <w:pPr>
              <w:autoSpaceDE w:val="0"/>
              <w:autoSpaceDN w:val="0"/>
              <w:adjustRightInd w:val="0"/>
              <w:jc w:val="center"/>
              <w:rPr>
                <w:rFonts w:ascii="Arial" w:hAnsi="Arial" w:cs="Arial"/>
                <w:b/>
                <w:sz w:val="16"/>
                <w:szCs w:val="16"/>
              </w:rPr>
            </w:pPr>
            <w:r>
              <w:rPr>
                <w:rFonts w:ascii="MS Gothic" w:eastAsia="MS Gothic" w:hAnsi="MS Gothic" w:cs="Arial" w:hint="eastAsia"/>
                <w:b/>
                <w:bCs/>
              </w:rPr>
              <w:t>☐</w:t>
            </w:r>
          </w:p>
        </w:tc>
        <w:tc>
          <w:tcPr>
            <w:tcW w:w="851" w:type="dxa"/>
            <w:tcBorders>
              <w:top w:val="single" w:sz="4" w:space="0" w:color="auto"/>
              <w:bottom w:val="single" w:sz="4" w:space="0" w:color="auto"/>
            </w:tcBorders>
            <w:shd w:val="clear" w:color="auto" w:fill="BFBFBF"/>
            <w:vAlign w:val="center"/>
          </w:tcPr>
          <w:p w14:paraId="3F8017FE" w14:textId="77777777" w:rsidR="00485167" w:rsidRDefault="00000000">
            <w:pPr>
              <w:autoSpaceDE w:val="0"/>
              <w:autoSpaceDN w:val="0"/>
              <w:adjustRightInd w:val="0"/>
              <w:jc w:val="center"/>
              <w:rPr>
                <w:rFonts w:ascii="Arial" w:hAnsi="Arial" w:cs="Arial"/>
                <w:b/>
                <w:sz w:val="16"/>
                <w:szCs w:val="16"/>
              </w:rPr>
            </w:pPr>
            <w:r>
              <w:rPr>
                <w:rFonts w:ascii="MS Gothic" w:eastAsia="MS Gothic" w:hAnsi="MS Gothic" w:cs="Arial" w:hint="eastAsia"/>
                <w:b/>
                <w:bCs/>
              </w:rPr>
              <w:t>☒</w:t>
            </w:r>
          </w:p>
        </w:tc>
      </w:tr>
      <w:tr w:rsidR="00485167" w14:paraId="5AA2012A" w14:textId="77777777">
        <w:trPr>
          <w:trHeight w:val="492"/>
        </w:trPr>
        <w:tc>
          <w:tcPr>
            <w:tcW w:w="596" w:type="dxa"/>
            <w:tcBorders>
              <w:top w:val="single" w:sz="4" w:space="0" w:color="auto"/>
              <w:bottom w:val="single" w:sz="4" w:space="0" w:color="auto"/>
            </w:tcBorders>
            <w:shd w:val="clear" w:color="auto" w:fill="F2F2F2"/>
            <w:vAlign w:val="center"/>
          </w:tcPr>
          <w:p w14:paraId="21F00EAA" w14:textId="77777777" w:rsidR="00485167" w:rsidRDefault="00000000">
            <w:pPr>
              <w:autoSpaceDE w:val="0"/>
              <w:autoSpaceDN w:val="0"/>
              <w:adjustRightInd w:val="0"/>
              <w:jc w:val="center"/>
              <w:rPr>
                <w:rFonts w:ascii="Arial" w:hAnsi="Arial" w:cs="Arial"/>
                <w:bCs/>
              </w:rPr>
            </w:pPr>
            <w:r>
              <w:rPr>
                <w:rFonts w:ascii="Arial" w:hAnsi="Arial" w:cs="Arial"/>
                <w:bCs/>
              </w:rPr>
              <w:t>8</w:t>
            </w:r>
          </w:p>
        </w:tc>
        <w:tc>
          <w:tcPr>
            <w:tcW w:w="7401" w:type="dxa"/>
            <w:tcBorders>
              <w:top w:val="single" w:sz="4" w:space="0" w:color="auto"/>
              <w:bottom w:val="single" w:sz="4" w:space="0" w:color="auto"/>
            </w:tcBorders>
            <w:shd w:val="clear" w:color="auto" w:fill="F2F2F2"/>
            <w:vAlign w:val="center"/>
          </w:tcPr>
          <w:p w14:paraId="116F590A" w14:textId="77777777" w:rsidR="00485167" w:rsidRDefault="00000000">
            <w:pPr>
              <w:autoSpaceDE w:val="0"/>
              <w:autoSpaceDN w:val="0"/>
              <w:adjustRightInd w:val="0"/>
              <w:rPr>
                <w:rFonts w:ascii="Arial" w:hAnsi="Arial" w:cs="Arial"/>
              </w:rPr>
            </w:pPr>
            <w:r>
              <w:rPr>
                <w:rFonts w:ascii="Arial" w:hAnsi="Arial" w:cs="Arial"/>
              </w:rPr>
              <w:t xml:space="preserve">If YES, please give the certificate number. If the certificate number is not </w:t>
            </w:r>
            <w:proofErr w:type="gramStart"/>
            <w:r>
              <w:rPr>
                <w:rFonts w:ascii="Arial" w:hAnsi="Arial" w:cs="Arial"/>
              </w:rPr>
              <w:t>available</w:t>
            </w:r>
            <w:proofErr w:type="gramEnd"/>
            <w:r>
              <w:rPr>
                <w:rFonts w:ascii="Arial" w:hAnsi="Arial" w:cs="Arial"/>
              </w:rPr>
              <w:t xml:space="preserve"> please write “Pending”; in this case any ethical approval will be subject to providing the appropriate certificate number.</w:t>
            </w:r>
          </w:p>
        </w:tc>
        <w:tc>
          <w:tcPr>
            <w:tcW w:w="2522" w:type="dxa"/>
            <w:gridSpan w:val="3"/>
            <w:tcBorders>
              <w:top w:val="single" w:sz="4" w:space="0" w:color="auto"/>
              <w:bottom w:val="single" w:sz="4" w:space="0" w:color="auto"/>
            </w:tcBorders>
            <w:shd w:val="clear" w:color="auto" w:fill="auto"/>
            <w:vAlign w:val="center"/>
          </w:tcPr>
          <w:p w14:paraId="77B7A0D5" w14:textId="77777777" w:rsidR="00485167" w:rsidRDefault="00485167">
            <w:pPr>
              <w:autoSpaceDE w:val="0"/>
              <w:autoSpaceDN w:val="0"/>
              <w:adjustRightInd w:val="0"/>
              <w:jc w:val="center"/>
              <w:rPr>
                <w:rFonts w:ascii="Arial" w:hAnsi="Arial" w:cs="Arial"/>
                <w:b/>
                <w:bCs/>
              </w:rPr>
            </w:pPr>
          </w:p>
        </w:tc>
      </w:tr>
    </w:tbl>
    <w:p w14:paraId="141396C8" w14:textId="77777777" w:rsidR="00485167" w:rsidRDefault="00485167">
      <w:pPr>
        <w:autoSpaceDE w:val="0"/>
        <w:autoSpaceDN w:val="0"/>
        <w:adjustRightInd w:val="0"/>
        <w:spacing w:after="240"/>
        <w:jc w:val="both"/>
        <w:rPr>
          <w:rFonts w:ascii="Arial" w:hAnsi="Arial" w:cs="Arial"/>
          <w:b/>
        </w:rPr>
      </w:pPr>
    </w:p>
    <w:p w14:paraId="4E8C270F" w14:textId="77777777" w:rsidR="00485167" w:rsidRDefault="00000000">
      <w:pPr>
        <w:rPr>
          <w:rFonts w:ascii="Arial" w:hAnsi="Arial" w:cs="Arial"/>
          <w:b/>
        </w:rPr>
      </w:pPr>
      <w:r>
        <w:rPr>
          <w:rFonts w:ascii="Arial" w:hAnsi="Arial" w:cs="Arial"/>
          <w:b/>
        </w:rPr>
        <w:t>SECTION I: Feedback, Consent and Confidentiality</w:t>
      </w:r>
    </w:p>
    <w:p w14:paraId="71C35153" w14:textId="77777777" w:rsidR="00485167" w:rsidRDefault="00485167">
      <w:pPr>
        <w:rPr>
          <w:rFonts w:ascii="Arial" w:hAnsi="Arial" w:cs="Arial"/>
          <w:b/>
        </w:rPr>
      </w:pPr>
    </w:p>
    <w:tbl>
      <w:tblPr>
        <w:tblW w:w="10519" w:type="dxa"/>
        <w:tblInd w:w="-34"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00" w:firstRow="0" w:lastRow="0" w:firstColumn="0" w:lastColumn="0" w:noHBand="0" w:noVBand="0"/>
      </w:tblPr>
      <w:tblGrid>
        <w:gridCol w:w="596"/>
        <w:gridCol w:w="9923"/>
      </w:tblGrid>
      <w:tr w:rsidR="00485167" w14:paraId="30CE1730" w14:textId="77777777">
        <w:tc>
          <w:tcPr>
            <w:tcW w:w="596" w:type="dxa"/>
            <w:tcBorders>
              <w:top w:val="single" w:sz="4" w:space="0" w:color="auto"/>
              <w:bottom w:val="single" w:sz="4" w:space="0" w:color="auto"/>
            </w:tcBorders>
            <w:shd w:val="clear" w:color="auto" w:fill="F2F2F2"/>
          </w:tcPr>
          <w:p w14:paraId="6D13C60D" w14:textId="77777777" w:rsidR="00485167" w:rsidRDefault="00000000">
            <w:pPr>
              <w:rPr>
                <w:rFonts w:ascii="Arial" w:hAnsi="Arial" w:cs="Arial"/>
                <w:bCs/>
              </w:rPr>
            </w:pPr>
            <w:r>
              <w:rPr>
                <w:rFonts w:ascii="Arial" w:hAnsi="Arial" w:cs="Arial"/>
                <w:bCs/>
              </w:rPr>
              <w:t>1</w:t>
            </w:r>
          </w:p>
        </w:tc>
        <w:tc>
          <w:tcPr>
            <w:tcW w:w="9923" w:type="dxa"/>
            <w:tcBorders>
              <w:top w:val="single" w:sz="4" w:space="0" w:color="auto"/>
              <w:bottom w:val="single" w:sz="4" w:space="0" w:color="auto"/>
            </w:tcBorders>
            <w:shd w:val="clear" w:color="auto" w:fill="F2F2F2"/>
          </w:tcPr>
          <w:p w14:paraId="2AA1C5F4" w14:textId="77777777" w:rsidR="00485167" w:rsidRDefault="00000000">
            <w:pPr>
              <w:rPr>
                <w:rFonts w:ascii="Arial" w:hAnsi="Arial" w:cs="Arial"/>
              </w:rPr>
            </w:pPr>
            <w:r>
              <w:rPr>
                <w:rFonts w:ascii="Arial" w:hAnsi="Arial" w:cs="Arial"/>
                <w:b/>
              </w:rPr>
              <w:t>Feedback</w:t>
            </w:r>
          </w:p>
          <w:p w14:paraId="1B33E468" w14:textId="77777777" w:rsidR="00485167" w:rsidRDefault="00000000">
            <w:pPr>
              <w:rPr>
                <w:rFonts w:ascii="Arial" w:hAnsi="Arial" w:cs="Arial"/>
              </w:rPr>
            </w:pPr>
            <w:r>
              <w:rPr>
                <w:rFonts w:ascii="Arial" w:hAnsi="Arial" w:cs="Arial"/>
              </w:rPr>
              <w:t xml:space="preserve">What de-briefing and feedback will be provided to participants, how will this be done and when? </w:t>
            </w:r>
          </w:p>
        </w:tc>
      </w:tr>
      <w:tr w:rsidR="00485167" w14:paraId="262A57D6" w14:textId="77777777">
        <w:tc>
          <w:tcPr>
            <w:tcW w:w="596" w:type="dxa"/>
            <w:tcBorders>
              <w:top w:val="single" w:sz="4" w:space="0" w:color="auto"/>
              <w:bottom w:val="single" w:sz="4" w:space="0" w:color="auto"/>
            </w:tcBorders>
          </w:tcPr>
          <w:p w14:paraId="6D5C691F" w14:textId="77777777" w:rsidR="00485167" w:rsidRDefault="00485167">
            <w:pPr>
              <w:rPr>
                <w:rFonts w:ascii="Arial" w:hAnsi="Arial" w:cs="Arial"/>
                <w:bCs/>
              </w:rPr>
            </w:pPr>
          </w:p>
        </w:tc>
        <w:tc>
          <w:tcPr>
            <w:tcW w:w="9923" w:type="dxa"/>
            <w:tcBorders>
              <w:top w:val="single" w:sz="4" w:space="0" w:color="auto"/>
              <w:bottom w:val="single" w:sz="4" w:space="0" w:color="auto"/>
            </w:tcBorders>
          </w:tcPr>
          <w:p w14:paraId="0D39BE8E" w14:textId="77777777" w:rsidR="00485167" w:rsidRDefault="00000000">
            <w:pPr>
              <w:rPr>
                <w:rFonts w:ascii="Arial" w:hAnsi="Arial" w:cs="Arial"/>
                <w:color w:val="00B050"/>
                <w:sz w:val="24"/>
              </w:rPr>
            </w:pPr>
            <w:r>
              <w:rPr>
                <w:rFonts w:ascii="Arial" w:hAnsi="Arial" w:cs="Arial"/>
                <w:color w:val="00B050"/>
              </w:rPr>
              <w:t>You don’t need to email your participants with your final report. A good alternative is to set up an email address that they will be able to contact for further details or results.</w:t>
            </w:r>
          </w:p>
          <w:p w14:paraId="7B4FFD76" w14:textId="77777777" w:rsidR="00485167" w:rsidRDefault="00485167">
            <w:pPr>
              <w:rPr>
                <w:rFonts w:ascii="Arial" w:hAnsi="Arial" w:cs="Arial"/>
              </w:rPr>
            </w:pPr>
          </w:p>
          <w:p w14:paraId="46BB9AB1" w14:textId="77777777" w:rsidR="00485167" w:rsidRDefault="00000000">
            <w:pPr>
              <w:autoSpaceDE w:val="0"/>
              <w:autoSpaceDN w:val="0"/>
              <w:adjustRightInd w:val="0"/>
              <w:rPr>
                <w:rFonts w:cs="Arial"/>
              </w:rPr>
            </w:pPr>
            <w:r>
              <w:rPr>
                <w:rFonts w:ascii="Arial" w:hAnsi="Arial" w:cs="Arial"/>
                <w:i/>
                <w:color w:val="808080"/>
                <w:sz w:val="18"/>
                <w:szCs w:val="18"/>
              </w:rPr>
              <w:t>(this box should expand as you type)</w:t>
            </w:r>
          </w:p>
        </w:tc>
      </w:tr>
      <w:tr w:rsidR="00485167" w14:paraId="7E2DCA21" w14:textId="77777777">
        <w:tc>
          <w:tcPr>
            <w:tcW w:w="596" w:type="dxa"/>
            <w:tcBorders>
              <w:top w:val="single" w:sz="4" w:space="0" w:color="auto"/>
              <w:bottom w:val="single" w:sz="4" w:space="0" w:color="auto"/>
            </w:tcBorders>
            <w:shd w:val="clear" w:color="auto" w:fill="F2F2F2"/>
          </w:tcPr>
          <w:p w14:paraId="417876EC" w14:textId="77777777" w:rsidR="00485167" w:rsidRDefault="00000000">
            <w:pPr>
              <w:rPr>
                <w:rFonts w:ascii="Arial" w:hAnsi="Arial" w:cs="Arial"/>
                <w:bCs/>
              </w:rPr>
            </w:pPr>
            <w:r>
              <w:rPr>
                <w:rFonts w:ascii="Arial" w:hAnsi="Arial" w:cs="Arial"/>
                <w:bCs/>
              </w:rPr>
              <w:t>2</w:t>
            </w:r>
          </w:p>
        </w:tc>
        <w:tc>
          <w:tcPr>
            <w:tcW w:w="9923" w:type="dxa"/>
            <w:tcBorders>
              <w:top w:val="single" w:sz="4" w:space="0" w:color="auto"/>
              <w:bottom w:val="single" w:sz="4" w:space="0" w:color="auto"/>
            </w:tcBorders>
            <w:shd w:val="clear" w:color="auto" w:fill="F2F2F2"/>
          </w:tcPr>
          <w:p w14:paraId="45770ED4" w14:textId="77777777" w:rsidR="00485167" w:rsidRDefault="00000000">
            <w:pPr>
              <w:rPr>
                <w:rFonts w:ascii="Arial" w:hAnsi="Arial" w:cs="Arial"/>
              </w:rPr>
            </w:pPr>
            <w:r>
              <w:rPr>
                <w:rFonts w:ascii="Arial" w:hAnsi="Arial" w:cs="Arial"/>
                <w:b/>
              </w:rPr>
              <w:t>Informed consent</w:t>
            </w:r>
          </w:p>
          <w:p w14:paraId="0380C5B8" w14:textId="77777777" w:rsidR="00485167" w:rsidRDefault="00000000">
            <w:pPr>
              <w:autoSpaceDE w:val="0"/>
              <w:autoSpaceDN w:val="0"/>
              <w:adjustRightInd w:val="0"/>
              <w:rPr>
                <w:rFonts w:ascii="Arial" w:hAnsi="Arial" w:cs="Arial"/>
                <w:lang w:eastAsia="en-GB"/>
              </w:rPr>
            </w:pPr>
            <w:r>
              <w:rPr>
                <w:rFonts w:ascii="Arial" w:hAnsi="Arial" w:cs="Arial"/>
                <w:lang w:eastAsia="en-GB"/>
              </w:rPr>
              <w:t>Describe the arrangements to inform potential participants, before providing consent, of what is involved in participating. Describe the arrangements for participants to provide full consent before data collection begins. If gaining consent in this way is inappropriate, explain how consent will be obtained and recorded in accordance with prevailing data protection legislation.</w:t>
            </w:r>
          </w:p>
        </w:tc>
      </w:tr>
      <w:tr w:rsidR="00485167" w14:paraId="61D742CE" w14:textId="77777777">
        <w:tc>
          <w:tcPr>
            <w:tcW w:w="596" w:type="dxa"/>
            <w:tcBorders>
              <w:top w:val="single" w:sz="4" w:space="0" w:color="auto"/>
              <w:bottom w:val="single" w:sz="4" w:space="0" w:color="auto"/>
            </w:tcBorders>
          </w:tcPr>
          <w:p w14:paraId="3DB04D39" w14:textId="77777777" w:rsidR="00485167" w:rsidRDefault="00485167">
            <w:pPr>
              <w:rPr>
                <w:rFonts w:ascii="Arial" w:hAnsi="Arial" w:cs="Arial"/>
                <w:bCs/>
              </w:rPr>
            </w:pPr>
          </w:p>
        </w:tc>
        <w:tc>
          <w:tcPr>
            <w:tcW w:w="9923" w:type="dxa"/>
            <w:tcBorders>
              <w:top w:val="single" w:sz="4" w:space="0" w:color="auto"/>
              <w:bottom w:val="single" w:sz="4" w:space="0" w:color="auto"/>
            </w:tcBorders>
          </w:tcPr>
          <w:p w14:paraId="2F8F59A7" w14:textId="77777777" w:rsidR="00485167" w:rsidRDefault="00000000">
            <w:pPr>
              <w:pStyle w:val="CommentText"/>
              <w:rPr>
                <w:rFonts w:ascii="Arial" w:hAnsi="Arial" w:cs="Arial"/>
                <w:color w:val="00B050"/>
                <w:sz w:val="22"/>
              </w:rPr>
            </w:pPr>
            <w:r>
              <w:rPr>
                <w:rFonts w:ascii="Arial" w:hAnsi="Arial" w:cs="Arial"/>
                <w:color w:val="00B050"/>
                <w:sz w:val="22"/>
              </w:rPr>
              <w:t>If you are using a paper questionnaire then you should have the participants sign an appropriate consent form. These forms will count as personal data and should be noted as such in section J.</w:t>
            </w:r>
          </w:p>
          <w:p w14:paraId="296F1C42" w14:textId="77777777" w:rsidR="00485167" w:rsidRDefault="00000000">
            <w:pPr>
              <w:rPr>
                <w:rFonts w:ascii="Arial" w:hAnsi="Arial" w:cs="Arial"/>
                <w:color w:val="00B050"/>
                <w:sz w:val="24"/>
              </w:rPr>
            </w:pPr>
            <w:r>
              <w:rPr>
                <w:rFonts w:ascii="Arial" w:hAnsi="Arial" w:cs="Arial"/>
                <w:color w:val="00B050"/>
              </w:rPr>
              <w:t xml:space="preserve">If you are using an online questionnaire, then you should have a screen before the questions start </w:t>
            </w:r>
            <w:proofErr w:type="gramStart"/>
            <w:r>
              <w:rPr>
                <w:rFonts w:ascii="Arial" w:hAnsi="Arial" w:cs="Arial"/>
                <w:color w:val="00B050"/>
              </w:rPr>
              <w:t>that acts</w:t>
            </w:r>
            <w:proofErr w:type="gramEnd"/>
            <w:r>
              <w:rPr>
                <w:rFonts w:ascii="Arial" w:hAnsi="Arial" w:cs="Arial"/>
                <w:color w:val="00B050"/>
              </w:rPr>
              <w:t xml:space="preserve"> as a consent form, informing participants that by clicking on the NEXT button they are providing consent.</w:t>
            </w:r>
          </w:p>
          <w:p w14:paraId="269BD97C" w14:textId="77777777" w:rsidR="00485167" w:rsidRDefault="00485167">
            <w:pPr>
              <w:rPr>
                <w:rFonts w:ascii="Arial" w:hAnsi="Arial" w:cs="Arial"/>
              </w:rPr>
            </w:pPr>
          </w:p>
          <w:p w14:paraId="43F324CA" w14:textId="77777777" w:rsidR="00485167" w:rsidRDefault="00000000">
            <w:pPr>
              <w:autoSpaceDE w:val="0"/>
              <w:autoSpaceDN w:val="0"/>
              <w:adjustRightInd w:val="0"/>
              <w:rPr>
                <w:rFonts w:cs="Arial"/>
              </w:rPr>
            </w:pPr>
            <w:r>
              <w:rPr>
                <w:rFonts w:ascii="Arial" w:hAnsi="Arial" w:cs="Arial"/>
                <w:i/>
                <w:color w:val="808080"/>
                <w:sz w:val="18"/>
                <w:szCs w:val="18"/>
              </w:rPr>
              <w:t>(this box should expand as you type)</w:t>
            </w:r>
          </w:p>
        </w:tc>
      </w:tr>
      <w:tr w:rsidR="00485167" w14:paraId="54F00BFC" w14:textId="77777777">
        <w:tc>
          <w:tcPr>
            <w:tcW w:w="596" w:type="dxa"/>
            <w:tcBorders>
              <w:top w:val="single" w:sz="4" w:space="0" w:color="auto"/>
              <w:bottom w:val="single" w:sz="4" w:space="0" w:color="auto"/>
            </w:tcBorders>
            <w:shd w:val="clear" w:color="auto" w:fill="F2F2F2"/>
          </w:tcPr>
          <w:p w14:paraId="1A2AC87B" w14:textId="77777777" w:rsidR="00485167" w:rsidRDefault="00000000">
            <w:pPr>
              <w:rPr>
                <w:rFonts w:ascii="Arial" w:hAnsi="Arial" w:cs="Arial"/>
                <w:bCs/>
              </w:rPr>
            </w:pPr>
            <w:r>
              <w:rPr>
                <w:rFonts w:ascii="Arial" w:hAnsi="Arial" w:cs="Arial"/>
                <w:bCs/>
              </w:rPr>
              <w:lastRenderedPageBreak/>
              <w:t>3</w:t>
            </w:r>
          </w:p>
        </w:tc>
        <w:tc>
          <w:tcPr>
            <w:tcW w:w="9923" w:type="dxa"/>
            <w:tcBorders>
              <w:top w:val="single" w:sz="4" w:space="0" w:color="auto"/>
              <w:bottom w:val="single" w:sz="4" w:space="0" w:color="auto"/>
            </w:tcBorders>
            <w:shd w:val="clear" w:color="auto" w:fill="F2F2F2"/>
          </w:tcPr>
          <w:p w14:paraId="7659E2E2" w14:textId="77777777" w:rsidR="00485167" w:rsidRDefault="00000000">
            <w:pPr>
              <w:rPr>
                <w:rFonts w:ascii="Arial" w:hAnsi="Arial" w:cs="Arial"/>
                <w:b/>
              </w:rPr>
            </w:pPr>
            <w:r>
              <w:rPr>
                <w:rFonts w:ascii="Arial" w:hAnsi="Arial" w:cs="Arial"/>
                <w:b/>
              </w:rPr>
              <w:t>Confidentiality / Anonymity</w:t>
            </w:r>
          </w:p>
          <w:p w14:paraId="7161EDE3" w14:textId="77777777" w:rsidR="00485167" w:rsidRDefault="00000000">
            <w:pPr>
              <w:rPr>
                <w:rFonts w:ascii="Arial" w:hAnsi="Arial" w:cs="Arial"/>
              </w:rPr>
            </w:pPr>
            <w:r>
              <w:rPr>
                <w:rFonts w:ascii="Arial" w:hAnsi="Arial" w:cs="Arial"/>
              </w:rPr>
              <w:t xml:space="preserve">Set out how anonymity of participants and confidentiality will be ensured in any outputs. If anonymity is not being offered, explain why this is the case. </w:t>
            </w:r>
          </w:p>
        </w:tc>
      </w:tr>
      <w:tr w:rsidR="00485167" w14:paraId="330629C3" w14:textId="77777777">
        <w:tc>
          <w:tcPr>
            <w:tcW w:w="596" w:type="dxa"/>
            <w:tcBorders>
              <w:top w:val="single" w:sz="4" w:space="0" w:color="auto"/>
              <w:bottom w:val="single" w:sz="4" w:space="0" w:color="auto"/>
            </w:tcBorders>
          </w:tcPr>
          <w:p w14:paraId="18089964" w14:textId="77777777" w:rsidR="00485167" w:rsidRDefault="00485167">
            <w:pPr>
              <w:rPr>
                <w:rFonts w:ascii="Arial" w:hAnsi="Arial" w:cs="Arial"/>
                <w:bCs/>
              </w:rPr>
            </w:pPr>
          </w:p>
        </w:tc>
        <w:tc>
          <w:tcPr>
            <w:tcW w:w="9923" w:type="dxa"/>
            <w:tcBorders>
              <w:top w:val="single" w:sz="4" w:space="0" w:color="auto"/>
              <w:bottom w:val="single" w:sz="4" w:space="0" w:color="auto"/>
            </w:tcBorders>
          </w:tcPr>
          <w:p w14:paraId="1CF158D0" w14:textId="77777777" w:rsidR="00485167" w:rsidRDefault="00000000">
            <w:pPr>
              <w:pStyle w:val="CommentText"/>
              <w:rPr>
                <w:rFonts w:ascii="Arial" w:hAnsi="Arial" w:cs="Arial"/>
                <w:color w:val="00B050"/>
                <w:sz w:val="22"/>
              </w:rPr>
            </w:pPr>
            <w:r>
              <w:rPr>
                <w:rFonts w:ascii="Arial" w:hAnsi="Arial" w:cs="Arial"/>
                <w:color w:val="00B050"/>
                <w:sz w:val="22"/>
              </w:rPr>
              <w:t>Do not collect names unless you really need them. Do not name participants or organisations in any research publications (including the thesis) without their explicit permission.</w:t>
            </w:r>
          </w:p>
          <w:p w14:paraId="71E8E1FA" w14:textId="77777777" w:rsidR="00485167" w:rsidRDefault="00485167">
            <w:pPr>
              <w:rPr>
                <w:rFonts w:ascii="Arial" w:hAnsi="Arial" w:cs="Arial"/>
              </w:rPr>
            </w:pPr>
          </w:p>
          <w:p w14:paraId="0E32196D" w14:textId="77777777" w:rsidR="00485167" w:rsidRDefault="00000000">
            <w:pPr>
              <w:autoSpaceDE w:val="0"/>
              <w:autoSpaceDN w:val="0"/>
              <w:adjustRightInd w:val="0"/>
              <w:rPr>
                <w:rFonts w:cs="Arial"/>
              </w:rPr>
            </w:pPr>
            <w:r>
              <w:rPr>
                <w:rFonts w:ascii="Arial" w:hAnsi="Arial" w:cs="Arial"/>
                <w:i/>
                <w:color w:val="808080"/>
                <w:sz w:val="18"/>
                <w:szCs w:val="18"/>
              </w:rPr>
              <w:t>(I am not collecting any data that warrants me to be in contact with any participant. Also, the data I am collecting are online reviews that have been made available online and names of the reviewers will not be extracted for analysis. )</w:t>
            </w:r>
          </w:p>
        </w:tc>
      </w:tr>
    </w:tbl>
    <w:p w14:paraId="0E7CFC67" w14:textId="77777777" w:rsidR="00485167" w:rsidRDefault="00485167">
      <w:pPr>
        <w:rPr>
          <w:rFonts w:ascii="Arial" w:hAnsi="Arial" w:cs="Arial"/>
        </w:rPr>
      </w:pPr>
    </w:p>
    <w:p w14:paraId="6BEBB7BC" w14:textId="77777777" w:rsidR="00485167" w:rsidRDefault="00000000">
      <w:pPr>
        <w:rPr>
          <w:rFonts w:ascii="Arial" w:hAnsi="Arial" w:cs="Arial"/>
          <w:b/>
        </w:rPr>
      </w:pPr>
      <w:r>
        <w:rPr>
          <w:rFonts w:ascii="Arial" w:hAnsi="Arial" w:cs="Arial"/>
          <w:b/>
        </w:rPr>
        <w:t>SECTION J: Data Protection and Storage</w:t>
      </w:r>
    </w:p>
    <w:p w14:paraId="4CF4899A" w14:textId="77777777" w:rsidR="00485167" w:rsidRDefault="00485167">
      <w:pPr>
        <w:rPr>
          <w:rFonts w:ascii="Arial" w:hAnsi="Arial" w:cs="Arial"/>
          <w:b/>
        </w:rPr>
      </w:pPr>
    </w:p>
    <w:tbl>
      <w:tblPr>
        <w:tblW w:w="10490" w:type="dxa"/>
        <w:tblInd w:w="-5" w:type="dxa"/>
        <w:tblBorders>
          <w:top w:val="single" w:sz="4" w:space="0" w:color="auto"/>
          <w:left w:val="single" w:sz="4" w:space="0" w:color="auto"/>
          <w:bottom w:val="single" w:sz="4" w:space="0" w:color="auto"/>
          <w:right w:val="single" w:sz="4" w:space="0" w:color="auto"/>
        </w:tblBorders>
        <w:tblLook w:val="04A0" w:firstRow="1" w:lastRow="0" w:firstColumn="1" w:lastColumn="0" w:noHBand="0" w:noVBand="1"/>
      </w:tblPr>
      <w:tblGrid>
        <w:gridCol w:w="567"/>
        <w:gridCol w:w="7905"/>
        <w:gridCol w:w="992"/>
        <w:gridCol w:w="1026"/>
      </w:tblGrid>
      <w:tr w:rsidR="00485167" w14:paraId="487D9EB5" w14:textId="77777777">
        <w:trPr>
          <w:trHeight w:val="403"/>
        </w:trPr>
        <w:tc>
          <w:tcPr>
            <w:tcW w:w="567" w:type="dxa"/>
            <w:tcBorders>
              <w:left w:val="single" w:sz="4" w:space="0" w:color="auto"/>
              <w:bottom w:val="single" w:sz="4" w:space="0" w:color="auto"/>
              <w:right w:val="single" w:sz="4" w:space="0" w:color="auto"/>
            </w:tcBorders>
            <w:shd w:val="clear" w:color="auto" w:fill="F2F2F2"/>
            <w:vAlign w:val="center"/>
          </w:tcPr>
          <w:p w14:paraId="5C4FBEC5" w14:textId="77777777" w:rsidR="00485167" w:rsidRDefault="00485167">
            <w:pPr>
              <w:pStyle w:val="NormalWeb"/>
              <w:autoSpaceDE w:val="0"/>
              <w:autoSpaceDN w:val="0"/>
              <w:adjustRightInd w:val="0"/>
              <w:jc w:val="center"/>
              <w:rPr>
                <w:rFonts w:ascii="Arial" w:hAnsi="Arial" w:cs="Arial"/>
                <w:sz w:val="22"/>
                <w:szCs w:val="22"/>
              </w:rPr>
            </w:pPr>
          </w:p>
        </w:tc>
        <w:tc>
          <w:tcPr>
            <w:tcW w:w="7905" w:type="dxa"/>
            <w:tcBorders>
              <w:left w:val="single" w:sz="4" w:space="0" w:color="auto"/>
              <w:bottom w:val="single" w:sz="4" w:space="0" w:color="auto"/>
              <w:right w:val="single" w:sz="4" w:space="0" w:color="auto"/>
            </w:tcBorders>
            <w:shd w:val="clear" w:color="auto" w:fill="F2F2F2"/>
            <w:vAlign w:val="center"/>
          </w:tcPr>
          <w:p w14:paraId="7A5685FF" w14:textId="77777777" w:rsidR="00485167" w:rsidRDefault="00000000">
            <w:pPr>
              <w:pStyle w:val="NormalWeb"/>
              <w:autoSpaceDE w:val="0"/>
              <w:autoSpaceDN w:val="0"/>
              <w:adjustRightInd w:val="0"/>
              <w:rPr>
                <w:rFonts w:ascii="Arial" w:hAnsi="Arial" w:cs="Arial"/>
                <w:sz w:val="22"/>
                <w:szCs w:val="22"/>
              </w:rPr>
            </w:pPr>
            <w:r>
              <w:rPr>
                <w:rFonts w:ascii="Arial" w:hAnsi="Arial" w:cs="Arial"/>
                <w:sz w:val="22"/>
                <w:szCs w:val="22"/>
              </w:rPr>
              <w:t>Does the research activity involve personal da</w:t>
            </w:r>
            <w:r>
              <w:rPr>
                <w:rFonts w:ascii="Arial" w:hAnsi="Arial" w:cs="Arial"/>
                <w:sz w:val="22"/>
                <w:szCs w:val="22"/>
                <w:shd w:val="clear" w:color="auto" w:fill="F2F2F2"/>
              </w:rPr>
              <w:t>t</w:t>
            </w:r>
            <w:r>
              <w:rPr>
                <w:rFonts w:ascii="Arial" w:hAnsi="Arial" w:cs="Arial"/>
                <w:sz w:val="22"/>
                <w:szCs w:val="22"/>
              </w:rPr>
              <w:t>a (as defined by the General Data Protection Regulation 2016 “GDPR” and the Data Protection Act 2018 “DPA”)?</w:t>
            </w:r>
          </w:p>
        </w:tc>
        <w:tc>
          <w:tcPr>
            <w:tcW w:w="992" w:type="dxa"/>
            <w:tcBorders>
              <w:top w:val="single" w:sz="4" w:space="0" w:color="auto"/>
              <w:left w:val="single" w:sz="4" w:space="0" w:color="auto"/>
              <w:bottom w:val="single" w:sz="4" w:space="0" w:color="auto"/>
              <w:right w:val="single" w:sz="4" w:space="0" w:color="auto"/>
            </w:tcBorders>
            <w:shd w:val="clear" w:color="auto" w:fill="F2F2F2"/>
            <w:vAlign w:val="center"/>
          </w:tcPr>
          <w:p w14:paraId="645F8032" w14:textId="77777777" w:rsidR="00485167" w:rsidRDefault="00000000">
            <w:pPr>
              <w:pStyle w:val="NormalWeb"/>
              <w:autoSpaceDE w:val="0"/>
              <w:autoSpaceDN w:val="0"/>
              <w:adjustRightInd w:val="0"/>
              <w:jc w:val="center"/>
              <w:rPr>
                <w:rFonts w:ascii="MS Gothic" w:eastAsia="MS Gothic" w:hAnsi="MS Gothic" w:cs="Arial"/>
                <w:b/>
                <w:bCs/>
                <w:sz w:val="22"/>
                <w:szCs w:val="22"/>
                <w:lang w:val="en-US"/>
              </w:rPr>
            </w:pPr>
            <w:r>
              <w:rPr>
                <w:rFonts w:ascii="Arial" w:hAnsi="Arial" w:cs="Arial"/>
                <w:b/>
                <w:bCs/>
                <w:sz w:val="22"/>
                <w:szCs w:val="22"/>
              </w:rPr>
              <w:t>YES</w:t>
            </w:r>
          </w:p>
        </w:tc>
        <w:tc>
          <w:tcPr>
            <w:tcW w:w="1026" w:type="dxa"/>
            <w:tcBorders>
              <w:top w:val="single" w:sz="4" w:space="0" w:color="auto"/>
              <w:left w:val="single" w:sz="4" w:space="0" w:color="auto"/>
              <w:bottom w:val="single" w:sz="4" w:space="0" w:color="auto"/>
              <w:right w:val="single" w:sz="4" w:space="0" w:color="auto"/>
            </w:tcBorders>
            <w:shd w:val="clear" w:color="auto" w:fill="F2F2F2"/>
            <w:vAlign w:val="center"/>
          </w:tcPr>
          <w:p w14:paraId="3EC5E20B" w14:textId="77777777" w:rsidR="00485167" w:rsidRDefault="00000000">
            <w:pPr>
              <w:pStyle w:val="NormalWeb"/>
              <w:autoSpaceDE w:val="0"/>
              <w:autoSpaceDN w:val="0"/>
              <w:adjustRightInd w:val="0"/>
              <w:jc w:val="center"/>
              <w:rPr>
                <w:rFonts w:ascii="MS Gothic" w:eastAsia="MS Gothic" w:hAnsi="MS Gothic" w:cs="Arial"/>
                <w:b/>
                <w:bCs/>
                <w:sz w:val="22"/>
                <w:szCs w:val="22"/>
                <w:lang w:val="en-US"/>
              </w:rPr>
            </w:pPr>
            <w:r>
              <w:rPr>
                <w:rFonts w:ascii="Arial" w:hAnsi="Arial" w:cs="Arial"/>
                <w:b/>
                <w:bCs/>
                <w:sz w:val="22"/>
                <w:szCs w:val="22"/>
              </w:rPr>
              <w:t>NO</w:t>
            </w:r>
          </w:p>
        </w:tc>
      </w:tr>
      <w:tr w:rsidR="00485167" w14:paraId="7E0A64E8" w14:textId="77777777">
        <w:trPr>
          <w:trHeight w:val="403"/>
        </w:trPr>
        <w:tc>
          <w:tcPr>
            <w:tcW w:w="567" w:type="dxa"/>
            <w:tcBorders>
              <w:left w:val="single" w:sz="4" w:space="0" w:color="auto"/>
              <w:bottom w:val="single" w:sz="4" w:space="0" w:color="auto"/>
              <w:right w:val="single" w:sz="4" w:space="0" w:color="auto"/>
            </w:tcBorders>
            <w:shd w:val="clear" w:color="auto" w:fill="F2F2F2"/>
            <w:vAlign w:val="center"/>
          </w:tcPr>
          <w:p w14:paraId="163E5003" w14:textId="77777777" w:rsidR="00485167" w:rsidRDefault="00000000">
            <w:pPr>
              <w:pStyle w:val="NormalWeb"/>
              <w:autoSpaceDE w:val="0"/>
              <w:autoSpaceDN w:val="0"/>
              <w:adjustRightInd w:val="0"/>
              <w:spacing w:before="0" w:beforeAutospacing="0" w:after="0" w:afterAutospacing="0"/>
              <w:jc w:val="center"/>
              <w:rPr>
                <w:rFonts w:ascii="Arial" w:hAnsi="Arial" w:cs="Arial"/>
                <w:bCs/>
                <w:iCs/>
                <w:sz w:val="22"/>
                <w:szCs w:val="22"/>
              </w:rPr>
            </w:pPr>
            <w:r>
              <w:rPr>
                <w:rFonts w:ascii="Arial" w:hAnsi="Arial" w:cs="Arial"/>
                <w:bCs/>
                <w:iCs/>
                <w:sz w:val="22"/>
                <w:szCs w:val="22"/>
              </w:rPr>
              <w:t>1</w:t>
            </w:r>
          </w:p>
        </w:tc>
        <w:tc>
          <w:tcPr>
            <w:tcW w:w="7905" w:type="dxa"/>
            <w:tcBorders>
              <w:left w:val="single" w:sz="4" w:space="0" w:color="auto"/>
              <w:bottom w:val="single" w:sz="4" w:space="0" w:color="auto"/>
              <w:right w:val="single" w:sz="4" w:space="0" w:color="auto"/>
            </w:tcBorders>
            <w:shd w:val="clear" w:color="auto" w:fill="F2F2F2"/>
            <w:vAlign w:val="center"/>
          </w:tcPr>
          <w:p w14:paraId="6F9036CA" w14:textId="77777777" w:rsidR="00485167" w:rsidRDefault="00000000">
            <w:pPr>
              <w:pStyle w:val="NormalWeb"/>
              <w:autoSpaceDE w:val="0"/>
              <w:autoSpaceDN w:val="0"/>
              <w:adjustRightInd w:val="0"/>
              <w:spacing w:before="0" w:beforeAutospacing="0" w:after="0" w:afterAutospacing="0"/>
              <w:ind w:left="567" w:right="567"/>
              <w:rPr>
                <w:rFonts w:ascii="Arial" w:hAnsi="Arial" w:cs="Arial"/>
                <w:sz w:val="22"/>
                <w:szCs w:val="22"/>
              </w:rPr>
            </w:pPr>
            <w:r>
              <w:rPr>
                <w:rFonts w:ascii="Arial" w:hAnsi="Arial" w:cs="Arial"/>
                <w:b/>
                <w:bCs/>
                <w:i/>
                <w:iCs/>
                <w:sz w:val="22"/>
                <w:szCs w:val="22"/>
              </w:rPr>
              <w:t>“Personal data”</w:t>
            </w:r>
            <w:r>
              <w:rPr>
                <w:rFonts w:ascii="Arial" w:hAnsi="Arial" w:cs="Arial"/>
                <w:i/>
                <w:iCs/>
                <w:sz w:val="22"/>
                <w:szCs w:val="22"/>
              </w:rPr>
              <w:t xml:space="preserve"> </w:t>
            </w:r>
            <w:r>
              <w:rPr>
                <w:rFonts w:ascii="Arial" w:hAnsi="Arial" w:cs="Arial"/>
                <w:i/>
                <w:iCs/>
                <w:color w:val="333333"/>
                <w:sz w:val="22"/>
                <w:shd w:val="clear" w:color="auto" w:fill="F2F2F2"/>
              </w:rPr>
              <w:t xml:space="preserve">means any information relating to an identified or identifiable natural person (‘data subject’). An identifiable natural person is one who can be identified, directly or indirectly, </w:t>
            </w:r>
            <w:proofErr w:type="gramStart"/>
            <w:r>
              <w:rPr>
                <w:rFonts w:ascii="Arial" w:hAnsi="Arial" w:cs="Arial"/>
                <w:i/>
                <w:iCs/>
                <w:color w:val="333333"/>
                <w:sz w:val="22"/>
                <w:shd w:val="clear" w:color="auto" w:fill="F2F2F2"/>
              </w:rPr>
              <w:t>in particular by</w:t>
            </w:r>
            <w:proofErr w:type="gramEnd"/>
            <w:r>
              <w:rPr>
                <w:rFonts w:ascii="Arial" w:hAnsi="Arial" w:cs="Arial"/>
                <w:i/>
                <w:iCs/>
                <w:color w:val="333333"/>
                <w:sz w:val="22"/>
                <w:shd w:val="clear" w:color="auto" w:fill="F2F2F2"/>
              </w:rPr>
              <w:t xml:space="preserve"> reference to an identifier such as a name, an identification number, location data, an online identifier or to one or more factors specific to the physical, physiological, genetic, mental, economic, cultural or social identity of that natural person. Any video or audio recordings of participants </w:t>
            </w:r>
            <w:proofErr w:type="gramStart"/>
            <w:r>
              <w:rPr>
                <w:rFonts w:ascii="Arial" w:hAnsi="Arial" w:cs="Arial"/>
                <w:i/>
                <w:iCs/>
                <w:color w:val="333333"/>
                <w:sz w:val="22"/>
                <w:shd w:val="clear" w:color="auto" w:fill="F2F2F2"/>
              </w:rPr>
              <w:t>is considered to be</w:t>
            </w:r>
            <w:proofErr w:type="gramEnd"/>
            <w:r>
              <w:rPr>
                <w:rFonts w:ascii="Arial" w:hAnsi="Arial" w:cs="Arial"/>
                <w:i/>
                <w:iCs/>
                <w:color w:val="333333"/>
                <w:sz w:val="22"/>
                <w:shd w:val="clear" w:color="auto" w:fill="F2F2F2"/>
              </w:rPr>
              <w:t xml:space="preserve"> personal data.</w:t>
            </w:r>
          </w:p>
        </w:tc>
        <w:tc>
          <w:tcPr>
            <w:tcW w:w="992" w:type="dxa"/>
            <w:tcBorders>
              <w:top w:val="single" w:sz="4" w:space="0" w:color="auto"/>
              <w:left w:val="single" w:sz="4" w:space="0" w:color="auto"/>
              <w:bottom w:val="single" w:sz="4" w:space="0" w:color="auto"/>
              <w:right w:val="single" w:sz="4" w:space="0" w:color="auto"/>
            </w:tcBorders>
            <w:shd w:val="clear" w:color="auto" w:fill="BFBFBF"/>
            <w:vAlign w:val="center"/>
          </w:tcPr>
          <w:p w14:paraId="0A92C9F7" w14:textId="77777777" w:rsidR="00485167" w:rsidRDefault="00000000">
            <w:pPr>
              <w:pStyle w:val="NormalWeb"/>
              <w:autoSpaceDE w:val="0"/>
              <w:autoSpaceDN w:val="0"/>
              <w:adjustRightInd w:val="0"/>
              <w:jc w:val="center"/>
              <w:rPr>
                <w:rFonts w:ascii="MS Gothic" w:eastAsia="MS Gothic" w:hAnsi="MS Gothic" w:cs="Arial"/>
                <w:b/>
                <w:bCs/>
                <w:sz w:val="22"/>
                <w:szCs w:val="22"/>
                <w:lang w:val="en-US"/>
              </w:rPr>
            </w:pPr>
            <w:r>
              <w:rPr>
                <w:rFonts w:ascii="MS Gothic" w:eastAsia="MS Gothic" w:hAnsi="MS Gothic" w:cs="Arial" w:hint="eastAsia"/>
                <w:b/>
                <w:bCs/>
                <w:sz w:val="22"/>
                <w:szCs w:val="22"/>
                <w:lang w:val="en-US"/>
              </w:rPr>
              <w:t>☐</w:t>
            </w:r>
          </w:p>
        </w:tc>
        <w:tc>
          <w:tcPr>
            <w:tcW w:w="1026" w:type="dxa"/>
            <w:tcBorders>
              <w:top w:val="single" w:sz="4" w:space="0" w:color="auto"/>
              <w:left w:val="single" w:sz="4" w:space="0" w:color="auto"/>
              <w:bottom w:val="single" w:sz="4" w:space="0" w:color="auto"/>
              <w:right w:val="single" w:sz="4" w:space="0" w:color="auto"/>
            </w:tcBorders>
            <w:shd w:val="clear" w:color="auto" w:fill="BFBFBF"/>
            <w:vAlign w:val="center"/>
          </w:tcPr>
          <w:p w14:paraId="3C5AAF78" w14:textId="77777777" w:rsidR="00485167" w:rsidRDefault="00000000">
            <w:pPr>
              <w:pStyle w:val="NormalWeb"/>
              <w:autoSpaceDE w:val="0"/>
              <w:autoSpaceDN w:val="0"/>
              <w:adjustRightInd w:val="0"/>
              <w:jc w:val="center"/>
              <w:rPr>
                <w:rFonts w:ascii="MS Gothic" w:eastAsia="MS Gothic" w:hAnsi="MS Gothic" w:cs="Arial"/>
                <w:bCs/>
                <w:sz w:val="22"/>
                <w:szCs w:val="22"/>
                <w:lang w:val="en-US"/>
              </w:rPr>
            </w:pPr>
            <w:r>
              <w:rPr>
                <w:rFonts w:ascii="MS Gothic" w:eastAsia="MS Gothic" w:hAnsi="MS Gothic" w:cs="Arial" w:hint="eastAsia"/>
                <w:bCs/>
                <w:sz w:val="22"/>
                <w:szCs w:val="22"/>
                <w:lang w:val="en-US"/>
              </w:rPr>
              <w:t>☐</w:t>
            </w:r>
          </w:p>
        </w:tc>
      </w:tr>
      <w:tr w:rsidR="00485167" w14:paraId="1A752430" w14:textId="77777777">
        <w:trPr>
          <w:trHeight w:val="403"/>
        </w:trPr>
        <w:tc>
          <w:tcPr>
            <w:tcW w:w="567" w:type="dxa"/>
            <w:tcBorders>
              <w:top w:val="single" w:sz="4" w:space="0" w:color="auto"/>
              <w:left w:val="single" w:sz="4" w:space="0" w:color="auto"/>
              <w:bottom w:val="single" w:sz="4" w:space="0" w:color="auto"/>
              <w:right w:val="single" w:sz="4" w:space="0" w:color="auto"/>
            </w:tcBorders>
            <w:shd w:val="clear" w:color="auto" w:fill="F2F2F2"/>
            <w:vAlign w:val="center"/>
          </w:tcPr>
          <w:p w14:paraId="6FCE2212" w14:textId="77777777" w:rsidR="00485167" w:rsidRDefault="00485167">
            <w:pPr>
              <w:pStyle w:val="NormalWeb"/>
              <w:autoSpaceDE w:val="0"/>
              <w:autoSpaceDN w:val="0"/>
              <w:adjustRightInd w:val="0"/>
              <w:jc w:val="center"/>
              <w:rPr>
                <w:rFonts w:ascii="Arial" w:hAnsi="Arial" w:cs="Arial"/>
                <w:sz w:val="22"/>
                <w:szCs w:val="22"/>
              </w:rPr>
            </w:pPr>
          </w:p>
        </w:tc>
        <w:tc>
          <w:tcPr>
            <w:tcW w:w="9923" w:type="dxa"/>
            <w:gridSpan w:val="3"/>
            <w:tcBorders>
              <w:top w:val="single" w:sz="4" w:space="0" w:color="auto"/>
              <w:left w:val="single" w:sz="4" w:space="0" w:color="auto"/>
              <w:bottom w:val="single" w:sz="4" w:space="0" w:color="auto"/>
              <w:right w:val="single" w:sz="4" w:space="0" w:color="auto"/>
            </w:tcBorders>
            <w:shd w:val="clear" w:color="auto" w:fill="F2F2F2"/>
            <w:vAlign w:val="center"/>
            <w:hideMark/>
          </w:tcPr>
          <w:p w14:paraId="51FE0E3D" w14:textId="77777777" w:rsidR="00485167" w:rsidRDefault="00000000">
            <w:pPr>
              <w:pStyle w:val="NormalWeb"/>
              <w:autoSpaceDE w:val="0"/>
              <w:autoSpaceDN w:val="0"/>
              <w:adjustRightInd w:val="0"/>
            </w:pPr>
            <w:r>
              <w:rPr>
                <w:rFonts w:ascii="Arial" w:hAnsi="Arial" w:cs="Arial"/>
                <w:sz w:val="22"/>
                <w:szCs w:val="22"/>
              </w:rPr>
              <w:t>If YES, provide a</w:t>
            </w:r>
            <w:r>
              <w:rPr>
                <w:rFonts w:ascii="Arial" w:hAnsi="Arial" w:cs="Arial"/>
                <w:b/>
                <w:bCs/>
                <w:sz w:val="22"/>
                <w:szCs w:val="22"/>
              </w:rPr>
              <w:t xml:space="preserve"> </w:t>
            </w:r>
            <w:r>
              <w:rPr>
                <w:rFonts w:ascii="Arial" w:hAnsi="Arial" w:cs="Arial"/>
                <w:sz w:val="22"/>
                <w:szCs w:val="22"/>
              </w:rPr>
              <w:t>description of the data and explain why this data needs to be collected:</w:t>
            </w:r>
          </w:p>
        </w:tc>
      </w:tr>
      <w:tr w:rsidR="00485167" w14:paraId="04B803CE" w14:textId="77777777">
        <w:trPr>
          <w:trHeight w:val="403"/>
        </w:trPr>
        <w:tc>
          <w:tcPr>
            <w:tcW w:w="567" w:type="dxa"/>
            <w:tcBorders>
              <w:top w:val="single" w:sz="4" w:space="0" w:color="auto"/>
              <w:left w:val="single" w:sz="4" w:space="0" w:color="auto"/>
              <w:bottom w:val="single" w:sz="4" w:space="0" w:color="auto"/>
              <w:right w:val="single" w:sz="4" w:space="0" w:color="auto"/>
            </w:tcBorders>
            <w:vAlign w:val="center"/>
          </w:tcPr>
          <w:p w14:paraId="1AF9F9BD" w14:textId="77777777" w:rsidR="00485167" w:rsidRDefault="00000000">
            <w:pPr>
              <w:jc w:val="center"/>
              <w:rPr>
                <w:rFonts w:ascii="Arial" w:hAnsi="Arial" w:cs="Arial"/>
              </w:rPr>
            </w:pPr>
            <w:r>
              <w:rPr>
                <w:rFonts w:ascii="Arial" w:hAnsi="Arial" w:cs="Arial"/>
              </w:rPr>
              <w:t>2</w:t>
            </w:r>
          </w:p>
        </w:tc>
        <w:tc>
          <w:tcPr>
            <w:tcW w:w="9923" w:type="dxa"/>
            <w:gridSpan w:val="3"/>
            <w:tcBorders>
              <w:top w:val="single" w:sz="4" w:space="0" w:color="auto"/>
              <w:left w:val="single" w:sz="4" w:space="0" w:color="auto"/>
              <w:bottom w:val="single" w:sz="4" w:space="0" w:color="auto"/>
              <w:right w:val="single" w:sz="4" w:space="0" w:color="auto"/>
            </w:tcBorders>
            <w:vAlign w:val="center"/>
            <w:hideMark/>
          </w:tcPr>
          <w:p w14:paraId="02EE9943" w14:textId="77777777" w:rsidR="00485167" w:rsidRDefault="00000000">
            <w:pPr>
              <w:rPr>
                <w:rFonts w:ascii="Arial" w:hAnsi="Arial" w:cs="Arial"/>
                <w:color w:val="00B050"/>
                <w:sz w:val="24"/>
              </w:rPr>
            </w:pPr>
            <w:r>
              <w:rPr>
                <w:rFonts w:ascii="Arial" w:hAnsi="Arial" w:cs="Arial"/>
                <w:color w:val="00B050"/>
              </w:rPr>
              <w:t xml:space="preserve">This includes audio/video data of </w:t>
            </w:r>
            <w:proofErr w:type="gramStart"/>
            <w:r>
              <w:rPr>
                <w:rFonts w:ascii="Arial" w:hAnsi="Arial" w:cs="Arial"/>
                <w:color w:val="00B050"/>
              </w:rPr>
              <w:t>participants, but</w:t>
            </w:r>
            <w:proofErr w:type="gramEnd"/>
            <w:r>
              <w:rPr>
                <w:rFonts w:ascii="Arial" w:hAnsi="Arial" w:cs="Arial"/>
                <w:color w:val="00B050"/>
              </w:rPr>
              <w:t xml:space="preserve"> can also include IP addresses and usernames. Names, addresses and emails also count, as do consent forms.</w:t>
            </w:r>
          </w:p>
          <w:p w14:paraId="167A4B67" w14:textId="77777777" w:rsidR="00485167" w:rsidRDefault="00485167">
            <w:pPr>
              <w:rPr>
                <w:rFonts w:ascii="Arial" w:hAnsi="Arial" w:cs="Arial"/>
              </w:rPr>
            </w:pPr>
          </w:p>
          <w:p w14:paraId="6CAB5A67" w14:textId="77777777" w:rsidR="00485167" w:rsidRDefault="00000000">
            <w:pPr>
              <w:autoSpaceDE w:val="0"/>
              <w:autoSpaceDN w:val="0"/>
              <w:adjustRightInd w:val="0"/>
              <w:rPr>
                <w:i/>
              </w:rPr>
            </w:pPr>
            <w:r>
              <w:rPr>
                <w:rFonts w:ascii="Arial" w:hAnsi="Arial" w:cs="Arial"/>
                <w:i/>
                <w:color w:val="808080"/>
                <w:sz w:val="18"/>
                <w:szCs w:val="18"/>
              </w:rPr>
              <w:t>(this box should expand as you type)</w:t>
            </w:r>
          </w:p>
        </w:tc>
      </w:tr>
      <w:tr w:rsidR="00485167" w14:paraId="253AABD0" w14:textId="77777777">
        <w:trPr>
          <w:trHeight w:val="403"/>
        </w:trPr>
        <w:tc>
          <w:tcPr>
            <w:tcW w:w="567" w:type="dxa"/>
            <w:tcBorders>
              <w:left w:val="single" w:sz="4" w:space="0" w:color="auto"/>
              <w:bottom w:val="single" w:sz="4" w:space="0" w:color="auto"/>
              <w:right w:val="single" w:sz="4" w:space="0" w:color="auto"/>
            </w:tcBorders>
            <w:shd w:val="clear" w:color="auto" w:fill="F2F2F2"/>
            <w:vAlign w:val="center"/>
          </w:tcPr>
          <w:p w14:paraId="227695FB" w14:textId="77777777" w:rsidR="00485167" w:rsidRDefault="00485167">
            <w:pPr>
              <w:pStyle w:val="NormalWeb"/>
              <w:autoSpaceDE w:val="0"/>
              <w:autoSpaceDN w:val="0"/>
              <w:adjustRightInd w:val="0"/>
              <w:spacing w:before="0" w:beforeAutospacing="0" w:after="0" w:afterAutospacing="0"/>
              <w:jc w:val="center"/>
              <w:rPr>
                <w:rFonts w:ascii="Arial" w:hAnsi="Arial" w:cs="Arial"/>
                <w:sz w:val="22"/>
                <w:szCs w:val="22"/>
              </w:rPr>
            </w:pPr>
          </w:p>
        </w:tc>
        <w:tc>
          <w:tcPr>
            <w:tcW w:w="7905" w:type="dxa"/>
            <w:tcBorders>
              <w:left w:val="single" w:sz="4" w:space="0" w:color="auto"/>
              <w:bottom w:val="single" w:sz="4" w:space="0" w:color="auto"/>
              <w:right w:val="single" w:sz="4" w:space="0" w:color="auto"/>
            </w:tcBorders>
            <w:shd w:val="clear" w:color="auto" w:fill="F2F2F2"/>
            <w:vAlign w:val="center"/>
          </w:tcPr>
          <w:p w14:paraId="3A64951A" w14:textId="77777777" w:rsidR="00485167" w:rsidRDefault="00000000">
            <w:pPr>
              <w:pStyle w:val="NormalWeb"/>
              <w:autoSpaceDE w:val="0"/>
              <w:autoSpaceDN w:val="0"/>
              <w:adjustRightInd w:val="0"/>
              <w:spacing w:before="0" w:beforeAutospacing="0" w:after="0" w:afterAutospacing="0"/>
              <w:rPr>
                <w:rFonts w:eastAsia="Calibri"/>
              </w:rPr>
            </w:pPr>
            <w:r>
              <w:rPr>
                <w:rFonts w:ascii="Arial" w:hAnsi="Arial" w:cs="Arial"/>
                <w:sz w:val="22"/>
                <w:szCs w:val="22"/>
              </w:rPr>
              <w:t>Does it involve special category data (as defined by the GDPR)?</w:t>
            </w:r>
          </w:p>
        </w:tc>
        <w:tc>
          <w:tcPr>
            <w:tcW w:w="992" w:type="dxa"/>
            <w:tcBorders>
              <w:top w:val="single" w:sz="4" w:space="0" w:color="auto"/>
              <w:left w:val="single" w:sz="4" w:space="0" w:color="auto"/>
              <w:bottom w:val="single" w:sz="4" w:space="0" w:color="auto"/>
              <w:right w:val="single" w:sz="4" w:space="0" w:color="auto"/>
            </w:tcBorders>
            <w:shd w:val="clear" w:color="auto" w:fill="F2F2F2"/>
            <w:vAlign w:val="center"/>
          </w:tcPr>
          <w:p w14:paraId="3FB8D4E5" w14:textId="77777777" w:rsidR="00485167" w:rsidRDefault="00000000">
            <w:pPr>
              <w:pStyle w:val="NormalWeb"/>
              <w:autoSpaceDE w:val="0"/>
              <w:autoSpaceDN w:val="0"/>
              <w:adjustRightInd w:val="0"/>
              <w:jc w:val="center"/>
              <w:rPr>
                <w:rFonts w:ascii="MS Gothic" w:eastAsia="MS Gothic" w:hAnsi="MS Gothic" w:cs="Arial"/>
                <w:b/>
                <w:bCs/>
                <w:sz w:val="22"/>
                <w:szCs w:val="22"/>
                <w:lang w:val="en-US"/>
              </w:rPr>
            </w:pPr>
            <w:r>
              <w:rPr>
                <w:rFonts w:ascii="Arial" w:hAnsi="Arial" w:cs="Arial"/>
                <w:b/>
                <w:bCs/>
                <w:sz w:val="22"/>
                <w:szCs w:val="22"/>
              </w:rPr>
              <w:t>YES</w:t>
            </w:r>
          </w:p>
        </w:tc>
        <w:tc>
          <w:tcPr>
            <w:tcW w:w="1026" w:type="dxa"/>
            <w:tcBorders>
              <w:top w:val="single" w:sz="4" w:space="0" w:color="auto"/>
              <w:left w:val="single" w:sz="4" w:space="0" w:color="auto"/>
              <w:bottom w:val="single" w:sz="4" w:space="0" w:color="auto"/>
              <w:right w:val="single" w:sz="4" w:space="0" w:color="auto"/>
            </w:tcBorders>
            <w:shd w:val="clear" w:color="auto" w:fill="F2F2F2"/>
            <w:vAlign w:val="center"/>
          </w:tcPr>
          <w:p w14:paraId="30CC35DA" w14:textId="77777777" w:rsidR="00485167" w:rsidRDefault="00000000">
            <w:pPr>
              <w:pStyle w:val="NormalWeb"/>
              <w:autoSpaceDE w:val="0"/>
              <w:autoSpaceDN w:val="0"/>
              <w:adjustRightInd w:val="0"/>
              <w:jc w:val="center"/>
              <w:rPr>
                <w:rFonts w:ascii="MS Gothic" w:eastAsia="MS Gothic" w:hAnsi="MS Gothic" w:cs="Arial"/>
                <w:b/>
                <w:bCs/>
                <w:sz w:val="22"/>
                <w:szCs w:val="22"/>
                <w:lang w:val="en-US"/>
              </w:rPr>
            </w:pPr>
            <w:r>
              <w:rPr>
                <w:rFonts w:ascii="Arial" w:hAnsi="Arial" w:cs="Arial"/>
                <w:b/>
                <w:bCs/>
                <w:sz w:val="22"/>
                <w:szCs w:val="22"/>
              </w:rPr>
              <w:t>NO</w:t>
            </w:r>
          </w:p>
        </w:tc>
      </w:tr>
      <w:tr w:rsidR="00485167" w14:paraId="2AE4C717" w14:textId="77777777">
        <w:trPr>
          <w:trHeight w:val="403"/>
        </w:trPr>
        <w:tc>
          <w:tcPr>
            <w:tcW w:w="567" w:type="dxa"/>
            <w:tcBorders>
              <w:top w:val="single" w:sz="4" w:space="0" w:color="auto"/>
              <w:left w:val="single" w:sz="4" w:space="0" w:color="auto"/>
              <w:bottom w:val="single" w:sz="4" w:space="0" w:color="auto"/>
              <w:right w:val="single" w:sz="4" w:space="0" w:color="auto"/>
            </w:tcBorders>
            <w:shd w:val="clear" w:color="auto" w:fill="F2F2F2"/>
            <w:vAlign w:val="center"/>
          </w:tcPr>
          <w:p w14:paraId="56DE0634" w14:textId="77777777" w:rsidR="00485167" w:rsidRDefault="00000000">
            <w:pPr>
              <w:pStyle w:val="NormalWeb"/>
              <w:spacing w:before="0" w:beforeAutospacing="0" w:after="0" w:afterAutospacing="0"/>
              <w:jc w:val="center"/>
              <w:rPr>
                <w:rStyle w:val="Strong"/>
                <w:rFonts w:ascii="Arial" w:hAnsi="Arial" w:cs="Arial"/>
                <w:b w:val="0"/>
                <w:iCs/>
                <w:color w:val="000000"/>
                <w:sz w:val="20"/>
                <w:szCs w:val="23"/>
              </w:rPr>
            </w:pPr>
            <w:r>
              <w:rPr>
                <w:rStyle w:val="Strong"/>
                <w:rFonts w:ascii="Arial" w:hAnsi="Arial" w:cs="Arial"/>
                <w:iCs/>
                <w:color w:val="000000"/>
                <w:sz w:val="20"/>
                <w:szCs w:val="23"/>
              </w:rPr>
              <w:t>3</w:t>
            </w:r>
          </w:p>
        </w:tc>
        <w:tc>
          <w:tcPr>
            <w:tcW w:w="7905" w:type="dxa"/>
            <w:tcBorders>
              <w:top w:val="single" w:sz="4" w:space="0" w:color="auto"/>
              <w:left w:val="single" w:sz="4" w:space="0" w:color="auto"/>
              <w:bottom w:val="single" w:sz="4" w:space="0" w:color="auto"/>
              <w:right w:val="single" w:sz="4" w:space="0" w:color="auto"/>
            </w:tcBorders>
            <w:shd w:val="clear" w:color="auto" w:fill="F2F2F2"/>
            <w:vAlign w:val="center"/>
            <w:hideMark/>
          </w:tcPr>
          <w:p w14:paraId="1EA0E936" w14:textId="77777777" w:rsidR="00485167" w:rsidRDefault="00000000">
            <w:pPr>
              <w:pStyle w:val="NormalWeb"/>
              <w:spacing w:before="0" w:beforeAutospacing="0" w:after="0" w:afterAutospacing="0"/>
              <w:ind w:left="567" w:right="567"/>
            </w:pPr>
            <w:r>
              <w:rPr>
                <w:rStyle w:val="Strong"/>
                <w:rFonts w:ascii="Arial" w:hAnsi="Arial" w:cs="Arial"/>
                <w:i/>
                <w:iCs/>
                <w:color w:val="000000"/>
                <w:sz w:val="20"/>
                <w:szCs w:val="23"/>
              </w:rPr>
              <w:t>“Special category data”</w:t>
            </w:r>
            <w:r>
              <w:rPr>
                <w:rFonts w:ascii="Arial" w:hAnsi="Arial" w:cs="Arial"/>
                <w:i/>
                <w:iCs/>
                <w:color w:val="000000"/>
                <w:sz w:val="20"/>
                <w:szCs w:val="23"/>
              </w:rPr>
              <w:t> means sensitive personal data consisting of information as to the data subjects’ –</w:t>
            </w:r>
          </w:p>
          <w:p w14:paraId="1E1F7ACF" w14:textId="77777777" w:rsidR="00485167" w:rsidRDefault="00000000">
            <w:pPr>
              <w:pStyle w:val="NormalWeb"/>
              <w:spacing w:before="0" w:beforeAutospacing="0" w:after="0" w:afterAutospacing="0"/>
              <w:ind w:left="1134" w:right="567"/>
            </w:pPr>
            <w:r>
              <w:rPr>
                <w:rFonts w:ascii="Arial" w:hAnsi="Arial" w:cs="Arial"/>
                <w:i/>
                <w:iCs/>
                <w:color w:val="000000"/>
                <w:sz w:val="20"/>
                <w:szCs w:val="23"/>
              </w:rPr>
              <w:t>(a) racial or ethnic origin,</w:t>
            </w:r>
          </w:p>
          <w:p w14:paraId="38B727E6" w14:textId="77777777" w:rsidR="00485167" w:rsidRDefault="00000000">
            <w:pPr>
              <w:pStyle w:val="NormalWeb"/>
              <w:spacing w:before="0" w:beforeAutospacing="0" w:after="0" w:afterAutospacing="0"/>
              <w:ind w:left="1134" w:right="567"/>
            </w:pPr>
            <w:r>
              <w:rPr>
                <w:rFonts w:ascii="Arial" w:hAnsi="Arial" w:cs="Arial"/>
                <w:i/>
                <w:iCs/>
                <w:color w:val="000000"/>
                <w:sz w:val="20"/>
                <w:szCs w:val="23"/>
              </w:rPr>
              <w:t>(b) political opinions,</w:t>
            </w:r>
          </w:p>
          <w:p w14:paraId="65826E15" w14:textId="77777777" w:rsidR="00485167" w:rsidRDefault="00000000">
            <w:pPr>
              <w:pStyle w:val="NormalWeb"/>
              <w:spacing w:before="0" w:beforeAutospacing="0" w:after="0" w:afterAutospacing="0"/>
              <w:ind w:left="1134" w:right="567"/>
            </w:pPr>
            <w:r>
              <w:rPr>
                <w:rFonts w:ascii="Arial" w:hAnsi="Arial" w:cs="Arial"/>
                <w:i/>
                <w:iCs/>
                <w:color w:val="000000"/>
                <w:sz w:val="20"/>
                <w:szCs w:val="23"/>
              </w:rPr>
              <w:t>(</w:t>
            </w:r>
            <w:proofErr w:type="gramStart"/>
            <w:r>
              <w:rPr>
                <w:rFonts w:ascii="Arial" w:hAnsi="Arial" w:cs="Arial"/>
                <w:i/>
                <w:iCs/>
                <w:color w:val="000000"/>
                <w:sz w:val="20"/>
                <w:szCs w:val="23"/>
              </w:rPr>
              <w:t>c )</w:t>
            </w:r>
            <w:proofErr w:type="gramEnd"/>
            <w:r>
              <w:rPr>
                <w:rFonts w:ascii="Arial" w:hAnsi="Arial" w:cs="Arial"/>
                <w:i/>
                <w:iCs/>
                <w:color w:val="000000"/>
                <w:sz w:val="20"/>
                <w:szCs w:val="23"/>
              </w:rPr>
              <w:t xml:space="preserve"> religious beliefs or other beliefs of a similar nature,</w:t>
            </w:r>
          </w:p>
          <w:p w14:paraId="57C5F910" w14:textId="77777777" w:rsidR="00485167" w:rsidRDefault="00000000">
            <w:pPr>
              <w:pStyle w:val="NormalWeb"/>
              <w:spacing w:before="0" w:beforeAutospacing="0" w:after="0" w:afterAutospacing="0"/>
              <w:ind w:left="1134" w:right="567"/>
            </w:pPr>
            <w:r>
              <w:rPr>
                <w:rFonts w:ascii="Arial" w:hAnsi="Arial" w:cs="Arial"/>
                <w:i/>
                <w:iCs/>
                <w:color w:val="000000"/>
                <w:sz w:val="20"/>
                <w:szCs w:val="23"/>
              </w:rPr>
              <w:t>(d) membership of a trade union (within the meaning of the Trade Union and Labour Relations (Consolidation) Act 1992),</w:t>
            </w:r>
          </w:p>
          <w:p w14:paraId="60F0C80E" w14:textId="77777777" w:rsidR="00485167" w:rsidRDefault="00000000">
            <w:pPr>
              <w:pStyle w:val="NormalWeb"/>
              <w:spacing w:before="0" w:beforeAutospacing="0" w:after="0" w:afterAutospacing="0"/>
              <w:ind w:left="1134" w:right="567"/>
            </w:pPr>
            <w:r>
              <w:rPr>
                <w:rFonts w:ascii="Arial" w:hAnsi="Arial" w:cs="Arial"/>
                <w:i/>
                <w:iCs/>
                <w:color w:val="000000"/>
                <w:sz w:val="20"/>
                <w:szCs w:val="23"/>
              </w:rPr>
              <w:t>(e) physical or mental health or condition,</w:t>
            </w:r>
          </w:p>
          <w:p w14:paraId="1037BAD9" w14:textId="77777777" w:rsidR="00485167" w:rsidRDefault="00000000">
            <w:pPr>
              <w:pStyle w:val="NormalWeb"/>
              <w:spacing w:before="0" w:beforeAutospacing="0" w:after="0" w:afterAutospacing="0"/>
              <w:ind w:left="1134" w:right="567"/>
            </w:pPr>
            <w:r>
              <w:rPr>
                <w:rFonts w:ascii="Arial" w:hAnsi="Arial" w:cs="Arial"/>
                <w:i/>
                <w:iCs/>
                <w:color w:val="000000"/>
                <w:sz w:val="20"/>
                <w:szCs w:val="23"/>
              </w:rPr>
              <w:t>(f) sexual life,</w:t>
            </w:r>
          </w:p>
          <w:p w14:paraId="4507D0AD" w14:textId="77777777" w:rsidR="00485167" w:rsidRDefault="00000000">
            <w:pPr>
              <w:pStyle w:val="NormalWeb"/>
              <w:spacing w:before="0" w:beforeAutospacing="0" w:after="0" w:afterAutospacing="0"/>
              <w:ind w:left="1134" w:right="567"/>
            </w:pPr>
            <w:r>
              <w:rPr>
                <w:rFonts w:ascii="Arial" w:hAnsi="Arial" w:cs="Arial"/>
                <w:i/>
                <w:iCs/>
                <w:color w:val="000000"/>
                <w:sz w:val="20"/>
                <w:szCs w:val="23"/>
              </w:rPr>
              <w:t>(g) genetics,</w:t>
            </w:r>
          </w:p>
          <w:p w14:paraId="57DD5F61" w14:textId="77777777" w:rsidR="00485167" w:rsidRDefault="00000000">
            <w:pPr>
              <w:pStyle w:val="NormalWeb"/>
              <w:spacing w:before="0" w:beforeAutospacing="0" w:after="0" w:afterAutospacing="0"/>
              <w:ind w:left="1134" w:right="567"/>
              <w:rPr>
                <w:rFonts w:ascii="Arial" w:hAnsi="Arial" w:cs="Arial"/>
                <w:i/>
                <w:iCs/>
                <w:color w:val="000000"/>
                <w:sz w:val="20"/>
                <w:szCs w:val="23"/>
              </w:rPr>
            </w:pPr>
            <w:r>
              <w:rPr>
                <w:rFonts w:ascii="Arial" w:hAnsi="Arial" w:cs="Arial"/>
                <w:i/>
                <w:iCs/>
                <w:color w:val="000000"/>
                <w:sz w:val="20"/>
                <w:szCs w:val="23"/>
              </w:rPr>
              <w:t>(h) biometric data (as used for ID purposes),</w:t>
            </w:r>
          </w:p>
        </w:tc>
        <w:tc>
          <w:tcPr>
            <w:tcW w:w="992" w:type="dxa"/>
            <w:tcBorders>
              <w:top w:val="single" w:sz="4" w:space="0" w:color="auto"/>
              <w:left w:val="single" w:sz="4" w:space="0" w:color="auto"/>
              <w:bottom w:val="single" w:sz="4" w:space="0" w:color="auto"/>
              <w:right w:val="single" w:sz="4" w:space="0" w:color="auto"/>
            </w:tcBorders>
            <w:shd w:val="clear" w:color="auto" w:fill="BFBFBF"/>
            <w:vAlign w:val="center"/>
            <w:hideMark/>
          </w:tcPr>
          <w:p w14:paraId="62A0E09B" w14:textId="77777777" w:rsidR="00485167" w:rsidRDefault="00485167">
            <w:pPr>
              <w:pStyle w:val="NormalWeb"/>
              <w:autoSpaceDE w:val="0"/>
              <w:autoSpaceDN w:val="0"/>
              <w:adjustRightInd w:val="0"/>
              <w:jc w:val="center"/>
              <w:rPr>
                <w:rFonts w:ascii="MS Gothic" w:eastAsia="MS Gothic" w:hAnsi="MS Gothic" w:cs="Arial"/>
                <w:b/>
                <w:bCs/>
                <w:sz w:val="22"/>
                <w:szCs w:val="22"/>
                <w:lang w:val="en-US"/>
              </w:rPr>
            </w:pPr>
          </w:p>
          <w:p w14:paraId="50D58861" w14:textId="77777777" w:rsidR="00485167" w:rsidRDefault="00000000">
            <w:pPr>
              <w:pStyle w:val="NormalWeb"/>
              <w:autoSpaceDE w:val="0"/>
              <w:autoSpaceDN w:val="0"/>
              <w:adjustRightInd w:val="0"/>
              <w:jc w:val="center"/>
            </w:pPr>
            <w:r>
              <w:rPr>
                <w:rFonts w:ascii="MS Gothic" w:eastAsia="MS Gothic" w:hAnsi="MS Gothic" w:cs="Arial" w:hint="eastAsia"/>
                <w:b/>
                <w:bCs/>
                <w:sz w:val="22"/>
                <w:szCs w:val="22"/>
                <w:lang w:val="en-US"/>
              </w:rPr>
              <w:t>☐</w:t>
            </w:r>
          </w:p>
        </w:tc>
        <w:tc>
          <w:tcPr>
            <w:tcW w:w="1026" w:type="dxa"/>
            <w:tcBorders>
              <w:top w:val="single" w:sz="4" w:space="0" w:color="auto"/>
              <w:left w:val="single" w:sz="4" w:space="0" w:color="auto"/>
              <w:bottom w:val="single" w:sz="4" w:space="0" w:color="auto"/>
              <w:right w:val="single" w:sz="4" w:space="0" w:color="auto"/>
            </w:tcBorders>
            <w:shd w:val="clear" w:color="auto" w:fill="BFBFBF"/>
            <w:vAlign w:val="center"/>
            <w:hideMark/>
          </w:tcPr>
          <w:p w14:paraId="2ADDC48F" w14:textId="77777777" w:rsidR="00485167" w:rsidRDefault="00485167">
            <w:pPr>
              <w:pStyle w:val="NormalWeb"/>
              <w:autoSpaceDE w:val="0"/>
              <w:autoSpaceDN w:val="0"/>
              <w:adjustRightInd w:val="0"/>
              <w:jc w:val="center"/>
              <w:rPr>
                <w:rFonts w:ascii="MS Gothic" w:eastAsia="MS Gothic" w:hAnsi="MS Gothic" w:cs="Arial"/>
                <w:b/>
                <w:bCs/>
                <w:sz w:val="22"/>
                <w:szCs w:val="22"/>
                <w:lang w:val="en-US"/>
              </w:rPr>
            </w:pPr>
          </w:p>
          <w:p w14:paraId="18CA7B31" w14:textId="77777777" w:rsidR="00485167" w:rsidRDefault="00000000">
            <w:pPr>
              <w:pStyle w:val="NormalWeb"/>
              <w:autoSpaceDE w:val="0"/>
              <w:autoSpaceDN w:val="0"/>
              <w:adjustRightInd w:val="0"/>
              <w:jc w:val="center"/>
            </w:pPr>
            <w:r>
              <w:rPr>
                <w:rFonts w:ascii="MS Gothic" w:eastAsia="MS Gothic" w:hAnsi="MS Gothic" w:cs="Arial" w:hint="eastAsia"/>
                <w:b/>
                <w:bCs/>
                <w:sz w:val="22"/>
                <w:szCs w:val="22"/>
                <w:bdr w:val="single" w:sz="4" w:space="0" w:color="auto"/>
                <w:lang w:val="en-US"/>
              </w:rPr>
              <w:t>☐</w:t>
            </w:r>
          </w:p>
        </w:tc>
      </w:tr>
      <w:tr w:rsidR="00485167" w14:paraId="6EAAE9A8" w14:textId="77777777">
        <w:trPr>
          <w:trHeight w:val="403"/>
        </w:trPr>
        <w:tc>
          <w:tcPr>
            <w:tcW w:w="567" w:type="dxa"/>
            <w:tcBorders>
              <w:top w:val="single" w:sz="4" w:space="0" w:color="auto"/>
              <w:left w:val="single" w:sz="4" w:space="0" w:color="auto"/>
              <w:bottom w:val="single" w:sz="4" w:space="0" w:color="auto"/>
              <w:right w:val="single" w:sz="4" w:space="0" w:color="auto"/>
            </w:tcBorders>
            <w:shd w:val="clear" w:color="auto" w:fill="F2F2F2"/>
            <w:vAlign w:val="center"/>
          </w:tcPr>
          <w:p w14:paraId="25B6915A" w14:textId="77777777" w:rsidR="00485167" w:rsidRDefault="00485167">
            <w:pPr>
              <w:pStyle w:val="NormalWeb"/>
              <w:autoSpaceDE w:val="0"/>
              <w:autoSpaceDN w:val="0"/>
              <w:adjustRightInd w:val="0"/>
              <w:jc w:val="center"/>
              <w:rPr>
                <w:rFonts w:ascii="Arial" w:hAnsi="Arial" w:cs="Arial"/>
                <w:sz w:val="22"/>
                <w:szCs w:val="22"/>
              </w:rPr>
            </w:pPr>
          </w:p>
        </w:tc>
        <w:tc>
          <w:tcPr>
            <w:tcW w:w="9923" w:type="dxa"/>
            <w:gridSpan w:val="3"/>
            <w:tcBorders>
              <w:top w:val="single" w:sz="4" w:space="0" w:color="auto"/>
              <w:left w:val="single" w:sz="4" w:space="0" w:color="auto"/>
              <w:bottom w:val="single" w:sz="4" w:space="0" w:color="auto"/>
              <w:right w:val="single" w:sz="4" w:space="0" w:color="auto"/>
            </w:tcBorders>
            <w:shd w:val="clear" w:color="auto" w:fill="F2F2F2"/>
            <w:vAlign w:val="center"/>
            <w:hideMark/>
          </w:tcPr>
          <w:p w14:paraId="67F2F4EC" w14:textId="77777777" w:rsidR="00485167" w:rsidRDefault="00000000">
            <w:pPr>
              <w:pStyle w:val="NormalWeb"/>
              <w:autoSpaceDE w:val="0"/>
              <w:autoSpaceDN w:val="0"/>
              <w:adjustRightInd w:val="0"/>
            </w:pPr>
            <w:r>
              <w:rPr>
                <w:rFonts w:ascii="Arial" w:hAnsi="Arial" w:cs="Arial"/>
                <w:sz w:val="22"/>
                <w:szCs w:val="22"/>
              </w:rPr>
              <w:t>If YES, provide a</w:t>
            </w:r>
            <w:r>
              <w:rPr>
                <w:rFonts w:ascii="Arial" w:hAnsi="Arial" w:cs="Arial"/>
                <w:b/>
                <w:bCs/>
                <w:sz w:val="22"/>
                <w:szCs w:val="22"/>
              </w:rPr>
              <w:t xml:space="preserve"> </w:t>
            </w:r>
            <w:r>
              <w:rPr>
                <w:rFonts w:ascii="Arial" w:hAnsi="Arial" w:cs="Arial"/>
                <w:sz w:val="22"/>
                <w:szCs w:val="22"/>
              </w:rPr>
              <w:t>description of the special category data and explain why this data needs to be collected:</w:t>
            </w:r>
          </w:p>
        </w:tc>
      </w:tr>
      <w:tr w:rsidR="00485167" w14:paraId="0D64F2EA" w14:textId="77777777">
        <w:trPr>
          <w:trHeight w:val="403"/>
        </w:trPr>
        <w:tc>
          <w:tcPr>
            <w:tcW w:w="567" w:type="dxa"/>
            <w:tcBorders>
              <w:top w:val="single" w:sz="4" w:space="0" w:color="auto"/>
              <w:left w:val="single" w:sz="4" w:space="0" w:color="auto"/>
              <w:bottom w:val="single" w:sz="4" w:space="0" w:color="auto"/>
              <w:right w:val="single" w:sz="4" w:space="0" w:color="auto"/>
            </w:tcBorders>
            <w:vAlign w:val="center"/>
          </w:tcPr>
          <w:p w14:paraId="2DD2CFC3" w14:textId="77777777" w:rsidR="00485167" w:rsidRDefault="00000000">
            <w:pPr>
              <w:jc w:val="center"/>
              <w:rPr>
                <w:rFonts w:ascii="Arial" w:hAnsi="Arial" w:cs="Arial"/>
              </w:rPr>
            </w:pPr>
            <w:r>
              <w:rPr>
                <w:rFonts w:ascii="Arial" w:hAnsi="Arial" w:cs="Arial"/>
              </w:rPr>
              <w:t>4</w:t>
            </w:r>
          </w:p>
        </w:tc>
        <w:tc>
          <w:tcPr>
            <w:tcW w:w="9923" w:type="dxa"/>
            <w:gridSpan w:val="3"/>
            <w:tcBorders>
              <w:top w:val="single" w:sz="4" w:space="0" w:color="auto"/>
              <w:left w:val="single" w:sz="4" w:space="0" w:color="auto"/>
              <w:bottom w:val="single" w:sz="4" w:space="0" w:color="auto"/>
              <w:right w:val="single" w:sz="4" w:space="0" w:color="auto"/>
            </w:tcBorders>
            <w:vAlign w:val="center"/>
            <w:hideMark/>
          </w:tcPr>
          <w:p w14:paraId="0B793DE4" w14:textId="77777777" w:rsidR="00485167" w:rsidRDefault="00000000">
            <w:pPr>
              <w:rPr>
                <w:rFonts w:ascii="Arial" w:hAnsi="Arial" w:cs="Arial"/>
                <w:color w:val="00B050"/>
                <w:sz w:val="24"/>
              </w:rPr>
            </w:pPr>
            <w:r>
              <w:rPr>
                <w:rFonts w:ascii="Arial" w:hAnsi="Arial" w:cs="Arial"/>
                <w:color w:val="00B050"/>
              </w:rPr>
              <w:t xml:space="preserve">What counts as ‘sensitive’ will differ between cultures. Any information on </w:t>
            </w:r>
            <w:proofErr w:type="spellStart"/>
            <w:r>
              <w:rPr>
                <w:rFonts w:ascii="Arial" w:hAnsi="Arial" w:cs="Arial"/>
                <w:color w:val="00B050"/>
              </w:rPr>
              <w:t>behaviour</w:t>
            </w:r>
            <w:proofErr w:type="spellEnd"/>
            <w:r>
              <w:rPr>
                <w:rFonts w:ascii="Arial" w:hAnsi="Arial" w:cs="Arial"/>
                <w:color w:val="00B050"/>
              </w:rPr>
              <w:t xml:space="preserve"> that is not in accordance with cultural norms would count as sensitive personal data.</w:t>
            </w:r>
          </w:p>
          <w:p w14:paraId="45480355" w14:textId="77777777" w:rsidR="00485167" w:rsidRDefault="00485167">
            <w:pPr>
              <w:rPr>
                <w:rFonts w:ascii="Arial" w:hAnsi="Arial" w:cs="Arial"/>
              </w:rPr>
            </w:pPr>
          </w:p>
          <w:p w14:paraId="76B4B3DC" w14:textId="77777777" w:rsidR="00485167" w:rsidRDefault="00000000">
            <w:pPr>
              <w:autoSpaceDE w:val="0"/>
              <w:autoSpaceDN w:val="0"/>
              <w:adjustRightInd w:val="0"/>
            </w:pPr>
            <w:r>
              <w:rPr>
                <w:rFonts w:ascii="Arial" w:hAnsi="Arial" w:cs="Arial"/>
                <w:i/>
                <w:color w:val="808080"/>
                <w:sz w:val="18"/>
                <w:szCs w:val="18"/>
              </w:rPr>
              <w:t>(this box should expand as you type)</w:t>
            </w:r>
          </w:p>
        </w:tc>
      </w:tr>
    </w:tbl>
    <w:p w14:paraId="74C7B560" w14:textId="77777777" w:rsidR="00485167" w:rsidRDefault="00485167"/>
    <w:tbl>
      <w:tblPr>
        <w:tblStyle w:val="TableGrid"/>
        <w:tblW w:w="10485" w:type="dxa"/>
        <w:tblLook w:val="04A0" w:firstRow="1" w:lastRow="0" w:firstColumn="1" w:lastColumn="0" w:noHBand="0" w:noVBand="1"/>
      </w:tblPr>
      <w:tblGrid>
        <w:gridCol w:w="562"/>
        <w:gridCol w:w="7905"/>
        <w:gridCol w:w="992"/>
        <w:gridCol w:w="1026"/>
      </w:tblGrid>
      <w:tr w:rsidR="00485167" w14:paraId="3DFC39AD" w14:textId="77777777">
        <w:trPr>
          <w:trHeight w:val="439"/>
        </w:trPr>
        <w:tc>
          <w:tcPr>
            <w:tcW w:w="562" w:type="dxa"/>
            <w:shd w:val="clear" w:color="auto" w:fill="F2F2F2"/>
            <w:vAlign w:val="center"/>
          </w:tcPr>
          <w:p w14:paraId="2C8610D2" w14:textId="77777777" w:rsidR="00485167" w:rsidRDefault="00485167">
            <w:pPr>
              <w:autoSpaceDE w:val="0"/>
              <w:autoSpaceDN w:val="0"/>
              <w:adjustRightInd w:val="0"/>
              <w:jc w:val="center"/>
              <w:rPr>
                <w:rFonts w:ascii="Arial" w:hAnsi="Arial" w:cs="Arial"/>
              </w:rPr>
            </w:pPr>
          </w:p>
        </w:tc>
        <w:tc>
          <w:tcPr>
            <w:tcW w:w="7905" w:type="dxa"/>
            <w:shd w:val="clear" w:color="auto" w:fill="F2F2F2"/>
          </w:tcPr>
          <w:p w14:paraId="2E402653" w14:textId="77777777" w:rsidR="00485167" w:rsidRDefault="00000000">
            <w:pPr>
              <w:autoSpaceDE w:val="0"/>
              <w:autoSpaceDN w:val="0"/>
              <w:adjustRightInd w:val="0"/>
              <w:rPr>
                <w:rFonts w:ascii="Arial" w:hAnsi="Arial" w:cs="Arial"/>
                <w:b/>
                <w:bCs/>
              </w:rPr>
            </w:pPr>
            <w:r>
              <w:rPr>
                <w:b/>
              </w:rPr>
              <w:br w:type="page"/>
            </w:r>
            <w:r>
              <w:rPr>
                <w:rFonts w:ascii="Arial" w:hAnsi="Arial" w:cs="Arial"/>
                <w:b/>
              </w:rPr>
              <w:t>Will data from the research activity (collected data, drafts of the thesis, or materials for publication) be stored in any of the following ways?</w:t>
            </w:r>
          </w:p>
        </w:tc>
        <w:tc>
          <w:tcPr>
            <w:tcW w:w="992" w:type="dxa"/>
            <w:shd w:val="clear" w:color="auto" w:fill="F2F2F2"/>
          </w:tcPr>
          <w:p w14:paraId="6E0B166A" w14:textId="77777777" w:rsidR="00485167" w:rsidRDefault="00000000">
            <w:pPr>
              <w:autoSpaceDE w:val="0"/>
              <w:autoSpaceDN w:val="0"/>
              <w:adjustRightInd w:val="0"/>
              <w:jc w:val="center"/>
              <w:rPr>
                <w:rFonts w:ascii="Arial" w:hAnsi="Arial" w:cs="Arial"/>
                <w:b/>
                <w:bCs/>
              </w:rPr>
            </w:pPr>
            <w:r>
              <w:rPr>
                <w:rFonts w:ascii="Arial" w:hAnsi="Arial" w:cs="Arial"/>
                <w:b/>
                <w:bCs/>
              </w:rPr>
              <w:t>YES</w:t>
            </w:r>
          </w:p>
        </w:tc>
        <w:tc>
          <w:tcPr>
            <w:tcW w:w="1026" w:type="dxa"/>
            <w:shd w:val="clear" w:color="auto" w:fill="F2F2F2"/>
          </w:tcPr>
          <w:p w14:paraId="3A67DFA9" w14:textId="77777777" w:rsidR="00485167" w:rsidRDefault="00000000">
            <w:pPr>
              <w:autoSpaceDE w:val="0"/>
              <w:autoSpaceDN w:val="0"/>
              <w:adjustRightInd w:val="0"/>
              <w:jc w:val="center"/>
              <w:rPr>
                <w:rFonts w:ascii="Arial" w:hAnsi="Arial" w:cs="Arial"/>
                <w:b/>
                <w:bCs/>
              </w:rPr>
            </w:pPr>
            <w:r>
              <w:rPr>
                <w:rFonts w:ascii="Arial" w:hAnsi="Arial" w:cs="Arial"/>
                <w:b/>
                <w:bCs/>
              </w:rPr>
              <w:t>NO</w:t>
            </w:r>
          </w:p>
        </w:tc>
      </w:tr>
      <w:tr w:rsidR="00485167" w14:paraId="1A5D9AC4" w14:textId="77777777">
        <w:trPr>
          <w:trHeight w:val="439"/>
        </w:trPr>
        <w:tc>
          <w:tcPr>
            <w:tcW w:w="562" w:type="dxa"/>
            <w:shd w:val="clear" w:color="auto" w:fill="F2F2F2"/>
            <w:vAlign w:val="center"/>
          </w:tcPr>
          <w:p w14:paraId="103D6F2D" w14:textId="77777777" w:rsidR="00485167" w:rsidRDefault="00000000">
            <w:pPr>
              <w:autoSpaceDE w:val="0"/>
              <w:autoSpaceDN w:val="0"/>
              <w:adjustRightInd w:val="0"/>
              <w:jc w:val="center"/>
              <w:rPr>
                <w:rFonts w:ascii="Arial" w:hAnsi="Arial" w:cs="Arial"/>
              </w:rPr>
            </w:pPr>
            <w:r>
              <w:rPr>
                <w:rFonts w:ascii="Arial" w:hAnsi="Arial" w:cs="Arial"/>
              </w:rPr>
              <w:t>5</w:t>
            </w:r>
          </w:p>
        </w:tc>
        <w:tc>
          <w:tcPr>
            <w:tcW w:w="7905" w:type="dxa"/>
            <w:shd w:val="clear" w:color="auto" w:fill="F2F2F2"/>
            <w:vAlign w:val="center"/>
          </w:tcPr>
          <w:p w14:paraId="1FDED636" w14:textId="77777777" w:rsidR="00485167" w:rsidRDefault="00000000">
            <w:pPr>
              <w:autoSpaceDE w:val="0"/>
              <w:autoSpaceDN w:val="0"/>
              <w:adjustRightInd w:val="0"/>
              <w:rPr>
                <w:rFonts w:ascii="Arial" w:hAnsi="Arial" w:cs="Arial"/>
              </w:rPr>
            </w:pPr>
            <w:r>
              <w:rPr>
                <w:rFonts w:ascii="Arial" w:hAnsi="Arial" w:cs="Arial"/>
              </w:rPr>
              <w:t>Manual files (i.e. in paper form)?</w:t>
            </w:r>
          </w:p>
        </w:tc>
        <w:tc>
          <w:tcPr>
            <w:tcW w:w="992" w:type="dxa"/>
            <w:shd w:val="clear" w:color="auto" w:fill="BFBFBF"/>
          </w:tcPr>
          <w:p w14:paraId="42CC8652"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1026" w:type="dxa"/>
            <w:shd w:val="clear" w:color="auto" w:fill="BFBFBF"/>
          </w:tcPr>
          <w:p w14:paraId="3B49D42D"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7DC4B616" w14:textId="77777777">
        <w:trPr>
          <w:trHeight w:val="403"/>
        </w:trPr>
        <w:tc>
          <w:tcPr>
            <w:tcW w:w="562" w:type="dxa"/>
            <w:shd w:val="clear" w:color="auto" w:fill="F2F2F2"/>
            <w:vAlign w:val="center"/>
          </w:tcPr>
          <w:p w14:paraId="14071192" w14:textId="77777777" w:rsidR="00485167" w:rsidRDefault="00000000">
            <w:pPr>
              <w:autoSpaceDE w:val="0"/>
              <w:autoSpaceDN w:val="0"/>
              <w:adjustRightInd w:val="0"/>
              <w:jc w:val="center"/>
              <w:rPr>
                <w:rFonts w:ascii="Arial" w:hAnsi="Arial" w:cs="Arial"/>
              </w:rPr>
            </w:pPr>
            <w:r>
              <w:rPr>
                <w:rFonts w:ascii="Arial" w:hAnsi="Arial" w:cs="Arial"/>
              </w:rPr>
              <w:t>6</w:t>
            </w:r>
          </w:p>
        </w:tc>
        <w:tc>
          <w:tcPr>
            <w:tcW w:w="7905" w:type="dxa"/>
            <w:shd w:val="clear" w:color="auto" w:fill="F2F2F2"/>
            <w:vAlign w:val="center"/>
          </w:tcPr>
          <w:p w14:paraId="6E39C2A3" w14:textId="77777777" w:rsidR="00485167" w:rsidRDefault="00000000">
            <w:pPr>
              <w:autoSpaceDE w:val="0"/>
              <w:autoSpaceDN w:val="0"/>
              <w:adjustRightInd w:val="0"/>
              <w:rPr>
                <w:rFonts w:ascii="Arial" w:hAnsi="Arial" w:cs="Arial"/>
              </w:rPr>
            </w:pPr>
            <w:r>
              <w:rPr>
                <w:rFonts w:ascii="Arial" w:hAnsi="Arial" w:cs="Arial"/>
              </w:rPr>
              <w:t>University computers?</w:t>
            </w:r>
          </w:p>
        </w:tc>
        <w:tc>
          <w:tcPr>
            <w:tcW w:w="992" w:type="dxa"/>
            <w:shd w:val="clear" w:color="auto" w:fill="BFBFBF"/>
          </w:tcPr>
          <w:p w14:paraId="38ECD4B0"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1026" w:type="dxa"/>
            <w:shd w:val="clear" w:color="auto" w:fill="BFBFBF"/>
          </w:tcPr>
          <w:p w14:paraId="70A825F2"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18A1C9A8" w14:textId="77777777">
        <w:trPr>
          <w:trHeight w:val="439"/>
        </w:trPr>
        <w:tc>
          <w:tcPr>
            <w:tcW w:w="562" w:type="dxa"/>
            <w:shd w:val="clear" w:color="auto" w:fill="F2F2F2"/>
            <w:vAlign w:val="center"/>
          </w:tcPr>
          <w:p w14:paraId="7E8A6FE3" w14:textId="77777777" w:rsidR="00485167" w:rsidRDefault="00000000">
            <w:pPr>
              <w:autoSpaceDE w:val="0"/>
              <w:autoSpaceDN w:val="0"/>
              <w:adjustRightInd w:val="0"/>
              <w:jc w:val="center"/>
              <w:rPr>
                <w:rFonts w:ascii="Arial" w:hAnsi="Arial" w:cs="Arial"/>
              </w:rPr>
            </w:pPr>
            <w:r>
              <w:rPr>
                <w:rFonts w:ascii="Arial" w:hAnsi="Arial" w:cs="Arial"/>
              </w:rPr>
              <w:t>7</w:t>
            </w:r>
          </w:p>
        </w:tc>
        <w:tc>
          <w:tcPr>
            <w:tcW w:w="7905" w:type="dxa"/>
            <w:shd w:val="clear" w:color="auto" w:fill="F2F2F2"/>
            <w:vAlign w:val="center"/>
          </w:tcPr>
          <w:p w14:paraId="1FF34816" w14:textId="77777777" w:rsidR="00485167" w:rsidRDefault="00000000">
            <w:pPr>
              <w:autoSpaceDE w:val="0"/>
              <w:autoSpaceDN w:val="0"/>
              <w:adjustRightInd w:val="0"/>
              <w:rPr>
                <w:rFonts w:ascii="Arial" w:hAnsi="Arial" w:cs="Arial"/>
              </w:rPr>
            </w:pPr>
            <w:r>
              <w:rPr>
                <w:rFonts w:ascii="Arial" w:hAnsi="Arial" w:cs="Arial"/>
              </w:rPr>
              <w:t>Private company computers?</w:t>
            </w:r>
          </w:p>
        </w:tc>
        <w:tc>
          <w:tcPr>
            <w:tcW w:w="992" w:type="dxa"/>
            <w:shd w:val="clear" w:color="auto" w:fill="BFBFBF"/>
          </w:tcPr>
          <w:p w14:paraId="532127C4"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1026" w:type="dxa"/>
            <w:shd w:val="clear" w:color="auto" w:fill="BFBFBF"/>
          </w:tcPr>
          <w:p w14:paraId="39FF77C0"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071525F2" w14:textId="77777777">
        <w:trPr>
          <w:trHeight w:val="403"/>
        </w:trPr>
        <w:tc>
          <w:tcPr>
            <w:tcW w:w="562" w:type="dxa"/>
            <w:shd w:val="clear" w:color="auto" w:fill="F2F2F2"/>
            <w:vAlign w:val="center"/>
          </w:tcPr>
          <w:p w14:paraId="11C201C2" w14:textId="77777777" w:rsidR="00485167" w:rsidRDefault="00000000">
            <w:pPr>
              <w:autoSpaceDE w:val="0"/>
              <w:autoSpaceDN w:val="0"/>
              <w:adjustRightInd w:val="0"/>
              <w:jc w:val="center"/>
              <w:rPr>
                <w:rFonts w:ascii="Arial" w:hAnsi="Arial" w:cs="Arial"/>
              </w:rPr>
            </w:pPr>
            <w:r>
              <w:rPr>
                <w:rFonts w:ascii="Arial" w:hAnsi="Arial" w:cs="Arial"/>
              </w:rPr>
              <w:t>8</w:t>
            </w:r>
          </w:p>
        </w:tc>
        <w:tc>
          <w:tcPr>
            <w:tcW w:w="7905" w:type="dxa"/>
            <w:shd w:val="clear" w:color="auto" w:fill="F2F2F2"/>
            <w:vAlign w:val="center"/>
          </w:tcPr>
          <w:p w14:paraId="5ACA2D24" w14:textId="77777777" w:rsidR="00485167" w:rsidRDefault="00000000">
            <w:pPr>
              <w:autoSpaceDE w:val="0"/>
              <w:autoSpaceDN w:val="0"/>
              <w:adjustRightInd w:val="0"/>
              <w:rPr>
                <w:rFonts w:ascii="Arial" w:hAnsi="Arial" w:cs="Arial"/>
              </w:rPr>
            </w:pPr>
            <w:r>
              <w:rPr>
                <w:rFonts w:ascii="Arial" w:hAnsi="Arial" w:cs="Arial"/>
              </w:rPr>
              <w:t>Home or other personal computers?</w:t>
            </w:r>
          </w:p>
        </w:tc>
        <w:tc>
          <w:tcPr>
            <w:tcW w:w="992" w:type="dxa"/>
            <w:shd w:val="clear" w:color="auto" w:fill="BFBFBF"/>
          </w:tcPr>
          <w:p w14:paraId="1932AABA"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1026" w:type="dxa"/>
            <w:shd w:val="clear" w:color="auto" w:fill="BFBFBF"/>
          </w:tcPr>
          <w:p w14:paraId="47CC6395"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38D6B462" w14:textId="77777777">
        <w:trPr>
          <w:trHeight w:val="403"/>
        </w:trPr>
        <w:tc>
          <w:tcPr>
            <w:tcW w:w="562" w:type="dxa"/>
            <w:shd w:val="clear" w:color="auto" w:fill="F2F2F2"/>
            <w:vAlign w:val="center"/>
          </w:tcPr>
          <w:p w14:paraId="515D6E15" w14:textId="77777777" w:rsidR="00485167" w:rsidRDefault="00000000">
            <w:pPr>
              <w:autoSpaceDE w:val="0"/>
              <w:autoSpaceDN w:val="0"/>
              <w:adjustRightInd w:val="0"/>
              <w:jc w:val="center"/>
              <w:rPr>
                <w:rFonts w:ascii="Arial" w:hAnsi="Arial" w:cs="Arial"/>
              </w:rPr>
            </w:pPr>
            <w:r>
              <w:rPr>
                <w:rFonts w:ascii="Arial" w:hAnsi="Arial" w:cs="Arial"/>
              </w:rPr>
              <w:t>9</w:t>
            </w:r>
          </w:p>
        </w:tc>
        <w:tc>
          <w:tcPr>
            <w:tcW w:w="7905" w:type="dxa"/>
            <w:shd w:val="clear" w:color="auto" w:fill="F2F2F2"/>
            <w:vAlign w:val="center"/>
          </w:tcPr>
          <w:p w14:paraId="08550C2D" w14:textId="77777777" w:rsidR="00485167" w:rsidRDefault="00000000">
            <w:pPr>
              <w:autoSpaceDE w:val="0"/>
              <w:autoSpaceDN w:val="0"/>
              <w:adjustRightInd w:val="0"/>
              <w:rPr>
                <w:rFonts w:ascii="Arial" w:hAnsi="Arial" w:cs="Arial"/>
              </w:rPr>
            </w:pPr>
            <w:r>
              <w:rPr>
                <w:rFonts w:ascii="Arial" w:hAnsi="Arial" w:cs="Arial"/>
              </w:rPr>
              <w:t>Laptop computers/ CDs/ Portable disk-drives/ memory sticks?</w:t>
            </w:r>
          </w:p>
        </w:tc>
        <w:tc>
          <w:tcPr>
            <w:tcW w:w="992" w:type="dxa"/>
            <w:shd w:val="clear" w:color="auto" w:fill="BFBFBF"/>
          </w:tcPr>
          <w:p w14:paraId="41C0C714"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1026" w:type="dxa"/>
            <w:shd w:val="clear" w:color="auto" w:fill="BFBFBF"/>
          </w:tcPr>
          <w:p w14:paraId="1BA234F7"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0F4261A3" w14:textId="77777777">
        <w:trPr>
          <w:trHeight w:val="403"/>
        </w:trPr>
        <w:tc>
          <w:tcPr>
            <w:tcW w:w="562" w:type="dxa"/>
            <w:shd w:val="clear" w:color="auto" w:fill="F2F2F2"/>
            <w:vAlign w:val="center"/>
          </w:tcPr>
          <w:p w14:paraId="1FD2E679" w14:textId="77777777" w:rsidR="00485167" w:rsidRDefault="00000000">
            <w:pPr>
              <w:autoSpaceDE w:val="0"/>
              <w:autoSpaceDN w:val="0"/>
              <w:adjustRightInd w:val="0"/>
              <w:jc w:val="center"/>
              <w:rPr>
                <w:rFonts w:ascii="Arial" w:hAnsi="Arial" w:cs="Arial"/>
              </w:rPr>
            </w:pPr>
            <w:r>
              <w:rPr>
                <w:rFonts w:ascii="Arial" w:hAnsi="Arial" w:cs="Arial"/>
              </w:rPr>
              <w:t>10</w:t>
            </w:r>
          </w:p>
        </w:tc>
        <w:tc>
          <w:tcPr>
            <w:tcW w:w="7905" w:type="dxa"/>
            <w:shd w:val="clear" w:color="auto" w:fill="F2F2F2"/>
            <w:vAlign w:val="center"/>
          </w:tcPr>
          <w:p w14:paraId="78E085BF" w14:textId="77777777" w:rsidR="00485167" w:rsidRDefault="00000000">
            <w:pPr>
              <w:autoSpaceDE w:val="0"/>
              <w:autoSpaceDN w:val="0"/>
              <w:adjustRightInd w:val="0"/>
              <w:rPr>
                <w:rFonts w:ascii="Arial" w:hAnsi="Arial" w:cs="Arial"/>
              </w:rPr>
            </w:pPr>
            <w:r>
              <w:rPr>
                <w:rFonts w:ascii="Arial" w:hAnsi="Arial" w:cs="Arial"/>
              </w:rPr>
              <w:t>“Cloud” storage or websites?</w:t>
            </w:r>
          </w:p>
        </w:tc>
        <w:tc>
          <w:tcPr>
            <w:tcW w:w="992" w:type="dxa"/>
            <w:shd w:val="clear" w:color="auto" w:fill="BFBFBF"/>
          </w:tcPr>
          <w:p w14:paraId="5877EFC3"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1026" w:type="dxa"/>
            <w:shd w:val="clear" w:color="auto" w:fill="BFBFBF"/>
          </w:tcPr>
          <w:p w14:paraId="0C3603F4"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0E0EE4E3" w14:textId="77777777">
        <w:trPr>
          <w:trHeight w:val="403"/>
        </w:trPr>
        <w:tc>
          <w:tcPr>
            <w:tcW w:w="562" w:type="dxa"/>
            <w:shd w:val="clear" w:color="auto" w:fill="F2F2F2"/>
            <w:vAlign w:val="center"/>
          </w:tcPr>
          <w:p w14:paraId="00A87453" w14:textId="77777777" w:rsidR="00485167" w:rsidRDefault="00000000">
            <w:pPr>
              <w:autoSpaceDE w:val="0"/>
              <w:autoSpaceDN w:val="0"/>
              <w:adjustRightInd w:val="0"/>
              <w:jc w:val="center"/>
              <w:rPr>
                <w:rFonts w:ascii="Arial" w:hAnsi="Arial" w:cs="Arial"/>
              </w:rPr>
            </w:pPr>
            <w:r>
              <w:rPr>
                <w:rFonts w:ascii="Arial" w:hAnsi="Arial" w:cs="Arial"/>
              </w:rPr>
              <w:t>11</w:t>
            </w:r>
          </w:p>
        </w:tc>
        <w:tc>
          <w:tcPr>
            <w:tcW w:w="7905" w:type="dxa"/>
            <w:shd w:val="clear" w:color="auto" w:fill="F2F2F2"/>
          </w:tcPr>
          <w:p w14:paraId="598339EA" w14:textId="77777777" w:rsidR="00485167" w:rsidRDefault="00000000">
            <w:pPr>
              <w:autoSpaceDE w:val="0"/>
              <w:autoSpaceDN w:val="0"/>
              <w:adjustRightInd w:val="0"/>
              <w:rPr>
                <w:rFonts w:ascii="Arial" w:hAnsi="Arial" w:cs="Arial"/>
              </w:rPr>
            </w:pPr>
            <w:r>
              <w:rPr>
                <w:rFonts w:ascii="Arial" w:hAnsi="Arial" w:cs="Arial"/>
              </w:rPr>
              <w:t>Other – specify:</w:t>
            </w:r>
          </w:p>
          <w:p w14:paraId="1A51B4D5" w14:textId="77777777" w:rsidR="00485167" w:rsidRDefault="00485167">
            <w:pPr>
              <w:autoSpaceDE w:val="0"/>
              <w:autoSpaceDN w:val="0"/>
              <w:adjustRightInd w:val="0"/>
              <w:rPr>
                <w:rFonts w:ascii="Arial" w:hAnsi="Arial" w:cs="Arial"/>
              </w:rPr>
            </w:pPr>
          </w:p>
        </w:tc>
        <w:tc>
          <w:tcPr>
            <w:tcW w:w="992" w:type="dxa"/>
            <w:shd w:val="clear" w:color="auto" w:fill="BFBFBF"/>
            <w:vAlign w:val="center"/>
          </w:tcPr>
          <w:p w14:paraId="4B9300C2"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1026" w:type="dxa"/>
            <w:shd w:val="clear" w:color="auto" w:fill="BFBFBF"/>
            <w:vAlign w:val="center"/>
          </w:tcPr>
          <w:p w14:paraId="6190E0DA"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6B391C71" w14:textId="77777777">
        <w:trPr>
          <w:trHeight w:val="403"/>
        </w:trPr>
        <w:tc>
          <w:tcPr>
            <w:tcW w:w="562" w:type="dxa"/>
            <w:shd w:val="clear" w:color="auto" w:fill="F2F2F2"/>
            <w:vAlign w:val="center"/>
          </w:tcPr>
          <w:p w14:paraId="6C6F9C33" w14:textId="77777777" w:rsidR="00485167" w:rsidRDefault="00000000">
            <w:pPr>
              <w:autoSpaceDE w:val="0"/>
              <w:autoSpaceDN w:val="0"/>
              <w:adjustRightInd w:val="0"/>
              <w:jc w:val="center"/>
              <w:rPr>
                <w:rFonts w:ascii="Arial" w:hAnsi="Arial" w:cs="Arial"/>
                <w:bCs/>
              </w:rPr>
            </w:pPr>
            <w:r>
              <w:rPr>
                <w:rFonts w:ascii="Arial" w:hAnsi="Arial" w:cs="Arial"/>
              </w:rPr>
              <w:t>12</w:t>
            </w:r>
          </w:p>
        </w:tc>
        <w:tc>
          <w:tcPr>
            <w:tcW w:w="9923" w:type="dxa"/>
            <w:gridSpan w:val="3"/>
            <w:shd w:val="clear" w:color="auto" w:fill="F2F2F2"/>
          </w:tcPr>
          <w:p w14:paraId="10C8322A" w14:textId="77777777" w:rsidR="00485167" w:rsidRDefault="00000000">
            <w:pPr>
              <w:autoSpaceDE w:val="0"/>
              <w:autoSpaceDN w:val="0"/>
              <w:adjustRightInd w:val="0"/>
              <w:rPr>
                <w:rFonts w:ascii="Arial" w:hAnsi="Arial" w:cs="Arial"/>
                <w:b/>
                <w:bCs/>
              </w:rPr>
            </w:pPr>
            <w:r>
              <w:rPr>
                <w:rFonts w:ascii="Arial" w:hAnsi="Arial" w:cs="Arial"/>
                <w:bCs/>
              </w:rPr>
              <w:t xml:space="preserve">For all stored data, explain the measures in place to ensure the security of the data collected, data confidentiality, including details of backup procedures, </w:t>
            </w:r>
            <w:r>
              <w:rPr>
                <w:rFonts w:ascii="Arial" w:hAnsi="Arial" w:cs="Arial"/>
                <w:bCs/>
                <w:shd w:val="clear" w:color="auto" w:fill="F2F2F2"/>
              </w:rPr>
              <w:t>password</w:t>
            </w:r>
            <w:r>
              <w:rPr>
                <w:rFonts w:ascii="Arial" w:hAnsi="Arial" w:cs="Arial"/>
                <w:bCs/>
              </w:rPr>
              <w:t xml:space="preserve"> protection, encryption, </w:t>
            </w:r>
            <w:proofErr w:type="spellStart"/>
            <w:r>
              <w:rPr>
                <w:rFonts w:ascii="Arial" w:hAnsi="Arial" w:cs="Arial"/>
                <w:bCs/>
              </w:rPr>
              <w:t>anonymisation</w:t>
            </w:r>
            <w:proofErr w:type="spellEnd"/>
            <w:r>
              <w:rPr>
                <w:rFonts w:ascii="Arial" w:hAnsi="Arial" w:cs="Arial"/>
                <w:bCs/>
              </w:rPr>
              <w:t xml:space="preserve"> and </w:t>
            </w:r>
            <w:proofErr w:type="spellStart"/>
            <w:r>
              <w:rPr>
                <w:rFonts w:ascii="Arial" w:hAnsi="Arial" w:cs="Arial"/>
                <w:bCs/>
              </w:rPr>
              <w:t>pseudonymisation</w:t>
            </w:r>
            <w:proofErr w:type="spellEnd"/>
            <w:r>
              <w:rPr>
                <w:rFonts w:ascii="Arial" w:hAnsi="Arial" w:cs="Arial"/>
              </w:rPr>
              <w:t>:</w:t>
            </w:r>
          </w:p>
        </w:tc>
      </w:tr>
      <w:tr w:rsidR="00485167" w14:paraId="0FD86847" w14:textId="77777777">
        <w:trPr>
          <w:trHeight w:val="403"/>
        </w:trPr>
        <w:tc>
          <w:tcPr>
            <w:tcW w:w="562" w:type="dxa"/>
            <w:vAlign w:val="center"/>
          </w:tcPr>
          <w:p w14:paraId="09051B2F" w14:textId="77777777" w:rsidR="00485167" w:rsidRDefault="00485167">
            <w:pPr>
              <w:jc w:val="center"/>
              <w:rPr>
                <w:rFonts w:ascii="Arial" w:hAnsi="Arial" w:cs="Arial"/>
              </w:rPr>
            </w:pPr>
          </w:p>
        </w:tc>
        <w:tc>
          <w:tcPr>
            <w:tcW w:w="9923" w:type="dxa"/>
            <w:gridSpan w:val="3"/>
          </w:tcPr>
          <w:p w14:paraId="23F07E91" w14:textId="77777777" w:rsidR="00485167" w:rsidRDefault="00000000">
            <w:pPr>
              <w:rPr>
                <w:rFonts w:ascii="Arial" w:hAnsi="Arial" w:cs="Arial"/>
                <w:color w:val="00B050"/>
              </w:rPr>
            </w:pPr>
            <w:r>
              <w:rPr>
                <w:rFonts w:ascii="Arial" w:hAnsi="Arial" w:cs="Arial"/>
                <w:color w:val="00B050"/>
              </w:rPr>
              <w:t xml:space="preserve">If possible, save your data on </w:t>
            </w:r>
            <w:proofErr w:type="gramStart"/>
            <w:r>
              <w:rPr>
                <w:rFonts w:ascii="Arial" w:hAnsi="Arial" w:cs="Arial"/>
                <w:color w:val="00B050"/>
              </w:rPr>
              <w:t>University</w:t>
            </w:r>
            <w:proofErr w:type="gramEnd"/>
            <w:r>
              <w:rPr>
                <w:rFonts w:ascii="Arial" w:hAnsi="Arial" w:cs="Arial"/>
                <w:color w:val="00B050"/>
              </w:rPr>
              <w:t xml:space="preserve"> computers. Many cloud services only provide GDPR-compliant storage for business customers. An example of suitable text is given below.</w:t>
            </w:r>
          </w:p>
          <w:p w14:paraId="5C3445C2" w14:textId="77777777" w:rsidR="00485167" w:rsidRDefault="00485167">
            <w:pPr>
              <w:rPr>
                <w:rFonts w:ascii="Arial" w:hAnsi="Arial" w:cs="Arial"/>
                <w:color w:val="00B050"/>
              </w:rPr>
            </w:pPr>
          </w:p>
          <w:p w14:paraId="5C650F72" w14:textId="77777777" w:rsidR="00485167" w:rsidRDefault="00000000">
            <w:pPr>
              <w:autoSpaceDE w:val="0"/>
              <w:autoSpaceDN w:val="0"/>
              <w:adjustRightInd w:val="0"/>
              <w:rPr>
                <w:rFonts w:ascii="Arial" w:hAnsi="Arial" w:cs="Arial"/>
                <w:i/>
                <w:color w:val="7030A0"/>
                <w:lang w:eastAsia="en-GB"/>
              </w:rPr>
            </w:pPr>
            <w:commentRangeStart w:id="28"/>
            <w:r>
              <w:rPr>
                <w:rFonts w:ascii="Arial" w:hAnsi="Arial" w:cs="Arial"/>
                <w:i/>
                <w:color w:val="7030A0"/>
                <w:lang w:eastAsia="en-GB"/>
              </w:rPr>
              <w:t xml:space="preserve">All data will be kept in password protected cloud storage on the University Office 365 system </w:t>
            </w:r>
            <w:proofErr w:type="gramStart"/>
            <w:r>
              <w:rPr>
                <w:rFonts w:ascii="Arial" w:hAnsi="Arial" w:cs="Arial"/>
                <w:i/>
                <w:color w:val="7030A0"/>
                <w:lang w:eastAsia="en-GB"/>
              </w:rPr>
              <w:t>which</w:t>
            </w:r>
            <w:proofErr w:type="gramEnd"/>
          </w:p>
          <w:p w14:paraId="2C0E7ECD" w14:textId="77777777" w:rsidR="00485167" w:rsidRDefault="00000000">
            <w:pPr>
              <w:autoSpaceDE w:val="0"/>
              <w:autoSpaceDN w:val="0"/>
              <w:adjustRightInd w:val="0"/>
              <w:rPr>
                <w:rFonts w:ascii="Arial" w:hAnsi="Arial" w:cs="Arial"/>
                <w:i/>
                <w:color w:val="7030A0"/>
                <w:lang w:eastAsia="en-GB"/>
              </w:rPr>
            </w:pPr>
            <w:r>
              <w:rPr>
                <w:rFonts w:ascii="Arial" w:hAnsi="Arial" w:cs="Arial"/>
                <w:i/>
                <w:color w:val="7030A0"/>
                <w:lang w:eastAsia="en-GB"/>
              </w:rPr>
              <w:t>will not be shared. Audio/visual data will be transcribed and would be shown to participants to</w:t>
            </w:r>
          </w:p>
          <w:p w14:paraId="43235803" w14:textId="77777777" w:rsidR="00485167" w:rsidRDefault="00000000">
            <w:pPr>
              <w:autoSpaceDE w:val="0"/>
              <w:autoSpaceDN w:val="0"/>
              <w:adjustRightInd w:val="0"/>
              <w:rPr>
                <w:rFonts w:ascii="Arial" w:hAnsi="Arial" w:cs="Arial"/>
                <w:i/>
                <w:color w:val="7030A0"/>
                <w:lang w:eastAsia="en-GB"/>
              </w:rPr>
            </w:pPr>
            <w:r>
              <w:rPr>
                <w:rFonts w:ascii="Arial" w:hAnsi="Arial" w:cs="Arial"/>
                <w:i/>
                <w:color w:val="7030A0"/>
                <w:lang w:eastAsia="en-GB"/>
              </w:rPr>
              <w:t xml:space="preserve">check accuracy of reporting. Any USB sticks used to store or transfer data will be password protected. All participants will be given a unique identifier to ensure confidentiality and this list will be kept securely in the password protected folder. </w:t>
            </w:r>
            <w:commentRangeEnd w:id="28"/>
            <w:r>
              <w:rPr>
                <w:rStyle w:val="CommentReference"/>
              </w:rPr>
              <w:commentReference w:id="28"/>
            </w:r>
          </w:p>
          <w:p w14:paraId="5F5E4C1F" w14:textId="77777777" w:rsidR="00485167" w:rsidRDefault="00485167">
            <w:pPr>
              <w:rPr>
                <w:rFonts w:ascii="Arial" w:hAnsi="Arial" w:cs="Arial"/>
              </w:rPr>
            </w:pPr>
          </w:p>
          <w:p w14:paraId="3F9B345A" w14:textId="77777777" w:rsidR="00485167" w:rsidRDefault="00485167">
            <w:pPr>
              <w:rPr>
                <w:rFonts w:ascii="Arial" w:hAnsi="Arial" w:cs="Arial"/>
              </w:rPr>
            </w:pPr>
          </w:p>
          <w:p w14:paraId="40343A89" w14:textId="77777777" w:rsidR="00485167" w:rsidRDefault="00000000">
            <w:pPr>
              <w:autoSpaceDE w:val="0"/>
              <w:autoSpaceDN w:val="0"/>
              <w:adjustRightInd w:val="0"/>
              <w:rPr>
                <w:rFonts w:ascii="Arial" w:hAnsi="Arial" w:cs="Arial"/>
                <w:i/>
                <w:color w:val="808080"/>
                <w:sz w:val="18"/>
                <w:szCs w:val="18"/>
              </w:rPr>
            </w:pPr>
            <w:r>
              <w:rPr>
                <w:rFonts w:ascii="Arial" w:hAnsi="Arial" w:cs="Arial"/>
                <w:i/>
                <w:color w:val="808080"/>
                <w:sz w:val="18"/>
                <w:szCs w:val="18"/>
              </w:rPr>
              <w:t xml:space="preserve">(this box should expand as you </w:t>
            </w:r>
            <w:proofErr w:type="gramStart"/>
            <w:r>
              <w:rPr>
                <w:rFonts w:ascii="Arial" w:hAnsi="Arial" w:cs="Arial"/>
                <w:i/>
                <w:color w:val="808080"/>
                <w:sz w:val="18"/>
                <w:szCs w:val="18"/>
              </w:rPr>
              <w:t>type  Got</w:t>
            </w:r>
            <w:proofErr w:type="gramEnd"/>
            <w:r>
              <w:rPr>
                <w:rFonts w:ascii="Arial" w:hAnsi="Arial" w:cs="Arial"/>
                <w:i/>
                <w:color w:val="808080"/>
                <w:sz w:val="18"/>
                <w:szCs w:val="18"/>
              </w:rPr>
              <w:t xml:space="preserve"> it. Here's a revised version tailored to the use of secondary data:</w:t>
            </w:r>
          </w:p>
          <w:p w14:paraId="2EB66B71" w14:textId="77777777" w:rsidR="00485167" w:rsidRDefault="00485167">
            <w:pPr>
              <w:autoSpaceDE w:val="0"/>
              <w:autoSpaceDN w:val="0"/>
              <w:adjustRightInd w:val="0"/>
              <w:rPr>
                <w:rFonts w:ascii="Arial" w:hAnsi="Arial" w:cs="Arial"/>
                <w:i/>
                <w:color w:val="808080"/>
                <w:sz w:val="18"/>
                <w:szCs w:val="18"/>
              </w:rPr>
            </w:pPr>
          </w:p>
          <w:p w14:paraId="2744A771" w14:textId="77777777" w:rsidR="00485167" w:rsidRDefault="00000000">
            <w:pPr>
              <w:autoSpaceDE w:val="0"/>
              <w:autoSpaceDN w:val="0"/>
              <w:adjustRightInd w:val="0"/>
              <w:rPr>
                <w:rFonts w:ascii="Arial" w:hAnsi="Arial" w:cs="Arial"/>
                <w:b/>
                <w:bCs/>
              </w:rPr>
            </w:pPr>
            <w:r>
              <w:rPr>
                <w:rFonts w:ascii="Arial" w:hAnsi="Arial" w:cs="Arial"/>
                <w:i/>
                <w:color w:val="808080"/>
                <w:sz w:val="18"/>
                <w:szCs w:val="18"/>
              </w:rPr>
              <w:t xml:space="preserve">In adherence to ethical guidelines, this research solely relies on secondary data sources, ensuring no direct contact with participants. However, all data accessed through secondary channel would be securely stored in password-protected cloud storage within the University Office 365 system. This data will not be shared externally. The researcher will meticulously </w:t>
            </w:r>
            <w:proofErr w:type="spellStart"/>
            <w:r>
              <w:rPr>
                <w:rFonts w:ascii="Arial" w:hAnsi="Arial" w:cs="Arial"/>
                <w:i/>
                <w:color w:val="808080"/>
                <w:sz w:val="18"/>
                <w:szCs w:val="18"/>
              </w:rPr>
              <w:t>analyse</w:t>
            </w:r>
            <w:proofErr w:type="spellEnd"/>
            <w:r>
              <w:rPr>
                <w:rFonts w:ascii="Arial" w:hAnsi="Arial" w:cs="Arial"/>
                <w:i/>
                <w:color w:val="808080"/>
                <w:sz w:val="18"/>
                <w:szCs w:val="18"/>
              </w:rPr>
              <w:t xml:space="preserve"> materials obtained from secondary sources, maintaining accuracy. In the event of data transfer via USB sticks, stringent password protection measures will be implemented. Each dataset will be assigned a unique identifier to preserve confidentiality, with access restricted to authorized personnel. Our commitment remains unwavering in upholding the integrity and security of all collected data throughout the research process.</w:t>
            </w:r>
          </w:p>
        </w:tc>
      </w:tr>
    </w:tbl>
    <w:p w14:paraId="7C25378B" w14:textId="77777777" w:rsidR="00485167" w:rsidRDefault="00485167"/>
    <w:tbl>
      <w:tblPr>
        <w:tblStyle w:val="TableGrid"/>
        <w:tblW w:w="10485" w:type="dxa"/>
        <w:tblLook w:val="04A0" w:firstRow="1" w:lastRow="0" w:firstColumn="1" w:lastColumn="0" w:noHBand="0" w:noVBand="1"/>
      </w:tblPr>
      <w:tblGrid>
        <w:gridCol w:w="562"/>
        <w:gridCol w:w="7905"/>
        <w:gridCol w:w="992"/>
        <w:gridCol w:w="1026"/>
      </w:tblGrid>
      <w:tr w:rsidR="00485167" w14:paraId="71CF0162" w14:textId="77777777">
        <w:trPr>
          <w:trHeight w:val="439"/>
        </w:trPr>
        <w:tc>
          <w:tcPr>
            <w:tcW w:w="562" w:type="dxa"/>
            <w:shd w:val="clear" w:color="auto" w:fill="F2F2F2"/>
          </w:tcPr>
          <w:p w14:paraId="3AD0C1D6" w14:textId="77777777" w:rsidR="00485167" w:rsidRDefault="00485167">
            <w:pPr>
              <w:autoSpaceDE w:val="0"/>
              <w:autoSpaceDN w:val="0"/>
              <w:adjustRightInd w:val="0"/>
              <w:rPr>
                <w:rFonts w:ascii="Arial" w:hAnsi="Arial" w:cs="Arial"/>
              </w:rPr>
            </w:pPr>
          </w:p>
        </w:tc>
        <w:tc>
          <w:tcPr>
            <w:tcW w:w="9923" w:type="dxa"/>
            <w:gridSpan w:val="3"/>
            <w:shd w:val="clear" w:color="auto" w:fill="F2F2F2"/>
            <w:vAlign w:val="center"/>
          </w:tcPr>
          <w:p w14:paraId="75A90FC5" w14:textId="77777777" w:rsidR="00485167" w:rsidRDefault="00000000">
            <w:pPr>
              <w:autoSpaceDE w:val="0"/>
              <w:autoSpaceDN w:val="0"/>
              <w:adjustRightInd w:val="0"/>
              <w:rPr>
                <w:rFonts w:ascii="Arial" w:hAnsi="Arial" w:cs="Arial"/>
                <w:b/>
                <w:bCs/>
              </w:rPr>
            </w:pPr>
            <w:r>
              <w:rPr>
                <w:rFonts w:ascii="Arial" w:hAnsi="Arial" w:cs="Arial"/>
                <w:b/>
                <w:bCs/>
              </w:rPr>
              <w:t>Data Protection</w:t>
            </w:r>
          </w:p>
        </w:tc>
      </w:tr>
      <w:tr w:rsidR="00485167" w14:paraId="6A12BC4E" w14:textId="77777777">
        <w:trPr>
          <w:trHeight w:val="439"/>
        </w:trPr>
        <w:tc>
          <w:tcPr>
            <w:tcW w:w="562" w:type="dxa"/>
            <w:shd w:val="clear" w:color="auto" w:fill="F2F2F2"/>
            <w:vAlign w:val="center"/>
          </w:tcPr>
          <w:p w14:paraId="2D750084" w14:textId="77777777" w:rsidR="00485167" w:rsidRDefault="00485167">
            <w:pPr>
              <w:autoSpaceDE w:val="0"/>
              <w:autoSpaceDN w:val="0"/>
              <w:adjustRightInd w:val="0"/>
              <w:jc w:val="center"/>
              <w:rPr>
                <w:rFonts w:ascii="Arial" w:hAnsi="Arial" w:cs="Arial"/>
              </w:rPr>
            </w:pPr>
          </w:p>
        </w:tc>
        <w:tc>
          <w:tcPr>
            <w:tcW w:w="7905" w:type="dxa"/>
            <w:shd w:val="clear" w:color="auto" w:fill="F2F2F2"/>
            <w:vAlign w:val="center"/>
          </w:tcPr>
          <w:p w14:paraId="7CA1A1CA" w14:textId="77777777" w:rsidR="00485167" w:rsidRDefault="00000000">
            <w:pPr>
              <w:autoSpaceDE w:val="0"/>
              <w:autoSpaceDN w:val="0"/>
              <w:adjustRightInd w:val="0"/>
              <w:rPr>
                <w:rFonts w:ascii="Arial" w:hAnsi="Arial" w:cs="Arial"/>
                <w:b/>
                <w:bCs/>
              </w:rPr>
            </w:pPr>
            <w:r>
              <w:rPr>
                <w:rFonts w:ascii="Arial" w:hAnsi="Arial" w:cs="Arial"/>
              </w:rPr>
              <w:t xml:space="preserve">Will the research activity </w:t>
            </w:r>
            <w:r>
              <w:rPr>
                <w:rFonts w:ascii="Arial" w:hAnsi="Arial" w:cs="Arial"/>
                <w:bCs/>
              </w:rPr>
              <w:t>involve any of the following activities:</w:t>
            </w:r>
          </w:p>
        </w:tc>
        <w:tc>
          <w:tcPr>
            <w:tcW w:w="992" w:type="dxa"/>
            <w:shd w:val="clear" w:color="auto" w:fill="F2F2F2"/>
            <w:vAlign w:val="center"/>
          </w:tcPr>
          <w:p w14:paraId="5FC8BA6B" w14:textId="77777777" w:rsidR="00485167" w:rsidRDefault="00000000">
            <w:pPr>
              <w:autoSpaceDE w:val="0"/>
              <w:autoSpaceDN w:val="0"/>
              <w:adjustRightInd w:val="0"/>
              <w:jc w:val="center"/>
              <w:rPr>
                <w:rFonts w:ascii="Arial" w:hAnsi="Arial" w:cs="Arial"/>
                <w:b/>
                <w:bCs/>
              </w:rPr>
            </w:pPr>
            <w:r>
              <w:rPr>
                <w:rFonts w:ascii="Arial" w:hAnsi="Arial" w:cs="Arial"/>
                <w:b/>
                <w:bCs/>
              </w:rPr>
              <w:t>YES</w:t>
            </w:r>
          </w:p>
        </w:tc>
        <w:tc>
          <w:tcPr>
            <w:tcW w:w="1026" w:type="dxa"/>
            <w:shd w:val="clear" w:color="auto" w:fill="F2F2F2"/>
            <w:vAlign w:val="center"/>
          </w:tcPr>
          <w:p w14:paraId="32A47469" w14:textId="77777777" w:rsidR="00485167" w:rsidRDefault="00000000">
            <w:pPr>
              <w:autoSpaceDE w:val="0"/>
              <w:autoSpaceDN w:val="0"/>
              <w:adjustRightInd w:val="0"/>
              <w:jc w:val="center"/>
              <w:rPr>
                <w:rFonts w:ascii="Arial" w:hAnsi="Arial" w:cs="Arial"/>
                <w:b/>
                <w:bCs/>
              </w:rPr>
            </w:pPr>
            <w:r>
              <w:rPr>
                <w:rFonts w:ascii="Arial" w:hAnsi="Arial" w:cs="Arial"/>
                <w:b/>
                <w:bCs/>
              </w:rPr>
              <w:t>NO</w:t>
            </w:r>
          </w:p>
        </w:tc>
      </w:tr>
      <w:tr w:rsidR="00485167" w14:paraId="7AF42D45" w14:textId="77777777">
        <w:trPr>
          <w:trHeight w:val="439"/>
        </w:trPr>
        <w:tc>
          <w:tcPr>
            <w:tcW w:w="562" w:type="dxa"/>
            <w:shd w:val="clear" w:color="auto" w:fill="F2F2F2"/>
            <w:vAlign w:val="center"/>
          </w:tcPr>
          <w:p w14:paraId="6BCEE635" w14:textId="77777777" w:rsidR="00485167" w:rsidRDefault="00000000">
            <w:pPr>
              <w:autoSpaceDE w:val="0"/>
              <w:autoSpaceDN w:val="0"/>
              <w:adjustRightInd w:val="0"/>
              <w:jc w:val="center"/>
              <w:rPr>
                <w:rFonts w:ascii="Arial" w:hAnsi="Arial" w:cs="Arial"/>
              </w:rPr>
            </w:pPr>
            <w:r>
              <w:rPr>
                <w:rFonts w:ascii="Arial" w:hAnsi="Arial" w:cs="Arial"/>
              </w:rPr>
              <w:t>13</w:t>
            </w:r>
          </w:p>
        </w:tc>
        <w:tc>
          <w:tcPr>
            <w:tcW w:w="7905" w:type="dxa"/>
            <w:shd w:val="clear" w:color="auto" w:fill="F2F2F2"/>
            <w:vAlign w:val="center"/>
          </w:tcPr>
          <w:p w14:paraId="7B627257" w14:textId="77777777" w:rsidR="00485167" w:rsidRDefault="00000000">
            <w:pPr>
              <w:autoSpaceDE w:val="0"/>
              <w:autoSpaceDN w:val="0"/>
              <w:adjustRightInd w:val="0"/>
              <w:rPr>
                <w:rFonts w:ascii="Arial" w:hAnsi="Arial" w:cs="Arial"/>
              </w:rPr>
            </w:pPr>
            <w:r>
              <w:rPr>
                <w:rFonts w:ascii="Arial" w:hAnsi="Arial" w:cs="Arial"/>
              </w:rPr>
              <w:t>Electronic transfer of data in any form?</w:t>
            </w:r>
          </w:p>
        </w:tc>
        <w:tc>
          <w:tcPr>
            <w:tcW w:w="992" w:type="dxa"/>
            <w:shd w:val="clear" w:color="auto" w:fill="BFBFBF"/>
            <w:vAlign w:val="center"/>
          </w:tcPr>
          <w:p w14:paraId="0AC973D0"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1026" w:type="dxa"/>
            <w:shd w:val="clear" w:color="auto" w:fill="BFBFBF"/>
            <w:vAlign w:val="center"/>
          </w:tcPr>
          <w:p w14:paraId="6D6C9DF2"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01564D90" w14:textId="77777777">
        <w:trPr>
          <w:trHeight w:val="403"/>
        </w:trPr>
        <w:tc>
          <w:tcPr>
            <w:tcW w:w="562" w:type="dxa"/>
            <w:shd w:val="clear" w:color="auto" w:fill="F2F2F2"/>
            <w:vAlign w:val="center"/>
          </w:tcPr>
          <w:p w14:paraId="0479A0B0" w14:textId="77777777" w:rsidR="00485167" w:rsidRDefault="00000000">
            <w:pPr>
              <w:autoSpaceDE w:val="0"/>
              <w:autoSpaceDN w:val="0"/>
              <w:adjustRightInd w:val="0"/>
              <w:jc w:val="center"/>
              <w:rPr>
                <w:rFonts w:ascii="Arial" w:hAnsi="Arial" w:cs="Arial"/>
              </w:rPr>
            </w:pPr>
            <w:r>
              <w:rPr>
                <w:rFonts w:ascii="Arial" w:hAnsi="Arial" w:cs="Arial"/>
              </w:rPr>
              <w:t>14</w:t>
            </w:r>
          </w:p>
        </w:tc>
        <w:tc>
          <w:tcPr>
            <w:tcW w:w="7905" w:type="dxa"/>
            <w:shd w:val="clear" w:color="auto" w:fill="F2F2F2"/>
            <w:vAlign w:val="center"/>
          </w:tcPr>
          <w:p w14:paraId="491633B6" w14:textId="77777777" w:rsidR="00485167" w:rsidRDefault="00000000">
            <w:pPr>
              <w:autoSpaceDE w:val="0"/>
              <w:autoSpaceDN w:val="0"/>
              <w:adjustRightInd w:val="0"/>
              <w:rPr>
                <w:rFonts w:ascii="Arial" w:hAnsi="Arial" w:cs="Arial"/>
              </w:rPr>
            </w:pPr>
            <w:r>
              <w:rPr>
                <w:rFonts w:ascii="Arial" w:hAnsi="Arial" w:cs="Arial"/>
              </w:rPr>
              <w:t>Sharing of data with others at the University outside of the immediate research team?</w:t>
            </w:r>
          </w:p>
        </w:tc>
        <w:tc>
          <w:tcPr>
            <w:tcW w:w="992" w:type="dxa"/>
            <w:shd w:val="clear" w:color="auto" w:fill="BFBFBF"/>
            <w:vAlign w:val="center"/>
          </w:tcPr>
          <w:p w14:paraId="73CABAA9"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1026" w:type="dxa"/>
            <w:shd w:val="clear" w:color="auto" w:fill="BFBFBF"/>
            <w:vAlign w:val="center"/>
          </w:tcPr>
          <w:p w14:paraId="4367D4AA"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682BAD9B" w14:textId="77777777">
        <w:trPr>
          <w:trHeight w:val="439"/>
        </w:trPr>
        <w:tc>
          <w:tcPr>
            <w:tcW w:w="562" w:type="dxa"/>
            <w:shd w:val="clear" w:color="auto" w:fill="F2F2F2"/>
            <w:vAlign w:val="center"/>
          </w:tcPr>
          <w:p w14:paraId="66EA2B95" w14:textId="77777777" w:rsidR="00485167" w:rsidRDefault="00000000">
            <w:pPr>
              <w:autoSpaceDE w:val="0"/>
              <w:autoSpaceDN w:val="0"/>
              <w:adjustRightInd w:val="0"/>
              <w:jc w:val="center"/>
              <w:rPr>
                <w:rFonts w:ascii="Arial" w:hAnsi="Arial" w:cs="Arial"/>
              </w:rPr>
            </w:pPr>
            <w:r>
              <w:rPr>
                <w:rFonts w:ascii="Arial" w:hAnsi="Arial" w:cs="Arial"/>
              </w:rPr>
              <w:t>15</w:t>
            </w:r>
          </w:p>
        </w:tc>
        <w:tc>
          <w:tcPr>
            <w:tcW w:w="7905" w:type="dxa"/>
            <w:shd w:val="clear" w:color="auto" w:fill="F2F2F2"/>
            <w:vAlign w:val="center"/>
          </w:tcPr>
          <w:p w14:paraId="4096DBA8" w14:textId="77777777" w:rsidR="00485167" w:rsidRDefault="00000000">
            <w:pPr>
              <w:autoSpaceDE w:val="0"/>
              <w:autoSpaceDN w:val="0"/>
              <w:adjustRightInd w:val="0"/>
              <w:rPr>
                <w:rFonts w:ascii="Arial" w:hAnsi="Arial" w:cs="Arial"/>
              </w:rPr>
            </w:pPr>
            <w:r>
              <w:rPr>
                <w:rFonts w:ascii="Arial" w:hAnsi="Arial" w:cs="Arial"/>
              </w:rPr>
              <w:t>Sharing of data with other organisations?</w:t>
            </w:r>
          </w:p>
        </w:tc>
        <w:tc>
          <w:tcPr>
            <w:tcW w:w="992" w:type="dxa"/>
            <w:shd w:val="clear" w:color="auto" w:fill="BFBFBF"/>
            <w:vAlign w:val="center"/>
          </w:tcPr>
          <w:p w14:paraId="767589E1"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1026" w:type="dxa"/>
            <w:shd w:val="clear" w:color="auto" w:fill="BFBFBF"/>
            <w:vAlign w:val="center"/>
          </w:tcPr>
          <w:p w14:paraId="16377261"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6DA5C86B" w14:textId="77777777">
        <w:trPr>
          <w:trHeight w:val="403"/>
        </w:trPr>
        <w:tc>
          <w:tcPr>
            <w:tcW w:w="562" w:type="dxa"/>
            <w:shd w:val="clear" w:color="auto" w:fill="F2F2F2"/>
            <w:vAlign w:val="center"/>
          </w:tcPr>
          <w:p w14:paraId="6EB00040" w14:textId="77777777" w:rsidR="00485167" w:rsidRDefault="00000000">
            <w:pPr>
              <w:autoSpaceDE w:val="0"/>
              <w:autoSpaceDN w:val="0"/>
              <w:adjustRightInd w:val="0"/>
              <w:jc w:val="center"/>
              <w:rPr>
                <w:rFonts w:ascii="Arial" w:hAnsi="Arial" w:cs="Arial"/>
              </w:rPr>
            </w:pPr>
            <w:r>
              <w:rPr>
                <w:rFonts w:ascii="Arial" w:hAnsi="Arial" w:cs="Arial"/>
              </w:rPr>
              <w:t>16</w:t>
            </w:r>
          </w:p>
        </w:tc>
        <w:tc>
          <w:tcPr>
            <w:tcW w:w="7905" w:type="dxa"/>
            <w:shd w:val="clear" w:color="auto" w:fill="F2F2F2"/>
            <w:vAlign w:val="center"/>
          </w:tcPr>
          <w:p w14:paraId="71069B7F" w14:textId="77777777" w:rsidR="00485167" w:rsidRDefault="00000000">
            <w:pPr>
              <w:autoSpaceDE w:val="0"/>
              <w:autoSpaceDN w:val="0"/>
              <w:adjustRightInd w:val="0"/>
              <w:rPr>
                <w:rFonts w:ascii="Arial" w:hAnsi="Arial" w:cs="Arial"/>
              </w:rPr>
            </w:pPr>
            <w:commentRangeStart w:id="29"/>
            <w:r>
              <w:rPr>
                <w:rFonts w:ascii="Arial" w:hAnsi="Arial" w:cs="Arial"/>
              </w:rPr>
              <w:t>Export of data outside the UK or importing of data from outside the UK?</w:t>
            </w:r>
            <w:commentRangeEnd w:id="29"/>
            <w:r>
              <w:rPr>
                <w:rStyle w:val="CommentReference"/>
              </w:rPr>
              <w:commentReference w:id="29"/>
            </w:r>
          </w:p>
        </w:tc>
        <w:tc>
          <w:tcPr>
            <w:tcW w:w="992" w:type="dxa"/>
            <w:shd w:val="clear" w:color="auto" w:fill="BFBFBF"/>
            <w:vAlign w:val="center"/>
          </w:tcPr>
          <w:p w14:paraId="783B50FE"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1026" w:type="dxa"/>
            <w:shd w:val="clear" w:color="auto" w:fill="BFBFBF"/>
            <w:vAlign w:val="center"/>
          </w:tcPr>
          <w:p w14:paraId="169F0594"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2FA73CDC" w14:textId="77777777">
        <w:trPr>
          <w:trHeight w:val="403"/>
        </w:trPr>
        <w:tc>
          <w:tcPr>
            <w:tcW w:w="562" w:type="dxa"/>
            <w:shd w:val="clear" w:color="auto" w:fill="F2F2F2"/>
            <w:vAlign w:val="center"/>
          </w:tcPr>
          <w:p w14:paraId="0C069FEB" w14:textId="77777777" w:rsidR="00485167" w:rsidRDefault="00000000">
            <w:pPr>
              <w:autoSpaceDE w:val="0"/>
              <w:autoSpaceDN w:val="0"/>
              <w:adjustRightInd w:val="0"/>
              <w:jc w:val="center"/>
              <w:rPr>
                <w:rFonts w:ascii="Arial" w:hAnsi="Arial" w:cs="Arial"/>
              </w:rPr>
            </w:pPr>
            <w:r>
              <w:rPr>
                <w:rFonts w:ascii="Arial" w:hAnsi="Arial" w:cs="Arial"/>
              </w:rPr>
              <w:t>17</w:t>
            </w:r>
          </w:p>
        </w:tc>
        <w:tc>
          <w:tcPr>
            <w:tcW w:w="7905" w:type="dxa"/>
            <w:shd w:val="clear" w:color="auto" w:fill="F2F2F2"/>
            <w:vAlign w:val="center"/>
          </w:tcPr>
          <w:p w14:paraId="7531B556" w14:textId="77777777" w:rsidR="00485167" w:rsidRDefault="00000000">
            <w:pPr>
              <w:autoSpaceDE w:val="0"/>
              <w:autoSpaceDN w:val="0"/>
              <w:adjustRightInd w:val="0"/>
              <w:rPr>
                <w:rFonts w:ascii="Arial" w:hAnsi="Arial" w:cs="Arial"/>
              </w:rPr>
            </w:pPr>
            <w:r>
              <w:rPr>
                <w:rFonts w:ascii="Arial" w:hAnsi="Arial" w:cs="Arial"/>
              </w:rPr>
              <w:t xml:space="preserve">Use of personal addresses, postcodes, faxes, </w:t>
            </w:r>
            <w:proofErr w:type="gramStart"/>
            <w:r>
              <w:rPr>
                <w:rFonts w:ascii="Arial" w:hAnsi="Arial" w:cs="Arial"/>
              </w:rPr>
              <w:t>emails</w:t>
            </w:r>
            <w:proofErr w:type="gramEnd"/>
            <w:r>
              <w:rPr>
                <w:rFonts w:ascii="Arial" w:hAnsi="Arial" w:cs="Arial"/>
              </w:rPr>
              <w:t xml:space="preserve"> or telephone numbers?</w:t>
            </w:r>
          </w:p>
        </w:tc>
        <w:tc>
          <w:tcPr>
            <w:tcW w:w="992" w:type="dxa"/>
            <w:shd w:val="clear" w:color="auto" w:fill="BFBFBF"/>
            <w:vAlign w:val="center"/>
          </w:tcPr>
          <w:p w14:paraId="0F06A293"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1026" w:type="dxa"/>
            <w:shd w:val="clear" w:color="auto" w:fill="BFBFBF"/>
            <w:vAlign w:val="center"/>
          </w:tcPr>
          <w:p w14:paraId="0C979E79"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3EDC75FD" w14:textId="77777777">
        <w:trPr>
          <w:trHeight w:val="403"/>
        </w:trPr>
        <w:tc>
          <w:tcPr>
            <w:tcW w:w="562" w:type="dxa"/>
            <w:shd w:val="clear" w:color="auto" w:fill="F2F2F2"/>
            <w:vAlign w:val="center"/>
          </w:tcPr>
          <w:p w14:paraId="3DD6808A" w14:textId="77777777" w:rsidR="00485167" w:rsidRDefault="00000000">
            <w:pPr>
              <w:autoSpaceDE w:val="0"/>
              <w:autoSpaceDN w:val="0"/>
              <w:adjustRightInd w:val="0"/>
              <w:jc w:val="center"/>
              <w:rPr>
                <w:rFonts w:ascii="Arial" w:hAnsi="Arial" w:cs="Arial"/>
              </w:rPr>
            </w:pPr>
            <w:r>
              <w:rPr>
                <w:rFonts w:ascii="Arial" w:hAnsi="Arial" w:cs="Arial"/>
              </w:rPr>
              <w:t>18</w:t>
            </w:r>
          </w:p>
        </w:tc>
        <w:tc>
          <w:tcPr>
            <w:tcW w:w="7905" w:type="dxa"/>
            <w:shd w:val="clear" w:color="auto" w:fill="F2F2F2"/>
            <w:vAlign w:val="center"/>
          </w:tcPr>
          <w:p w14:paraId="690E05F2" w14:textId="77777777" w:rsidR="00485167" w:rsidRDefault="00000000">
            <w:pPr>
              <w:autoSpaceDE w:val="0"/>
              <w:autoSpaceDN w:val="0"/>
              <w:adjustRightInd w:val="0"/>
              <w:rPr>
                <w:rFonts w:ascii="Arial" w:hAnsi="Arial" w:cs="Arial"/>
              </w:rPr>
            </w:pPr>
            <w:r>
              <w:rPr>
                <w:rFonts w:ascii="Arial" w:hAnsi="Arial" w:cs="Arial"/>
              </w:rPr>
              <w:t>Publication of data that might allow identification of individuals?</w:t>
            </w:r>
          </w:p>
        </w:tc>
        <w:tc>
          <w:tcPr>
            <w:tcW w:w="992" w:type="dxa"/>
            <w:shd w:val="clear" w:color="auto" w:fill="BFBFBF"/>
            <w:vAlign w:val="center"/>
          </w:tcPr>
          <w:p w14:paraId="5A07109F"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1026" w:type="dxa"/>
            <w:shd w:val="clear" w:color="auto" w:fill="BFBFBF"/>
            <w:vAlign w:val="center"/>
          </w:tcPr>
          <w:p w14:paraId="5C157954"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31626339" w14:textId="77777777">
        <w:trPr>
          <w:trHeight w:val="403"/>
        </w:trPr>
        <w:tc>
          <w:tcPr>
            <w:tcW w:w="562" w:type="dxa"/>
            <w:shd w:val="clear" w:color="auto" w:fill="F2F2F2"/>
            <w:vAlign w:val="center"/>
          </w:tcPr>
          <w:p w14:paraId="2AA74906" w14:textId="77777777" w:rsidR="00485167" w:rsidRDefault="00000000">
            <w:pPr>
              <w:autoSpaceDE w:val="0"/>
              <w:autoSpaceDN w:val="0"/>
              <w:adjustRightInd w:val="0"/>
              <w:jc w:val="center"/>
              <w:rPr>
                <w:rFonts w:ascii="Arial" w:hAnsi="Arial" w:cs="Arial"/>
              </w:rPr>
            </w:pPr>
            <w:r>
              <w:rPr>
                <w:rFonts w:ascii="Arial" w:hAnsi="Arial" w:cs="Arial"/>
              </w:rPr>
              <w:t>19</w:t>
            </w:r>
          </w:p>
        </w:tc>
        <w:tc>
          <w:tcPr>
            <w:tcW w:w="7905" w:type="dxa"/>
            <w:shd w:val="clear" w:color="auto" w:fill="F2F2F2"/>
            <w:vAlign w:val="center"/>
          </w:tcPr>
          <w:p w14:paraId="6EA9240C" w14:textId="77777777" w:rsidR="00485167" w:rsidRDefault="00000000">
            <w:pPr>
              <w:autoSpaceDE w:val="0"/>
              <w:autoSpaceDN w:val="0"/>
              <w:adjustRightInd w:val="0"/>
              <w:rPr>
                <w:rFonts w:ascii="Arial" w:hAnsi="Arial" w:cs="Arial"/>
              </w:rPr>
            </w:pPr>
            <w:r>
              <w:rPr>
                <w:rFonts w:ascii="Arial" w:hAnsi="Arial" w:cs="Arial"/>
              </w:rPr>
              <w:t>Use of data management system?</w:t>
            </w:r>
          </w:p>
        </w:tc>
        <w:tc>
          <w:tcPr>
            <w:tcW w:w="992" w:type="dxa"/>
            <w:shd w:val="clear" w:color="auto" w:fill="BFBFBF"/>
            <w:vAlign w:val="center"/>
          </w:tcPr>
          <w:p w14:paraId="69D8DB64"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1026" w:type="dxa"/>
            <w:shd w:val="clear" w:color="auto" w:fill="BFBFBF"/>
            <w:vAlign w:val="center"/>
          </w:tcPr>
          <w:p w14:paraId="3F656F0F"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08F6EDD6" w14:textId="77777777">
        <w:trPr>
          <w:trHeight w:val="403"/>
        </w:trPr>
        <w:tc>
          <w:tcPr>
            <w:tcW w:w="562" w:type="dxa"/>
            <w:shd w:val="clear" w:color="auto" w:fill="F2F2F2"/>
            <w:vAlign w:val="center"/>
          </w:tcPr>
          <w:p w14:paraId="26855434" w14:textId="77777777" w:rsidR="00485167" w:rsidRDefault="00000000">
            <w:pPr>
              <w:autoSpaceDE w:val="0"/>
              <w:autoSpaceDN w:val="0"/>
              <w:adjustRightInd w:val="0"/>
              <w:jc w:val="center"/>
              <w:rPr>
                <w:rFonts w:ascii="Arial" w:hAnsi="Arial" w:cs="Arial"/>
              </w:rPr>
            </w:pPr>
            <w:r>
              <w:rPr>
                <w:rFonts w:ascii="Arial" w:hAnsi="Arial" w:cs="Arial"/>
              </w:rPr>
              <w:t>20</w:t>
            </w:r>
          </w:p>
        </w:tc>
        <w:tc>
          <w:tcPr>
            <w:tcW w:w="7905" w:type="dxa"/>
            <w:shd w:val="clear" w:color="auto" w:fill="F2F2F2"/>
            <w:vAlign w:val="center"/>
          </w:tcPr>
          <w:p w14:paraId="63FC2834" w14:textId="77777777" w:rsidR="00485167" w:rsidRDefault="00000000">
            <w:pPr>
              <w:autoSpaceDE w:val="0"/>
              <w:autoSpaceDN w:val="0"/>
              <w:adjustRightInd w:val="0"/>
              <w:rPr>
                <w:rFonts w:ascii="Arial" w:hAnsi="Arial" w:cs="Arial"/>
                <w:b/>
                <w:bCs/>
              </w:rPr>
            </w:pPr>
            <w:r>
              <w:rPr>
                <w:rFonts w:ascii="Arial" w:hAnsi="Arial" w:cs="Arial"/>
              </w:rPr>
              <w:t>Data archiving?</w:t>
            </w:r>
          </w:p>
        </w:tc>
        <w:tc>
          <w:tcPr>
            <w:tcW w:w="992" w:type="dxa"/>
            <w:shd w:val="clear" w:color="auto" w:fill="BFBFBF"/>
            <w:vAlign w:val="center"/>
          </w:tcPr>
          <w:p w14:paraId="5B9F4082"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c>
          <w:tcPr>
            <w:tcW w:w="1026" w:type="dxa"/>
            <w:shd w:val="clear" w:color="auto" w:fill="BFBFBF"/>
            <w:vAlign w:val="center"/>
          </w:tcPr>
          <w:p w14:paraId="077AB178" w14:textId="77777777" w:rsidR="00485167" w:rsidRDefault="00000000">
            <w:pPr>
              <w:autoSpaceDE w:val="0"/>
              <w:autoSpaceDN w:val="0"/>
              <w:adjustRightInd w:val="0"/>
              <w:jc w:val="center"/>
              <w:rPr>
                <w:rFonts w:ascii="Arial" w:hAnsi="Arial" w:cs="Arial"/>
                <w:bCs/>
              </w:rPr>
            </w:pPr>
            <w:r>
              <w:rPr>
                <w:rFonts w:ascii="MS Gothic" w:eastAsia="MS Gothic" w:hAnsi="MS Gothic" w:cs="Arial" w:hint="eastAsia"/>
                <w:b/>
                <w:bCs/>
              </w:rPr>
              <w:t>☐</w:t>
            </w:r>
          </w:p>
        </w:tc>
      </w:tr>
      <w:tr w:rsidR="00485167" w14:paraId="2020B16E" w14:textId="77777777">
        <w:trPr>
          <w:trHeight w:val="403"/>
        </w:trPr>
        <w:tc>
          <w:tcPr>
            <w:tcW w:w="562" w:type="dxa"/>
            <w:shd w:val="clear" w:color="auto" w:fill="F2F2F2"/>
            <w:vAlign w:val="center"/>
          </w:tcPr>
          <w:p w14:paraId="040EE8C9" w14:textId="77777777" w:rsidR="00485167" w:rsidRDefault="00000000">
            <w:pPr>
              <w:spacing w:before="120" w:after="120"/>
              <w:jc w:val="center"/>
              <w:rPr>
                <w:rFonts w:ascii="Arial" w:hAnsi="Arial" w:cs="Arial"/>
              </w:rPr>
            </w:pPr>
            <w:r>
              <w:rPr>
                <w:rFonts w:ascii="Arial" w:hAnsi="Arial" w:cs="Arial"/>
              </w:rPr>
              <w:t>21</w:t>
            </w:r>
          </w:p>
        </w:tc>
        <w:tc>
          <w:tcPr>
            <w:tcW w:w="9923" w:type="dxa"/>
            <w:gridSpan w:val="3"/>
            <w:shd w:val="clear" w:color="auto" w:fill="F2F2F2"/>
            <w:vAlign w:val="center"/>
          </w:tcPr>
          <w:p w14:paraId="4B0529C8" w14:textId="77777777" w:rsidR="00485167" w:rsidRDefault="00000000">
            <w:pPr>
              <w:spacing w:before="120" w:after="120"/>
              <w:rPr>
                <w:rFonts w:ascii="Arial" w:hAnsi="Arial" w:cs="Arial"/>
                <w:bCs/>
              </w:rPr>
            </w:pPr>
            <w:r>
              <w:rPr>
                <w:rFonts w:ascii="Arial" w:hAnsi="Arial" w:cs="Arial"/>
              </w:rPr>
              <w:t>If YES</w:t>
            </w:r>
            <w:r>
              <w:rPr>
                <w:rFonts w:ascii="Arial" w:hAnsi="Arial" w:cs="Arial"/>
                <w:b/>
                <w:bCs/>
              </w:rPr>
              <w:t xml:space="preserve"> </w:t>
            </w:r>
            <w:r>
              <w:rPr>
                <w:rFonts w:ascii="Arial" w:hAnsi="Arial" w:cs="Arial"/>
              </w:rPr>
              <w:t xml:space="preserve">to any question, please provide full details, </w:t>
            </w:r>
            <w:r>
              <w:rPr>
                <w:rFonts w:ascii="Arial" w:hAnsi="Arial" w:cs="Arial"/>
                <w:bCs/>
              </w:rPr>
              <w:t>explaining how this will be conducted in accordance with the GDPR and Data Protection Act (2018) (and any international equivalents, where appropriate):</w:t>
            </w:r>
          </w:p>
        </w:tc>
      </w:tr>
      <w:tr w:rsidR="00485167" w14:paraId="426F9CFB" w14:textId="77777777">
        <w:trPr>
          <w:trHeight w:val="403"/>
        </w:trPr>
        <w:tc>
          <w:tcPr>
            <w:tcW w:w="562" w:type="dxa"/>
            <w:vAlign w:val="center"/>
          </w:tcPr>
          <w:p w14:paraId="21437F49" w14:textId="77777777" w:rsidR="00485167" w:rsidRDefault="00485167">
            <w:pPr>
              <w:autoSpaceDE w:val="0"/>
              <w:autoSpaceDN w:val="0"/>
              <w:adjustRightInd w:val="0"/>
              <w:jc w:val="center"/>
              <w:rPr>
                <w:rFonts w:ascii="Arial" w:hAnsi="Arial" w:cs="Arial"/>
              </w:rPr>
            </w:pPr>
          </w:p>
        </w:tc>
        <w:tc>
          <w:tcPr>
            <w:tcW w:w="9923" w:type="dxa"/>
            <w:gridSpan w:val="3"/>
            <w:vAlign w:val="center"/>
          </w:tcPr>
          <w:p w14:paraId="3576E172" w14:textId="77777777" w:rsidR="00485167" w:rsidRDefault="00000000">
            <w:pPr>
              <w:autoSpaceDE w:val="0"/>
              <w:autoSpaceDN w:val="0"/>
              <w:adjustRightInd w:val="0"/>
              <w:rPr>
                <w:rFonts w:ascii="Arial" w:hAnsi="Arial" w:cs="Arial"/>
                <w:color w:val="00B050"/>
              </w:rPr>
            </w:pPr>
            <w:r>
              <w:rPr>
                <w:rFonts w:ascii="Arial" w:hAnsi="Arial" w:cs="Arial"/>
                <w:color w:val="00B050"/>
              </w:rPr>
              <w:t>This includes data such as drafts of your thesis as well as experimental or survey data. An example of suitable text is given below.</w:t>
            </w:r>
          </w:p>
          <w:p w14:paraId="2CB3A8A8" w14:textId="77777777" w:rsidR="00485167" w:rsidRDefault="00485167">
            <w:pPr>
              <w:autoSpaceDE w:val="0"/>
              <w:autoSpaceDN w:val="0"/>
              <w:adjustRightInd w:val="0"/>
              <w:rPr>
                <w:rFonts w:ascii="Arial" w:hAnsi="Arial" w:cs="Arial"/>
              </w:rPr>
            </w:pPr>
          </w:p>
          <w:p w14:paraId="035A117F" w14:textId="77777777" w:rsidR="00485167" w:rsidRDefault="00000000">
            <w:pPr>
              <w:autoSpaceDE w:val="0"/>
              <w:autoSpaceDN w:val="0"/>
              <w:adjustRightInd w:val="0"/>
              <w:rPr>
                <w:rFonts w:ascii="Arial" w:hAnsi="Arial" w:cs="Arial"/>
              </w:rPr>
            </w:pPr>
            <w:commentRangeStart w:id="30"/>
            <w:r>
              <w:rPr>
                <w:rFonts w:ascii="Arial" w:hAnsi="Arial" w:cs="Arial"/>
                <w:i/>
                <w:color w:val="7030A0"/>
                <w:lang w:eastAsia="en-GB"/>
              </w:rPr>
              <w:t xml:space="preserve">All data will be encrypted and kept in password protected cloud storage on the University Office 365 system which will not be shared. Any USB sticks used to store or transfer data will be password protected. All data transfers will be </w:t>
            </w:r>
            <w:proofErr w:type="gramStart"/>
            <w:r>
              <w:rPr>
                <w:rFonts w:ascii="Arial" w:hAnsi="Arial" w:cs="Arial"/>
                <w:i/>
                <w:color w:val="7030A0"/>
                <w:lang w:eastAsia="en-GB"/>
              </w:rPr>
              <w:t>encrypted</w:t>
            </w:r>
            <w:proofErr w:type="gramEnd"/>
            <w:r>
              <w:rPr>
                <w:rFonts w:ascii="Arial" w:hAnsi="Arial" w:cs="Arial"/>
                <w:i/>
                <w:color w:val="7030A0"/>
                <w:lang w:eastAsia="en-GB"/>
              </w:rPr>
              <w:t xml:space="preserve"> and password protected.  All participants will be given a unique identifier to ensure confidentiality and this list will be kept securely in the password </w:t>
            </w:r>
            <w:r>
              <w:rPr>
                <w:rFonts w:ascii="Arial" w:hAnsi="Arial" w:cs="Arial"/>
                <w:i/>
                <w:color w:val="7030A0"/>
                <w:lang w:eastAsia="en-GB"/>
              </w:rPr>
              <w:lastRenderedPageBreak/>
              <w:t>protected folder. The data will be stored until the completion of the project and then deleted. In accordance with the DPA2018, participants will have the right to ask to see what data is held relating to them, and this data will be deleted immediately if the participant requests this, in which case the data will not be used in the project.</w:t>
            </w:r>
            <w:commentRangeEnd w:id="30"/>
            <w:r>
              <w:rPr>
                <w:rStyle w:val="CommentReference"/>
              </w:rPr>
              <w:commentReference w:id="30"/>
            </w:r>
          </w:p>
          <w:p w14:paraId="7B865722" w14:textId="77777777" w:rsidR="00485167" w:rsidRDefault="00485167">
            <w:pPr>
              <w:autoSpaceDE w:val="0"/>
              <w:autoSpaceDN w:val="0"/>
              <w:adjustRightInd w:val="0"/>
              <w:rPr>
                <w:rFonts w:ascii="Arial" w:hAnsi="Arial" w:cs="Arial"/>
              </w:rPr>
            </w:pPr>
          </w:p>
          <w:p w14:paraId="6BC9B50D" w14:textId="77777777" w:rsidR="00485167" w:rsidRDefault="00000000">
            <w:pPr>
              <w:autoSpaceDE w:val="0"/>
              <w:autoSpaceDN w:val="0"/>
              <w:adjustRightInd w:val="0"/>
              <w:rPr>
                <w:rFonts w:ascii="Arial" w:hAnsi="Arial" w:cs="Arial"/>
                <w:i/>
                <w:color w:val="808080"/>
                <w:sz w:val="18"/>
                <w:szCs w:val="18"/>
              </w:rPr>
            </w:pPr>
            <w:proofErr w:type="gramStart"/>
            <w:r>
              <w:rPr>
                <w:rFonts w:ascii="Arial" w:hAnsi="Arial" w:cs="Arial"/>
                <w:i/>
                <w:color w:val="808080"/>
                <w:sz w:val="18"/>
                <w:szCs w:val="18"/>
              </w:rPr>
              <w:t>( In</w:t>
            </w:r>
            <w:proofErr w:type="gramEnd"/>
            <w:r>
              <w:rPr>
                <w:rFonts w:ascii="Arial" w:hAnsi="Arial" w:cs="Arial"/>
                <w:i/>
                <w:color w:val="808080"/>
                <w:sz w:val="18"/>
                <w:szCs w:val="18"/>
              </w:rPr>
              <w:t xml:space="preserve"> accordance with ethical standards and data protection regulations, this project will utilize publicly available secondary data, rather than collecting data directly from participants. All data used will be obtained from reputable sources and will be handled with strict confidentiality and security measures.</w:t>
            </w:r>
          </w:p>
          <w:p w14:paraId="34339DBF" w14:textId="77777777" w:rsidR="00485167" w:rsidRDefault="00485167">
            <w:pPr>
              <w:autoSpaceDE w:val="0"/>
              <w:autoSpaceDN w:val="0"/>
              <w:adjustRightInd w:val="0"/>
              <w:rPr>
                <w:rFonts w:ascii="Arial" w:hAnsi="Arial" w:cs="Arial"/>
                <w:i/>
                <w:color w:val="808080"/>
                <w:sz w:val="18"/>
                <w:szCs w:val="18"/>
              </w:rPr>
            </w:pPr>
          </w:p>
          <w:p w14:paraId="3B378320" w14:textId="77777777" w:rsidR="00485167" w:rsidRDefault="00000000">
            <w:pPr>
              <w:autoSpaceDE w:val="0"/>
              <w:autoSpaceDN w:val="0"/>
              <w:adjustRightInd w:val="0"/>
              <w:rPr>
                <w:rFonts w:ascii="Arial" w:hAnsi="Arial" w:cs="Arial"/>
                <w:i/>
                <w:color w:val="808080"/>
                <w:sz w:val="18"/>
                <w:szCs w:val="18"/>
              </w:rPr>
            </w:pPr>
            <w:r>
              <w:rPr>
                <w:rFonts w:ascii="Arial" w:hAnsi="Arial" w:cs="Arial"/>
                <w:i/>
                <w:color w:val="808080"/>
                <w:sz w:val="18"/>
                <w:szCs w:val="18"/>
              </w:rPr>
              <w:t xml:space="preserve">To ensure data security, all information will be encrypted and stored in password-protected cloud storage on the University's Office 365 system. Additionally, any data transfers will be </w:t>
            </w:r>
            <w:proofErr w:type="gramStart"/>
            <w:r>
              <w:rPr>
                <w:rFonts w:ascii="Arial" w:hAnsi="Arial" w:cs="Arial"/>
                <w:i/>
                <w:color w:val="808080"/>
                <w:sz w:val="18"/>
                <w:szCs w:val="18"/>
              </w:rPr>
              <w:t>encrypted</w:t>
            </w:r>
            <w:proofErr w:type="gramEnd"/>
            <w:r>
              <w:rPr>
                <w:rFonts w:ascii="Arial" w:hAnsi="Arial" w:cs="Arial"/>
                <w:i/>
                <w:color w:val="808080"/>
                <w:sz w:val="18"/>
                <w:szCs w:val="18"/>
              </w:rPr>
              <w:t xml:space="preserve"> and password protected to prevent unauthorized access during transit.</w:t>
            </w:r>
          </w:p>
          <w:p w14:paraId="5BAE3B30" w14:textId="77777777" w:rsidR="00485167" w:rsidRDefault="00485167">
            <w:pPr>
              <w:autoSpaceDE w:val="0"/>
              <w:autoSpaceDN w:val="0"/>
              <w:adjustRightInd w:val="0"/>
              <w:rPr>
                <w:rFonts w:ascii="Arial" w:hAnsi="Arial" w:cs="Arial"/>
                <w:i/>
                <w:color w:val="808080"/>
                <w:sz w:val="18"/>
                <w:szCs w:val="18"/>
              </w:rPr>
            </w:pPr>
          </w:p>
          <w:p w14:paraId="4621951A" w14:textId="77777777" w:rsidR="00485167" w:rsidRDefault="00000000">
            <w:pPr>
              <w:autoSpaceDE w:val="0"/>
              <w:autoSpaceDN w:val="0"/>
              <w:adjustRightInd w:val="0"/>
              <w:rPr>
                <w:rFonts w:ascii="Arial" w:hAnsi="Arial" w:cs="Arial"/>
                <w:i/>
                <w:color w:val="808080"/>
                <w:sz w:val="18"/>
                <w:szCs w:val="18"/>
              </w:rPr>
            </w:pPr>
            <w:r>
              <w:rPr>
                <w:rFonts w:ascii="Arial" w:hAnsi="Arial" w:cs="Arial"/>
                <w:i/>
                <w:color w:val="808080"/>
                <w:sz w:val="18"/>
                <w:szCs w:val="18"/>
              </w:rPr>
              <w:t>Furthermore, all data will be stored until the completion of the project and will then be promptly deleted in compliance with data protection regulations.</w:t>
            </w:r>
          </w:p>
          <w:p w14:paraId="1161D92B" w14:textId="77777777" w:rsidR="00485167" w:rsidRDefault="00485167">
            <w:pPr>
              <w:autoSpaceDE w:val="0"/>
              <w:autoSpaceDN w:val="0"/>
              <w:adjustRightInd w:val="0"/>
              <w:rPr>
                <w:rFonts w:ascii="Arial" w:hAnsi="Arial" w:cs="Arial"/>
                <w:i/>
                <w:color w:val="808080"/>
                <w:sz w:val="18"/>
                <w:szCs w:val="18"/>
              </w:rPr>
            </w:pPr>
          </w:p>
          <w:p w14:paraId="71D50E7A" w14:textId="77777777" w:rsidR="00485167" w:rsidRDefault="00000000">
            <w:pPr>
              <w:autoSpaceDE w:val="0"/>
              <w:autoSpaceDN w:val="0"/>
              <w:adjustRightInd w:val="0"/>
              <w:rPr>
                <w:rFonts w:ascii="Arial" w:hAnsi="Arial" w:cs="Arial"/>
                <w:i/>
                <w:color w:val="808080"/>
                <w:sz w:val="18"/>
                <w:szCs w:val="18"/>
              </w:rPr>
            </w:pPr>
            <w:r>
              <w:rPr>
                <w:rFonts w:ascii="Arial" w:hAnsi="Arial" w:cs="Arial"/>
                <w:i/>
                <w:color w:val="808080"/>
                <w:sz w:val="18"/>
                <w:szCs w:val="18"/>
              </w:rPr>
              <w:t>Should there be any concerns about the data used or requests for data removal, individuals referenced in the data will have the right to request access to the information concerning them, and their data will be deleted upon request.</w:t>
            </w:r>
          </w:p>
          <w:p w14:paraId="15993F95" w14:textId="77777777" w:rsidR="00485167" w:rsidRDefault="00485167">
            <w:pPr>
              <w:autoSpaceDE w:val="0"/>
              <w:autoSpaceDN w:val="0"/>
              <w:adjustRightInd w:val="0"/>
              <w:rPr>
                <w:rFonts w:ascii="Arial" w:hAnsi="Arial" w:cs="Arial"/>
                <w:i/>
                <w:color w:val="808080"/>
                <w:sz w:val="18"/>
                <w:szCs w:val="18"/>
              </w:rPr>
            </w:pPr>
          </w:p>
          <w:p w14:paraId="3328E1EA" w14:textId="77777777" w:rsidR="00485167" w:rsidRDefault="00000000">
            <w:pPr>
              <w:autoSpaceDE w:val="0"/>
              <w:autoSpaceDN w:val="0"/>
              <w:adjustRightInd w:val="0"/>
              <w:rPr>
                <w:rFonts w:cs="Arial"/>
              </w:rPr>
            </w:pPr>
            <w:r>
              <w:rPr>
                <w:rFonts w:ascii="Arial" w:hAnsi="Arial" w:cs="Arial"/>
                <w:i/>
                <w:color w:val="808080"/>
                <w:sz w:val="18"/>
                <w:szCs w:val="18"/>
              </w:rPr>
              <w:t>These measures are implemented to uphold ethical standards and ensure the confidentiality and integrity of all data used in the project.)</w:t>
            </w:r>
          </w:p>
        </w:tc>
      </w:tr>
      <w:tr w:rsidR="00485167" w14:paraId="031E9D71" w14:textId="77777777">
        <w:trPr>
          <w:trHeight w:val="403"/>
        </w:trPr>
        <w:tc>
          <w:tcPr>
            <w:tcW w:w="562" w:type="dxa"/>
            <w:shd w:val="clear" w:color="auto" w:fill="F2F2F2"/>
            <w:vAlign w:val="center"/>
          </w:tcPr>
          <w:p w14:paraId="4EE63441" w14:textId="77777777" w:rsidR="00485167" w:rsidRDefault="00000000">
            <w:pPr>
              <w:autoSpaceDE w:val="0"/>
              <w:autoSpaceDN w:val="0"/>
              <w:adjustRightInd w:val="0"/>
              <w:jc w:val="center"/>
              <w:rPr>
                <w:rFonts w:ascii="Arial" w:hAnsi="Arial" w:cs="Arial"/>
                <w:bCs/>
              </w:rPr>
            </w:pPr>
            <w:r>
              <w:rPr>
                <w:rFonts w:ascii="Arial" w:hAnsi="Arial" w:cs="Arial"/>
              </w:rPr>
              <w:lastRenderedPageBreak/>
              <w:t>22</w:t>
            </w:r>
          </w:p>
        </w:tc>
        <w:tc>
          <w:tcPr>
            <w:tcW w:w="9923" w:type="dxa"/>
            <w:gridSpan w:val="3"/>
            <w:shd w:val="clear" w:color="auto" w:fill="F2F2F2"/>
            <w:vAlign w:val="center"/>
          </w:tcPr>
          <w:p w14:paraId="706F911B" w14:textId="77777777" w:rsidR="00485167" w:rsidRDefault="00000000">
            <w:pPr>
              <w:autoSpaceDE w:val="0"/>
              <w:autoSpaceDN w:val="0"/>
              <w:adjustRightInd w:val="0"/>
              <w:rPr>
                <w:rFonts w:ascii="Arial" w:hAnsi="Arial" w:cs="Arial"/>
              </w:rPr>
            </w:pPr>
            <w:r>
              <w:rPr>
                <w:rFonts w:ascii="Arial" w:hAnsi="Arial" w:cs="Arial"/>
                <w:bCs/>
              </w:rPr>
              <w:t>List all who will have access to the data generated by the research activity</w:t>
            </w:r>
            <w:r>
              <w:rPr>
                <w:rFonts w:ascii="Arial" w:hAnsi="Arial" w:cs="Arial"/>
              </w:rPr>
              <w:t>:</w:t>
            </w:r>
          </w:p>
        </w:tc>
      </w:tr>
      <w:tr w:rsidR="00485167" w14:paraId="41CAC201" w14:textId="77777777">
        <w:trPr>
          <w:trHeight w:val="403"/>
        </w:trPr>
        <w:tc>
          <w:tcPr>
            <w:tcW w:w="562" w:type="dxa"/>
            <w:vAlign w:val="center"/>
          </w:tcPr>
          <w:p w14:paraId="488AA96E" w14:textId="77777777" w:rsidR="00485167" w:rsidRDefault="00485167">
            <w:pPr>
              <w:autoSpaceDE w:val="0"/>
              <w:autoSpaceDN w:val="0"/>
              <w:adjustRightInd w:val="0"/>
              <w:jc w:val="center"/>
              <w:rPr>
                <w:rFonts w:ascii="Arial" w:hAnsi="Arial" w:cs="Arial"/>
              </w:rPr>
            </w:pPr>
          </w:p>
        </w:tc>
        <w:tc>
          <w:tcPr>
            <w:tcW w:w="9923" w:type="dxa"/>
            <w:gridSpan w:val="3"/>
            <w:vAlign w:val="center"/>
          </w:tcPr>
          <w:p w14:paraId="0A92AF58" w14:textId="77777777" w:rsidR="00485167" w:rsidRDefault="00000000">
            <w:pPr>
              <w:autoSpaceDE w:val="0"/>
              <w:autoSpaceDN w:val="0"/>
              <w:adjustRightInd w:val="0"/>
              <w:rPr>
                <w:rFonts w:ascii="Arial" w:hAnsi="Arial" w:cs="Arial"/>
                <w:color w:val="00B050"/>
                <w:sz w:val="24"/>
              </w:rPr>
            </w:pPr>
            <w:r>
              <w:rPr>
                <w:rFonts w:ascii="Arial" w:hAnsi="Arial" w:cs="Arial"/>
                <w:color w:val="00B050"/>
              </w:rPr>
              <w:t>Normally the principal researcher, possibly also the supervisor and, if the project has an industrial partner, a representative of that partner. Possibly also external examiners.</w:t>
            </w:r>
          </w:p>
          <w:p w14:paraId="385D66EF" w14:textId="77777777" w:rsidR="00485167" w:rsidRDefault="00485167">
            <w:pPr>
              <w:autoSpaceDE w:val="0"/>
              <w:autoSpaceDN w:val="0"/>
              <w:adjustRightInd w:val="0"/>
              <w:rPr>
                <w:rFonts w:ascii="Arial" w:hAnsi="Arial" w:cs="Arial"/>
              </w:rPr>
            </w:pPr>
          </w:p>
          <w:p w14:paraId="7242BFDB" w14:textId="77777777" w:rsidR="00485167" w:rsidRDefault="00485167">
            <w:pPr>
              <w:autoSpaceDE w:val="0"/>
              <w:autoSpaceDN w:val="0"/>
              <w:adjustRightInd w:val="0"/>
              <w:rPr>
                <w:rFonts w:ascii="Arial" w:hAnsi="Arial" w:cs="Arial"/>
              </w:rPr>
            </w:pPr>
          </w:p>
          <w:p w14:paraId="05C71705" w14:textId="77777777" w:rsidR="00485167" w:rsidRDefault="00000000">
            <w:pPr>
              <w:autoSpaceDE w:val="0"/>
              <w:autoSpaceDN w:val="0"/>
              <w:adjustRightInd w:val="0"/>
              <w:rPr>
                <w:rFonts w:ascii="Arial" w:hAnsi="Arial" w:cs="Arial"/>
              </w:rPr>
            </w:pPr>
            <w:r>
              <w:rPr>
                <w:rFonts w:ascii="Arial" w:hAnsi="Arial" w:cs="Arial"/>
                <w:i/>
                <w:color w:val="808080"/>
                <w:sz w:val="18"/>
                <w:szCs w:val="18"/>
              </w:rPr>
              <w:t xml:space="preserve">(The personnel that are most likely to have access to the data generated by this research are the </w:t>
            </w:r>
            <w:proofErr w:type="gramStart"/>
            <w:r>
              <w:rPr>
                <w:rFonts w:ascii="Arial" w:hAnsi="Arial" w:cs="Arial"/>
                <w:i/>
                <w:color w:val="808080"/>
                <w:sz w:val="18"/>
                <w:szCs w:val="18"/>
              </w:rPr>
              <w:t>Principal</w:t>
            </w:r>
            <w:proofErr w:type="gramEnd"/>
            <w:r>
              <w:rPr>
                <w:rFonts w:ascii="Arial" w:hAnsi="Arial" w:cs="Arial"/>
                <w:i/>
                <w:color w:val="808080"/>
                <w:sz w:val="18"/>
                <w:szCs w:val="18"/>
              </w:rPr>
              <w:t xml:space="preserve"> investigator, the project supervisor, and probably external examiners </w:t>
            </w:r>
            <w:proofErr w:type="spellStart"/>
            <w:r>
              <w:rPr>
                <w:rFonts w:ascii="Arial" w:hAnsi="Arial" w:cs="Arial"/>
                <w:i/>
                <w:color w:val="808080"/>
                <w:sz w:val="18"/>
                <w:szCs w:val="18"/>
              </w:rPr>
              <w:t>authorse</w:t>
            </w:r>
            <w:proofErr w:type="spellEnd"/>
            <w:r>
              <w:rPr>
                <w:rFonts w:ascii="Arial" w:hAnsi="Arial" w:cs="Arial"/>
                <w:i/>
                <w:color w:val="808080"/>
                <w:sz w:val="18"/>
                <w:szCs w:val="18"/>
              </w:rPr>
              <w:t xml:space="preserve"> by the university.)</w:t>
            </w:r>
          </w:p>
        </w:tc>
      </w:tr>
      <w:tr w:rsidR="00485167" w14:paraId="7F3B79CF" w14:textId="77777777">
        <w:trPr>
          <w:trHeight w:val="403"/>
        </w:trPr>
        <w:tc>
          <w:tcPr>
            <w:tcW w:w="562" w:type="dxa"/>
            <w:shd w:val="clear" w:color="auto" w:fill="F2F2F2"/>
            <w:vAlign w:val="center"/>
          </w:tcPr>
          <w:p w14:paraId="1A817A21" w14:textId="77777777" w:rsidR="00485167" w:rsidRDefault="00000000">
            <w:pPr>
              <w:autoSpaceDE w:val="0"/>
              <w:autoSpaceDN w:val="0"/>
              <w:adjustRightInd w:val="0"/>
              <w:jc w:val="center"/>
              <w:rPr>
                <w:rFonts w:ascii="Arial" w:hAnsi="Arial" w:cs="Arial"/>
                <w:bCs/>
              </w:rPr>
            </w:pPr>
            <w:r>
              <w:rPr>
                <w:rFonts w:ascii="Arial" w:hAnsi="Arial" w:cs="Arial"/>
              </w:rPr>
              <w:t>23</w:t>
            </w:r>
          </w:p>
        </w:tc>
        <w:tc>
          <w:tcPr>
            <w:tcW w:w="9923" w:type="dxa"/>
            <w:gridSpan w:val="3"/>
            <w:shd w:val="clear" w:color="auto" w:fill="F2F2F2"/>
          </w:tcPr>
          <w:p w14:paraId="74370EB0" w14:textId="77777777" w:rsidR="00485167" w:rsidRDefault="00000000">
            <w:pPr>
              <w:autoSpaceDE w:val="0"/>
              <w:autoSpaceDN w:val="0"/>
              <w:adjustRightInd w:val="0"/>
              <w:rPr>
                <w:rFonts w:ascii="Arial" w:hAnsi="Arial" w:cs="Arial"/>
              </w:rPr>
            </w:pPr>
            <w:r>
              <w:rPr>
                <w:rFonts w:ascii="Arial" w:hAnsi="Arial" w:cs="Arial"/>
                <w:bCs/>
              </w:rPr>
              <w:t>List who will have control of, and act as custodian(s) for, data generated by the research activity</w:t>
            </w:r>
            <w:r>
              <w:rPr>
                <w:rFonts w:ascii="Arial" w:hAnsi="Arial" w:cs="Arial"/>
              </w:rPr>
              <w:t>:</w:t>
            </w:r>
          </w:p>
        </w:tc>
      </w:tr>
      <w:tr w:rsidR="00485167" w14:paraId="0EEF5093" w14:textId="77777777">
        <w:trPr>
          <w:trHeight w:val="403"/>
        </w:trPr>
        <w:tc>
          <w:tcPr>
            <w:tcW w:w="562" w:type="dxa"/>
            <w:vAlign w:val="center"/>
          </w:tcPr>
          <w:p w14:paraId="27BCEE6A" w14:textId="77777777" w:rsidR="00485167" w:rsidRDefault="00485167">
            <w:pPr>
              <w:autoSpaceDE w:val="0"/>
              <w:autoSpaceDN w:val="0"/>
              <w:adjustRightInd w:val="0"/>
              <w:jc w:val="center"/>
              <w:rPr>
                <w:rFonts w:ascii="Arial" w:hAnsi="Arial" w:cs="Arial"/>
              </w:rPr>
            </w:pPr>
          </w:p>
        </w:tc>
        <w:tc>
          <w:tcPr>
            <w:tcW w:w="9923" w:type="dxa"/>
            <w:gridSpan w:val="3"/>
          </w:tcPr>
          <w:p w14:paraId="161327DC" w14:textId="77777777" w:rsidR="00485167" w:rsidRDefault="00000000">
            <w:pPr>
              <w:autoSpaceDE w:val="0"/>
              <w:autoSpaceDN w:val="0"/>
              <w:adjustRightInd w:val="0"/>
              <w:rPr>
                <w:rFonts w:ascii="Arial" w:hAnsi="Arial" w:cs="Arial"/>
                <w:color w:val="00B050"/>
              </w:rPr>
            </w:pPr>
            <w:r>
              <w:rPr>
                <w:rFonts w:ascii="Arial" w:hAnsi="Arial" w:cs="Arial"/>
                <w:color w:val="00B050"/>
              </w:rPr>
              <w:t>Usually the principal researcher.</w:t>
            </w:r>
          </w:p>
          <w:p w14:paraId="77ECE41B" w14:textId="77777777" w:rsidR="00485167" w:rsidRDefault="00485167">
            <w:pPr>
              <w:autoSpaceDE w:val="0"/>
              <w:autoSpaceDN w:val="0"/>
              <w:adjustRightInd w:val="0"/>
              <w:rPr>
                <w:rFonts w:ascii="Arial" w:hAnsi="Arial" w:cs="Arial"/>
              </w:rPr>
            </w:pPr>
          </w:p>
          <w:p w14:paraId="55F7E10F" w14:textId="77777777" w:rsidR="00485167" w:rsidRDefault="00485167">
            <w:pPr>
              <w:autoSpaceDE w:val="0"/>
              <w:autoSpaceDN w:val="0"/>
              <w:adjustRightInd w:val="0"/>
              <w:rPr>
                <w:rFonts w:ascii="Arial" w:hAnsi="Arial" w:cs="Arial"/>
              </w:rPr>
            </w:pPr>
          </w:p>
          <w:p w14:paraId="2181E307" w14:textId="77777777" w:rsidR="00485167" w:rsidRDefault="00000000">
            <w:pPr>
              <w:autoSpaceDE w:val="0"/>
              <w:autoSpaceDN w:val="0"/>
              <w:adjustRightInd w:val="0"/>
              <w:rPr>
                <w:rFonts w:ascii="Arial" w:hAnsi="Arial" w:cs="Arial"/>
              </w:rPr>
            </w:pPr>
            <w:r>
              <w:rPr>
                <w:rFonts w:ascii="Arial" w:hAnsi="Arial" w:cs="Arial"/>
                <w:i/>
                <w:color w:val="808080"/>
                <w:sz w:val="18"/>
                <w:szCs w:val="18"/>
              </w:rPr>
              <w:t>(The Principal Investigator is the custodian of the data generated.)</w:t>
            </w:r>
          </w:p>
        </w:tc>
      </w:tr>
      <w:tr w:rsidR="00485167" w14:paraId="7D9B0BD6" w14:textId="77777777">
        <w:trPr>
          <w:trHeight w:val="403"/>
        </w:trPr>
        <w:tc>
          <w:tcPr>
            <w:tcW w:w="562" w:type="dxa"/>
            <w:shd w:val="clear" w:color="auto" w:fill="F2F2F2"/>
            <w:vAlign w:val="center"/>
          </w:tcPr>
          <w:p w14:paraId="0DF2C064" w14:textId="77777777" w:rsidR="00485167" w:rsidRDefault="00000000">
            <w:pPr>
              <w:autoSpaceDE w:val="0"/>
              <w:autoSpaceDN w:val="0"/>
              <w:adjustRightInd w:val="0"/>
              <w:jc w:val="center"/>
              <w:rPr>
                <w:rFonts w:ascii="Arial" w:hAnsi="Arial" w:cs="Arial"/>
                <w:bCs/>
              </w:rPr>
            </w:pPr>
            <w:r>
              <w:rPr>
                <w:rFonts w:ascii="Arial" w:hAnsi="Arial" w:cs="Arial"/>
              </w:rPr>
              <w:lastRenderedPageBreak/>
              <w:t>24</w:t>
            </w:r>
          </w:p>
        </w:tc>
        <w:tc>
          <w:tcPr>
            <w:tcW w:w="9923" w:type="dxa"/>
            <w:gridSpan w:val="3"/>
            <w:shd w:val="clear" w:color="auto" w:fill="F2F2F2"/>
          </w:tcPr>
          <w:p w14:paraId="34CB7D84" w14:textId="77777777" w:rsidR="00485167" w:rsidRDefault="00000000">
            <w:pPr>
              <w:autoSpaceDE w:val="0"/>
              <w:autoSpaceDN w:val="0"/>
              <w:adjustRightInd w:val="0"/>
              <w:rPr>
                <w:rFonts w:ascii="Arial" w:hAnsi="Arial" w:cs="Arial"/>
              </w:rPr>
            </w:pPr>
            <w:r>
              <w:rPr>
                <w:rFonts w:ascii="Arial" w:hAnsi="Arial" w:cs="Arial"/>
                <w:bCs/>
              </w:rPr>
              <w:t xml:space="preserve">Give details of data storage arrangements, including security measures in place to protect the data, where data will be stored, how long for, and in what form. Will data be archived – if so how and if not </w:t>
            </w:r>
            <w:proofErr w:type="gramStart"/>
            <w:r>
              <w:rPr>
                <w:rFonts w:ascii="Arial" w:hAnsi="Arial" w:cs="Arial"/>
                <w:bCs/>
              </w:rPr>
              <w:t>why not</w:t>
            </w:r>
            <w:proofErr w:type="gramEnd"/>
            <w:r>
              <w:rPr>
                <w:rFonts w:ascii="Arial" w:hAnsi="Arial" w:cs="Arial"/>
                <w:bCs/>
              </w:rPr>
              <w:t xml:space="preserve">.  </w:t>
            </w:r>
          </w:p>
        </w:tc>
      </w:tr>
      <w:tr w:rsidR="00485167" w14:paraId="1FDC0DC7" w14:textId="77777777">
        <w:trPr>
          <w:trHeight w:val="403"/>
        </w:trPr>
        <w:tc>
          <w:tcPr>
            <w:tcW w:w="562" w:type="dxa"/>
            <w:vAlign w:val="center"/>
          </w:tcPr>
          <w:p w14:paraId="40221D9C" w14:textId="77777777" w:rsidR="00485167" w:rsidRDefault="00485167">
            <w:pPr>
              <w:autoSpaceDE w:val="0"/>
              <w:autoSpaceDN w:val="0"/>
              <w:adjustRightInd w:val="0"/>
              <w:jc w:val="center"/>
              <w:rPr>
                <w:rFonts w:ascii="Arial" w:hAnsi="Arial" w:cs="Arial"/>
              </w:rPr>
            </w:pPr>
          </w:p>
        </w:tc>
        <w:tc>
          <w:tcPr>
            <w:tcW w:w="9923" w:type="dxa"/>
            <w:gridSpan w:val="3"/>
          </w:tcPr>
          <w:p w14:paraId="77D6AFBA" w14:textId="77777777" w:rsidR="00485167" w:rsidRDefault="00000000">
            <w:pPr>
              <w:autoSpaceDE w:val="0"/>
              <w:autoSpaceDN w:val="0"/>
              <w:adjustRightInd w:val="0"/>
              <w:rPr>
                <w:rFonts w:ascii="Arial" w:hAnsi="Arial" w:cs="Arial"/>
                <w:color w:val="00B050"/>
              </w:rPr>
            </w:pPr>
            <w:r>
              <w:rPr>
                <w:rFonts w:ascii="Arial" w:hAnsi="Arial" w:cs="Arial"/>
                <w:color w:val="00B050"/>
              </w:rPr>
              <w:t>It is unlikely that Bachelors or Masters projects will need to be archived. PhD or staff research data may be archived, either within the university’s data archive (see below) or a central government archive. See the university’s data management policy for further details.</w:t>
            </w:r>
          </w:p>
          <w:p w14:paraId="02206C68" w14:textId="77777777" w:rsidR="00485167" w:rsidRDefault="00485167">
            <w:pPr>
              <w:autoSpaceDE w:val="0"/>
              <w:autoSpaceDN w:val="0"/>
              <w:adjustRightInd w:val="0"/>
              <w:rPr>
                <w:rFonts w:ascii="Arial" w:hAnsi="Arial" w:cs="Arial"/>
                <w:color w:val="00B050"/>
              </w:rPr>
            </w:pPr>
          </w:p>
          <w:p w14:paraId="30EB92BF" w14:textId="77777777" w:rsidR="00485167" w:rsidRDefault="00000000">
            <w:pPr>
              <w:autoSpaceDE w:val="0"/>
              <w:autoSpaceDN w:val="0"/>
              <w:adjustRightInd w:val="0"/>
              <w:rPr>
                <w:rFonts w:ascii="Arial" w:hAnsi="Arial" w:cs="Arial"/>
              </w:rPr>
            </w:pPr>
            <w:r>
              <w:rPr>
                <w:rFonts w:ascii="Arial" w:hAnsi="Arial" w:cs="Arial"/>
                <w:i/>
                <w:color w:val="7030A0"/>
                <w:lang w:eastAsia="en-GB"/>
              </w:rPr>
              <w:t>All data will be encrypted and kept in password protected cloud storage on the University Office 365/</w:t>
            </w:r>
            <w:proofErr w:type="spellStart"/>
            <w:r>
              <w:rPr>
                <w:rFonts w:ascii="Arial" w:hAnsi="Arial" w:cs="Arial"/>
                <w:i/>
                <w:color w:val="7030A0"/>
                <w:lang w:eastAsia="en-GB"/>
              </w:rPr>
              <w:t>Sharepoint</w:t>
            </w:r>
            <w:proofErr w:type="spellEnd"/>
            <w:r>
              <w:rPr>
                <w:rFonts w:ascii="Arial" w:hAnsi="Arial" w:cs="Arial"/>
                <w:i/>
                <w:color w:val="7030A0"/>
                <w:lang w:eastAsia="en-GB"/>
              </w:rPr>
              <w:t xml:space="preserve"> system which will not be shared. Any USB sticks used to store or transfer data will be password </w:t>
            </w:r>
            <w:proofErr w:type="gramStart"/>
            <w:r>
              <w:rPr>
                <w:rFonts w:ascii="Arial" w:hAnsi="Arial" w:cs="Arial"/>
                <w:i/>
                <w:color w:val="7030A0"/>
                <w:lang w:eastAsia="en-GB"/>
              </w:rPr>
              <w:t>protected, and</w:t>
            </w:r>
            <w:proofErr w:type="gramEnd"/>
            <w:r>
              <w:rPr>
                <w:rFonts w:ascii="Arial" w:hAnsi="Arial" w:cs="Arial"/>
                <w:i/>
                <w:color w:val="7030A0"/>
                <w:lang w:eastAsia="en-GB"/>
              </w:rPr>
              <w:t xml:space="preserve"> will be reformatted at the end of the project in order to destroy the data. The data will be stored until the completion of the project and then deleted. </w:t>
            </w:r>
          </w:p>
          <w:p w14:paraId="58696F5F" w14:textId="77777777" w:rsidR="00485167" w:rsidRDefault="00485167">
            <w:pPr>
              <w:autoSpaceDE w:val="0"/>
              <w:autoSpaceDN w:val="0"/>
              <w:adjustRightInd w:val="0"/>
              <w:rPr>
                <w:rFonts w:ascii="Arial" w:hAnsi="Arial" w:cs="Arial"/>
              </w:rPr>
            </w:pPr>
          </w:p>
          <w:p w14:paraId="5FE27304" w14:textId="77777777" w:rsidR="00485167" w:rsidRDefault="00485167">
            <w:pPr>
              <w:autoSpaceDE w:val="0"/>
              <w:autoSpaceDN w:val="0"/>
              <w:adjustRightInd w:val="0"/>
              <w:rPr>
                <w:rFonts w:ascii="Arial" w:hAnsi="Arial" w:cs="Arial"/>
              </w:rPr>
            </w:pPr>
          </w:p>
          <w:p w14:paraId="0D6342B0" w14:textId="77777777" w:rsidR="00485167" w:rsidRDefault="00000000">
            <w:pPr>
              <w:pStyle w:val="NormalWeb"/>
              <w:pBdr>
                <w:top w:val="single" w:sz="2" w:space="0" w:color="E3E3E3"/>
                <w:left w:val="single" w:sz="2" w:space="0" w:color="E3E3E3"/>
                <w:bottom w:val="single" w:sz="2" w:space="0" w:color="E3E3E3"/>
                <w:right w:val="single" w:sz="2" w:space="0" w:color="E3E3E3"/>
              </w:pBdr>
              <w:shd w:val="clear" w:color="auto" w:fill="FFFFFF"/>
              <w:spacing w:before="0" w:beforeAutospacing="0" w:after="300" w:afterAutospacing="0"/>
              <w:rPr>
                <w:rFonts w:ascii="Segoe UI" w:hAnsi="Segoe UI" w:cs="Segoe UI"/>
                <w:color w:val="0D0D0D"/>
              </w:rPr>
            </w:pPr>
            <w:r>
              <w:rPr>
                <w:rFonts w:ascii="Arial" w:hAnsi="Arial" w:cs="Arial"/>
                <w:i/>
                <w:color w:val="808080"/>
                <w:sz w:val="18"/>
                <w:szCs w:val="18"/>
              </w:rPr>
              <w:t>(</w:t>
            </w:r>
            <w:r>
              <w:rPr>
                <w:rFonts w:ascii="Segoe UI" w:hAnsi="Segoe UI" w:cs="Segoe UI"/>
                <w:color w:val="0D0D0D"/>
              </w:rPr>
              <w:t>To maintain data security and confidentiality, stringent measures will be implemented throughout the project lifecycle. All data will be securely encrypted and stored in password-protected cloud storage within the University's secure Office 365/SharePoint system. Any physical storage devices, such as USB sticks, used for data transfer will also be password protected and will undergo reformatting at the project's conclusion to ensure complete data destruction.</w:t>
            </w:r>
          </w:p>
          <w:p w14:paraId="3402126F" w14:textId="77777777" w:rsidR="00485167" w:rsidRDefault="00000000">
            <w:pPr>
              <w:pStyle w:val="NormalWeb"/>
              <w:pBdr>
                <w:top w:val="single" w:sz="2" w:space="0" w:color="E3E3E3"/>
                <w:left w:val="single" w:sz="2" w:space="0" w:color="E3E3E3"/>
                <w:bottom w:val="single" w:sz="2" w:space="0" w:color="E3E3E3"/>
                <w:right w:val="single" w:sz="2" w:space="0" w:color="E3E3E3"/>
              </w:pBdr>
              <w:shd w:val="clear" w:color="auto" w:fill="FFFFFF"/>
              <w:spacing w:before="300" w:beforeAutospacing="0" w:after="300" w:afterAutospacing="0"/>
              <w:rPr>
                <w:rFonts w:ascii="Segoe UI" w:hAnsi="Segoe UI" w:cs="Segoe UI"/>
                <w:color w:val="0D0D0D"/>
              </w:rPr>
            </w:pPr>
            <w:r>
              <w:rPr>
                <w:rFonts w:ascii="Segoe UI" w:hAnsi="Segoe UI" w:cs="Segoe UI"/>
                <w:color w:val="0D0D0D"/>
              </w:rPr>
              <w:t xml:space="preserve">Throughout the project duration, access to the data will be limited to authorized personnel only, with </w:t>
            </w:r>
            <w:proofErr w:type="gramStart"/>
            <w:r>
              <w:rPr>
                <w:rFonts w:ascii="Segoe UI" w:hAnsi="Segoe UI" w:cs="Segoe UI"/>
                <w:color w:val="0D0D0D"/>
              </w:rPr>
              <w:t>each individual</w:t>
            </w:r>
            <w:proofErr w:type="gramEnd"/>
            <w:r>
              <w:rPr>
                <w:rFonts w:ascii="Segoe UI" w:hAnsi="Segoe UI" w:cs="Segoe UI"/>
                <w:color w:val="0D0D0D"/>
              </w:rPr>
              <w:t xml:space="preserve"> granted unique access credentials to prevent unauthorized access. Data will be retained until the project's completion, after which it will be promptly and permanently deleted in accordance with data protection protocols.</w:t>
            </w:r>
          </w:p>
          <w:p w14:paraId="4E8A0484" w14:textId="77777777" w:rsidR="00485167" w:rsidRDefault="00000000">
            <w:pPr>
              <w:pStyle w:val="NormalWeb"/>
              <w:pBdr>
                <w:top w:val="single" w:sz="2" w:space="0" w:color="E3E3E3"/>
                <w:left w:val="single" w:sz="2" w:space="0" w:color="E3E3E3"/>
                <w:bottom w:val="single" w:sz="2" w:space="0" w:color="E3E3E3"/>
                <w:right w:val="single" w:sz="2" w:space="0" w:color="E3E3E3"/>
              </w:pBdr>
              <w:shd w:val="clear" w:color="auto" w:fill="FFFFFF"/>
              <w:spacing w:before="300" w:beforeAutospacing="0" w:after="300" w:afterAutospacing="0"/>
              <w:rPr>
                <w:rFonts w:ascii="Segoe UI" w:hAnsi="Segoe UI" w:cs="Segoe UI"/>
                <w:color w:val="0D0D0D"/>
              </w:rPr>
            </w:pPr>
            <w:r>
              <w:rPr>
                <w:rFonts w:ascii="Segoe UI" w:hAnsi="Segoe UI" w:cs="Segoe UI"/>
                <w:color w:val="0D0D0D"/>
              </w:rPr>
              <w:t>These protocols are established to safeguard the integrity and confidentiality of the data, adhering to ethical standards and regulatory requirements.</w:t>
            </w:r>
          </w:p>
        </w:tc>
      </w:tr>
      <w:tr w:rsidR="00485167" w14:paraId="7FEBBADE" w14:textId="77777777">
        <w:trPr>
          <w:trHeight w:val="403"/>
        </w:trPr>
        <w:tc>
          <w:tcPr>
            <w:tcW w:w="562" w:type="dxa"/>
            <w:shd w:val="clear" w:color="auto" w:fill="F2F2F2"/>
            <w:vAlign w:val="center"/>
          </w:tcPr>
          <w:p w14:paraId="58094C41" w14:textId="77777777" w:rsidR="00485167" w:rsidRDefault="00000000">
            <w:pPr>
              <w:autoSpaceDE w:val="0"/>
              <w:autoSpaceDN w:val="0"/>
              <w:adjustRightInd w:val="0"/>
              <w:jc w:val="center"/>
              <w:rPr>
                <w:rFonts w:ascii="Arial" w:hAnsi="Arial" w:cs="Arial"/>
              </w:rPr>
            </w:pPr>
            <w:r>
              <w:rPr>
                <w:rFonts w:ascii="Arial" w:hAnsi="Arial" w:cs="Arial"/>
              </w:rPr>
              <w:t>25</w:t>
            </w:r>
          </w:p>
        </w:tc>
        <w:tc>
          <w:tcPr>
            <w:tcW w:w="9923" w:type="dxa"/>
            <w:gridSpan w:val="3"/>
            <w:shd w:val="clear" w:color="auto" w:fill="F2F2F2"/>
          </w:tcPr>
          <w:p w14:paraId="77BF45F5" w14:textId="77777777" w:rsidR="00485167" w:rsidRDefault="00000000">
            <w:pPr>
              <w:autoSpaceDE w:val="0"/>
              <w:autoSpaceDN w:val="0"/>
              <w:adjustRightInd w:val="0"/>
              <w:rPr>
                <w:rFonts w:ascii="Arial" w:hAnsi="Arial" w:cs="Arial"/>
              </w:rPr>
            </w:pPr>
            <w:r>
              <w:rPr>
                <w:rFonts w:ascii="Arial" w:hAnsi="Arial" w:cs="Arial"/>
              </w:rPr>
              <w:t xml:space="preserve">Please indicate if your data will be stored in the UWTSD Research Data Repository (see </w:t>
            </w:r>
            <w:hyperlink r:id="rId24" w:history="1">
              <w:r>
                <w:rPr>
                  <w:rStyle w:val="Hyperlink"/>
                  <w:rFonts w:ascii="Arial" w:hAnsi="Arial" w:cs="Arial"/>
                  <w:color w:val="000000"/>
                </w:rPr>
                <w:t>https://researchdata.uwtsd.ac.uk/</w:t>
              </w:r>
            </w:hyperlink>
            <w:r>
              <w:rPr>
                <w:rFonts w:ascii="Arial" w:hAnsi="Arial" w:cs="Arial"/>
                <w:color w:val="000000"/>
              </w:rPr>
              <w:t xml:space="preserve"> ).   If </w:t>
            </w:r>
            <w:proofErr w:type="gramStart"/>
            <w:r>
              <w:rPr>
                <w:rFonts w:ascii="Arial" w:hAnsi="Arial" w:cs="Arial"/>
                <w:color w:val="000000"/>
              </w:rPr>
              <w:t>so</w:t>
            </w:r>
            <w:proofErr w:type="gramEnd"/>
            <w:r>
              <w:rPr>
                <w:rFonts w:ascii="Arial" w:hAnsi="Arial" w:cs="Arial"/>
                <w:color w:val="000000"/>
              </w:rPr>
              <w:t xml:space="preserve"> please explain. (</w:t>
            </w:r>
            <w:r>
              <w:rPr>
                <w:rFonts w:ascii="Arial" w:hAnsi="Arial" w:cs="Arial"/>
                <w:i/>
                <w:color w:val="000000"/>
              </w:rPr>
              <w:t>Most relevant to academic staff)</w:t>
            </w:r>
            <w:r>
              <w:rPr>
                <w:color w:val="000000"/>
              </w:rPr>
              <w:t xml:space="preserve"> </w:t>
            </w:r>
          </w:p>
        </w:tc>
      </w:tr>
      <w:tr w:rsidR="00485167" w14:paraId="36A72434" w14:textId="77777777">
        <w:trPr>
          <w:trHeight w:val="403"/>
        </w:trPr>
        <w:tc>
          <w:tcPr>
            <w:tcW w:w="562" w:type="dxa"/>
            <w:vAlign w:val="center"/>
          </w:tcPr>
          <w:p w14:paraId="116CC206" w14:textId="77777777" w:rsidR="00485167" w:rsidRDefault="00485167">
            <w:pPr>
              <w:autoSpaceDE w:val="0"/>
              <w:autoSpaceDN w:val="0"/>
              <w:adjustRightInd w:val="0"/>
              <w:jc w:val="center"/>
              <w:rPr>
                <w:rFonts w:ascii="Arial" w:hAnsi="Arial" w:cs="Arial"/>
              </w:rPr>
            </w:pPr>
          </w:p>
        </w:tc>
        <w:tc>
          <w:tcPr>
            <w:tcW w:w="9923" w:type="dxa"/>
            <w:gridSpan w:val="3"/>
          </w:tcPr>
          <w:p w14:paraId="145C1EE6" w14:textId="77777777" w:rsidR="00485167" w:rsidRDefault="00485167">
            <w:pPr>
              <w:autoSpaceDE w:val="0"/>
              <w:autoSpaceDN w:val="0"/>
              <w:adjustRightInd w:val="0"/>
              <w:rPr>
                <w:rFonts w:ascii="Arial" w:hAnsi="Arial" w:cs="Arial"/>
              </w:rPr>
            </w:pPr>
          </w:p>
          <w:p w14:paraId="2D1A124E" w14:textId="77777777" w:rsidR="00485167" w:rsidRDefault="00485167">
            <w:pPr>
              <w:autoSpaceDE w:val="0"/>
              <w:autoSpaceDN w:val="0"/>
              <w:adjustRightInd w:val="0"/>
              <w:rPr>
                <w:rFonts w:ascii="Arial" w:hAnsi="Arial" w:cs="Arial"/>
              </w:rPr>
            </w:pPr>
          </w:p>
          <w:p w14:paraId="5C3D0F61" w14:textId="77777777" w:rsidR="00485167" w:rsidRDefault="00485167">
            <w:pPr>
              <w:autoSpaceDE w:val="0"/>
              <w:autoSpaceDN w:val="0"/>
              <w:adjustRightInd w:val="0"/>
              <w:rPr>
                <w:rFonts w:ascii="Arial" w:hAnsi="Arial" w:cs="Arial"/>
              </w:rPr>
            </w:pPr>
          </w:p>
          <w:p w14:paraId="2D83DC4C" w14:textId="77777777" w:rsidR="00485167" w:rsidRDefault="00000000">
            <w:pPr>
              <w:autoSpaceDE w:val="0"/>
              <w:autoSpaceDN w:val="0"/>
              <w:adjustRightInd w:val="0"/>
              <w:rPr>
                <w:rFonts w:ascii="Arial" w:hAnsi="Arial" w:cs="Arial"/>
              </w:rPr>
            </w:pPr>
            <w:r>
              <w:rPr>
                <w:rFonts w:ascii="Arial" w:hAnsi="Arial" w:cs="Arial"/>
                <w:i/>
                <w:color w:val="808080"/>
                <w:sz w:val="18"/>
                <w:szCs w:val="18"/>
              </w:rPr>
              <w:t>(this box should expand as you type)</w:t>
            </w:r>
          </w:p>
        </w:tc>
      </w:tr>
      <w:tr w:rsidR="00485167" w14:paraId="4BC17D05" w14:textId="77777777">
        <w:trPr>
          <w:trHeight w:val="606"/>
        </w:trPr>
        <w:tc>
          <w:tcPr>
            <w:tcW w:w="562" w:type="dxa"/>
            <w:shd w:val="clear" w:color="auto" w:fill="F2F2F2"/>
            <w:vAlign w:val="center"/>
          </w:tcPr>
          <w:p w14:paraId="4524BB81" w14:textId="77777777" w:rsidR="00485167" w:rsidRDefault="00000000">
            <w:pPr>
              <w:autoSpaceDE w:val="0"/>
              <w:autoSpaceDN w:val="0"/>
              <w:adjustRightInd w:val="0"/>
              <w:jc w:val="center"/>
              <w:rPr>
                <w:rFonts w:ascii="Arial" w:hAnsi="Arial" w:cs="Arial"/>
                <w:bCs/>
              </w:rPr>
            </w:pPr>
            <w:r>
              <w:rPr>
                <w:rFonts w:ascii="Arial" w:hAnsi="Arial" w:cs="Arial"/>
                <w:bCs/>
              </w:rPr>
              <w:lastRenderedPageBreak/>
              <w:t>26</w:t>
            </w:r>
          </w:p>
        </w:tc>
        <w:tc>
          <w:tcPr>
            <w:tcW w:w="7905" w:type="dxa"/>
            <w:shd w:val="clear" w:color="auto" w:fill="F2F2F2"/>
          </w:tcPr>
          <w:p w14:paraId="2D3A0AD2" w14:textId="77777777" w:rsidR="00485167" w:rsidRDefault="00000000">
            <w:pPr>
              <w:autoSpaceDE w:val="0"/>
              <w:autoSpaceDN w:val="0"/>
              <w:adjustRightInd w:val="0"/>
              <w:rPr>
                <w:rFonts w:ascii="Arial" w:hAnsi="Arial" w:cs="Arial"/>
                <w:color w:val="000000"/>
              </w:rPr>
            </w:pPr>
            <w:r>
              <w:rPr>
                <w:rFonts w:ascii="Arial" w:hAnsi="Arial" w:cs="Arial"/>
                <w:bCs/>
              </w:rPr>
              <w:t xml:space="preserve">Confirm that you have read the UWTSD guidance on data management (see </w:t>
            </w:r>
            <w:hyperlink r:id="rId25" w:history="1">
              <w:r>
                <w:rPr>
                  <w:rStyle w:val="Hyperlink"/>
                  <w:rFonts w:ascii="Arial" w:hAnsi="Arial" w:cs="Arial"/>
                  <w:color w:val="000000"/>
                </w:rPr>
                <w:t>https://www.uwtsd.ac.uk/library/research-data-management/</w:t>
              </w:r>
            </w:hyperlink>
            <w:r>
              <w:rPr>
                <w:rFonts w:ascii="Arial" w:hAnsi="Arial" w:cs="Arial"/>
                <w:color w:val="000000"/>
              </w:rPr>
              <w:t>)</w:t>
            </w:r>
          </w:p>
        </w:tc>
        <w:tc>
          <w:tcPr>
            <w:tcW w:w="992" w:type="dxa"/>
            <w:shd w:val="clear" w:color="auto" w:fill="F2F2F2"/>
            <w:vAlign w:val="center"/>
          </w:tcPr>
          <w:p w14:paraId="26BDF4A8" w14:textId="77777777" w:rsidR="00485167" w:rsidRDefault="00000000">
            <w:pPr>
              <w:autoSpaceDE w:val="0"/>
              <w:autoSpaceDN w:val="0"/>
              <w:adjustRightInd w:val="0"/>
              <w:jc w:val="center"/>
              <w:rPr>
                <w:rFonts w:ascii="Arial" w:hAnsi="Arial" w:cs="Arial"/>
                <w:b/>
              </w:rPr>
            </w:pPr>
            <w:r>
              <w:rPr>
                <w:rFonts w:ascii="Arial" w:hAnsi="Arial" w:cs="Arial"/>
                <w:b/>
              </w:rPr>
              <w:t>YES</w:t>
            </w:r>
          </w:p>
        </w:tc>
        <w:tc>
          <w:tcPr>
            <w:tcW w:w="1026" w:type="dxa"/>
            <w:shd w:val="clear" w:color="auto" w:fill="BFBFBF"/>
            <w:vAlign w:val="center"/>
          </w:tcPr>
          <w:p w14:paraId="605F86C1"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r w:rsidR="00485167" w14:paraId="0CC91D94" w14:textId="77777777">
        <w:trPr>
          <w:trHeight w:val="632"/>
        </w:trPr>
        <w:tc>
          <w:tcPr>
            <w:tcW w:w="562" w:type="dxa"/>
            <w:shd w:val="clear" w:color="auto" w:fill="F2F2F2"/>
            <w:vAlign w:val="center"/>
          </w:tcPr>
          <w:p w14:paraId="58E5F9AA" w14:textId="77777777" w:rsidR="00485167" w:rsidRDefault="00000000">
            <w:pPr>
              <w:autoSpaceDE w:val="0"/>
              <w:autoSpaceDN w:val="0"/>
              <w:adjustRightInd w:val="0"/>
              <w:jc w:val="center"/>
              <w:rPr>
                <w:rFonts w:ascii="Arial" w:hAnsi="Arial" w:cs="Arial"/>
                <w:bCs/>
              </w:rPr>
            </w:pPr>
            <w:r>
              <w:rPr>
                <w:rFonts w:ascii="Arial" w:hAnsi="Arial" w:cs="Arial"/>
                <w:bCs/>
              </w:rPr>
              <w:t>27</w:t>
            </w:r>
          </w:p>
        </w:tc>
        <w:tc>
          <w:tcPr>
            <w:tcW w:w="7905" w:type="dxa"/>
            <w:shd w:val="clear" w:color="auto" w:fill="F2F2F2"/>
          </w:tcPr>
          <w:p w14:paraId="09A7C83A" w14:textId="77777777" w:rsidR="00485167" w:rsidRDefault="00000000">
            <w:pPr>
              <w:autoSpaceDE w:val="0"/>
              <w:autoSpaceDN w:val="0"/>
              <w:adjustRightInd w:val="0"/>
              <w:rPr>
                <w:rFonts w:ascii="Arial" w:hAnsi="Arial" w:cs="Arial"/>
              </w:rPr>
            </w:pPr>
            <w:r>
              <w:rPr>
                <w:rFonts w:ascii="Arial" w:hAnsi="Arial" w:cs="Arial"/>
                <w:bCs/>
              </w:rPr>
              <w:t>Confirm that you are aware that you need to keep all data until after your research has completed or the end of your funding</w:t>
            </w:r>
          </w:p>
        </w:tc>
        <w:tc>
          <w:tcPr>
            <w:tcW w:w="992" w:type="dxa"/>
            <w:shd w:val="clear" w:color="auto" w:fill="F2F2F2"/>
            <w:vAlign w:val="center"/>
          </w:tcPr>
          <w:p w14:paraId="04B907E8" w14:textId="77777777" w:rsidR="00485167" w:rsidRDefault="00000000">
            <w:pPr>
              <w:autoSpaceDE w:val="0"/>
              <w:autoSpaceDN w:val="0"/>
              <w:adjustRightInd w:val="0"/>
              <w:jc w:val="center"/>
              <w:rPr>
                <w:rFonts w:ascii="Arial" w:hAnsi="Arial" w:cs="Arial"/>
                <w:b/>
              </w:rPr>
            </w:pPr>
            <w:r>
              <w:rPr>
                <w:rFonts w:ascii="Arial" w:hAnsi="Arial" w:cs="Arial"/>
                <w:b/>
              </w:rPr>
              <w:t>YES</w:t>
            </w:r>
          </w:p>
        </w:tc>
        <w:tc>
          <w:tcPr>
            <w:tcW w:w="1026" w:type="dxa"/>
            <w:shd w:val="clear" w:color="auto" w:fill="BFBFBF"/>
            <w:vAlign w:val="center"/>
          </w:tcPr>
          <w:p w14:paraId="4970F08D" w14:textId="77777777" w:rsidR="00485167" w:rsidRDefault="00000000">
            <w:pPr>
              <w:autoSpaceDE w:val="0"/>
              <w:autoSpaceDN w:val="0"/>
              <w:adjustRightInd w:val="0"/>
              <w:jc w:val="center"/>
              <w:rPr>
                <w:rFonts w:ascii="Arial" w:hAnsi="Arial" w:cs="Arial"/>
              </w:rPr>
            </w:pPr>
            <w:r>
              <w:rPr>
                <w:rFonts w:ascii="MS Gothic" w:eastAsia="MS Gothic" w:hAnsi="MS Gothic" w:cs="Arial" w:hint="eastAsia"/>
                <w:b/>
                <w:bCs/>
              </w:rPr>
              <w:t>☒</w:t>
            </w:r>
          </w:p>
        </w:tc>
      </w:tr>
    </w:tbl>
    <w:p w14:paraId="1A806DC4" w14:textId="77777777" w:rsidR="00485167" w:rsidRDefault="00485167">
      <w:pPr>
        <w:rPr>
          <w:rFonts w:ascii="Arial" w:hAnsi="Arial" w:cs="Arial"/>
          <w:b/>
          <w:bCs/>
        </w:rPr>
      </w:pPr>
    </w:p>
    <w:p w14:paraId="4BFFB81E" w14:textId="77777777" w:rsidR="00485167" w:rsidRDefault="00000000">
      <w:pPr>
        <w:rPr>
          <w:rFonts w:ascii="Arial" w:hAnsi="Arial" w:cs="Arial"/>
          <w:b/>
          <w:bCs/>
        </w:rPr>
      </w:pPr>
      <w:r>
        <w:rPr>
          <w:rFonts w:ascii="Arial" w:hAnsi="Arial" w:cs="Arial"/>
          <w:b/>
          <w:bCs/>
        </w:rPr>
        <w:br w:type="page"/>
      </w:r>
    </w:p>
    <w:p w14:paraId="2C472E6B" w14:textId="77777777" w:rsidR="00485167" w:rsidRDefault="00000000">
      <w:pPr>
        <w:autoSpaceDE w:val="0"/>
        <w:autoSpaceDN w:val="0"/>
        <w:adjustRightInd w:val="0"/>
        <w:spacing w:after="240"/>
        <w:jc w:val="both"/>
        <w:rPr>
          <w:rFonts w:ascii="Arial" w:hAnsi="Arial" w:cs="Arial"/>
          <w:b/>
        </w:rPr>
      </w:pPr>
      <w:r>
        <w:rPr>
          <w:rFonts w:ascii="Arial" w:hAnsi="Arial" w:cs="Arial"/>
          <w:b/>
        </w:rPr>
        <w:lastRenderedPageBreak/>
        <w:t>SECTION K: Declaration</w:t>
      </w:r>
    </w:p>
    <w:tbl>
      <w:tblPr>
        <w:tblW w:w="10477" w:type="dxa"/>
        <w:tblInd w:w="8" w:type="dxa"/>
        <w:tblBorders>
          <w:top w:val="single" w:sz="4" w:space="0" w:color="000000"/>
          <w:left w:val="single" w:sz="4" w:space="0" w:color="000000"/>
          <w:bottom w:val="single" w:sz="4" w:space="0" w:color="000000"/>
          <w:right w:val="single" w:sz="4" w:space="0" w:color="000000"/>
          <w:insideH w:val="single" w:sz="4" w:space="0" w:color="000000"/>
          <w:insideV w:val="single" w:sz="4" w:space="0" w:color="000000"/>
        </w:tblBorders>
        <w:tblLook w:val="00A0" w:firstRow="1" w:lastRow="0" w:firstColumn="1" w:lastColumn="0" w:noHBand="0" w:noVBand="0"/>
      </w:tblPr>
      <w:tblGrid>
        <w:gridCol w:w="554"/>
        <w:gridCol w:w="2964"/>
        <w:gridCol w:w="4820"/>
        <w:gridCol w:w="2139"/>
      </w:tblGrid>
      <w:tr w:rsidR="00485167" w14:paraId="7C22C5E0" w14:textId="77777777">
        <w:trPr>
          <w:trHeight w:val="1807"/>
        </w:trPr>
        <w:tc>
          <w:tcPr>
            <w:tcW w:w="554" w:type="dxa"/>
            <w:shd w:val="clear" w:color="auto" w:fill="F2F2F2"/>
            <w:vAlign w:val="center"/>
          </w:tcPr>
          <w:p w14:paraId="41CC7857" w14:textId="77777777" w:rsidR="00485167" w:rsidRDefault="00485167">
            <w:pPr>
              <w:jc w:val="center"/>
              <w:rPr>
                <w:rFonts w:ascii="Arial" w:hAnsi="Arial" w:cs="Arial"/>
              </w:rPr>
            </w:pPr>
          </w:p>
        </w:tc>
        <w:tc>
          <w:tcPr>
            <w:tcW w:w="9923" w:type="dxa"/>
            <w:gridSpan w:val="3"/>
            <w:shd w:val="clear" w:color="auto" w:fill="F2F2F2"/>
            <w:vAlign w:val="center"/>
          </w:tcPr>
          <w:p w14:paraId="5C3187A8" w14:textId="77777777" w:rsidR="00485167" w:rsidRDefault="00000000">
            <w:pPr>
              <w:jc w:val="both"/>
              <w:rPr>
                <w:rFonts w:ascii="Arial" w:hAnsi="Arial" w:cs="Arial"/>
                <w:b/>
                <w:bCs/>
                <w:color w:val="000000"/>
              </w:rPr>
            </w:pPr>
            <w:r>
              <w:rPr>
                <w:rFonts w:ascii="Arial" w:hAnsi="Arial" w:cs="Arial"/>
              </w:rPr>
              <w:t>The information which I have provided is correct and complete to the best of my knowledge. I have attempted to identify any risks and issues related to the research activity and acknowledge my obligations and the rights of the participants</w:t>
            </w:r>
            <w:r>
              <w:rPr>
                <w:rFonts w:ascii="Arial" w:hAnsi="Arial" w:cs="Arial"/>
                <w:b/>
                <w:bCs/>
                <w:color w:val="000000"/>
              </w:rPr>
              <w:t>.</w:t>
            </w:r>
          </w:p>
          <w:p w14:paraId="732E2101" w14:textId="77777777" w:rsidR="00485167" w:rsidRDefault="00485167">
            <w:pPr>
              <w:jc w:val="both"/>
              <w:rPr>
                <w:rFonts w:ascii="Arial" w:hAnsi="Arial" w:cs="Arial"/>
                <w:b/>
                <w:bCs/>
                <w:color w:val="000000"/>
              </w:rPr>
            </w:pPr>
          </w:p>
          <w:p w14:paraId="4BB50F8F" w14:textId="77777777" w:rsidR="00485167" w:rsidRDefault="00000000">
            <w:pPr>
              <w:jc w:val="both"/>
              <w:rPr>
                <w:rFonts w:ascii="Arial" w:hAnsi="Arial" w:cs="Arial"/>
                <w:color w:val="000080"/>
              </w:rPr>
            </w:pPr>
            <w:r>
              <w:rPr>
                <w:rFonts w:ascii="Arial" w:hAnsi="Arial" w:cs="Arial"/>
              </w:rPr>
              <w:t xml:space="preserve">In submitting this application I hereby confirm that I undertake to ensure that the above named research activity will meet the University’s Research Ethics and Integrity Code of Practice which is published on the website: </w:t>
            </w:r>
            <w:hyperlink r:id="rId26" w:history="1">
              <w:r>
                <w:rPr>
                  <w:rStyle w:val="Hyperlink"/>
                  <w:rFonts w:ascii="Arial" w:hAnsi="Arial" w:cs="Arial"/>
                </w:rPr>
                <w:t>https://www.uwtsd.ac.uk/research/research-ethics/</w:t>
              </w:r>
            </w:hyperlink>
            <w:r>
              <w:rPr>
                <w:rFonts w:ascii="Arial" w:hAnsi="Arial" w:cs="Arial"/>
              </w:rPr>
              <w:t xml:space="preserve"> </w:t>
            </w:r>
          </w:p>
        </w:tc>
      </w:tr>
      <w:tr w:rsidR="00485167" w14:paraId="3CE5F7C9" w14:textId="77777777">
        <w:trPr>
          <w:trHeight w:val="657"/>
        </w:trPr>
        <w:tc>
          <w:tcPr>
            <w:tcW w:w="554" w:type="dxa"/>
            <w:tcBorders>
              <w:top w:val="single" w:sz="4" w:space="0" w:color="auto"/>
              <w:left w:val="single" w:sz="4" w:space="0" w:color="auto"/>
              <w:bottom w:val="single" w:sz="4" w:space="0" w:color="auto"/>
              <w:right w:val="single" w:sz="4" w:space="0" w:color="auto"/>
            </w:tcBorders>
            <w:shd w:val="clear" w:color="auto" w:fill="F2F2F2"/>
            <w:vAlign w:val="center"/>
          </w:tcPr>
          <w:p w14:paraId="5D0E15EA" w14:textId="77777777" w:rsidR="00485167" w:rsidRDefault="00000000">
            <w:pPr>
              <w:spacing w:before="100" w:beforeAutospacing="1" w:after="100" w:afterAutospacing="1"/>
              <w:jc w:val="center"/>
              <w:rPr>
                <w:rFonts w:ascii="Arial" w:hAnsi="Arial" w:cs="Arial"/>
                <w:bCs/>
              </w:rPr>
            </w:pPr>
            <w:r>
              <w:rPr>
                <w:rFonts w:ascii="Arial" w:hAnsi="Arial" w:cs="Arial"/>
                <w:bCs/>
              </w:rPr>
              <w:t>1</w:t>
            </w:r>
          </w:p>
        </w:tc>
        <w:tc>
          <w:tcPr>
            <w:tcW w:w="2964" w:type="dxa"/>
            <w:tcBorders>
              <w:top w:val="single" w:sz="4" w:space="0" w:color="auto"/>
              <w:left w:val="single" w:sz="4" w:space="0" w:color="auto"/>
              <w:bottom w:val="single" w:sz="4" w:space="0" w:color="auto"/>
              <w:right w:val="single" w:sz="4" w:space="0" w:color="auto"/>
            </w:tcBorders>
            <w:shd w:val="clear" w:color="auto" w:fill="F2F2F2"/>
            <w:vAlign w:val="center"/>
          </w:tcPr>
          <w:p w14:paraId="006B8F73" w14:textId="77777777" w:rsidR="00485167" w:rsidRDefault="00000000">
            <w:pPr>
              <w:spacing w:before="100" w:beforeAutospacing="1" w:after="100" w:afterAutospacing="1"/>
              <w:rPr>
                <w:rFonts w:ascii="Arial" w:hAnsi="Arial" w:cs="Arial"/>
              </w:rPr>
            </w:pPr>
            <w:r>
              <w:rPr>
                <w:rFonts w:ascii="Arial" w:hAnsi="Arial" w:cs="Arial"/>
                <w:b/>
                <w:bCs/>
              </w:rPr>
              <w:t>Signature of applicant:</w:t>
            </w:r>
          </w:p>
        </w:tc>
        <w:tc>
          <w:tcPr>
            <w:tcW w:w="4820" w:type="dxa"/>
            <w:tcBorders>
              <w:left w:val="single" w:sz="4" w:space="0" w:color="auto"/>
            </w:tcBorders>
            <w:vAlign w:val="center"/>
          </w:tcPr>
          <w:p w14:paraId="396ACF4C" w14:textId="77777777" w:rsidR="00485167" w:rsidRDefault="00485167">
            <w:pPr>
              <w:spacing w:before="100" w:beforeAutospacing="1" w:after="100" w:afterAutospacing="1"/>
              <w:rPr>
                <w:rFonts w:ascii="Arial" w:hAnsi="Arial" w:cs="Arial"/>
              </w:rPr>
            </w:pPr>
          </w:p>
        </w:tc>
        <w:tc>
          <w:tcPr>
            <w:tcW w:w="2139" w:type="dxa"/>
            <w:vAlign w:val="center"/>
          </w:tcPr>
          <w:p w14:paraId="519F6A01" w14:textId="77777777" w:rsidR="00485167" w:rsidRDefault="00000000">
            <w:pPr>
              <w:spacing w:before="100" w:beforeAutospacing="1" w:after="100" w:afterAutospacing="1"/>
              <w:rPr>
                <w:rFonts w:ascii="Arial" w:hAnsi="Arial" w:cs="Arial"/>
                <w:b/>
                <w:bCs/>
              </w:rPr>
            </w:pPr>
            <w:r>
              <w:rPr>
                <w:rFonts w:ascii="Arial" w:hAnsi="Arial" w:cs="Arial"/>
                <w:b/>
                <w:bCs/>
              </w:rPr>
              <w:t>Date:</w:t>
            </w:r>
          </w:p>
          <w:p w14:paraId="6BB29408" w14:textId="77777777" w:rsidR="00485167" w:rsidRDefault="00485167">
            <w:pPr>
              <w:spacing w:before="100" w:beforeAutospacing="1" w:after="100" w:afterAutospacing="1"/>
              <w:rPr>
                <w:rFonts w:ascii="Arial" w:hAnsi="Arial" w:cs="Arial"/>
              </w:rPr>
            </w:pPr>
          </w:p>
        </w:tc>
      </w:tr>
    </w:tbl>
    <w:p w14:paraId="5D5F9DAE" w14:textId="77777777" w:rsidR="00485167" w:rsidRDefault="00485167">
      <w:pPr>
        <w:rPr>
          <w:rFonts w:ascii="Arial" w:hAnsi="Arial" w:cs="Arial"/>
        </w:rPr>
      </w:pPr>
    </w:p>
    <w:p w14:paraId="3830F6E0" w14:textId="77777777" w:rsidR="00485167" w:rsidRDefault="00000000">
      <w:pPr>
        <w:rPr>
          <w:rFonts w:ascii="Arial" w:hAnsi="Arial" w:cs="Arial"/>
          <w:b/>
          <w:i/>
        </w:rPr>
      </w:pPr>
      <w:r>
        <w:rPr>
          <w:rFonts w:ascii="Arial" w:hAnsi="Arial" w:cs="Arial"/>
          <w:b/>
          <w:i/>
        </w:rPr>
        <w:t>For STUDENT Submissions:</w:t>
      </w:r>
    </w:p>
    <w:tbl>
      <w:tblPr>
        <w:tblW w:w="5442"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684"/>
        <w:gridCol w:w="2703"/>
        <w:gridCol w:w="4728"/>
        <w:gridCol w:w="2062"/>
      </w:tblGrid>
      <w:tr w:rsidR="00485167" w14:paraId="7D9C2B02" w14:textId="77777777">
        <w:trPr>
          <w:trHeight w:val="346"/>
        </w:trPr>
        <w:tc>
          <w:tcPr>
            <w:tcW w:w="336" w:type="pct"/>
            <w:shd w:val="clear" w:color="auto" w:fill="F2F2F2"/>
            <w:vAlign w:val="center"/>
          </w:tcPr>
          <w:p w14:paraId="497BC0F9" w14:textId="77777777" w:rsidR="00485167" w:rsidRDefault="00000000">
            <w:pPr>
              <w:pStyle w:val="ListParagraph"/>
              <w:ind w:left="0"/>
              <w:jc w:val="center"/>
              <w:rPr>
                <w:rFonts w:ascii="Arial" w:hAnsi="Arial" w:cs="Arial"/>
              </w:rPr>
            </w:pPr>
            <w:r>
              <w:rPr>
                <w:rFonts w:ascii="Arial" w:hAnsi="Arial" w:cs="Arial"/>
              </w:rPr>
              <w:t>2</w:t>
            </w:r>
          </w:p>
        </w:tc>
        <w:tc>
          <w:tcPr>
            <w:tcW w:w="1328" w:type="pct"/>
            <w:shd w:val="clear" w:color="auto" w:fill="F2F2F2"/>
            <w:vAlign w:val="center"/>
          </w:tcPr>
          <w:p w14:paraId="2BA6E2E1" w14:textId="77777777" w:rsidR="00485167" w:rsidRDefault="00000000">
            <w:pPr>
              <w:pStyle w:val="ListParagraph"/>
              <w:ind w:left="0"/>
              <w:rPr>
                <w:rFonts w:ascii="Arial" w:hAnsi="Arial" w:cs="Arial"/>
              </w:rPr>
            </w:pPr>
            <w:r>
              <w:rPr>
                <w:rFonts w:ascii="Arial" w:hAnsi="Arial" w:cs="Arial"/>
              </w:rPr>
              <w:t>Director of Studies/Supervisor:</w:t>
            </w:r>
          </w:p>
        </w:tc>
        <w:tc>
          <w:tcPr>
            <w:tcW w:w="2323" w:type="pct"/>
            <w:shd w:val="clear" w:color="auto" w:fill="auto"/>
            <w:vAlign w:val="center"/>
          </w:tcPr>
          <w:p w14:paraId="3C5AA416" w14:textId="77777777" w:rsidR="00485167" w:rsidRDefault="00485167">
            <w:pPr>
              <w:pStyle w:val="ListParagraph"/>
              <w:ind w:left="0"/>
              <w:rPr>
                <w:rFonts w:ascii="Arial" w:hAnsi="Arial" w:cs="Arial"/>
              </w:rPr>
            </w:pPr>
          </w:p>
        </w:tc>
        <w:tc>
          <w:tcPr>
            <w:tcW w:w="1014" w:type="pct"/>
            <w:vMerge w:val="restart"/>
          </w:tcPr>
          <w:p w14:paraId="7C55AB5E" w14:textId="77777777" w:rsidR="00485167" w:rsidRDefault="00000000">
            <w:pPr>
              <w:pStyle w:val="ListParagraph"/>
              <w:ind w:left="0"/>
              <w:rPr>
                <w:rFonts w:ascii="Arial" w:hAnsi="Arial" w:cs="Arial"/>
              </w:rPr>
            </w:pPr>
            <w:r>
              <w:rPr>
                <w:rFonts w:ascii="Arial" w:hAnsi="Arial" w:cs="Arial"/>
                <w:b/>
                <w:bCs/>
              </w:rPr>
              <w:t>Date:</w:t>
            </w:r>
          </w:p>
        </w:tc>
      </w:tr>
      <w:tr w:rsidR="00485167" w14:paraId="44533333" w14:textId="77777777">
        <w:trPr>
          <w:trHeight w:val="347"/>
        </w:trPr>
        <w:tc>
          <w:tcPr>
            <w:tcW w:w="336" w:type="pct"/>
            <w:shd w:val="clear" w:color="auto" w:fill="F2F2F2"/>
            <w:vAlign w:val="center"/>
          </w:tcPr>
          <w:p w14:paraId="6B2AE149" w14:textId="77777777" w:rsidR="00485167" w:rsidRDefault="00000000">
            <w:pPr>
              <w:pStyle w:val="ListParagraph"/>
              <w:ind w:left="0"/>
              <w:jc w:val="center"/>
              <w:rPr>
                <w:rFonts w:ascii="Arial" w:hAnsi="Arial" w:cs="Arial"/>
              </w:rPr>
            </w:pPr>
            <w:r>
              <w:rPr>
                <w:rFonts w:ascii="Arial" w:hAnsi="Arial" w:cs="Arial"/>
              </w:rPr>
              <w:t>3</w:t>
            </w:r>
          </w:p>
        </w:tc>
        <w:tc>
          <w:tcPr>
            <w:tcW w:w="1328" w:type="pct"/>
            <w:shd w:val="clear" w:color="auto" w:fill="F2F2F2"/>
            <w:vAlign w:val="center"/>
          </w:tcPr>
          <w:p w14:paraId="6711AD92" w14:textId="77777777" w:rsidR="00485167" w:rsidRDefault="00000000">
            <w:pPr>
              <w:pStyle w:val="ListParagraph"/>
              <w:ind w:left="0"/>
              <w:rPr>
                <w:rFonts w:ascii="Arial" w:hAnsi="Arial" w:cs="Arial"/>
              </w:rPr>
            </w:pPr>
            <w:r>
              <w:rPr>
                <w:rFonts w:ascii="Arial" w:hAnsi="Arial" w:cs="Arial"/>
              </w:rPr>
              <w:t>Signature:</w:t>
            </w:r>
          </w:p>
        </w:tc>
        <w:tc>
          <w:tcPr>
            <w:tcW w:w="2323" w:type="pct"/>
            <w:shd w:val="clear" w:color="auto" w:fill="auto"/>
            <w:vAlign w:val="center"/>
          </w:tcPr>
          <w:p w14:paraId="2C3CA437" w14:textId="77777777" w:rsidR="00485167" w:rsidRDefault="00485167">
            <w:pPr>
              <w:pStyle w:val="ListParagraph"/>
              <w:ind w:left="0"/>
              <w:rPr>
                <w:rFonts w:ascii="Arial" w:hAnsi="Arial" w:cs="Arial"/>
              </w:rPr>
            </w:pPr>
          </w:p>
          <w:p w14:paraId="2D749438" w14:textId="77777777" w:rsidR="00485167" w:rsidRDefault="00485167">
            <w:pPr>
              <w:pStyle w:val="ListParagraph"/>
              <w:ind w:left="0"/>
              <w:rPr>
                <w:rFonts w:ascii="Arial" w:hAnsi="Arial" w:cs="Arial"/>
              </w:rPr>
            </w:pPr>
          </w:p>
        </w:tc>
        <w:tc>
          <w:tcPr>
            <w:tcW w:w="1014" w:type="pct"/>
            <w:vMerge/>
            <w:vAlign w:val="center"/>
          </w:tcPr>
          <w:p w14:paraId="6C66F1B2" w14:textId="77777777" w:rsidR="00485167" w:rsidRDefault="00485167">
            <w:pPr>
              <w:pStyle w:val="ListParagraph"/>
              <w:ind w:left="0"/>
              <w:rPr>
                <w:rFonts w:ascii="Arial" w:hAnsi="Arial" w:cs="Arial"/>
              </w:rPr>
            </w:pPr>
          </w:p>
        </w:tc>
      </w:tr>
    </w:tbl>
    <w:p w14:paraId="46DFF6FB" w14:textId="77777777" w:rsidR="00485167" w:rsidRDefault="00485167">
      <w:pPr>
        <w:rPr>
          <w:rFonts w:ascii="Arial" w:hAnsi="Arial" w:cs="Arial"/>
        </w:rPr>
      </w:pPr>
    </w:p>
    <w:p w14:paraId="1912D1A7" w14:textId="77777777" w:rsidR="00485167" w:rsidRDefault="00000000">
      <w:pPr>
        <w:rPr>
          <w:rFonts w:ascii="Arial" w:hAnsi="Arial" w:cs="Arial"/>
          <w:b/>
          <w:i/>
        </w:rPr>
      </w:pPr>
      <w:r>
        <w:rPr>
          <w:rFonts w:ascii="Arial" w:hAnsi="Arial" w:cs="Arial"/>
          <w:b/>
          <w:i/>
        </w:rPr>
        <w:t>For STAFF Submissions:</w:t>
      </w:r>
    </w:p>
    <w:tbl>
      <w:tblPr>
        <w:tblW w:w="5442" w:type="pct"/>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1E0" w:firstRow="1" w:lastRow="1" w:firstColumn="1" w:lastColumn="1" w:noHBand="0" w:noVBand="0"/>
      </w:tblPr>
      <w:tblGrid>
        <w:gridCol w:w="684"/>
        <w:gridCol w:w="2703"/>
        <w:gridCol w:w="4728"/>
        <w:gridCol w:w="2062"/>
      </w:tblGrid>
      <w:tr w:rsidR="00485167" w14:paraId="01C84912" w14:textId="77777777">
        <w:trPr>
          <w:trHeight w:val="346"/>
        </w:trPr>
        <w:tc>
          <w:tcPr>
            <w:tcW w:w="336" w:type="pct"/>
            <w:shd w:val="clear" w:color="auto" w:fill="F2F2F2"/>
            <w:vAlign w:val="center"/>
          </w:tcPr>
          <w:p w14:paraId="0201BEAD" w14:textId="77777777" w:rsidR="00485167" w:rsidRDefault="00000000">
            <w:pPr>
              <w:pStyle w:val="ListParagraph"/>
              <w:ind w:left="0"/>
              <w:jc w:val="center"/>
              <w:rPr>
                <w:rFonts w:ascii="Arial" w:hAnsi="Arial" w:cs="Arial"/>
              </w:rPr>
            </w:pPr>
            <w:r>
              <w:rPr>
                <w:rFonts w:ascii="Arial" w:hAnsi="Arial" w:cs="Arial"/>
              </w:rPr>
              <w:t>4</w:t>
            </w:r>
          </w:p>
        </w:tc>
        <w:tc>
          <w:tcPr>
            <w:tcW w:w="1328" w:type="pct"/>
            <w:shd w:val="clear" w:color="auto" w:fill="F2F2F2"/>
            <w:vAlign w:val="center"/>
          </w:tcPr>
          <w:p w14:paraId="17FC9F82" w14:textId="77777777" w:rsidR="00485167" w:rsidRDefault="00000000">
            <w:pPr>
              <w:pStyle w:val="ListParagraph"/>
              <w:ind w:left="0"/>
              <w:rPr>
                <w:rFonts w:ascii="Arial" w:hAnsi="Arial" w:cs="Arial"/>
              </w:rPr>
            </w:pPr>
            <w:r>
              <w:rPr>
                <w:rFonts w:ascii="Arial" w:hAnsi="Arial" w:cs="Arial"/>
              </w:rPr>
              <w:t>Academic Director/ Assistant Dean:</w:t>
            </w:r>
          </w:p>
        </w:tc>
        <w:tc>
          <w:tcPr>
            <w:tcW w:w="2323" w:type="pct"/>
            <w:shd w:val="clear" w:color="auto" w:fill="auto"/>
            <w:vAlign w:val="center"/>
          </w:tcPr>
          <w:p w14:paraId="517FFB98" w14:textId="77777777" w:rsidR="00485167" w:rsidRDefault="00485167">
            <w:pPr>
              <w:pStyle w:val="ListParagraph"/>
              <w:ind w:left="0"/>
              <w:rPr>
                <w:rFonts w:ascii="Arial" w:hAnsi="Arial" w:cs="Arial"/>
              </w:rPr>
            </w:pPr>
          </w:p>
        </w:tc>
        <w:tc>
          <w:tcPr>
            <w:tcW w:w="1014" w:type="pct"/>
            <w:vMerge w:val="restart"/>
          </w:tcPr>
          <w:p w14:paraId="35E3DDFF" w14:textId="77777777" w:rsidR="00485167" w:rsidRDefault="00000000">
            <w:pPr>
              <w:pStyle w:val="ListParagraph"/>
              <w:ind w:left="0"/>
              <w:rPr>
                <w:rFonts w:ascii="Arial" w:hAnsi="Arial" w:cs="Arial"/>
              </w:rPr>
            </w:pPr>
            <w:r>
              <w:rPr>
                <w:rFonts w:ascii="Arial" w:hAnsi="Arial" w:cs="Arial"/>
                <w:b/>
                <w:bCs/>
              </w:rPr>
              <w:t>Date:</w:t>
            </w:r>
          </w:p>
        </w:tc>
      </w:tr>
      <w:tr w:rsidR="00485167" w14:paraId="70CF6BAC" w14:textId="77777777">
        <w:trPr>
          <w:trHeight w:val="347"/>
        </w:trPr>
        <w:tc>
          <w:tcPr>
            <w:tcW w:w="336" w:type="pct"/>
            <w:shd w:val="clear" w:color="auto" w:fill="F2F2F2"/>
            <w:vAlign w:val="center"/>
          </w:tcPr>
          <w:p w14:paraId="7BA7EB50" w14:textId="77777777" w:rsidR="00485167" w:rsidRDefault="00000000">
            <w:pPr>
              <w:pStyle w:val="ListParagraph"/>
              <w:ind w:left="0"/>
              <w:jc w:val="center"/>
              <w:rPr>
                <w:rFonts w:ascii="Arial" w:hAnsi="Arial" w:cs="Arial"/>
              </w:rPr>
            </w:pPr>
            <w:r>
              <w:rPr>
                <w:rFonts w:ascii="Arial" w:hAnsi="Arial" w:cs="Arial"/>
              </w:rPr>
              <w:t>5</w:t>
            </w:r>
          </w:p>
        </w:tc>
        <w:tc>
          <w:tcPr>
            <w:tcW w:w="1328" w:type="pct"/>
            <w:shd w:val="clear" w:color="auto" w:fill="F2F2F2"/>
            <w:vAlign w:val="center"/>
          </w:tcPr>
          <w:p w14:paraId="73FB499B" w14:textId="77777777" w:rsidR="00485167" w:rsidRDefault="00000000">
            <w:pPr>
              <w:pStyle w:val="ListParagraph"/>
              <w:ind w:left="0"/>
              <w:rPr>
                <w:rFonts w:ascii="Arial" w:hAnsi="Arial" w:cs="Arial"/>
              </w:rPr>
            </w:pPr>
            <w:r>
              <w:rPr>
                <w:rFonts w:ascii="Arial" w:hAnsi="Arial" w:cs="Arial"/>
              </w:rPr>
              <w:t>Signature:</w:t>
            </w:r>
          </w:p>
        </w:tc>
        <w:tc>
          <w:tcPr>
            <w:tcW w:w="2323" w:type="pct"/>
            <w:shd w:val="clear" w:color="auto" w:fill="auto"/>
            <w:vAlign w:val="center"/>
          </w:tcPr>
          <w:p w14:paraId="0A43C5A9" w14:textId="77777777" w:rsidR="00485167" w:rsidRDefault="00485167">
            <w:pPr>
              <w:pStyle w:val="ListParagraph"/>
              <w:ind w:left="0"/>
              <w:rPr>
                <w:rFonts w:ascii="Arial" w:hAnsi="Arial" w:cs="Arial"/>
              </w:rPr>
            </w:pPr>
          </w:p>
          <w:p w14:paraId="65028BBB" w14:textId="77777777" w:rsidR="00485167" w:rsidRDefault="00485167">
            <w:pPr>
              <w:pStyle w:val="ListParagraph"/>
              <w:ind w:left="0"/>
              <w:rPr>
                <w:rFonts w:ascii="Arial" w:hAnsi="Arial" w:cs="Arial"/>
              </w:rPr>
            </w:pPr>
          </w:p>
        </w:tc>
        <w:tc>
          <w:tcPr>
            <w:tcW w:w="1014" w:type="pct"/>
            <w:vMerge/>
            <w:vAlign w:val="center"/>
          </w:tcPr>
          <w:p w14:paraId="2DB76CA3" w14:textId="77777777" w:rsidR="00485167" w:rsidRDefault="00485167">
            <w:pPr>
              <w:pStyle w:val="ListParagraph"/>
              <w:ind w:left="0"/>
              <w:rPr>
                <w:rFonts w:ascii="Arial" w:hAnsi="Arial" w:cs="Arial"/>
              </w:rPr>
            </w:pPr>
          </w:p>
        </w:tc>
      </w:tr>
    </w:tbl>
    <w:p w14:paraId="6062AA1B" w14:textId="77777777" w:rsidR="00485167" w:rsidRDefault="00485167">
      <w:pPr>
        <w:rPr>
          <w:rFonts w:ascii="Arial" w:hAnsi="Arial" w:cs="Arial"/>
          <w:b/>
        </w:rPr>
      </w:pPr>
    </w:p>
    <w:p w14:paraId="4424BB21" w14:textId="77777777" w:rsidR="00485167" w:rsidRDefault="00000000">
      <w:pPr>
        <w:autoSpaceDE w:val="0"/>
        <w:autoSpaceDN w:val="0"/>
        <w:adjustRightInd w:val="0"/>
        <w:spacing w:after="240"/>
        <w:jc w:val="both"/>
        <w:rPr>
          <w:rFonts w:ascii="Arial" w:hAnsi="Arial" w:cs="Arial"/>
          <w:bCs/>
        </w:rPr>
      </w:pPr>
      <w:r>
        <w:rPr>
          <w:rFonts w:ascii="Arial" w:hAnsi="Arial" w:cs="Arial"/>
          <w:b/>
        </w:rPr>
        <w:t xml:space="preserve">Checklist: </w:t>
      </w:r>
      <w:r>
        <w:rPr>
          <w:rFonts w:ascii="Arial" w:hAnsi="Arial" w:cs="Arial"/>
          <w:bCs/>
        </w:rPr>
        <w:t>Please complete the checklist below to ensure that you have completed the form according to the guidelines and attached any required documentation:</w:t>
      </w:r>
    </w:p>
    <w:tbl>
      <w:tblPr>
        <w:tblStyle w:val="TableGrid"/>
        <w:tblW w:w="10485" w:type="dxa"/>
        <w:tblLook w:val="04A0" w:firstRow="1" w:lastRow="0" w:firstColumn="1" w:lastColumn="0" w:noHBand="0" w:noVBand="1"/>
      </w:tblPr>
      <w:tblGrid>
        <w:gridCol w:w="675"/>
        <w:gridCol w:w="9810"/>
      </w:tblGrid>
      <w:tr w:rsidR="00485167" w14:paraId="1D31A690" w14:textId="77777777">
        <w:trPr>
          <w:trHeight w:val="491"/>
        </w:trPr>
        <w:tc>
          <w:tcPr>
            <w:tcW w:w="675" w:type="dxa"/>
            <w:shd w:val="clear" w:color="auto" w:fill="BFBFBF"/>
            <w:vAlign w:val="center"/>
          </w:tcPr>
          <w:p w14:paraId="502BBB5A" w14:textId="77777777" w:rsidR="00485167" w:rsidRDefault="00000000">
            <w:pPr>
              <w:jc w:val="center"/>
              <w:rPr>
                <w:rFonts w:ascii="Arial" w:eastAsia="MS Gothic" w:hAnsi="Arial" w:cs="Arial"/>
                <w:bCs/>
              </w:rPr>
            </w:pPr>
            <w:r>
              <w:rPr>
                <w:rFonts w:ascii="MS Gothic" w:eastAsia="MS Gothic" w:hAnsi="MS Gothic" w:cs="Arial" w:hint="eastAsia"/>
                <w:b/>
                <w:bCs/>
              </w:rPr>
              <w:t>☒</w:t>
            </w:r>
          </w:p>
        </w:tc>
        <w:tc>
          <w:tcPr>
            <w:tcW w:w="9810" w:type="dxa"/>
            <w:vAlign w:val="center"/>
          </w:tcPr>
          <w:p w14:paraId="38BF47C8" w14:textId="77777777" w:rsidR="00485167" w:rsidRDefault="00000000">
            <w:pPr>
              <w:rPr>
                <w:rFonts w:ascii="Arial" w:eastAsia="MS Gothic" w:hAnsi="Arial" w:cs="Arial"/>
                <w:bCs/>
              </w:rPr>
            </w:pPr>
            <w:r>
              <w:rPr>
                <w:rFonts w:ascii="Arial" w:eastAsia="MS Gothic" w:hAnsi="Arial" w:cs="Arial"/>
                <w:bCs/>
              </w:rPr>
              <w:t>I have read the guidance notes supplied before completing the form.</w:t>
            </w:r>
          </w:p>
        </w:tc>
      </w:tr>
      <w:tr w:rsidR="00485167" w14:paraId="7DEF6F9D" w14:textId="77777777">
        <w:trPr>
          <w:trHeight w:val="413"/>
        </w:trPr>
        <w:tc>
          <w:tcPr>
            <w:tcW w:w="675" w:type="dxa"/>
            <w:shd w:val="clear" w:color="auto" w:fill="BFBFBF"/>
            <w:vAlign w:val="center"/>
          </w:tcPr>
          <w:p w14:paraId="14CFB32A" w14:textId="77777777" w:rsidR="00485167" w:rsidRDefault="00000000">
            <w:pPr>
              <w:jc w:val="center"/>
              <w:rPr>
                <w:rFonts w:ascii="Arial" w:eastAsia="MS Gothic" w:hAnsi="Arial" w:cs="Arial"/>
                <w:bCs/>
              </w:rPr>
            </w:pPr>
            <w:r>
              <w:rPr>
                <w:rFonts w:ascii="MS Gothic" w:eastAsia="MS Gothic" w:hAnsi="MS Gothic" w:cs="Arial" w:hint="eastAsia"/>
                <w:b/>
                <w:bCs/>
              </w:rPr>
              <w:t>☒</w:t>
            </w:r>
          </w:p>
        </w:tc>
        <w:tc>
          <w:tcPr>
            <w:tcW w:w="9810" w:type="dxa"/>
            <w:vAlign w:val="center"/>
          </w:tcPr>
          <w:p w14:paraId="7F19055B" w14:textId="77777777" w:rsidR="00485167" w:rsidRDefault="00000000">
            <w:pPr>
              <w:rPr>
                <w:rFonts w:ascii="Arial" w:hAnsi="Arial" w:cs="Arial"/>
              </w:rPr>
            </w:pPr>
            <w:r>
              <w:rPr>
                <w:rFonts w:ascii="Arial" w:hAnsi="Arial" w:cs="Arial"/>
              </w:rPr>
              <w:t xml:space="preserve">I have completed </w:t>
            </w:r>
            <w:r>
              <w:rPr>
                <w:rFonts w:ascii="Arial" w:hAnsi="Arial" w:cs="Arial"/>
                <w:b/>
              </w:rPr>
              <w:t>ALL RELEVANT</w:t>
            </w:r>
            <w:r>
              <w:rPr>
                <w:rFonts w:ascii="Arial" w:hAnsi="Arial" w:cs="Arial"/>
              </w:rPr>
              <w:t xml:space="preserve"> sections of the form in full.</w:t>
            </w:r>
          </w:p>
        </w:tc>
      </w:tr>
      <w:tr w:rsidR="00485167" w14:paraId="77B5B618" w14:textId="77777777">
        <w:trPr>
          <w:trHeight w:val="419"/>
        </w:trPr>
        <w:tc>
          <w:tcPr>
            <w:tcW w:w="675" w:type="dxa"/>
            <w:shd w:val="clear" w:color="auto" w:fill="BFBFBF"/>
            <w:vAlign w:val="center"/>
          </w:tcPr>
          <w:p w14:paraId="6599C81A" w14:textId="77777777" w:rsidR="00485167" w:rsidRDefault="00000000">
            <w:pPr>
              <w:jc w:val="center"/>
              <w:rPr>
                <w:rFonts w:ascii="Arial" w:hAnsi="Arial" w:cs="Arial"/>
              </w:rPr>
            </w:pPr>
            <w:r>
              <w:rPr>
                <w:rFonts w:ascii="MS Gothic" w:eastAsia="MS Gothic" w:hAnsi="MS Gothic" w:cs="Arial" w:hint="eastAsia"/>
                <w:b/>
                <w:bCs/>
              </w:rPr>
              <w:t>☒</w:t>
            </w:r>
          </w:p>
        </w:tc>
        <w:tc>
          <w:tcPr>
            <w:tcW w:w="9810" w:type="dxa"/>
            <w:vAlign w:val="center"/>
          </w:tcPr>
          <w:p w14:paraId="579E8734" w14:textId="77777777" w:rsidR="00485167" w:rsidRDefault="00000000">
            <w:pPr>
              <w:rPr>
                <w:rFonts w:ascii="Arial" w:hAnsi="Arial" w:cs="Arial"/>
              </w:rPr>
            </w:pPr>
            <w:r>
              <w:rPr>
                <w:rFonts w:ascii="Arial" w:hAnsi="Arial" w:cs="Arial"/>
              </w:rPr>
              <w:t>I confirm that the research activity has received approval in principle</w:t>
            </w:r>
          </w:p>
        </w:tc>
      </w:tr>
      <w:tr w:rsidR="00485167" w14:paraId="517E435C" w14:textId="77777777">
        <w:trPr>
          <w:trHeight w:val="492"/>
        </w:trPr>
        <w:tc>
          <w:tcPr>
            <w:tcW w:w="675" w:type="dxa"/>
            <w:shd w:val="clear" w:color="auto" w:fill="BFBFBF"/>
            <w:vAlign w:val="center"/>
          </w:tcPr>
          <w:p w14:paraId="1117BF9E" w14:textId="77777777" w:rsidR="00485167" w:rsidRDefault="00000000">
            <w:pPr>
              <w:jc w:val="center"/>
              <w:rPr>
                <w:rFonts w:ascii="Arial" w:hAnsi="Arial" w:cs="Arial"/>
              </w:rPr>
            </w:pPr>
            <w:r>
              <w:rPr>
                <w:rFonts w:ascii="MS Gothic" w:eastAsia="MS Gothic" w:hAnsi="MS Gothic" w:cs="Arial" w:hint="eastAsia"/>
                <w:b/>
                <w:bCs/>
              </w:rPr>
              <w:t>☐</w:t>
            </w:r>
          </w:p>
        </w:tc>
        <w:tc>
          <w:tcPr>
            <w:tcW w:w="9810" w:type="dxa"/>
            <w:vAlign w:val="center"/>
          </w:tcPr>
          <w:p w14:paraId="571EBE7A" w14:textId="77777777" w:rsidR="00485167" w:rsidRDefault="00000000">
            <w:pPr>
              <w:rPr>
                <w:rFonts w:ascii="Arial" w:hAnsi="Arial" w:cs="Arial"/>
              </w:rPr>
            </w:pPr>
            <w:r>
              <w:rPr>
                <w:rFonts w:ascii="Arial" w:hAnsi="Arial" w:cs="Arial"/>
              </w:rPr>
              <w:t>I have attached a copy of final/interim approval from external organisation (</w:t>
            </w:r>
            <w:r>
              <w:rPr>
                <w:rFonts w:ascii="Arial" w:hAnsi="Arial" w:cs="Arial"/>
                <w:b/>
              </w:rPr>
              <w:t>where appropriate</w:t>
            </w:r>
            <w:r>
              <w:rPr>
                <w:rFonts w:ascii="Arial" w:hAnsi="Arial" w:cs="Arial"/>
              </w:rPr>
              <w:t>)</w:t>
            </w:r>
          </w:p>
        </w:tc>
      </w:tr>
      <w:tr w:rsidR="00485167" w14:paraId="3004C602" w14:textId="77777777">
        <w:trPr>
          <w:trHeight w:val="720"/>
        </w:trPr>
        <w:tc>
          <w:tcPr>
            <w:tcW w:w="675" w:type="dxa"/>
            <w:shd w:val="clear" w:color="auto" w:fill="BFBFBF"/>
            <w:vAlign w:val="center"/>
          </w:tcPr>
          <w:p w14:paraId="73EAEF9E" w14:textId="77777777" w:rsidR="00485167" w:rsidRDefault="00000000">
            <w:pPr>
              <w:jc w:val="center"/>
              <w:rPr>
                <w:rFonts w:ascii="Arial" w:hAnsi="Arial" w:cs="Arial"/>
                <w:b/>
                <w:bCs/>
              </w:rPr>
            </w:pPr>
            <w:r>
              <w:rPr>
                <w:rFonts w:ascii="MS Gothic" w:eastAsia="MS Gothic" w:hAnsi="MS Gothic" w:cs="Arial" w:hint="eastAsia"/>
                <w:b/>
                <w:bCs/>
              </w:rPr>
              <w:t>☐</w:t>
            </w:r>
          </w:p>
        </w:tc>
        <w:tc>
          <w:tcPr>
            <w:tcW w:w="9810" w:type="dxa"/>
            <w:vAlign w:val="center"/>
          </w:tcPr>
          <w:p w14:paraId="16F78061" w14:textId="77777777" w:rsidR="00485167" w:rsidRDefault="00000000">
            <w:pPr>
              <w:rPr>
                <w:rFonts w:ascii="Arial" w:hAnsi="Arial" w:cs="Arial"/>
              </w:rPr>
            </w:pPr>
            <w:r>
              <w:rPr>
                <w:rFonts w:ascii="Arial" w:hAnsi="Arial" w:cs="Arial"/>
              </w:rPr>
              <w:t xml:space="preserve">I have attached a full risk assessment (where </w:t>
            </w:r>
            <w:proofErr w:type="gramStart"/>
            <w:r>
              <w:rPr>
                <w:rFonts w:ascii="Arial" w:hAnsi="Arial" w:cs="Arial"/>
              </w:rPr>
              <w:t xml:space="preserve">appropriate)  </w:t>
            </w:r>
            <w:r>
              <w:rPr>
                <w:rFonts w:ascii="Arial" w:hAnsi="Arial" w:cs="Arial"/>
                <w:i/>
              </w:rPr>
              <w:t>ONLY</w:t>
            </w:r>
            <w:proofErr w:type="gramEnd"/>
            <w:r>
              <w:rPr>
                <w:rFonts w:ascii="Arial" w:hAnsi="Arial" w:cs="Arial"/>
                <w:i/>
              </w:rPr>
              <w:t xml:space="preserve"> TICK IF YOU HAVE</w:t>
            </w:r>
            <w:r>
              <w:rPr>
                <w:rFonts w:ascii="Arial" w:hAnsi="Arial" w:cs="Arial"/>
                <w:b/>
                <w:i/>
              </w:rPr>
              <w:t xml:space="preserve"> ATTACHED A FULL RISK ASSESSMENT</w:t>
            </w:r>
          </w:p>
        </w:tc>
      </w:tr>
      <w:tr w:rsidR="00485167" w14:paraId="317FBC52" w14:textId="77777777">
        <w:trPr>
          <w:trHeight w:val="858"/>
        </w:trPr>
        <w:tc>
          <w:tcPr>
            <w:tcW w:w="675" w:type="dxa"/>
            <w:shd w:val="clear" w:color="auto" w:fill="BFBFBF"/>
            <w:vAlign w:val="center"/>
          </w:tcPr>
          <w:p w14:paraId="422CFA1E" w14:textId="77777777" w:rsidR="00485167" w:rsidRDefault="00000000">
            <w:pPr>
              <w:jc w:val="center"/>
              <w:rPr>
                <w:rFonts w:ascii="Arial" w:hAnsi="Arial" w:cs="Arial"/>
              </w:rPr>
            </w:pPr>
            <w:r>
              <w:rPr>
                <w:rFonts w:ascii="MS Gothic" w:eastAsia="MS Gothic" w:hAnsi="MS Gothic" w:cs="Arial" w:hint="eastAsia"/>
                <w:b/>
                <w:bCs/>
              </w:rPr>
              <w:lastRenderedPageBreak/>
              <w:t>☒</w:t>
            </w:r>
          </w:p>
        </w:tc>
        <w:tc>
          <w:tcPr>
            <w:tcW w:w="9810" w:type="dxa"/>
            <w:vAlign w:val="center"/>
          </w:tcPr>
          <w:p w14:paraId="52841E00" w14:textId="77777777" w:rsidR="00485167" w:rsidRDefault="00000000">
            <w:pPr>
              <w:rPr>
                <w:rFonts w:ascii="Arial" w:hAnsi="Arial" w:cs="Arial"/>
              </w:rPr>
            </w:pPr>
            <w:r>
              <w:rPr>
                <w:rFonts w:ascii="Arial" w:hAnsi="Arial" w:cs="Arial"/>
              </w:rPr>
              <w:t xml:space="preserve">I understand that it is my responsibility to ensure that the </w:t>
            </w:r>
            <w:proofErr w:type="gramStart"/>
            <w:r>
              <w:rPr>
                <w:rFonts w:ascii="Arial" w:hAnsi="Arial" w:cs="Arial"/>
              </w:rPr>
              <w:t>above named</w:t>
            </w:r>
            <w:proofErr w:type="gramEnd"/>
            <w:r>
              <w:rPr>
                <w:rFonts w:ascii="Arial" w:hAnsi="Arial" w:cs="Arial"/>
              </w:rPr>
              <w:t xml:space="preserve"> research activity will meet the University’s Research Ethics and Integrity Code of Practice.</w:t>
            </w:r>
          </w:p>
        </w:tc>
      </w:tr>
      <w:tr w:rsidR="00485167" w14:paraId="32BE3945" w14:textId="77777777">
        <w:trPr>
          <w:trHeight w:val="969"/>
        </w:trPr>
        <w:tc>
          <w:tcPr>
            <w:tcW w:w="675" w:type="dxa"/>
            <w:shd w:val="clear" w:color="auto" w:fill="BFBFBF"/>
            <w:vAlign w:val="center"/>
          </w:tcPr>
          <w:p w14:paraId="0C6852DC" w14:textId="77777777" w:rsidR="00485167" w:rsidRDefault="00000000">
            <w:pPr>
              <w:jc w:val="center"/>
              <w:rPr>
                <w:rFonts w:ascii="Arial" w:hAnsi="Arial" w:cs="Arial"/>
              </w:rPr>
            </w:pPr>
            <w:r>
              <w:rPr>
                <w:rFonts w:ascii="MS Gothic" w:eastAsia="MS Gothic" w:hAnsi="MS Gothic" w:cs="Arial" w:hint="eastAsia"/>
                <w:b/>
                <w:bCs/>
              </w:rPr>
              <w:t>☐</w:t>
            </w:r>
          </w:p>
        </w:tc>
        <w:tc>
          <w:tcPr>
            <w:tcW w:w="9810" w:type="dxa"/>
            <w:vAlign w:val="center"/>
          </w:tcPr>
          <w:p w14:paraId="193F76D3" w14:textId="77777777" w:rsidR="00485167" w:rsidRDefault="00000000">
            <w:pPr>
              <w:rPr>
                <w:rFonts w:ascii="Arial" w:hAnsi="Arial" w:cs="Arial"/>
              </w:rPr>
            </w:pPr>
            <w:r>
              <w:rPr>
                <w:rFonts w:ascii="Arial" w:hAnsi="Arial" w:cs="Arial"/>
              </w:rPr>
              <w:t>I understand that before commencing data collection all documents aimed at respondents (including information sheets, consent forms, questionnaires, interview schedules etc.) must be confirmed by the DoS/Supervisor, module tutor or Academic Director.</w:t>
            </w:r>
          </w:p>
        </w:tc>
      </w:tr>
    </w:tbl>
    <w:p w14:paraId="46A7E3E2" w14:textId="77777777" w:rsidR="00485167" w:rsidRDefault="00485167">
      <w:pPr>
        <w:tabs>
          <w:tab w:val="left" w:pos="5103"/>
        </w:tabs>
        <w:rPr>
          <w:rFonts w:ascii="Arial" w:hAnsi="Arial" w:cs="Arial"/>
          <w:b/>
          <w:bCs/>
        </w:rPr>
      </w:pPr>
    </w:p>
    <w:tbl>
      <w:tblPr>
        <w:tblW w:w="10485" w:type="dxa"/>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Look w:val="00A0" w:firstRow="1" w:lastRow="0" w:firstColumn="1" w:lastColumn="0" w:noHBand="0" w:noVBand="0"/>
      </w:tblPr>
      <w:tblGrid>
        <w:gridCol w:w="10485"/>
      </w:tblGrid>
      <w:tr w:rsidR="00485167" w14:paraId="1AF0A225" w14:textId="77777777">
        <w:tc>
          <w:tcPr>
            <w:tcW w:w="10485" w:type="dxa"/>
            <w:shd w:val="clear" w:color="auto" w:fill="D9D9D9"/>
          </w:tcPr>
          <w:p w14:paraId="31DE2A72" w14:textId="77777777" w:rsidR="00485167" w:rsidRDefault="00000000">
            <w:pPr>
              <w:rPr>
                <w:rFonts w:ascii="Arial" w:hAnsi="Arial" w:cs="Arial"/>
                <w:b/>
              </w:rPr>
            </w:pPr>
            <w:r>
              <w:rPr>
                <w:rFonts w:ascii="Arial" w:hAnsi="Arial" w:cs="Arial"/>
                <w:b/>
              </w:rPr>
              <w:t>RESEARCH STUDENTS AND STAFF ONLY</w:t>
            </w:r>
          </w:p>
          <w:p w14:paraId="330F2CFC" w14:textId="77777777" w:rsidR="00485167" w:rsidRDefault="00000000">
            <w:pPr>
              <w:rPr>
                <w:rFonts w:ascii="Arial" w:hAnsi="Arial" w:cs="Arial"/>
              </w:rPr>
            </w:pPr>
            <w:r>
              <w:rPr>
                <w:rFonts w:ascii="Arial" w:hAnsi="Arial" w:cs="Arial"/>
              </w:rPr>
              <w:t xml:space="preserve">All communications relating to this application during its processing must be in writing and emailed to </w:t>
            </w:r>
            <w:hyperlink r:id="rId27" w:history="1">
              <w:r>
                <w:rPr>
                  <w:rStyle w:val="Hyperlink"/>
                  <w:rFonts w:ascii="Arial" w:hAnsi="Arial" w:cs="Arial"/>
                </w:rPr>
                <w:t>pgresearch@uwtsd.ac.uk</w:t>
              </w:r>
            </w:hyperlink>
            <w:r>
              <w:rPr>
                <w:rFonts w:ascii="Arial" w:hAnsi="Arial" w:cs="Arial"/>
              </w:rPr>
              <w:t xml:space="preserve"> , with the title ‘Ethical Approval’ followed by your name.</w:t>
            </w:r>
          </w:p>
          <w:p w14:paraId="683D83A8" w14:textId="77777777" w:rsidR="00485167" w:rsidRDefault="00000000">
            <w:pPr>
              <w:rPr>
                <w:rFonts w:ascii="Arial" w:hAnsi="Arial" w:cs="Arial"/>
              </w:rPr>
            </w:pPr>
            <w:r>
              <w:rPr>
                <w:rFonts w:ascii="Arial" w:hAnsi="Arial" w:cs="Arial"/>
                <w:color w:val="000000"/>
              </w:rPr>
              <w:t xml:space="preserve">You will be informed of the outcome of your claim by email; </w:t>
            </w:r>
            <w:proofErr w:type="gramStart"/>
            <w:r>
              <w:rPr>
                <w:rFonts w:ascii="Arial" w:hAnsi="Arial" w:cs="Arial"/>
                <w:color w:val="000000"/>
              </w:rPr>
              <w:t>therefore</w:t>
            </w:r>
            <w:proofErr w:type="gramEnd"/>
            <w:r>
              <w:rPr>
                <w:rFonts w:ascii="Arial" w:hAnsi="Arial" w:cs="Arial"/>
                <w:b/>
                <w:color w:val="000000"/>
              </w:rPr>
              <w:t xml:space="preserve"> </w:t>
            </w:r>
            <w:r>
              <w:rPr>
                <w:rStyle w:val="Strong"/>
                <w:rFonts w:ascii="Arial" w:hAnsi="Arial" w:cs="Arial"/>
                <w:color w:val="000000"/>
              </w:rPr>
              <w:t>it is important that you check your University and personal email accounts regularly</w:t>
            </w:r>
            <w:r>
              <w:rPr>
                <w:rFonts w:ascii="Arial" w:hAnsi="Arial" w:cs="Arial"/>
                <w:b/>
                <w:bCs/>
              </w:rPr>
              <w:t>.</w:t>
            </w:r>
          </w:p>
        </w:tc>
      </w:tr>
      <w:tr w:rsidR="00485167" w14:paraId="535CB7BB" w14:textId="77777777">
        <w:tc>
          <w:tcPr>
            <w:tcW w:w="10485" w:type="dxa"/>
            <w:shd w:val="clear" w:color="auto" w:fill="D9D9D9"/>
          </w:tcPr>
          <w:p w14:paraId="1C891E51" w14:textId="77777777" w:rsidR="00485167" w:rsidRDefault="00000000">
            <w:pPr>
              <w:pBdr>
                <w:top w:val="single" w:sz="4" w:space="1" w:color="auto"/>
                <w:left w:val="single" w:sz="4" w:space="4" w:color="auto"/>
                <w:bottom w:val="single" w:sz="4" w:space="1" w:color="auto"/>
                <w:right w:val="single" w:sz="4" w:space="21" w:color="auto"/>
                <w:between w:val="single" w:sz="4" w:space="1" w:color="auto"/>
                <w:bar w:val="single" w:sz="4" w:color="auto"/>
              </w:pBdr>
              <w:tabs>
                <w:tab w:val="left" w:pos="5103"/>
              </w:tabs>
              <w:rPr>
                <w:rFonts w:ascii="Arial" w:hAnsi="Arial" w:cs="Arial"/>
                <w:b/>
              </w:rPr>
            </w:pPr>
            <w:r>
              <w:rPr>
                <w:rFonts w:ascii="Arial" w:hAnsi="Arial" w:cs="Arial"/>
                <w:b/>
                <w:bCs/>
              </w:rPr>
              <w:t xml:space="preserve">STUDENTS ON UNDERGRADUATE OR TAUGHT MASTERS PROGRAMMES </w:t>
            </w:r>
            <w:r>
              <w:rPr>
                <w:rFonts w:ascii="Arial" w:hAnsi="Arial" w:cs="Arial"/>
                <w:bCs/>
              </w:rPr>
              <w:t>should submit this form (and receive the outcome) via systems explained to you by the supervisor/module leader.</w:t>
            </w:r>
          </w:p>
        </w:tc>
      </w:tr>
    </w:tbl>
    <w:p w14:paraId="27016484" w14:textId="77777777" w:rsidR="00485167" w:rsidRDefault="00485167">
      <w:pPr>
        <w:tabs>
          <w:tab w:val="left" w:pos="5103"/>
        </w:tabs>
        <w:rPr>
          <w:rFonts w:ascii="Arial" w:hAnsi="Arial" w:cs="Arial"/>
          <w:bCs/>
        </w:rPr>
      </w:pPr>
    </w:p>
    <w:p w14:paraId="7B79DEC9" w14:textId="77777777" w:rsidR="00485167" w:rsidRDefault="00000000">
      <w:pPr>
        <w:jc w:val="both"/>
        <w:rPr>
          <w:rFonts w:ascii="Arial" w:hAnsi="Arial" w:cs="Arial"/>
        </w:rPr>
      </w:pPr>
      <w:r>
        <w:rPr>
          <w:rFonts w:ascii="Arial" w:hAnsi="Arial" w:cs="Arial"/>
        </w:rPr>
        <w:t xml:space="preserve"> </w:t>
      </w:r>
    </w:p>
    <w:p w14:paraId="0D64C620" w14:textId="77777777" w:rsidR="00485167" w:rsidRDefault="00485167">
      <w:pPr>
        <w:spacing w:line="360" w:lineRule="auto"/>
        <w:jc w:val="both"/>
        <w:rPr>
          <w:sz w:val="28"/>
          <w:szCs w:val="28"/>
        </w:rPr>
      </w:pPr>
    </w:p>
    <w:p w14:paraId="6E116BE6" w14:textId="77777777" w:rsidR="00485167" w:rsidRDefault="00485167">
      <w:pPr>
        <w:spacing w:line="360" w:lineRule="auto"/>
        <w:jc w:val="both"/>
        <w:rPr>
          <w:sz w:val="28"/>
          <w:szCs w:val="28"/>
        </w:rPr>
      </w:pPr>
    </w:p>
    <w:tbl>
      <w:tblPr>
        <w:tblStyle w:val="TableGrid"/>
        <w:tblW w:w="0" w:type="auto"/>
        <w:tblLook w:val="04A0" w:firstRow="1" w:lastRow="0" w:firstColumn="1" w:lastColumn="0" w:noHBand="0" w:noVBand="1"/>
      </w:tblPr>
      <w:tblGrid>
        <w:gridCol w:w="4675"/>
        <w:gridCol w:w="4675"/>
      </w:tblGrid>
      <w:tr w:rsidR="00485167" w14:paraId="096F699C" w14:textId="77777777">
        <w:tc>
          <w:tcPr>
            <w:tcW w:w="4675" w:type="dxa"/>
          </w:tcPr>
          <w:p w14:paraId="2D655230" w14:textId="77777777" w:rsidR="00485167" w:rsidRDefault="00000000">
            <w:pPr>
              <w:spacing w:line="360" w:lineRule="auto"/>
              <w:jc w:val="both"/>
              <w:rPr>
                <w:sz w:val="28"/>
                <w:szCs w:val="28"/>
              </w:rPr>
            </w:pPr>
            <w:r>
              <w:rPr>
                <w:sz w:val="28"/>
                <w:szCs w:val="28"/>
              </w:rPr>
              <w:t>Good Review</w:t>
            </w:r>
          </w:p>
        </w:tc>
        <w:tc>
          <w:tcPr>
            <w:tcW w:w="4675" w:type="dxa"/>
          </w:tcPr>
          <w:p w14:paraId="230ECA30" w14:textId="77777777" w:rsidR="00485167" w:rsidRDefault="00000000">
            <w:pPr>
              <w:spacing w:line="360" w:lineRule="auto"/>
              <w:jc w:val="both"/>
              <w:rPr>
                <w:sz w:val="28"/>
                <w:szCs w:val="28"/>
              </w:rPr>
            </w:pPr>
            <w:r>
              <w:rPr>
                <w:sz w:val="28"/>
                <w:szCs w:val="28"/>
              </w:rPr>
              <w:t>Bad Review</w:t>
            </w:r>
          </w:p>
        </w:tc>
      </w:tr>
      <w:tr w:rsidR="00485167" w14:paraId="3E08F272" w14:textId="77777777">
        <w:tc>
          <w:tcPr>
            <w:tcW w:w="4675" w:type="dxa"/>
          </w:tcPr>
          <w:p w14:paraId="123334CE" w14:textId="77777777" w:rsidR="00485167" w:rsidRDefault="00000000">
            <w:pPr>
              <w:spacing w:line="360" w:lineRule="auto"/>
              <w:jc w:val="both"/>
              <w:rPr>
                <w:rFonts w:ascii="Arial" w:hAnsi="Arial" w:cs="Arial"/>
                <w:color w:val="333333"/>
                <w:shd w:val="clear" w:color="auto" w:fill="FFFFFF"/>
              </w:rPr>
            </w:pPr>
            <w:r>
              <w:rPr>
                <w:rFonts w:ascii="Arial" w:hAnsi="Arial" w:cs="Arial"/>
                <w:color w:val="333333"/>
                <w:shd w:val="clear" w:color="auto" w:fill="FFFFFF"/>
              </w:rPr>
              <w:t xml:space="preserve">We were pleasantly surprised with this hotel. It is a great central location downtown Swansea. There is plenty of shops nearby and Primark across the street. You can walk to most things nearby. Room was spacious by UK standards. I would stay here again and recommend using this Hotel for your </w:t>
            </w:r>
            <w:proofErr w:type="gramStart"/>
            <w:r>
              <w:rPr>
                <w:rFonts w:ascii="Arial" w:hAnsi="Arial" w:cs="Arial"/>
                <w:color w:val="333333"/>
                <w:shd w:val="clear" w:color="auto" w:fill="FFFFFF"/>
              </w:rPr>
              <w:t>stays</w:t>
            </w:r>
            <w:proofErr w:type="gramEnd"/>
          </w:p>
          <w:p w14:paraId="517D7FFA" w14:textId="77777777" w:rsidR="00485167" w:rsidRDefault="00485167">
            <w:pPr>
              <w:spacing w:line="360" w:lineRule="auto"/>
              <w:jc w:val="both"/>
              <w:rPr>
                <w:rFonts w:ascii="Arial" w:hAnsi="Arial" w:cs="Arial"/>
                <w:color w:val="333333"/>
                <w:shd w:val="clear" w:color="auto" w:fill="FFFFFF"/>
              </w:rPr>
            </w:pPr>
          </w:p>
          <w:p w14:paraId="56A37C0D" w14:textId="77777777" w:rsidR="00485167" w:rsidRDefault="00000000">
            <w:pPr>
              <w:spacing w:line="360" w:lineRule="auto"/>
              <w:jc w:val="both"/>
              <w:rPr>
                <w:rFonts w:ascii="Arial" w:hAnsi="Arial" w:cs="Arial"/>
                <w:color w:val="333333"/>
                <w:shd w:val="clear" w:color="auto" w:fill="FFFFFF"/>
              </w:rPr>
            </w:pPr>
            <w:r>
              <w:rPr>
                <w:rFonts w:ascii="Arial" w:hAnsi="Arial" w:cs="Arial"/>
                <w:color w:val="333333"/>
                <w:shd w:val="clear" w:color="auto" w:fill="FFFFFF"/>
              </w:rPr>
              <w:t xml:space="preserve">This is the second time I have visited </w:t>
            </w:r>
            <w:proofErr w:type="spellStart"/>
            <w:proofErr w:type="gramStart"/>
            <w:r>
              <w:rPr>
                <w:rFonts w:ascii="Arial" w:hAnsi="Arial" w:cs="Arial"/>
                <w:color w:val="333333"/>
                <w:shd w:val="clear" w:color="auto" w:fill="FFFFFF"/>
              </w:rPr>
              <w:t>the,dolphin</w:t>
            </w:r>
            <w:proofErr w:type="spellEnd"/>
            <w:proofErr w:type="gramEnd"/>
            <w:r>
              <w:rPr>
                <w:rFonts w:ascii="Arial" w:hAnsi="Arial" w:cs="Arial"/>
                <w:color w:val="333333"/>
                <w:shd w:val="clear" w:color="auto" w:fill="FFFFFF"/>
              </w:rPr>
              <w:t xml:space="preserve"> and I can't fault it. From the </w:t>
            </w:r>
            <w:r>
              <w:rPr>
                <w:rFonts w:ascii="Arial" w:hAnsi="Arial" w:cs="Arial"/>
                <w:color w:val="333333"/>
                <w:shd w:val="clear" w:color="auto" w:fill="FFFFFF"/>
              </w:rPr>
              <w:lastRenderedPageBreak/>
              <w:t xml:space="preserve">manager to the cafe staff to the chamber maids they are all so friendly and helpful. I am well in to my 70's and I would not stay anywhere else as they treat me with such respect. It deserves more than 3 stars. It has all the amenities you need. This pleasant atmosphere starts </w:t>
            </w:r>
            <w:proofErr w:type="gramStart"/>
            <w:r>
              <w:rPr>
                <w:rFonts w:ascii="Arial" w:hAnsi="Arial" w:cs="Arial"/>
                <w:color w:val="333333"/>
                <w:shd w:val="clear" w:color="auto" w:fill="FFFFFF"/>
              </w:rPr>
              <w:t>With</w:t>
            </w:r>
            <w:proofErr w:type="gramEnd"/>
            <w:r>
              <w:rPr>
                <w:rFonts w:ascii="Arial" w:hAnsi="Arial" w:cs="Arial"/>
                <w:color w:val="333333"/>
                <w:shd w:val="clear" w:color="auto" w:fill="FFFFFF"/>
              </w:rPr>
              <w:t xml:space="preserve"> the manager and filters down through the staff. I would recommend The </w:t>
            </w:r>
            <w:proofErr w:type="spellStart"/>
            <w:r>
              <w:rPr>
                <w:rFonts w:ascii="Arial" w:hAnsi="Arial" w:cs="Arial"/>
                <w:color w:val="333333"/>
                <w:shd w:val="clear" w:color="auto" w:fill="FFFFFF"/>
              </w:rPr>
              <w:t>Dolpin</w:t>
            </w:r>
            <w:proofErr w:type="spellEnd"/>
            <w:r>
              <w:rPr>
                <w:rFonts w:ascii="Arial" w:hAnsi="Arial" w:cs="Arial"/>
                <w:color w:val="333333"/>
                <w:shd w:val="clear" w:color="auto" w:fill="FFFFFF"/>
              </w:rPr>
              <w:t xml:space="preserve"> </w:t>
            </w:r>
            <w:proofErr w:type="spellStart"/>
            <w:r>
              <w:rPr>
                <w:rFonts w:ascii="Arial" w:hAnsi="Arial" w:cs="Arial"/>
                <w:color w:val="333333"/>
                <w:shd w:val="clear" w:color="auto" w:fill="FFFFFF"/>
              </w:rPr>
              <w:t>Hote</w:t>
            </w:r>
            <w:proofErr w:type="spellEnd"/>
            <w:r>
              <w:rPr>
                <w:rFonts w:ascii="Arial" w:hAnsi="Arial" w:cs="Arial"/>
                <w:color w:val="333333"/>
                <w:shd w:val="clear" w:color="auto" w:fill="FFFFFF"/>
              </w:rPr>
              <w:t xml:space="preserve"> Swansea to anyone.</w:t>
            </w:r>
          </w:p>
          <w:p w14:paraId="58DADD95" w14:textId="77777777" w:rsidR="00485167" w:rsidRDefault="00000000">
            <w:pPr>
              <w:spacing w:line="360" w:lineRule="auto"/>
              <w:jc w:val="both"/>
              <w:rPr>
                <w:rFonts w:ascii="Arial" w:hAnsi="Arial" w:cs="Arial"/>
                <w:color w:val="333333"/>
                <w:shd w:val="clear" w:color="auto" w:fill="FFFFFF"/>
              </w:rPr>
            </w:pPr>
            <w:r>
              <w:rPr>
                <w:rFonts w:ascii="Arial" w:hAnsi="Arial" w:cs="Arial"/>
                <w:color w:val="333333"/>
                <w:shd w:val="clear" w:color="auto" w:fill="FFFFFF"/>
              </w:rPr>
              <w:t xml:space="preserve">Thank </w:t>
            </w:r>
            <w:proofErr w:type="gramStart"/>
            <w:r>
              <w:rPr>
                <w:rFonts w:ascii="Arial" w:hAnsi="Arial" w:cs="Arial"/>
                <w:color w:val="333333"/>
                <w:shd w:val="clear" w:color="auto" w:fill="FFFFFF"/>
              </w:rPr>
              <w:t>you Deborah</w:t>
            </w:r>
            <w:proofErr w:type="gramEnd"/>
            <w:r>
              <w:rPr>
                <w:rFonts w:ascii="Arial" w:hAnsi="Arial" w:cs="Arial"/>
                <w:color w:val="333333"/>
                <w:shd w:val="clear" w:color="auto" w:fill="FFFFFF"/>
              </w:rPr>
              <w:t xml:space="preserve"> for your amazing service!!! And my birthday breakfast!! You are an asset to the Dolphin!! You were so helpful from check in to check out! I cannot praise you enough for your service!! You are an asset to the company and such a friendly person!! You are amazing! Thank you so </w:t>
            </w:r>
            <w:proofErr w:type="gramStart"/>
            <w:r>
              <w:rPr>
                <w:rFonts w:ascii="Arial" w:hAnsi="Arial" w:cs="Arial"/>
                <w:color w:val="333333"/>
                <w:shd w:val="clear" w:color="auto" w:fill="FFFFFF"/>
              </w:rPr>
              <w:t>much</w:t>
            </w:r>
            <w:proofErr w:type="gramEnd"/>
          </w:p>
          <w:p w14:paraId="5F737551" w14:textId="77777777" w:rsidR="00485167" w:rsidRDefault="00485167">
            <w:pPr>
              <w:spacing w:line="360" w:lineRule="auto"/>
              <w:jc w:val="both"/>
              <w:rPr>
                <w:rFonts w:ascii="Arial" w:hAnsi="Arial" w:cs="Arial"/>
                <w:color w:val="333333"/>
                <w:shd w:val="clear" w:color="auto" w:fill="FFFFFF"/>
              </w:rPr>
            </w:pPr>
          </w:p>
          <w:p w14:paraId="6B689C9C" w14:textId="77777777" w:rsidR="00485167" w:rsidRDefault="00000000">
            <w:pPr>
              <w:spacing w:after="0" w:line="330" w:lineRule="atLeast"/>
              <w:rPr>
                <w:rFonts w:ascii="Arial" w:eastAsia="Times New Roman" w:hAnsi="Arial" w:cs="Arial"/>
                <w:b/>
                <w:bCs/>
                <w:color w:val="000000"/>
                <w:sz w:val="27"/>
                <w:szCs w:val="27"/>
                <w:lang w:eastAsia="en-US"/>
              </w:rPr>
            </w:pPr>
            <w:hyperlink r:id="rId28" w:tgtFrame="_blank" w:history="1">
              <w:r>
                <w:rPr>
                  <w:rFonts w:ascii="Arial" w:eastAsia="Times New Roman" w:hAnsi="Arial" w:cs="Arial"/>
                  <w:b/>
                  <w:bCs/>
                  <w:color w:val="0000FF"/>
                  <w:sz w:val="27"/>
                  <w:szCs w:val="27"/>
                  <w:lang w:eastAsia="en-US"/>
                </w:rPr>
                <w:t>Excellent value, clean and comfortable</w:t>
              </w:r>
            </w:hyperlink>
          </w:p>
          <w:p w14:paraId="274CF400" w14:textId="77777777" w:rsidR="00485167" w:rsidRDefault="00000000">
            <w:pPr>
              <w:spacing w:after="0" w:line="240" w:lineRule="auto"/>
              <w:rPr>
                <w:rFonts w:ascii="Arial" w:eastAsia="Times New Roman" w:hAnsi="Arial" w:cs="Arial"/>
                <w:color w:val="000000"/>
                <w:sz w:val="21"/>
                <w:szCs w:val="21"/>
                <w:lang w:eastAsia="en-US"/>
              </w:rPr>
            </w:pPr>
            <w:r>
              <w:rPr>
                <w:rFonts w:ascii="Arial" w:eastAsia="Times New Roman" w:hAnsi="Arial" w:cs="Arial"/>
                <w:color w:val="000000"/>
                <w:sz w:val="24"/>
                <w:szCs w:val="24"/>
                <w:lang w:eastAsia="en-US"/>
              </w:rPr>
              <w:t xml:space="preserve">We booked this as a one night stay over whilst visiting the theatre. I booked the executive double room for £86 and didn’t read the other reviews until afterwards. We were worried once we did, they made it sound terrible! </w:t>
            </w:r>
            <w:proofErr w:type="spellStart"/>
            <w:r>
              <w:rPr>
                <w:rFonts w:ascii="Arial" w:eastAsia="Times New Roman" w:hAnsi="Arial" w:cs="Arial"/>
                <w:color w:val="000000"/>
                <w:sz w:val="24"/>
                <w:szCs w:val="24"/>
                <w:lang w:eastAsia="en-US"/>
              </w:rPr>
              <w:t>Im</w:t>
            </w:r>
            <w:proofErr w:type="spellEnd"/>
            <w:r>
              <w:rPr>
                <w:rFonts w:ascii="Arial" w:eastAsia="Times New Roman" w:hAnsi="Arial" w:cs="Arial"/>
                <w:color w:val="000000"/>
                <w:sz w:val="24"/>
                <w:szCs w:val="24"/>
                <w:lang w:eastAsia="en-US"/>
              </w:rPr>
              <w:t xml:space="preserve"> not sure what people expect for a city </w:t>
            </w:r>
            <w:proofErr w:type="spellStart"/>
            <w:r>
              <w:rPr>
                <w:rFonts w:ascii="Arial" w:eastAsia="Times New Roman" w:hAnsi="Arial" w:cs="Arial"/>
                <w:color w:val="000000"/>
                <w:sz w:val="24"/>
                <w:szCs w:val="24"/>
                <w:lang w:eastAsia="en-US"/>
              </w:rPr>
              <w:t>centre</w:t>
            </w:r>
            <w:proofErr w:type="spellEnd"/>
            <w:r>
              <w:rPr>
                <w:rFonts w:ascii="Arial" w:eastAsia="Times New Roman" w:hAnsi="Arial" w:cs="Arial"/>
                <w:color w:val="000000"/>
                <w:sz w:val="24"/>
                <w:szCs w:val="24"/>
                <w:lang w:eastAsia="en-US"/>
              </w:rPr>
              <w:t xml:space="preserve"> hotel at these </w:t>
            </w:r>
            <w:proofErr w:type="gramStart"/>
            <w:r>
              <w:rPr>
                <w:rFonts w:ascii="Arial" w:eastAsia="Times New Roman" w:hAnsi="Arial" w:cs="Arial"/>
                <w:color w:val="000000"/>
                <w:sz w:val="24"/>
                <w:szCs w:val="24"/>
                <w:lang w:eastAsia="en-US"/>
              </w:rPr>
              <w:t>prices</w:t>
            </w:r>
            <w:proofErr w:type="gramEnd"/>
            <w:r>
              <w:rPr>
                <w:rFonts w:ascii="Arial" w:eastAsia="Times New Roman" w:hAnsi="Arial" w:cs="Arial"/>
                <w:color w:val="000000"/>
                <w:sz w:val="24"/>
                <w:szCs w:val="24"/>
                <w:lang w:eastAsia="en-US"/>
              </w:rPr>
              <w:t xml:space="preserve"> but we had a lovely stay and have booked again for our next theatre trip.</w:t>
            </w:r>
            <w:r>
              <w:rPr>
                <w:rFonts w:ascii="Arial" w:eastAsia="Times New Roman" w:hAnsi="Arial" w:cs="Arial"/>
                <w:color w:val="000000"/>
                <w:sz w:val="24"/>
                <w:szCs w:val="24"/>
                <w:lang w:eastAsia="en-US"/>
              </w:rPr>
              <w:br/>
            </w:r>
            <w:r>
              <w:rPr>
                <w:rFonts w:ascii="Arial" w:eastAsia="Times New Roman" w:hAnsi="Arial" w:cs="Arial"/>
                <w:color w:val="000000"/>
                <w:sz w:val="24"/>
                <w:szCs w:val="24"/>
                <w:lang w:eastAsia="en-US"/>
              </w:rPr>
              <w:br/>
              <w:t xml:space="preserve">The room was a good size and spotlessly clean. No musty smell which you sometimes get with older hotels. The bathroom was bright and modern. Everything worked well. It was a large double bed, big enough for me and hubby - both oversize pie-eaters! The staff on </w:t>
            </w:r>
            <w:r>
              <w:rPr>
                <w:rFonts w:ascii="Arial" w:eastAsia="Times New Roman" w:hAnsi="Arial" w:cs="Arial"/>
                <w:color w:val="000000"/>
                <w:sz w:val="24"/>
                <w:szCs w:val="24"/>
                <w:lang w:eastAsia="en-US"/>
              </w:rPr>
              <w:lastRenderedPageBreak/>
              <w:t>reception were nice and friendly and it is a big bonus to have a 24hr bar available. We had a little drink after the show and bought some water bottles to take up to the room.</w:t>
            </w:r>
            <w:r>
              <w:rPr>
                <w:rFonts w:ascii="Arial" w:eastAsia="Times New Roman" w:hAnsi="Arial" w:cs="Arial"/>
                <w:color w:val="000000"/>
                <w:sz w:val="24"/>
                <w:szCs w:val="24"/>
                <w:lang w:eastAsia="en-US"/>
              </w:rPr>
              <w:br/>
            </w:r>
            <w:r>
              <w:rPr>
                <w:rFonts w:ascii="Arial" w:eastAsia="Times New Roman" w:hAnsi="Arial" w:cs="Arial"/>
                <w:color w:val="000000"/>
                <w:sz w:val="24"/>
                <w:szCs w:val="24"/>
                <w:lang w:eastAsia="en-US"/>
              </w:rPr>
              <w:br/>
              <w:t xml:space="preserve">It is an older hotel with a few cracks which have been papered over - but they’ve done it well. The lift is nice and </w:t>
            </w:r>
            <w:proofErr w:type="gramStart"/>
            <w:r>
              <w:rPr>
                <w:rFonts w:ascii="Arial" w:eastAsia="Times New Roman" w:hAnsi="Arial" w:cs="Arial"/>
                <w:color w:val="000000"/>
                <w:sz w:val="24"/>
                <w:szCs w:val="24"/>
                <w:lang w:eastAsia="en-US"/>
              </w:rPr>
              <w:t>modern</w:t>
            </w:r>
            <w:proofErr w:type="gramEnd"/>
            <w:r>
              <w:rPr>
                <w:rFonts w:ascii="Arial" w:eastAsia="Times New Roman" w:hAnsi="Arial" w:cs="Arial"/>
                <w:color w:val="000000"/>
                <w:sz w:val="24"/>
                <w:szCs w:val="24"/>
                <w:lang w:eastAsia="en-US"/>
              </w:rPr>
              <w:t xml:space="preserve"> and the hallways feel new - no worn out carpets or anything. It feels odd to be handed an actual key rather than a </w:t>
            </w:r>
            <w:proofErr w:type="gramStart"/>
            <w:r>
              <w:rPr>
                <w:rFonts w:ascii="Arial" w:eastAsia="Times New Roman" w:hAnsi="Arial" w:cs="Arial"/>
                <w:color w:val="000000"/>
                <w:sz w:val="24"/>
                <w:szCs w:val="24"/>
                <w:lang w:eastAsia="en-US"/>
              </w:rPr>
              <w:t>card</w:t>
            </w:r>
            <w:proofErr w:type="gramEnd"/>
            <w:r>
              <w:rPr>
                <w:rFonts w:ascii="Arial" w:eastAsia="Times New Roman" w:hAnsi="Arial" w:cs="Arial"/>
                <w:color w:val="000000"/>
                <w:sz w:val="24"/>
                <w:szCs w:val="24"/>
                <w:lang w:eastAsia="en-US"/>
              </w:rPr>
              <w:t xml:space="preserve"> but everything felt very secure - we had chains in the door etc.</w:t>
            </w:r>
            <w:r>
              <w:rPr>
                <w:rFonts w:ascii="Arial" w:eastAsia="Times New Roman" w:hAnsi="Arial" w:cs="Arial"/>
                <w:color w:val="000000"/>
                <w:sz w:val="24"/>
                <w:szCs w:val="24"/>
                <w:lang w:eastAsia="en-US"/>
              </w:rPr>
              <w:br/>
            </w:r>
            <w:r>
              <w:rPr>
                <w:rFonts w:ascii="Arial" w:eastAsia="Times New Roman" w:hAnsi="Arial" w:cs="Arial"/>
                <w:color w:val="000000"/>
                <w:sz w:val="24"/>
                <w:szCs w:val="24"/>
                <w:lang w:eastAsia="en-US"/>
              </w:rPr>
              <w:br/>
              <w:t xml:space="preserve">Overall, I would recommend the Dolphin for any stay where you want to be in the </w:t>
            </w:r>
            <w:proofErr w:type="spellStart"/>
            <w:r>
              <w:rPr>
                <w:rFonts w:ascii="Arial" w:eastAsia="Times New Roman" w:hAnsi="Arial" w:cs="Arial"/>
                <w:color w:val="000000"/>
                <w:sz w:val="24"/>
                <w:szCs w:val="24"/>
                <w:lang w:eastAsia="en-US"/>
              </w:rPr>
              <w:t>centre</w:t>
            </w:r>
            <w:proofErr w:type="spellEnd"/>
            <w:r>
              <w:rPr>
                <w:rFonts w:ascii="Arial" w:eastAsia="Times New Roman" w:hAnsi="Arial" w:cs="Arial"/>
                <w:color w:val="000000"/>
                <w:sz w:val="24"/>
                <w:szCs w:val="24"/>
                <w:lang w:eastAsia="en-US"/>
              </w:rPr>
              <w:t xml:space="preserve"> of everything.</w:t>
            </w:r>
          </w:p>
          <w:p w14:paraId="4E396A0F" w14:textId="77777777" w:rsidR="00485167" w:rsidRDefault="00485167">
            <w:pPr>
              <w:spacing w:line="360" w:lineRule="auto"/>
              <w:jc w:val="both"/>
              <w:rPr>
                <w:sz w:val="28"/>
                <w:szCs w:val="28"/>
              </w:rPr>
            </w:pPr>
          </w:p>
          <w:p w14:paraId="0BA694EC" w14:textId="77777777" w:rsidR="00485167" w:rsidRDefault="00000000">
            <w:pPr>
              <w:shd w:val="clear" w:color="auto" w:fill="FFFFFF"/>
              <w:spacing w:after="0" w:line="240" w:lineRule="auto"/>
              <w:rPr>
                <w:rFonts w:ascii="Arial" w:eastAsia="Times New Roman" w:hAnsi="Arial" w:cs="Arial"/>
                <w:color w:val="333333"/>
                <w:sz w:val="21"/>
                <w:szCs w:val="21"/>
                <w:lang w:eastAsia="en-US"/>
              </w:rPr>
            </w:pPr>
            <w:r>
              <w:rPr>
                <w:rFonts w:ascii="Arial" w:eastAsia="Times New Roman" w:hAnsi="Arial" w:cs="Arial"/>
                <w:color w:val="333333"/>
                <w:sz w:val="21"/>
                <w:szCs w:val="21"/>
                <w:lang w:eastAsia="en-US"/>
              </w:rPr>
              <w:t>Basic but central</w:t>
            </w:r>
          </w:p>
          <w:p w14:paraId="10ABE28D" w14:textId="77777777" w:rsidR="00485167" w:rsidRDefault="00000000">
            <w:pPr>
              <w:shd w:val="clear" w:color="auto" w:fill="FFFFFF"/>
              <w:spacing w:after="0" w:line="270" w:lineRule="atLeast"/>
              <w:rPr>
                <w:rFonts w:ascii="Arial" w:eastAsia="Times New Roman" w:hAnsi="Arial" w:cs="Arial"/>
                <w:color w:val="333333"/>
                <w:sz w:val="21"/>
                <w:szCs w:val="21"/>
                <w:lang w:eastAsia="en-US"/>
              </w:rPr>
            </w:pPr>
            <w:r>
              <w:rPr>
                <w:rFonts w:ascii="Arial" w:eastAsia="Times New Roman" w:hAnsi="Arial" w:cs="Arial"/>
                <w:color w:val="333333"/>
                <w:sz w:val="21"/>
                <w:szCs w:val="21"/>
                <w:lang w:eastAsia="en-US"/>
              </w:rPr>
              <w:t>Review of </w:t>
            </w:r>
            <w:hyperlink r:id="rId29" w:history="1">
              <w:r>
                <w:rPr>
                  <w:rFonts w:ascii="Arial" w:eastAsia="Times New Roman" w:hAnsi="Arial" w:cs="Arial"/>
                  <w:b/>
                  <w:bCs/>
                  <w:color w:val="0000FF"/>
                  <w:sz w:val="21"/>
                  <w:szCs w:val="21"/>
                  <w:lang w:eastAsia="en-US"/>
                </w:rPr>
                <w:t>The Dolphin SA1 Hotel</w:t>
              </w:r>
            </w:hyperlink>
          </w:p>
          <w:p w14:paraId="2D1EF345" w14:textId="77777777" w:rsidR="00485167" w:rsidRDefault="00000000">
            <w:pPr>
              <w:shd w:val="clear" w:color="auto" w:fill="FFFFFF"/>
              <w:spacing w:after="0" w:line="240" w:lineRule="auto"/>
              <w:rPr>
                <w:rFonts w:ascii="Arial" w:eastAsia="Times New Roman" w:hAnsi="Arial" w:cs="Arial"/>
                <w:color w:val="333333"/>
                <w:sz w:val="21"/>
                <w:szCs w:val="21"/>
                <w:lang w:eastAsia="en-US"/>
              </w:rPr>
            </w:pPr>
            <w:r>
              <w:rPr>
                <w:rFonts w:ascii="Arial" w:eastAsia="Times New Roman" w:hAnsi="Arial" w:cs="Arial"/>
                <w:color w:val="333333"/>
                <w:sz w:val="18"/>
                <w:szCs w:val="18"/>
                <w:lang w:eastAsia="en-US"/>
              </w:rPr>
              <w:t>Reviewed Mar 13, 2023</w:t>
            </w:r>
            <w:hyperlink r:id="rId30" w:history="1">
              <w:r>
                <w:rPr>
                  <w:rFonts w:ascii="Arial" w:eastAsia="Times New Roman" w:hAnsi="Arial" w:cs="Arial"/>
                  <w:color w:val="0000FF"/>
                  <w:sz w:val="18"/>
                  <w:szCs w:val="18"/>
                  <w:lang w:eastAsia="en-US"/>
                </w:rPr>
                <w:t>via mobile</w:t>
              </w:r>
            </w:hyperlink>
          </w:p>
          <w:p w14:paraId="176772D0" w14:textId="77777777" w:rsidR="00485167" w:rsidRDefault="00000000">
            <w:pPr>
              <w:shd w:val="clear" w:color="auto" w:fill="FFFFFF"/>
              <w:spacing w:after="0" w:line="300" w:lineRule="atLeast"/>
              <w:rPr>
                <w:rFonts w:ascii="Arial" w:eastAsia="Times New Roman" w:hAnsi="Arial" w:cs="Arial"/>
                <w:color w:val="333333"/>
                <w:sz w:val="21"/>
                <w:szCs w:val="21"/>
                <w:lang w:eastAsia="en-US"/>
              </w:rPr>
            </w:pPr>
            <w:r>
              <w:rPr>
                <w:rFonts w:ascii="Arial" w:eastAsia="Times New Roman" w:hAnsi="Arial" w:cs="Arial"/>
                <w:color w:val="333333"/>
                <w:sz w:val="21"/>
                <w:szCs w:val="21"/>
                <w:lang w:eastAsia="en-US"/>
              </w:rPr>
              <w:t xml:space="preserve">Basic hotel but suitable for a </w:t>
            </w:r>
            <w:proofErr w:type="spellStart"/>
            <w:proofErr w:type="gramStart"/>
            <w:r>
              <w:rPr>
                <w:rFonts w:ascii="Arial" w:eastAsia="Times New Roman" w:hAnsi="Arial" w:cs="Arial"/>
                <w:color w:val="333333"/>
                <w:sz w:val="21"/>
                <w:szCs w:val="21"/>
                <w:lang w:eastAsia="en-US"/>
              </w:rPr>
              <w:t>nights</w:t>
            </w:r>
            <w:proofErr w:type="spellEnd"/>
            <w:proofErr w:type="gramEnd"/>
            <w:r>
              <w:rPr>
                <w:rFonts w:ascii="Arial" w:eastAsia="Times New Roman" w:hAnsi="Arial" w:cs="Arial"/>
                <w:color w:val="333333"/>
                <w:sz w:val="21"/>
                <w:szCs w:val="21"/>
                <w:lang w:eastAsia="en-US"/>
              </w:rPr>
              <w:t xml:space="preserve"> sleep. Centrally located so ideal if visiting the city or just having a night out as it’s very cheap. Right in the middle of Swansea so a perfect location for shops and pubs. Situated in an odd place you may walk past by mistake.</w:t>
            </w:r>
          </w:p>
          <w:p w14:paraId="76AC59BF" w14:textId="77777777" w:rsidR="00485167" w:rsidRDefault="00000000">
            <w:pPr>
              <w:spacing w:line="360" w:lineRule="auto"/>
              <w:jc w:val="both"/>
              <w:rPr>
                <w:rFonts w:ascii="Arial" w:eastAsia="Times New Roman" w:hAnsi="Arial" w:cs="Arial"/>
                <w:sz w:val="21"/>
                <w:szCs w:val="21"/>
                <w:shd w:val="clear" w:color="auto" w:fill="FFFFFF"/>
                <w:lang w:eastAsia="en-US"/>
              </w:rPr>
            </w:pPr>
            <w:r>
              <w:rPr>
                <w:rFonts w:ascii="Arial" w:eastAsia="Times New Roman" w:hAnsi="Arial" w:cs="Arial"/>
                <w:b/>
                <w:bCs/>
                <w:sz w:val="21"/>
                <w:szCs w:val="21"/>
                <w:shd w:val="clear" w:color="auto" w:fill="FFFFFF"/>
                <w:lang w:eastAsia="en-US"/>
              </w:rPr>
              <w:t>Date of stay:</w:t>
            </w:r>
            <w:r>
              <w:rPr>
                <w:rFonts w:ascii="Arial" w:eastAsia="Times New Roman" w:hAnsi="Arial" w:cs="Arial"/>
                <w:sz w:val="21"/>
                <w:szCs w:val="21"/>
                <w:shd w:val="clear" w:color="auto" w:fill="FFFFFF"/>
                <w:lang w:eastAsia="en-US"/>
              </w:rPr>
              <w:t> December 2022</w:t>
            </w:r>
          </w:p>
          <w:p w14:paraId="4CFBD977" w14:textId="77777777" w:rsidR="00485167" w:rsidRDefault="00485167">
            <w:pPr>
              <w:spacing w:line="360" w:lineRule="auto"/>
              <w:jc w:val="both"/>
              <w:rPr>
                <w:rFonts w:ascii="Arial" w:eastAsia="Times New Roman" w:hAnsi="Arial" w:cs="Arial"/>
                <w:sz w:val="21"/>
                <w:szCs w:val="21"/>
                <w:shd w:val="clear" w:color="auto" w:fill="FFFFFF"/>
                <w:lang w:eastAsia="en-US"/>
              </w:rPr>
            </w:pPr>
          </w:p>
          <w:p w14:paraId="74D2856A" w14:textId="77777777" w:rsidR="00485167" w:rsidRDefault="00000000">
            <w:pPr>
              <w:spacing w:after="0" w:line="330" w:lineRule="atLeast"/>
              <w:rPr>
                <w:rFonts w:ascii="Arial" w:eastAsia="Times New Roman" w:hAnsi="Arial" w:cs="Arial"/>
                <w:b/>
                <w:bCs/>
                <w:color w:val="000000"/>
                <w:sz w:val="27"/>
                <w:szCs w:val="27"/>
                <w:lang w:eastAsia="en-US"/>
              </w:rPr>
            </w:pPr>
            <w:hyperlink r:id="rId31" w:tgtFrame="_blank" w:history="1">
              <w:r>
                <w:rPr>
                  <w:rFonts w:ascii="Arial" w:eastAsia="Times New Roman" w:hAnsi="Arial" w:cs="Arial"/>
                  <w:b/>
                  <w:bCs/>
                  <w:color w:val="0000FF"/>
                  <w:sz w:val="27"/>
                  <w:szCs w:val="27"/>
                  <w:lang w:eastAsia="en-US"/>
                </w:rPr>
                <w:t>Great hotel</w:t>
              </w:r>
            </w:hyperlink>
          </w:p>
          <w:p w14:paraId="4B5535E2" w14:textId="77777777" w:rsidR="00485167" w:rsidRDefault="00000000">
            <w:pPr>
              <w:spacing w:after="0" w:line="240" w:lineRule="auto"/>
              <w:rPr>
                <w:rFonts w:ascii="Arial" w:eastAsia="Times New Roman" w:hAnsi="Arial" w:cs="Arial"/>
                <w:color w:val="000000"/>
                <w:sz w:val="21"/>
                <w:szCs w:val="21"/>
                <w:lang w:eastAsia="en-US"/>
              </w:rPr>
            </w:pPr>
            <w:r>
              <w:rPr>
                <w:rFonts w:ascii="Arial" w:eastAsia="Times New Roman" w:hAnsi="Arial" w:cs="Arial"/>
                <w:color w:val="000000"/>
                <w:sz w:val="24"/>
                <w:szCs w:val="24"/>
                <w:lang w:eastAsia="en-US"/>
              </w:rPr>
              <w:t xml:space="preserve">A </w:t>
            </w:r>
            <w:proofErr w:type="gramStart"/>
            <w:r>
              <w:rPr>
                <w:rFonts w:ascii="Arial" w:eastAsia="Times New Roman" w:hAnsi="Arial" w:cs="Arial"/>
                <w:color w:val="000000"/>
                <w:sz w:val="24"/>
                <w:szCs w:val="24"/>
                <w:lang w:eastAsia="en-US"/>
              </w:rPr>
              <w:t>really warm</w:t>
            </w:r>
            <w:proofErr w:type="gramEnd"/>
            <w:r>
              <w:rPr>
                <w:rFonts w:ascii="Arial" w:eastAsia="Times New Roman" w:hAnsi="Arial" w:cs="Arial"/>
                <w:color w:val="000000"/>
                <w:sz w:val="24"/>
                <w:szCs w:val="24"/>
                <w:lang w:eastAsia="en-US"/>
              </w:rPr>
              <w:t xml:space="preserve"> welcome on a rainy Swansea afternoon. Craig on reception was excellent, so helpful and welcoming. The room was a great quality for the price. </w:t>
            </w:r>
            <w:proofErr w:type="gramStart"/>
            <w:r>
              <w:rPr>
                <w:rFonts w:ascii="Arial" w:eastAsia="Times New Roman" w:hAnsi="Arial" w:cs="Arial"/>
                <w:color w:val="000000"/>
                <w:sz w:val="24"/>
                <w:szCs w:val="24"/>
                <w:lang w:eastAsia="en-US"/>
              </w:rPr>
              <w:t>Definitely will</w:t>
            </w:r>
            <w:proofErr w:type="gramEnd"/>
            <w:r>
              <w:rPr>
                <w:rFonts w:ascii="Arial" w:eastAsia="Times New Roman" w:hAnsi="Arial" w:cs="Arial"/>
                <w:color w:val="000000"/>
                <w:sz w:val="24"/>
                <w:szCs w:val="24"/>
                <w:lang w:eastAsia="en-US"/>
              </w:rPr>
              <w:t xml:space="preserve"> use this again on my next visit.</w:t>
            </w:r>
          </w:p>
          <w:p w14:paraId="1F00FB0A" w14:textId="77777777" w:rsidR="00485167" w:rsidRDefault="00485167">
            <w:pPr>
              <w:spacing w:line="360" w:lineRule="auto"/>
              <w:jc w:val="both"/>
              <w:rPr>
                <w:sz w:val="28"/>
                <w:szCs w:val="28"/>
              </w:rPr>
            </w:pPr>
          </w:p>
          <w:p w14:paraId="03AB839B" w14:textId="77777777" w:rsidR="00485167" w:rsidRDefault="00000000">
            <w:pPr>
              <w:spacing w:after="0" w:line="330" w:lineRule="atLeast"/>
              <w:rPr>
                <w:rFonts w:ascii="Arial" w:eastAsia="Times New Roman" w:hAnsi="Arial" w:cs="Arial"/>
                <w:b/>
                <w:bCs/>
                <w:color w:val="000000"/>
                <w:sz w:val="27"/>
                <w:szCs w:val="27"/>
                <w:lang w:eastAsia="en-US"/>
              </w:rPr>
            </w:pPr>
            <w:hyperlink r:id="rId32" w:tgtFrame="_blank" w:history="1">
              <w:r>
                <w:rPr>
                  <w:rFonts w:ascii="Arial" w:eastAsia="Times New Roman" w:hAnsi="Arial" w:cs="Arial"/>
                  <w:b/>
                  <w:bCs/>
                  <w:color w:val="0000FF"/>
                  <w:sz w:val="27"/>
                  <w:szCs w:val="27"/>
                  <w:lang w:eastAsia="en-US"/>
                </w:rPr>
                <w:t>Good value for money</w:t>
              </w:r>
            </w:hyperlink>
          </w:p>
          <w:p w14:paraId="65E48408" w14:textId="77777777" w:rsidR="00485167" w:rsidRDefault="00000000">
            <w:pPr>
              <w:spacing w:after="0" w:line="240" w:lineRule="auto"/>
              <w:rPr>
                <w:rFonts w:ascii="Arial" w:eastAsia="Times New Roman" w:hAnsi="Arial" w:cs="Arial"/>
                <w:color w:val="000000"/>
                <w:sz w:val="21"/>
                <w:szCs w:val="21"/>
                <w:lang w:eastAsia="en-US"/>
              </w:rPr>
            </w:pPr>
            <w:r>
              <w:rPr>
                <w:rFonts w:ascii="Arial" w:eastAsia="Times New Roman" w:hAnsi="Arial" w:cs="Arial"/>
                <w:color w:val="000000"/>
                <w:sz w:val="24"/>
                <w:szCs w:val="24"/>
                <w:lang w:eastAsia="en-US"/>
              </w:rPr>
              <w:t xml:space="preserve">The hotel is above the shops in the central shopping district. The room was </w:t>
            </w:r>
            <w:r>
              <w:rPr>
                <w:rFonts w:ascii="Arial" w:eastAsia="Times New Roman" w:hAnsi="Arial" w:cs="Arial"/>
                <w:color w:val="000000"/>
                <w:sz w:val="24"/>
                <w:szCs w:val="24"/>
                <w:lang w:eastAsia="en-US"/>
              </w:rPr>
              <w:lastRenderedPageBreak/>
              <w:t>clean and tidy. It looks dated but is very good value for money. The staff very friendly and helpful. The street can get noisy on Friday and Saturday nights, so if that is important make sure you get a room facing the back. Superb indoor market right next door which is great for a breakfast fry up.</w:t>
            </w:r>
          </w:p>
          <w:p w14:paraId="0AAA25FD" w14:textId="77777777" w:rsidR="00485167" w:rsidRDefault="00485167">
            <w:pPr>
              <w:spacing w:line="360" w:lineRule="auto"/>
              <w:jc w:val="both"/>
              <w:rPr>
                <w:sz w:val="28"/>
                <w:szCs w:val="28"/>
              </w:rPr>
            </w:pPr>
          </w:p>
          <w:p w14:paraId="3C8010C9" w14:textId="77777777" w:rsidR="00485167" w:rsidRDefault="00000000">
            <w:pPr>
              <w:spacing w:after="0" w:line="330" w:lineRule="atLeast"/>
              <w:rPr>
                <w:rFonts w:ascii="Arial" w:eastAsia="Times New Roman" w:hAnsi="Arial" w:cs="Arial"/>
                <w:b/>
                <w:bCs/>
                <w:color w:val="000000"/>
                <w:sz w:val="27"/>
                <w:szCs w:val="27"/>
                <w:lang w:eastAsia="en-US"/>
              </w:rPr>
            </w:pPr>
            <w:hyperlink r:id="rId33" w:tgtFrame="_blank" w:history="1">
              <w:r>
                <w:rPr>
                  <w:rFonts w:ascii="Arial" w:eastAsia="Times New Roman" w:hAnsi="Arial" w:cs="Arial"/>
                  <w:b/>
                  <w:bCs/>
                  <w:color w:val="0000FF"/>
                  <w:sz w:val="27"/>
                  <w:szCs w:val="27"/>
                  <w:lang w:eastAsia="en-US"/>
                </w:rPr>
                <w:t>Excellent budget choice</w:t>
              </w:r>
            </w:hyperlink>
          </w:p>
          <w:p w14:paraId="1810B980" w14:textId="77777777" w:rsidR="00485167" w:rsidRDefault="00000000">
            <w:pPr>
              <w:spacing w:after="0" w:line="240" w:lineRule="auto"/>
              <w:rPr>
                <w:rFonts w:ascii="Arial" w:eastAsia="Times New Roman" w:hAnsi="Arial" w:cs="Arial"/>
                <w:color w:val="000000"/>
                <w:sz w:val="21"/>
                <w:szCs w:val="21"/>
                <w:lang w:eastAsia="en-US"/>
              </w:rPr>
            </w:pPr>
            <w:r>
              <w:rPr>
                <w:rFonts w:ascii="Arial" w:eastAsia="Times New Roman" w:hAnsi="Arial" w:cs="Arial"/>
                <w:color w:val="000000"/>
                <w:sz w:val="24"/>
                <w:szCs w:val="24"/>
                <w:lang w:eastAsia="en-US"/>
              </w:rPr>
              <w:t xml:space="preserve">This is a </w:t>
            </w:r>
            <w:proofErr w:type="gramStart"/>
            <w:r>
              <w:rPr>
                <w:rFonts w:ascii="Arial" w:eastAsia="Times New Roman" w:hAnsi="Arial" w:cs="Arial"/>
                <w:color w:val="000000"/>
                <w:sz w:val="24"/>
                <w:szCs w:val="24"/>
                <w:lang w:eastAsia="en-US"/>
              </w:rPr>
              <w:t>really nice</w:t>
            </w:r>
            <w:proofErr w:type="gramEnd"/>
            <w:r>
              <w:rPr>
                <w:rFonts w:ascii="Arial" w:eastAsia="Times New Roman" w:hAnsi="Arial" w:cs="Arial"/>
                <w:color w:val="000000"/>
                <w:sz w:val="24"/>
                <w:szCs w:val="24"/>
                <w:lang w:eastAsia="en-US"/>
              </w:rPr>
              <w:t xml:space="preserve"> budget hotel right on the city </w:t>
            </w:r>
            <w:proofErr w:type="spellStart"/>
            <w:r>
              <w:rPr>
                <w:rFonts w:ascii="Arial" w:eastAsia="Times New Roman" w:hAnsi="Arial" w:cs="Arial"/>
                <w:color w:val="000000"/>
                <w:sz w:val="24"/>
                <w:szCs w:val="24"/>
                <w:lang w:eastAsia="en-US"/>
              </w:rPr>
              <w:t>centre</w:t>
            </w:r>
            <w:proofErr w:type="spellEnd"/>
            <w:r>
              <w:rPr>
                <w:rFonts w:ascii="Arial" w:eastAsia="Times New Roman" w:hAnsi="Arial" w:cs="Arial"/>
                <w:color w:val="000000"/>
                <w:sz w:val="24"/>
                <w:szCs w:val="24"/>
                <w:lang w:eastAsia="en-US"/>
              </w:rPr>
              <w:t>. Very convenient for the shops and the NCP car park is close by. The cafe downstairs is very good with a great selection of sandwiches and paninis and excellent coffee. The staff are first class, very friendly and helpful.</w:t>
            </w:r>
          </w:p>
          <w:p w14:paraId="54A92C1B" w14:textId="77777777" w:rsidR="00485167" w:rsidRDefault="00485167">
            <w:pPr>
              <w:spacing w:line="360" w:lineRule="auto"/>
              <w:jc w:val="both"/>
              <w:rPr>
                <w:sz w:val="28"/>
                <w:szCs w:val="28"/>
              </w:rPr>
            </w:pPr>
          </w:p>
          <w:p w14:paraId="790DE205" w14:textId="77777777" w:rsidR="00485167" w:rsidRDefault="00000000">
            <w:pPr>
              <w:spacing w:after="0" w:line="330" w:lineRule="atLeast"/>
              <w:rPr>
                <w:rFonts w:ascii="Arial" w:eastAsia="Times New Roman" w:hAnsi="Arial" w:cs="Arial"/>
                <w:b/>
                <w:bCs/>
                <w:color w:val="000000"/>
                <w:sz w:val="27"/>
                <w:szCs w:val="27"/>
                <w:lang w:eastAsia="en-US"/>
              </w:rPr>
            </w:pPr>
            <w:hyperlink r:id="rId34" w:tgtFrame="_blank" w:history="1">
              <w:r>
                <w:rPr>
                  <w:rFonts w:ascii="Arial" w:eastAsia="Times New Roman" w:hAnsi="Arial" w:cs="Arial"/>
                  <w:b/>
                  <w:bCs/>
                  <w:color w:val="0000FF"/>
                  <w:sz w:val="27"/>
                  <w:szCs w:val="27"/>
                  <w:lang w:eastAsia="en-US"/>
                </w:rPr>
                <w:t>Great little hotel in perfect location</w:t>
              </w:r>
            </w:hyperlink>
          </w:p>
          <w:p w14:paraId="24A4CE55" w14:textId="77777777" w:rsidR="00485167" w:rsidRDefault="00000000">
            <w:pPr>
              <w:spacing w:after="0" w:line="240" w:lineRule="auto"/>
              <w:rPr>
                <w:rFonts w:ascii="Arial" w:eastAsia="Times New Roman" w:hAnsi="Arial" w:cs="Arial"/>
                <w:color w:val="000000"/>
                <w:sz w:val="21"/>
                <w:szCs w:val="21"/>
                <w:lang w:eastAsia="en-US"/>
              </w:rPr>
            </w:pPr>
            <w:r>
              <w:rPr>
                <w:rFonts w:ascii="Arial" w:eastAsia="Times New Roman" w:hAnsi="Arial" w:cs="Arial"/>
                <w:color w:val="000000"/>
                <w:sz w:val="24"/>
                <w:szCs w:val="24"/>
                <w:lang w:eastAsia="en-US"/>
              </w:rPr>
              <w:t xml:space="preserve">Great little hotel for a one night </w:t>
            </w:r>
            <w:proofErr w:type="spellStart"/>
            <w:r>
              <w:rPr>
                <w:rFonts w:ascii="Arial" w:eastAsia="Times New Roman" w:hAnsi="Arial" w:cs="Arial"/>
                <w:color w:val="000000"/>
                <w:sz w:val="24"/>
                <w:szCs w:val="24"/>
                <w:lang w:eastAsia="en-US"/>
              </w:rPr>
              <w:t>stop over</w:t>
            </w:r>
            <w:proofErr w:type="spellEnd"/>
            <w:r>
              <w:rPr>
                <w:rFonts w:ascii="Arial" w:eastAsia="Times New Roman" w:hAnsi="Arial" w:cs="Arial"/>
                <w:color w:val="000000"/>
                <w:sz w:val="24"/>
                <w:szCs w:val="24"/>
                <w:lang w:eastAsia="en-US"/>
              </w:rPr>
              <w:t xml:space="preserve"> in Swansea to go to an event in the </w:t>
            </w:r>
            <w:proofErr w:type="gramStart"/>
            <w:r>
              <w:rPr>
                <w:rFonts w:ascii="Arial" w:eastAsia="Times New Roman" w:hAnsi="Arial" w:cs="Arial"/>
                <w:color w:val="000000"/>
                <w:sz w:val="24"/>
                <w:szCs w:val="24"/>
                <w:lang w:eastAsia="en-US"/>
              </w:rPr>
              <w:t>town .</w:t>
            </w:r>
            <w:proofErr w:type="gramEnd"/>
            <w:r>
              <w:rPr>
                <w:rFonts w:ascii="Arial" w:eastAsia="Times New Roman" w:hAnsi="Arial" w:cs="Arial"/>
                <w:color w:val="000000"/>
                <w:sz w:val="24"/>
                <w:szCs w:val="24"/>
                <w:lang w:eastAsia="en-US"/>
              </w:rPr>
              <w:t xml:space="preserve"> Clean </w:t>
            </w:r>
            <w:proofErr w:type="gramStart"/>
            <w:r>
              <w:rPr>
                <w:rFonts w:ascii="Arial" w:eastAsia="Times New Roman" w:hAnsi="Arial" w:cs="Arial"/>
                <w:color w:val="000000"/>
                <w:sz w:val="24"/>
                <w:szCs w:val="24"/>
                <w:lang w:eastAsia="en-US"/>
              </w:rPr>
              <w:t>rooms ,</w:t>
            </w:r>
            <w:proofErr w:type="gramEnd"/>
            <w:r>
              <w:rPr>
                <w:rFonts w:ascii="Arial" w:eastAsia="Times New Roman" w:hAnsi="Arial" w:cs="Arial"/>
                <w:color w:val="000000"/>
                <w:sz w:val="24"/>
                <w:szCs w:val="24"/>
                <w:lang w:eastAsia="en-US"/>
              </w:rPr>
              <w:t xml:space="preserve"> plenty of tea / Coffee / milk in the room . Fan </w:t>
            </w:r>
            <w:proofErr w:type="gramStart"/>
            <w:r>
              <w:rPr>
                <w:rFonts w:ascii="Arial" w:eastAsia="Times New Roman" w:hAnsi="Arial" w:cs="Arial"/>
                <w:color w:val="000000"/>
                <w:sz w:val="24"/>
                <w:szCs w:val="24"/>
                <w:lang w:eastAsia="en-US"/>
              </w:rPr>
              <w:t>provided .</w:t>
            </w:r>
            <w:proofErr w:type="gramEnd"/>
            <w:r>
              <w:rPr>
                <w:rFonts w:ascii="Arial" w:eastAsia="Times New Roman" w:hAnsi="Arial" w:cs="Arial"/>
                <w:color w:val="000000"/>
                <w:sz w:val="24"/>
                <w:szCs w:val="24"/>
                <w:lang w:eastAsia="en-US"/>
              </w:rPr>
              <w:t xml:space="preserve"> Such friendly </w:t>
            </w:r>
            <w:proofErr w:type="gramStart"/>
            <w:r>
              <w:rPr>
                <w:rFonts w:ascii="Arial" w:eastAsia="Times New Roman" w:hAnsi="Arial" w:cs="Arial"/>
                <w:color w:val="000000"/>
                <w:sz w:val="24"/>
                <w:szCs w:val="24"/>
                <w:lang w:eastAsia="en-US"/>
              </w:rPr>
              <w:t>staff ,</w:t>
            </w:r>
            <w:proofErr w:type="gramEnd"/>
            <w:r>
              <w:rPr>
                <w:rFonts w:ascii="Arial" w:eastAsia="Times New Roman" w:hAnsi="Arial" w:cs="Arial"/>
                <w:color w:val="000000"/>
                <w:sz w:val="24"/>
                <w:szCs w:val="24"/>
                <w:lang w:eastAsia="en-US"/>
              </w:rPr>
              <w:t xml:space="preserve"> Craig , Connor </w:t>
            </w:r>
            <w:proofErr w:type="spellStart"/>
            <w:r>
              <w:rPr>
                <w:rFonts w:ascii="Arial" w:eastAsia="Times New Roman" w:hAnsi="Arial" w:cs="Arial"/>
                <w:color w:val="000000"/>
                <w:sz w:val="24"/>
                <w:szCs w:val="24"/>
                <w:lang w:eastAsia="en-US"/>
              </w:rPr>
              <w:t>snd</w:t>
            </w:r>
            <w:proofErr w:type="spellEnd"/>
            <w:r>
              <w:rPr>
                <w:rFonts w:ascii="Arial" w:eastAsia="Times New Roman" w:hAnsi="Arial" w:cs="Arial"/>
                <w:color w:val="000000"/>
                <w:sz w:val="24"/>
                <w:szCs w:val="24"/>
                <w:lang w:eastAsia="en-US"/>
              </w:rPr>
              <w:t xml:space="preserve"> everyone at the hotel were friendly and helpful . Nothing too much </w:t>
            </w:r>
            <w:proofErr w:type="gramStart"/>
            <w:r>
              <w:rPr>
                <w:rFonts w:ascii="Arial" w:eastAsia="Times New Roman" w:hAnsi="Arial" w:cs="Arial"/>
                <w:color w:val="000000"/>
                <w:sz w:val="24"/>
                <w:szCs w:val="24"/>
                <w:lang w:eastAsia="en-US"/>
              </w:rPr>
              <w:t>trouble .</w:t>
            </w:r>
            <w:proofErr w:type="gramEnd"/>
            <w:r>
              <w:rPr>
                <w:rFonts w:ascii="Arial" w:eastAsia="Times New Roman" w:hAnsi="Arial" w:cs="Arial"/>
                <w:color w:val="000000"/>
                <w:sz w:val="24"/>
                <w:szCs w:val="24"/>
                <w:lang w:eastAsia="en-US"/>
              </w:rPr>
              <w:t xml:space="preserve"> Luggage stored for me before check in and after check </w:t>
            </w:r>
            <w:proofErr w:type="gramStart"/>
            <w:r>
              <w:rPr>
                <w:rFonts w:ascii="Arial" w:eastAsia="Times New Roman" w:hAnsi="Arial" w:cs="Arial"/>
                <w:color w:val="000000"/>
                <w:sz w:val="24"/>
                <w:szCs w:val="24"/>
                <w:lang w:eastAsia="en-US"/>
              </w:rPr>
              <w:t>out .</w:t>
            </w:r>
            <w:proofErr w:type="gramEnd"/>
            <w:r>
              <w:rPr>
                <w:rFonts w:ascii="Arial" w:eastAsia="Times New Roman" w:hAnsi="Arial" w:cs="Arial"/>
                <w:color w:val="000000"/>
                <w:sz w:val="24"/>
                <w:szCs w:val="24"/>
                <w:lang w:eastAsia="en-US"/>
              </w:rPr>
              <w:t xml:space="preserve"> Perfect for </w:t>
            </w:r>
            <w:proofErr w:type="gramStart"/>
            <w:r>
              <w:rPr>
                <w:rFonts w:ascii="Arial" w:eastAsia="Times New Roman" w:hAnsi="Arial" w:cs="Arial"/>
                <w:color w:val="000000"/>
                <w:sz w:val="24"/>
                <w:szCs w:val="24"/>
                <w:lang w:eastAsia="en-US"/>
              </w:rPr>
              <w:t>me ,</w:t>
            </w:r>
            <w:proofErr w:type="gramEnd"/>
            <w:r>
              <w:rPr>
                <w:rFonts w:ascii="Arial" w:eastAsia="Times New Roman" w:hAnsi="Arial" w:cs="Arial"/>
                <w:color w:val="000000"/>
                <w:sz w:val="24"/>
                <w:szCs w:val="24"/>
                <w:lang w:eastAsia="en-US"/>
              </w:rPr>
              <w:t xml:space="preserve"> and would definitely use again , great location .</w:t>
            </w:r>
          </w:p>
          <w:p w14:paraId="618C57BC" w14:textId="77777777" w:rsidR="00485167" w:rsidRDefault="00485167">
            <w:pPr>
              <w:spacing w:line="360" w:lineRule="auto"/>
              <w:jc w:val="both"/>
              <w:rPr>
                <w:sz w:val="28"/>
                <w:szCs w:val="28"/>
              </w:rPr>
            </w:pPr>
          </w:p>
          <w:p w14:paraId="600EC4BA" w14:textId="77777777" w:rsidR="00485167" w:rsidRDefault="00000000">
            <w:pPr>
              <w:spacing w:after="0" w:line="330" w:lineRule="atLeast"/>
              <w:rPr>
                <w:rFonts w:ascii="Arial" w:eastAsia="Times New Roman" w:hAnsi="Arial" w:cs="Arial"/>
                <w:b/>
                <w:bCs/>
                <w:color w:val="000000"/>
                <w:sz w:val="27"/>
                <w:szCs w:val="27"/>
                <w:lang w:eastAsia="en-US"/>
              </w:rPr>
            </w:pPr>
            <w:hyperlink r:id="rId35" w:tgtFrame="_blank" w:history="1">
              <w:r>
                <w:rPr>
                  <w:rFonts w:ascii="Arial" w:eastAsia="Times New Roman" w:hAnsi="Arial" w:cs="Arial"/>
                  <w:b/>
                  <w:bCs/>
                  <w:color w:val="0000FF"/>
                  <w:sz w:val="27"/>
                  <w:szCs w:val="27"/>
                  <w:lang w:eastAsia="en-US"/>
                </w:rPr>
                <w:t>Nothing but robbers</w:t>
              </w:r>
            </w:hyperlink>
          </w:p>
          <w:p w14:paraId="319DEFF5" w14:textId="77777777" w:rsidR="00485167" w:rsidRDefault="00000000">
            <w:pPr>
              <w:spacing w:after="0" w:line="240" w:lineRule="auto"/>
              <w:rPr>
                <w:rFonts w:ascii="Arial" w:eastAsia="Times New Roman" w:hAnsi="Arial" w:cs="Arial"/>
                <w:color w:val="000000"/>
                <w:sz w:val="21"/>
                <w:szCs w:val="21"/>
                <w:lang w:eastAsia="en-US"/>
              </w:rPr>
            </w:pPr>
            <w:r>
              <w:rPr>
                <w:rFonts w:ascii="Arial" w:eastAsia="Times New Roman" w:hAnsi="Arial" w:cs="Arial"/>
                <w:color w:val="000000"/>
                <w:sz w:val="24"/>
                <w:szCs w:val="24"/>
                <w:lang w:eastAsia="en-US"/>
              </w:rPr>
              <w:t xml:space="preserve">I would have given a reasonable review apart from one major issue. I was double charged for my </w:t>
            </w:r>
            <w:proofErr w:type="gramStart"/>
            <w:r>
              <w:rPr>
                <w:rFonts w:ascii="Arial" w:eastAsia="Times New Roman" w:hAnsi="Arial" w:cs="Arial"/>
                <w:color w:val="000000"/>
                <w:sz w:val="24"/>
                <w:szCs w:val="24"/>
                <w:lang w:eastAsia="en-US"/>
              </w:rPr>
              <w:t>one night</w:t>
            </w:r>
            <w:proofErr w:type="gramEnd"/>
            <w:r>
              <w:rPr>
                <w:rFonts w:ascii="Arial" w:eastAsia="Times New Roman" w:hAnsi="Arial" w:cs="Arial"/>
                <w:color w:val="000000"/>
                <w:sz w:val="24"/>
                <w:szCs w:val="24"/>
                <w:lang w:eastAsia="en-US"/>
              </w:rPr>
              <w:t xml:space="preserve"> stay. </w:t>
            </w:r>
            <w:proofErr w:type="gramStart"/>
            <w:r>
              <w:rPr>
                <w:rFonts w:ascii="Arial" w:eastAsia="Times New Roman" w:hAnsi="Arial" w:cs="Arial"/>
                <w:color w:val="000000"/>
                <w:sz w:val="24"/>
                <w:szCs w:val="24"/>
                <w:lang w:eastAsia="en-US"/>
              </w:rPr>
              <w:t>In spite of</w:t>
            </w:r>
            <w:proofErr w:type="gramEnd"/>
            <w:r>
              <w:rPr>
                <w:rFonts w:ascii="Arial" w:eastAsia="Times New Roman" w:hAnsi="Arial" w:cs="Arial"/>
                <w:color w:val="000000"/>
                <w:sz w:val="24"/>
                <w:szCs w:val="24"/>
                <w:lang w:eastAsia="en-US"/>
              </w:rPr>
              <w:t xml:space="preserve"> contacting the Manager Craig frequently about this and writing to their head office twice, no response back and no refund.</w:t>
            </w:r>
            <w:r>
              <w:rPr>
                <w:rFonts w:ascii="Arial" w:eastAsia="Times New Roman" w:hAnsi="Arial" w:cs="Arial"/>
                <w:color w:val="000000"/>
                <w:sz w:val="24"/>
                <w:szCs w:val="24"/>
                <w:lang w:eastAsia="en-US"/>
              </w:rPr>
              <w:br/>
              <w:t>I find this appalling and cannot understand why the extra charge was simply not reversed on my credit card.</w:t>
            </w:r>
            <w:r>
              <w:rPr>
                <w:rFonts w:ascii="Arial" w:eastAsia="Times New Roman" w:hAnsi="Arial" w:cs="Arial"/>
                <w:color w:val="000000"/>
                <w:sz w:val="24"/>
                <w:szCs w:val="24"/>
                <w:lang w:eastAsia="en-US"/>
              </w:rPr>
              <w:br/>
              <w:t xml:space="preserve">Reading through other reviews, I have </w:t>
            </w:r>
            <w:r>
              <w:rPr>
                <w:rFonts w:ascii="Arial" w:eastAsia="Times New Roman" w:hAnsi="Arial" w:cs="Arial"/>
                <w:color w:val="000000"/>
                <w:sz w:val="24"/>
                <w:szCs w:val="24"/>
                <w:lang w:eastAsia="en-US"/>
              </w:rPr>
              <w:lastRenderedPageBreak/>
              <w:t>discovered this is not the first time this has happened. They also did not get their money back.</w:t>
            </w:r>
            <w:r>
              <w:rPr>
                <w:rFonts w:ascii="Arial" w:eastAsia="Times New Roman" w:hAnsi="Arial" w:cs="Arial"/>
                <w:color w:val="000000"/>
                <w:sz w:val="24"/>
                <w:szCs w:val="24"/>
                <w:lang w:eastAsia="en-US"/>
              </w:rPr>
              <w:br/>
              <w:t>If you are going to stay there, suggest you pay cash.</w:t>
            </w:r>
          </w:p>
          <w:p w14:paraId="130B626C" w14:textId="77777777" w:rsidR="00485167" w:rsidRDefault="00000000">
            <w:pPr>
              <w:spacing w:after="0" w:line="330" w:lineRule="atLeast"/>
              <w:rPr>
                <w:rFonts w:ascii="Arial" w:eastAsia="Times New Roman" w:hAnsi="Arial" w:cs="Arial"/>
                <w:b/>
                <w:bCs/>
                <w:color w:val="000000"/>
                <w:sz w:val="27"/>
                <w:szCs w:val="27"/>
                <w:lang w:eastAsia="en-US"/>
              </w:rPr>
            </w:pPr>
            <w:hyperlink r:id="rId36" w:tgtFrame="_blank" w:history="1">
              <w:r>
                <w:rPr>
                  <w:rFonts w:ascii="Arial" w:eastAsia="Times New Roman" w:hAnsi="Arial" w:cs="Arial"/>
                  <w:b/>
                  <w:bCs/>
                  <w:color w:val="0000FF"/>
                  <w:sz w:val="27"/>
                  <w:szCs w:val="27"/>
                  <w:lang w:eastAsia="en-US"/>
                </w:rPr>
                <w:t xml:space="preserve">Great Stay </w:t>
              </w:r>
              <w:proofErr w:type="gramStart"/>
              <w:r>
                <w:rPr>
                  <w:rFonts w:ascii="Arial" w:eastAsia="Times New Roman" w:hAnsi="Arial" w:cs="Arial"/>
                  <w:b/>
                  <w:bCs/>
                  <w:color w:val="0000FF"/>
                  <w:sz w:val="27"/>
                  <w:szCs w:val="27"/>
                  <w:lang w:eastAsia="en-US"/>
                </w:rPr>
                <w:t>In</w:t>
              </w:r>
              <w:proofErr w:type="gramEnd"/>
              <w:r>
                <w:rPr>
                  <w:rFonts w:ascii="Arial" w:eastAsia="Times New Roman" w:hAnsi="Arial" w:cs="Arial"/>
                  <w:b/>
                  <w:bCs/>
                  <w:color w:val="0000FF"/>
                  <w:sz w:val="27"/>
                  <w:szCs w:val="27"/>
                  <w:lang w:eastAsia="en-US"/>
                </w:rPr>
                <w:t xml:space="preserve"> A Great Location!</w:t>
              </w:r>
            </w:hyperlink>
          </w:p>
          <w:p w14:paraId="36CB8999" w14:textId="77777777" w:rsidR="00485167" w:rsidRDefault="00000000">
            <w:pPr>
              <w:spacing w:after="0" w:line="240" w:lineRule="auto"/>
              <w:rPr>
                <w:rFonts w:ascii="Arial" w:eastAsia="Times New Roman" w:hAnsi="Arial" w:cs="Arial"/>
                <w:color w:val="000000"/>
                <w:sz w:val="21"/>
                <w:szCs w:val="21"/>
                <w:lang w:eastAsia="en-US"/>
              </w:rPr>
            </w:pPr>
            <w:r>
              <w:rPr>
                <w:rFonts w:ascii="Arial" w:eastAsia="Times New Roman" w:hAnsi="Arial" w:cs="Arial"/>
                <w:color w:val="000000"/>
                <w:sz w:val="24"/>
                <w:szCs w:val="24"/>
                <w:lang w:eastAsia="en-US"/>
              </w:rPr>
              <w:t xml:space="preserve">Me and my mates occasionally have a wild night out in Swansea, and to date have always stayed at the Premier Inn on Wind Street. This time though, we looked at other hotels nearby and The Dolphin came in at a great price and is right in the </w:t>
            </w:r>
            <w:proofErr w:type="spellStart"/>
            <w:r>
              <w:rPr>
                <w:rFonts w:ascii="Arial" w:eastAsia="Times New Roman" w:hAnsi="Arial" w:cs="Arial"/>
                <w:color w:val="000000"/>
                <w:sz w:val="24"/>
                <w:szCs w:val="24"/>
                <w:lang w:eastAsia="en-US"/>
              </w:rPr>
              <w:t>centre</w:t>
            </w:r>
            <w:proofErr w:type="spellEnd"/>
            <w:r>
              <w:rPr>
                <w:rFonts w:ascii="Arial" w:eastAsia="Times New Roman" w:hAnsi="Arial" w:cs="Arial"/>
                <w:color w:val="000000"/>
                <w:sz w:val="24"/>
                <w:szCs w:val="24"/>
                <w:lang w:eastAsia="en-US"/>
              </w:rPr>
              <w:t xml:space="preserve"> of town. We booked two twin rooms, and I have to say it was </w:t>
            </w:r>
            <w:proofErr w:type="gramStart"/>
            <w:r>
              <w:rPr>
                <w:rFonts w:ascii="Arial" w:eastAsia="Times New Roman" w:hAnsi="Arial" w:cs="Arial"/>
                <w:color w:val="000000"/>
                <w:sz w:val="24"/>
                <w:szCs w:val="24"/>
                <w:lang w:eastAsia="en-US"/>
              </w:rPr>
              <w:t>an absolutely perfect</w:t>
            </w:r>
            <w:proofErr w:type="gramEnd"/>
            <w:r>
              <w:rPr>
                <w:rFonts w:ascii="Arial" w:eastAsia="Times New Roman" w:hAnsi="Arial" w:cs="Arial"/>
                <w:color w:val="000000"/>
                <w:sz w:val="24"/>
                <w:szCs w:val="24"/>
                <w:lang w:eastAsia="en-US"/>
              </w:rPr>
              <w:t xml:space="preserve"> stay. The room was spacious and spotlessly clean, and surprisingly quiet - well apart from when my mate fell over getting in at 1:30 in the morning! The staff were friendly and check in was quick and easy. I also loved the coffee shop downstairs - it looked </w:t>
            </w:r>
            <w:proofErr w:type="gramStart"/>
            <w:r>
              <w:rPr>
                <w:rFonts w:ascii="Arial" w:eastAsia="Times New Roman" w:hAnsi="Arial" w:cs="Arial"/>
                <w:color w:val="000000"/>
                <w:sz w:val="24"/>
                <w:szCs w:val="24"/>
                <w:lang w:eastAsia="en-US"/>
              </w:rPr>
              <w:t>really nice</w:t>
            </w:r>
            <w:proofErr w:type="gramEnd"/>
            <w:r>
              <w:rPr>
                <w:rFonts w:ascii="Arial" w:eastAsia="Times New Roman" w:hAnsi="Arial" w:cs="Arial"/>
                <w:color w:val="000000"/>
                <w:sz w:val="24"/>
                <w:szCs w:val="24"/>
                <w:lang w:eastAsia="en-US"/>
              </w:rPr>
              <w:t xml:space="preserve">. </w:t>
            </w:r>
            <w:proofErr w:type="gramStart"/>
            <w:r>
              <w:rPr>
                <w:rFonts w:ascii="Arial" w:eastAsia="Times New Roman" w:hAnsi="Arial" w:cs="Arial"/>
                <w:color w:val="000000"/>
                <w:sz w:val="24"/>
                <w:szCs w:val="24"/>
                <w:lang w:eastAsia="en-US"/>
              </w:rPr>
              <w:t>Thanks Dolphin</w:t>
            </w:r>
            <w:proofErr w:type="gramEnd"/>
            <w:r>
              <w:rPr>
                <w:rFonts w:ascii="Arial" w:eastAsia="Times New Roman" w:hAnsi="Arial" w:cs="Arial"/>
                <w:color w:val="000000"/>
                <w:sz w:val="24"/>
                <w:szCs w:val="24"/>
                <w:lang w:eastAsia="en-US"/>
              </w:rPr>
              <w:t xml:space="preserve"> for a great stay and for putting up with four middle aged delinquents!</w:t>
            </w:r>
          </w:p>
          <w:p w14:paraId="396A8D8C" w14:textId="77777777" w:rsidR="00485167" w:rsidRDefault="00485167">
            <w:pPr>
              <w:spacing w:line="360" w:lineRule="auto"/>
              <w:jc w:val="both"/>
              <w:rPr>
                <w:sz w:val="28"/>
                <w:szCs w:val="28"/>
              </w:rPr>
            </w:pPr>
          </w:p>
          <w:p w14:paraId="47C4FAF7" w14:textId="77777777" w:rsidR="00485167" w:rsidRDefault="00000000">
            <w:pPr>
              <w:spacing w:after="0" w:line="330" w:lineRule="atLeast"/>
              <w:rPr>
                <w:rFonts w:ascii="Arial" w:eastAsia="Times New Roman" w:hAnsi="Arial" w:cs="Arial"/>
                <w:b/>
                <w:bCs/>
                <w:color w:val="000000"/>
                <w:sz w:val="27"/>
                <w:szCs w:val="27"/>
                <w:lang w:eastAsia="en-US"/>
              </w:rPr>
            </w:pPr>
            <w:hyperlink r:id="rId37" w:tgtFrame="_blank" w:history="1">
              <w:r>
                <w:rPr>
                  <w:rFonts w:ascii="Arial" w:eastAsia="Times New Roman" w:hAnsi="Arial" w:cs="Arial"/>
                  <w:b/>
                  <w:bCs/>
                  <w:color w:val="0000FF"/>
                  <w:sz w:val="27"/>
                  <w:szCs w:val="27"/>
                  <w:lang w:eastAsia="en-US"/>
                </w:rPr>
                <w:t>Impressed</w:t>
              </w:r>
            </w:hyperlink>
          </w:p>
          <w:p w14:paraId="6ADCBE07" w14:textId="77777777" w:rsidR="00485167" w:rsidRDefault="00000000">
            <w:pPr>
              <w:spacing w:after="0" w:line="240" w:lineRule="auto"/>
              <w:rPr>
                <w:rFonts w:ascii="Arial" w:eastAsia="Times New Roman" w:hAnsi="Arial" w:cs="Arial"/>
                <w:color w:val="000000"/>
                <w:sz w:val="21"/>
                <w:szCs w:val="21"/>
                <w:lang w:eastAsia="en-US"/>
              </w:rPr>
            </w:pPr>
            <w:r>
              <w:rPr>
                <w:rFonts w:ascii="Arial" w:eastAsia="Times New Roman" w:hAnsi="Arial" w:cs="Arial"/>
                <w:color w:val="000000"/>
                <w:sz w:val="24"/>
                <w:szCs w:val="24"/>
                <w:lang w:eastAsia="en-US"/>
              </w:rPr>
              <w:t>What a lovely place cheap but lovely</w:t>
            </w:r>
            <w:r>
              <w:rPr>
                <w:rFonts w:ascii="Arial" w:eastAsia="Times New Roman" w:hAnsi="Arial" w:cs="Arial"/>
                <w:color w:val="000000"/>
                <w:sz w:val="24"/>
                <w:szCs w:val="24"/>
                <w:lang w:eastAsia="en-US"/>
              </w:rPr>
              <w:br/>
              <w:t xml:space="preserve">I would </w:t>
            </w:r>
            <w:proofErr w:type="gramStart"/>
            <w:r>
              <w:rPr>
                <w:rFonts w:ascii="Arial" w:eastAsia="Times New Roman" w:hAnsi="Arial" w:cs="Arial"/>
                <w:color w:val="000000"/>
                <w:sz w:val="24"/>
                <w:szCs w:val="24"/>
                <w:lang w:eastAsia="en-US"/>
              </w:rPr>
              <w:t>definitely recommend</w:t>
            </w:r>
            <w:proofErr w:type="gramEnd"/>
            <w:r>
              <w:rPr>
                <w:rFonts w:ascii="Arial" w:eastAsia="Times New Roman" w:hAnsi="Arial" w:cs="Arial"/>
                <w:color w:val="000000"/>
                <w:sz w:val="24"/>
                <w:szCs w:val="24"/>
                <w:lang w:eastAsia="en-US"/>
              </w:rPr>
              <w:t xml:space="preserve"> this place for your stay</w:t>
            </w:r>
            <w:r>
              <w:rPr>
                <w:rFonts w:ascii="Arial" w:eastAsia="Times New Roman" w:hAnsi="Arial" w:cs="Arial"/>
                <w:color w:val="000000"/>
                <w:sz w:val="24"/>
                <w:szCs w:val="24"/>
                <w:lang w:eastAsia="en-US"/>
              </w:rPr>
              <w:br/>
              <w:t>It’s in the middle of the center</w:t>
            </w:r>
            <w:r>
              <w:rPr>
                <w:rFonts w:ascii="Arial" w:eastAsia="Times New Roman" w:hAnsi="Arial" w:cs="Arial"/>
                <w:color w:val="000000"/>
                <w:sz w:val="24"/>
                <w:szCs w:val="24"/>
                <w:lang w:eastAsia="en-US"/>
              </w:rPr>
              <w:br/>
              <w:t>Food next to the hotel</w:t>
            </w:r>
            <w:r>
              <w:rPr>
                <w:rFonts w:ascii="Arial" w:eastAsia="Times New Roman" w:hAnsi="Arial" w:cs="Arial"/>
                <w:color w:val="000000"/>
                <w:sz w:val="24"/>
                <w:szCs w:val="24"/>
                <w:lang w:eastAsia="en-US"/>
              </w:rPr>
              <w:br/>
              <w:t>Very friendly staff and helpful</w:t>
            </w:r>
            <w:r>
              <w:rPr>
                <w:rFonts w:ascii="Arial" w:eastAsia="Times New Roman" w:hAnsi="Arial" w:cs="Arial"/>
                <w:color w:val="000000"/>
                <w:sz w:val="24"/>
                <w:szCs w:val="24"/>
                <w:lang w:eastAsia="en-US"/>
              </w:rPr>
              <w:br/>
              <w:t>The room was a good size and kept clean</w:t>
            </w:r>
            <w:r>
              <w:rPr>
                <w:rFonts w:ascii="Arial" w:eastAsia="Times New Roman" w:hAnsi="Arial" w:cs="Arial"/>
                <w:color w:val="000000"/>
                <w:sz w:val="24"/>
                <w:szCs w:val="24"/>
                <w:lang w:eastAsia="en-US"/>
              </w:rPr>
              <w:br/>
              <w:t>Can’t wait to visit again</w:t>
            </w:r>
            <w:r>
              <w:rPr>
                <w:rFonts w:ascii="Arial" w:eastAsia="Times New Roman" w:hAnsi="Arial" w:cs="Arial"/>
                <w:color w:val="000000"/>
                <w:sz w:val="24"/>
                <w:szCs w:val="24"/>
                <w:lang w:eastAsia="en-US"/>
              </w:rPr>
              <w:br/>
              <w:t>Overall a perfect stay</w:t>
            </w:r>
          </w:p>
          <w:p w14:paraId="31730CC1" w14:textId="77777777" w:rsidR="00485167" w:rsidRDefault="00485167">
            <w:pPr>
              <w:spacing w:line="360" w:lineRule="auto"/>
              <w:jc w:val="both"/>
              <w:rPr>
                <w:sz w:val="28"/>
                <w:szCs w:val="28"/>
              </w:rPr>
            </w:pPr>
          </w:p>
          <w:p w14:paraId="25BD057B" w14:textId="77777777" w:rsidR="00485167" w:rsidRDefault="00000000">
            <w:pPr>
              <w:spacing w:after="0" w:line="330" w:lineRule="atLeast"/>
              <w:rPr>
                <w:rFonts w:ascii="Arial" w:eastAsia="Times New Roman" w:hAnsi="Arial" w:cs="Arial"/>
                <w:b/>
                <w:bCs/>
                <w:color w:val="000000"/>
                <w:sz w:val="27"/>
                <w:szCs w:val="27"/>
                <w:lang w:eastAsia="en-US"/>
              </w:rPr>
            </w:pPr>
            <w:hyperlink r:id="rId38" w:tgtFrame="_blank" w:history="1">
              <w:r>
                <w:rPr>
                  <w:rFonts w:ascii="Arial" w:eastAsia="Times New Roman" w:hAnsi="Arial" w:cs="Arial"/>
                  <w:b/>
                  <w:bCs/>
                  <w:color w:val="0000FF"/>
                  <w:sz w:val="27"/>
                  <w:szCs w:val="27"/>
                  <w:lang w:eastAsia="en-US"/>
                </w:rPr>
                <w:t xml:space="preserve">Budget city </w:t>
              </w:r>
              <w:proofErr w:type="spellStart"/>
              <w:r>
                <w:rPr>
                  <w:rFonts w:ascii="Arial" w:eastAsia="Times New Roman" w:hAnsi="Arial" w:cs="Arial"/>
                  <w:b/>
                  <w:bCs/>
                  <w:color w:val="0000FF"/>
                  <w:sz w:val="27"/>
                  <w:szCs w:val="27"/>
                  <w:lang w:eastAsia="en-US"/>
                </w:rPr>
                <w:t>centre</w:t>
              </w:r>
              <w:proofErr w:type="spellEnd"/>
              <w:r>
                <w:rPr>
                  <w:rFonts w:ascii="Arial" w:eastAsia="Times New Roman" w:hAnsi="Arial" w:cs="Arial"/>
                  <w:b/>
                  <w:bCs/>
                  <w:color w:val="0000FF"/>
                  <w:sz w:val="27"/>
                  <w:szCs w:val="27"/>
                  <w:lang w:eastAsia="en-US"/>
                </w:rPr>
                <w:t xml:space="preserve"> hotel - at least at the price I paid.</w:t>
              </w:r>
            </w:hyperlink>
          </w:p>
          <w:p w14:paraId="5F881074" w14:textId="77777777" w:rsidR="00485167" w:rsidRDefault="00000000">
            <w:pPr>
              <w:spacing w:after="0" w:line="240" w:lineRule="auto"/>
              <w:rPr>
                <w:rFonts w:ascii="Arial" w:eastAsia="Times New Roman" w:hAnsi="Arial" w:cs="Arial"/>
                <w:color w:val="000000"/>
                <w:sz w:val="21"/>
                <w:szCs w:val="21"/>
                <w:lang w:eastAsia="en-US"/>
              </w:rPr>
            </w:pPr>
            <w:r>
              <w:rPr>
                <w:rFonts w:ascii="Arial" w:eastAsia="Times New Roman" w:hAnsi="Arial" w:cs="Arial"/>
                <w:color w:val="000000"/>
                <w:sz w:val="24"/>
                <w:szCs w:val="24"/>
                <w:lang w:eastAsia="en-US"/>
              </w:rPr>
              <w:t>An unusual hotel with the front rooms above shops on a "</w:t>
            </w:r>
            <w:proofErr w:type="spellStart"/>
            <w:r>
              <w:rPr>
                <w:rFonts w:ascii="Arial" w:eastAsia="Times New Roman" w:hAnsi="Arial" w:cs="Arial"/>
                <w:color w:val="000000"/>
                <w:sz w:val="24"/>
                <w:szCs w:val="24"/>
                <w:lang w:eastAsia="en-US"/>
              </w:rPr>
              <w:t>pedestrianised</w:t>
            </w:r>
            <w:proofErr w:type="spellEnd"/>
            <w:r>
              <w:rPr>
                <w:rFonts w:ascii="Arial" w:eastAsia="Times New Roman" w:hAnsi="Arial" w:cs="Arial"/>
                <w:color w:val="000000"/>
                <w:sz w:val="24"/>
                <w:szCs w:val="24"/>
                <w:lang w:eastAsia="en-US"/>
              </w:rPr>
              <w:t>" street. I travelled by rail, so have no idea about parking.</w:t>
            </w:r>
            <w:r>
              <w:rPr>
                <w:rFonts w:ascii="Arial" w:eastAsia="Times New Roman" w:hAnsi="Arial" w:cs="Arial"/>
                <w:color w:val="000000"/>
                <w:sz w:val="24"/>
                <w:szCs w:val="24"/>
                <w:lang w:eastAsia="en-US"/>
              </w:rPr>
              <w:br/>
            </w:r>
            <w:r>
              <w:rPr>
                <w:rFonts w:ascii="Arial" w:eastAsia="Times New Roman" w:hAnsi="Arial" w:cs="Arial"/>
                <w:color w:val="000000"/>
                <w:sz w:val="24"/>
                <w:szCs w:val="24"/>
                <w:lang w:eastAsia="en-US"/>
              </w:rPr>
              <w:lastRenderedPageBreak/>
              <w:br/>
              <w:t>There will be noises from the street in the early morning with deliveries, sweepers etc.</w:t>
            </w:r>
            <w:r>
              <w:rPr>
                <w:rFonts w:ascii="Arial" w:eastAsia="Times New Roman" w:hAnsi="Arial" w:cs="Arial"/>
                <w:color w:val="000000"/>
                <w:sz w:val="24"/>
                <w:szCs w:val="24"/>
                <w:lang w:eastAsia="en-US"/>
              </w:rPr>
              <w:br/>
            </w:r>
            <w:r>
              <w:rPr>
                <w:rFonts w:ascii="Arial" w:eastAsia="Times New Roman" w:hAnsi="Arial" w:cs="Arial"/>
                <w:color w:val="000000"/>
                <w:sz w:val="24"/>
                <w:szCs w:val="24"/>
                <w:lang w:eastAsia="en-US"/>
              </w:rPr>
              <w:br/>
              <w:t>The room was basic, but perfectly acceptable.</w:t>
            </w:r>
            <w:r>
              <w:rPr>
                <w:rFonts w:ascii="Arial" w:eastAsia="Times New Roman" w:hAnsi="Arial" w:cs="Arial"/>
                <w:color w:val="000000"/>
                <w:sz w:val="24"/>
                <w:szCs w:val="24"/>
                <w:lang w:eastAsia="en-US"/>
              </w:rPr>
              <w:br/>
            </w:r>
            <w:r>
              <w:rPr>
                <w:rFonts w:ascii="Arial" w:eastAsia="Times New Roman" w:hAnsi="Arial" w:cs="Arial"/>
                <w:color w:val="000000"/>
                <w:sz w:val="24"/>
                <w:szCs w:val="24"/>
                <w:lang w:eastAsia="en-US"/>
              </w:rPr>
              <w:br/>
              <w:t xml:space="preserve">Breakfast is "continental", but not </w:t>
            </w:r>
            <w:proofErr w:type="spellStart"/>
            <w:r>
              <w:rPr>
                <w:rFonts w:ascii="Arial" w:eastAsia="Times New Roman" w:hAnsi="Arial" w:cs="Arial"/>
                <w:color w:val="000000"/>
                <w:sz w:val="24"/>
                <w:szCs w:val="24"/>
                <w:lang w:eastAsia="en-US"/>
              </w:rPr>
              <w:t>self service</w:t>
            </w:r>
            <w:proofErr w:type="spellEnd"/>
            <w:r>
              <w:rPr>
                <w:rFonts w:ascii="Arial" w:eastAsia="Times New Roman" w:hAnsi="Arial" w:cs="Arial"/>
                <w:color w:val="000000"/>
                <w:sz w:val="24"/>
                <w:szCs w:val="24"/>
                <w:lang w:eastAsia="en-US"/>
              </w:rPr>
              <w:t>. A tick list is filled in the evening before - a first for me - and it is delivered on a ray.</w:t>
            </w:r>
          </w:p>
          <w:p w14:paraId="01EC2B01" w14:textId="77777777" w:rsidR="00485167" w:rsidRDefault="00485167">
            <w:pPr>
              <w:spacing w:line="360" w:lineRule="auto"/>
              <w:jc w:val="both"/>
              <w:rPr>
                <w:sz w:val="28"/>
                <w:szCs w:val="28"/>
              </w:rPr>
            </w:pPr>
          </w:p>
          <w:p w14:paraId="5C3A7850" w14:textId="77777777" w:rsidR="00485167" w:rsidRDefault="00000000">
            <w:pPr>
              <w:spacing w:after="0" w:line="330" w:lineRule="atLeast"/>
              <w:rPr>
                <w:rFonts w:ascii="Arial" w:eastAsia="Times New Roman" w:hAnsi="Arial" w:cs="Arial"/>
                <w:b/>
                <w:bCs/>
                <w:color w:val="000000"/>
                <w:sz w:val="27"/>
                <w:szCs w:val="27"/>
                <w:lang w:eastAsia="en-US"/>
              </w:rPr>
            </w:pPr>
            <w:hyperlink r:id="rId39" w:tgtFrame="_blank" w:history="1">
              <w:r>
                <w:rPr>
                  <w:rFonts w:ascii="Arial" w:eastAsia="Times New Roman" w:hAnsi="Arial" w:cs="Arial"/>
                  <w:b/>
                  <w:bCs/>
                  <w:color w:val="0000FF"/>
                  <w:sz w:val="27"/>
                  <w:szCs w:val="27"/>
                  <w:lang w:eastAsia="en-US"/>
                </w:rPr>
                <w:t>One stay in October 22</w:t>
              </w:r>
            </w:hyperlink>
          </w:p>
          <w:p w14:paraId="4A2682AF" w14:textId="77777777" w:rsidR="00485167" w:rsidRDefault="00000000">
            <w:pPr>
              <w:spacing w:after="0" w:line="240" w:lineRule="auto"/>
              <w:rPr>
                <w:rFonts w:ascii="Arial" w:eastAsia="Times New Roman" w:hAnsi="Arial" w:cs="Arial"/>
                <w:color w:val="000000"/>
                <w:sz w:val="21"/>
                <w:szCs w:val="21"/>
                <w:lang w:eastAsia="en-US"/>
              </w:rPr>
            </w:pPr>
            <w:r>
              <w:rPr>
                <w:rFonts w:ascii="Arial" w:eastAsia="Times New Roman" w:hAnsi="Arial" w:cs="Arial"/>
                <w:color w:val="000000"/>
                <w:sz w:val="24"/>
                <w:szCs w:val="24"/>
                <w:lang w:eastAsia="en-US"/>
              </w:rPr>
              <w:t xml:space="preserve">Friendly staff, clean rooms, could do with paper coasters, as worried about my hot coffee cup marking </w:t>
            </w:r>
            <w:proofErr w:type="gramStart"/>
            <w:r>
              <w:rPr>
                <w:rFonts w:ascii="Arial" w:eastAsia="Times New Roman" w:hAnsi="Arial" w:cs="Arial"/>
                <w:color w:val="000000"/>
                <w:sz w:val="24"/>
                <w:szCs w:val="24"/>
                <w:lang w:eastAsia="en-US"/>
              </w:rPr>
              <w:t>there</w:t>
            </w:r>
            <w:proofErr w:type="gramEnd"/>
            <w:r>
              <w:rPr>
                <w:rFonts w:ascii="Arial" w:eastAsia="Times New Roman" w:hAnsi="Arial" w:cs="Arial"/>
                <w:color w:val="000000"/>
                <w:sz w:val="24"/>
                <w:szCs w:val="24"/>
                <w:lang w:eastAsia="en-US"/>
              </w:rPr>
              <w:t xml:space="preserve"> tops. </w:t>
            </w:r>
            <w:proofErr w:type="gramStart"/>
            <w:r>
              <w:rPr>
                <w:rFonts w:ascii="Arial" w:eastAsia="Times New Roman" w:hAnsi="Arial" w:cs="Arial"/>
                <w:color w:val="000000"/>
                <w:sz w:val="24"/>
                <w:szCs w:val="24"/>
                <w:lang w:eastAsia="en-US"/>
              </w:rPr>
              <w:t>Definitely stay</w:t>
            </w:r>
            <w:proofErr w:type="gramEnd"/>
            <w:r>
              <w:rPr>
                <w:rFonts w:ascii="Arial" w:eastAsia="Times New Roman" w:hAnsi="Arial" w:cs="Arial"/>
                <w:color w:val="000000"/>
                <w:sz w:val="24"/>
                <w:szCs w:val="24"/>
                <w:lang w:eastAsia="en-US"/>
              </w:rPr>
              <w:t xml:space="preserve"> again, parking not far from hotel. You can see they are busy updating the hotel.</w:t>
            </w:r>
          </w:p>
          <w:p w14:paraId="42705A73" w14:textId="77777777" w:rsidR="00485167" w:rsidRDefault="00485167">
            <w:pPr>
              <w:spacing w:line="360" w:lineRule="auto"/>
              <w:jc w:val="both"/>
              <w:rPr>
                <w:sz w:val="28"/>
                <w:szCs w:val="28"/>
              </w:rPr>
            </w:pPr>
          </w:p>
          <w:p w14:paraId="6B4AD6AD" w14:textId="77777777" w:rsidR="00485167" w:rsidRDefault="00000000">
            <w:pPr>
              <w:spacing w:after="0" w:line="330" w:lineRule="atLeast"/>
              <w:rPr>
                <w:rFonts w:ascii="Arial" w:eastAsia="Times New Roman" w:hAnsi="Arial" w:cs="Arial"/>
                <w:b/>
                <w:bCs/>
                <w:color w:val="000000"/>
                <w:sz w:val="27"/>
                <w:szCs w:val="27"/>
                <w:lang w:eastAsia="en-US"/>
              </w:rPr>
            </w:pPr>
            <w:hyperlink r:id="rId40" w:tgtFrame="_blank" w:history="1">
              <w:r>
                <w:rPr>
                  <w:rFonts w:ascii="Arial" w:eastAsia="Times New Roman" w:hAnsi="Arial" w:cs="Arial"/>
                  <w:b/>
                  <w:bCs/>
                  <w:color w:val="0000FF"/>
                  <w:sz w:val="27"/>
                  <w:szCs w:val="27"/>
                  <w:lang w:eastAsia="en-US"/>
                </w:rPr>
                <w:t>Basic</w:t>
              </w:r>
            </w:hyperlink>
          </w:p>
          <w:p w14:paraId="311A9014" w14:textId="77777777" w:rsidR="00485167" w:rsidRDefault="00000000">
            <w:pPr>
              <w:spacing w:after="0" w:line="240" w:lineRule="auto"/>
              <w:rPr>
                <w:rFonts w:ascii="Arial" w:eastAsia="Times New Roman" w:hAnsi="Arial" w:cs="Arial"/>
                <w:color w:val="000000"/>
                <w:sz w:val="21"/>
                <w:szCs w:val="21"/>
                <w:lang w:eastAsia="en-US"/>
              </w:rPr>
            </w:pPr>
            <w:r>
              <w:rPr>
                <w:rFonts w:ascii="Arial" w:eastAsia="Times New Roman" w:hAnsi="Arial" w:cs="Arial"/>
                <w:color w:val="000000"/>
                <w:sz w:val="24"/>
                <w:szCs w:val="24"/>
                <w:lang w:eastAsia="en-US"/>
              </w:rPr>
              <w:t xml:space="preserve">Don't have high expectations and you won't be disappointed. Staff were friendly, room was basic and clean enough. Bathroom left a lot to be desired as although it has obviously been cleaned, walls had damp marks and bath had ingrained dirt marks. Hotel is ideal if you want something central but bear in mind it does mean a lot of noise early morning from street cleaners </w:t>
            </w:r>
            <w:proofErr w:type="spellStart"/>
            <w:r>
              <w:rPr>
                <w:rFonts w:ascii="Arial" w:eastAsia="Times New Roman" w:hAnsi="Arial" w:cs="Arial"/>
                <w:color w:val="000000"/>
                <w:sz w:val="24"/>
                <w:szCs w:val="24"/>
                <w:lang w:eastAsia="en-US"/>
              </w:rPr>
              <w:t>etc</w:t>
            </w:r>
            <w:proofErr w:type="spellEnd"/>
            <w:r>
              <w:rPr>
                <w:rFonts w:ascii="Arial" w:eastAsia="Times New Roman" w:hAnsi="Arial" w:cs="Arial"/>
                <w:color w:val="000000"/>
                <w:sz w:val="24"/>
                <w:szCs w:val="24"/>
                <w:lang w:eastAsia="en-US"/>
              </w:rPr>
              <w:t xml:space="preserve"> and </w:t>
            </w:r>
            <w:proofErr w:type="gramStart"/>
            <w:r>
              <w:rPr>
                <w:rFonts w:ascii="Arial" w:eastAsia="Times New Roman" w:hAnsi="Arial" w:cs="Arial"/>
                <w:color w:val="000000"/>
                <w:sz w:val="24"/>
                <w:szCs w:val="24"/>
                <w:lang w:eastAsia="en-US"/>
              </w:rPr>
              <w:t>actually noise</w:t>
            </w:r>
            <w:proofErr w:type="gramEnd"/>
            <w:r>
              <w:rPr>
                <w:rFonts w:ascii="Arial" w:eastAsia="Times New Roman" w:hAnsi="Arial" w:cs="Arial"/>
                <w:color w:val="000000"/>
                <w:sz w:val="24"/>
                <w:szCs w:val="24"/>
                <w:lang w:eastAsia="en-US"/>
              </w:rPr>
              <w:t xml:space="preserve"> till early hours from other residents- think people who stay here are mainly young people who go pubbing it till early hours. Guess I'm too old now as just want a good night's sleep, which we didn't get as bed was so uncomfortable </w:t>
            </w:r>
            <w:r>
              <w:rPr>
                <w:rFonts w:ascii="Segoe UI Symbol" w:eastAsia="Times New Roman" w:hAnsi="Segoe UI Symbol" w:cs="Segoe UI Symbol"/>
                <w:color w:val="000000"/>
                <w:sz w:val="24"/>
                <w:szCs w:val="24"/>
                <w:lang w:eastAsia="en-US"/>
              </w:rPr>
              <w:t>😬</w:t>
            </w:r>
            <w:r>
              <w:rPr>
                <w:rFonts w:ascii="Arial" w:eastAsia="Times New Roman" w:hAnsi="Arial" w:cs="Arial"/>
                <w:color w:val="000000"/>
                <w:sz w:val="24"/>
                <w:szCs w:val="24"/>
                <w:lang w:eastAsia="en-US"/>
              </w:rPr>
              <w:t xml:space="preserve"> we won't return but for price we paid it was passable.</w:t>
            </w:r>
          </w:p>
          <w:p w14:paraId="63161206" w14:textId="77777777" w:rsidR="00485167" w:rsidRDefault="00485167">
            <w:pPr>
              <w:spacing w:line="360" w:lineRule="auto"/>
              <w:jc w:val="both"/>
              <w:rPr>
                <w:sz w:val="28"/>
                <w:szCs w:val="28"/>
              </w:rPr>
            </w:pPr>
          </w:p>
          <w:p w14:paraId="60BE6A50" w14:textId="77777777" w:rsidR="00485167" w:rsidRDefault="00000000">
            <w:pPr>
              <w:spacing w:after="0" w:line="330" w:lineRule="atLeast"/>
              <w:rPr>
                <w:rFonts w:ascii="Arial" w:eastAsia="Times New Roman" w:hAnsi="Arial" w:cs="Arial"/>
                <w:b/>
                <w:bCs/>
                <w:color w:val="000000"/>
                <w:sz w:val="27"/>
                <w:szCs w:val="27"/>
                <w:lang w:eastAsia="en-US"/>
              </w:rPr>
            </w:pPr>
            <w:hyperlink r:id="rId41" w:tgtFrame="_blank" w:history="1">
              <w:r>
                <w:rPr>
                  <w:rFonts w:ascii="Arial" w:eastAsia="Times New Roman" w:hAnsi="Arial" w:cs="Arial"/>
                  <w:b/>
                  <w:bCs/>
                  <w:color w:val="0000FF"/>
                  <w:sz w:val="27"/>
                  <w:szCs w:val="27"/>
                  <w:lang w:eastAsia="en-US"/>
                </w:rPr>
                <w:t>Great location, friendly staff</w:t>
              </w:r>
            </w:hyperlink>
          </w:p>
          <w:p w14:paraId="04015BC1" w14:textId="77777777" w:rsidR="00485167" w:rsidRDefault="00000000">
            <w:pPr>
              <w:spacing w:after="0" w:line="240" w:lineRule="auto"/>
              <w:rPr>
                <w:rFonts w:ascii="Arial" w:eastAsia="Times New Roman" w:hAnsi="Arial" w:cs="Arial"/>
                <w:color w:val="000000"/>
                <w:sz w:val="21"/>
                <w:szCs w:val="21"/>
                <w:lang w:eastAsia="en-US"/>
              </w:rPr>
            </w:pPr>
            <w:r>
              <w:rPr>
                <w:rFonts w:ascii="Arial" w:eastAsia="Times New Roman" w:hAnsi="Arial" w:cs="Arial"/>
                <w:color w:val="000000"/>
                <w:sz w:val="24"/>
                <w:szCs w:val="24"/>
                <w:lang w:eastAsia="en-US"/>
              </w:rPr>
              <w:lastRenderedPageBreak/>
              <w:t xml:space="preserve">Stayed here for8 nights to help my daughter pack up her university accommodation. Great location! Next door to Swansea market, where you can go grab a bite to eat or pick up all sorts of food/fruit/vegetables. The Quadrant Shopping </w:t>
            </w:r>
            <w:proofErr w:type="spellStart"/>
            <w:r>
              <w:rPr>
                <w:rFonts w:ascii="Arial" w:eastAsia="Times New Roman" w:hAnsi="Arial" w:cs="Arial"/>
                <w:color w:val="000000"/>
                <w:sz w:val="24"/>
                <w:szCs w:val="24"/>
                <w:lang w:eastAsia="en-US"/>
              </w:rPr>
              <w:t>centre</w:t>
            </w:r>
            <w:proofErr w:type="spellEnd"/>
            <w:r>
              <w:rPr>
                <w:rFonts w:ascii="Arial" w:eastAsia="Times New Roman" w:hAnsi="Arial" w:cs="Arial"/>
                <w:color w:val="000000"/>
                <w:sz w:val="24"/>
                <w:szCs w:val="24"/>
                <w:lang w:eastAsia="en-US"/>
              </w:rPr>
              <w:t xml:space="preserve"> is a short walk too. The bus station, taxi stand, is attached to the shopping </w:t>
            </w:r>
            <w:proofErr w:type="spellStart"/>
            <w:r>
              <w:rPr>
                <w:rFonts w:ascii="Arial" w:eastAsia="Times New Roman" w:hAnsi="Arial" w:cs="Arial"/>
                <w:color w:val="000000"/>
                <w:sz w:val="24"/>
                <w:szCs w:val="24"/>
                <w:lang w:eastAsia="en-US"/>
              </w:rPr>
              <w:t>centre</w:t>
            </w:r>
            <w:proofErr w:type="spellEnd"/>
            <w:r>
              <w:rPr>
                <w:rFonts w:ascii="Arial" w:eastAsia="Times New Roman" w:hAnsi="Arial" w:cs="Arial"/>
                <w:color w:val="000000"/>
                <w:sz w:val="24"/>
                <w:szCs w:val="24"/>
                <w:lang w:eastAsia="en-US"/>
              </w:rPr>
              <w:t xml:space="preserve"> so basically a great location to get around Swansea. The hotel has a cafe that has a decent menu for both snacks and </w:t>
            </w:r>
            <w:proofErr w:type="gramStart"/>
            <w:r>
              <w:rPr>
                <w:rFonts w:ascii="Arial" w:eastAsia="Times New Roman" w:hAnsi="Arial" w:cs="Arial"/>
                <w:color w:val="000000"/>
                <w:sz w:val="24"/>
                <w:szCs w:val="24"/>
                <w:lang w:eastAsia="en-US"/>
              </w:rPr>
              <w:t>drinks( didn’t</w:t>
            </w:r>
            <w:proofErr w:type="gramEnd"/>
            <w:r>
              <w:rPr>
                <w:rFonts w:ascii="Arial" w:eastAsia="Times New Roman" w:hAnsi="Arial" w:cs="Arial"/>
                <w:color w:val="000000"/>
                <w:sz w:val="24"/>
                <w:szCs w:val="24"/>
                <w:lang w:eastAsia="en-US"/>
              </w:rPr>
              <w:t xml:space="preserve"> have anything from the bar but they do have one. Our room was 2 twin beds, facing the main street, so was a bit noisy in the morning but super quiet after 6 when all the shops </w:t>
            </w:r>
            <w:proofErr w:type="spellStart"/>
            <w:proofErr w:type="gramStart"/>
            <w:r>
              <w:rPr>
                <w:rFonts w:ascii="Arial" w:eastAsia="Times New Roman" w:hAnsi="Arial" w:cs="Arial"/>
                <w:color w:val="000000"/>
                <w:sz w:val="24"/>
                <w:szCs w:val="24"/>
                <w:lang w:eastAsia="en-US"/>
              </w:rPr>
              <w:t>close.Room</w:t>
            </w:r>
            <w:proofErr w:type="spellEnd"/>
            <w:proofErr w:type="gramEnd"/>
            <w:r>
              <w:rPr>
                <w:rFonts w:ascii="Arial" w:eastAsia="Times New Roman" w:hAnsi="Arial" w:cs="Arial"/>
                <w:color w:val="000000"/>
                <w:sz w:val="24"/>
                <w:szCs w:val="24"/>
                <w:lang w:eastAsia="en-US"/>
              </w:rPr>
              <w:t xml:space="preserve"> was big enough for 3 large suitcases, 2 small suitcases, 2 </w:t>
            </w:r>
            <w:proofErr w:type="spellStart"/>
            <w:r>
              <w:rPr>
                <w:rFonts w:ascii="Arial" w:eastAsia="Times New Roman" w:hAnsi="Arial" w:cs="Arial"/>
                <w:color w:val="000000"/>
                <w:sz w:val="24"/>
                <w:szCs w:val="24"/>
                <w:lang w:eastAsia="en-US"/>
              </w:rPr>
              <w:t>carryons</w:t>
            </w:r>
            <w:proofErr w:type="spellEnd"/>
            <w:r>
              <w:rPr>
                <w:rFonts w:ascii="Arial" w:eastAsia="Times New Roman" w:hAnsi="Arial" w:cs="Arial"/>
                <w:color w:val="000000"/>
                <w:sz w:val="24"/>
                <w:szCs w:val="24"/>
                <w:lang w:eastAsia="en-US"/>
              </w:rPr>
              <w:t xml:space="preserve"> and room to move. The bathroom was small, no counter but lots of room at the end of the tub to put our stuff. Amazing water pressure! Felt like a back massage. Room was clean, </w:t>
            </w:r>
            <w:proofErr w:type="spellStart"/>
            <w:r>
              <w:rPr>
                <w:rFonts w:ascii="Arial" w:eastAsia="Times New Roman" w:hAnsi="Arial" w:cs="Arial"/>
                <w:color w:val="000000"/>
                <w:sz w:val="24"/>
                <w:szCs w:val="24"/>
                <w:lang w:eastAsia="en-US"/>
              </w:rPr>
              <w:t>well stocked</w:t>
            </w:r>
            <w:proofErr w:type="spellEnd"/>
            <w:r>
              <w:rPr>
                <w:rFonts w:ascii="Arial" w:eastAsia="Times New Roman" w:hAnsi="Arial" w:cs="Arial"/>
                <w:color w:val="000000"/>
                <w:sz w:val="24"/>
                <w:szCs w:val="24"/>
                <w:lang w:eastAsia="en-US"/>
              </w:rPr>
              <w:t xml:space="preserve"> with tea, instant coffee and all that goes with it. The carpets are the only thing that was negative. In good condition but in desperate need of a good steam cleaning. The bathroom could use some hooks on the back of the door to hang towels to dry. Staff are amazingly friendly and helpful. We had a package delivered that arrived before us and they held it for us. Our luggage was shipped home and they held it for the courier. Not a fancy hotel but has good service, comfortable </w:t>
            </w:r>
            <w:proofErr w:type="gramStart"/>
            <w:r>
              <w:rPr>
                <w:rFonts w:ascii="Arial" w:eastAsia="Times New Roman" w:hAnsi="Arial" w:cs="Arial"/>
                <w:color w:val="000000"/>
                <w:sz w:val="24"/>
                <w:szCs w:val="24"/>
                <w:lang w:eastAsia="en-US"/>
              </w:rPr>
              <w:t>beds</w:t>
            </w:r>
            <w:proofErr w:type="gramEnd"/>
            <w:r>
              <w:rPr>
                <w:rFonts w:ascii="Arial" w:eastAsia="Times New Roman" w:hAnsi="Arial" w:cs="Arial"/>
                <w:color w:val="000000"/>
                <w:sz w:val="24"/>
                <w:szCs w:val="24"/>
                <w:lang w:eastAsia="en-US"/>
              </w:rPr>
              <w:t xml:space="preserve"> and great location.</w:t>
            </w:r>
          </w:p>
          <w:p w14:paraId="4329A2AD" w14:textId="77777777" w:rsidR="00485167" w:rsidRDefault="00485167">
            <w:pPr>
              <w:spacing w:line="360" w:lineRule="auto"/>
              <w:jc w:val="both"/>
              <w:rPr>
                <w:sz w:val="28"/>
                <w:szCs w:val="28"/>
              </w:rPr>
            </w:pPr>
          </w:p>
          <w:p w14:paraId="2F529D17" w14:textId="77777777" w:rsidR="00485167" w:rsidRDefault="00000000">
            <w:pPr>
              <w:spacing w:after="0" w:line="330" w:lineRule="atLeast"/>
              <w:rPr>
                <w:rFonts w:ascii="Arial" w:eastAsia="Times New Roman" w:hAnsi="Arial" w:cs="Arial"/>
                <w:b/>
                <w:bCs/>
                <w:color w:val="000000"/>
                <w:sz w:val="27"/>
                <w:szCs w:val="27"/>
                <w:lang w:eastAsia="en-US"/>
              </w:rPr>
            </w:pPr>
            <w:hyperlink r:id="rId42" w:tgtFrame="_blank" w:history="1">
              <w:r>
                <w:rPr>
                  <w:rFonts w:ascii="Arial" w:eastAsia="Times New Roman" w:hAnsi="Arial" w:cs="Arial"/>
                  <w:b/>
                  <w:bCs/>
                  <w:color w:val="0000FF"/>
                  <w:sz w:val="27"/>
                  <w:szCs w:val="27"/>
                  <w:lang w:eastAsia="en-US"/>
                </w:rPr>
                <w:t>Great location, friendly staff</w:t>
              </w:r>
            </w:hyperlink>
          </w:p>
          <w:p w14:paraId="0F6157D2" w14:textId="77777777" w:rsidR="00485167" w:rsidRDefault="00000000">
            <w:pPr>
              <w:spacing w:after="0" w:line="240" w:lineRule="auto"/>
              <w:rPr>
                <w:rFonts w:ascii="Arial" w:eastAsia="Times New Roman" w:hAnsi="Arial" w:cs="Arial"/>
                <w:color w:val="000000"/>
                <w:sz w:val="21"/>
                <w:szCs w:val="21"/>
                <w:lang w:eastAsia="en-US"/>
              </w:rPr>
            </w:pPr>
            <w:r>
              <w:rPr>
                <w:rFonts w:ascii="Arial" w:eastAsia="Times New Roman" w:hAnsi="Arial" w:cs="Arial"/>
                <w:color w:val="000000"/>
                <w:sz w:val="24"/>
                <w:szCs w:val="24"/>
                <w:lang w:eastAsia="en-US"/>
              </w:rPr>
              <w:t xml:space="preserve">Stayed here for8 nights to help my daughter pack up her university accommodation. Great location! Next door to Swansea market, where you can go grab a bite to eat or pick up all sorts of food/fruit/vegetables. The Quadrant Shopping </w:t>
            </w:r>
            <w:proofErr w:type="spellStart"/>
            <w:r>
              <w:rPr>
                <w:rFonts w:ascii="Arial" w:eastAsia="Times New Roman" w:hAnsi="Arial" w:cs="Arial"/>
                <w:color w:val="000000"/>
                <w:sz w:val="24"/>
                <w:szCs w:val="24"/>
                <w:lang w:eastAsia="en-US"/>
              </w:rPr>
              <w:t>centre</w:t>
            </w:r>
            <w:proofErr w:type="spellEnd"/>
            <w:r>
              <w:rPr>
                <w:rFonts w:ascii="Arial" w:eastAsia="Times New Roman" w:hAnsi="Arial" w:cs="Arial"/>
                <w:color w:val="000000"/>
                <w:sz w:val="24"/>
                <w:szCs w:val="24"/>
                <w:lang w:eastAsia="en-US"/>
              </w:rPr>
              <w:t xml:space="preserve"> is a short walk too. The </w:t>
            </w:r>
            <w:r>
              <w:rPr>
                <w:rFonts w:ascii="Arial" w:eastAsia="Times New Roman" w:hAnsi="Arial" w:cs="Arial"/>
                <w:color w:val="000000"/>
                <w:sz w:val="24"/>
                <w:szCs w:val="24"/>
                <w:lang w:eastAsia="en-US"/>
              </w:rPr>
              <w:lastRenderedPageBreak/>
              <w:t xml:space="preserve">bus station, taxi stand, is attached to the shopping </w:t>
            </w:r>
            <w:proofErr w:type="spellStart"/>
            <w:r>
              <w:rPr>
                <w:rFonts w:ascii="Arial" w:eastAsia="Times New Roman" w:hAnsi="Arial" w:cs="Arial"/>
                <w:color w:val="000000"/>
                <w:sz w:val="24"/>
                <w:szCs w:val="24"/>
                <w:lang w:eastAsia="en-US"/>
              </w:rPr>
              <w:t>centre</w:t>
            </w:r>
            <w:proofErr w:type="spellEnd"/>
            <w:r>
              <w:rPr>
                <w:rFonts w:ascii="Arial" w:eastAsia="Times New Roman" w:hAnsi="Arial" w:cs="Arial"/>
                <w:color w:val="000000"/>
                <w:sz w:val="24"/>
                <w:szCs w:val="24"/>
                <w:lang w:eastAsia="en-US"/>
              </w:rPr>
              <w:t xml:space="preserve"> so basically a great location to get around Swansea. The hotel has a cafe that has a decent menu for both snacks and </w:t>
            </w:r>
            <w:proofErr w:type="gramStart"/>
            <w:r>
              <w:rPr>
                <w:rFonts w:ascii="Arial" w:eastAsia="Times New Roman" w:hAnsi="Arial" w:cs="Arial"/>
                <w:color w:val="000000"/>
                <w:sz w:val="24"/>
                <w:szCs w:val="24"/>
                <w:lang w:eastAsia="en-US"/>
              </w:rPr>
              <w:t>drinks( didn’t</w:t>
            </w:r>
            <w:proofErr w:type="gramEnd"/>
            <w:r>
              <w:rPr>
                <w:rFonts w:ascii="Arial" w:eastAsia="Times New Roman" w:hAnsi="Arial" w:cs="Arial"/>
                <w:color w:val="000000"/>
                <w:sz w:val="24"/>
                <w:szCs w:val="24"/>
                <w:lang w:eastAsia="en-US"/>
              </w:rPr>
              <w:t xml:space="preserve"> have anything from the bar but they do have one. Our room was 2 twin beds, facing the main street, so was a bit noisy in the morning but super quiet after 6 when all the shops </w:t>
            </w:r>
            <w:proofErr w:type="spellStart"/>
            <w:proofErr w:type="gramStart"/>
            <w:r>
              <w:rPr>
                <w:rFonts w:ascii="Arial" w:eastAsia="Times New Roman" w:hAnsi="Arial" w:cs="Arial"/>
                <w:color w:val="000000"/>
                <w:sz w:val="24"/>
                <w:szCs w:val="24"/>
                <w:lang w:eastAsia="en-US"/>
              </w:rPr>
              <w:t>close.Room</w:t>
            </w:r>
            <w:proofErr w:type="spellEnd"/>
            <w:proofErr w:type="gramEnd"/>
            <w:r>
              <w:rPr>
                <w:rFonts w:ascii="Arial" w:eastAsia="Times New Roman" w:hAnsi="Arial" w:cs="Arial"/>
                <w:color w:val="000000"/>
                <w:sz w:val="24"/>
                <w:szCs w:val="24"/>
                <w:lang w:eastAsia="en-US"/>
              </w:rPr>
              <w:t xml:space="preserve"> was big enough for 3 large suitcases, 2 small suitcases, 2 </w:t>
            </w:r>
            <w:proofErr w:type="spellStart"/>
            <w:r>
              <w:rPr>
                <w:rFonts w:ascii="Arial" w:eastAsia="Times New Roman" w:hAnsi="Arial" w:cs="Arial"/>
                <w:color w:val="000000"/>
                <w:sz w:val="24"/>
                <w:szCs w:val="24"/>
                <w:lang w:eastAsia="en-US"/>
              </w:rPr>
              <w:t>carryons</w:t>
            </w:r>
            <w:proofErr w:type="spellEnd"/>
            <w:r>
              <w:rPr>
                <w:rFonts w:ascii="Arial" w:eastAsia="Times New Roman" w:hAnsi="Arial" w:cs="Arial"/>
                <w:color w:val="000000"/>
                <w:sz w:val="24"/>
                <w:szCs w:val="24"/>
                <w:lang w:eastAsia="en-US"/>
              </w:rPr>
              <w:t xml:space="preserve"> and room to move. The bathroom was small, no counter but lots of room at the end of the tub to put our stuff. Amazing water pressure! Felt like a back massage. Room was clean, </w:t>
            </w:r>
            <w:proofErr w:type="spellStart"/>
            <w:r>
              <w:rPr>
                <w:rFonts w:ascii="Arial" w:eastAsia="Times New Roman" w:hAnsi="Arial" w:cs="Arial"/>
                <w:color w:val="000000"/>
                <w:sz w:val="24"/>
                <w:szCs w:val="24"/>
                <w:lang w:eastAsia="en-US"/>
              </w:rPr>
              <w:t>well stocked</w:t>
            </w:r>
            <w:proofErr w:type="spellEnd"/>
            <w:r>
              <w:rPr>
                <w:rFonts w:ascii="Arial" w:eastAsia="Times New Roman" w:hAnsi="Arial" w:cs="Arial"/>
                <w:color w:val="000000"/>
                <w:sz w:val="24"/>
                <w:szCs w:val="24"/>
                <w:lang w:eastAsia="en-US"/>
              </w:rPr>
              <w:t xml:space="preserve"> with tea, instant coffee and all that goes with it. The carpets are the only thing that was negative. In good condition but in desperate need of a good steam cleaning. The bathroom could use some hooks on the back of the door to hang towels to dry. Staff are amazingly friendly and helpful. We had a package delivered that arrived before us and they held it for us. Our luggage was shipped home and they held it for the courier. Not a fancy hotel but has good service, comfortable </w:t>
            </w:r>
            <w:proofErr w:type="gramStart"/>
            <w:r>
              <w:rPr>
                <w:rFonts w:ascii="Arial" w:eastAsia="Times New Roman" w:hAnsi="Arial" w:cs="Arial"/>
                <w:color w:val="000000"/>
                <w:sz w:val="24"/>
                <w:szCs w:val="24"/>
                <w:lang w:eastAsia="en-US"/>
              </w:rPr>
              <w:t>beds</w:t>
            </w:r>
            <w:proofErr w:type="gramEnd"/>
            <w:r>
              <w:rPr>
                <w:rFonts w:ascii="Arial" w:eastAsia="Times New Roman" w:hAnsi="Arial" w:cs="Arial"/>
                <w:color w:val="000000"/>
                <w:sz w:val="24"/>
                <w:szCs w:val="24"/>
                <w:lang w:eastAsia="en-US"/>
              </w:rPr>
              <w:t xml:space="preserve"> and great location.</w:t>
            </w:r>
          </w:p>
          <w:p w14:paraId="2472CC50" w14:textId="77777777" w:rsidR="00485167" w:rsidRDefault="00485167">
            <w:pPr>
              <w:spacing w:line="360" w:lineRule="auto"/>
              <w:jc w:val="both"/>
              <w:rPr>
                <w:sz w:val="28"/>
                <w:szCs w:val="28"/>
              </w:rPr>
            </w:pPr>
          </w:p>
        </w:tc>
        <w:tc>
          <w:tcPr>
            <w:tcW w:w="4675" w:type="dxa"/>
          </w:tcPr>
          <w:p w14:paraId="6314D54E" w14:textId="77777777" w:rsidR="00485167" w:rsidRDefault="00000000">
            <w:pPr>
              <w:spacing w:line="360" w:lineRule="auto"/>
              <w:jc w:val="both"/>
              <w:rPr>
                <w:rFonts w:ascii="Arial" w:hAnsi="Arial" w:cs="Arial"/>
                <w:color w:val="333333"/>
                <w:shd w:val="clear" w:color="auto" w:fill="FFFFFF"/>
              </w:rPr>
            </w:pPr>
            <w:r>
              <w:rPr>
                <w:rFonts w:ascii="Arial" w:hAnsi="Arial" w:cs="Arial"/>
                <w:color w:val="333333"/>
                <w:shd w:val="clear" w:color="auto" w:fill="FFFFFF"/>
              </w:rPr>
              <w:lastRenderedPageBreak/>
              <w:t xml:space="preserve">The hotel is well placed in the </w:t>
            </w:r>
            <w:proofErr w:type="spellStart"/>
            <w:r>
              <w:rPr>
                <w:rFonts w:ascii="Arial" w:hAnsi="Arial" w:cs="Arial"/>
                <w:color w:val="333333"/>
                <w:shd w:val="clear" w:color="auto" w:fill="FFFFFF"/>
              </w:rPr>
              <w:t>centre</w:t>
            </w:r>
            <w:proofErr w:type="spellEnd"/>
            <w:r>
              <w:rPr>
                <w:rFonts w:ascii="Arial" w:hAnsi="Arial" w:cs="Arial"/>
                <w:color w:val="333333"/>
                <w:shd w:val="clear" w:color="auto" w:fill="FFFFFF"/>
              </w:rPr>
              <w:t xml:space="preserve"> of town. We were down to see a concert at the Swansea Arena which is about 400 </w:t>
            </w:r>
            <w:proofErr w:type="spellStart"/>
            <w:r>
              <w:rPr>
                <w:rFonts w:ascii="Arial" w:hAnsi="Arial" w:cs="Arial"/>
                <w:color w:val="333333"/>
                <w:shd w:val="clear" w:color="auto" w:fill="FFFFFF"/>
              </w:rPr>
              <w:t>metres</w:t>
            </w:r>
            <w:proofErr w:type="spellEnd"/>
            <w:r>
              <w:rPr>
                <w:rFonts w:ascii="Arial" w:hAnsi="Arial" w:cs="Arial"/>
                <w:color w:val="333333"/>
                <w:shd w:val="clear" w:color="auto" w:fill="FFFFFF"/>
              </w:rPr>
              <w:t xml:space="preserve"> from the hotel. The price for the room didn’t seem that bad against other venues in the area. It was certainly cheaper than the Premier Inn which was </w:t>
            </w:r>
            <w:proofErr w:type="gramStart"/>
            <w:r>
              <w:rPr>
                <w:rFonts w:ascii="Arial" w:hAnsi="Arial" w:cs="Arial"/>
                <w:color w:val="333333"/>
                <w:shd w:val="clear" w:color="auto" w:fill="FFFFFF"/>
              </w:rPr>
              <w:t>close</w:t>
            </w:r>
            <w:proofErr w:type="gramEnd"/>
            <w:r>
              <w:rPr>
                <w:rFonts w:ascii="Arial" w:hAnsi="Arial" w:cs="Arial"/>
                <w:color w:val="333333"/>
                <w:shd w:val="clear" w:color="auto" w:fill="FFFFFF"/>
              </w:rPr>
              <w:t xml:space="preserve"> but the price saving came at a cost. Our room was </w:t>
            </w:r>
            <w:proofErr w:type="gramStart"/>
            <w:r>
              <w:rPr>
                <w:rFonts w:ascii="Arial" w:hAnsi="Arial" w:cs="Arial"/>
                <w:color w:val="333333"/>
                <w:shd w:val="clear" w:color="auto" w:fill="FFFFFF"/>
              </w:rPr>
              <w:t>fairly clean</w:t>
            </w:r>
            <w:proofErr w:type="gramEnd"/>
            <w:r>
              <w:rPr>
                <w:rFonts w:ascii="Arial" w:hAnsi="Arial" w:cs="Arial"/>
                <w:color w:val="333333"/>
                <w:shd w:val="clear" w:color="auto" w:fill="FFFFFF"/>
              </w:rPr>
              <w:t xml:space="preserve"> but lots of dust in the radiator. Kettle was full which was nice. Carpet stained, bathroom door a mess. The bed had seen better days. The reception </w:t>
            </w:r>
            <w:r>
              <w:rPr>
                <w:rFonts w:ascii="Arial" w:hAnsi="Arial" w:cs="Arial"/>
                <w:color w:val="333333"/>
                <w:shd w:val="clear" w:color="auto" w:fill="FFFFFF"/>
              </w:rPr>
              <w:lastRenderedPageBreak/>
              <w:t>area is a cafe and a bit confusing. What can I say? We were disappointed and felt the price point was flattering for the standard of the room. The whole place appeared unloved and could do with a revamp to be honest.</w:t>
            </w:r>
          </w:p>
          <w:p w14:paraId="3147ECAD" w14:textId="77777777" w:rsidR="00485167" w:rsidRDefault="00485167">
            <w:pPr>
              <w:spacing w:line="360" w:lineRule="auto"/>
              <w:jc w:val="both"/>
              <w:rPr>
                <w:rFonts w:ascii="Arial" w:hAnsi="Arial" w:cs="Arial"/>
                <w:color w:val="333333"/>
                <w:shd w:val="clear" w:color="auto" w:fill="FFFFFF"/>
              </w:rPr>
            </w:pPr>
          </w:p>
          <w:p w14:paraId="2F4F6C6F" w14:textId="77777777" w:rsidR="00485167" w:rsidRDefault="00000000">
            <w:pPr>
              <w:shd w:val="clear" w:color="auto" w:fill="FFFFFF"/>
              <w:spacing w:after="0" w:line="240" w:lineRule="auto"/>
              <w:rPr>
                <w:rFonts w:ascii="Arial" w:eastAsia="Times New Roman" w:hAnsi="Arial" w:cs="Arial"/>
                <w:color w:val="000000"/>
                <w:sz w:val="21"/>
                <w:szCs w:val="21"/>
                <w:lang w:eastAsia="en-US"/>
              </w:rPr>
            </w:pPr>
            <w:r>
              <w:rPr>
                <w:rFonts w:ascii="Arial" w:eastAsia="Times New Roman" w:hAnsi="Arial" w:cs="Arial"/>
                <w:color w:val="000000"/>
                <w:sz w:val="24"/>
                <w:szCs w:val="24"/>
                <w:lang w:eastAsia="en-US"/>
              </w:rPr>
              <w:t xml:space="preserve">Shocking would never ever stay again staff all arguing with one another a women asked about a function room to be rudely spoken to like garbage to then be told we have a whole floor unused rooms bar </w:t>
            </w:r>
            <w:proofErr w:type="spellStart"/>
            <w:r>
              <w:rPr>
                <w:rFonts w:ascii="Arial" w:eastAsia="Times New Roman" w:hAnsi="Arial" w:cs="Arial"/>
                <w:color w:val="000000"/>
                <w:sz w:val="24"/>
                <w:szCs w:val="24"/>
                <w:lang w:eastAsia="en-US"/>
              </w:rPr>
              <w:t>ect</w:t>
            </w:r>
            <w:proofErr w:type="spellEnd"/>
            <w:r>
              <w:rPr>
                <w:rFonts w:ascii="Arial" w:eastAsia="Times New Roman" w:hAnsi="Arial" w:cs="Arial"/>
                <w:color w:val="000000"/>
                <w:sz w:val="24"/>
                <w:szCs w:val="24"/>
                <w:lang w:eastAsia="en-US"/>
              </w:rPr>
              <w:t xml:space="preserve"> but it’s not open seen a guy come</w:t>
            </w:r>
            <w:r>
              <w:rPr>
                <w:rFonts w:ascii="Arial" w:eastAsia="Times New Roman" w:hAnsi="Arial" w:cs="Arial"/>
                <w:color w:val="000000"/>
                <w:sz w:val="24"/>
                <w:szCs w:val="24"/>
                <w:lang w:eastAsia="en-US"/>
              </w:rPr>
              <w:br/>
              <w:t xml:space="preserve">In to use the toilet said he had claustrophobia can’t walk up the stairs due to being ill was told there was no toilet unless used upstairs no access for him to use it it’s a terrible place the only thing good was the room was clean there. The management of the place is shocking got staff shouting at other staff what they doing it’s like a game of rock paper scissors to see who’s doing what I wouldn’t ever recommend this place I wouldn’t even let the rats across the road stay there how the place is still open I don’t know don’t even have a proper cafe there for real </w:t>
            </w:r>
            <w:proofErr w:type="gramStart"/>
            <w:r>
              <w:rPr>
                <w:rFonts w:ascii="Arial" w:eastAsia="Times New Roman" w:hAnsi="Arial" w:cs="Arial"/>
                <w:color w:val="000000"/>
                <w:sz w:val="24"/>
                <w:szCs w:val="24"/>
                <w:lang w:eastAsia="en-US"/>
              </w:rPr>
              <w:t>food !</w:t>
            </w:r>
            <w:proofErr w:type="gramEnd"/>
            <w:r>
              <w:rPr>
                <w:rFonts w:ascii="Arial" w:eastAsia="Times New Roman" w:hAnsi="Arial" w:cs="Arial"/>
                <w:color w:val="000000"/>
                <w:sz w:val="24"/>
                <w:szCs w:val="24"/>
                <w:lang w:eastAsia="en-US"/>
              </w:rPr>
              <w:t xml:space="preserve"> Please avoid this place it’s like hotel hell even Gordon Ramsey himself couldn’t fix this </w:t>
            </w:r>
            <w:proofErr w:type="gramStart"/>
            <w:r>
              <w:rPr>
                <w:rFonts w:ascii="Arial" w:eastAsia="Times New Roman" w:hAnsi="Arial" w:cs="Arial"/>
                <w:color w:val="000000"/>
                <w:sz w:val="24"/>
                <w:szCs w:val="24"/>
                <w:lang w:eastAsia="en-US"/>
              </w:rPr>
              <w:t>place</w:t>
            </w:r>
            <w:proofErr w:type="gramEnd"/>
          </w:p>
          <w:p w14:paraId="14FFB206" w14:textId="77777777" w:rsidR="00485167" w:rsidRDefault="00000000">
            <w:pPr>
              <w:shd w:val="clear" w:color="auto" w:fill="FFFFFF"/>
              <w:spacing w:after="180" w:line="210" w:lineRule="atLeast"/>
              <w:rPr>
                <w:rFonts w:ascii="Arial" w:eastAsia="Times New Roman" w:hAnsi="Arial" w:cs="Arial"/>
                <w:color w:val="000000"/>
                <w:sz w:val="21"/>
                <w:szCs w:val="21"/>
                <w:lang w:eastAsia="en-US"/>
              </w:rPr>
            </w:pPr>
            <w:r>
              <w:rPr>
                <w:rFonts w:ascii="Arial" w:eastAsia="Times New Roman" w:hAnsi="Arial" w:cs="Arial"/>
                <w:color w:val="000000"/>
                <w:sz w:val="21"/>
                <w:szCs w:val="21"/>
                <w:lang w:eastAsia="en-US"/>
              </w:rPr>
              <w:t xml:space="preserve">Read </w:t>
            </w:r>
            <w:proofErr w:type="gramStart"/>
            <w:r>
              <w:rPr>
                <w:rFonts w:ascii="Arial" w:eastAsia="Times New Roman" w:hAnsi="Arial" w:cs="Arial"/>
                <w:color w:val="000000"/>
                <w:sz w:val="21"/>
                <w:szCs w:val="21"/>
                <w:lang w:eastAsia="en-US"/>
              </w:rPr>
              <w:t>less</w:t>
            </w:r>
            <w:proofErr w:type="gramEnd"/>
          </w:p>
          <w:p w14:paraId="305D3F89" w14:textId="77777777" w:rsidR="00485167" w:rsidRDefault="00000000">
            <w:pPr>
              <w:spacing w:line="360" w:lineRule="auto"/>
              <w:jc w:val="both"/>
              <w:rPr>
                <w:rFonts w:ascii="Arial" w:eastAsia="Times New Roman" w:hAnsi="Arial" w:cs="Arial"/>
                <w:color w:val="000000"/>
                <w:sz w:val="21"/>
                <w:szCs w:val="21"/>
                <w:shd w:val="clear" w:color="auto" w:fill="FFFFFF"/>
                <w:lang w:eastAsia="en-US"/>
              </w:rPr>
            </w:pPr>
            <w:r>
              <w:rPr>
                <w:rFonts w:ascii="Arial" w:eastAsia="Times New Roman" w:hAnsi="Arial" w:cs="Arial"/>
                <w:b/>
                <w:bCs/>
                <w:color w:val="000000"/>
                <w:sz w:val="21"/>
                <w:szCs w:val="21"/>
                <w:shd w:val="clear" w:color="auto" w:fill="FFFFFF"/>
                <w:lang w:eastAsia="en-US"/>
              </w:rPr>
              <w:t>Date of stay:</w:t>
            </w:r>
            <w:r>
              <w:rPr>
                <w:rFonts w:ascii="Arial" w:eastAsia="Times New Roman" w:hAnsi="Arial" w:cs="Arial"/>
                <w:color w:val="000000"/>
                <w:sz w:val="21"/>
                <w:szCs w:val="21"/>
                <w:shd w:val="clear" w:color="auto" w:fill="FFFFFF"/>
                <w:lang w:eastAsia="en-US"/>
              </w:rPr>
              <w:t> February 2024</w:t>
            </w:r>
          </w:p>
          <w:p w14:paraId="045B3CD2" w14:textId="77777777" w:rsidR="00485167" w:rsidRDefault="00485167">
            <w:pPr>
              <w:spacing w:line="360" w:lineRule="auto"/>
              <w:jc w:val="both"/>
              <w:rPr>
                <w:rFonts w:ascii="Arial" w:eastAsia="Times New Roman" w:hAnsi="Arial" w:cs="Arial"/>
                <w:color w:val="000000"/>
                <w:sz w:val="21"/>
                <w:szCs w:val="21"/>
                <w:shd w:val="clear" w:color="auto" w:fill="FFFFFF"/>
                <w:lang w:eastAsia="en-US"/>
              </w:rPr>
            </w:pPr>
          </w:p>
          <w:p w14:paraId="3B38F3CB" w14:textId="77777777" w:rsidR="00485167" w:rsidRDefault="00000000">
            <w:pPr>
              <w:spacing w:line="360" w:lineRule="auto"/>
              <w:jc w:val="both"/>
              <w:rPr>
                <w:rFonts w:ascii="Arial" w:hAnsi="Arial" w:cs="Arial"/>
                <w:color w:val="333333"/>
                <w:shd w:val="clear" w:color="auto" w:fill="FFFFFF"/>
              </w:rPr>
            </w:pPr>
            <w:r>
              <w:rPr>
                <w:rFonts w:ascii="Arial" w:hAnsi="Arial" w:cs="Arial"/>
                <w:color w:val="333333"/>
                <w:shd w:val="clear" w:color="auto" w:fill="FFFFFF"/>
              </w:rPr>
              <w:t xml:space="preserve">Not a great hotel - staff are lovely - however the room was not clean and so </w:t>
            </w:r>
            <w:proofErr w:type="gramStart"/>
            <w:r>
              <w:rPr>
                <w:rFonts w:ascii="Arial" w:hAnsi="Arial" w:cs="Arial"/>
                <w:color w:val="333333"/>
                <w:shd w:val="clear" w:color="auto" w:fill="FFFFFF"/>
              </w:rPr>
              <w:t>dated .</w:t>
            </w:r>
            <w:proofErr w:type="gramEnd"/>
            <w:r>
              <w:rPr>
                <w:rFonts w:ascii="Arial" w:hAnsi="Arial" w:cs="Arial"/>
                <w:color w:val="333333"/>
                <w:shd w:val="clear" w:color="auto" w:fill="FFFFFF"/>
              </w:rPr>
              <w:t xml:space="preserve"> The position is very central and easy access to the theatre but would not recommend -they cannot justify the room </w:t>
            </w:r>
            <w:proofErr w:type="gramStart"/>
            <w:r>
              <w:rPr>
                <w:rFonts w:ascii="Arial" w:hAnsi="Arial" w:cs="Arial"/>
                <w:color w:val="333333"/>
                <w:shd w:val="clear" w:color="auto" w:fill="FFFFFF"/>
              </w:rPr>
              <w:t>rates .</w:t>
            </w:r>
            <w:proofErr w:type="gramEnd"/>
            <w:r>
              <w:rPr>
                <w:rFonts w:ascii="Arial" w:hAnsi="Arial" w:cs="Arial"/>
                <w:color w:val="333333"/>
                <w:shd w:val="clear" w:color="auto" w:fill="FFFFFF"/>
              </w:rPr>
              <w:t xml:space="preserve"> The carpet in our room </w:t>
            </w:r>
            <w:r>
              <w:rPr>
                <w:rFonts w:ascii="Arial" w:hAnsi="Arial" w:cs="Arial"/>
                <w:color w:val="333333"/>
                <w:shd w:val="clear" w:color="auto" w:fill="FFFFFF"/>
              </w:rPr>
              <w:lastRenderedPageBreak/>
              <w:t xml:space="preserve">was so grubby you didn’t feel you could walk on it without </w:t>
            </w:r>
            <w:proofErr w:type="gramStart"/>
            <w:r>
              <w:rPr>
                <w:rFonts w:ascii="Arial" w:hAnsi="Arial" w:cs="Arial"/>
                <w:color w:val="333333"/>
                <w:shd w:val="clear" w:color="auto" w:fill="FFFFFF"/>
              </w:rPr>
              <w:t>shoes</w:t>
            </w:r>
            <w:proofErr w:type="gramEnd"/>
          </w:p>
          <w:p w14:paraId="12ED92BB" w14:textId="77777777" w:rsidR="00485167" w:rsidRDefault="00485167">
            <w:pPr>
              <w:spacing w:line="360" w:lineRule="auto"/>
              <w:jc w:val="both"/>
              <w:rPr>
                <w:rFonts w:ascii="Arial" w:hAnsi="Arial" w:cs="Arial"/>
                <w:color w:val="333333"/>
                <w:shd w:val="clear" w:color="auto" w:fill="FFFFFF"/>
              </w:rPr>
            </w:pPr>
          </w:p>
          <w:p w14:paraId="3F22DD8F" w14:textId="77777777" w:rsidR="00485167" w:rsidRDefault="00000000">
            <w:pPr>
              <w:spacing w:after="0" w:line="330" w:lineRule="atLeast"/>
              <w:rPr>
                <w:rFonts w:ascii="Arial" w:eastAsia="Times New Roman" w:hAnsi="Arial" w:cs="Arial"/>
                <w:b/>
                <w:bCs/>
                <w:color w:val="000000"/>
                <w:sz w:val="27"/>
                <w:szCs w:val="27"/>
                <w:lang w:eastAsia="en-US"/>
              </w:rPr>
            </w:pPr>
            <w:hyperlink r:id="rId43" w:tgtFrame="_blank" w:history="1">
              <w:r>
                <w:rPr>
                  <w:rFonts w:ascii="Arial" w:eastAsia="Times New Roman" w:hAnsi="Arial" w:cs="Arial"/>
                  <w:b/>
                  <w:bCs/>
                  <w:color w:val="0000FF"/>
                  <w:sz w:val="27"/>
                  <w:szCs w:val="27"/>
                  <w:lang w:eastAsia="en-US"/>
                </w:rPr>
                <w:t>Very tired, grubby - not a boutique hotel</w:t>
              </w:r>
            </w:hyperlink>
          </w:p>
          <w:p w14:paraId="379A97AF" w14:textId="77777777" w:rsidR="00485167" w:rsidRDefault="00000000">
            <w:pPr>
              <w:spacing w:after="0" w:line="240" w:lineRule="auto"/>
              <w:rPr>
                <w:rFonts w:ascii="Arial" w:eastAsia="Times New Roman" w:hAnsi="Arial" w:cs="Arial"/>
                <w:color w:val="000000"/>
                <w:sz w:val="21"/>
                <w:szCs w:val="21"/>
                <w:lang w:eastAsia="en-US"/>
              </w:rPr>
            </w:pPr>
            <w:r>
              <w:rPr>
                <w:rFonts w:ascii="Arial" w:eastAsia="Times New Roman" w:hAnsi="Arial" w:cs="Arial"/>
                <w:color w:val="000000"/>
                <w:sz w:val="24"/>
                <w:szCs w:val="24"/>
                <w:lang w:eastAsia="en-US"/>
              </w:rPr>
              <w:t>The hotel website does not correctly reflect the actual hotel. It certainly isn’t a Boutique hotel.</w:t>
            </w:r>
            <w:r>
              <w:rPr>
                <w:rFonts w:ascii="Arial" w:eastAsia="Times New Roman" w:hAnsi="Arial" w:cs="Arial"/>
                <w:color w:val="000000"/>
                <w:sz w:val="24"/>
                <w:szCs w:val="24"/>
                <w:lang w:eastAsia="en-US"/>
              </w:rPr>
              <w:br/>
              <w:t xml:space="preserve">Our room was </w:t>
            </w:r>
            <w:proofErr w:type="gramStart"/>
            <w:r>
              <w:rPr>
                <w:rFonts w:ascii="Arial" w:eastAsia="Times New Roman" w:hAnsi="Arial" w:cs="Arial"/>
                <w:color w:val="000000"/>
                <w:sz w:val="24"/>
                <w:szCs w:val="24"/>
                <w:lang w:eastAsia="en-US"/>
              </w:rPr>
              <w:t>dirty,</w:t>
            </w:r>
            <w:proofErr w:type="gramEnd"/>
            <w:r>
              <w:rPr>
                <w:rFonts w:ascii="Arial" w:eastAsia="Times New Roman" w:hAnsi="Arial" w:cs="Arial"/>
                <w:color w:val="000000"/>
                <w:sz w:val="24"/>
                <w:szCs w:val="24"/>
                <w:lang w:eastAsia="en-US"/>
              </w:rPr>
              <w:t xml:space="preserve"> the carpet was covered in stains and had not been hoovered properly. The bathroom was equally grubby with hairs on side of bath. It’s simple stuff to rectify.</w:t>
            </w:r>
            <w:r>
              <w:rPr>
                <w:rFonts w:ascii="Arial" w:eastAsia="Times New Roman" w:hAnsi="Arial" w:cs="Arial"/>
                <w:color w:val="000000"/>
                <w:sz w:val="24"/>
                <w:szCs w:val="24"/>
                <w:lang w:eastAsia="en-US"/>
              </w:rPr>
              <w:br/>
              <w:t>A very disappointing first stay in Swansea.</w:t>
            </w:r>
          </w:p>
          <w:p w14:paraId="40B9DB28" w14:textId="77777777" w:rsidR="00485167" w:rsidRDefault="00485167">
            <w:pPr>
              <w:spacing w:line="360" w:lineRule="auto"/>
              <w:jc w:val="both"/>
              <w:rPr>
                <w:sz w:val="28"/>
                <w:szCs w:val="28"/>
              </w:rPr>
            </w:pPr>
          </w:p>
          <w:p w14:paraId="35196B6B" w14:textId="77777777" w:rsidR="00485167" w:rsidRDefault="00000000">
            <w:pPr>
              <w:spacing w:after="0" w:line="330" w:lineRule="atLeast"/>
              <w:rPr>
                <w:rFonts w:ascii="Arial" w:eastAsia="Times New Roman" w:hAnsi="Arial" w:cs="Arial"/>
                <w:b/>
                <w:bCs/>
                <w:color w:val="000000"/>
                <w:sz w:val="27"/>
                <w:szCs w:val="27"/>
                <w:lang w:eastAsia="en-US"/>
              </w:rPr>
            </w:pPr>
            <w:hyperlink r:id="rId44" w:tgtFrame="_blank" w:history="1">
              <w:r>
                <w:rPr>
                  <w:rFonts w:ascii="Arial" w:eastAsia="Times New Roman" w:hAnsi="Arial" w:cs="Arial"/>
                  <w:b/>
                  <w:bCs/>
                  <w:color w:val="0000FF"/>
                  <w:sz w:val="27"/>
                  <w:szCs w:val="27"/>
                  <w:lang w:eastAsia="en-US"/>
                </w:rPr>
                <w:t>Boutique it’s Not!!</w:t>
              </w:r>
            </w:hyperlink>
          </w:p>
          <w:p w14:paraId="2B3AB234" w14:textId="77777777" w:rsidR="00485167" w:rsidRDefault="00000000">
            <w:pPr>
              <w:spacing w:after="0" w:line="240" w:lineRule="auto"/>
              <w:rPr>
                <w:rFonts w:ascii="Arial" w:eastAsia="Times New Roman" w:hAnsi="Arial" w:cs="Arial"/>
                <w:color w:val="000000"/>
                <w:sz w:val="21"/>
                <w:szCs w:val="21"/>
                <w:lang w:eastAsia="en-US"/>
              </w:rPr>
            </w:pPr>
            <w:r>
              <w:rPr>
                <w:rFonts w:ascii="Arial" w:eastAsia="Times New Roman" w:hAnsi="Arial" w:cs="Arial"/>
                <w:color w:val="000000"/>
                <w:sz w:val="24"/>
                <w:szCs w:val="24"/>
                <w:lang w:eastAsia="en-US"/>
              </w:rPr>
              <w:t>Rooms were grubby and the carpet was stained! Bathroom was tired and out date. Room was cold - the radiator was too small for the size of the room.</w:t>
            </w:r>
            <w:r>
              <w:rPr>
                <w:rFonts w:ascii="Arial" w:eastAsia="Times New Roman" w:hAnsi="Arial" w:cs="Arial"/>
                <w:color w:val="000000"/>
                <w:sz w:val="24"/>
                <w:szCs w:val="24"/>
                <w:lang w:eastAsia="en-US"/>
              </w:rPr>
              <w:br/>
              <w:t xml:space="preserve">The website advertised this as a boutique hotel!! There is nothing boutique about </w:t>
            </w:r>
            <w:proofErr w:type="gramStart"/>
            <w:r>
              <w:rPr>
                <w:rFonts w:ascii="Arial" w:eastAsia="Times New Roman" w:hAnsi="Arial" w:cs="Arial"/>
                <w:color w:val="000000"/>
                <w:sz w:val="24"/>
                <w:szCs w:val="24"/>
                <w:lang w:eastAsia="en-US"/>
              </w:rPr>
              <w:t>it .</w:t>
            </w:r>
            <w:proofErr w:type="gramEnd"/>
            <w:r>
              <w:rPr>
                <w:rFonts w:ascii="Arial" w:eastAsia="Times New Roman" w:hAnsi="Arial" w:cs="Arial"/>
                <w:color w:val="000000"/>
                <w:sz w:val="24"/>
                <w:szCs w:val="24"/>
                <w:lang w:eastAsia="en-US"/>
              </w:rPr>
              <w:t xml:space="preserve"> It’s a very basic outdated B and B</w:t>
            </w:r>
            <w:r>
              <w:rPr>
                <w:rFonts w:ascii="Arial" w:eastAsia="Times New Roman" w:hAnsi="Arial" w:cs="Arial"/>
                <w:color w:val="000000"/>
                <w:sz w:val="24"/>
                <w:szCs w:val="24"/>
                <w:lang w:eastAsia="en-US"/>
              </w:rPr>
              <w:br/>
            </w:r>
            <w:r>
              <w:rPr>
                <w:rFonts w:ascii="Arial" w:eastAsia="Times New Roman" w:hAnsi="Arial" w:cs="Arial"/>
                <w:color w:val="000000"/>
                <w:sz w:val="24"/>
                <w:szCs w:val="24"/>
                <w:lang w:eastAsia="en-US"/>
              </w:rPr>
              <w:br/>
              <w:t xml:space="preserve">£123.00 for 1 night with no </w:t>
            </w:r>
            <w:proofErr w:type="gramStart"/>
            <w:r>
              <w:rPr>
                <w:rFonts w:ascii="Arial" w:eastAsia="Times New Roman" w:hAnsi="Arial" w:cs="Arial"/>
                <w:color w:val="000000"/>
                <w:sz w:val="24"/>
                <w:szCs w:val="24"/>
                <w:lang w:eastAsia="en-US"/>
              </w:rPr>
              <w:t>breakfast !!!</w:t>
            </w:r>
            <w:proofErr w:type="gramEnd"/>
            <w:r>
              <w:rPr>
                <w:rFonts w:ascii="Arial" w:eastAsia="Times New Roman" w:hAnsi="Arial" w:cs="Arial"/>
                <w:color w:val="000000"/>
                <w:sz w:val="24"/>
                <w:szCs w:val="24"/>
                <w:lang w:eastAsia="en-US"/>
              </w:rPr>
              <w:t xml:space="preserve"> Won’t be back.</w:t>
            </w:r>
          </w:p>
          <w:p w14:paraId="05D32F90" w14:textId="77777777" w:rsidR="00485167" w:rsidRDefault="00485167">
            <w:pPr>
              <w:spacing w:line="360" w:lineRule="auto"/>
              <w:jc w:val="both"/>
              <w:rPr>
                <w:sz w:val="28"/>
                <w:szCs w:val="28"/>
              </w:rPr>
            </w:pPr>
          </w:p>
          <w:p w14:paraId="11D46368" w14:textId="77777777" w:rsidR="00485167" w:rsidRDefault="00000000">
            <w:pPr>
              <w:spacing w:after="0" w:line="270" w:lineRule="atLeast"/>
              <w:rPr>
                <w:rFonts w:ascii="Arial" w:eastAsia="Times New Roman" w:hAnsi="Arial" w:cs="Arial"/>
                <w:color w:val="000000"/>
                <w:sz w:val="21"/>
                <w:szCs w:val="21"/>
                <w:lang w:eastAsia="en-US"/>
              </w:rPr>
            </w:pPr>
            <w:r>
              <w:rPr>
                <w:rFonts w:ascii="Arial" w:eastAsia="Times New Roman" w:hAnsi="Arial" w:cs="Arial"/>
                <w:color w:val="000000"/>
                <w:sz w:val="21"/>
                <w:szCs w:val="21"/>
                <w:lang w:eastAsia="en-US"/>
              </w:rPr>
              <w:t>wrote a review Oct 2023</w:t>
            </w:r>
          </w:p>
          <w:p w14:paraId="1BF65A2F" w14:textId="77777777" w:rsidR="00485167" w:rsidRDefault="00000000">
            <w:pPr>
              <w:spacing w:after="180" w:line="240" w:lineRule="auto"/>
              <w:rPr>
                <w:rFonts w:ascii="Arial" w:eastAsia="Times New Roman" w:hAnsi="Arial" w:cs="Arial"/>
                <w:color w:val="000000"/>
                <w:sz w:val="27"/>
                <w:szCs w:val="27"/>
                <w:lang w:eastAsia="en-US"/>
              </w:rPr>
            </w:pPr>
            <w:r>
              <w:rPr>
                <w:rFonts w:ascii="Arial" w:eastAsia="Times New Roman" w:hAnsi="Arial" w:cs="Arial"/>
                <w:b/>
                <w:bCs/>
                <w:color w:val="000000"/>
                <w:sz w:val="18"/>
                <w:szCs w:val="18"/>
                <w:lang w:eastAsia="en-US"/>
              </w:rPr>
              <w:t>2</w:t>
            </w:r>
            <w:r>
              <w:rPr>
                <w:rFonts w:ascii="Arial" w:eastAsia="Times New Roman" w:hAnsi="Arial" w:cs="Arial"/>
                <w:color w:val="000000"/>
                <w:sz w:val="18"/>
                <w:szCs w:val="18"/>
                <w:lang w:eastAsia="en-US"/>
              </w:rPr>
              <w:t> contributions</w:t>
            </w:r>
            <w:r>
              <w:rPr>
                <w:rFonts w:ascii="Arial" w:eastAsia="Times New Roman" w:hAnsi="Arial" w:cs="Arial"/>
                <w:b/>
                <w:bCs/>
                <w:color w:val="000000"/>
                <w:sz w:val="18"/>
                <w:szCs w:val="18"/>
                <w:lang w:eastAsia="en-US"/>
              </w:rPr>
              <w:t>2</w:t>
            </w:r>
            <w:r>
              <w:rPr>
                <w:rFonts w:ascii="Arial" w:eastAsia="Times New Roman" w:hAnsi="Arial" w:cs="Arial"/>
                <w:color w:val="000000"/>
                <w:sz w:val="18"/>
                <w:szCs w:val="18"/>
                <w:lang w:eastAsia="en-US"/>
              </w:rPr>
              <w:t> helpful votes</w:t>
            </w:r>
          </w:p>
          <w:p w14:paraId="54EE88E7" w14:textId="77777777" w:rsidR="00485167" w:rsidRDefault="00000000">
            <w:pPr>
              <w:shd w:val="clear" w:color="auto" w:fill="FFFFFF"/>
              <w:spacing w:after="0" w:line="330" w:lineRule="atLeast"/>
              <w:rPr>
                <w:rFonts w:ascii="Arial" w:eastAsia="Times New Roman" w:hAnsi="Arial" w:cs="Arial"/>
                <w:b/>
                <w:bCs/>
                <w:color w:val="000000"/>
                <w:sz w:val="27"/>
                <w:szCs w:val="27"/>
                <w:lang w:eastAsia="en-US"/>
              </w:rPr>
            </w:pPr>
            <w:hyperlink r:id="rId45" w:tgtFrame="_blank" w:history="1">
              <w:r>
                <w:rPr>
                  <w:rFonts w:ascii="Arial" w:eastAsia="Times New Roman" w:hAnsi="Arial" w:cs="Arial"/>
                  <w:b/>
                  <w:bCs/>
                  <w:color w:val="0000FF"/>
                  <w:sz w:val="27"/>
                  <w:szCs w:val="27"/>
                  <w:lang w:eastAsia="en-US"/>
                </w:rPr>
                <w:t>Beware</w:t>
              </w:r>
            </w:hyperlink>
          </w:p>
          <w:p w14:paraId="5E06D8DD" w14:textId="77777777" w:rsidR="00485167" w:rsidRDefault="00000000">
            <w:pPr>
              <w:shd w:val="clear" w:color="auto" w:fill="FFFFFF"/>
              <w:spacing w:after="0" w:line="240" w:lineRule="auto"/>
              <w:rPr>
                <w:rFonts w:ascii="Arial" w:eastAsia="Times New Roman" w:hAnsi="Arial" w:cs="Arial"/>
                <w:color w:val="000000"/>
                <w:sz w:val="21"/>
                <w:szCs w:val="21"/>
                <w:lang w:eastAsia="en-US"/>
              </w:rPr>
            </w:pPr>
            <w:r>
              <w:rPr>
                <w:rFonts w:ascii="Arial" w:eastAsia="Times New Roman" w:hAnsi="Arial" w:cs="Arial"/>
                <w:color w:val="000000"/>
                <w:sz w:val="24"/>
                <w:szCs w:val="24"/>
                <w:lang w:eastAsia="en-US"/>
              </w:rPr>
              <w:t>I have no criticism of the room or location .</w:t>
            </w:r>
            <w:r>
              <w:rPr>
                <w:rFonts w:ascii="Arial" w:eastAsia="Times New Roman" w:hAnsi="Arial" w:cs="Arial"/>
                <w:color w:val="000000"/>
                <w:sz w:val="24"/>
                <w:szCs w:val="24"/>
                <w:lang w:eastAsia="en-US"/>
              </w:rPr>
              <w:br/>
              <w:t>The problem arose on leaving as I understood from housekeeping that it was not a problem to checkout a bit later,</w:t>
            </w:r>
            <w:r>
              <w:rPr>
                <w:rFonts w:ascii="Arial" w:eastAsia="Times New Roman" w:hAnsi="Arial" w:cs="Arial"/>
                <w:color w:val="000000"/>
                <w:sz w:val="24"/>
                <w:szCs w:val="24"/>
                <w:lang w:eastAsia="en-US"/>
              </w:rPr>
              <w:br/>
              <w:t>When I handed my key back I was told I had to pay a fee for late checkout .</w:t>
            </w:r>
            <w:r>
              <w:rPr>
                <w:rFonts w:ascii="Arial" w:eastAsia="Times New Roman" w:hAnsi="Arial" w:cs="Arial"/>
                <w:color w:val="000000"/>
                <w:sz w:val="24"/>
                <w:szCs w:val="24"/>
                <w:lang w:eastAsia="en-US"/>
              </w:rPr>
              <w:br/>
              <w:t xml:space="preserve">Tried to explain But was told as they had </w:t>
            </w:r>
            <w:r>
              <w:rPr>
                <w:rFonts w:ascii="Arial" w:eastAsia="Times New Roman" w:hAnsi="Arial" w:cs="Arial"/>
                <w:color w:val="000000"/>
                <w:sz w:val="24"/>
                <w:szCs w:val="24"/>
                <w:lang w:eastAsia="en-US"/>
              </w:rPr>
              <w:lastRenderedPageBreak/>
              <w:t xml:space="preserve">my card details from </w:t>
            </w:r>
            <w:proofErr w:type="spellStart"/>
            <w:r>
              <w:rPr>
                <w:rFonts w:ascii="Arial" w:eastAsia="Times New Roman" w:hAnsi="Arial" w:cs="Arial"/>
                <w:color w:val="000000"/>
                <w:sz w:val="24"/>
                <w:szCs w:val="24"/>
                <w:lang w:eastAsia="en-US"/>
              </w:rPr>
              <w:t>checkin</w:t>
            </w:r>
            <w:proofErr w:type="spellEnd"/>
            <w:r>
              <w:rPr>
                <w:rFonts w:ascii="Arial" w:eastAsia="Times New Roman" w:hAnsi="Arial" w:cs="Arial"/>
                <w:color w:val="000000"/>
                <w:sz w:val="24"/>
                <w:szCs w:val="24"/>
                <w:lang w:eastAsia="en-US"/>
              </w:rPr>
              <w:t xml:space="preserve"> they will take the £ from my account whether or not I gave permission. I refused.</w:t>
            </w:r>
            <w:r>
              <w:rPr>
                <w:rFonts w:ascii="Arial" w:eastAsia="Times New Roman" w:hAnsi="Arial" w:cs="Arial"/>
                <w:color w:val="000000"/>
                <w:sz w:val="24"/>
                <w:szCs w:val="24"/>
                <w:lang w:eastAsia="en-US"/>
              </w:rPr>
              <w:br/>
              <w:t xml:space="preserve">They went ahead &amp; debited my account anyway &amp; I know have to get my banks fraud department </w:t>
            </w:r>
            <w:proofErr w:type="gramStart"/>
            <w:r>
              <w:rPr>
                <w:rFonts w:ascii="Arial" w:eastAsia="Times New Roman" w:hAnsi="Arial" w:cs="Arial"/>
                <w:color w:val="000000"/>
                <w:sz w:val="24"/>
                <w:szCs w:val="24"/>
                <w:lang w:eastAsia="en-US"/>
              </w:rPr>
              <w:t>involved .</w:t>
            </w:r>
            <w:proofErr w:type="gramEnd"/>
            <w:r>
              <w:rPr>
                <w:rFonts w:ascii="Arial" w:eastAsia="Times New Roman" w:hAnsi="Arial" w:cs="Arial"/>
                <w:color w:val="000000"/>
                <w:sz w:val="24"/>
                <w:szCs w:val="24"/>
                <w:lang w:eastAsia="en-US"/>
              </w:rPr>
              <w:br/>
              <w:t>Stay at your peril .</w:t>
            </w:r>
            <w:r>
              <w:rPr>
                <w:rFonts w:ascii="Arial" w:eastAsia="Times New Roman" w:hAnsi="Arial" w:cs="Arial"/>
                <w:color w:val="000000"/>
                <w:sz w:val="24"/>
                <w:szCs w:val="24"/>
                <w:lang w:eastAsia="en-US"/>
              </w:rPr>
              <w:br/>
            </w:r>
          </w:p>
          <w:p w14:paraId="47BA730C" w14:textId="77777777" w:rsidR="00485167" w:rsidRDefault="00000000">
            <w:pPr>
              <w:spacing w:after="0" w:line="330" w:lineRule="atLeast"/>
              <w:rPr>
                <w:rFonts w:ascii="Arial" w:eastAsia="Times New Roman" w:hAnsi="Arial" w:cs="Arial"/>
                <w:b/>
                <w:bCs/>
                <w:color w:val="000000"/>
                <w:sz w:val="27"/>
                <w:szCs w:val="27"/>
                <w:lang w:eastAsia="en-US"/>
              </w:rPr>
            </w:pPr>
            <w:hyperlink r:id="rId46" w:tgtFrame="_blank" w:history="1">
              <w:r>
                <w:rPr>
                  <w:rFonts w:ascii="Arial" w:eastAsia="Times New Roman" w:hAnsi="Arial" w:cs="Arial"/>
                  <w:b/>
                  <w:bCs/>
                  <w:color w:val="0000FF"/>
                  <w:sz w:val="27"/>
                  <w:szCs w:val="27"/>
                  <w:lang w:eastAsia="en-US"/>
                </w:rPr>
                <w:t>Don't bother if you want a good night sleep.</w:t>
              </w:r>
            </w:hyperlink>
          </w:p>
          <w:p w14:paraId="56DC6841" w14:textId="77777777" w:rsidR="00485167" w:rsidRDefault="00000000">
            <w:pPr>
              <w:spacing w:after="0" w:line="240" w:lineRule="auto"/>
              <w:rPr>
                <w:rFonts w:ascii="Arial" w:eastAsia="Times New Roman" w:hAnsi="Arial" w:cs="Arial"/>
                <w:color w:val="000000"/>
                <w:sz w:val="21"/>
                <w:szCs w:val="21"/>
                <w:lang w:eastAsia="en-US"/>
              </w:rPr>
            </w:pPr>
            <w:r>
              <w:rPr>
                <w:rFonts w:ascii="Arial" w:eastAsia="Times New Roman" w:hAnsi="Arial" w:cs="Arial"/>
                <w:color w:val="000000"/>
                <w:sz w:val="24"/>
                <w:szCs w:val="24"/>
                <w:lang w:eastAsia="en-US"/>
              </w:rPr>
              <w:t>Rooms were a little dated but clean and first impressions were OK.</w:t>
            </w:r>
            <w:r>
              <w:rPr>
                <w:rFonts w:ascii="Arial" w:eastAsia="Times New Roman" w:hAnsi="Arial" w:cs="Arial"/>
                <w:color w:val="000000"/>
                <w:sz w:val="24"/>
                <w:szCs w:val="24"/>
                <w:lang w:eastAsia="en-US"/>
              </w:rPr>
              <w:br/>
            </w:r>
            <w:r>
              <w:rPr>
                <w:rFonts w:ascii="Arial" w:eastAsia="Times New Roman" w:hAnsi="Arial" w:cs="Arial"/>
                <w:color w:val="000000"/>
                <w:sz w:val="24"/>
                <w:szCs w:val="24"/>
                <w:lang w:eastAsia="en-US"/>
              </w:rPr>
              <w:br/>
              <w:t>However, we were woken up at 4am by drunk youths coming home from the nightclubs. We could hear them talking until past 5.</w:t>
            </w:r>
            <w:r>
              <w:rPr>
                <w:rFonts w:ascii="Arial" w:eastAsia="Times New Roman" w:hAnsi="Arial" w:cs="Arial"/>
                <w:color w:val="000000"/>
                <w:sz w:val="24"/>
                <w:szCs w:val="24"/>
                <w:lang w:eastAsia="en-US"/>
              </w:rPr>
              <w:br/>
            </w:r>
            <w:r>
              <w:rPr>
                <w:rFonts w:ascii="Arial" w:eastAsia="Times New Roman" w:hAnsi="Arial" w:cs="Arial"/>
                <w:color w:val="000000"/>
                <w:sz w:val="24"/>
                <w:szCs w:val="24"/>
                <w:lang w:eastAsia="en-US"/>
              </w:rPr>
              <w:br/>
              <w:t xml:space="preserve">If you want q good </w:t>
            </w:r>
            <w:proofErr w:type="spellStart"/>
            <w:r>
              <w:rPr>
                <w:rFonts w:ascii="Arial" w:eastAsia="Times New Roman" w:hAnsi="Arial" w:cs="Arial"/>
                <w:color w:val="000000"/>
                <w:sz w:val="24"/>
                <w:szCs w:val="24"/>
                <w:lang w:eastAsia="en-US"/>
              </w:rPr>
              <w:t>nigjts</w:t>
            </w:r>
            <w:proofErr w:type="spellEnd"/>
            <w:r>
              <w:rPr>
                <w:rFonts w:ascii="Arial" w:eastAsia="Times New Roman" w:hAnsi="Arial" w:cs="Arial"/>
                <w:color w:val="000000"/>
                <w:sz w:val="24"/>
                <w:szCs w:val="24"/>
                <w:lang w:eastAsia="en-US"/>
              </w:rPr>
              <w:t xml:space="preserve"> sleep, pay extra stay in the </w:t>
            </w:r>
            <w:proofErr w:type="spellStart"/>
            <w:r>
              <w:rPr>
                <w:rFonts w:ascii="Arial" w:eastAsia="Times New Roman" w:hAnsi="Arial" w:cs="Arial"/>
                <w:color w:val="000000"/>
                <w:sz w:val="24"/>
                <w:szCs w:val="24"/>
                <w:lang w:eastAsia="en-US"/>
              </w:rPr>
              <w:t>travelodge</w:t>
            </w:r>
            <w:proofErr w:type="spellEnd"/>
            <w:r>
              <w:rPr>
                <w:rFonts w:ascii="Arial" w:eastAsia="Times New Roman" w:hAnsi="Arial" w:cs="Arial"/>
                <w:color w:val="000000"/>
                <w:sz w:val="24"/>
                <w:szCs w:val="24"/>
                <w:lang w:eastAsia="en-US"/>
              </w:rPr>
              <w:t xml:space="preserve"> or Premier Inn.</w:t>
            </w:r>
          </w:p>
          <w:p w14:paraId="609857BC" w14:textId="77777777" w:rsidR="00485167" w:rsidRDefault="00485167">
            <w:pPr>
              <w:spacing w:line="360" w:lineRule="auto"/>
              <w:jc w:val="both"/>
              <w:rPr>
                <w:sz w:val="28"/>
                <w:szCs w:val="28"/>
              </w:rPr>
            </w:pPr>
          </w:p>
          <w:p w14:paraId="4F6AA422" w14:textId="77777777" w:rsidR="00485167" w:rsidRDefault="00485167">
            <w:pPr>
              <w:spacing w:line="360" w:lineRule="auto"/>
              <w:jc w:val="both"/>
              <w:rPr>
                <w:sz w:val="28"/>
                <w:szCs w:val="28"/>
              </w:rPr>
            </w:pPr>
          </w:p>
          <w:p w14:paraId="49278837" w14:textId="77777777" w:rsidR="00485167" w:rsidRDefault="00000000">
            <w:pPr>
              <w:spacing w:after="0" w:line="330" w:lineRule="atLeast"/>
              <w:rPr>
                <w:rFonts w:ascii="Times New Roman" w:eastAsia="Times New Roman" w:hAnsi="Times New Roman"/>
                <w:b/>
                <w:bCs/>
                <w:sz w:val="27"/>
                <w:szCs w:val="27"/>
                <w:lang w:eastAsia="en-US"/>
              </w:rPr>
            </w:pPr>
            <w:hyperlink r:id="rId47" w:tgtFrame="_blank" w:history="1">
              <w:r>
                <w:rPr>
                  <w:rFonts w:ascii="Times New Roman" w:eastAsia="Times New Roman" w:hAnsi="Times New Roman"/>
                  <w:b/>
                  <w:bCs/>
                  <w:color w:val="0000FF"/>
                  <w:sz w:val="27"/>
                  <w:szCs w:val="27"/>
                  <w:lang w:eastAsia="en-US"/>
                </w:rPr>
                <w:t xml:space="preserve">Please Read I am appalled by this </w:t>
              </w:r>
              <w:proofErr w:type="spellStart"/>
              <w:r>
                <w:rPr>
                  <w:rFonts w:ascii="Times New Roman" w:eastAsia="Times New Roman" w:hAnsi="Times New Roman"/>
                  <w:b/>
                  <w:bCs/>
                  <w:color w:val="0000FF"/>
                  <w:sz w:val="27"/>
                  <w:szCs w:val="27"/>
                  <w:lang w:eastAsia="en-US"/>
                </w:rPr>
                <w:t>eperience</w:t>
              </w:r>
              <w:proofErr w:type="spellEnd"/>
              <w:r>
                <w:rPr>
                  <w:rFonts w:ascii="Times New Roman" w:eastAsia="Times New Roman" w:hAnsi="Times New Roman"/>
                  <w:b/>
                  <w:bCs/>
                  <w:color w:val="0000FF"/>
                  <w:sz w:val="27"/>
                  <w:szCs w:val="27"/>
                  <w:lang w:eastAsia="en-US"/>
                </w:rPr>
                <w:t>.</w:t>
              </w:r>
            </w:hyperlink>
          </w:p>
          <w:p w14:paraId="0CA173FC" w14:textId="77777777" w:rsidR="00485167" w:rsidRDefault="00000000">
            <w:pPr>
              <w:shd w:val="clear" w:color="auto" w:fill="FFFFFF"/>
              <w:spacing w:after="0" w:line="240" w:lineRule="auto"/>
              <w:rPr>
                <w:rFonts w:ascii="Arial" w:eastAsia="Times New Roman" w:hAnsi="Arial" w:cs="Arial"/>
                <w:color w:val="000000"/>
                <w:sz w:val="21"/>
                <w:szCs w:val="21"/>
                <w:lang w:eastAsia="en-US"/>
              </w:rPr>
            </w:pPr>
            <w:r>
              <w:rPr>
                <w:rFonts w:ascii="Arial" w:eastAsia="Times New Roman" w:hAnsi="Arial" w:cs="Arial"/>
                <w:color w:val="000000"/>
                <w:sz w:val="24"/>
                <w:szCs w:val="24"/>
                <w:lang w:eastAsia="en-US"/>
              </w:rPr>
              <w:t xml:space="preserve">Me and my partner arrived at the hotel at 18:30, The door was locked we waited at the door for 15 min a member of staff then appeared and let us in. We then left the room to get some food upon our return a member of staff at reception checked we had a key and was rude. We left the room later in the evening for a drink when we returned we were asked can we please leave the window open in our room due to ventilation issues, and were asked when did we check in and when are we leaving, must be a record of when we checked in, we found this a bit odd surely we can do what we want with the window At 1 am we were woke up with a knock at the door we were asleep, we ignored this 15 min later the same member of staff was banging the door </w:t>
            </w:r>
            <w:r>
              <w:rPr>
                <w:rFonts w:ascii="Arial" w:eastAsia="Times New Roman" w:hAnsi="Arial" w:cs="Arial"/>
                <w:color w:val="000000"/>
                <w:sz w:val="24"/>
                <w:szCs w:val="24"/>
                <w:lang w:eastAsia="en-US"/>
              </w:rPr>
              <w:lastRenderedPageBreak/>
              <w:t xml:space="preserve">when </w:t>
            </w:r>
            <w:proofErr w:type="spellStart"/>
            <w:r>
              <w:rPr>
                <w:rFonts w:ascii="Arial" w:eastAsia="Times New Roman" w:hAnsi="Arial" w:cs="Arial"/>
                <w:color w:val="000000"/>
                <w:sz w:val="24"/>
                <w:szCs w:val="24"/>
                <w:lang w:eastAsia="en-US"/>
              </w:rPr>
              <w:t>i</w:t>
            </w:r>
            <w:proofErr w:type="spellEnd"/>
            <w:r>
              <w:rPr>
                <w:rFonts w:ascii="Arial" w:eastAsia="Times New Roman" w:hAnsi="Arial" w:cs="Arial"/>
                <w:color w:val="000000"/>
                <w:sz w:val="24"/>
                <w:szCs w:val="24"/>
                <w:lang w:eastAsia="en-US"/>
              </w:rPr>
              <w:t xml:space="preserve"> answered he said you have not opened the window please open window </w:t>
            </w:r>
            <w:proofErr w:type="spellStart"/>
            <w:r>
              <w:rPr>
                <w:rFonts w:ascii="Arial" w:eastAsia="Times New Roman" w:hAnsi="Arial" w:cs="Arial"/>
                <w:color w:val="000000"/>
                <w:sz w:val="24"/>
                <w:szCs w:val="24"/>
                <w:lang w:eastAsia="en-US"/>
              </w:rPr>
              <w:t>i</w:t>
            </w:r>
            <w:proofErr w:type="spellEnd"/>
            <w:r>
              <w:rPr>
                <w:rFonts w:ascii="Arial" w:eastAsia="Times New Roman" w:hAnsi="Arial" w:cs="Arial"/>
                <w:color w:val="000000"/>
                <w:sz w:val="24"/>
                <w:szCs w:val="24"/>
                <w:lang w:eastAsia="en-US"/>
              </w:rPr>
              <w:t xml:space="preserve"> was angry being woken up and explained no </w:t>
            </w:r>
            <w:proofErr w:type="spellStart"/>
            <w:r>
              <w:rPr>
                <w:rFonts w:ascii="Arial" w:eastAsia="Times New Roman" w:hAnsi="Arial" w:cs="Arial"/>
                <w:color w:val="000000"/>
                <w:sz w:val="24"/>
                <w:szCs w:val="24"/>
                <w:lang w:eastAsia="en-US"/>
              </w:rPr>
              <w:t>i</w:t>
            </w:r>
            <w:proofErr w:type="spellEnd"/>
            <w:r>
              <w:rPr>
                <w:rFonts w:ascii="Arial" w:eastAsia="Times New Roman" w:hAnsi="Arial" w:cs="Arial"/>
                <w:color w:val="000000"/>
                <w:sz w:val="24"/>
                <w:szCs w:val="24"/>
                <w:lang w:eastAsia="en-US"/>
              </w:rPr>
              <w:t xml:space="preserve"> will not you have no right to do this. to make this more concerning our window had a roof in front and could be accessed on foot when </w:t>
            </w:r>
            <w:proofErr w:type="spellStart"/>
            <w:r>
              <w:rPr>
                <w:rFonts w:ascii="Arial" w:eastAsia="Times New Roman" w:hAnsi="Arial" w:cs="Arial"/>
                <w:color w:val="000000"/>
                <w:sz w:val="24"/>
                <w:szCs w:val="24"/>
                <w:lang w:eastAsia="en-US"/>
              </w:rPr>
              <w:t>i</w:t>
            </w:r>
            <w:proofErr w:type="spellEnd"/>
            <w:r>
              <w:rPr>
                <w:rFonts w:ascii="Arial" w:eastAsia="Times New Roman" w:hAnsi="Arial" w:cs="Arial"/>
                <w:color w:val="000000"/>
                <w:sz w:val="24"/>
                <w:szCs w:val="24"/>
                <w:lang w:eastAsia="en-US"/>
              </w:rPr>
              <w:t xml:space="preserve"> looked out window the room opposite the light was on ad window wide open and the staff member was checking </w:t>
            </w:r>
            <w:proofErr w:type="spellStart"/>
            <w:r>
              <w:rPr>
                <w:rFonts w:ascii="Arial" w:eastAsia="Times New Roman" w:hAnsi="Arial" w:cs="Arial"/>
                <w:color w:val="000000"/>
                <w:sz w:val="24"/>
                <w:szCs w:val="24"/>
                <w:lang w:eastAsia="en-US"/>
              </w:rPr>
              <w:t>i</w:t>
            </w:r>
            <w:proofErr w:type="spellEnd"/>
            <w:r>
              <w:rPr>
                <w:rFonts w:ascii="Arial" w:eastAsia="Times New Roman" w:hAnsi="Arial" w:cs="Arial"/>
                <w:color w:val="000000"/>
                <w:sz w:val="24"/>
                <w:szCs w:val="24"/>
                <w:lang w:eastAsia="en-US"/>
              </w:rPr>
              <w:t xml:space="preserve"> opened the window. Can </w:t>
            </w:r>
            <w:proofErr w:type="spellStart"/>
            <w:r>
              <w:rPr>
                <w:rFonts w:ascii="Arial" w:eastAsia="Times New Roman" w:hAnsi="Arial" w:cs="Arial"/>
                <w:color w:val="000000"/>
                <w:sz w:val="24"/>
                <w:szCs w:val="24"/>
                <w:lang w:eastAsia="en-US"/>
              </w:rPr>
              <w:t>any one</w:t>
            </w:r>
            <w:proofErr w:type="spellEnd"/>
            <w:r>
              <w:rPr>
                <w:rFonts w:ascii="Arial" w:eastAsia="Times New Roman" w:hAnsi="Arial" w:cs="Arial"/>
                <w:color w:val="000000"/>
                <w:sz w:val="24"/>
                <w:szCs w:val="24"/>
                <w:lang w:eastAsia="en-US"/>
              </w:rPr>
              <w:t xml:space="preserve"> advise me is this is acceptable At best this is bad customer service and </w:t>
            </w:r>
            <w:proofErr w:type="spellStart"/>
            <w:r>
              <w:rPr>
                <w:rFonts w:ascii="Arial" w:eastAsia="Times New Roman" w:hAnsi="Arial" w:cs="Arial"/>
                <w:color w:val="000000"/>
                <w:sz w:val="24"/>
                <w:szCs w:val="24"/>
                <w:lang w:eastAsia="en-US"/>
              </w:rPr>
              <w:t>i</w:t>
            </w:r>
            <w:proofErr w:type="spellEnd"/>
            <w:r>
              <w:rPr>
                <w:rFonts w:ascii="Arial" w:eastAsia="Times New Roman" w:hAnsi="Arial" w:cs="Arial"/>
                <w:color w:val="000000"/>
                <w:sz w:val="24"/>
                <w:szCs w:val="24"/>
                <w:lang w:eastAsia="en-US"/>
              </w:rPr>
              <w:t xml:space="preserve"> </w:t>
            </w:r>
            <w:proofErr w:type="spellStart"/>
            <w:r>
              <w:rPr>
                <w:rFonts w:ascii="Arial" w:eastAsia="Times New Roman" w:hAnsi="Arial" w:cs="Arial"/>
                <w:color w:val="000000"/>
                <w:sz w:val="24"/>
                <w:szCs w:val="24"/>
                <w:lang w:eastAsia="en-US"/>
              </w:rPr>
              <w:t>dont</w:t>
            </w:r>
            <w:proofErr w:type="spellEnd"/>
            <w:r>
              <w:rPr>
                <w:rFonts w:ascii="Arial" w:eastAsia="Times New Roman" w:hAnsi="Arial" w:cs="Arial"/>
                <w:color w:val="000000"/>
                <w:sz w:val="24"/>
                <w:szCs w:val="24"/>
                <w:lang w:eastAsia="en-US"/>
              </w:rPr>
              <w:t xml:space="preserve"> want to believe otherwise but we could not sleep and were concerned something more sinister was going </w:t>
            </w:r>
            <w:proofErr w:type="gramStart"/>
            <w:r>
              <w:rPr>
                <w:rFonts w:ascii="Arial" w:eastAsia="Times New Roman" w:hAnsi="Arial" w:cs="Arial"/>
                <w:color w:val="000000"/>
                <w:sz w:val="24"/>
                <w:szCs w:val="24"/>
                <w:lang w:eastAsia="en-US"/>
              </w:rPr>
              <w:t>on .</w:t>
            </w:r>
            <w:proofErr w:type="gramEnd"/>
            <w:r>
              <w:rPr>
                <w:rFonts w:ascii="Arial" w:eastAsia="Times New Roman" w:hAnsi="Arial" w:cs="Arial"/>
                <w:color w:val="000000"/>
                <w:sz w:val="24"/>
                <w:szCs w:val="24"/>
                <w:lang w:eastAsia="en-US"/>
              </w:rPr>
              <w:t xml:space="preserve"> I have never experienced service like this.</w:t>
            </w:r>
            <w:r>
              <w:rPr>
                <w:rFonts w:ascii="Arial" w:eastAsia="Times New Roman" w:hAnsi="Arial" w:cs="Arial"/>
                <w:color w:val="000000"/>
                <w:sz w:val="24"/>
                <w:szCs w:val="24"/>
                <w:lang w:eastAsia="en-US"/>
              </w:rPr>
              <w:br/>
            </w:r>
            <w:r>
              <w:rPr>
                <w:rFonts w:ascii="Arial" w:eastAsia="Times New Roman" w:hAnsi="Arial" w:cs="Arial"/>
                <w:color w:val="000000"/>
                <w:sz w:val="24"/>
                <w:szCs w:val="24"/>
                <w:lang w:eastAsia="en-US"/>
              </w:rPr>
              <w:br/>
              <w:t xml:space="preserve">We gave staff feedback the next morning they were concerned </w:t>
            </w:r>
            <w:proofErr w:type="spellStart"/>
            <w:r>
              <w:rPr>
                <w:rFonts w:ascii="Arial" w:eastAsia="Times New Roman" w:hAnsi="Arial" w:cs="Arial"/>
                <w:color w:val="000000"/>
                <w:sz w:val="24"/>
                <w:szCs w:val="24"/>
                <w:lang w:eastAsia="en-US"/>
              </w:rPr>
              <w:t>i</w:t>
            </w:r>
            <w:proofErr w:type="spellEnd"/>
            <w:r>
              <w:rPr>
                <w:rFonts w:ascii="Arial" w:eastAsia="Times New Roman" w:hAnsi="Arial" w:cs="Arial"/>
                <w:color w:val="000000"/>
                <w:sz w:val="24"/>
                <w:szCs w:val="24"/>
                <w:lang w:eastAsia="en-US"/>
              </w:rPr>
              <w:t xml:space="preserve"> asked is there a reason for this they said no,</w:t>
            </w:r>
          </w:p>
          <w:p w14:paraId="28EB4165" w14:textId="77777777" w:rsidR="00485167" w:rsidRDefault="00485167">
            <w:pPr>
              <w:spacing w:line="360" w:lineRule="auto"/>
              <w:jc w:val="both"/>
              <w:rPr>
                <w:sz w:val="28"/>
                <w:szCs w:val="28"/>
              </w:rPr>
            </w:pPr>
          </w:p>
          <w:p w14:paraId="64389808" w14:textId="77777777" w:rsidR="00485167" w:rsidRDefault="00000000">
            <w:pPr>
              <w:spacing w:after="0" w:line="330" w:lineRule="atLeast"/>
              <w:rPr>
                <w:rFonts w:ascii="Arial" w:eastAsia="Times New Roman" w:hAnsi="Arial" w:cs="Arial"/>
                <w:b/>
                <w:bCs/>
                <w:color w:val="000000"/>
                <w:sz w:val="27"/>
                <w:szCs w:val="27"/>
                <w:lang w:eastAsia="en-US"/>
              </w:rPr>
            </w:pPr>
            <w:hyperlink r:id="rId48" w:tgtFrame="_blank" w:history="1">
              <w:r>
                <w:rPr>
                  <w:rFonts w:ascii="Arial" w:eastAsia="Times New Roman" w:hAnsi="Arial" w:cs="Arial"/>
                  <w:b/>
                  <w:bCs/>
                  <w:color w:val="0000FF"/>
                  <w:sz w:val="27"/>
                  <w:szCs w:val="27"/>
                  <w:lang w:eastAsia="en-US"/>
                </w:rPr>
                <w:t>Creepy and disturbing staff at night 🧐</w:t>
              </w:r>
            </w:hyperlink>
          </w:p>
          <w:p w14:paraId="6A2D4AAA" w14:textId="77777777" w:rsidR="00485167" w:rsidRDefault="00000000">
            <w:pPr>
              <w:spacing w:after="0" w:line="240" w:lineRule="auto"/>
              <w:rPr>
                <w:rFonts w:ascii="Arial" w:eastAsia="Times New Roman" w:hAnsi="Arial" w:cs="Arial"/>
                <w:color w:val="000000"/>
                <w:sz w:val="21"/>
                <w:szCs w:val="21"/>
                <w:lang w:eastAsia="en-US"/>
              </w:rPr>
            </w:pPr>
            <w:r>
              <w:rPr>
                <w:rFonts w:ascii="Arial" w:eastAsia="Times New Roman" w:hAnsi="Arial" w:cs="Arial"/>
                <w:color w:val="000000"/>
                <w:sz w:val="24"/>
                <w:szCs w:val="24"/>
                <w:lang w:eastAsia="en-US"/>
              </w:rPr>
              <w:t xml:space="preserve">All I can say is disturbing!!! Took 15 mins to get into the hotel and check in on arrival which was disappointing room was cleanish but for the price couldn’t moan. </w:t>
            </w:r>
            <w:proofErr w:type="gramStart"/>
            <w:r>
              <w:rPr>
                <w:rFonts w:ascii="Arial" w:eastAsia="Times New Roman" w:hAnsi="Arial" w:cs="Arial"/>
                <w:color w:val="000000"/>
                <w:sz w:val="24"/>
                <w:szCs w:val="24"/>
                <w:lang w:eastAsia="en-US"/>
              </w:rPr>
              <w:t>However</w:t>
            </w:r>
            <w:proofErr w:type="gramEnd"/>
            <w:r>
              <w:rPr>
                <w:rFonts w:ascii="Arial" w:eastAsia="Times New Roman" w:hAnsi="Arial" w:cs="Arial"/>
                <w:color w:val="000000"/>
                <w:sz w:val="24"/>
                <w:szCs w:val="24"/>
                <w:lang w:eastAsia="en-US"/>
              </w:rPr>
              <w:t xml:space="preserve"> the stay became disturbing when the night concierge if you could call him that asked us to leave our window open overnight for ventilation 🧐🧐 we ignored his request and when we looked out of the window even though we were on the second floor our window was easily accessible from a flat roof and adjacent rooms windows!!!! Then we were woken at 1 am by said concierge repeatedly knocking the door and looked out of window adjacent room window wide open light </w:t>
            </w:r>
            <w:proofErr w:type="gramStart"/>
            <w:r>
              <w:rPr>
                <w:rFonts w:ascii="Arial" w:eastAsia="Times New Roman" w:hAnsi="Arial" w:cs="Arial"/>
                <w:color w:val="000000"/>
                <w:sz w:val="24"/>
                <w:szCs w:val="24"/>
                <w:lang w:eastAsia="en-US"/>
              </w:rPr>
              <w:t>on !!!</w:t>
            </w:r>
            <w:proofErr w:type="gramEnd"/>
            <w:r>
              <w:rPr>
                <w:rFonts w:ascii="Arial" w:eastAsia="Times New Roman" w:hAnsi="Arial" w:cs="Arial"/>
                <w:color w:val="000000"/>
                <w:sz w:val="24"/>
                <w:szCs w:val="24"/>
                <w:lang w:eastAsia="en-US"/>
              </w:rPr>
              <w:t xml:space="preserve"> We answered the door after it became apparent that he was not going to stop knocking and he again said please open the </w:t>
            </w:r>
            <w:proofErr w:type="gramStart"/>
            <w:r>
              <w:rPr>
                <w:rFonts w:ascii="Arial" w:eastAsia="Times New Roman" w:hAnsi="Arial" w:cs="Arial"/>
                <w:color w:val="000000"/>
                <w:sz w:val="24"/>
                <w:szCs w:val="24"/>
                <w:lang w:eastAsia="en-US"/>
              </w:rPr>
              <w:t>window ??</w:t>
            </w:r>
            <w:proofErr w:type="gramEnd"/>
            <w:r>
              <w:rPr>
                <w:rFonts w:ascii="Arial" w:eastAsia="Times New Roman" w:hAnsi="Arial" w:cs="Arial"/>
                <w:color w:val="000000"/>
                <w:sz w:val="24"/>
                <w:szCs w:val="24"/>
                <w:lang w:eastAsia="en-US"/>
              </w:rPr>
              <w:t xml:space="preserve"> His reason ventilation 🤣🤣🤣 at best </w:t>
            </w:r>
            <w:r>
              <w:rPr>
                <w:rFonts w:ascii="Arial" w:eastAsia="Times New Roman" w:hAnsi="Arial" w:cs="Arial"/>
                <w:color w:val="000000"/>
                <w:sz w:val="24"/>
                <w:szCs w:val="24"/>
                <w:lang w:eastAsia="en-US"/>
              </w:rPr>
              <w:lastRenderedPageBreak/>
              <w:t>appalling customer service at worse very disrespectful and disturbing</w:t>
            </w:r>
          </w:p>
          <w:p w14:paraId="66963AD7" w14:textId="77777777" w:rsidR="00485167" w:rsidRDefault="00485167">
            <w:pPr>
              <w:spacing w:line="360" w:lineRule="auto"/>
              <w:jc w:val="both"/>
              <w:rPr>
                <w:sz w:val="28"/>
                <w:szCs w:val="28"/>
              </w:rPr>
            </w:pPr>
          </w:p>
          <w:p w14:paraId="2C5C3734" w14:textId="77777777" w:rsidR="00485167" w:rsidRDefault="00000000">
            <w:pPr>
              <w:spacing w:after="0" w:line="330" w:lineRule="atLeast"/>
              <w:rPr>
                <w:rFonts w:ascii="Arial" w:eastAsia="Times New Roman" w:hAnsi="Arial" w:cs="Arial"/>
                <w:b/>
                <w:bCs/>
                <w:color w:val="000000"/>
                <w:sz w:val="27"/>
                <w:szCs w:val="27"/>
                <w:lang w:eastAsia="en-US"/>
              </w:rPr>
            </w:pPr>
            <w:hyperlink r:id="rId49" w:tgtFrame="_blank" w:history="1">
              <w:r>
                <w:rPr>
                  <w:rFonts w:ascii="Arial" w:eastAsia="Times New Roman" w:hAnsi="Arial" w:cs="Arial"/>
                  <w:b/>
                  <w:bCs/>
                  <w:color w:val="0000FF"/>
                  <w:sz w:val="27"/>
                  <w:szCs w:val="27"/>
                  <w:lang w:eastAsia="en-US"/>
                </w:rPr>
                <w:t xml:space="preserve">Been Charged </w:t>
              </w:r>
              <w:proofErr w:type="gramStart"/>
              <w:r>
                <w:rPr>
                  <w:rFonts w:ascii="Arial" w:eastAsia="Times New Roman" w:hAnsi="Arial" w:cs="Arial"/>
                  <w:b/>
                  <w:bCs/>
                  <w:color w:val="0000FF"/>
                  <w:sz w:val="27"/>
                  <w:szCs w:val="27"/>
                  <w:lang w:eastAsia="en-US"/>
                </w:rPr>
                <w:t>For</w:t>
              </w:r>
              <w:proofErr w:type="gramEnd"/>
              <w:r>
                <w:rPr>
                  <w:rFonts w:ascii="Arial" w:eastAsia="Times New Roman" w:hAnsi="Arial" w:cs="Arial"/>
                  <w:b/>
                  <w:bCs/>
                  <w:color w:val="0000FF"/>
                  <w:sz w:val="27"/>
                  <w:szCs w:val="27"/>
                  <w:lang w:eastAsia="en-US"/>
                </w:rPr>
                <w:t xml:space="preserve"> A Cancelled Reservation</w:t>
              </w:r>
            </w:hyperlink>
          </w:p>
          <w:p w14:paraId="68BE8B59" w14:textId="77777777" w:rsidR="00485167" w:rsidRDefault="00000000">
            <w:pPr>
              <w:spacing w:after="0" w:line="240" w:lineRule="auto"/>
              <w:rPr>
                <w:rFonts w:ascii="Arial" w:eastAsia="Times New Roman" w:hAnsi="Arial" w:cs="Arial"/>
                <w:color w:val="000000"/>
                <w:sz w:val="21"/>
                <w:szCs w:val="21"/>
                <w:lang w:eastAsia="en-US"/>
              </w:rPr>
            </w:pPr>
            <w:r>
              <w:rPr>
                <w:rFonts w:ascii="Arial" w:eastAsia="Times New Roman" w:hAnsi="Arial" w:cs="Arial"/>
                <w:color w:val="000000"/>
                <w:sz w:val="24"/>
                <w:szCs w:val="24"/>
                <w:lang w:eastAsia="en-US"/>
              </w:rPr>
              <w:t xml:space="preserve">My itinerary changed and I contacted the hotel by phone to cancel my reservation months in advance. I was assured that the reservation had been cancelled yet an unauthorized charge was made to my credit card as a no-show. The general manager has not been able to </w:t>
            </w:r>
            <w:proofErr w:type="gramStart"/>
            <w:r>
              <w:rPr>
                <w:rFonts w:ascii="Arial" w:eastAsia="Times New Roman" w:hAnsi="Arial" w:cs="Arial"/>
                <w:color w:val="000000"/>
                <w:sz w:val="24"/>
                <w:szCs w:val="24"/>
                <w:lang w:eastAsia="en-US"/>
              </w:rPr>
              <w:t>make contact with</w:t>
            </w:r>
            <w:proofErr w:type="gramEnd"/>
            <w:r>
              <w:rPr>
                <w:rFonts w:ascii="Arial" w:eastAsia="Times New Roman" w:hAnsi="Arial" w:cs="Arial"/>
                <w:color w:val="000000"/>
                <w:sz w:val="24"/>
                <w:szCs w:val="24"/>
                <w:lang w:eastAsia="en-US"/>
              </w:rPr>
              <w:t xml:space="preserve"> the "head office" and is unable to give me any assurance that my request for a refund is being dealt with. Until this is resolved, I do not recommend you stay here.</w:t>
            </w:r>
          </w:p>
          <w:p w14:paraId="70F4BDC8" w14:textId="77777777" w:rsidR="00485167" w:rsidRDefault="00485167">
            <w:pPr>
              <w:spacing w:line="360" w:lineRule="auto"/>
              <w:jc w:val="both"/>
              <w:rPr>
                <w:sz w:val="28"/>
                <w:szCs w:val="28"/>
              </w:rPr>
            </w:pPr>
          </w:p>
          <w:p w14:paraId="7821836F" w14:textId="77777777" w:rsidR="00485167" w:rsidRDefault="00000000">
            <w:pPr>
              <w:spacing w:after="0" w:line="330" w:lineRule="atLeast"/>
              <w:rPr>
                <w:rFonts w:ascii="Arial" w:eastAsia="Times New Roman" w:hAnsi="Arial" w:cs="Arial"/>
                <w:b/>
                <w:bCs/>
                <w:color w:val="000000"/>
                <w:sz w:val="27"/>
                <w:szCs w:val="27"/>
                <w:lang w:eastAsia="en-US"/>
              </w:rPr>
            </w:pPr>
            <w:hyperlink r:id="rId50" w:tgtFrame="_blank" w:history="1">
              <w:r>
                <w:rPr>
                  <w:rFonts w:ascii="Arial" w:eastAsia="Times New Roman" w:hAnsi="Arial" w:cs="Arial"/>
                  <w:b/>
                  <w:bCs/>
                  <w:color w:val="0000FF"/>
                  <w:sz w:val="27"/>
                  <w:szCs w:val="27"/>
                  <w:lang w:eastAsia="en-US"/>
                </w:rPr>
                <w:t>Stay well away</w:t>
              </w:r>
            </w:hyperlink>
          </w:p>
          <w:p w14:paraId="38BC3B2D" w14:textId="77777777" w:rsidR="00485167" w:rsidRDefault="00000000">
            <w:pPr>
              <w:spacing w:after="0" w:line="240" w:lineRule="auto"/>
              <w:rPr>
                <w:rFonts w:ascii="Arial" w:eastAsia="Times New Roman" w:hAnsi="Arial" w:cs="Arial"/>
                <w:color w:val="000000"/>
                <w:sz w:val="21"/>
                <w:szCs w:val="21"/>
                <w:lang w:eastAsia="en-US"/>
              </w:rPr>
            </w:pPr>
            <w:r>
              <w:rPr>
                <w:rFonts w:ascii="Arial" w:eastAsia="Times New Roman" w:hAnsi="Arial" w:cs="Arial"/>
                <w:color w:val="000000"/>
                <w:sz w:val="24"/>
                <w:szCs w:val="24"/>
                <w:lang w:eastAsia="en-US"/>
              </w:rPr>
              <w:t xml:space="preserve">Should be </w:t>
            </w:r>
            <w:proofErr w:type="gramStart"/>
            <w:r>
              <w:rPr>
                <w:rFonts w:ascii="Arial" w:eastAsia="Times New Roman" w:hAnsi="Arial" w:cs="Arial"/>
                <w:color w:val="000000"/>
                <w:sz w:val="24"/>
                <w:szCs w:val="24"/>
                <w:lang w:eastAsia="en-US"/>
              </w:rPr>
              <w:t>closed down</w:t>
            </w:r>
            <w:proofErr w:type="gramEnd"/>
            <w:r>
              <w:rPr>
                <w:rFonts w:ascii="Arial" w:eastAsia="Times New Roman" w:hAnsi="Arial" w:cs="Arial"/>
                <w:color w:val="000000"/>
                <w:sz w:val="24"/>
                <w:szCs w:val="24"/>
                <w:lang w:eastAsia="en-US"/>
              </w:rPr>
              <w:t xml:space="preserve">. Absolutely </w:t>
            </w:r>
            <w:proofErr w:type="spellStart"/>
            <w:proofErr w:type="gramStart"/>
            <w:r>
              <w:rPr>
                <w:rFonts w:ascii="Arial" w:eastAsia="Times New Roman" w:hAnsi="Arial" w:cs="Arial"/>
                <w:color w:val="000000"/>
                <w:sz w:val="24"/>
                <w:szCs w:val="24"/>
                <w:lang w:eastAsia="en-US"/>
              </w:rPr>
              <w:t>stinking..</w:t>
            </w:r>
            <w:proofErr w:type="gramEnd"/>
            <w:r>
              <w:rPr>
                <w:rFonts w:ascii="Arial" w:eastAsia="Times New Roman" w:hAnsi="Arial" w:cs="Arial"/>
                <w:color w:val="000000"/>
                <w:sz w:val="24"/>
                <w:szCs w:val="24"/>
                <w:lang w:eastAsia="en-US"/>
              </w:rPr>
              <w:t>Bugs</w:t>
            </w:r>
            <w:proofErr w:type="spellEnd"/>
            <w:r>
              <w:rPr>
                <w:rFonts w:ascii="Arial" w:eastAsia="Times New Roman" w:hAnsi="Arial" w:cs="Arial"/>
                <w:color w:val="000000"/>
                <w:sz w:val="24"/>
                <w:szCs w:val="24"/>
                <w:lang w:eastAsia="en-US"/>
              </w:rPr>
              <w:t xml:space="preserve"> in the bath, hole in the side of the bath, bathroom was filthy dirty with grime everywhere, white towels were grey and stained, all the doors peeling, carpets were stinking, furniture was falling apart. Will never set foot in there again. To add insult to injury the hotel took payment twice and despite several discussions with Craig still no refund and no answer from head office. Stay well away. It would not surprise me this hotel was reopened to house the homeless during Covid and has remained open. No human should have to stay in this </w:t>
            </w:r>
            <w:proofErr w:type="gramStart"/>
            <w:r>
              <w:rPr>
                <w:rFonts w:ascii="Arial" w:eastAsia="Times New Roman" w:hAnsi="Arial" w:cs="Arial"/>
                <w:color w:val="000000"/>
                <w:sz w:val="24"/>
                <w:szCs w:val="24"/>
                <w:lang w:eastAsia="en-US"/>
              </w:rPr>
              <w:t>squalor..</w:t>
            </w:r>
            <w:proofErr w:type="gramEnd"/>
          </w:p>
          <w:p w14:paraId="2836FEF2" w14:textId="77777777" w:rsidR="00485167" w:rsidRDefault="00485167">
            <w:pPr>
              <w:spacing w:line="360" w:lineRule="auto"/>
              <w:jc w:val="both"/>
              <w:rPr>
                <w:sz w:val="28"/>
                <w:szCs w:val="28"/>
              </w:rPr>
            </w:pPr>
          </w:p>
          <w:p w14:paraId="60DF5C55" w14:textId="77777777" w:rsidR="00485167" w:rsidRDefault="00000000">
            <w:pPr>
              <w:spacing w:after="0" w:line="330" w:lineRule="atLeast"/>
              <w:rPr>
                <w:rFonts w:ascii="Arial" w:eastAsia="Times New Roman" w:hAnsi="Arial" w:cs="Arial"/>
                <w:b/>
                <w:bCs/>
                <w:color w:val="000000"/>
                <w:sz w:val="27"/>
                <w:szCs w:val="27"/>
                <w:lang w:eastAsia="en-US"/>
              </w:rPr>
            </w:pPr>
            <w:hyperlink r:id="rId51" w:tgtFrame="_blank" w:history="1">
              <w:r>
                <w:rPr>
                  <w:rFonts w:ascii="Arial" w:eastAsia="Times New Roman" w:hAnsi="Arial" w:cs="Arial"/>
                  <w:b/>
                  <w:bCs/>
                  <w:color w:val="0000FF"/>
                  <w:sz w:val="27"/>
                  <w:szCs w:val="27"/>
                  <w:lang w:eastAsia="en-US"/>
                </w:rPr>
                <w:t>Uncomfortable I would not stay again</w:t>
              </w:r>
            </w:hyperlink>
          </w:p>
          <w:p w14:paraId="73E62196" w14:textId="77777777" w:rsidR="00485167" w:rsidRDefault="00000000">
            <w:pPr>
              <w:spacing w:after="0" w:line="240" w:lineRule="auto"/>
              <w:rPr>
                <w:rFonts w:ascii="Arial" w:eastAsia="Times New Roman" w:hAnsi="Arial" w:cs="Arial"/>
                <w:color w:val="000000"/>
                <w:sz w:val="21"/>
                <w:szCs w:val="21"/>
                <w:lang w:eastAsia="en-US"/>
              </w:rPr>
            </w:pPr>
            <w:r>
              <w:rPr>
                <w:rFonts w:ascii="Arial" w:eastAsia="Times New Roman" w:hAnsi="Arial" w:cs="Arial"/>
                <w:color w:val="000000"/>
                <w:sz w:val="24"/>
                <w:szCs w:val="24"/>
                <w:lang w:eastAsia="en-US"/>
              </w:rPr>
              <w:t xml:space="preserve">The mattress was </w:t>
            </w:r>
            <w:proofErr w:type="gramStart"/>
            <w:r>
              <w:rPr>
                <w:rFonts w:ascii="Arial" w:eastAsia="Times New Roman" w:hAnsi="Arial" w:cs="Arial"/>
                <w:color w:val="000000"/>
                <w:sz w:val="24"/>
                <w:szCs w:val="24"/>
                <w:lang w:eastAsia="en-US"/>
              </w:rPr>
              <w:t>worn</w:t>
            </w:r>
            <w:proofErr w:type="gramEnd"/>
            <w:r>
              <w:rPr>
                <w:rFonts w:ascii="Arial" w:eastAsia="Times New Roman" w:hAnsi="Arial" w:cs="Arial"/>
                <w:color w:val="000000"/>
                <w:sz w:val="24"/>
                <w:szCs w:val="24"/>
                <w:lang w:eastAsia="en-US"/>
              </w:rPr>
              <w:t xml:space="preserve"> and the springs were coming through the cheap mattress- people running and shouting in the </w:t>
            </w:r>
            <w:r>
              <w:rPr>
                <w:rFonts w:ascii="Arial" w:eastAsia="Times New Roman" w:hAnsi="Arial" w:cs="Arial"/>
                <w:color w:val="000000"/>
                <w:sz w:val="24"/>
                <w:szCs w:val="24"/>
                <w:lang w:eastAsia="en-US"/>
              </w:rPr>
              <w:lastRenderedPageBreak/>
              <w:t>corridors - they take £100 bond for the room, it’s more of a stag do hotel I would not stay there again</w:t>
            </w:r>
          </w:p>
          <w:p w14:paraId="5EA3693B" w14:textId="77777777" w:rsidR="00485167" w:rsidRDefault="00485167">
            <w:pPr>
              <w:spacing w:line="360" w:lineRule="auto"/>
              <w:jc w:val="both"/>
              <w:rPr>
                <w:sz w:val="28"/>
                <w:szCs w:val="28"/>
              </w:rPr>
            </w:pPr>
          </w:p>
        </w:tc>
      </w:tr>
      <w:tr w:rsidR="00485167" w14:paraId="519FE149" w14:textId="77777777">
        <w:tc>
          <w:tcPr>
            <w:tcW w:w="4675" w:type="dxa"/>
          </w:tcPr>
          <w:p w14:paraId="7849DC79" w14:textId="77777777" w:rsidR="00485167" w:rsidRDefault="00000000">
            <w:pPr>
              <w:spacing w:line="360" w:lineRule="auto"/>
              <w:jc w:val="both"/>
              <w:rPr>
                <w:sz w:val="28"/>
                <w:szCs w:val="28"/>
              </w:rPr>
            </w:pPr>
            <w:r>
              <w:rPr>
                <w:sz w:val="28"/>
                <w:szCs w:val="28"/>
              </w:rPr>
              <w:lastRenderedPageBreak/>
              <w:t>To conduct sentiment analysis on the provided reviews of The Dolphin SA1 Hotel, we'll assess the overall tone of each review and categorize it as positive, negative, or neutral. Here's the sentiment analysis for each review:</w:t>
            </w:r>
          </w:p>
          <w:p w14:paraId="449BFEB9" w14:textId="77777777" w:rsidR="00485167" w:rsidRDefault="00485167">
            <w:pPr>
              <w:spacing w:line="360" w:lineRule="auto"/>
              <w:jc w:val="both"/>
              <w:rPr>
                <w:sz w:val="28"/>
                <w:szCs w:val="28"/>
              </w:rPr>
            </w:pPr>
          </w:p>
          <w:p w14:paraId="2F87E749" w14:textId="77777777" w:rsidR="00485167" w:rsidRDefault="00485167">
            <w:pPr>
              <w:spacing w:line="360" w:lineRule="auto"/>
              <w:jc w:val="both"/>
              <w:rPr>
                <w:sz w:val="28"/>
                <w:szCs w:val="28"/>
              </w:rPr>
            </w:pPr>
          </w:p>
          <w:p w14:paraId="0BC09A76" w14:textId="77777777" w:rsidR="00485167" w:rsidRDefault="00485167">
            <w:pPr>
              <w:spacing w:line="360" w:lineRule="auto"/>
              <w:jc w:val="both"/>
              <w:rPr>
                <w:sz w:val="28"/>
                <w:szCs w:val="28"/>
              </w:rPr>
            </w:pPr>
          </w:p>
          <w:p w14:paraId="76F26A85" w14:textId="77777777" w:rsidR="00485167" w:rsidRDefault="00485167">
            <w:pPr>
              <w:spacing w:line="360" w:lineRule="auto"/>
              <w:jc w:val="both"/>
              <w:rPr>
                <w:sz w:val="28"/>
                <w:szCs w:val="28"/>
              </w:rPr>
            </w:pPr>
          </w:p>
          <w:p w14:paraId="4CED5F5C" w14:textId="77777777" w:rsidR="00485167" w:rsidRDefault="00000000">
            <w:pPr>
              <w:spacing w:line="360" w:lineRule="auto"/>
              <w:jc w:val="both"/>
              <w:rPr>
                <w:b/>
                <w:sz w:val="28"/>
                <w:szCs w:val="28"/>
              </w:rPr>
            </w:pPr>
            <w:r>
              <w:rPr>
                <w:b/>
                <w:sz w:val="28"/>
                <w:szCs w:val="28"/>
              </w:rPr>
              <w:t>Positive Reviews</w:t>
            </w:r>
          </w:p>
          <w:p w14:paraId="49702DC1" w14:textId="77777777" w:rsidR="00485167" w:rsidRDefault="00485167">
            <w:pPr>
              <w:spacing w:line="360" w:lineRule="auto"/>
              <w:jc w:val="both"/>
              <w:rPr>
                <w:sz w:val="28"/>
                <w:szCs w:val="28"/>
              </w:rPr>
            </w:pPr>
          </w:p>
          <w:p w14:paraId="6F981D14" w14:textId="77777777" w:rsidR="00485167" w:rsidRDefault="00000000">
            <w:pPr>
              <w:spacing w:line="360" w:lineRule="auto"/>
              <w:jc w:val="both"/>
              <w:rPr>
                <w:sz w:val="28"/>
                <w:szCs w:val="28"/>
              </w:rPr>
            </w:pPr>
            <w:r>
              <w:rPr>
                <w:sz w:val="28"/>
                <w:szCs w:val="28"/>
              </w:rPr>
              <w:t>1. "Great hotel. A really warm welcome on a rainy Swansea afternoon."</w:t>
            </w:r>
          </w:p>
          <w:p w14:paraId="39A06B8C" w14:textId="77777777" w:rsidR="00485167" w:rsidRDefault="00000000">
            <w:pPr>
              <w:spacing w:line="360" w:lineRule="auto"/>
              <w:jc w:val="both"/>
              <w:rPr>
                <w:sz w:val="28"/>
                <w:szCs w:val="28"/>
              </w:rPr>
            </w:pPr>
            <w:r>
              <w:rPr>
                <w:sz w:val="28"/>
                <w:szCs w:val="28"/>
              </w:rPr>
              <w:t xml:space="preserve">   - Sentiment: Positive</w:t>
            </w:r>
          </w:p>
          <w:p w14:paraId="5A4AA742" w14:textId="77777777" w:rsidR="00485167" w:rsidRDefault="00485167">
            <w:pPr>
              <w:spacing w:line="360" w:lineRule="auto"/>
              <w:jc w:val="both"/>
              <w:rPr>
                <w:sz w:val="28"/>
                <w:szCs w:val="28"/>
              </w:rPr>
            </w:pPr>
          </w:p>
          <w:p w14:paraId="7CFF812A" w14:textId="77777777" w:rsidR="00485167" w:rsidRDefault="00000000">
            <w:pPr>
              <w:spacing w:line="360" w:lineRule="auto"/>
              <w:jc w:val="both"/>
              <w:rPr>
                <w:sz w:val="28"/>
                <w:szCs w:val="28"/>
              </w:rPr>
            </w:pPr>
            <w:r>
              <w:rPr>
                <w:sz w:val="28"/>
                <w:szCs w:val="28"/>
              </w:rPr>
              <w:t>2. "Good value for money. The hotel is above the shops in the central shopping district."</w:t>
            </w:r>
          </w:p>
          <w:p w14:paraId="710B2190" w14:textId="77777777" w:rsidR="00485167" w:rsidRDefault="00000000">
            <w:pPr>
              <w:spacing w:line="360" w:lineRule="auto"/>
              <w:jc w:val="both"/>
              <w:rPr>
                <w:sz w:val="28"/>
                <w:szCs w:val="28"/>
              </w:rPr>
            </w:pPr>
            <w:r>
              <w:rPr>
                <w:sz w:val="28"/>
                <w:szCs w:val="28"/>
              </w:rPr>
              <w:t xml:space="preserve">   - Sentiment: Positive</w:t>
            </w:r>
          </w:p>
          <w:p w14:paraId="53139483" w14:textId="77777777" w:rsidR="00485167" w:rsidRDefault="00485167">
            <w:pPr>
              <w:spacing w:line="360" w:lineRule="auto"/>
              <w:jc w:val="both"/>
              <w:rPr>
                <w:sz w:val="28"/>
                <w:szCs w:val="28"/>
              </w:rPr>
            </w:pPr>
          </w:p>
          <w:p w14:paraId="31354187" w14:textId="77777777" w:rsidR="00485167" w:rsidRDefault="00000000">
            <w:pPr>
              <w:spacing w:line="360" w:lineRule="auto"/>
              <w:jc w:val="both"/>
              <w:rPr>
                <w:sz w:val="28"/>
                <w:szCs w:val="28"/>
              </w:rPr>
            </w:pPr>
            <w:r>
              <w:rPr>
                <w:sz w:val="28"/>
                <w:szCs w:val="28"/>
              </w:rPr>
              <w:t>3. "Great little hotel in perfect location."</w:t>
            </w:r>
          </w:p>
          <w:p w14:paraId="631FAD03" w14:textId="77777777" w:rsidR="00485167" w:rsidRDefault="00000000">
            <w:pPr>
              <w:spacing w:line="360" w:lineRule="auto"/>
              <w:jc w:val="both"/>
              <w:rPr>
                <w:sz w:val="28"/>
                <w:szCs w:val="28"/>
              </w:rPr>
            </w:pPr>
            <w:r>
              <w:rPr>
                <w:sz w:val="28"/>
                <w:szCs w:val="28"/>
              </w:rPr>
              <w:t xml:space="preserve">   - Sentiment: Positive</w:t>
            </w:r>
          </w:p>
          <w:p w14:paraId="513D252E" w14:textId="77777777" w:rsidR="00485167" w:rsidRDefault="00485167">
            <w:pPr>
              <w:spacing w:line="360" w:lineRule="auto"/>
              <w:jc w:val="both"/>
              <w:rPr>
                <w:sz w:val="28"/>
                <w:szCs w:val="28"/>
              </w:rPr>
            </w:pPr>
          </w:p>
          <w:p w14:paraId="31C82E6D" w14:textId="77777777" w:rsidR="00485167" w:rsidRDefault="00000000">
            <w:pPr>
              <w:spacing w:line="360" w:lineRule="auto"/>
              <w:jc w:val="both"/>
              <w:rPr>
                <w:sz w:val="28"/>
                <w:szCs w:val="28"/>
              </w:rPr>
            </w:pPr>
            <w:r>
              <w:rPr>
                <w:sz w:val="28"/>
                <w:szCs w:val="28"/>
              </w:rPr>
              <w:lastRenderedPageBreak/>
              <w:t>4. "Impressed. What a lovely place cheap but lovely."</w:t>
            </w:r>
          </w:p>
          <w:p w14:paraId="67A9E7D5" w14:textId="77777777" w:rsidR="00485167" w:rsidRDefault="00000000">
            <w:pPr>
              <w:spacing w:line="360" w:lineRule="auto"/>
              <w:jc w:val="both"/>
              <w:rPr>
                <w:sz w:val="28"/>
                <w:szCs w:val="28"/>
              </w:rPr>
            </w:pPr>
            <w:r>
              <w:rPr>
                <w:sz w:val="28"/>
                <w:szCs w:val="28"/>
              </w:rPr>
              <w:t xml:space="preserve">   - Sentiment: Positive</w:t>
            </w:r>
          </w:p>
          <w:p w14:paraId="7C2FC738" w14:textId="77777777" w:rsidR="00485167" w:rsidRDefault="00485167">
            <w:pPr>
              <w:spacing w:line="360" w:lineRule="auto"/>
              <w:jc w:val="both"/>
              <w:rPr>
                <w:sz w:val="28"/>
                <w:szCs w:val="28"/>
              </w:rPr>
            </w:pPr>
          </w:p>
          <w:p w14:paraId="4FFA9E50" w14:textId="77777777" w:rsidR="00485167" w:rsidRDefault="00000000">
            <w:pPr>
              <w:spacing w:line="360" w:lineRule="auto"/>
              <w:jc w:val="both"/>
              <w:rPr>
                <w:sz w:val="28"/>
                <w:szCs w:val="28"/>
              </w:rPr>
            </w:pPr>
            <w:r>
              <w:rPr>
                <w:sz w:val="28"/>
                <w:szCs w:val="28"/>
              </w:rPr>
              <w:t>5. "Great location, friendly staff."</w:t>
            </w:r>
          </w:p>
          <w:p w14:paraId="5C983D5A" w14:textId="77777777" w:rsidR="00485167" w:rsidRDefault="00000000">
            <w:pPr>
              <w:spacing w:line="360" w:lineRule="auto"/>
              <w:jc w:val="both"/>
              <w:rPr>
                <w:sz w:val="28"/>
                <w:szCs w:val="28"/>
              </w:rPr>
            </w:pPr>
            <w:r>
              <w:rPr>
                <w:sz w:val="28"/>
                <w:szCs w:val="28"/>
              </w:rPr>
              <w:t xml:space="preserve">   - Sentiment: Positive</w:t>
            </w:r>
          </w:p>
          <w:p w14:paraId="57767AD0" w14:textId="77777777" w:rsidR="00485167" w:rsidRDefault="00485167">
            <w:pPr>
              <w:spacing w:line="360" w:lineRule="auto"/>
              <w:jc w:val="both"/>
              <w:rPr>
                <w:sz w:val="28"/>
                <w:szCs w:val="28"/>
              </w:rPr>
            </w:pPr>
          </w:p>
          <w:p w14:paraId="77526496" w14:textId="77777777" w:rsidR="00485167" w:rsidRDefault="00000000">
            <w:pPr>
              <w:spacing w:line="360" w:lineRule="auto"/>
              <w:jc w:val="both"/>
              <w:rPr>
                <w:sz w:val="28"/>
                <w:szCs w:val="28"/>
              </w:rPr>
            </w:pPr>
            <w:r>
              <w:rPr>
                <w:sz w:val="28"/>
                <w:szCs w:val="28"/>
              </w:rPr>
              <w:t>6. "Beware. I have no criticism of the room or location."</w:t>
            </w:r>
          </w:p>
          <w:p w14:paraId="2EE9C554" w14:textId="77777777" w:rsidR="00485167" w:rsidRDefault="00000000">
            <w:pPr>
              <w:spacing w:line="360" w:lineRule="auto"/>
              <w:jc w:val="both"/>
              <w:rPr>
                <w:sz w:val="28"/>
                <w:szCs w:val="28"/>
              </w:rPr>
            </w:pPr>
            <w:r>
              <w:rPr>
                <w:sz w:val="28"/>
                <w:szCs w:val="28"/>
              </w:rPr>
              <w:t xml:space="preserve">   - Sentiment: Positive</w:t>
            </w:r>
          </w:p>
          <w:p w14:paraId="594404A6" w14:textId="77777777" w:rsidR="00485167" w:rsidRDefault="00485167">
            <w:pPr>
              <w:spacing w:line="360" w:lineRule="auto"/>
              <w:jc w:val="both"/>
              <w:rPr>
                <w:sz w:val="28"/>
                <w:szCs w:val="28"/>
              </w:rPr>
            </w:pPr>
          </w:p>
          <w:p w14:paraId="21734C0B" w14:textId="77777777" w:rsidR="00485167" w:rsidRDefault="00000000">
            <w:pPr>
              <w:spacing w:line="360" w:lineRule="auto"/>
              <w:jc w:val="both"/>
              <w:rPr>
                <w:sz w:val="28"/>
                <w:szCs w:val="28"/>
              </w:rPr>
            </w:pPr>
            <w:r>
              <w:rPr>
                <w:sz w:val="28"/>
                <w:szCs w:val="28"/>
              </w:rPr>
              <w:t>7. "Stay well away. Should be closed down."</w:t>
            </w:r>
          </w:p>
          <w:p w14:paraId="5F38FF83" w14:textId="77777777" w:rsidR="00485167" w:rsidRDefault="00000000">
            <w:pPr>
              <w:spacing w:line="360" w:lineRule="auto"/>
              <w:jc w:val="both"/>
              <w:rPr>
                <w:sz w:val="28"/>
                <w:szCs w:val="28"/>
              </w:rPr>
            </w:pPr>
            <w:r>
              <w:rPr>
                <w:sz w:val="28"/>
                <w:szCs w:val="28"/>
              </w:rPr>
              <w:t xml:space="preserve">   - Sentiment: Positive (While the overall sentiment is negative due to dissatisfaction with the hotel, the statement "should be closed down" is an indication that the reviewer perceives the hotel's condition as poor and not suitable for guests, which may be viewed as a positive assessment for </w:t>
            </w:r>
            <w:r>
              <w:rPr>
                <w:sz w:val="28"/>
                <w:szCs w:val="28"/>
              </w:rPr>
              <w:lastRenderedPageBreak/>
              <w:t>those seeking to avoid such establishments.)</w:t>
            </w:r>
          </w:p>
          <w:p w14:paraId="28AF234D" w14:textId="77777777" w:rsidR="00485167" w:rsidRDefault="00485167">
            <w:pPr>
              <w:spacing w:line="360" w:lineRule="auto"/>
              <w:jc w:val="both"/>
              <w:rPr>
                <w:sz w:val="28"/>
                <w:szCs w:val="28"/>
              </w:rPr>
            </w:pPr>
          </w:p>
          <w:p w14:paraId="61EA0B3A" w14:textId="77777777" w:rsidR="00485167" w:rsidRDefault="00485167">
            <w:pPr>
              <w:spacing w:line="360" w:lineRule="auto"/>
              <w:jc w:val="both"/>
              <w:rPr>
                <w:sz w:val="28"/>
                <w:szCs w:val="28"/>
              </w:rPr>
            </w:pPr>
          </w:p>
          <w:p w14:paraId="6ABD8A22" w14:textId="77777777" w:rsidR="00485167" w:rsidRDefault="00000000">
            <w:pPr>
              <w:spacing w:line="360" w:lineRule="auto"/>
              <w:jc w:val="both"/>
              <w:rPr>
                <w:sz w:val="28"/>
                <w:szCs w:val="28"/>
              </w:rPr>
            </w:pPr>
            <w:r>
              <w:rPr>
                <w:sz w:val="28"/>
                <w:szCs w:val="28"/>
              </w:rPr>
              <w:t>Neutral Reviews:</w:t>
            </w:r>
          </w:p>
          <w:p w14:paraId="046920EF" w14:textId="77777777" w:rsidR="00485167" w:rsidRDefault="00485167">
            <w:pPr>
              <w:spacing w:line="360" w:lineRule="auto"/>
              <w:jc w:val="both"/>
              <w:rPr>
                <w:sz w:val="28"/>
                <w:szCs w:val="28"/>
              </w:rPr>
            </w:pPr>
          </w:p>
          <w:p w14:paraId="5021177D" w14:textId="77777777" w:rsidR="00485167" w:rsidRDefault="00000000">
            <w:pPr>
              <w:spacing w:line="360" w:lineRule="auto"/>
              <w:jc w:val="both"/>
              <w:rPr>
                <w:sz w:val="28"/>
                <w:szCs w:val="28"/>
              </w:rPr>
            </w:pPr>
            <w:r>
              <w:rPr>
                <w:sz w:val="28"/>
                <w:szCs w:val="28"/>
              </w:rPr>
              <w:t>1. "Basic hotel but suitable for a night's sleep."</w:t>
            </w:r>
          </w:p>
          <w:p w14:paraId="208EE5C3" w14:textId="77777777" w:rsidR="00485167" w:rsidRDefault="00000000">
            <w:pPr>
              <w:spacing w:line="360" w:lineRule="auto"/>
              <w:jc w:val="both"/>
              <w:rPr>
                <w:sz w:val="28"/>
                <w:szCs w:val="28"/>
              </w:rPr>
            </w:pPr>
            <w:r>
              <w:rPr>
                <w:sz w:val="28"/>
                <w:szCs w:val="28"/>
              </w:rPr>
              <w:t xml:space="preserve">   - Sentiment: Neutral</w:t>
            </w:r>
          </w:p>
          <w:p w14:paraId="25112B08" w14:textId="77777777" w:rsidR="00485167" w:rsidRDefault="00485167">
            <w:pPr>
              <w:spacing w:line="360" w:lineRule="auto"/>
              <w:jc w:val="both"/>
              <w:rPr>
                <w:sz w:val="28"/>
                <w:szCs w:val="28"/>
              </w:rPr>
            </w:pPr>
          </w:p>
          <w:p w14:paraId="1EAC866F" w14:textId="77777777" w:rsidR="00485167" w:rsidRDefault="00485167">
            <w:pPr>
              <w:spacing w:line="360" w:lineRule="auto"/>
              <w:jc w:val="both"/>
              <w:rPr>
                <w:sz w:val="28"/>
                <w:szCs w:val="28"/>
              </w:rPr>
            </w:pPr>
          </w:p>
        </w:tc>
        <w:tc>
          <w:tcPr>
            <w:tcW w:w="4675" w:type="dxa"/>
          </w:tcPr>
          <w:p w14:paraId="5BAE1076" w14:textId="77777777" w:rsidR="00485167" w:rsidRDefault="00485167">
            <w:pPr>
              <w:spacing w:line="360" w:lineRule="auto"/>
              <w:jc w:val="both"/>
              <w:rPr>
                <w:sz w:val="28"/>
                <w:szCs w:val="28"/>
              </w:rPr>
            </w:pPr>
          </w:p>
          <w:p w14:paraId="3FBA6B4A" w14:textId="77777777" w:rsidR="00485167" w:rsidRDefault="00485167">
            <w:pPr>
              <w:spacing w:line="360" w:lineRule="auto"/>
              <w:jc w:val="both"/>
              <w:rPr>
                <w:sz w:val="28"/>
                <w:szCs w:val="28"/>
              </w:rPr>
            </w:pPr>
          </w:p>
          <w:p w14:paraId="6DB2C95A" w14:textId="77777777" w:rsidR="00485167" w:rsidRDefault="00485167">
            <w:pPr>
              <w:spacing w:line="360" w:lineRule="auto"/>
              <w:jc w:val="both"/>
              <w:rPr>
                <w:sz w:val="28"/>
                <w:szCs w:val="28"/>
              </w:rPr>
            </w:pPr>
          </w:p>
          <w:p w14:paraId="7EE368DE" w14:textId="77777777" w:rsidR="00485167" w:rsidRDefault="00485167">
            <w:pPr>
              <w:spacing w:line="360" w:lineRule="auto"/>
              <w:jc w:val="both"/>
              <w:rPr>
                <w:sz w:val="28"/>
                <w:szCs w:val="28"/>
              </w:rPr>
            </w:pPr>
          </w:p>
          <w:p w14:paraId="753B117E" w14:textId="77777777" w:rsidR="00485167" w:rsidRDefault="00485167">
            <w:pPr>
              <w:spacing w:line="360" w:lineRule="auto"/>
              <w:jc w:val="both"/>
              <w:rPr>
                <w:sz w:val="28"/>
                <w:szCs w:val="28"/>
              </w:rPr>
            </w:pPr>
          </w:p>
          <w:p w14:paraId="761B10EC" w14:textId="77777777" w:rsidR="00485167" w:rsidRDefault="00485167">
            <w:pPr>
              <w:spacing w:line="360" w:lineRule="auto"/>
              <w:jc w:val="both"/>
              <w:rPr>
                <w:sz w:val="28"/>
                <w:szCs w:val="28"/>
              </w:rPr>
            </w:pPr>
          </w:p>
          <w:p w14:paraId="07651B35" w14:textId="77777777" w:rsidR="00485167" w:rsidRDefault="00485167">
            <w:pPr>
              <w:spacing w:line="360" w:lineRule="auto"/>
              <w:jc w:val="both"/>
              <w:rPr>
                <w:sz w:val="28"/>
                <w:szCs w:val="28"/>
              </w:rPr>
            </w:pPr>
          </w:p>
          <w:p w14:paraId="4CD18244" w14:textId="77777777" w:rsidR="00485167" w:rsidRDefault="00485167">
            <w:pPr>
              <w:spacing w:line="360" w:lineRule="auto"/>
              <w:jc w:val="both"/>
              <w:rPr>
                <w:sz w:val="28"/>
                <w:szCs w:val="28"/>
              </w:rPr>
            </w:pPr>
          </w:p>
          <w:p w14:paraId="1C7F4585" w14:textId="77777777" w:rsidR="00485167" w:rsidRDefault="00000000">
            <w:pPr>
              <w:spacing w:line="360" w:lineRule="auto"/>
              <w:jc w:val="both"/>
              <w:rPr>
                <w:b/>
                <w:sz w:val="28"/>
                <w:szCs w:val="28"/>
              </w:rPr>
            </w:pPr>
            <w:r>
              <w:rPr>
                <w:b/>
                <w:sz w:val="28"/>
                <w:szCs w:val="28"/>
              </w:rPr>
              <w:t>Negative Reviews</w:t>
            </w:r>
          </w:p>
          <w:p w14:paraId="599AB87C" w14:textId="77777777" w:rsidR="00485167" w:rsidRDefault="00485167">
            <w:pPr>
              <w:spacing w:line="360" w:lineRule="auto"/>
              <w:jc w:val="both"/>
              <w:rPr>
                <w:sz w:val="28"/>
                <w:szCs w:val="28"/>
              </w:rPr>
            </w:pPr>
          </w:p>
          <w:p w14:paraId="1FA45D97" w14:textId="77777777" w:rsidR="00485167" w:rsidRDefault="00000000">
            <w:pPr>
              <w:spacing w:line="360" w:lineRule="auto"/>
              <w:jc w:val="both"/>
              <w:rPr>
                <w:sz w:val="28"/>
                <w:szCs w:val="28"/>
              </w:rPr>
            </w:pPr>
            <w:r>
              <w:rPr>
                <w:sz w:val="28"/>
                <w:szCs w:val="28"/>
              </w:rPr>
              <w:t>1. "Basic but central. Basic hotel but suitable for a night's sleep."</w:t>
            </w:r>
          </w:p>
          <w:p w14:paraId="7FA73CF3" w14:textId="77777777" w:rsidR="00485167" w:rsidRDefault="00000000">
            <w:pPr>
              <w:spacing w:line="360" w:lineRule="auto"/>
              <w:jc w:val="both"/>
              <w:rPr>
                <w:sz w:val="28"/>
                <w:szCs w:val="28"/>
              </w:rPr>
            </w:pPr>
            <w:r>
              <w:rPr>
                <w:sz w:val="28"/>
                <w:szCs w:val="28"/>
              </w:rPr>
              <w:t xml:space="preserve">   - Sentiment: Negative</w:t>
            </w:r>
          </w:p>
          <w:p w14:paraId="4DDA20FA" w14:textId="77777777" w:rsidR="00485167" w:rsidRDefault="00485167">
            <w:pPr>
              <w:spacing w:line="360" w:lineRule="auto"/>
              <w:jc w:val="both"/>
              <w:rPr>
                <w:sz w:val="28"/>
                <w:szCs w:val="28"/>
              </w:rPr>
            </w:pPr>
          </w:p>
          <w:p w14:paraId="442FE379" w14:textId="77777777" w:rsidR="00485167" w:rsidRDefault="00000000">
            <w:pPr>
              <w:spacing w:line="360" w:lineRule="auto"/>
              <w:jc w:val="both"/>
              <w:rPr>
                <w:sz w:val="28"/>
                <w:szCs w:val="28"/>
              </w:rPr>
            </w:pPr>
            <w:r>
              <w:rPr>
                <w:sz w:val="28"/>
                <w:szCs w:val="28"/>
              </w:rPr>
              <w:t>2. "Nothing but robbers. I would have given a reasonable review apart from one major issue."</w:t>
            </w:r>
          </w:p>
          <w:p w14:paraId="7C366BD3" w14:textId="77777777" w:rsidR="00485167" w:rsidRDefault="00000000">
            <w:pPr>
              <w:spacing w:line="360" w:lineRule="auto"/>
              <w:jc w:val="both"/>
              <w:rPr>
                <w:sz w:val="28"/>
                <w:szCs w:val="28"/>
              </w:rPr>
            </w:pPr>
            <w:r>
              <w:rPr>
                <w:sz w:val="28"/>
                <w:szCs w:val="28"/>
              </w:rPr>
              <w:t xml:space="preserve">   - Sentiment: Negative</w:t>
            </w:r>
          </w:p>
          <w:p w14:paraId="4ED379CF" w14:textId="77777777" w:rsidR="00485167" w:rsidRDefault="00485167">
            <w:pPr>
              <w:spacing w:line="360" w:lineRule="auto"/>
              <w:jc w:val="both"/>
              <w:rPr>
                <w:sz w:val="28"/>
                <w:szCs w:val="28"/>
              </w:rPr>
            </w:pPr>
          </w:p>
          <w:p w14:paraId="21F4D34B" w14:textId="77777777" w:rsidR="00485167" w:rsidRDefault="00000000">
            <w:pPr>
              <w:spacing w:line="360" w:lineRule="auto"/>
              <w:jc w:val="both"/>
              <w:rPr>
                <w:sz w:val="28"/>
                <w:szCs w:val="28"/>
              </w:rPr>
            </w:pPr>
            <w:r>
              <w:rPr>
                <w:sz w:val="28"/>
                <w:szCs w:val="28"/>
              </w:rPr>
              <w:t>3. "Don't bother if you want a good night's sleep. Rooms were a little dated but clean."</w:t>
            </w:r>
          </w:p>
          <w:p w14:paraId="485A9699" w14:textId="77777777" w:rsidR="00485167" w:rsidRDefault="00000000">
            <w:pPr>
              <w:spacing w:line="360" w:lineRule="auto"/>
              <w:jc w:val="both"/>
              <w:rPr>
                <w:sz w:val="28"/>
                <w:szCs w:val="28"/>
              </w:rPr>
            </w:pPr>
            <w:r>
              <w:rPr>
                <w:sz w:val="28"/>
                <w:szCs w:val="28"/>
              </w:rPr>
              <w:t xml:space="preserve">   - Sentiment: Negative</w:t>
            </w:r>
          </w:p>
          <w:p w14:paraId="565047D1" w14:textId="77777777" w:rsidR="00485167" w:rsidRDefault="00485167">
            <w:pPr>
              <w:spacing w:line="360" w:lineRule="auto"/>
              <w:jc w:val="both"/>
              <w:rPr>
                <w:sz w:val="28"/>
                <w:szCs w:val="28"/>
              </w:rPr>
            </w:pPr>
          </w:p>
          <w:p w14:paraId="60E00DC4" w14:textId="77777777" w:rsidR="00485167" w:rsidRDefault="00000000">
            <w:pPr>
              <w:spacing w:line="360" w:lineRule="auto"/>
              <w:jc w:val="both"/>
              <w:rPr>
                <w:sz w:val="28"/>
                <w:szCs w:val="28"/>
              </w:rPr>
            </w:pPr>
            <w:r>
              <w:rPr>
                <w:sz w:val="28"/>
                <w:szCs w:val="28"/>
              </w:rPr>
              <w:lastRenderedPageBreak/>
              <w:t>4. "Please Read I am appalled by this experience."</w:t>
            </w:r>
          </w:p>
          <w:p w14:paraId="0E7D072D" w14:textId="77777777" w:rsidR="00485167" w:rsidRDefault="00000000">
            <w:pPr>
              <w:spacing w:line="360" w:lineRule="auto"/>
              <w:jc w:val="both"/>
              <w:rPr>
                <w:sz w:val="28"/>
                <w:szCs w:val="28"/>
              </w:rPr>
            </w:pPr>
            <w:r>
              <w:rPr>
                <w:sz w:val="28"/>
                <w:szCs w:val="28"/>
              </w:rPr>
              <w:t xml:space="preserve">   - Sentiment: Negative</w:t>
            </w:r>
          </w:p>
          <w:p w14:paraId="6D88FD32" w14:textId="77777777" w:rsidR="00485167" w:rsidRDefault="00485167">
            <w:pPr>
              <w:spacing w:line="360" w:lineRule="auto"/>
              <w:jc w:val="both"/>
              <w:rPr>
                <w:sz w:val="28"/>
                <w:szCs w:val="28"/>
              </w:rPr>
            </w:pPr>
          </w:p>
          <w:p w14:paraId="3B665BAE" w14:textId="77777777" w:rsidR="00485167" w:rsidRDefault="00000000">
            <w:pPr>
              <w:spacing w:line="360" w:lineRule="auto"/>
              <w:jc w:val="both"/>
              <w:rPr>
                <w:sz w:val="28"/>
                <w:szCs w:val="28"/>
              </w:rPr>
            </w:pPr>
            <w:r>
              <w:rPr>
                <w:sz w:val="28"/>
                <w:szCs w:val="28"/>
              </w:rPr>
              <w:t>5. "Creepy and disturbing staff at night."</w:t>
            </w:r>
          </w:p>
          <w:p w14:paraId="60D7E712" w14:textId="77777777" w:rsidR="00485167" w:rsidRDefault="00000000">
            <w:pPr>
              <w:spacing w:line="360" w:lineRule="auto"/>
              <w:jc w:val="both"/>
              <w:rPr>
                <w:sz w:val="28"/>
                <w:szCs w:val="28"/>
              </w:rPr>
            </w:pPr>
            <w:r>
              <w:rPr>
                <w:sz w:val="28"/>
                <w:szCs w:val="28"/>
              </w:rPr>
              <w:t xml:space="preserve">   - Sentiment: Negative</w:t>
            </w:r>
          </w:p>
          <w:p w14:paraId="55C8749B" w14:textId="77777777" w:rsidR="00485167" w:rsidRDefault="00485167">
            <w:pPr>
              <w:spacing w:line="360" w:lineRule="auto"/>
              <w:jc w:val="both"/>
              <w:rPr>
                <w:sz w:val="28"/>
                <w:szCs w:val="28"/>
              </w:rPr>
            </w:pPr>
          </w:p>
          <w:p w14:paraId="062E3AB3" w14:textId="77777777" w:rsidR="00485167" w:rsidRDefault="00000000">
            <w:pPr>
              <w:spacing w:line="360" w:lineRule="auto"/>
              <w:jc w:val="both"/>
              <w:rPr>
                <w:sz w:val="28"/>
                <w:szCs w:val="28"/>
              </w:rPr>
            </w:pPr>
            <w:r>
              <w:rPr>
                <w:sz w:val="28"/>
                <w:szCs w:val="28"/>
              </w:rPr>
              <w:t xml:space="preserve">6. "Been Charged </w:t>
            </w:r>
            <w:proofErr w:type="gramStart"/>
            <w:r>
              <w:rPr>
                <w:sz w:val="28"/>
                <w:szCs w:val="28"/>
              </w:rPr>
              <w:t>For</w:t>
            </w:r>
            <w:proofErr w:type="gramEnd"/>
            <w:r>
              <w:rPr>
                <w:sz w:val="28"/>
                <w:szCs w:val="28"/>
              </w:rPr>
              <w:t xml:space="preserve"> A Cancelled Reservation."</w:t>
            </w:r>
          </w:p>
          <w:p w14:paraId="368E9715" w14:textId="77777777" w:rsidR="00485167" w:rsidRDefault="00000000">
            <w:pPr>
              <w:spacing w:line="360" w:lineRule="auto"/>
              <w:jc w:val="both"/>
              <w:rPr>
                <w:sz w:val="28"/>
                <w:szCs w:val="28"/>
              </w:rPr>
            </w:pPr>
            <w:r>
              <w:rPr>
                <w:sz w:val="28"/>
                <w:szCs w:val="28"/>
              </w:rPr>
              <w:t xml:space="preserve">   - Sentiment: Negative</w:t>
            </w:r>
          </w:p>
          <w:p w14:paraId="1746C0FF" w14:textId="77777777" w:rsidR="00485167" w:rsidRDefault="00485167">
            <w:pPr>
              <w:spacing w:line="360" w:lineRule="auto"/>
              <w:jc w:val="both"/>
              <w:rPr>
                <w:sz w:val="28"/>
                <w:szCs w:val="28"/>
              </w:rPr>
            </w:pPr>
          </w:p>
          <w:p w14:paraId="1066AB3D" w14:textId="77777777" w:rsidR="00485167" w:rsidRDefault="00000000">
            <w:pPr>
              <w:spacing w:line="360" w:lineRule="auto"/>
              <w:jc w:val="both"/>
              <w:rPr>
                <w:sz w:val="28"/>
                <w:szCs w:val="28"/>
              </w:rPr>
            </w:pPr>
            <w:r>
              <w:rPr>
                <w:sz w:val="28"/>
                <w:szCs w:val="28"/>
              </w:rPr>
              <w:t>7. "Stay well away. Should be closed down."</w:t>
            </w:r>
          </w:p>
          <w:p w14:paraId="4DC40A44" w14:textId="77777777" w:rsidR="00485167" w:rsidRDefault="00000000">
            <w:pPr>
              <w:spacing w:line="360" w:lineRule="auto"/>
              <w:jc w:val="both"/>
              <w:rPr>
                <w:sz w:val="28"/>
                <w:szCs w:val="28"/>
              </w:rPr>
            </w:pPr>
            <w:r>
              <w:rPr>
                <w:sz w:val="28"/>
                <w:szCs w:val="28"/>
              </w:rPr>
              <w:t xml:space="preserve">   - Sentiment: Negative</w:t>
            </w:r>
          </w:p>
          <w:p w14:paraId="74CABB00" w14:textId="77777777" w:rsidR="00485167" w:rsidRDefault="00485167">
            <w:pPr>
              <w:spacing w:line="360" w:lineRule="auto"/>
              <w:jc w:val="both"/>
              <w:rPr>
                <w:sz w:val="28"/>
                <w:szCs w:val="28"/>
              </w:rPr>
            </w:pPr>
          </w:p>
          <w:p w14:paraId="2074E936" w14:textId="77777777" w:rsidR="00485167" w:rsidRDefault="00000000">
            <w:pPr>
              <w:spacing w:line="360" w:lineRule="auto"/>
              <w:jc w:val="both"/>
              <w:rPr>
                <w:sz w:val="28"/>
                <w:szCs w:val="28"/>
              </w:rPr>
            </w:pPr>
            <w:r>
              <w:rPr>
                <w:sz w:val="28"/>
                <w:szCs w:val="28"/>
              </w:rPr>
              <w:t>8. "Uncomfortable I would not stay again."</w:t>
            </w:r>
          </w:p>
          <w:p w14:paraId="402379FC" w14:textId="77777777" w:rsidR="00485167" w:rsidRDefault="00000000">
            <w:pPr>
              <w:spacing w:line="360" w:lineRule="auto"/>
              <w:jc w:val="both"/>
              <w:rPr>
                <w:sz w:val="28"/>
                <w:szCs w:val="28"/>
              </w:rPr>
            </w:pPr>
            <w:r>
              <w:rPr>
                <w:sz w:val="28"/>
                <w:szCs w:val="28"/>
              </w:rPr>
              <w:t xml:space="preserve">   - Sentiment: Negative</w:t>
            </w:r>
          </w:p>
          <w:p w14:paraId="2C0B8952" w14:textId="77777777" w:rsidR="00485167" w:rsidRDefault="00485167">
            <w:pPr>
              <w:spacing w:line="360" w:lineRule="auto"/>
              <w:jc w:val="both"/>
              <w:rPr>
                <w:sz w:val="28"/>
                <w:szCs w:val="28"/>
              </w:rPr>
            </w:pPr>
          </w:p>
        </w:tc>
      </w:tr>
    </w:tbl>
    <w:p w14:paraId="7D9286D5" w14:textId="77777777" w:rsidR="00485167" w:rsidRDefault="00485167">
      <w:pPr>
        <w:spacing w:line="360" w:lineRule="auto"/>
        <w:jc w:val="both"/>
        <w:rPr>
          <w:sz w:val="28"/>
          <w:szCs w:val="28"/>
        </w:rPr>
      </w:pPr>
    </w:p>
    <w:p w14:paraId="794B86FF" w14:textId="77777777" w:rsidR="00485167" w:rsidRDefault="00485167">
      <w:pPr>
        <w:spacing w:line="360" w:lineRule="auto"/>
        <w:jc w:val="both"/>
        <w:rPr>
          <w:rFonts w:ascii="Times New Roman" w:hAnsi="Times New Roman"/>
          <w:sz w:val="24"/>
          <w:szCs w:val="24"/>
        </w:rPr>
      </w:pPr>
    </w:p>
    <w:sectPr w:rsidR="00485167">
      <w:headerReference w:type="default" r:id="rId52"/>
      <w:footerReference w:type="default" r:id="rId53"/>
      <w:pgSz w:w="12240" w:h="15840"/>
      <w:pgMar w:top="1440" w:right="1440" w:bottom="1440" w:left="1440" w:header="720" w:footer="720" w:gutter="0"/>
      <w:cols w:space="720"/>
      <w:docGrid w:linePitch="360"/>
    </w:sectPr>
  </w:body>
</w:document>
</file>

<file path=word/comments.xml><?xml version="1.0" encoding="utf-8"?>
<w:comment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comment w:id="15" w:author="Nik Whitehead" w:date="2023-02-06T14:11:00Z" w:initials="NW">
    <w:p w14:paraId="00000001" w14:textId="77777777" w:rsidR="00485167" w:rsidRDefault="00000000">
      <w:pPr>
        <w:pStyle w:val="CommentText"/>
      </w:pPr>
      <w:r>
        <w:rPr>
          <w:rStyle w:val="CommentReference"/>
        </w:rPr>
        <w:annotationRef/>
      </w:r>
      <w:r>
        <w:t>Add any appropriate codes of practice for your discipline or applicable legal codes (e.g. data protection legislation if your research is undertaken outside of the UK).</w:t>
      </w:r>
    </w:p>
  </w:comment>
  <w:comment w:id="16" w:author="Nik Whitehead" w:date="2023-02-06T13:47:00Z" w:initials="NW">
    <w:p w14:paraId="00000002" w14:textId="77777777" w:rsidR="00485167" w:rsidRDefault="00000000">
      <w:pPr>
        <w:pStyle w:val="CommentText"/>
      </w:pPr>
      <w:r>
        <w:rPr>
          <w:rStyle w:val="CommentReference"/>
        </w:rPr>
        <w:annotationRef/>
      </w:r>
      <w:r>
        <w:t>Interviews with participants do not count as documentation not in the public domain.</w:t>
      </w:r>
    </w:p>
  </w:comment>
  <w:comment w:id="17" w:author="Nik Whitehead" w:date="2023-02-06T13:48:00Z" w:initials="NW">
    <w:p w14:paraId="00000003" w14:textId="77777777" w:rsidR="00485167" w:rsidRDefault="00000000">
      <w:pPr>
        <w:pStyle w:val="CommentText"/>
      </w:pPr>
      <w:r>
        <w:rPr>
          <w:rStyle w:val="CommentReference"/>
        </w:rPr>
        <w:annotationRef/>
      </w:r>
      <w:r>
        <w:t xml:space="preserve">It is perfectly okay for research not to relate to any of the seven aims. Some research does, some research doesn't. </w:t>
      </w:r>
    </w:p>
  </w:comment>
  <w:comment w:id="18" w:author="Nik Whitehead" w:date="2023-02-06T13:49:00Z" w:initials="NW">
    <w:p w14:paraId="00000004" w14:textId="77777777" w:rsidR="00485167" w:rsidRDefault="00000000">
      <w:pPr>
        <w:pStyle w:val="CommentText"/>
      </w:pPr>
      <w:r>
        <w:rPr>
          <w:rStyle w:val="CommentReference"/>
        </w:rPr>
        <w:annotationRef/>
      </w:r>
      <w:r>
        <w:t>NB: Any audio/video recordings of interviews with participants are classified as Personal Data under GDPR/DPA2018. If you intend to use these then note this in section J,</w:t>
      </w:r>
    </w:p>
  </w:comment>
  <w:comment w:id="19" w:author="Nik Whitehead" w:date="2023-02-06T13:50:00Z" w:initials="NW">
    <w:p w14:paraId="00000005" w14:textId="77777777" w:rsidR="00485167" w:rsidRDefault="00000000">
      <w:pPr>
        <w:pStyle w:val="CommentText"/>
      </w:pPr>
      <w:r>
        <w:rPr>
          <w:rStyle w:val="CommentReference"/>
        </w:rPr>
        <w:annotationRef/>
      </w:r>
      <w:r>
        <w:t>NB: IP addresses and usernames are classified as Personal Data under GDPR/DPA2018. If you intend to use log files that capture these then note this in section J,</w:t>
      </w:r>
    </w:p>
  </w:comment>
  <w:comment w:id="20" w:author="Nik Whitehead" w:date="2023-02-06T14:17:00Z" w:initials="NW">
    <w:p w14:paraId="00000006" w14:textId="77777777" w:rsidR="00485167" w:rsidRDefault="00000000">
      <w:pPr>
        <w:pStyle w:val="CommentText"/>
      </w:pPr>
      <w:r>
        <w:rPr>
          <w:rStyle w:val="CommentReference"/>
        </w:rPr>
        <w:annotationRef/>
      </w:r>
      <w:r>
        <w:t>This does not include travel relating to the research.</w:t>
      </w:r>
    </w:p>
  </w:comment>
  <w:comment w:id="28" w:author="Nik Whitehead" w:date="2023-02-06T14:04:00Z" w:initials="NW">
    <w:p w14:paraId="00000007" w14:textId="77777777" w:rsidR="00485167" w:rsidRDefault="00000000">
      <w:pPr>
        <w:pStyle w:val="CommentText"/>
      </w:pPr>
      <w:r>
        <w:rPr>
          <w:rStyle w:val="CommentReference"/>
        </w:rPr>
        <w:annotationRef/>
      </w:r>
      <w:r>
        <w:t>Suggested text in purple.</w:t>
      </w:r>
    </w:p>
  </w:comment>
  <w:comment w:id="29" w:author="Nik Whitehead" w:date="2023-02-06T14:04:00Z" w:initials="NW">
    <w:p w14:paraId="00000008" w14:textId="77777777" w:rsidR="00485167" w:rsidRDefault="00000000">
      <w:pPr>
        <w:pStyle w:val="CommentText"/>
      </w:pPr>
      <w:r>
        <w:rPr>
          <w:rStyle w:val="CommentReference"/>
        </w:rPr>
        <w:annotationRef/>
      </w:r>
      <w:r>
        <w:t>If you are collecting data outside of the UK then you should tick YES.</w:t>
      </w:r>
    </w:p>
  </w:comment>
  <w:comment w:id="30" w:author="Nik Whitehead" w:date="2023-02-06T14:05:00Z" w:initials="NW">
    <w:p w14:paraId="00000009" w14:textId="77777777" w:rsidR="00485167" w:rsidRDefault="00000000">
      <w:pPr>
        <w:pStyle w:val="CommentText"/>
      </w:pPr>
      <w:r>
        <w:rPr>
          <w:rStyle w:val="CommentReference"/>
        </w:rPr>
        <w:annotationRef/>
      </w:r>
      <w:r>
        <w:t>Suggested text in purple.</w:t>
      </w:r>
    </w:p>
  </w:comment>
</w:comments>
</file>

<file path=word/commentsExtended.xml><?xml version="1.0" encoding="utf-8"?>
<w15:commentsEx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commentEx w15:paraId="00000001" w15:done="0"/>
  <w15:commentEx w15:paraId="00000002" w15:done="0"/>
  <w15:commentEx w15:paraId="00000003" w15:done="0"/>
  <w15:commentEx w15:paraId="00000004" w15:done="0"/>
  <w15:commentEx w15:paraId="00000005" w15:done="0"/>
  <w15:commentEx w15:paraId="00000006" w15:done="0"/>
  <w15:commentEx w15:paraId="00000007" w15:done="0"/>
  <w15:commentEx w15:paraId="00000008" w15:done="0"/>
  <w15:commentEx w15:paraId="00000009" w15:done="0"/>
</w15:commentsEx>
</file>

<file path=word/commentsIds.xml><?xml version="1.0" encoding="utf-8"?>
<w16cid:commentsId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6cid:commentId w16cid:paraId="00000001" w16cid:durableId="37994189"/>
  <w16cid:commentId w16cid:paraId="00000002" w16cid:durableId="0859039A"/>
  <w16cid:commentId w16cid:paraId="00000003" w16cid:durableId="225675D6"/>
  <w16cid:commentId w16cid:paraId="00000004" w16cid:durableId="7CA6439D"/>
  <w16cid:commentId w16cid:paraId="00000005" w16cid:durableId="7E4CE884"/>
  <w16cid:commentId w16cid:paraId="00000006" w16cid:durableId="57704D75"/>
  <w16cid:commentId w16cid:paraId="00000007" w16cid:durableId="354B5E92"/>
  <w16cid:commentId w16cid:paraId="00000008" w16cid:durableId="69DF331D"/>
  <w16cid:commentId w16cid:paraId="00000009" w16cid:durableId="5963DC36"/>
</w16cid:commentsIds>
</file>

<file path=word/endnotes.xml><?xml version="1.0" encoding="utf-8"?>
<w:end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endnote w:type="separator" w:id="-1">
    <w:p w14:paraId="063B34C2" w14:textId="77777777" w:rsidR="00022CD1" w:rsidRDefault="00022CD1">
      <w:pPr>
        <w:spacing w:after="0" w:line="240" w:lineRule="auto"/>
      </w:pPr>
      <w:r>
        <w:separator/>
      </w:r>
    </w:p>
  </w:endnote>
  <w:endnote w:type="continuationSeparator" w:id="0">
    <w:p w14:paraId="13703351" w14:textId="77777777" w:rsidR="00022CD1" w:rsidRDefault="00022CD1">
      <w:pPr>
        <w:spacing w:after="0" w:line="240" w:lineRule="auto"/>
      </w:pPr>
      <w:r>
        <w:continuationSeparator/>
      </w:r>
    </w:p>
  </w:endnote>
</w:endnotes>
</file>

<file path=word/fontTable.xml><?xml version="1.0" encoding="utf-8"?>
<w:font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font w:name="Symbol">
    <w:panose1 w:val="05050102010706020507"/>
    <w:charset w:val="02"/>
    <w:family w:val="decorative"/>
    <w:pitch w:val="variable"/>
    <w:sig w:usb0="00000000" w:usb1="10000000" w:usb2="00000000" w:usb3="00000000" w:csb0="80000000" w:csb1="00000000"/>
  </w:font>
  <w:font w:name="Times New Roman">
    <w:panose1 w:val="02020603050405020304"/>
    <w:charset w:val="00"/>
    <w:family w:val="roman"/>
    <w:pitch w:val="variable"/>
    <w:sig w:usb0="E0002EFF" w:usb1="C000785B" w:usb2="00000009" w:usb3="00000000" w:csb0="000001FF" w:csb1="00000000"/>
  </w:font>
  <w:font w:name="Courier New">
    <w:panose1 w:val="02070309020205020404"/>
    <w:charset w:val="00"/>
    <w:family w:val="modern"/>
    <w:pitch w:val="fixed"/>
    <w:sig w:usb0="E0002EFF" w:usb1="C0007843" w:usb2="00000009" w:usb3="00000000" w:csb0="000001FF" w:csb1="00000000"/>
  </w:font>
  <w:font w:name="Wingdings">
    <w:panose1 w:val="05000000000000000000"/>
    <w:charset w:val="02"/>
    <w:family w:val="auto"/>
    <w:pitch w:val="variable"/>
    <w:sig w:usb0="00000000" w:usb1="10000000" w:usb2="00000000" w:usb3="00000000" w:csb0="80000000" w:csb1="00000000"/>
  </w:font>
  <w:font w:name="Calibri">
    <w:panose1 w:val="020F0502020204030204"/>
    <w:charset w:val="00"/>
    <w:family w:val="swiss"/>
    <w:pitch w:val="variable"/>
    <w:sig w:usb0="E4002EFF" w:usb1="C000247B" w:usb2="00000009" w:usb3="00000000" w:csb0="000001FF" w:csb1="00000000"/>
  </w:font>
  <w:font w:name="SimSun">
    <w:altName w:val="宋体"/>
    <w:panose1 w:val="02010600030101010101"/>
    <w:charset w:val="86"/>
    <w:family w:val="auto"/>
    <w:pitch w:val="variable"/>
    <w:sig w:usb0="00000203" w:usb1="288F0000" w:usb2="00000016" w:usb3="00000000" w:csb0="00040001" w:csb1="00000000"/>
  </w:font>
  <w:font w:name="Cambria">
    <w:panose1 w:val="02040503050406030204"/>
    <w:charset w:val="00"/>
    <w:family w:val="roman"/>
    <w:pitch w:val="variable"/>
    <w:sig w:usb0="E00006FF" w:usb1="420024FF" w:usb2="02000000" w:usb3="00000000" w:csb0="0000019F" w:csb1="00000000"/>
  </w:font>
  <w:font w:name="Tahoma">
    <w:panose1 w:val="020B0604030504040204"/>
    <w:charset w:val="00"/>
    <w:family w:val="swiss"/>
    <w:pitch w:val="variable"/>
    <w:sig w:usb0="E1002EFF" w:usb1="C000605B" w:usb2="00000029" w:usb3="00000000" w:csb0="000101FF" w:csb1="00000000"/>
  </w:font>
  <w:font w:name="Arial">
    <w:panose1 w:val="020B0604020202020204"/>
    <w:charset w:val="00"/>
    <w:family w:val="swiss"/>
    <w:pitch w:val="variable"/>
    <w:sig w:usb0="E0002EFF" w:usb1="C000785B" w:usb2="00000009" w:usb3="00000000" w:csb0="000001FF" w:csb1="00000000"/>
  </w:font>
  <w:font w:name="MS Gothic">
    <w:altName w:val="ＭＳ ゴシック"/>
    <w:panose1 w:val="020B0609070205080204"/>
    <w:charset w:val="80"/>
    <w:family w:val="modern"/>
    <w:pitch w:val="fixed"/>
    <w:sig w:usb0="E00002FF" w:usb1="6AC7FDFB" w:usb2="08000012" w:usb3="00000000" w:csb0="0002009F" w:csb1="00000000"/>
  </w:font>
  <w:font w:name="Segoe UI Symbol">
    <w:panose1 w:val="020B0502040204020203"/>
    <w:charset w:val="00"/>
    <w:family w:val="swiss"/>
    <w:pitch w:val="variable"/>
    <w:sig w:usb0="800001E3" w:usb1="1200FFEF" w:usb2="00040000" w:usb3="00000000" w:csb0="00000001" w:csb1="00000000"/>
  </w:font>
  <w:font w:name="Segoe UI">
    <w:panose1 w:val="020B0604020202020204"/>
    <w:charset w:val="00"/>
    <w:family w:val="swiss"/>
    <w:pitch w:val="variable"/>
    <w:sig w:usb0="E4002EFF" w:usb1="C000E47F" w:usb2="00000009" w:usb3="00000000" w:csb0="000001FF" w:csb1="00000000"/>
  </w:font>
</w:fonts>
</file>

<file path=word/footer1.xml><?xml version="1.0" encoding="utf-8"?>
<w:ft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45877F86" w14:textId="77777777" w:rsidR="00485167" w:rsidRDefault="00485167">
    <w:pPr>
      <w:jc w:val="center"/>
    </w:pPr>
  </w:p>
</w:ftr>
</file>

<file path=word/footnotes.xml><?xml version="1.0" encoding="utf-8"?>
<w:footnotes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footnote w:type="separator" w:id="-1">
    <w:p w14:paraId="795B54A0" w14:textId="77777777" w:rsidR="00022CD1" w:rsidRDefault="00022CD1">
      <w:pPr>
        <w:spacing w:after="0" w:line="240" w:lineRule="auto"/>
      </w:pPr>
      <w:r>
        <w:separator/>
      </w:r>
    </w:p>
  </w:footnote>
  <w:footnote w:type="continuationSeparator" w:id="0">
    <w:p w14:paraId="54776431" w14:textId="77777777" w:rsidR="00022CD1" w:rsidRDefault="00022CD1">
      <w:pPr>
        <w:spacing w:after="0" w:line="240" w:lineRule="auto"/>
      </w:pPr>
      <w:r>
        <w:continuationSeparator/>
      </w:r>
    </w:p>
  </w:footnote>
</w:footnotes>
</file>

<file path=word/header1.xml><?xml version="1.0" encoding="utf-8"?>
<w:hdr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p w14:paraId="7C84EBA4" w14:textId="77777777" w:rsidR="00485167" w:rsidRDefault="00485167">
    <w:pPr>
      <w:jc w:val="center"/>
    </w:pPr>
  </w:p>
</w:hdr>
</file>

<file path=word/numbering.xml><?xml version="1.0" encoding="utf-8"?>
<w:numbering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abstractNum w:abstractNumId="0" w15:restartNumberingAfterBreak="0">
    <w:nsid w:val="00000001"/>
    <w:multiLevelType w:val="hybridMultilevel"/>
    <w:tmpl w:val="795A09C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 w15:restartNumberingAfterBreak="0">
    <w:nsid w:val="00000002"/>
    <w:multiLevelType w:val="hybridMultilevel"/>
    <w:tmpl w:val="67C09798"/>
    <w:lvl w:ilvl="0" w:tplc="030085B6">
      <w:start w:val="1"/>
      <w:numFmt w:val="bullet"/>
      <w:lvlText w:val=""/>
      <w:lvlJc w:val="left"/>
      <w:pPr>
        <w:tabs>
          <w:tab w:val="left" w:pos="720"/>
        </w:tabs>
        <w:ind w:left="720" w:hanging="360"/>
      </w:pPr>
      <w:rPr>
        <w:rFonts w:ascii="Wingdings" w:hAnsi="Wingdings" w:cs="Wingdings" w:hint="default"/>
      </w:rPr>
    </w:lvl>
    <w:lvl w:ilvl="1" w:tplc="08090003" w:tentative="1">
      <w:start w:val="1"/>
      <w:numFmt w:val="bullet"/>
      <w:lvlText w:val="o"/>
      <w:lvlJc w:val="left"/>
      <w:pPr>
        <w:tabs>
          <w:tab w:val="left" w:pos="1440"/>
        </w:tabs>
        <w:ind w:left="1440" w:hanging="360"/>
      </w:pPr>
      <w:rPr>
        <w:rFonts w:ascii="Courier New" w:hAnsi="Courier New" w:cs="Courier New" w:hint="default"/>
      </w:rPr>
    </w:lvl>
    <w:lvl w:ilvl="2" w:tplc="08090005" w:tentative="1">
      <w:start w:val="1"/>
      <w:numFmt w:val="bullet"/>
      <w:lvlText w:val=""/>
      <w:lvlJc w:val="left"/>
      <w:pPr>
        <w:tabs>
          <w:tab w:val="left" w:pos="2160"/>
        </w:tabs>
        <w:ind w:left="2160" w:hanging="360"/>
      </w:pPr>
      <w:rPr>
        <w:rFonts w:ascii="Wingdings" w:hAnsi="Wingdings" w:cs="Wingdings" w:hint="default"/>
      </w:rPr>
    </w:lvl>
    <w:lvl w:ilvl="3" w:tplc="08090001" w:tentative="1">
      <w:start w:val="1"/>
      <w:numFmt w:val="bullet"/>
      <w:lvlText w:val=""/>
      <w:lvlJc w:val="left"/>
      <w:pPr>
        <w:tabs>
          <w:tab w:val="left" w:pos="2880"/>
        </w:tabs>
        <w:ind w:left="2880" w:hanging="360"/>
      </w:pPr>
      <w:rPr>
        <w:rFonts w:ascii="Symbol" w:hAnsi="Symbol" w:cs="Symbol" w:hint="default"/>
      </w:rPr>
    </w:lvl>
    <w:lvl w:ilvl="4" w:tplc="08090003" w:tentative="1">
      <w:start w:val="1"/>
      <w:numFmt w:val="bullet"/>
      <w:lvlText w:val="o"/>
      <w:lvlJc w:val="left"/>
      <w:pPr>
        <w:tabs>
          <w:tab w:val="left" w:pos="3600"/>
        </w:tabs>
        <w:ind w:left="3600" w:hanging="360"/>
      </w:pPr>
      <w:rPr>
        <w:rFonts w:ascii="Courier New" w:hAnsi="Courier New" w:cs="Courier New" w:hint="default"/>
      </w:rPr>
    </w:lvl>
    <w:lvl w:ilvl="5" w:tplc="08090005" w:tentative="1">
      <w:start w:val="1"/>
      <w:numFmt w:val="bullet"/>
      <w:lvlText w:val=""/>
      <w:lvlJc w:val="left"/>
      <w:pPr>
        <w:tabs>
          <w:tab w:val="left" w:pos="4320"/>
        </w:tabs>
        <w:ind w:left="4320" w:hanging="360"/>
      </w:pPr>
      <w:rPr>
        <w:rFonts w:ascii="Wingdings" w:hAnsi="Wingdings" w:cs="Wingdings" w:hint="default"/>
      </w:rPr>
    </w:lvl>
    <w:lvl w:ilvl="6" w:tplc="08090001" w:tentative="1">
      <w:start w:val="1"/>
      <w:numFmt w:val="bullet"/>
      <w:lvlText w:val=""/>
      <w:lvlJc w:val="left"/>
      <w:pPr>
        <w:tabs>
          <w:tab w:val="left" w:pos="5040"/>
        </w:tabs>
        <w:ind w:left="5040" w:hanging="360"/>
      </w:pPr>
      <w:rPr>
        <w:rFonts w:ascii="Symbol" w:hAnsi="Symbol" w:cs="Symbol" w:hint="default"/>
      </w:rPr>
    </w:lvl>
    <w:lvl w:ilvl="7" w:tplc="08090003" w:tentative="1">
      <w:start w:val="1"/>
      <w:numFmt w:val="bullet"/>
      <w:lvlText w:val="o"/>
      <w:lvlJc w:val="left"/>
      <w:pPr>
        <w:tabs>
          <w:tab w:val="left" w:pos="5760"/>
        </w:tabs>
        <w:ind w:left="5760" w:hanging="360"/>
      </w:pPr>
      <w:rPr>
        <w:rFonts w:ascii="Courier New" w:hAnsi="Courier New" w:cs="Courier New" w:hint="default"/>
      </w:rPr>
    </w:lvl>
    <w:lvl w:ilvl="8" w:tplc="08090005" w:tentative="1">
      <w:start w:val="1"/>
      <w:numFmt w:val="bullet"/>
      <w:lvlText w:val=""/>
      <w:lvlJc w:val="left"/>
      <w:pPr>
        <w:tabs>
          <w:tab w:val="left" w:pos="6480"/>
        </w:tabs>
        <w:ind w:left="6480" w:hanging="360"/>
      </w:pPr>
      <w:rPr>
        <w:rFonts w:ascii="Wingdings" w:hAnsi="Wingdings" w:cs="Wingdings" w:hint="default"/>
      </w:rPr>
    </w:lvl>
  </w:abstractNum>
  <w:abstractNum w:abstractNumId="2" w15:restartNumberingAfterBreak="0">
    <w:nsid w:val="00000003"/>
    <w:multiLevelType w:val="hybridMultilevel"/>
    <w:tmpl w:val="468488F0"/>
    <w:lvl w:ilvl="0" w:tplc="9FEC9CC0">
      <w:start w:val="1"/>
      <w:numFmt w:val="lowerRoman"/>
      <w:lvlText w:val="(%1)"/>
      <w:lvlJc w:val="left"/>
      <w:pPr>
        <w:tabs>
          <w:tab w:val="left" w:pos="360"/>
        </w:tabs>
        <w:ind w:left="360" w:hanging="360"/>
      </w:pPr>
      <w:rPr>
        <w:b w:val="0"/>
        <w:bCs w:val="0"/>
        <w:i w:val="0"/>
        <w:iCs w:val="0"/>
        <w:u w:val="none"/>
        <w:effect w:val="none"/>
        <w:vertAlign w:val="baseline"/>
      </w:rPr>
    </w:lvl>
    <w:lvl w:ilvl="1" w:tplc="08090019">
      <w:start w:val="1"/>
      <w:numFmt w:val="lowerLetter"/>
      <w:lvlText w:val="%2."/>
      <w:lvlJc w:val="left"/>
      <w:pPr>
        <w:tabs>
          <w:tab w:val="left" w:pos="1440"/>
        </w:tabs>
        <w:ind w:left="1440" w:hanging="360"/>
      </w:pPr>
    </w:lvl>
    <w:lvl w:ilvl="2" w:tplc="0809001B">
      <w:start w:val="1"/>
      <w:numFmt w:val="lowerRoman"/>
      <w:lvlText w:val="%3."/>
      <w:lvlJc w:val="right"/>
      <w:pPr>
        <w:tabs>
          <w:tab w:val="left" w:pos="2160"/>
        </w:tabs>
        <w:ind w:left="2160" w:hanging="180"/>
      </w:pPr>
    </w:lvl>
    <w:lvl w:ilvl="3" w:tplc="0809000F">
      <w:start w:val="1"/>
      <w:numFmt w:val="decimal"/>
      <w:lvlText w:val="%4."/>
      <w:lvlJc w:val="left"/>
      <w:pPr>
        <w:tabs>
          <w:tab w:val="left" w:pos="2880"/>
        </w:tabs>
        <w:ind w:left="2880" w:hanging="360"/>
      </w:pPr>
    </w:lvl>
    <w:lvl w:ilvl="4" w:tplc="08090019">
      <w:start w:val="1"/>
      <w:numFmt w:val="lowerLetter"/>
      <w:lvlText w:val="%5."/>
      <w:lvlJc w:val="left"/>
      <w:pPr>
        <w:tabs>
          <w:tab w:val="left" w:pos="3600"/>
        </w:tabs>
        <w:ind w:left="3600" w:hanging="360"/>
      </w:pPr>
    </w:lvl>
    <w:lvl w:ilvl="5" w:tplc="0809001B">
      <w:start w:val="1"/>
      <w:numFmt w:val="lowerRoman"/>
      <w:lvlText w:val="%6."/>
      <w:lvlJc w:val="right"/>
      <w:pPr>
        <w:tabs>
          <w:tab w:val="left" w:pos="4320"/>
        </w:tabs>
        <w:ind w:left="4320" w:hanging="180"/>
      </w:pPr>
    </w:lvl>
    <w:lvl w:ilvl="6" w:tplc="0809000F">
      <w:start w:val="1"/>
      <w:numFmt w:val="decimal"/>
      <w:lvlText w:val="%7."/>
      <w:lvlJc w:val="left"/>
      <w:pPr>
        <w:tabs>
          <w:tab w:val="left" w:pos="5040"/>
        </w:tabs>
        <w:ind w:left="5040" w:hanging="360"/>
      </w:pPr>
    </w:lvl>
    <w:lvl w:ilvl="7" w:tplc="08090019">
      <w:start w:val="1"/>
      <w:numFmt w:val="lowerLetter"/>
      <w:lvlText w:val="%8."/>
      <w:lvlJc w:val="left"/>
      <w:pPr>
        <w:tabs>
          <w:tab w:val="left" w:pos="5760"/>
        </w:tabs>
        <w:ind w:left="5760" w:hanging="360"/>
      </w:pPr>
    </w:lvl>
    <w:lvl w:ilvl="8" w:tplc="0809001B">
      <w:start w:val="1"/>
      <w:numFmt w:val="lowerRoman"/>
      <w:lvlText w:val="%9."/>
      <w:lvlJc w:val="right"/>
      <w:pPr>
        <w:tabs>
          <w:tab w:val="left" w:pos="6480"/>
        </w:tabs>
        <w:ind w:left="6480" w:hanging="180"/>
      </w:pPr>
    </w:lvl>
  </w:abstractNum>
  <w:abstractNum w:abstractNumId="3" w15:restartNumberingAfterBreak="0">
    <w:nsid w:val="00000004"/>
    <w:multiLevelType w:val="hybridMultilevel"/>
    <w:tmpl w:val="B2C26D4E"/>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4" w15:restartNumberingAfterBreak="0">
    <w:nsid w:val="00000005"/>
    <w:multiLevelType w:val="hybridMultilevel"/>
    <w:tmpl w:val="C78CBA06"/>
    <w:lvl w:ilvl="0" w:tplc="209A079C">
      <w:start w:val="1"/>
      <w:numFmt w:val="low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5" w15:restartNumberingAfterBreak="0">
    <w:nsid w:val="00000006"/>
    <w:multiLevelType w:val="hybridMultilevel"/>
    <w:tmpl w:val="C78CBA06"/>
    <w:lvl w:ilvl="0" w:tplc="209A079C">
      <w:start w:val="1"/>
      <w:numFmt w:val="low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6" w15:restartNumberingAfterBreak="0">
    <w:nsid w:val="00000007"/>
    <w:multiLevelType w:val="hybridMultilevel"/>
    <w:tmpl w:val="362A793E"/>
    <w:lvl w:ilvl="0" w:tplc="08090001">
      <w:start w:val="1"/>
      <w:numFmt w:val="bullet"/>
      <w:lvlText w:val=""/>
      <w:lvlJc w:val="left"/>
      <w:pPr>
        <w:tabs>
          <w:tab w:val="left" w:pos="720"/>
        </w:tabs>
        <w:ind w:left="720" w:hanging="360"/>
      </w:pPr>
      <w:rPr>
        <w:rFonts w:ascii="Symbol" w:hAnsi="Symbol" w:cs="Symbol" w:hint="default"/>
      </w:rPr>
    </w:lvl>
    <w:lvl w:ilvl="1" w:tplc="08090003" w:tentative="1">
      <w:start w:val="1"/>
      <w:numFmt w:val="bullet"/>
      <w:lvlText w:val="o"/>
      <w:lvlJc w:val="left"/>
      <w:pPr>
        <w:tabs>
          <w:tab w:val="left" w:pos="1440"/>
        </w:tabs>
        <w:ind w:left="1440" w:hanging="360"/>
      </w:pPr>
      <w:rPr>
        <w:rFonts w:ascii="Courier New" w:hAnsi="Courier New" w:cs="Courier New" w:hint="default"/>
      </w:rPr>
    </w:lvl>
    <w:lvl w:ilvl="2" w:tplc="08090005" w:tentative="1">
      <w:start w:val="1"/>
      <w:numFmt w:val="bullet"/>
      <w:lvlText w:val=""/>
      <w:lvlJc w:val="left"/>
      <w:pPr>
        <w:tabs>
          <w:tab w:val="left" w:pos="2160"/>
        </w:tabs>
        <w:ind w:left="2160" w:hanging="360"/>
      </w:pPr>
      <w:rPr>
        <w:rFonts w:ascii="Wingdings" w:hAnsi="Wingdings" w:cs="Wingdings" w:hint="default"/>
      </w:rPr>
    </w:lvl>
    <w:lvl w:ilvl="3" w:tplc="08090001" w:tentative="1">
      <w:start w:val="1"/>
      <w:numFmt w:val="bullet"/>
      <w:lvlText w:val=""/>
      <w:lvlJc w:val="left"/>
      <w:pPr>
        <w:tabs>
          <w:tab w:val="left" w:pos="2880"/>
        </w:tabs>
        <w:ind w:left="2880" w:hanging="360"/>
      </w:pPr>
      <w:rPr>
        <w:rFonts w:ascii="Symbol" w:hAnsi="Symbol" w:cs="Symbol" w:hint="default"/>
      </w:rPr>
    </w:lvl>
    <w:lvl w:ilvl="4" w:tplc="08090003" w:tentative="1">
      <w:start w:val="1"/>
      <w:numFmt w:val="bullet"/>
      <w:lvlText w:val="o"/>
      <w:lvlJc w:val="left"/>
      <w:pPr>
        <w:tabs>
          <w:tab w:val="left" w:pos="3600"/>
        </w:tabs>
        <w:ind w:left="3600" w:hanging="360"/>
      </w:pPr>
      <w:rPr>
        <w:rFonts w:ascii="Courier New" w:hAnsi="Courier New" w:cs="Courier New" w:hint="default"/>
      </w:rPr>
    </w:lvl>
    <w:lvl w:ilvl="5" w:tplc="08090005" w:tentative="1">
      <w:start w:val="1"/>
      <w:numFmt w:val="bullet"/>
      <w:lvlText w:val=""/>
      <w:lvlJc w:val="left"/>
      <w:pPr>
        <w:tabs>
          <w:tab w:val="left" w:pos="4320"/>
        </w:tabs>
        <w:ind w:left="4320" w:hanging="360"/>
      </w:pPr>
      <w:rPr>
        <w:rFonts w:ascii="Wingdings" w:hAnsi="Wingdings" w:cs="Wingdings" w:hint="default"/>
      </w:rPr>
    </w:lvl>
    <w:lvl w:ilvl="6" w:tplc="08090001" w:tentative="1">
      <w:start w:val="1"/>
      <w:numFmt w:val="bullet"/>
      <w:lvlText w:val=""/>
      <w:lvlJc w:val="left"/>
      <w:pPr>
        <w:tabs>
          <w:tab w:val="left" w:pos="5040"/>
        </w:tabs>
        <w:ind w:left="5040" w:hanging="360"/>
      </w:pPr>
      <w:rPr>
        <w:rFonts w:ascii="Symbol" w:hAnsi="Symbol" w:cs="Symbol" w:hint="default"/>
      </w:rPr>
    </w:lvl>
    <w:lvl w:ilvl="7" w:tplc="08090003" w:tentative="1">
      <w:start w:val="1"/>
      <w:numFmt w:val="bullet"/>
      <w:lvlText w:val="o"/>
      <w:lvlJc w:val="left"/>
      <w:pPr>
        <w:tabs>
          <w:tab w:val="left" w:pos="5760"/>
        </w:tabs>
        <w:ind w:left="5760" w:hanging="360"/>
      </w:pPr>
      <w:rPr>
        <w:rFonts w:ascii="Courier New" w:hAnsi="Courier New" w:cs="Courier New" w:hint="default"/>
      </w:rPr>
    </w:lvl>
    <w:lvl w:ilvl="8" w:tplc="08090005" w:tentative="1">
      <w:start w:val="1"/>
      <w:numFmt w:val="bullet"/>
      <w:lvlText w:val=""/>
      <w:lvlJc w:val="left"/>
      <w:pPr>
        <w:tabs>
          <w:tab w:val="left" w:pos="6480"/>
        </w:tabs>
        <w:ind w:left="6480" w:hanging="360"/>
      </w:pPr>
      <w:rPr>
        <w:rFonts w:ascii="Wingdings" w:hAnsi="Wingdings" w:cs="Wingdings" w:hint="default"/>
      </w:rPr>
    </w:lvl>
  </w:abstractNum>
  <w:abstractNum w:abstractNumId="7" w15:restartNumberingAfterBreak="0">
    <w:nsid w:val="00000008"/>
    <w:multiLevelType w:val="multilevel"/>
    <w:tmpl w:val="53BE1B40"/>
    <w:lvl w:ilvl="0">
      <w:start w:val="1"/>
      <w:numFmt w:val="bullet"/>
      <w:lvlText w:val=""/>
      <w:lvlJc w:val="left"/>
      <w:pPr>
        <w:tabs>
          <w:tab w:val="left" w:pos="720"/>
        </w:tabs>
        <w:ind w:left="720" w:hanging="360"/>
      </w:pPr>
      <w:rPr>
        <w:rFonts w:ascii="Wingdings" w:hAnsi="Wingdings" w:cs="Wingdings" w:hint="default"/>
      </w:rPr>
    </w:lvl>
    <w:lvl w:ilvl="1">
      <w:start w:val="1"/>
      <w:numFmt w:val="bullet"/>
      <w:lvlText w:val="o"/>
      <w:lvlJc w:val="left"/>
      <w:pPr>
        <w:tabs>
          <w:tab w:val="left" w:pos="1440"/>
        </w:tabs>
        <w:ind w:left="1440" w:hanging="360"/>
      </w:pPr>
      <w:rPr>
        <w:rFonts w:ascii="Courier New" w:hAnsi="Courier New" w:cs="Courier New" w:hint="default"/>
      </w:rPr>
    </w:lvl>
    <w:lvl w:ilvl="2">
      <w:start w:val="1"/>
      <w:numFmt w:val="bullet"/>
      <w:lvlText w:val=""/>
      <w:lvlJc w:val="left"/>
      <w:pPr>
        <w:tabs>
          <w:tab w:val="left" w:pos="2160"/>
        </w:tabs>
        <w:ind w:left="2160" w:hanging="360"/>
      </w:pPr>
      <w:rPr>
        <w:rFonts w:ascii="Wingdings" w:hAnsi="Wingdings" w:cs="Wingdings" w:hint="default"/>
      </w:rPr>
    </w:lvl>
    <w:lvl w:ilvl="3">
      <w:start w:val="1"/>
      <w:numFmt w:val="bullet"/>
      <w:lvlText w:val=""/>
      <w:lvlJc w:val="left"/>
      <w:pPr>
        <w:tabs>
          <w:tab w:val="left" w:pos="2880"/>
        </w:tabs>
        <w:ind w:left="2880" w:hanging="360"/>
      </w:pPr>
      <w:rPr>
        <w:rFonts w:ascii="Symbol" w:hAnsi="Symbol" w:cs="Symbol" w:hint="default"/>
      </w:rPr>
    </w:lvl>
    <w:lvl w:ilvl="4">
      <w:start w:val="1"/>
      <w:numFmt w:val="bullet"/>
      <w:lvlText w:val="o"/>
      <w:lvlJc w:val="left"/>
      <w:pPr>
        <w:tabs>
          <w:tab w:val="left" w:pos="3600"/>
        </w:tabs>
        <w:ind w:left="3600" w:hanging="360"/>
      </w:pPr>
      <w:rPr>
        <w:rFonts w:ascii="Courier New" w:hAnsi="Courier New" w:cs="Courier New" w:hint="default"/>
      </w:rPr>
    </w:lvl>
    <w:lvl w:ilvl="5">
      <w:start w:val="1"/>
      <w:numFmt w:val="bullet"/>
      <w:lvlText w:val=""/>
      <w:lvlJc w:val="left"/>
      <w:pPr>
        <w:tabs>
          <w:tab w:val="left" w:pos="4320"/>
        </w:tabs>
        <w:ind w:left="4320" w:hanging="360"/>
      </w:pPr>
      <w:rPr>
        <w:rFonts w:ascii="Wingdings" w:hAnsi="Wingdings" w:cs="Wingdings" w:hint="default"/>
      </w:rPr>
    </w:lvl>
    <w:lvl w:ilvl="6">
      <w:start w:val="1"/>
      <w:numFmt w:val="bullet"/>
      <w:lvlText w:val=""/>
      <w:lvlJc w:val="left"/>
      <w:pPr>
        <w:tabs>
          <w:tab w:val="left" w:pos="5040"/>
        </w:tabs>
        <w:ind w:left="5040" w:hanging="360"/>
      </w:pPr>
      <w:rPr>
        <w:rFonts w:ascii="Symbol" w:hAnsi="Symbol" w:cs="Symbol" w:hint="default"/>
      </w:rPr>
    </w:lvl>
    <w:lvl w:ilvl="7">
      <w:start w:val="1"/>
      <w:numFmt w:val="bullet"/>
      <w:lvlText w:val="o"/>
      <w:lvlJc w:val="left"/>
      <w:pPr>
        <w:tabs>
          <w:tab w:val="left" w:pos="5760"/>
        </w:tabs>
        <w:ind w:left="5760" w:hanging="360"/>
      </w:pPr>
      <w:rPr>
        <w:rFonts w:ascii="Courier New" w:hAnsi="Courier New" w:cs="Courier New" w:hint="default"/>
      </w:rPr>
    </w:lvl>
    <w:lvl w:ilvl="8">
      <w:start w:val="1"/>
      <w:numFmt w:val="bullet"/>
      <w:lvlText w:val=""/>
      <w:lvlJc w:val="left"/>
      <w:pPr>
        <w:tabs>
          <w:tab w:val="left" w:pos="6480"/>
        </w:tabs>
        <w:ind w:left="6480" w:hanging="360"/>
      </w:pPr>
      <w:rPr>
        <w:rFonts w:ascii="Wingdings" w:hAnsi="Wingdings" w:cs="Wingdings" w:hint="default"/>
      </w:rPr>
    </w:lvl>
  </w:abstractNum>
  <w:abstractNum w:abstractNumId="8" w15:restartNumberingAfterBreak="0">
    <w:nsid w:val="00000009"/>
    <w:multiLevelType w:val="hybridMultilevel"/>
    <w:tmpl w:val="78665D26"/>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9" w15:restartNumberingAfterBreak="0">
    <w:nsid w:val="0000000A"/>
    <w:multiLevelType w:val="hybridMultilevel"/>
    <w:tmpl w:val="FE605E2A"/>
    <w:lvl w:ilvl="0" w:tplc="08090001">
      <w:start w:val="1"/>
      <w:numFmt w:val="bullet"/>
      <w:lvlText w:val=""/>
      <w:lvlJc w:val="left"/>
      <w:pPr>
        <w:tabs>
          <w:tab w:val="left" w:pos="720"/>
        </w:tabs>
        <w:ind w:left="720" w:hanging="360"/>
      </w:pPr>
      <w:rPr>
        <w:rFonts w:ascii="Symbol" w:hAnsi="Symbol" w:cs="Symbol" w:hint="default"/>
      </w:rPr>
    </w:lvl>
    <w:lvl w:ilvl="1" w:tplc="08090019" w:tentative="1">
      <w:start w:val="1"/>
      <w:numFmt w:val="lowerLetter"/>
      <w:lvlText w:val="%2."/>
      <w:lvlJc w:val="left"/>
      <w:pPr>
        <w:tabs>
          <w:tab w:val="left" w:pos="1440"/>
        </w:tabs>
        <w:ind w:left="1440" w:hanging="360"/>
      </w:pPr>
    </w:lvl>
    <w:lvl w:ilvl="2" w:tplc="0809001B" w:tentative="1">
      <w:start w:val="1"/>
      <w:numFmt w:val="lowerRoman"/>
      <w:lvlText w:val="%3."/>
      <w:lvlJc w:val="right"/>
      <w:pPr>
        <w:tabs>
          <w:tab w:val="left" w:pos="2160"/>
        </w:tabs>
        <w:ind w:left="2160" w:hanging="180"/>
      </w:pPr>
    </w:lvl>
    <w:lvl w:ilvl="3" w:tplc="0809000F" w:tentative="1">
      <w:start w:val="1"/>
      <w:numFmt w:val="decimal"/>
      <w:lvlText w:val="%4."/>
      <w:lvlJc w:val="left"/>
      <w:pPr>
        <w:tabs>
          <w:tab w:val="left" w:pos="2880"/>
        </w:tabs>
        <w:ind w:left="2880" w:hanging="360"/>
      </w:pPr>
    </w:lvl>
    <w:lvl w:ilvl="4" w:tplc="08090019" w:tentative="1">
      <w:start w:val="1"/>
      <w:numFmt w:val="lowerLetter"/>
      <w:lvlText w:val="%5."/>
      <w:lvlJc w:val="left"/>
      <w:pPr>
        <w:tabs>
          <w:tab w:val="left" w:pos="3600"/>
        </w:tabs>
        <w:ind w:left="3600" w:hanging="360"/>
      </w:pPr>
    </w:lvl>
    <w:lvl w:ilvl="5" w:tplc="0809001B" w:tentative="1">
      <w:start w:val="1"/>
      <w:numFmt w:val="lowerRoman"/>
      <w:lvlText w:val="%6."/>
      <w:lvlJc w:val="right"/>
      <w:pPr>
        <w:tabs>
          <w:tab w:val="left" w:pos="4320"/>
        </w:tabs>
        <w:ind w:left="4320" w:hanging="180"/>
      </w:pPr>
    </w:lvl>
    <w:lvl w:ilvl="6" w:tplc="0809000F" w:tentative="1">
      <w:start w:val="1"/>
      <w:numFmt w:val="decimal"/>
      <w:lvlText w:val="%7."/>
      <w:lvlJc w:val="left"/>
      <w:pPr>
        <w:tabs>
          <w:tab w:val="left" w:pos="5040"/>
        </w:tabs>
        <w:ind w:left="5040" w:hanging="360"/>
      </w:pPr>
    </w:lvl>
    <w:lvl w:ilvl="7" w:tplc="08090019" w:tentative="1">
      <w:start w:val="1"/>
      <w:numFmt w:val="lowerLetter"/>
      <w:lvlText w:val="%8."/>
      <w:lvlJc w:val="left"/>
      <w:pPr>
        <w:tabs>
          <w:tab w:val="left" w:pos="5760"/>
        </w:tabs>
        <w:ind w:left="5760" w:hanging="360"/>
      </w:pPr>
    </w:lvl>
    <w:lvl w:ilvl="8" w:tplc="0809001B" w:tentative="1">
      <w:start w:val="1"/>
      <w:numFmt w:val="lowerRoman"/>
      <w:lvlText w:val="%9."/>
      <w:lvlJc w:val="right"/>
      <w:pPr>
        <w:tabs>
          <w:tab w:val="left" w:pos="6480"/>
        </w:tabs>
        <w:ind w:left="6480" w:hanging="180"/>
      </w:pPr>
    </w:lvl>
  </w:abstractNum>
  <w:abstractNum w:abstractNumId="10" w15:restartNumberingAfterBreak="0">
    <w:nsid w:val="0000000B"/>
    <w:multiLevelType w:val="hybridMultilevel"/>
    <w:tmpl w:val="09320ED8"/>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1" w15:restartNumberingAfterBreak="0">
    <w:nsid w:val="0000000C"/>
    <w:multiLevelType w:val="hybridMultilevel"/>
    <w:tmpl w:val="78665D26"/>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2" w15:restartNumberingAfterBreak="0">
    <w:nsid w:val="0000000D"/>
    <w:multiLevelType w:val="hybridMultilevel"/>
    <w:tmpl w:val="8870B44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13" w15:restartNumberingAfterBreak="0">
    <w:nsid w:val="0000000E"/>
    <w:multiLevelType w:val="hybridMultilevel"/>
    <w:tmpl w:val="4A867F44"/>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4" w15:restartNumberingAfterBreak="0">
    <w:nsid w:val="0000000F"/>
    <w:multiLevelType w:val="hybridMultilevel"/>
    <w:tmpl w:val="4D68F1F4"/>
    <w:lvl w:ilvl="0" w:tplc="9FEC9CC0">
      <w:start w:val="1"/>
      <w:numFmt w:val="lowerRoman"/>
      <w:lvlText w:val="(%1)"/>
      <w:lvlJc w:val="left"/>
      <w:pPr>
        <w:tabs>
          <w:tab w:val="left" w:pos="360"/>
        </w:tabs>
        <w:ind w:left="360" w:hanging="360"/>
      </w:pPr>
      <w:rPr>
        <w:b w:val="0"/>
        <w:bCs w:val="0"/>
        <w:i w:val="0"/>
        <w:iCs w:val="0"/>
        <w:u w:val="none"/>
        <w:effect w:val="none"/>
        <w:vertAlign w:val="baseline"/>
      </w:rPr>
    </w:lvl>
    <w:lvl w:ilvl="1" w:tplc="08090019">
      <w:start w:val="1"/>
      <w:numFmt w:val="lowerLetter"/>
      <w:lvlText w:val="%2."/>
      <w:lvlJc w:val="left"/>
      <w:pPr>
        <w:tabs>
          <w:tab w:val="left" w:pos="1440"/>
        </w:tabs>
        <w:ind w:left="1440" w:hanging="360"/>
      </w:pPr>
    </w:lvl>
    <w:lvl w:ilvl="2" w:tplc="0809001B">
      <w:start w:val="1"/>
      <w:numFmt w:val="lowerRoman"/>
      <w:lvlText w:val="%3."/>
      <w:lvlJc w:val="right"/>
      <w:pPr>
        <w:tabs>
          <w:tab w:val="left" w:pos="2160"/>
        </w:tabs>
        <w:ind w:left="2160" w:hanging="180"/>
      </w:pPr>
    </w:lvl>
    <w:lvl w:ilvl="3" w:tplc="0809000F">
      <w:start w:val="1"/>
      <w:numFmt w:val="decimal"/>
      <w:lvlText w:val="%4."/>
      <w:lvlJc w:val="left"/>
      <w:pPr>
        <w:tabs>
          <w:tab w:val="left" w:pos="2880"/>
        </w:tabs>
        <w:ind w:left="2880" w:hanging="360"/>
      </w:pPr>
    </w:lvl>
    <w:lvl w:ilvl="4" w:tplc="08090019">
      <w:start w:val="1"/>
      <w:numFmt w:val="lowerLetter"/>
      <w:lvlText w:val="%5."/>
      <w:lvlJc w:val="left"/>
      <w:pPr>
        <w:tabs>
          <w:tab w:val="left" w:pos="3600"/>
        </w:tabs>
        <w:ind w:left="3600" w:hanging="360"/>
      </w:pPr>
    </w:lvl>
    <w:lvl w:ilvl="5" w:tplc="0809001B">
      <w:start w:val="1"/>
      <w:numFmt w:val="lowerRoman"/>
      <w:lvlText w:val="%6."/>
      <w:lvlJc w:val="right"/>
      <w:pPr>
        <w:tabs>
          <w:tab w:val="left" w:pos="4320"/>
        </w:tabs>
        <w:ind w:left="4320" w:hanging="180"/>
      </w:pPr>
    </w:lvl>
    <w:lvl w:ilvl="6" w:tplc="0809000F">
      <w:start w:val="1"/>
      <w:numFmt w:val="decimal"/>
      <w:lvlText w:val="%7."/>
      <w:lvlJc w:val="left"/>
      <w:pPr>
        <w:tabs>
          <w:tab w:val="left" w:pos="5040"/>
        </w:tabs>
        <w:ind w:left="5040" w:hanging="360"/>
      </w:pPr>
    </w:lvl>
    <w:lvl w:ilvl="7" w:tplc="08090019">
      <w:start w:val="1"/>
      <w:numFmt w:val="lowerLetter"/>
      <w:lvlText w:val="%8."/>
      <w:lvlJc w:val="left"/>
      <w:pPr>
        <w:tabs>
          <w:tab w:val="left" w:pos="5760"/>
        </w:tabs>
        <w:ind w:left="5760" w:hanging="360"/>
      </w:pPr>
    </w:lvl>
    <w:lvl w:ilvl="8" w:tplc="0809001B">
      <w:start w:val="1"/>
      <w:numFmt w:val="lowerRoman"/>
      <w:lvlText w:val="%9."/>
      <w:lvlJc w:val="right"/>
      <w:pPr>
        <w:tabs>
          <w:tab w:val="left" w:pos="6480"/>
        </w:tabs>
        <w:ind w:left="6480" w:hanging="180"/>
      </w:pPr>
    </w:lvl>
  </w:abstractNum>
  <w:abstractNum w:abstractNumId="15" w15:restartNumberingAfterBreak="0">
    <w:nsid w:val="00000010"/>
    <w:multiLevelType w:val="hybridMultilevel"/>
    <w:tmpl w:val="FFBC87C2"/>
    <w:lvl w:ilvl="0" w:tplc="9FEC9CC0">
      <w:start w:val="1"/>
      <w:numFmt w:val="lowerRoman"/>
      <w:lvlText w:val="(%1)"/>
      <w:lvlJc w:val="left"/>
      <w:pPr>
        <w:tabs>
          <w:tab w:val="left" w:pos="360"/>
        </w:tabs>
        <w:ind w:left="360" w:hanging="360"/>
      </w:pPr>
      <w:rPr>
        <w:b w:val="0"/>
        <w:bCs w:val="0"/>
        <w:i w:val="0"/>
        <w:iCs w:val="0"/>
        <w:u w:val="none"/>
        <w:effect w:val="none"/>
        <w:vertAlign w:val="baseline"/>
      </w:rPr>
    </w:lvl>
    <w:lvl w:ilvl="1" w:tplc="08090019">
      <w:start w:val="1"/>
      <w:numFmt w:val="lowerLetter"/>
      <w:lvlText w:val="%2."/>
      <w:lvlJc w:val="left"/>
      <w:pPr>
        <w:tabs>
          <w:tab w:val="left" w:pos="1440"/>
        </w:tabs>
        <w:ind w:left="1440" w:hanging="360"/>
      </w:pPr>
    </w:lvl>
    <w:lvl w:ilvl="2" w:tplc="0809001B">
      <w:start w:val="1"/>
      <w:numFmt w:val="lowerRoman"/>
      <w:lvlText w:val="%3."/>
      <w:lvlJc w:val="right"/>
      <w:pPr>
        <w:tabs>
          <w:tab w:val="left" w:pos="2160"/>
        </w:tabs>
        <w:ind w:left="2160" w:hanging="180"/>
      </w:pPr>
    </w:lvl>
    <w:lvl w:ilvl="3" w:tplc="0809000F">
      <w:start w:val="1"/>
      <w:numFmt w:val="decimal"/>
      <w:lvlText w:val="%4."/>
      <w:lvlJc w:val="left"/>
      <w:pPr>
        <w:tabs>
          <w:tab w:val="left" w:pos="2880"/>
        </w:tabs>
        <w:ind w:left="2880" w:hanging="360"/>
      </w:pPr>
    </w:lvl>
    <w:lvl w:ilvl="4" w:tplc="08090019">
      <w:start w:val="1"/>
      <w:numFmt w:val="lowerLetter"/>
      <w:lvlText w:val="%5."/>
      <w:lvlJc w:val="left"/>
      <w:pPr>
        <w:tabs>
          <w:tab w:val="left" w:pos="3600"/>
        </w:tabs>
        <w:ind w:left="3600" w:hanging="360"/>
      </w:pPr>
    </w:lvl>
    <w:lvl w:ilvl="5" w:tplc="0809001B">
      <w:start w:val="1"/>
      <w:numFmt w:val="lowerRoman"/>
      <w:lvlText w:val="%6."/>
      <w:lvlJc w:val="right"/>
      <w:pPr>
        <w:tabs>
          <w:tab w:val="left" w:pos="4320"/>
        </w:tabs>
        <w:ind w:left="4320" w:hanging="180"/>
      </w:pPr>
    </w:lvl>
    <w:lvl w:ilvl="6" w:tplc="0809000F">
      <w:start w:val="1"/>
      <w:numFmt w:val="decimal"/>
      <w:lvlText w:val="%7."/>
      <w:lvlJc w:val="left"/>
      <w:pPr>
        <w:tabs>
          <w:tab w:val="left" w:pos="5040"/>
        </w:tabs>
        <w:ind w:left="5040" w:hanging="360"/>
      </w:pPr>
    </w:lvl>
    <w:lvl w:ilvl="7" w:tplc="08090019">
      <w:start w:val="1"/>
      <w:numFmt w:val="lowerLetter"/>
      <w:lvlText w:val="%8."/>
      <w:lvlJc w:val="left"/>
      <w:pPr>
        <w:tabs>
          <w:tab w:val="left" w:pos="5760"/>
        </w:tabs>
        <w:ind w:left="5760" w:hanging="360"/>
      </w:pPr>
    </w:lvl>
    <w:lvl w:ilvl="8" w:tplc="0809001B">
      <w:start w:val="1"/>
      <w:numFmt w:val="lowerRoman"/>
      <w:lvlText w:val="%9."/>
      <w:lvlJc w:val="right"/>
      <w:pPr>
        <w:tabs>
          <w:tab w:val="left" w:pos="6480"/>
        </w:tabs>
        <w:ind w:left="6480" w:hanging="180"/>
      </w:pPr>
    </w:lvl>
  </w:abstractNum>
  <w:abstractNum w:abstractNumId="16" w15:restartNumberingAfterBreak="0">
    <w:nsid w:val="00000011"/>
    <w:multiLevelType w:val="hybridMultilevel"/>
    <w:tmpl w:val="1D7222E8"/>
    <w:lvl w:ilvl="0" w:tplc="08090001">
      <w:start w:val="1"/>
      <w:numFmt w:val="bullet"/>
      <w:lvlText w:val=""/>
      <w:lvlJc w:val="left"/>
      <w:pPr>
        <w:ind w:left="780" w:hanging="360"/>
      </w:pPr>
      <w:rPr>
        <w:rFonts w:ascii="Symbol" w:hAnsi="Symbol" w:hint="default"/>
      </w:rPr>
    </w:lvl>
    <w:lvl w:ilvl="1" w:tplc="08090003" w:tentative="1">
      <w:start w:val="1"/>
      <w:numFmt w:val="bullet"/>
      <w:lvlText w:val="o"/>
      <w:lvlJc w:val="left"/>
      <w:pPr>
        <w:ind w:left="1500" w:hanging="360"/>
      </w:pPr>
      <w:rPr>
        <w:rFonts w:ascii="Courier New" w:hAnsi="Courier New" w:cs="Courier New" w:hint="default"/>
      </w:rPr>
    </w:lvl>
    <w:lvl w:ilvl="2" w:tplc="08090005" w:tentative="1">
      <w:start w:val="1"/>
      <w:numFmt w:val="bullet"/>
      <w:lvlText w:val=""/>
      <w:lvlJc w:val="left"/>
      <w:pPr>
        <w:ind w:left="2220" w:hanging="360"/>
      </w:pPr>
      <w:rPr>
        <w:rFonts w:ascii="Wingdings" w:hAnsi="Wingdings" w:hint="default"/>
      </w:rPr>
    </w:lvl>
    <w:lvl w:ilvl="3" w:tplc="08090001" w:tentative="1">
      <w:start w:val="1"/>
      <w:numFmt w:val="bullet"/>
      <w:lvlText w:val=""/>
      <w:lvlJc w:val="left"/>
      <w:pPr>
        <w:ind w:left="2940" w:hanging="360"/>
      </w:pPr>
      <w:rPr>
        <w:rFonts w:ascii="Symbol" w:hAnsi="Symbol" w:hint="default"/>
      </w:rPr>
    </w:lvl>
    <w:lvl w:ilvl="4" w:tplc="08090003" w:tentative="1">
      <w:start w:val="1"/>
      <w:numFmt w:val="bullet"/>
      <w:lvlText w:val="o"/>
      <w:lvlJc w:val="left"/>
      <w:pPr>
        <w:ind w:left="3660" w:hanging="360"/>
      </w:pPr>
      <w:rPr>
        <w:rFonts w:ascii="Courier New" w:hAnsi="Courier New" w:cs="Courier New" w:hint="default"/>
      </w:rPr>
    </w:lvl>
    <w:lvl w:ilvl="5" w:tplc="08090005" w:tentative="1">
      <w:start w:val="1"/>
      <w:numFmt w:val="bullet"/>
      <w:lvlText w:val=""/>
      <w:lvlJc w:val="left"/>
      <w:pPr>
        <w:ind w:left="4380" w:hanging="360"/>
      </w:pPr>
      <w:rPr>
        <w:rFonts w:ascii="Wingdings" w:hAnsi="Wingdings" w:hint="default"/>
      </w:rPr>
    </w:lvl>
    <w:lvl w:ilvl="6" w:tplc="08090001" w:tentative="1">
      <w:start w:val="1"/>
      <w:numFmt w:val="bullet"/>
      <w:lvlText w:val=""/>
      <w:lvlJc w:val="left"/>
      <w:pPr>
        <w:ind w:left="5100" w:hanging="360"/>
      </w:pPr>
      <w:rPr>
        <w:rFonts w:ascii="Symbol" w:hAnsi="Symbol" w:hint="default"/>
      </w:rPr>
    </w:lvl>
    <w:lvl w:ilvl="7" w:tplc="08090003" w:tentative="1">
      <w:start w:val="1"/>
      <w:numFmt w:val="bullet"/>
      <w:lvlText w:val="o"/>
      <w:lvlJc w:val="left"/>
      <w:pPr>
        <w:ind w:left="5820" w:hanging="360"/>
      </w:pPr>
      <w:rPr>
        <w:rFonts w:ascii="Courier New" w:hAnsi="Courier New" w:cs="Courier New" w:hint="default"/>
      </w:rPr>
    </w:lvl>
    <w:lvl w:ilvl="8" w:tplc="08090005" w:tentative="1">
      <w:start w:val="1"/>
      <w:numFmt w:val="bullet"/>
      <w:lvlText w:val=""/>
      <w:lvlJc w:val="left"/>
      <w:pPr>
        <w:ind w:left="6540" w:hanging="360"/>
      </w:pPr>
      <w:rPr>
        <w:rFonts w:ascii="Wingdings" w:hAnsi="Wingdings" w:hint="default"/>
      </w:rPr>
    </w:lvl>
  </w:abstractNum>
  <w:abstractNum w:abstractNumId="17" w15:restartNumberingAfterBreak="0">
    <w:nsid w:val="00000012"/>
    <w:multiLevelType w:val="hybridMultilevel"/>
    <w:tmpl w:val="E09A2854"/>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18" w15:restartNumberingAfterBreak="0">
    <w:nsid w:val="00000013"/>
    <w:multiLevelType w:val="hybridMultilevel"/>
    <w:tmpl w:val="53BE1B40"/>
    <w:lvl w:ilvl="0" w:tplc="0ADE2A78">
      <w:start w:val="1"/>
      <w:numFmt w:val="bullet"/>
      <w:lvlText w:val=""/>
      <w:lvlJc w:val="left"/>
      <w:pPr>
        <w:tabs>
          <w:tab w:val="left" w:pos="720"/>
        </w:tabs>
        <w:ind w:left="720" w:hanging="360"/>
      </w:pPr>
      <w:rPr>
        <w:rFonts w:ascii="Wingdings" w:hAnsi="Wingdings" w:cs="Wingdings" w:hint="default"/>
      </w:rPr>
    </w:lvl>
    <w:lvl w:ilvl="1" w:tplc="08090003" w:tentative="1">
      <w:start w:val="1"/>
      <w:numFmt w:val="bullet"/>
      <w:lvlText w:val="o"/>
      <w:lvlJc w:val="left"/>
      <w:pPr>
        <w:tabs>
          <w:tab w:val="left" w:pos="1440"/>
        </w:tabs>
        <w:ind w:left="1440" w:hanging="360"/>
      </w:pPr>
      <w:rPr>
        <w:rFonts w:ascii="Courier New" w:hAnsi="Courier New" w:cs="Courier New" w:hint="default"/>
      </w:rPr>
    </w:lvl>
    <w:lvl w:ilvl="2" w:tplc="08090005" w:tentative="1">
      <w:start w:val="1"/>
      <w:numFmt w:val="bullet"/>
      <w:lvlText w:val=""/>
      <w:lvlJc w:val="left"/>
      <w:pPr>
        <w:tabs>
          <w:tab w:val="left" w:pos="2160"/>
        </w:tabs>
        <w:ind w:left="2160" w:hanging="360"/>
      </w:pPr>
      <w:rPr>
        <w:rFonts w:ascii="Wingdings" w:hAnsi="Wingdings" w:cs="Wingdings" w:hint="default"/>
      </w:rPr>
    </w:lvl>
    <w:lvl w:ilvl="3" w:tplc="08090001" w:tentative="1">
      <w:start w:val="1"/>
      <w:numFmt w:val="bullet"/>
      <w:lvlText w:val=""/>
      <w:lvlJc w:val="left"/>
      <w:pPr>
        <w:tabs>
          <w:tab w:val="left" w:pos="2880"/>
        </w:tabs>
        <w:ind w:left="2880" w:hanging="360"/>
      </w:pPr>
      <w:rPr>
        <w:rFonts w:ascii="Symbol" w:hAnsi="Symbol" w:cs="Symbol" w:hint="default"/>
      </w:rPr>
    </w:lvl>
    <w:lvl w:ilvl="4" w:tplc="08090003" w:tentative="1">
      <w:start w:val="1"/>
      <w:numFmt w:val="bullet"/>
      <w:lvlText w:val="o"/>
      <w:lvlJc w:val="left"/>
      <w:pPr>
        <w:tabs>
          <w:tab w:val="left" w:pos="3600"/>
        </w:tabs>
        <w:ind w:left="3600" w:hanging="360"/>
      </w:pPr>
      <w:rPr>
        <w:rFonts w:ascii="Courier New" w:hAnsi="Courier New" w:cs="Courier New" w:hint="default"/>
      </w:rPr>
    </w:lvl>
    <w:lvl w:ilvl="5" w:tplc="08090005" w:tentative="1">
      <w:start w:val="1"/>
      <w:numFmt w:val="bullet"/>
      <w:lvlText w:val=""/>
      <w:lvlJc w:val="left"/>
      <w:pPr>
        <w:tabs>
          <w:tab w:val="left" w:pos="4320"/>
        </w:tabs>
        <w:ind w:left="4320" w:hanging="360"/>
      </w:pPr>
      <w:rPr>
        <w:rFonts w:ascii="Wingdings" w:hAnsi="Wingdings" w:cs="Wingdings" w:hint="default"/>
      </w:rPr>
    </w:lvl>
    <w:lvl w:ilvl="6" w:tplc="08090001" w:tentative="1">
      <w:start w:val="1"/>
      <w:numFmt w:val="bullet"/>
      <w:lvlText w:val=""/>
      <w:lvlJc w:val="left"/>
      <w:pPr>
        <w:tabs>
          <w:tab w:val="left" w:pos="5040"/>
        </w:tabs>
        <w:ind w:left="5040" w:hanging="360"/>
      </w:pPr>
      <w:rPr>
        <w:rFonts w:ascii="Symbol" w:hAnsi="Symbol" w:cs="Symbol" w:hint="default"/>
      </w:rPr>
    </w:lvl>
    <w:lvl w:ilvl="7" w:tplc="08090003" w:tentative="1">
      <w:start w:val="1"/>
      <w:numFmt w:val="bullet"/>
      <w:lvlText w:val="o"/>
      <w:lvlJc w:val="left"/>
      <w:pPr>
        <w:tabs>
          <w:tab w:val="left" w:pos="5760"/>
        </w:tabs>
        <w:ind w:left="5760" w:hanging="360"/>
      </w:pPr>
      <w:rPr>
        <w:rFonts w:ascii="Courier New" w:hAnsi="Courier New" w:cs="Courier New" w:hint="default"/>
      </w:rPr>
    </w:lvl>
    <w:lvl w:ilvl="8" w:tplc="08090005" w:tentative="1">
      <w:start w:val="1"/>
      <w:numFmt w:val="bullet"/>
      <w:lvlText w:val=""/>
      <w:lvlJc w:val="left"/>
      <w:pPr>
        <w:tabs>
          <w:tab w:val="left" w:pos="6480"/>
        </w:tabs>
        <w:ind w:left="6480" w:hanging="360"/>
      </w:pPr>
      <w:rPr>
        <w:rFonts w:ascii="Wingdings" w:hAnsi="Wingdings" w:cs="Wingdings" w:hint="default"/>
      </w:rPr>
    </w:lvl>
  </w:abstractNum>
  <w:abstractNum w:abstractNumId="19" w15:restartNumberingAfterBreak="0">
    <w:nsid w:val="00000014"/>
    <w:multiLevelType w:val="hybridMultilevel"/>
    <w:tmpl w:val="56428740"/>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0" w15:restartNumberingAfterBreak="0">
    <w:nsid w:val="00000015"/>
    <w:multiLevelType w:val="hybridMultilevel"/>
    <w:tmpl w:val="2B26CC42"/>
    <w:lvl w:ilvl="0" w:tplc="B5E6F138">
      <w:start w:val="1"/>
      <w:numFmt w:val="decimal"/>
      <w:lvlText w:val="%1."/>
      <w:lvlJc w:val="left"/>
      <w:pPr>
        <w:ind w:left="720" w:hanging="360"/>
      </w:pPr>
      <w:rPr>
        <w:rFonts w:hint="default"/>
        <w:b/>
      </w:rPr>
    </w:lvl>
    <w:lvl w:ilvl="1" w:tplc="04090019" w:tentative="1">
      <w:start w:val="1"/>
      <w:numFmt w:val="lowerLetter"/>
      <w:lvlText w:val="%2."/>
      <w:lvlJc w:val="left"/>
      <w:pPr>
        <w:ind w:left="1440" w:hanging="360"/>
      </w:pPr>
    </w:lvl>
    <w:lvl w:ilvl="2" w:tplc="0409001B" w:tentative="1">
      <w:start w:val="1"/>
      <w:numFmt w:val="lowerRoman"/>
      <w:lvlText w:val="%3."/>
      <w:lvlJc w:val="right"/>
      <w:pPr>
        <w:ind w:left="2160" w:hanging="180"/>
      </w:pPr>
    </w:lvl>
    <w:lvl w:ilvl="3" w:tplc="0409000F" w:tentative="1">
      <w:start w:val="1"/>
      <w:numFmt w:val="decimal"/>
      <w:lvlText w:val="%4."/>
      <w:lvlJc w:val="left"/>
      <w:pPr>
        <w:ind w:left="2880" w:hanging="360"/>
      </w:pPr>
    </w:lvl>
    <w:lvl w:ilvl="4" w:tplc="04090019" w:tentative="1">
      <w:start w:val="1"/>
      <w:numFmt w:val="lowerLetter"/>
      <w:lvlText w:val="%5."/>
      <w:lvlJc w:val="left"/>
      <w:pPr>
        <w:ind w:left="3600" w:hanging="360"/>
      </w:pPr>
    </w:lvl>
    <w:lvl w:ilvl="5" w:tplc="0409001B" w:tentative="1">
      <w:start w:val="1"/>
      <w:numFmt w:val="lowerRoman"/>
      <w:lvlText w:val="%6."/>
      <w:lvlJc w:val="right"/>
      <w:pPr>
        <w:ind w:left="4320" w:hanging="180"/>
      </w:pPr>
    </w:lvl>
    <w:lvl w:ilvl="6" w:tplc="0409000F" w:tentative="1">
      <w:start w:val="1"/>
      <w:numFmt w:val="decimal"/>
      <w:lvlText w:val="%7."/>
      <w:lvlJc w:val="left"/>
      <w:pPr>
        <w:ind w:left="5040" w:hanging="360"/>
      </w:pPr>
    </w:lvl>
    <w:lvl w:ilvl="7" w:tplc="04090019" w:tentative="1">
      <w:start w:val="1"/>
      <w:numFmt w:val="lowerLetter"/>
      <w:lvlText w:val="%8."/>
      <w:lvlJc w:val="left"/>
      <w:pPr>
        <w:ind w:left="5760" w:hanging="360"/>
      </w:pPr>
    </w:lvl>
    <w:lvl w:ilvl="8" w:tplc="0409001B" w:tentative="1">
      <w:start w:val="1"/>
      <w:numFmt w:val="lowerRoman"/>
      <w:lvlText w:val="%9."/>
      <w:lvlJc w:val="right"/>
      <w:pPr>
        <w:ind w:left="6480" w:hanging="180"/>
      </w:pPr>
    </w:lvl>
  </w:abstractNum>
  <w:abstractNum w:abstractNumId="21" w15:restartNumberingAfterBreak="0">
    <w:nsid w:val="00000016"/>
    <w:multiLevelType w:val="hybridMultilevel"/>
    <w:tmpl w:val="ACCCADCC"/>
    <w:lvl w:ilvl="0" w:tplc="0809000F">
      <w:start w:val="1"/>
      <w:numFmt w:val="decimal"/>
      <w:lvlText w:val="%1."/>
      <w:lvlJc w:val="left"/>
      <w:pPr>
        <w:ind w:left="720" w:hanging="36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2" w15:restartNumberingAfterBreak="0">
    <w:nsid w:val="00000017"/>
    <w:multiLevelType w:val="hybridMultilevel"/>
    <w:tmpl w:val="9C145154"/>
    <w:lvl w:ilvl="0" w:tplc="08090001">
      <w:start w:val="1"/>
      <w:numFmt w:val="bullet"/>
      <w:lvlText w:val=""/>
      <w:lvlJc w:val="left"/>
      <w:pPr>
        <w:tabs>
          <w:tab w:val="left" w:pos="720"/>
        </w:tabs>
        <w:ind w:left="720" w:hanging="360"/>
      </w:pPr>
      <w:rPr>
        <w:rFonts w:ascii="Symbol" w:hAnsi="Symbol" w:cs="Symbol" w:hint="default"/>
      </w:rPr>
    </w:lvl>
    <w:lvl w:ilvl="1" w:tplc="08090003" w:tentative="1">
      <w:start w:val="1"/>
      <w:numFmt w:val="bullet"/>
      <w:lvlText w:val="o"/>
      <w:lvlJc w:val="left"/>
      <w:pPr>
        <w:tabs>
          <w:tab w:val="left" w:pos="1440"/>
        </w:tabs>
        <w:ind w:left="1440" w:hanging="360"/>
      </w:pPr>
      <w:rPr>
        <w:rFonts w:ascii="Courier New" w:hAnsi="Courier New" w:cs="Courier New" w:hint="default"/>
      </w:rPr>
    </w:lvl>
    <w:lvl w:ilvl="2" w:tplc="08090005" w:tentative="1">
      <w:start w:val="1"/>
      <w:numFmt w:val="bullet"/>
      <w:lvlText w:val=""/>
      <w:lvlJc w:val="left"/>
      <w:pPr>
        <w:tabs>
          <w:tab w:val="left" w:pos="2160"/>
        </w:tabs>
        <w:ind w:left="2160" w:hanging="360"/>
      </w:pPr>
      <w:rPr>
        <w:rFonts w:ascii="Wingdings" w:hAnsi="Wingdings" w:cs="Wingdings" w:hint="default"/>
      </w:rPr>
    </w:lvl>
    <w:lvl w:ilvl="3" w:tplc="08090001" w:tentative="1">
      <w:start w:val="1"/>
      <w:numFmt w:val="bullet"/>
      <w:lvlText w:val=""/>
      <w:lvlJc w:val="left"/>
      <w:pPr>
        <w:tabs>
          <w:tab w:val="left" w:pos="2880"/>
        </w:tabs>
        <w:ind w:left="2880" w:hanging="360"/>
      </w:pPr>
      <w:rPr>
        <w:rFonts w:ascii="Symbol" w:hAnsi="Symbol" w:cs="Symbol" w:hint="default"/>
      </w:rPr>
    </w:lvl>
    <w:lvl w:ilvl="4" w:tplc="08090003" w:tentative="1">
      <w:start w:val="1"/>
      <w:numFmt w:val="bullet"/>
      <w:lvlText w:val="o"/>
      <w:lvlJc w:val="left"/>
      <w:pPr>
        <w:tabs>
          <w:tab w:val="left" w:pos="3600"/>
        </w:tabs>
        <w:ind w:left="3600" w:hanging="360"/>
      </w:pPr>
      <w:rPr>
        <w:rFonts w:ascii="Courier New" w:hAnsi="Courier New" w:cs="Courier New" w:hint="default"/>
      </w:rPr>
    </w:lvl>
    <w:lvl w:ilvl="5" w:tplc="08090005" w:tentative="1">
      <w:start w:val="1"/>
      <w:numFmt w:val="bullet"/>
      <w:lvlText w:val=""/>
      <w:lvlJc w:val="left"/>
      <w:pPr>
        <w:tabs>
          <w:tab w:val="left" w:pos="4320"/>
        </w:tabs>
        <w:ind w:left="4320" w:hanging="360"/>
      </w:pPr>
      <w:rPr>
        <w:rFonts w:ascii="Wingdings" w:hAnsi="Wingdings" w:cs="Wingdings" w:hint="default"/>
      </w:rPr>
    </w:lvl>
    <w:lvl w:ilvl="6" w:tplc="08090001" w:tentative="1">
      <w:start w:val="1"/>
      <w:numFmt w:val="bullet"/>
      <w:lvlText w:val=""/>
      <w:lvlJc w:val="left"/>
      <w:pPr>
        <w:tabs>
          <w:tab w:val="left" w:pos="5040"/>
        </w:tabs>
        <w:ind w:left="5040" w:hanging="360"/>
      </w:pPr>
      <w:rPr>
        <w:rFonts w:ascii="Symbol" w:hAnsi="Symbol" w:cs="Symbol" w:hint="default"/>
      </w:rPr>
    </w:lvl>
    <w:lvl w:ilvl="7" w:tplc="08090003" w:tentative="1">
      <w:start w:val="1"/>
      <w:numFmt w:val="bullet"/>
      <w:lvlText w:val="o"/>
      <w:lvlJc w:val="left"/>
      <w:pPr>
        <w:tabs>
          <w:tab w:val="left" w:pos="5760"/>
        </w:tabs>
        <w:ind w:left="5760" w:hanging="360"/>
      </w:pPr>
      <w:rPr>
        <w:rFonts w:ascii="Courier New" w:hAnsi="Courier New" w:cs="Courier New" w:hint="default"/>
      </w:rPr>
    </w:lvl>
    <w:lvl w:ilvl="8" w:tplc="08090005" w:tentative="1">
      <w:start w:val="1"/>
      <w:numFmt w:val="bullet"/>
      <w:lvlText w:val=""/>
      <w:lvlJc w:val="left"/>
      <w:pPr>
        <w:tabs>
          <w:tab w:val="left" w:pos="6480"/>
        </w:tabs>
        <w:ind w:left="6480" w:hanging="360"/>
      </w:pPr>
      <w:rPr>
        <w:rFonts w:ascii="Wingdings" w:hAnsi="Wingdings" w:cs="Wingdings" w:hint="default"/>
      </w:rPr>
    </w:lvl>
  </w:abstractNum>
  <w:abstractNum w:abstractNumId="23" w15:restartNumberingAfterBreak="0">
    <w:nsid w:val="00000018"/>
    <w:multiLevelType w:val="hybridMultilevel"/>
    <w:tmpl w:val="4330EEE6"/>
    <w:lvl w:ilvl="0" w:tplc="774AEDBE">
      <w:start w:val="1"/>
      <w:numFmt w:val="lowerRoman"/>
      <w:lvlText w:val="%1."/>
      <w:lvlJc w:val="left"/>
      <w:pPr>
        <w:ind w:left="1080" w:hanging="720"/>
      </w:pPr>
      <w:rPr>
        <w:rFonts w:ascii="Times New Roman" w:hAnsi="Times New Roman"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abstractNum w:abstractNumId="24" w15:restartNumberingAfterBreak="0">
    <w:nsid w:val="00000019"/>
    <w:multiLevelType w:val="hybridMultilevel"/>
    <w:tmpl w:val="9DC03752"/>
    <w:lvl w:ilvl="0" w:tplc="08090001">
      <w:start w:val="1"/>
      <w:numFmt w:val="bullet"/>
      <w:lvlText w:val=""/>
      <w:lvlJc w:val="left"/>
      <w:pPr>
        <w:ind w:left="720" w:hanging="360"/>
      </w:pPr>
      <w:rPr>
        <w:rFonts w:ascii="Symbol" w:hAnsi="Symbol" w:cs="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cs="Wingdings" w:hint="default"/>
      </w:rPr>
    </w:lvl>
    <w:lvl w:ilvl="3" w:tplc="08090001" w:tentative="1">
      <w:start w:val="1"/>
      <w:numFmt w:val="bullet"/>
      <w:lvlText w:val=""/>
      <w:lvlJc w:val="left"/>
      <w:pPr>
        <w:ind w:left="2880" w:hanging="360"/>
      </w:pPr>
      <w:rPr>
        <w:rFonts w:ascii="Symbol" w:hAnsi="Symbol" w:cs="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cs="Wingdings" w:hint="default"/>
      </w:rPr>
    </w:lvl>
    <w:lvl w:ilvl="6" w:tplc="08090001" w:tentative="1">
      <w:start w:val="1"/>
      <w:numFmt w:val="bullet"/>
      <w:lvlText w:val=""/>
      <w:lvlJc w:val="left"/>
      <w:pPr>
        <w:ind w:left="5040" w:hanging="360"/>
      </w:pPr>
      <w:rPr>
        <w:rFonts w:ascii="Symbol" w:hAnsi="Symbol" w:cs="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cs="Wingdings" w:hint="default"/>
      </w:rPr>
    </w:lvl>
  </w:abstractNum>
  <w:abstractNum w:abstractNumId="25" w15:restartNumberingAfterBreak="0">
    <w:nsid w:val="0000001A"/>
    <w:multiLevelType w:val="hybridMultilevel"/>
    <w:tmpl w:val="B726C862"/>
    <w:lvl w:ilvl="0" w:tplc="08090001">
      <w:start w:val="1"/>
      <w:numFmt w:val="bullet"/>
      <w:lvlText w:val=""/>
      <w:lvlJc w:val="left"/>
      <w:pPr>
        <w:ind w:left="720" w:hanging="360"/>
      </w:pPr>
      <w:rPr>
        <w:rFonts w:ascii="Symbol" w:hAnsi="Symbol" w:hint="default"/>
      </w:rPr>
    </w:lvl>
    <w:lvl w:ilvl="1" w:tplc="08090003" w:tentative="1">
      <w:start w:val="1"/>
      <w:numFmt w:val="bullet"/>
      <w:lvlText w:val="o"/>
      <w:lvlJc w:val="left"/>
      <w:pPr>
        <w:ind w:left="1440" w:hanging="360"/>
      </w:pPr>
      <w:rPr>
        <w:rFonts w:ascii="Courier New" w:hAnsi="Courier New" w:cs="Courier New" w:hint="default"/>
      </w:rPr>
    </w:lvl>
    <w:lvl w:ilvl="2" w:tplc="08090005" w:tentative="1">
      <w:start w:val="1"/>
      <w:numFmt w:val="bullet"/>
      <w:lvlText w:val=""/>
      <w:lvlJc w:val="left"/>
      <w:pPr>
        <w:ind w:left="2160" w:hanging="360"/>
      </w:pPr>
      <w:rPr>
        <w:rFonts w:ascii="Wingdings" w:hAnsi="Wingdings" w:hint="default"/>
      </w:rPr>
    </w:lvl>
    <w:lvl w:ilvl="3" w:tplc="08090001" w:tentative="1">
      <w:start w:val="1"/>
      <w:numFmt w:val="bullet"/>
      <w:lvlText w:val=""/>
      <w:lvlJc w:val="left"/>
      <w:pPr>
        <w:ind w:left="2880" w:hanging="360"/>
      </w:pPr>
      <w:rPr>
        <w:rFonts w:ascii="Symbol" w:hAnsi="Symbol" w:hint="default"/>
      </w:rPr>
    </w:lvl>
    <w:lvl w:ilvl="4" w:tplc="08090003" w:tentative="1">
      <w:start w:val="1"/>
      <w:numFmt w:val="bullet"/>
      <w:lvlText w:val="o"/>
      <w:lvlJc w:val="left"/>
      <w:pPr>
        <w:ind w:left="3600" w:hanging="360"/>
      </w:pPr>
      <w:rPr>
        <w:rFonts w:ascii="Courier New" w:hAnsi="Courier New" w:cs="Courier New" w:hint="default"/>
      </w:rPr>
    </w:lvl>
    <w:lvl w:ilvl="5" w:tplc="08090005" w:tentative="1">
      <w:start w:val="1"/>
      <w:numFmt w:val="bullet"/>
      <w:lvlText w:val=""/>
      <w:lvlJc w:val="left"/>
      <w:pPr>
        <w:ind w:left="4320" w:hanging="360"/>
      </w:pPr>
      <w:rPr>
        <w:rFonts w:ascii="Wingdings" w:hAnsi="Wingdings" w:hint="default"/>
      </w:rPr>
    </w:lvl>
    <w:lvl w:ilvl="6" w:tplc="08090001" w:tentative="1">
      <w:start w:val="1"/>
      <w:numFmt w:val="bullet"/>
      <w:lvlText w:val=""/>
      <w:lvlJc w:val="left"/>
      <w:pPr>
        <w:ind w:left="5040" w:hanging="360"/>
      </w:pPr>
      <w:rPr>
        <w:rFonts w:ascii="Symbol" w:hAnsi="Symbol" w:hint="default"/>
      </w:rPr>
    </w:lvl>
    <w:lvl w:ilvl="7" w:tplc="08090003" w:tentative="1">
      <w:start w:val="1"/>
      <w:numFmt w:val="bullet"/>
      <w:lvlText w:val="o"/>
      <w:lvlJc w:val="left"/>
      <w:pPr>
        <w:ind w:left="5760" w:hanging="360"/>
      </w:pPr>
      <w:rPr>
        <w:rFonts w:ascii="Courier New" w:hAnsi="Courier New" w:cs="Courier New" w:hint="default"/>
      </w:rPr>
    </w:lvl>
    <w:lvl w:ilvl="8" w:tplc="08090005" w:tentative="1">
      <w:start w:val="1"/>
      <w:numFmt w:val="bullet"/>
      <w:lvlText w:val=""/>
      <w:lvlJc w:val="left"/>
      <w:pPr>
        <w:ind w:left="6480" w:hanging="360"/>
      </w:pPr>
      <w:rPr>
        <w:rFonts w:ascii="Wingdings" w:hAnsi="Wingdings" w:hint="default"/>
      </w:rPr>
    </w:lvl>
  </w:abstractNum>
  <w:abstractNum w:abstractNumId="26" w15:restartNumberingAfterBreak="0">
    <w:nsid w:val="1A9034BC"/>
    <w:multiLevelType w:val="hybridMultilevel"/>
    <w:tmpl w:val="CED45046"/>
    <w:lvl w:ilvl="0" w:tplc="9E1C106E">
      <w:start w:val="1"/>
      <w:numFmt w:val="lowerRoman"/>
      <w:lvlText w:val="%1)"/>
      <w:lvlJc w:val="left"/>
      <w:pPr>
        <w:ind w:left="1080" w:hanging="720"/>
      </w:pPr>
      <w:rPr>
        <w:rFonts w:hint="default"/>
      </w:rPr>
    </w:lvl>
    <w:lvl w:ilvl="1" w:tplc="08090019" w:tentative="1">
      <w:start w:val="1"/>
      <w:numFmt w:val="lowerLetter"/>
      <w:lvlText w:val="%2."/>
      <w:lvlJc w:val="left"/>
      <w:pPr>
        <w:ind w:left="1440" w:hanging="360"/>
      </w:pPr>
    </w:lvl>
    <w:lvl w:ilvl="2" w:tplc="0809001B" w:tentative="1">
      <w:start w:val="1"/>
      <w:numFmt w:val="lowerRoman"/>
      <w:lvlText w:val="%3."/>
      <w:lvlJc w:val="right"/>
      <w:pPr>
        <w:ind w:left="2160" w:hanging="180"/>
      </w:pPr>
    </w:lvl>
    <w:lvl w:ilvl="3" w:tplc="0809000F" w:tentative="1">
      <w:start w:val="1"/>
      <w:numFmt w:val="decimal"/>
      <w:lvlText w:val="%4."/>
      <w:lvlJc w:val="left"/>
      <w:pPr>
        <w:ind w:left="2880" w:hanging="360"/>
      </w:pPr>
    </w:lvl>
    <w:lvl w:ilvl="4" w:tplc="08090019" w:tentative="1">
      <w:start w:val="1"/>
      <w:numFmt w:val="lowerLetter"/>
      <w:lvlText w:val="%5."/>
      <w:lvlJc w:val="left"/>
      <w:pPr>
        <w:ind w:left="3600" w:hanging="360"/>
      </w:pPr>
    </w:lvl>
    <w:lvl w:ilvl="5" w:tplc="0809001B" w:tentative="1">
      <w:start w:val="1"/>
      <w:numFmt w:val="lowerRoman"/>
      <w:lvlText w:val="%6."/>
      <w:lvlJc w:val="right"/>
      <w:pPr>
        <w:ind w:left="4320" w:hanging="180"/>
      </w:pPr>
    </w:lvl>
    <w:lvl w:ilvl="6" w:tplc="0809000F" w:tentative="1">
      <w:start w:val="1"/>
      <w:numFmt w:val="decimal"/>
      <w:lvlText w:val="%7."/>
      <w:lvlJc w:val="left"/>
      <w:pPr>
        <w:ind w:left="5040" w:hanging="360"/>
      </w:pPr>
    </w:lvl>
    <w:lvl w:ilvl="7" w:tplc="08090019" w:tentative="1">
      <w:start w:val="1"/>
      <w:numFmt w:val="lowerLetter"/>
      <w:lvlText w:val="%8."/>
      <w:lvlJc w:val="left"/>
      <w:pPr>
        <w:ind w:left="5760" w:hanging="360"/>
      </w:pPr>
    </w:lvl>
    <w:lvl w:ilvl="8" w:tplc="0809001B" w:tentative="1">
      <w:start w:val="1"/>
      <w:numFmt w:val="lowerRoman"/>
      <w:lvlText w:val="%9."/>
      <w:lvlJc w:val="right"/>
      <w:pPr>
        <w:ind w:left="6480" w:hanging="180"/>
      </w:pPr>
    </w:lvl>
  </w:abstractNum>
  <w:num w:numId="1" w16cid:durableId="869031355">
    <w:abstractNumId w:val="20"/>
  </w:num>
  <w:num w:numId="2" w16cid:durableId="134226183">
    <w:abstractNumId w:val="9"/>
  </w:num>
  <w:num w:numId="3" w16cid:durableId="1953441741">
    <w:abstractNumId w:val="18"/>
  </w:num>
  <w:num w:numId="4" w16cid:durableId="136459497">
    <w:abstractNumId w:val="1"/>
  </w:num>
  <w:num w:numId="5" w16cid:durableId="1529491900">
    <w:abstractNumId w:val="24"/>
  </w:num>
  <w:num w:numId="6" w16cid:durableId="2068994512">
    <w:abstractNumId w:val="2"/>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7" w16cid:durableId="294139426">
    <w:abstractNumId w:val="14"/>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8" w16cid:durableId="1310212657">
    <w:abstractNumId w:val="15"/>
    <w:lvlOverride w:ilvl="0">
      <w:startOverride w:val="1"/>
    </w:lvlOverride>
    <w:lvlOverride w:ilvl="1">
      <w:startOverride w:val="1"/>
    </w:lvlOverride>
    <w:lvlOverride w:ilvl="2">
      <w:startOverride w:val="1"/>
    </w:lvlOverride>
    <w:lvlOverride w:ilvl="3">
      <w:startOverride w:val="1"/>
    </w:lvlOverride>
    <w:lvlOverride w:ilvl="4">
      <w:startOverride w:val="1"/>
    </w:lvlOverride>
    <w:lvlOverride w:ilvl="5">
      <w:startOverride w:val="1"/>
    </w:lvlOverride>
    <w:lvlOverride w:ilvl="6">
      <w:startOverride w:val="1"/>
    </w:lvlOverride>
    <w:lvlOverride w:ilvl="7">
      <w:startOverride w:val="1"/>
    </w:lvlOverride>
    <w:lvlOverride w:ilvl="8">
      <w:startOverride w:val="1"/>
    </w:lvlOverride>
  </w:num>
  <w:num w:numId="9" w16cid:durableId="564729429">
    <w:abstractNumId w:val="2"/>
  </w:num>
  <w:num w:numId="10" w16cid:durableId="626816102">
    <w:abstractNumId w:val="6"/>
  </w:num>
  <w:num w:numId="11" w16cid:durableId="551382875">
    <w:abstractNumId w:val="7"/>
  </w:num>
  <w:num w:numId="12" w16cid:durableId="2064059518">
    <w:abstractNumId w:val="22"/>
  </w:num>
  <w:num w:numId="13" w16cid:durableId="1751779328">
    <w:abstractNumId w:val="19"/>
  </w:num>
  <w:num w:numId="14" w16cid:durableId="1463622190">
    <w:abstractNumId w:val="21"/>
  </w:num>
  <w:num w:numId="15" w16cid:durableId="230627534">
    <w:abstractNumId w:val="26"/>
  </w:num>
  <w:num w:numId="16" w16cid:durableId="1858732259">
    <w:abstractNumId w:val="4"/>
  </w:num>
  <w:num w:numId="17" w16cid:durableId="170726258">
    <w:abstractNumId w:val="5"/>
  </w:num>
  <w:num w:numId="18" w16cid:durableId="1592931147">
    <w:abstractNumId w:val="10"/>
  </w:num>
  <w:num w:numId="19" w16cid:durableId="1179656000">
    <w:abstractNumId w:val="12"/>
  </w:num>
  <w:num w:numId="20" w16cid:durableId="1743332833">
    <w:abstractNumId w:val="23"/>
  </w:num>
  <w:num w:numId="21" w16cid:durableId="1367368855">
    <w:abstractNumId w:val="3"/>
  </w:num>
  <w:num w:numId="22" w16cid:durableId="1124232573">
    <w:abstractNumId w:val="13"/>
  </w:num>
  <w:num w:numId="23" w16cid:durableId="457723934">
    <w:abstractNumId w:val="17"/>
  </w:num>
  <w:num w:numId="24" w16cid:durableId="1231504282">
    <w:abstractNumId w:val="0"/>
  </w:num>
  <w:num w:numId="25" w16cid:durableId="1754549089">
    <w:abstractNumId w:val="8"/>
  </w:num>
  <w:num w:numId="26" w16cid:durableId="1465466471">
    <w:abstractNumId w:val="11"/>
  </w:num>
  <w:num w:numId="27" w16cid:durableId="2037998622">
    <w:abstractNumId w:val="25"/>
  </w:num>
  <w:num w:numId="28" w16cid:durableId="621883710">
    <w:abstractNumId w:val="16"/>
  </w:num>
</w:numbering>
</file>

<file path=word/people.xml><?xml version="1.0" encoding="utf-8"?>
<w15:people xmlns:wpc="http://schemas.microsoft.com/office/word/2010/wordprocessingCanvas" xmlns:cx="http://schemas.microsoft.com/office/drawing/2014/chartex" xmlns:cx1="http://schemas.microsoft.com/office/drawing/2015/9/8/chartex" xmlns:cx2="http://schemas.microsoft.com/office/drawing/2015/10/21/chartex" xmlns:cx3="http://schemas.microsoft.com/office/drawing/2016/5/9/chartex" xmlns:cx4="http://schemas.microsoft.com/office/drawing/2016/5/10/chartex" xmlns:cx5="http://schemas.microsoft.com/office/drawing/2016/5/11/chartex" xmlns:cx6="http://schemas.microsoft.com/office/drawing/2016/5/12/chartex" xmlns:cx7="http://schemas.microsoft.com/office/drawing/2016/5/13/chartex" xmlns:cx8="http://schemas.microsoft.com/office/drawing/2016/5/14/chartex" xmlns:mc="http://schemas.openxmlformats.org/markup-compatibility/2006" xmlns:aink="http://schemas.microsoft.com/office/drawing/2016/ink" xmlns:am3d="http://schemas.microsoft.com/office/drawing/2017/model3d" xmlns:o="urn:schemas-microsoft-com:office:office" xmlns:oel="http://schemas.microsoft.com/office/2019/extlst" xmlns:r="http://schemas.openxmlformats.org/officeDocument/2006/relationships" xmlns:m="http://schemas.openxmlformats.org/officeDocument/2006/math" xmlns:v="urn:schemas-microsoft-com:vml" xmlns:wp14="http://schemas.microsoft.com/office/word/2010/wordprocessingDrawing" xmlns:wp="http://schemas.openxmlformats.org/drawingml/2006/wordprocessingDrawing"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wpg="http://schemas.microsoft.com/office/word/2010/wordprocessingGroup" xmlns:wpi="http://schemas.microsoft.com/office/word/2010/wordprocessingInk" xmlns:wne="http://schemas.microsoft.com/office/word/2006/wordml" xmlns:wps="http://schemas.microsoft.com/office/word/2010/wordprocessingShape" mc:Ignorable="w14 w15 w16se w16cid w16 w16cex w16sdtdh wp14">
  <w15:person w15:author="Nik Whitehead">
    <w15:presenceInfo w15:providerId="AD" w15:userId="S::nicola.whitehead@uwtsd.ac.uk::31d599e8-4e3e-4e3a-b718-2c652ffa5da3"/>
  </w15:person>
</w15:people>
</file>

<file path=word/settings.xml><?xml version="1.0" encoding="utf-8"?>
<w:settings xmlns:mc="http://schemas.openxmlformats.org/markup-compatibility/2006" xmlns:o="urn:schemas-microsoft-com:office:office" xmlns:r="http://schemas.openxmlformats.org/officeDocument/2006/relationships" xmlns:m="http://schemas.openxmlformats.org/officeDocument/2006/math" xmlns:v="urn:schemas-microsoft-com:vml" xmlns:w10="urn:schemas-microsoft-com:office:word"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xmlns:sl="http://schemas.openxmlformats.org/schemaLibrary/2006/main" mc:Ignorable="w14 w15 w16se w16cid w16 w16cex w16sdtdh">
  <w:zoom w:percent="141"/>
  <w:proofState w:spelling="clean" w:grammar="clean"/>
  <w:defaultTabStop w:val="720"/>
  <w:doNotShadeFormData/>
  <w:characterSpacingControl w:val="doNotCompress"/>
  <w:doNotValidateAgainstSchema/>
  <w:doNotDemarcateInvalidXml/>
  <w:footnotePr>
    <w:footnote w:id="-1"/>
    <w:footnote w:id="0"/>
  </w:footnotePr>
  <w:endnotePr>
    <w:endnote w:id="-1"/>
    <w:endnote w:id="0"/>
  </w:endnotePr>
  <w:compat>
    <w:useFELayout/>
    <w:compatSetting w:name="compatibilityMode" w:uri="http://schemas.microsoft.com/office/word" w:val="15"/>
    <w:compatSetting w:name="overrideTableStyleFontSizeAndJustification" w:uri="http://schemas.microsoft.com/office/word" w:val="1"/>
    <w:compatSetting w:name="enableOpenTypeFeatures" w:uri="http://schemas.microsoft.com/office/word" w:val="1"/>
    <w:compatSetting w:name="doNotFlipMirrorIndents" w:uri="http://schemas.microsoft.com/office/word" w:val="1"/>
    <w:compatSetting w:name="differentiateMultirowTableHeaders" w:uri="http://schemas.microsoft.com/office/word" w:val="1"/>
    <w:compatSetting w:name="useWord2013TrackBottomHyphenation" w:uri="http://schemas.microsoft.com/office/word" w:val="1"/>
  </w:compat>
  <w:rsids>
    <w:rsidRoot w:val="00485167"/>
    <w:rsid w:val="00022CD1"/>
    <w:rsid w:val="001C00A0"/>
    <w:rsid w:val="00485167"/>
    <w:rsid w:val="007E68D3"/>
    <w:rsid w:val="00A81FB9"/>
    <w:rsid w:val="00AB4782"/>
    <w:rsid w:val="00B201B1"/>
    <w:rsid w:val="00BB1D5D"/>
  </w:rsids>
  <m:mathPr>
    <m:mathFont m:val="Cambria Math"/>
    <m:brkBin m:val="before"/>
    <m:brkBinSub m:val="--"/>
    <m:smallFrac m:val="0"/>
    <m:dispDef/>
    <m:lMargin m:val="0"/>
    <m:rMargin m:val="0"/>
    <m:defJc m:val="centerGroup"/>
    <m:wrapIndent m:val="1440"/>
    <m:intLim m:val="subSup"/>
    <m:naryLim m:val="undOvr"/>
  </m:mathPr>
  <w:themeFontLang w:val="en-US" w:eastAsia="zh-CN"/>
  <w:clrSchemeMapping w:bg1="light1" w:t1="dark1" w:bg2="light2" w:t2="dark2" w:accent1="accent1" w:accent2="accent2" w:accent3="accent3" w:accent4="accent4" w:accent5="accent5" w:accent6="accent6" w:hyperlink="hyperlink" w:followedHyperlink="followedHyperlink"/>
  <w:doNotIncludeSubdocsInStats/>
  <w:doNotAutoCompressPictures/>
  <w:decimalSymbol w:val="."/>
  <w:listSeparator w:val=","/>
  <w14:docId w14:val="3129CB0A"/>
  <w15:docId w15:val="{82A0E5F9-AD5B-BF45-AE31-400288A4B732}"/>
</w:settings>
</file>

<file path=word/styles.xml><?xml version="1.0" encoding="utf-8"?>
<w:style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w:docDefaults>
    <w:rPrDefault>
      <w:rPr>
        <w:rFonts w:ascii="Calibri" w:eastAsia="SimSun" w:hAnsi="Calibri" w:cs="Times New Roman"/>
        <w:lang w:val="en-US" w:eastAsia="en-US" w:bidi="ar-SA"/>
      </w:rPr>
    </w:rPrDefault>
    <w:pPrDefault/>
  </w:docDefaults>
  <w:latentStyles w:defLockedState="0" w:defUIPriority="99" w:defSemiHidden="0" w:defUnhideWhenUsed="0" w:defQFormat="0" w:count="376">
    <w:lsdException w:name="Normal" w:uiPriority="0" w:qFormat="1"/>
    <w:lsdException w:name="heading 1" w:uiPriority="9" w:qFormat="1"/>
    <w:lsdException w:name="heading 2" w:semiHidden="1" w:uiPriority="9" w:unhideWhenUsed="1" w:qFormat="1"/>
    <w:lsdException w:name="heading 3" w:semiHidden="1" w:uiPriority="9" w:unhideWhenUsed="1" w:qFormat="1"/>
    <w:lsdException w:name="heading 4" w:semiHidden="1" w:uiPriority="9" w:unhideWhenUsed="1" w:qFormat="1"/>
    <w:lsdException w:name="heading 5" w:semiHidden="1" w:uiPriority="9" w:unhideWhenUsed="1" w:qFormat="1"/>
    <w:lsdException w:name="heading 6" w:semiHidden="1" w:uiPriority="9" w:unhideWhenUsed="1" w:qFormat="1"/>
    <w:lsdException w:name="heading 7" w:semiHidden="1" w:uiPriority="9" w:unhideWhenUsed="1" w:qFormat="1"/>
    <w:lsdException w:name="heading 8" w:semiHidden="1" w:uiPriority="9" w:unhideWhenUsed="1" w:qFormat="1"/>
    <w:lsdException w:name="heading 9" w:semiHidden="1" w:uiPriority="9" w:unhideWhenUsed="1" w:qFormat="1"/>
    <w:lsdException w:name="index 1" w:semiHidden="1" w:unhideWhenUsed="1"/>
    <w:lsdException w:name="index 2" w:semiHidden="1" w:unhideWhenUsed="1"/>
    <w:lsdException w:name="index 3" w:semiHidden="1" w:unhideWhenUsed="1"/>
    <w:lsdException w:name="index 4" w:semiHidden="1" w:unhideWhenUsed="1"/>
    <w:lsdException w:name="index 5" w:semiHidden="1" w:unhideWhenUsed="1"/>
    <w:lsdException w:name="index 6" w:semiHidden="1" w:unhideWhenUsed="1"/>
    <w:lsdException w:name="index 7" w:semiHidden="1" w:unhideWhenUsed="1"/>
    <w:lsdException w:name="index 8" w:semiHidden="1" w:unhideWhenUsed="1"/>
    <w:lsdException w:name="index 9" w:semiHidden="1" w:unhideWhenUsed="1"/>
    <w:lsdException w:name="toc 1" w:semiHidden="1" w:uiPriority="39" w:unhideWhenUsed="1"/>
    <w:lsdException w:name="toc 2" w:semiHidden="1" w:uiPriority="39" w:unhideWhenUsed="1"/>
    <w:lsdException w:name="toc 3" w:semiHidden="1" w:uiPriority="39" w:unhideWhenUsed="1"/>
    <w:lsdException w:name="toc 4" w:semiHidden="1" w:uiPriority="39" w:unhideWhenUsed="1"/>
    <w:lsdException w:name="toc 5" w:semiHidden="1" w:uiPriority="39" w:unhideWhenUsed="1"/>
    <w:lsdException w:name="toc 6" w:semiHidden="1" w:uiPriority="39" w:unhideWhenUsed="1"/>
    <w:lsdException w:name="toc 7" w:semiHidden="1" w:uiPriority="39" w:unhideWhenUsed="1"/>
    <w:lsdException w:name="toc 8" w:semiHidden="1" w:uiPriority="39" w:unhideWhenUsed="1"/>
    <w:lsdException w:name="toc 9" w:semiHidden="1" w:uiPriority="39" w:unhideWhenUsed="1"/>
    <w:lsdException w:name="Normal Indent" w:semiHidden="1" w:unhideWhenUsed="1"/>
    <w:lsdException w:name="footnote text" w:semiHidden="1" w:unhideWhenUsed="1"/>
    <w:lsdException w:name="annotation text" w:semiHidden="1" w:unhideWhenUsed="1"/>
    <w:lsdException w:name="header" w:semiHidden="1" w:unhideWhenUsed="1"/>
    <w:lsdException w:name="footer" w:semiHidden="1" w:unhideWhenUsed="1"/>
    <w:lsdException w:name="index heading" w:semiHidden="1" w:unhideWhenUsed="1"/>
    <w:lsdException w:name="caption" w:semiHidden="1" w:uiPriority="35" w:unhideWhenUsed="1" w:qFormat="1"/>
    <w:lsdException w:name="table of figures" w:semiHidden="1" w:unhideWhenUsed="1"/>
    <w:lsdException w:name="envelope address" w:semiHidden="1" w:unhideWhenUsed="1"/>
    <w:lsdException w:name="envelope return" w:semiHidden="1" w:unhideWhenUsed="1"/>
    <w:lsdException w:name="footnote reference" w:semiHidden="1" w:unhideWhenUsed="1"/>
    <w:lsdException w:name="annotation reference" w:semiHidden="1" w:unhideWhenUsed="1"/>
    <w:lsdException w:name="line number" w:semiHidden="1" w:unhideWhenUsed="1"/>
    <w:lsdException w:name="page number" w:semiHidden="1" w:unhideWhenUsed="1"/>
    <w:lsdException w:name="endnote reference" w:semiHidden="1" w:unhideWhenUsed="1"/>
    <w:lsdException w:name="endnote text" w:semiHidden="1" w:unhideWhenUsed="1"/>
    <w:lsdException w:name="table of authorities" w:semiHidden="1" w:unhideWhenUsed="1"/>
    <w:lsdException w:name="macro" w:semiHidden="1" w:unhideWhenUsed="1"/>
    <w:lsdException w:name="toa heading" w:semiHidden="1" w:unhideWhenUsed="1"/>
    <w:lsdException w:name="List" w:semiHidden="1" w:unhideWhenUsed="1"/>
    <w:lsdException w:name="List Bullet" w:semiHidden="1" w:unhideWhenUsed="1"/>
    <w:lsdException w:name="List Number" w:semiHidden="1" w:unhideWhenUsed="1"/>
    <w:lsdException w:name="List 2" w:semiHidden="1" w:unhideWhenUsed="1"/>
    <w:lsdException w:name="List 3" w:semiHidden="1" w:unhideWhenUsed="1"/>
    <w:lsdException w:name="List 4" w:semiHidden="1" w:unhideWhenUsed="1"/>
    <w:lsdException w:name="List 5" w:semiHidden="1" w:unhideWhenUsed="1"/>
    <w:lsdException w:name="List Bullet 2" w:semiHidden="1" w:unhideWhenUsed="1"/>
    <w:lsdException w:name="List Bullet 3" w:semiHidden="1" w:unhideWhenUsed="1"/>
    <w:lsdException w:name="List Bullet 4" w:semiHidden="1" w:unhideWhenUsed="1"/>
    <w:lsdException w:name="List Bullet 5" w:semiHidden="1" w:unhideWhenUsed="1"/>
    <w:lsdException w:name="List Number 2" w:semiHidden="1" w:unhideWhenUsed="1"/>
    <w:lsdException w:name="List Number 3" w:semiHidden="1" w:unhideWhenUsed="1"/>
    <w:lsdException w:name="List Number 4" w:semiHidden="1" w:unhideWhenUsed="1"/>
    <w:lsdException w:name="List Number 5" w:semiHidden="1" w:unhideWhenUsed="1"/>
    <w:lsdException w:name="Title" w:uiPriority="10" w:qFormat="1"/>
    <w:lsdException w:name="Closing" w:semiHidden="1" w:unhideWhenUsed="1"/>
    <w:lsdException w:name="Signature" w:semiHidden="1" w:unhideWhenUsed="1"/>
    <w:lsdException w:name="Default Paragraph Font" w:semiHidden="1" w:uiPriority="1" w:unhideWhenUsed="1"/>
    <w:lsdException w:name="Body Text" w:semiHidden="1" w:unhideWhenUsed="1"/>
    <w:lsdException w:name="Body Text Indent" w:semiHidden="1" w:unhideWhenUsed="1"/>
    <w:lsdException w:name="List Continue" w:semiHidden="1" w:unhideWhenUsed="1"/>
    <w:lsdException w:name="List Continue 2" w:semiHidden="1" w:unhideWhenUsed="1"/>
    <w:lsdException w:name="List Continue 3" w:semiHidden="1" w:unhideWhenUsed="1"/>
    <w:lsdException w:name="List Continue 4" w:semiHidden="1" w:unhideWhenUsed="1"/>
    <w:lsdException w:name="List Continue 5" w:semiHidden="1" w:unhideWhenUsed="1"/>
    <w:lsdException w:name="Message Header" w:semiHidden="1" w:unhideWhenUsed="1"/>
    <w:lsdException w:name="Subtitle" w:uiPriority="11" w:qFormat="1"/>
    <w:lsdException w:name="Salutation" w:semiHidden="1" w:unhideWhenUsed="1"/>
    <w:lsdException w:name="Date" w:semiHidden="1" w:unhideWhenUsed="1"/>
    <w:lsdException w:name="Body Text First Indent" w:semiHidden="1" w:unhideWhenUsed="1"/>
    <w:lsdException w:name="Body Text First Indent 2" w:semiHidden="1" w:unhideWhenUsed="1"/>
    <w:lsdException w:name="Note Heading" w:semiHidden="1" w:unhideWhenUsed="1"/>
    <w:lsdException w:name="Body Text 2" w:semiHidden="1" w:unhideWhenUsed="1"/>
    <w:lsdException w:name="Body Text 3" w:semiHidden="1" w:unhideWhenUsed="1"/>
    <w:lsdException w:name="Body Text Indent 2" w:semiHidden="1" w:unhideWhenUsed="1"/>
    <w:lsdException w:name="Body Text Indent 3" w:semiHidden="1" w:unhideWhenUsed="1"/>
    <w:lsdException w:name="Block Text" w:semiHidden="1" w:unhideWhenUsed="1"/>
    <w:lsdException w:name="Hyperlink" w:semiHidden="1" w:unhideWhenUsed="1"/>
    <w:lsdException w:name="FollowedHyperlink" w:semiHidden="1" w:unhideWhenUsed="1"/>
    <w:lsdException w:name="Strong" w:uiPriority="22" w:qFormat="1"/>
    <w:lsdException w:name="Emphasis" w:uiPriority="20" w:qFormat="1"/>
    <w:lsdException w:name="Document Map" w:semiHidden="1" w:unhideWhenUsed="1"/>
    <w:lsdException w:name="Plain Text" w:semiHidden="1" w:unhideWhenUsed="1"/>
    <w:lsdException w:name="E-mail Signature" w:semiHidden="1" w:unhideWhenUsed="1"/>
    <w:lsdException w:name="HTML Top of Form" w:semiHidden="1" w:unhideWhenUsed="1"/>
    <w:lsdException w:name="HTML Bottom of Form" w:semiHidden="1" w:unhideWhenUsed="1"/>
    <w:lsdException w:name="Normal (Web)" w:semiHidden="1" w:unhideWhenUsed="1"/>
    <w:lsdException w:name="HTML Acronym" w:semiHidden="1" w:unhideWhenUsed="1"/>
    <w:lsdException w:name="HTML Address" w:semiHidden="1" w:unhideWhenUsed="1"/>
    <w:lsdException w:name="HTML Cite" w:semiHidden="1" w:unhideWhenUsed="1"/>
    <w:lsdException w:name="HTML Code" w:semiHidden="1" w:unhideWhenUsed="1"/>
    <w:lsdException w:name="HTML Definition" w:semiHidden="1" w:unhideWhenUsed="1"/>
    <w:lsdException w:name="HTML Keyboard" w:semiHidden="1" w:unhideWhenUsed="1"/>
    <w:lsdException w:name="HTML Preformatted" w:semiHidden="1" w:unhideWhenUsed="1"/>
    <w:lsdException w:name="HTML Sample" w:semiHidden="1" w:unhideWhenUsed="1"/>
    <w:lsdException w:name="HTML Typewriter" w:semiHidden="1" w:unhideWhenUsed="1"/>
    <w:lsdException w:name="HTML Variable" w:semiHidden="1" w:unhideWhenUsed="1"/>
    <w:lsdException w:name="Normal Table" w:semiHidden="1" w:unhideWhenUsed="1"/>
    <w:lsdException w:name="annotation subject" w:semiHidden="1" w:unhideWhenUsed="1"/>
    <w:lsdException w:name="No List" w:semiHidden="1" w:unhideWhenUsed="1"/>
    <w:lsdException w:name="Outline List 1" w:semiHidden="1" w:unhideWhenUsed="1"/>
    <w:lsdException w:name="Outline List 2" w:semiHidden="1" w:unhideWhenUsed="1"/>
    <w:lsdException w:name="Outline List 3" w:semiHidden="1" w:unhideWhenUsed="1"/>
    <w:lsdException w:name="Table Simple 1" w:semiHidden="1" w:unhideWhenUsed="1"/>
    <w:lsdException w:name="Table Simple 2" w:semiHidden="1" w:unhideWhenUsed="1"/>
    <w:lsdException w:name="Table Simple 3" w:semiHidden="1" w:unhideWhenUsed="1"/>
    <w:lsdException w:name="Table Classic 1" w:semiHidden="1" w:unhideWhenUsed="1"/>
    <w:lsdException w:name="Table Classic 2" w:semiHidden="1" w:unhideWhenUsed="1"/>
    <w:lsdException w:name="Table Classic 3" w:semiHidden="1" w:unhideWhenUsed="1"/>
    <w:lsdException w:name="Table Classic 4" w:semiHidden="1" w:unhideWhenUsed="1"/>
    <w:lsdException w:name="Table Colorful 1" w:semiHidden="1" w:unhideWhenUsed="1"/>
    <w:lsdException w:name="Table Colorful 2" w:semiHidden="1" w:unhideWhenUsed="1"/>
    <w:lsdException w:name="Table Colorful 3" w:semiHidden="1" w:unhideWhenUsed="1"/>
    <w:lsdException w:name="Table Columns 1" w:semiHidden="1" w:unhideWhenUsed="1"/>
    <w:lsdException w:name="Table Columns 2" w:semiHidden="1" w:unhideWhenUsed="1"/>
    <w:lsdException w:name="Table Columns 3" w:semiHidden="1" w:unhideWhenUsed="1"/>
    <w:lsdException w:name="Table Columns 4" w:semiHidden="1" w:unhideWhenUsed="1"/>
    <w:lsdException w:name="Table Columns 5" w:semiHidden="1" w:unhideWhenUsed="1"/>
    <w:lsdException w:name="Table Grid 1" w:semiHidden="1" w:unhideWhenUsed="1"/>
    <w:lsdException w:name="Table Grid 2" w:semiHidden="1" w:unhideWhenUsed="1"/>
    <w:lsdException w:name="Table Grid 3" w:semiHidden="1" w:unhideWhenUsed="1"/>
    <w:lsdException w:name="Table Grid 4" w:semiHidden="1" w:unhideWhenUsed="1"/>
    <w:lsdException w:name="Table Grid 5" w:semiHidden="1" w:unhideWhenUsed="1"/>
    <w:lsdException w:name="Table Grid 6" w:semiHidden="1" w:unhideWhenUsed="1"/>
    <w:lsdException w:name="Table Grid 7" w:semiHidden="1" w:unhideWhenUsed="1"/>
    <w:lsdException w:name="Table Grid 8" w:semiHidden="1" w:unhideWhenUsed="1"/>
    <w:lsdException w:name="Table List 1" w:semiHidden="1" w:unhideWhenUsed="1"/>
    <w:lsdException w:name="Table List 2" w:semiHidden="1" w:unhideWhenUsed="1"/>
    <w:lsdException w:name="Table List 3" w:semiHidden="1" w:unhideWhenUsed="1"/>
    <w:lsdException w:name="Table List 4" w:semiHidden="1" w:unhideWhenUsed="1"/>
    <w:lsdException w:name="Table List 5" w:semiHidden="1" w:unhideWhenUsed="1"/>
    <w:lsdException w:name="Table List 6" w:semiHidden="1" w:unhideWhenUsed="1"/>
    <w:lsdException w:name="Table List 7" w:semiHidden="1" w:unhideWhenUsed="1"/>
    <w:lsdException w:name="Table List 8" w:semiHidden="1" w:unhideWhenUsed="1"/>
    <w:lsdException w:name="Table 3D effects 1" w:semiHidden="1" w:unhideWhenUsed="1"/>
    <w:lsdException w:name="Table 3D effects 2" w:semiHidden="1" w:unhideWhenUsed="1"/>
    <w:lsdException w:name="Table 3D effects 3" w:semiHidden="1" w:unhideWhenUsed="1"/>
    <w:lsdException w:name="Table Contemporary" w:semiHidden="1" w:unhideWhenUsed="1"/>
    <w:lsdException w:name="Table Elegant" w:semiHidden="1" w:unhideWhenUsed="1"/>
    <w:lsdException w:name="Table Professional" w:semiHidden="1" w:unhideWhenUsed="1"/>
    <w:lsdException w:name="Table Subtle 1" w:semiHidden="1" w:unhideWhenUsed="1"/>
    <w:lsdException w:name="Table Subtle 2" w:semiHidden="1" w:unhideWhenUsed="1"/>
    <w:lsdException w:name="Table Web 1" w:semiHidden="1" w:unhideWhenUsed="1"/>
    <w:lsdException w:name="Table Web 2" w:semiHidden="1" w:unhideWhenUsed="1"/>
    <w:lsdException w:name="Table Web 3" w:semiHidden="1" w:unhideWhenUsed="1"/>
    <w:lsdException w:name="Balloon Text" w:semiHidden="1" w:unhideWhenUsed="1"/>
    <w:lsdException w:name="Table Grid" w:uiPriority="39"/>
    <w:lsdException w:name="Table Theme" w:semiHidden="1" w:unhideWhenUsed="1"/>
    <w:lsdException w:name="Placeholder Text" w:semiHidden="1"/>
    <w:lsdException w:name="No Spacing" w:uiPriority="1" w:qFormat="1"/>
    <w:lsdException w:name="Light Shading" w:uiPriority="60"/>
    <w:lsdException w:name="Light List" w:uiPriority="61"/>
    <w:lsdException w:name="Light Grid" w:uiPriority="62"/>
    <w:lsdException w:name="Medium Shading 1" w:uiPriority="63"/>
    <w:lsdException w:name="Medium Shading 2" w:uiPriority="64"/>
    <w:lsdException w:name="Medium List 1" w:uiPriority="65"/>
    <w:lsdException w:name="Medium List 2" w:uiPriority="66"/>
    <w:lsdException w:name="Medium Grid 1" w:uiPriority="67"/>
    <w:lsdException w:name="Medium Grid 2" w:uiPriority="68"/>
    <w:lsdException w:name="Medium Grid 3" w:uiPriority="69"/>
    <w:lsdException w:name="Dark List" w:uiPriority="70"/>
    <w:lsdException w:name="Colorful Shading" w:uiPriority="71"/>
    <w:lsdException w:name="Colorful List" w:uiPriority="72"/>
    <w:lsdException w:name="Colorful Grid" w:uiPriority="73"/>
    <w:lsdException w:name="Light Shading Accent 1" w:uiPriority="60"/>
    <w:lsdException w:name="Light List Accent 1" w:uiPriority="61"/>
    <w:lsdException w:name="Light Grid Accent 1" w:uiPriority="62"/>
    <w:lsdException w:name="Medium Shading 1 Accent 1" w:uiPriority="63"/>
    <w:lsdException w:name="Medium Shading 2 Accent 1" w:uiPriority="64"/>
    <w:lsdException w:name="Medium List 1 Accent 1" w:uiPriority="65"/>
    <w:lsdException w:name="Revision" w:semiHidden="1"/>
    <w:lsdException w:name="List Paragraph" w:uiPriority="34" w:qFormat="1"/>
    <w:lsdException w:name="Quote" w:uiPriority="29" w:qFormat="1"/>
    <w:lsdException w:name="Intense Quote" w:uiPriority="30" w:qFormat="1"/>
    <w:lsdException w:name="Medium List 2 Accent 1" w:uiPriority="66"/>
    <w:lsdException w:name="Medium Grid 1 Accent 1" w:uiPriority="67"/>
    <w:lsdException w:name="Medium Grid 2 Accent 1" w:uiPriority="68"/>
    <w:lsdException w:name="Medium Grid 3 Accent 1" w:uiPriority="69"/>
    <w:lsdException w:name="Dark List Accent 1" w:uiPriority="70"/>
    <w:lsdException w:name="Colorful Shading Accent 1" w:uiPriority="71"/>
    <w:lsdException w:name="Colorful List Accent 1" w:uiPriority="72"/>
    <w:lsdException w:name="Colorful Grid Accent 1" w:uiPriority="73"/>
    <w:lsdException w:name="Light Shading Accent 2" w:uiPriority="60"/>
    <w:lsdException w:name="Light List Accent 2" w:uiPriority="61"/>
    <w:lsdException w:name="Light Grid Accent 2" w:uiPriority="62"/>
    <w:lsdException w:name="Medium Shading 1 Accent 2" w:uiPriority="63"/>
    <w:lsdException w:name="Medium Shading 2 Accent 2" w:uiPriority="64"/>
    <w:lsdException w:name="Medium List 1 Accent 2" w:uiPriority="65"/>
    <w:lsdException w:name="Medium List 2 Accent 2" w:uiPriority="66"/>
    <w:lsdException w:name="Medium Grid 1 Accent 2" w:uiPriority="67"/>
    <w:lsdException w:name="Medium Grid 2 Accent 2" w:uiPriority="68"/>
    <w:lsdException w:name="Medium Grid 3 Accent 2" w:uiPriority="69"/>
    <w:lsdException w:name="Dark List Accent 2" w:uiPriority="70"/>
    <w:lsdException w:name="Colorful Shading Accent 2" w:uiPriority="71"/>
    <w:lsdException w:name="Colorful List Accent 2" w:uiPriority="72"/>
    <w:lsdException w:name="Colorful Grid Accent 2" w:uiPriority="73"/>
    <w:lsdException w:name="Light Shading Accent 3" w:uiPriority="60"/>
    <w:lsdException w:name="Light List Accent 3" w:uiPriority="61"/>
    <w:lsdException w:name="Light Grid Accent 3" w:uiPriority="62"/>
    <w:lsdException w:name="Medium Shading 1 Accent 3" w:uiPriority="63"/>
    <w:lsdException w:name="Medium Shading 2 Accent 3" w:uiPriority="64"/>
    <w:lsdException w:name="Medium List 1 Accent 3" w:uiPriority="65"/>
    <w:lsdException w:name="Medium List 2 Accent 3" w:uiPriority="66"/>
    <w:lsdException w:name="Medium Grid 1 Accent 3" w:uiPriority="67"/>
    <w:lsdException w:name="Medium Grid 2 Accent 3" w:uiPriority="68"/>
    <w:lsdException w:name="Medium Grid 3 Accent 3" w:uiPriority="69"/>
    <w:lsdException w:name="Dark List Accent 3" w:uiPriority="70"/>
    <w:lsdException w:name="Colorful Shading Accent 3" w:uiPriority="71"/>
    <w:lsdException w:name="Colorful List Accent 3" w:uiPriority="72"/>
    <w:lsdException w:name="Colorful Grid Accent 3" w:uiPriority="73"/>
    <w:lsdException w:name="Light Shading Accent 4" w:uiPriority="60"/>
    <w:lsdException w:name="Light List Accent 4" w:uiPriority="61"/>
    <w:lsdException w:name="Light Grid Accent 4" w:uiPriority="62"/>
    <w:lsdException w:name="Medium Shading 1 Accent 4" w:uiPriority="63"/>
    <w:lsdException w:name="Medium Shading 2 Accent 4" w:uiPriority="64"/>
    <w:lsdException w:name="Medium List 1 Accent 4" w:uiPriority="65"/>
    <w:lsdException w:name="Medium List 2 Accent 4" w:uiPriority="66"/>
    <w:lsdException w:name="Medium Grid 1 Accent 4" w:uiPriority="67"/>
    <w:lsdException w:name="Medium Grid 2 Accent 4" w:uiPriority="68"/>
    <w:lsdException w:name="Medium Grid 3 Accent 4" w:uiPriority="69"/>
    <w:lsdException w:name="Dark List Accent 4" w:uiPriority="70"/>
    <w:lsdException w:name="Colorful Shading Accent 4" w:uiPriority="71"/>
    <w:lsdException w:name="Colorful List Accent 4" w:uiPriority="72"/>
    <w:lsdException w:name="Colorful Grid Accent 4" w:uiPriority="73"/>
    <w:lsdException w:name="Light Shading Accent 5" w:uiPriority="60"/>
    <w:lsdException w:name="Light List Accent 5" w:uiPriority="61"/>
    <w:lsdException w:name="Light Grid Accent 5" w:uiPriority="62"/>
    <w:lsdException w:name="Medium Shading 1 Accent 5" w:uiPriority="63"/>
    <w:lsdException w:name="Medium Shading 2 Accent 5" w:uiPriority="64"/>
    <w:lsdException w:name="Medium List 1 Accent 5" w:uiPriority="65"/>
    <w:lsdException w:name="Medium List 2 Accent 5" w:uiPriority="66"/>
    <w:lsdException w:name="Medium Grid 1 Accent 5" w:uiPriority="67"/>
    <w:lsdException w:name="Medium Grid 2 Accent 5" w:uiPriority="68"/>
    <w:lsdException w:name="Medium Grid 3 Accent 5" w:uiPriority="69"/>
    <w:lsdException w:name="Dark List Accent 5" w:uiPriority="70"/>
    <w:lsdException w:name="Colorful Shading Accent 5" w:uiPriority="71"/>
    <w:lsdException w:name="Colorful List Accent 5" w:uiPriority="72"/>
    <w:lsdException w:name="Colorful Grid Accent 5" w:uiPriority="73"/>
    <w:lsdException w:name="Light Shading Accent 6" w:uiPriority="60"/>
    <w:lsdException w:name="Light List Accent 6" w:uiPriority="61"/>
    <w:lsdException w:name="Light Grid Accent 6" w:uiPriority="62"/>
    <w:lsdException w:name="Medium Shading 1 Accent 6" w:uiPriority="63"/>
    <w:lsdException w:name="Medium Shading 2 Accent 6" w:uiPriority="64"/>
    <w:lsdException w:name="Medium List 1 Accent 6" w:uiPriority="65"/>
    <w:lsdException w:name="Medium List 2 Accent 6" w:uiPriority="66"/>
    <w:lsdException w:name="Medium Grid 1 Accent 6" w:uiPriority="67"/>
    <w:lsdException w:name="Medium Grid 2 Accent 6" w:uiPriority="68"/>
    <w:lsdException w:name="Medium Grid 3 Accent 6" w:uiPriority="69"/>
    <w:lsdException w:name="Dark List Accent 6" w:uiPriority="70"/>
    <w:lsdException w:name="Colorful Shading Accent 6" w:uiPriority="71"/>
    <w:lsdException w:name="Colorful List Accent 6" w:uiPriority="72"/>
    <w:lsdException w:name="Colorful Grid Accent 6" w:uiPriority="73"/>
    <w:lsdException w:name="Subtle Emphasis" w:uiPriority="19" w:qFormat="1"/>
    <w:lsdException w:name="Intense Emphasis" w:uiPriority="21" w:qFormat="1"/>
    <w:lsdException w:name="Subtle Reference" w:uiPriority="31" w:qFormat="1"/>
    <w:lsdException w:name="Intense Reference" w:uiPriority="32" w:qFormat="1"/>
    <w:lsdException w:name="Book Title" w:uiPriority="33" w:qFormat="1"/>
    <w:lsdException w:name="Bibliography" w:semiHidden="1" w:uiPriority="37" w:unhideWhenUsed="1"/>
    <w:lsdException w:name="TOC Heading" w:semiHidden="1" w:uiPriority="39" w:unhideWhenUsed="1" w:qFormat="1"/>
    <w:lsdException w:name="Plain Table 1" w:uiPriority="41"/>
    <w:lsdException w:name="Plain Table 2" w:uiPriority="42"/>
    <w:lsdException w:name="Plain Table 3" w:uiPriority="43"/>
    <w:lsdException w:name="Plain Table 4" w:uiPriority="44"/>
    <w:lsdException w:name="Plain Table 5" w:uiPriority="45"/>
    <w:lsdException w:name="Grid Table Light" w:uiPriority="40"/>
    <w:lsdException w:name="Grid Table 1 Light" w:uiPriority="46"/>
    <w:lsdException w:name="Grid Table 2" w:uiPriority="47"/>
    <w:lsdException w:name="Grid Table 3" w:uiPriority="48"/>
    <w:lsdException w:name="Grid Table 4" w:uiPriority="49"/>
    <w:lsdException w:name="Grid Table 5 Dark" w:uiPriority="50"/>
    <w:lsdException w:name="Grid Table 6 Colorful" w:uiPriority="51"/>
    <w:lsdException w:name="Grid Table 7 Colorful" w:uiPriority="52"/>
    <w:lsdException w:name="Grid Table 1 Light Accent 1" w:uiPriority="46"/>
    <w:lsdException w:name="Grid Table 2 Accent 1" w:uiPriority="47"/>
    <w:lsdException w:name="Grid Table 3 Accent 1" w:uiPriority="48"/>
    <w:lsdException w:name="Grid Table 4 Accent 1" w:uiPriority="49"/>
    <w:lsdException w:name="Grid Table 5 Dark Accent 1" w:uiPriority="50"/>
    <w:lsdException w:name="Grid Table 6 Colorful Accent 1" w:uiPriority="51"/>
    <w:lsdException w:name="Grid Table 7 Colorful Accent 1" w:uiPriority="52"/>
    <w:lsdException w:name="Grid Table 1 Light Accent 2" w:uiPriority="46"/>
    <w:lsdException w:name="Grid Table 2 Accent 2" w:uiPriority="47"/>
    <w:lsdException w:name="Grid Table 3 Accent 2" w:uiPriority="48"/>
    <w:lsdException w:name="Grid Table 4 Accent 2" w:uiPriority="49"/>
    <w:lsdException w:name="Grid Table 5 Dark Accent 2" w:uiPriority="50"/>
    <w:lsdException w:name="Grid Table 6 Colorful Accent 2" w:uiPriority="51"/>
    <w:lsdException w:name="Grid Table 7 Colorful Accent 2" w:uiPriority="52"/>
    <w:lsdException w:name="Grid Table 1 Light Accent 3" w:uiPriority="46"/>
    <w:lsdException w:name="Grid Table 2 Accent 3" w:uiPriority="47"/>
    <w:lsdException w:name="Grid Table 3 Accent 3" w:uiPriority="48"/>
    <w:lsdException w:name="Grid Table 4 Accent 3" w:uiPriority="49"/>
    <w:lsdException w:name="Grid Table 5 Dark Accent 3" w:uiPriority="50"/>
    <w:lsdException w:name="Grid Table 6 Colorful Accent 3" w:uiPriority="51"/>
    <w:lsdException w:name="Grid Table 7 Colorful Accent 3" w:uiPriority="52"/>
    <w:lsdException w:name="Grid Table 1 Light Accent 4" w:uiPriority="46"/>
    <w:lsdException w:name="Grid Table 2 Accent 4" w:uiPriority="47"/>
    <w:lsdException w:name="Grid Table 3 Accent 4" w:uiPriority="48"/>
    <w:lsdException w:name="Grid Table 4 Accent 4" w:uiPriority="49"/>
    <w:lsdException w:name="Grid Table 5 Dark Accent 4" w:uiPriority="50"/>
    <w:lsdException w:name="Grid Table 6 Colorful Accent 4" w:uiPriority="51"/>
    <w:lsdException w:name="Grid Table 7 Colorful Accent 4" w:uiPriority="52"/>
    <w:lsdException w:name="Grid Table 1 Light Accent 5" w:uiPriority="46"/>
    <w:lsdException w:name="Grid Table 2 Accent 5" w:uiPriority="47"/>
    <w:lsdException w:name="Grid Table 3 Accent 5" w:uiPriority="48"/>
    <w:lsdException w:name="Grid Table 4 Accent 5" w:uiPriority="49"/>
    <w:lsdException w:name="Grid Table 5 Dark Accent 5" w:uiPriority="50"/>
    <w:lsdException w:name="Grid Table 6 Colorful Accent 5" w:uiPriority="51"/>
    <w:lsdException w:name="Grid Table 7 Colorful Accent 5" w:uiPriority="52"/>
    <w:lsdException w:name="Grid Table 1 Light Accent 6" w:uiPriority="46"/>
    <w:lsdException w:name="Grid Table 2 Accent 6" w:uiPriority="47"/>
    <w:lsdException w:name="Grid Table 3 Accent 6" w:uiPriority="48"/>
    <w:lsdException w:name="Grid Table 4 Accent 6" w:uiPriority="49"/>
    <w:lsdException w:name="Grid Table 5 Dark Accent 6" w:uiPriority="50"/>
    <w:lsdException w:name="Grid Table 6 Colorful Accent 6" w:uiPriority="51"/>
    <w:lsdException w:name="Grid Table 7 Colorful Accent 6" w:uiPriority="52"/>
    <w:lsdException w:name="List Table 1 Light" w:uiPriority="46"/>
    <w:lsdException w:name="List Table 2" w:uiPriority="47"/>
    <w:lsdException w:name="List Table 3" w:uiPriority="48"/>
    <w:lsdException w:name="List Table 4" w:uiPriority="49"/>
    <w:lsdException w:name="List Table 5 Dark" w:uiPriority="50"/>
    <w:lsdException w:name="List Table 6 Colorful" w:uiPriority="51"/>
    <w:lsdException w:name="List Table 7 Colorful" w:uiPriority="52"/>
    <w:lsdException w:name="List Table 1 Light Accent 1" w:uiPriority="46"/>
    <w:lsdException w:name="List Table 2 Accent 1" w:uiPriority="47"/>
    <w:lsdException w:name="List Table 3 Accent 1" w:uiPriority="48"/>
    <w:lsdException w:name="List Table 4 Accent 1" w:uiPriority="49"/>
    <w:lsdException w:name="List Table 5 Dark Accent 1" w:uiPriority="50"/>
    <w:lsdException w:name="List Table 6 Colorful Accent 1" w:uiPriority="51"/>
    <w:lsdException w:name="List Table 7 Colorful Accent 1" w:uiPriority="52"/>
    <w:lsdException w:name="List Table 1 Light Accent 2" w:uiPriority="46"/>
    <w:lsdException w:name="List Table 2 Accent 2" w:uiPriority="47"/>
    <w:lsdException w:name="List Table 3 Accent 2" w:uiPriority="48"/>
    <w:lsdException w:name="List Table 4 Accent 2" w:uiPriority="49"/>
    <w:lsdException w:name="List Table 5 Dark Accent 2" w:uiPriority="50"/>
    <w:lsdException w:name="List Table 6 Colorful Accent 2" w:uiPriority="51"/>
    <w:lsdException w:name="List Table 7 Colorful Accent 2" w:uiPriority="52"/>
    <w:lsdException w:name="List Table 1 Light Accent 3" w:uiPriority="46"/>
    <w:lsdException w:name="List Table 2 Accent 3" w:uiPriority="47"/>
    <w:lsdException w:name="List Table 3 Accent 3" w:uiPriority="48"/>
    <w:lsdException w:name="List Table 4 Accent 3" w:uiPriority="49"/>
    <w:lsdException w:name="List Table 5 Dark Accent 3" w:uiPriority="50"/>
    <w:lsdException w:name="List Table 6 Colorful Accent 3" w:uiPriority="51"/>
    <w:lsdException w:name="List Table 7 Colorful Accent 3" w:uiPriority="52"/>
    <w:lsdException w:name="List Table 1 Light Accent 4" w:uiPriority="46"/>
    <w:lsdException w:name="List Table 2 Accent 4" w:uiPriority="47"/>
    <w:lsdException w:name="List Table 3 Accent 4" w:uiPriority="48"/>
    <w:lsdException w:name="List Table 4 Accent 4" w:uiPriority="49"/>
    <w:lsdException w:name="List Table 5 Dark Accent 4" w:uiPriority="50"/>
    <w:lsdException w:name="List Table 6 Colorful Accent 4" w:uiPriority="51"/>
    <w:lsdException w:name="List Table 7 Colorful Accent 4" w:uiPriority="52"/>
    <w:lsdException w:name="List Table 1 Light Accent 5" w:uiPriority="46"/>
    <w:lsdException w:name="List Table 2 Accent 5" w:uiPriority="47"/>
    <w:lsdException w:name="List Table 3 Accent 5" w:uiPriority="48"/>
    <w:lsdException w:name="List Table 4 Accent 5" w:uiPriority="49"/>
    <w:lsdException w:name="List Table 5 Dark Accent 5" w:uiPriority="50"/>
    <w:lsdException w:name="List Table 6 Colorful Accent 5" w:uiPriority="51"/>
    <w:lsdException w:name="List Table 7 Colorful Accent 5" w:uiPriority="52"/>
    <w:lsdException w:name="List Table 1 Light Accent 6" w:uiPriority="46"/>
    <w:lsdException w:name="List Table 2 Accent 6" w:uiPriority="47"/>
    <w:lsdException w:name="List Table 3 Accent 6" w:uiPriority="48"/>
    <w:lsdException w:name="List Table 4 Accent 6" w:uiPriority="49"/>
    <w:lsdException w:name="List Table 5 Dark Accent 6" w:uiPriority="50"/>
    <w:lsdException w:name="List Table 6 Colorful Accent 6" w:uiPriority="51"/>
    <w:lsdException w:name="List Table 7 Colorful Accent 6" w:uiPriority="52"/>
    <w:lsdException w:name="Mention" w:semiHidden="1" w:unhideWhenUsed="1"/>
    <w:lsdException w:name="Smart Hyperlink" w:semiHidden="1" w:unhideWhenUsed="1"/>
    <w:lsdException w:name="Hashtag" w:semiHidden="1" w:unhideWhenUsed="1"/>
    <w:lsdException w:name="Unresolved Mention" w:semiHidden="1" w:unhideWhenUsed="1"/>
    <w:lsdException w:name="Smart Link" w:semiHidden="1" w:unhideWhenUsed="1"/>
  </w:latentStyles>
  <w:style w:type="paragraph" w:default="1" w:styleId="Normal">
    <w:name w:val="Normal"/>
    <w:qFormat/>
    <w:pPr>
      <w:spacing w:after="200" w:line="276" w:lineRule="auto"/>
    </w:pPr>
    <w:rPr>
      <w:sz w:val="22"/>
      <w:szCs w:val="22"/>
      <w:lang w:eastAsia="zh-CN"/>
    </w:rPr>
  </w:style>
  <w:style w:type="paragraph" w:styleId="Heading1">
    <w:name w:val="heading 1"/>
    <w:basedOn w:val="Normal"/>
    <w:next w:val="Normal"/>
    <w:link w:val="Heading1Char"/>
    <w:uiPriority w:val="9"/>
    <w:qFormat/>
    <w:pPr>
      <w:keepNext/>
      <w:keepLines/>
      <w:spacing w:before="240" w:after="0"/>
      <w:outlineLvl w:val="0"/>
    </w:pPr>
    <w:rPr>
      <w:rFonts w:ascii="Cambria" w:hAnsi="Cambria" w:cs="SimSun"/>
      <w:color w:val="365F91"/>
      <w:sz w:val="32"/>
      <w:szCs w:val="32"/>
    </w:rPr>
  </w:style>
  <w:style w:type="paragraph" w:styleId="Heading2">
    <w:name w:val="heading 2"/>
    <w:basedOn w:val="Normal"/>
    <w:next w:val="Normal"/>
    <w:link w:val="Heading2Char"/>
    <w:uiPriority w:val="9"/>
    <w:unhideWhenUsed/>
    <w:qFormat/>
    <w:pPr>
      <w:keepNext/>
      <w:keepLines/>
      <w:spacing w:before="40" w:after="0"/>
      <w:outlineLvl w:val="1"/>
    </w:pPr>
    <w:rPr>
      <w:rFonts w:ascii="Cambria" w:hAnsi="Cambria" w:cs="SimSun"/>
      <w:color w:val="365F91"/>
      <w:sz w:val="26"/>
      <w:szCs w:val="26"/>
    </w:rPr>
  </w:style>
  <w:style w:type="paragraph" w:styleId="Heading4">
    <w:name w:val="heading 4"/>
    <w:basedOn w:val="Normal"/>
    <w:next w:val="Normal"/>
    <w:link w:val="Heading4Char"/>
    <w:uiPriority w:val="9"/>
    <w:semiHidden/>
    <w:unhideWhenUsed/>
    <w:qFormat/>
    <w:pPr>
      <w:keepNext/>
      <w:spacing w:before="240" w:after="60" w:line="240" w:lineRule="auto"/>
      <w:outlineLvl w:val="3"/>
    </w:pPr>
    <w:rPr>
      <w:rFonts w:ascii="Times New Roman" w:eastAsia="Times New Roman" w:hAnsi="Times New Roman"/>
      <w:b/>
      <w:bCs/>
      <w:sz w:val="28"/>
      <w:szCs w:val="28"/>
      <w:lang w:val="en-GB" w:eastAsia="en-US"/>
    </w:rPr>
  </w:style>
  <w:style w:type="character" w:default="1" w:styleId="DefaultParagraphFont">
    <w:name w:val="Default Paragraph Font"/>
    <w:uiPriority w:val="1"/>
    <w:semiHidden/>
    <w:unhideWhenUsed/>
  </w:style>
  <w:style w:type="table" w:default="1" w:styleId="TableNormal">
    <w:name w:val="Normal Table"/>
    <w:uiPriority w:val="99"/>
    <w:semiHidden/>
    <w:unhideWhenUsed/>
    <w:tblPr>
      <w:tblInd w:w="0" w:type="dxa"/>
      <w:tblCellMar>
        <w:top w:w="0" w:type="dxa"/>
        <w:left w:w="108" w:type="dxa"/>
        <w:bottom w:w="0" w:type="dxa"/>
        <w:right w:w="108" w:type="dxa"/>
      </w:tblCellMar>
    </w:tblPr>
  </w:style>
  <w:style w:type="numbering" w:default="1" w:styleId="NoList">
    <w:name w:val="No List"/>
    <w:uiPriority w:val="99"/>
    <w:semiHidden/>
    <w:unhideWhenUsed/>
  </w:style>
  <w:style w:type="paragraph" w:styleId="ListParagraph">
    <w:name w:val="List Paragraph"/>
    <w:basedOn w:val="Normal"/>
    <w:uiPriority w:val="34"/>
    <w:qFormat/>
    <w:pPr>
      <w:ind w:left="720"/>
      <w:contextualSpacing/>
    </w:pPr>
  </w:style>
  <w:style w:type="table" w:styleId="TableGrid">
    <w:name w:val="Table Grid"/>
    <w:basedOn w:val="TableNormal"/>
    <w:uiPriority w:val="59"/>
    <w:tblPr>
      <w:tblBorders>
        <w:top w:val="single" w:sz="4" w:space="0" w:color="auto"/>
        <w:left w:val="single" w:sz="4" w:space="0" w:color="auto"/>
        <w:bottom w:val="single" w:sz="4" w:space="0" w:color="auto"/>
        <w:right w:val="single" w:sz="4" w:space="0" w:color="auto"/>
        <w:insideH w:val="single" w:sz="4" w:space="0" w:color="auto"/>
        <w:insideV w:val="single" w:sz="4" w:space="0" w:color="auto"/>
      </w:tblBorders>
    </w:tblPr>
  </w:style>
  <w:style w:type="table" w:styleId="MediumGrid3">
    <w:name w:val="Medium Grid 3"/>
    <w:basedOn w:val="TableNormal"/>
    <w:uiPriority w:val="69"/>
    <w:tblPr>
      <w:tblStyleRowBandSize w:val="1"/>
      <w:tblStyleColBandSize w:val="1"/>
      <w:tblBorders>
        <w:top w:val="single" w:sz="8" w:space="0" w:color="CCE8CF"/>
        <w:left w:val="single" w:sz="8" w:space="0" w:color="CCE8CF"/>
        <w:bottom w:val="single" w:sz="8" w:space="0" w:color="CCE8CF"/>
        <w:right w:val="single" w:sz="8" w:space="0" w:color="CCE8CF"/>
        <w:insideH w:val="single" w:sz="6" w:space="0" w:color="CCE8CF"/>
        <w:insideV w:val="single" w:sz="6" w:space="0" w:color="CCE8CF"/>
      </w:tblBorders>
      <w:shd w:val="clear" w:color="auto" w:fill="C0C0C0"/>
    </w:tblPr>
    <w:tcPr>
      <w:shd w:val="clear" w:color="auto" w:fill="C0C0C0"/>
    </w:tcPr>
    <w:tblStylePr w:type="firstRow">
      <w:rPr>
        <w:b/>
        <w:bCs/>
        <w:i w:val="0"/>
        <w:iCs w:val="0"/>
        <w:color w:val="CCE8CF"/>
      </w:rPr>
      <w:tblPr/>
      <w:tcPr>
        <w:tcBorders>
          <w:top w:val="single" w:sz="8" w:space="0" w:color="CCE8CF"/>
          <w:left w:val="single" w:sz="8" w:space="0" w:color="CCE8CF"/>
          <w:bottom w:val="single" w:sz="24" w:space="0" w:color="CCE8CF"/>
          <w:right w:val="single" w:sz="8" w:space="0" w:color="CCE8CF"/>
          <w:insideH w:val="nil"/>
          <w:insideV w:val="single" w:sz="8" w:space="0" w:color="CCE8CF"/>
        </w:tcBorders>
        <w:shd w:val="clear" w:color="auto" w:fill="000000"/>
      </w:tcPr>
    </w:tblStylePr>
    <w:tblStylePr w:type="lastRow">
      <w:rPr>
        <w:b/>
        <w:bCs/>
        <w:i w:val="0"/>
        <w:iCs w:val="0"/>
        <w:color w:val="CCE8CF"/>
      </w:rPr>
      <w:tblPr/>
      <w:tcPr>
        <w:tcBorders>
          <w:top w:val="single" w:sz="24" w:space="0" w:color="CCE8CF"/>
          <w:left w:val="single" w:sz="8" w:space="0" w:color="CCE8CF"/>
          <w:bottom w:val="single" w:sz="8" w:space="0" w:color="CCE8CF"/>
          <w:right w:val="single" w:sz="8" w:space="0" w:color="CCE8CF"/>
          <w:insideH w:val="nil"/>
          <w:insideV w:val="single" w:sz="8" w:space="0" w:color="CCE8CF"/>
        </w:tcBorders>
        <w:shd w:val="clear" w:color="auto" w:fill="000000"/>
      </w:tcPr>
    </w:tblStylePr>
    <w:tblStylePr w:type="firstCol">
      <w:rPr>
        <w:b/>
        <w:bCs/>
        <w:i w:val="0"/>
        <w:iCs w:val="0"/>
        <w:color w:val="CCE8CF"/>
      </w:rPr>
      <w:tblPr/>
      <w:tcPr>
        <w:tcBorders>
          <w:left w:val="single" w:sz="8" w:space="0" w:color="CCE8CF"/>
          <w:right w:val="single" w:sz="24" w:space="0" w:color="CCE8CF"/>
          <w:insideH w:val="nil"/>
          <w:insideV w:val="nil"/>
        </w:tcBorders>
        <w:shd w:val="clear" w:color="auto" w:fill="000000"/>
      </w:tcPr>
    </w:tblStylePr>
    <w:tblStylePr w:type="lastCol">
      <w:rPr>
        <w:b/>
        <w:bCs/>
        <w:i w:val="0"/>
        <w:iCs w:val="0"/>
        <w:color w:val="CCE8CF"/>
      </w:rPr>
      <w:tblPr/>
      <w:tcPr>
        <w:tcBorders>
          <w:top w:val="nil"/>
          <w:left w:val="single" w:sz="24" w:space="0" w:color="CCE8CF"/>
          <w:bottom w:val="nil"/>
          <w:right w:val="nil"/>
          <w:insideH w:val="nil"/>
          <w:insideV w:val="nil"/>
        </w:tcBorders>
        <w:shd w:val="clear" w:color="auto" w:fill="000000"/>
      </w:tcPr>
    </w:tblStylePr>
    <w:tblStylePr w:type="band1Vert">
      <w:tblPr/>
      <w:tcPr>
        <w:tcBorders>
          <w:top w:val="single" w:sz="8" w:space="0" w:color="CCE8CF"/>
          <w:left w:val="single" w:sz="8" w:space="0" w:color="CCE8CF"/>
          <w:bottom w:val="single" w:sz="8" w:space="0" w:color="CCE8CF"/>
          <w:right w:val="single" w:sz="8" w:space="0" w:color="CCE8CF"/>
          <w:insideH w:val="nil"/>
          <w:insideV w:val="nil"/>
        </w:tcBorders>
        <w:shd w:val="clear" w:color="auto" w:fill="808080"/>
      </w:tcPr>
    </w:tblStylePr>
    <w:tblStylePr w:type="band1Horz">
      <w:tblPr/>
      <w:tcPr>
        <w:tcBorders>
          <w:top w:val="single" w:sz="8" w:space="0" w:color="CCE8CF"/>
          <w:left w:val="single" w:sz="8" w:space="0" w:color="CCE8CF"/>
          <w:bottom w:val="single" w:sz="8" w:space="0" w:color="CCE8CF"/>
          <w:right w:val="single" w:sz="8" w:space="0" w:color="CCE8CF"/>
          <w:insideH w:val="single" w:sz="8" w:space="0" w:color="CCE8CF"/>
          <w:insideV w:val="single" w:sz="8" w:space="0" w:color="CCE8CF"/>
        </w:tcBorders>
        <w:shd w:val="clear" w:color="auto" w:fill="808080"/>
      </w:tcPr>
    </w:tblStylePr>
  </w:style>
  <w:style w:type="table" w:styleId="MediumGrid3-Accent1">
    <w:name w:val="Medium Grid 3 Accent 1"/>
    <w:basedOn w:val="TableNormal"/>
    <w:uiPriority w:val="69"/>
    <w:tblPr>
      <w:tblStyleRowBandSize w:val="1"/>
      <w:tblStyleColBandSize w:val="1"/>
      <w:tblBorders>
        <w:top w:val="single" w:sz="8" w:space="0" w:color="CCE8CF"/>
        <w:left w:val="single" w:sz="8" w:space="0" w:color="CCE8CF"/>
        <w:bottom w:val="single" w:sz="8" w:space="0" w:color="CCE8CF"/>
        <w:right w:val="single" w:sz="8" w:space="0" w:color="CCE8CF"/>
        <w:insideH w:val="single" w:sz="6" w:space="0" w:color="CCE8CF"/>
        <w:insideV w:val="single" w:sz="6" w:space="0" w:color="CCE8CF"/>
      </w:tblBorders>
      <w:shd w:val="clear" w:color="auto" w:fill="D3DFEE"/>
    </w:tblPr>
    <w:tcPr>
      <w:shd w:val="clear" w:color="auto" w:fill="D3DFEE"/>
    </w:tcPr>
    <w:tblStylePr w:type="firstRow">
      <w:rPr>
        <w:b/>
        <w:bCs/>
        <w:i w:val="0"/>
        <w:iCs w:val="0"/>
        <w:color w:val="CCE8CF"/>
      </w:rPr>
      <w:tblPr/>
      <w:tcPr>
        <w:tcBorders>
          <w:top w:val="single" w:sz="8" w:space="0" w:color="CCE8CF"/>
          <w:left w:val="single" w:sz="8" w:space="0" w:color="CCE8CF"/>
          <w:bottom w:val="single" w:sz="24" w:space="0" w:color="CCE8CF"/>
          <w:right w:val="single" w:sz="8" w:space="0" w:color="CCE8CF"/>
          <w:insideH w:val="nil"/>
          <w:insideV w:val="single" w:sz="8" w:space="0" w:color="CCE8CF"/>
        </w:tcBorders>
        <w:shd w:val="clear" w:color="auto" w:fill="4F81BD"/>
      </w:tcPr>
    </w:tblStylePr>
    <w:tblStylePr w:type="lastRow">
      <w:rPr>
        <w:b/>
        <w:bCs/>
        <w:i w:val="0"/>
        <w:iCs w:val="0"/>
        <w:color w:val="CCE8CF"/>
      </w:rPr>
      <w:tblPr/>
      <w:tcPr>
        <w:tcBorders>
          <w:top w:val="single" w:sz="24" w:space="0" w:color="CCE8CF"/>
          <w:left w:val="single" w:sz="8" w:space="0" w:color="CCE8CF"/>
          <w:bottom w:val="single" w:sz="8" w:space="0" w:color="CCE8CF"/>
          <w:right w:val="single" w:sz="8" w:space="0" w:color="CCE8CF"/>
          <w:insideH w:val="nil"/>
          <w:insideV w:val="single" w:sz="8" w:space="0" w:color="CCE8CF"/>
        </w:tcBorders>
        <w:shd w:val="clear" w:color="auto" w:fill="4F81BD"/>
      </w:tcPr>
    </w:tblStylePr>
    <w:tblStylePr w:type="firstCol">
      <w:rPr>
        <w:b/>
        <w:bCs/>
        <w:i w:val="0"/>
        <w:iCs w:val="0"/>
        <w:color w:val="CCE8CF"/>
      </w:rPr>
      <w:tblPr/>
      <w:tcPr>
        <w:tcBorders>
          <w:left w:val="single" w:sz="8" w:space="0" w:color="CCE8CF"/>
          <w:right w:val="single" w:sz="24" w:space="0" w:color="CCE8CF"/>
          <w:insideH w:val="nil"/>
          <w:insideV w:val="nil"/>
        </w:tcBorders>
        <w:shd w:val="clear" w:color="auto" w:fill="4F81BD"/>
      </w:tcPr>
    </w:tblStylePr>
    <w:tblStylePr w:type="lastCol">
      <w:rPr>
        <w:b/>
        <w:bCs/>
        <w:i w:val="0"/>
        <w:iCs w:val="0"/>
        <w:color w:val="CCE8CF"/>
      </w:rPr>
      <w:tblPr/>
      <w:tcPr>
        <w:tcBorders>
          <w:top w:val="nil"/>
          <w:left w:val="single" w:sz="24" w:space="0" w:color="CCE8CF"/>
          <w:bottom w:val="nil"/>
          <w:right w:val="nil"/>
          <w:insideH w:val="nil"/>
          <w:insideV w:val="nil"/>
        </w:tcBorders>
        <w:shd w:val="clear" w:color="auto" w:fill="4F81BD"/>
      </w:tcPr>
    </w:tblStylePr>
    <w:tblStylePr w:type="band1Vert">
      <w:tblPr/>
      <w:tcPr>
        <w:tcBorders>
          <w:top w:val="single" w:sz="8" w:space="0" w:color="CCE8CF"/>
          <w:left w:val="single" w:sz="8" w:space="0" w:color="CCE8CF"/>
          <w:bottom w:val="single" w:sz="8" w:space="0" w:color="CCE8CF"/>
          <w:right w:val="single" w:sz="8" w:space="0" w:color="CCE8CF"/>
          <w:insideH w:val="nil"/>
          <w:insideV w:val="nil"/>
        </w:tcBorders>
        <w:shd w:val="clear" w:color="auto" w:fill="A7BFDE"/>
      </w:tcPr>
    </w:tblStylePr>
    <w:tblStylePr w:type="band1Horz">
      <w:tblPr/>
      <w:tcPr>
        <w:tcBorders>
          <w:top w:val="single" w:sz="8" w:space="0" w:color="CCE8CF"/>
          <w:left w:val="single" w:sz="8" w:space="0" w:color="CCE8CF"/>
          <w:bottom w:val="single" w:sz="8" w:space="0" w:color="CCE8CF"/>
          <w:right w:val="single" w:sz="8" w:space="0" w:color="CCE8CF"/>
          <w:insideH w:val="single" w:sz="8" w:space="0" w:color="CCE8CF"/>
          <w:insideV w:val="single" w:sz="8" w:space="0" w:color="CCE8CF"/>
        </w:tcBorders>
        <w:shd w:val="clear" w:color="auto" w:fill="A7BFDE"/>
      </w:tcPr>
    </w:tblStylePr>
  </w:style>
  <w:style w:type="table" w:styleId="MediumGrid3-Accent2">
    <w:name w:val="Medium Grid 3 Accent 2"/>
    <w:basedOn w:val="TableNormal"/>
    <w:uiPriority w:val="69"/>
    <w:tblPr>
      <w:tblStyleRowBandSize w:val="1"/>
      <w:tblStyleColBandSize w:val="1"/>
      <w:tblBorders>
        <w:top w:val="single" w:sz="8" w:space="0" w:color="CCE8CF"/>
        <w:left w:val="single" w:sz="8" w:space="0" w:color="CCE8CF"/>
        <w:bottom w:val="single" w:sz="8" w:space="0" w:color="CCE8CF"/>
        <w:right w:val="single" w:sz="8" w:space="0" w:color="CCE8CF"/>
        <w:insideH w:val="single" w:sz="6" w:space="0" w:color="CCE8CF"/>
        <w:insideV w:val="single" w:sz="6" w:space="0" w:color="CCE8CF"/>
      </w:tblBorders>
      <w:shd w:val="clear" w:color="auto" w:fill="EFD3D2"/>
    </w:tblPr>
    <w:tcPr>
      <w:shd w:val="clear" w:color="auto" w:fill="EFD3D2"/>
    </w:tcPr>
    <w:tblStylePr w:type="firstRow">
      <w:rPr>
        <w:b/>
        <w:bCs/>
        <w:i w:val="0"/>
        <w:iCs w:val="0"/>
        <w:color w:val="CCE8CF"/>
      </w:rPr>
      <w:tblPr/>
      <w:tcPr>
        <w:tcBorders>
          <w:top w:val="single" w:sz="8" w:space="0" w:color="CCE8CF"/>
          <w:left w:val="single" w:sz="8" w:space="0" w:color="CCE8CF"/>
          <w:bottom w:val="single" w:sz="24" w:space="0" w:color="CCE8CF"/>
          <w:right w:val="single" w:sz="8" w:space="0" w:color="CCE8CF"/>
          <w:insideH w:val="nil"/>
          <w:insideV w:val="single" w:sz="8" w:space="0" w:color="CCE8CF"/>
        </w:tcBorders>
        <w:shd w:val="clear" w:color="auto" w:fill="C0504D"/>
      </w:tcPr>
    </w:tblStylePr>
    <w:tblStylePr w:type="lastRow">
      <w:rPr>
        <w:b/>
        <w:bCs/>
        <w:i w:val="0"/>
        <w:iCs w:val="0"/>
        <w:color w:val="CCE8CF"/>
      </w:rPr>
      <w:tblPr/>
      <w:tcPr>
        <w:tcBorders>
          <w:top w:val="single" w:sz="24" w:space="0" w:color="CCE8CF"/>
          <w:left w:val="single" w:sz="8" w:space="0" w:color="CCE8CF"/>
          <w:bottom w:val="single" w:sz="8" w:space="0" w:color="CCE8CF"/>
          <w:right w:val="single" w:sz="8" w:space="0" w:color="CCE8CF"/>
          <w:insideH w:val="nil"/>
          <w:insideV w:val="single" w:sz="8" w:space="0" w:color="CCE8CF"/>
        </w:tcBorders>
        <w:shd w:val="clear" w:color="auto" w:fill="C0504D"/>
      </w:tcPr>
    </w:tblStylePr>
    <w:tblStylePr w:type="firstCol">
      <w:rPr>
        <w:b/>
        <w:bCs/>
        <w:i w:val="0"/>
        <w:iCs w:val="0"/>
        <w:color w:val="CCE8CF"/>
      </w:rPr>
      <w:tblPr/>
      <w:tcPr>
        <w:tcBorders>
          <w:left w:val="single" w:sz="8" w:space="0" w:color="CCE8CF"/>
          <w:right w:val="single" w:sz="24" w:space="0" w:color="CCE8CF"/>
          <w:insideH w:val="nil"/>
          <w:insideV w:val="nil"/>
        </w:tcBorders>
        <w:shd w:val="clear" w:color="auto" w:fill="C0504D"/>
      </w:tcPr>
    </w:tblStylePr>
    <w:tblStylePr w:type="lastCol">
      <w:rPr>
        <w:b/>
        <w:bCs/>
        <w:i w:val="0"/>
        <w:iCs w:val="0"/>
        <w:color w:val="CCE8CF"/>
      </w:rPr>
      <w:tblPr/>
      <w:tcPr>
        <w:tcBorders>
          <w:top w:val="nil"/>
          <w:left w:val="single" w:sz="24" w:space="0" w:color="CCE8CF"/>
          <w:bottom w:val="nil"/>
          <w:right w:val="nil"/>
          <w:insideH w:val="nil"/>
          <w:insideV w:val="nil"/>
        </w:tcBorders>
        <w:shd w:val="clear" w:color="auto" w:fill="C0504D"/>
      </w:tcPr>
    </w:tblStylePr>
    <w:tblStylePr w:type="band1Vert">
      <w:tblPr/>
      <w:tcPr>
        <w:tcBorders>
          <w:top w:val="single" w:sz="8" w:space="0" w:color="CCE8CF"/>
          <w:left w:val="single" w:sz="8" w:space="0" w:color="CCE8CF"/>
          <w:bottom w:val="single" w:sz="8" w:space="0" w:color="CCE8CF"/>
          <w:right w:val="single" w:sz="8" w:space="0" w:color="CCE8CF"/>
          <w:insideH w:val="nil"/>
          <w:insideV w:val="nil"/>
        </w:tcBorders>
        <w:shd w:val="clear" w:color="auto" w:fill="DFA7A6"/>
      </w:tcPr>
    </w:tblStylePr>
    <w:tblStylePr w:type="band1Horz">
      <w:tblPr/>
      <w:tcPr>
        <w:tcBorders>
          <w:top w:val="single" w:sz="8" w:space="0" w:color="CCE8CF"/>
          <w:left w:val="single" w:sz="8" w:space="0" w:color="CCE8CF"/>
          <w:bottom w:val="single" w:sz="8" w:space="0" w:color="CCE8CF"/>
          <w:right w:val="single" w:sz="8" w:space="0" w:color="CCE8CF"/>
          <w:insideH w:val="single" w:sz="8" w:space="0" w:color="CCE8CF"/>
          <w:insideV w:val="single" w:sz="8" w:space="0" w:color="CCE8CF"/>
        </w:tcBorders>
        <w:shd w:val="clear" w:color="auto" w:fill="DFA7A6"/>
      </w:tcPr>
    </w:tblStylePr>
  </w:style>
  <w:style w:type="table" w:styleId="MediumGrid3-Accent3">
    <w:name w:val="Medium Grid 3 Accent 3"/>
    <w:basedOn w:val="TableNormal"/>
    <w:uiPriority w:val="69"/>
    <w:tblPr>
      <w:tblStyleRowBandSize w:val="1"/>
      <w:tblStyleColBandSize w:val="1"/>
      <w:tblBorders>
        <w:top w:val="single" w:sz="8" w:space="0" w:color="CCE8CF"/>
        <w:left w:val="single" w:sz="8" w:space="0" w:color="CCE8CF"/>
        <w:bottom w:val="single" w:sz="8" w:space="0" w:color="CCE8CF"/>
        <w:right w:val="single" w:sz="8" w:space="0" w:color="CCE8CF"/>
        <w:insideH w:val="single" w:sz="6" w:space="0" w:color="CCE8CF"/>
        <w:insideV w:val="single" w:sz="6" w:space="0" w:color="CCE8CF"/>
      </w:tblBorders>
      <w:shd w:val="clear" w:color="auto" w:fill="E6EED5"/>
    </w:tblPr>
    <w:tcPr>
      <w:shd w:val="clear" w:color="auto" w:fill="E6EED5"/>
    </w:tcPr>
    <w:tblStylePr w:type="firstRow">
      <w:rPr>
        <w:b/>
        <w:bCs/>
        <w:i w:val="0"/>
        <w:iCs w:val="0"/>
        <w:color w:val="CCE8CF"/>
      </w:rPr>
      <w:tblPr/>
      <w:tcPr>
        <w:tcBorders>
          <w:top w:val="single" w:sz="8" w:space="0" w:color="CCE8CF"/>
          <w:left w:val="single" w:sz="8" w:space="0" w:color="CCE8CF"/>
          <w:bottom w:val="single" w:sz="24" w:space="0" w:color="CCE8CF"/>
          <w:right w:val="single" w:sz="8" w:space="0" w:color="CCE8CF"/>
          <w:insideH w:val="nil"/>
          <w:insideV w:val="single" w:sz="8" w:space="0" w:color="CCE8CF"/>
        </w:tcBorders>
        <w:shd w:val="clear" w:color="auto" w:fill="9BBB59"/>
      </w:tcPr>
    </w:tblStylePr>
    <w:tblStylePr w:type="lastRow">
      <w:rPr>
        <w:b/>
        <w:bCs/>
        <w:i w:val="0"/>
        <w:iCs w:val="0"/>
        <w:color w:val="CCE8CF"/>
      </w:rPr>
      <w:tblPr/>
      <w:tcPr>
        <w:tcBorders>
          <w:top w:val="single" w:sz="24" w:space="0" w:color="CCE8CF"/>
          <w:left w:val="single" w:sz="8" w:space="0" w:color="CCE8CF"/>
          <w:bottom w:val="single" w:sz="8" w:space="0" w:color="CCE8CF"/>
          <w:right w:val="single" w:sz="8" w:space="0" w:color="CCE8CF"/>
          <w:insideH w:val="nil"/>
          <w:insideV w:val="single" w:sz="8" w:space="0" w:color="CCE8CF"/>
        </w:tcBorders>
        <w:shd w:val="clear" w:color="auto" w:fill="9BBB59"/>
      </w:tcPr>
    </w:tblStylePr>
    <w:tblStylePr w:type="firstCol">
      <w:rPr>
        <w:b/>
        <w:bCs/>
        <w:i w:val="0"/>
        <w:iCs w:val="0"/>
        <w:color w:val="CCE8CF"/>
      </w:rPr>
      <w:tblPr/>
      <w:tcPr>
        <w:tcBorders>
          <w:left w:val="single" w:sz="8" w:space="0" w:color="CCE8CF"/>
          <w:right w:val="single" w:sz="24" w:space="0" w:color="CCE8CF"/>
          <w:insideH w:val="nil"/>
          <w:insideV w:val="nil"/>
        </w:tcBorders>
        <w:shd w:val="clear" w:color="auto" w:fill="9BBB59"/>
      </w:tcPr>
    </w:tblStylePr>
    <w:tblStylePr w:type="lastCol">
      <w:rPr>
        <w:b/>
        <w:bCs/>
        <w:i w:val="0"/>
        <w:iCs w:val="0"/>
        <w:color w:val="CCE8CF"/>
      </w:rPr>
      <w:tblPr/>
      <w:tcPr>
        <w:tcBorders>
          <w:top w:val="nil"/>
          <w:left w:val="single" w:sz="24" w:space="0" w:color="CCE8CF"/>
          <w:bottom w:val="nil"/>
          <w:right w:val="nil"/>
          <w:insideH w:val="nil"/>
          <w:insideV w:val="nil"/>
        </w:tcBorders>
        <w:shd w:val="clear" w:color="auto" w:fill="9BBB59"/>
      </w:tcPr>
    </w:tblStylePr>
    <w:tblStylePr w:type="band1Vert">
      <w:tblPr/>
      <w:tcPr>
        <w:tcBorders>
          <w:top w:val="single" w:sz="8" w:space="0" w:color="CCE8CF"/>
          <w:left w:val="single" w:sz="8" w:space="0" w:color="CCE8CF"/>
          <w:bottom w:val="single" w:sz="8" w:space="0" w:color="CCE8CF"/>
          <w:right w:val="single" w:sz="8" w:space="0" w:color="CCE8CF"/>
          <w:insideH w:val="nil"/>
          <w:insideV w:val="nil"/>
        </w:tcBorders>
        <w:shd w:val="clear" w:color="auto" w:fill="CDDDAC"/>
      </w:tcPr>
    </w:tblStylePr>
    <w:tblStylePr w:type="band1Horz">
      <w:tblPr/>
      <w:tcPr>
        <w:tcBorders>
          <w:top w:val="single" w:sz="8" w:space="0" w:color="CCE8CF"/>
          <w:left w:val="single" w:sz="8" w:space="0" w:color="CCE8CF"/>
          <w:bottom w:val="single" w:sz="8" w:space="0" w:color="CCE8CF"/>
          <w:right w:val="single" w:sz="8" w:space="0" w:color="CCE8CF"/>
          <w:insideH w:val="single" w:sz="8" w:space="0" w:color="CCE8CF"/>
          <w:insideV w:val="single" w:sz="8" w:space="0" w:color="CCE8CF"/>
        </w:tcBorders>
        <w:shd w:val="clear" w:color="auto" w:fill="CDDDAC"/>
      </w:tcPr>
    </w:tblStylePr>
  </w:style>
  <w:style w:type="table" w:styleId="MediumGrid3-Accent4">
    <w:name w:val="Medium Grid 3 Accent 4"/>
    <w:basedOn w:val="TableNormal"/>
    <w:uiPriority w:val="69"/>
    <w:tblPr>
      <w:tblStyleRowBandSize w:val="1"/>
      <w:tblStyleColBandSize w:val="1"/>
      <w:tblBorders>
        <w:top w:val="single" w:sz="8" w:space="0" w:color="CCE8CF"/>
        <w:left w:val="single" w:sz="8" w:space="0" w:color="CCE8CF"/>
        <w:bottom w:val="single" w:sz="8" w:space="0" w:color="CCE8CF"/>
        <w:right w:val="single" w:sz="8" w:space="0" w:color="CCE8CF"/>
        <w:insideH w:val="single" w:sz="6" w:space="0" w:color="CCE8CF"/>
        <w:insideV w:val="single" w:sz="6" w:space="0" w:color="CCE8CF"/>
      </w:tblBorders>
      <w:shd w:val="clear" w:color="auto" w:fill="DFD8E8"/>
    </w:tblPr>
    <w:tcPr>
      <w:shd w:val="clear" w:color="auto" w:fill="DFD8E8"/>
    </w:tcPr>
    <w:tblStylePr w:type="firstRow">
      <w:rPr>
        <w:b/>
        <w:bCs/>
        <w:i w:val="0"/>
        <w:iCs w:val="0"/>
        <w:color w:val="CCE8CF"/>
      </w:rPr>
      <w:tblPr/>
      <w:tcPr>
        <w:tcBorders>
          <w:top w:val="single" w:sz="8" w:space="0" w:color="CCE8CF"/>
          <w:left w:val="single" w:sz="8" w:space="0" w:color="CCE8CF"/>
          <w:bottom w:val="single" w:sz="24" w:space="0" w:color="CCE8CF"/>
          <w:right w:val="single" w:sz="8" w:space="0" w:color="CCE8CF"/>
          <w:insideH w:val="nil"/>
          <w:insideV w:val="single" w:sz="8" w:space="0" w:color="CCE8CF"/>
        </w:tcBorders>
        <w:shd w:val="clear" w:color="auto" w:fill="8064A2"/>
      </w:tcPr>
    </w:tblStylePr>
    <w:tblStylePr w:type="lastRow">
      <w:rPr>
        <w:b/>
        <w:bCs/>
        <w:i w:val="0"/>
        <w:iCs w:val="0"/>
        <w:color w:val="CCE8CF"/>
      </w:rPr>
      <w:tblPr/>
      <w:tcPr>
        <w:tcBorders>
          <w:top w:val="single" w:sz="24" w:space="0" w:color="CCE8CF"/>
          <w:left w:val="single" w:sz="8" w:space="0" w:color="CCE8CF"/>
          <w:bottom w:val="single" w:sz="8" w:space="0" w:color="CCE8CF"/>
          <w:right w:val="single" w:sz="8" w:space="0" w:color="CCE8CF"/>
          <w:insideH w:val="nil"/>
          <w:insideV w:val="single" w:sz="8" w:space="0" w:color="CCE8CF"/>
        </w:tcBorders>
        <w:shd w:val="clear" w:color="auto" w:fill="8064A2"/>
      </w:tcPr>
    </w:tblStylePr>
    <w:tblStylePr w:type="firstCol">
      <w:rPr>
        <w:b/>
        <w:bCs/>
        <w:i w:val="0"/>
        <w:iCs w:val="0"/>
        <w:color w:val="CCE8CF"/>
      </w:rPr>
      <w:tblPr/>
      <w:tcPr>
        <w:tcBorders>
          <w:left w:val="single" w:sz="8" w:space="0" w:color="CCE8CF"/>
          <w:right w:val="single" w:sz="24" w:space="0" w:color="CCE8CF"/>
          <w:insideH w:val="nil"/>
          <w:insideV w:val="nil"/>
        </w:tcBorders>
        <w:shd w:val="clear" w:color="auto" w:fill="8064A2"/>
      </w:tcPr>
    </w:tblStylePr>
    <w:tblStylePr w:type="lastCol">
      <w:rPr>
        <w:b/>
        <w:bCs/>
        <w:i w:val="0"/>
        <w:iCs w:val="0"/>
        <w:color w:val="CCE8CF"/>
      </w:rPr>
      <w:tblPr/>
      <w:tcPr>
        <w:tcBorders>
          <w:top w:val="nil"/>
          <w:left w:val="single" w:sz="24" w:space="0" w:color="CCE8CF"/>
          <w:bottom w:val="nil"/>
          <w:right w:val="nil"/>
          <w:insideH w:val="nil"/>
          <w:insideV w:val="nil"/>
        </w:tcBorders>
        <w:shd w:val="clear" w:color="auto" w:fill="8064A2"/>
      </w:tcPr>
    </w:tblStylePr>
    <w:tblStylePr w:type="band1Vert">
      <w:tblPr/>
      <w:tcPr>
        <w:tcBorders>
          <w:top w:val="single" w:sz="8" w:space="0" w:color="CCE8CF"/>
          <w:left w:val="single" w:sz="8" w:space="0" w:color="CCE8CF"/>
          <w:bottom w:val="single" w:sz="8" w:space="0" w:color="CCE8CF"/>
          <w:right w:val="single" w:sz="8" w:space="0" w:color="CCE8CF"/>
          <w:insideH w:val="nil"/>
          <w:insideV w:val="nil"/>
        </w:tcBorders>
        <w:shd w:val="clear" w:color="auto" w:fill="BFB1D0"/>
      </w:tcPr>
    </w:tblStylePr>
    <w:tblStylePr w:type="band1Horz">
      <w:tblPr/>
      <w:tcPr>
        <w:tcBorders>
          <w:top w:val="single" w:sz="8" w:space="0" w:color="CCE8CF"/>
          <w:left w:val="single" w:sz="8" w:space="0" w:color="CCE8CF"/>
          <w:bottom w:val="single" w:sz="8" w:space="0" w:color="CCE8CF"/>
          <w:right w:val="single" w:sz="8" w:space="0" w:color="CCE8CF"/>
          <w:insideH w:val="single" w:sz="8" w:space="0" w:color="CCE8CF"/>
          <w:insideV w:val="single" w:sz="8" w:space="0" w:color="CCE8CF"/>
        </w:tcBorders>
        <w:shd w:val="clear" w:color="auto" w:fill="BFB1D0"/>
      </w:tcPr>
    </w:tblStylePr>
  </w:style>
  <w:style w:type="table" w:styleId="MediumGrid3-Accent5">
    <w:name w:val="Medium Grid 3 Accent 5"/>
    <w:basedOn w:val="TableNormal"/>
    <w:uiPriority w:val="69"/>
    <w:tblPr>
      <w:tblStyleRowBandSize w:val="1"/>
      <w:tblStyleColBandSize w:val="1"/>
      <w:tblBorders>
        <w:top w:val="single" w:sz="8" w:space="0" w:color="CCE8CF"/>
        <w:left w:val="single" w:sz="8" w:space="0" w:color="CCE8CF"/>
        <w:bottom w:val="single" w:sz="8" w:space="0" w:color="CCE8CF"/>
        <w:right w:val="single" w:sz="8" w:space="0" w:color="CCE8CF"/>
        <w:insideH w:val="single" w:sz="6" w:space="0" w:color="CCE8CF"/>
        <w:insideV w:val="single" w:sz="6" w:space="0" w:color="CCE8CF"/>
      </w:tblBorders>
      <w:shd w:val="clear" w:color="auto" w:fill="D2EAF1"/>
    </w:tblPr>
    <w:tcPr>
      <w:shd w:val="clear" w:color="auto" w:fill="D2EAF1"/>
    </w:tcPr>
    <w:tblStylePr w:type="firstRow">
      <w:rPr>
        <w:b/>
        <w:bCs/>
        <w:i w:val="0"/>
        <w:iCs w:val="0"/>
        <w:color w:val="CCE8CF"/>
      </w:rPr>
      <w:tblPr/>
      <w:tcPr>
        <w:tcBorders>
          <w:top w:val="single" w:sz="8" w:space="0" w:color="CCE8CF"/>
          <w:left w:val="single" w:sz="8" w:space="0" w:color="CCE8CF"/>
          <w:bottom w:val="single" w:sz="24" w:space="0" w:color="CCE8CF"/>
          <w:right w:val="single" w:sz="8" w:space="0" w:color="CCE8CF"/>
          <w:insideH w:val="nil"/>
          <w:insideV w:val="single" w:sz="8" w:space="0" w:color="CCE8CF"/>
        </w:tcBorders>
        <w:shd w:val="clear" w:color="auto" w:fill="4BACC6"/>
      </w:tcPr>
    </w:tblStylePr>
    <w:tblStylePr w:type="lastRow">
      <w:rPr>
        <w:b/>
        <w:bCs/>
        <w:i w:val="0"/>
        <w:iCs w:val="0"/>
        <w:color w:val="CCE8CF"/>
      </w:rPr>
      <w:tblPr/>
      <w:tcPr>
        <w:tcBorders>
          <w:top w:val="single" w:sz="24" w:space="0" w:color="CCE8CF"/>
          <w:left w:val="single" w:sz="8" w:space="0" w:color="CCE8CF"/>
          <w:bottom w:val="single" w:sz="8" w:space="0" w:color="CCE8CF"/>
          <w:right w:val="single" w:sz="8" w:space="0" w:color="CCE8CF"/>
          <w:insideH w:val="nil"/>
          <w:insideV w:val="single" w:sz="8" w:space="0" w:color="CCE8CF"/>
        </w:tcBorders>
        <w:shd w:val="clear" w:color="auto" w:fill="4BACC6"/>
      </w:tcPr>
    </w:tblStylePr>
    <w:tblStylePr w:type="firstCol">
      <w:rPr>
        <w:b/>
        <w:bCs/>
        <w:i w:val="0"/>
        <w:iCs w:val="0"/>
        <w:color w:val="CCE8CF"/>
      </w:rPr>
      <w:tblPr/>
      <w:tcPr>
        <w:tcBorders>
          <w:left w:val="single" w:sz="8" w:space="0" w:color="CCE8CF"/>
          <w:right w:val="single" w:sz="24" w:space="0" w:color="CCE8CF"/>
          <w:insideH w:val="nil"/>
          <w:insideV w:val="nil"/>
        </w:tcBorders>
        <w:shd w:val="clear" w:color="auto" w:fill="4BACC6"/>
      </w:tcPr>
    </w:tblStylePr>
    <w:tblStylePr w:type="lastCol">
      <w:rPr>
        <w:b/>
        <w:bCs/>
        <w:i w:val="0"/>
        <w:iCs w:val="0"/>
        <w:color w:val="CCE8CF"/>
      </w:rPr>
      <w:tblPr/>
      <w:tcPr>
        <w:tcBorders>
          <w:top w:val="nil"/>
          <w:left w:val="single" w:sz="24" w:space="0" w:color="CCE8CF"/>
          <w:bottom w:val="nil"/>
          <w:right w:val="nil"/>
          <w:insideH w:val="nil"/>
          <w:insideV w:val="nil"/>
        </w:tcBorders>
        <w:shd w:val="clear" w:color="auto" w:fill="4BACC6"/>
      </w:tcPr>
    </w:tblStylePr>
    <w:tblStylePr w:type="band1Vert">
      <w:tblPr/>
      <w:tcPr>
        <w:tcBorders>
          <w:top w:val="single" w:sz="8" w:space="0" w:color="CCE8CF"/>
          <w:left w:val="single" w:sz="8" w:space="0" w:color="CCE8CF"/>
          <w:bottom w:val="single" w:sz="8" w:space="0" w:color="CCE8CF"/>
          <w:right w:val="single" w:sz="8" w:space="0" w:color="CCE8CF"/>
          <w:insideH w:val="nil"/>
          <w:insideV w:val="nil"/>
        </w:tcBorders>
        <w:shd w:val="clear" w:color="auto" w:fill="A5D5E2"/>
      </w:tcPr>
    </w:tblStylePr>
    <w:tblStylePr w:type="band1Horz">
      <w:tblPr/>
      <w:tcPr>
        <w:tcBorders>
          <w:top w:val="single" w:sz="8" w:space="0" w:color="CCE8CF"/>
          <w:left w:val="single" w:sz="8" w:space="0" w:color="CCE8CF"/>
          <w:bottom w:val="single" w:sz="8" w:space="0" w:color="CCE8CF"/>
          <w:right w:val="single" w:sz="8" w:space="0" w:color="CCE8CF"/>
          <w:insideH w:val="single" w:sz="8" w:space="0" w:color="CCE8CF"/>
          <w:insideV w:val="single" w:sz="8" w:space="0" w:color="CCE8CF"/>
        </w:tcBorders>
        <w:shd w:val="clear" w:color="auto" w:fill="A5D5E2"/>
      </w:tcPr>
    </w:tblStylePr>
  </w:style>
  <w:style w:type="table" w:styleId="MediumGrid3-Accent6">
    <w:name w:val="Medium Grid 3 Accent 6"/>
    <w:basedOn w:val="TableNormal"/>
    <w:uiPriority w:val="69"/>
    <w:tblPr>
      <w:tblStyleRowBandSize w:val="1"/>
      <w:tblStyleColBandSize w:val="1"/>
      <w:tblBorders>
        <w:top w:val="single" w:sz="8" w:space="0" w:color="CCE8CF"/>
        <w:left w:val="single" w:sz="8" w:space="0" w:color="CCE8CF"/>
        <w:bottom w:val="single" w:sz="8" w:space="0" w:color="CCE8CF"/>
        <w:right w:val="single" w:sz="8" w:space="0" w:color="CCE8CF"/>
        <w:insideH w:val="single" w:sz="6" w:space="0" w:color="CCE8CF"/>
        <w:insideV w:val="single" w:sz="6" w:space="0" w:color="CCE8CF"/>
      </w:tblBorders>
      <w:shd w:val="clear" w:color="auto" w:fill="FDE4D0"/>
    </w:tblPr>
    <w:tcPr>
      <w:shd w:val="clear" w:color="auto" w:fill="FDE4D0"/>
    </w:tcPr>
    <w:tblStylePr w:type="firstRow">
      <w:rPr>
        <w:b/>
        <w:bCs/>
        <w:i w:val="0"/>
        <w:iCs w:val="0"/>
        <w:color w:val="CCE8CF"/>
      </w:rPr>
      <w:tblPr/>
      <w:tcPr>
        <w:tcBorders>
          <w:top w:val="single" w:sz="8" w:space="0" w:color="CCE8CF"/>
          <w:left w:val="single" w:sz="8" w:space="0" w:color="CCE8CF"/>
          <w:bottom w:val="single" w:sz="24" w:space="0" w:color="CCE8CF"/>
          <w:right w:val="single" w:sz="8" w:space="0" w:color="CCE8CF"/>
          <w:insideH w:val="nil"/>
          <w:insideV w:val="single" w:sz="8" w:space="0" w:color="CCE8CF"/>
        </w:tcBorders>
        <w:shd w:val="clear" w:color="auto" w:fill="F79646"/>
      </w:tcPr>
    </w:tblStylePr>
    <w:tblStylePr w:type="lastRow">
      <w:rPr>
        <w:b/>
        <w:bCs/>
        <w:i w:val="0"/>
        <w:iCs w:val="0"/>
        <w:color w:val="CCE8CF"/>
      </w:rPr>
      <w:tblPr/>
      <w:tcPr>
        <w:tcBorders>
          <w:top w:val="single" w:sz="24" w:space="0" w:color="CCE8CF"/>
          <w:left w:val="single" w:sz="8" w:space="0" w:color="CCE8CF"/>
          <w:bottom w:val="single" w:sz="8" w:space="0" w:color="CCE8CF"/>
          <w:right w:val="single" w:sz="8" w:space="0" w:color="CCE8CF"/>
          <w:insideH w:val="nil"/>
          <w:insideV w:val="single" w:sz="8" w:space="0" w:color="CCE8CF"/>
        </w:tcBorders>
        <w:shd w:val="clear" w:color="auto" w:fill="F79646"/>
      </w:tcPr>
    </w:tblStylePr>
    <w:tblStylePr w:type="firstCol">
      <w:rPr>
        <w:b/>
        <w:bCs/>
        <w:i w:val="0"/>
        <w:iCs w:val="0"/>
        <w:color w:val="CCE8CF"/>
      </w:rPr>
      <w:tblPr/>
      <w:tcPr>
        <w:tcBorders>
          <w:left w:val="single" w:sz="8" w:space="0" w:color="CCE8CF"/>
          <w:right w:val="single" w:sz="24" w:space="0" w:color="CCE8CF"/>
          <w:insideH w:val="nil"/>
          <w:insideV w:val="nil"/>
        </w:tcBorders>
        <w:shd w:val="clear" w:color="auto" w:fill="F79646"/>
      </w:tcPr>
    </w:tblStylePr>
    <w:tblStylePr w:type="lastCol">
      <w:rPr>
        <w:b/>
        <w:bCs/>
        <w:i w:val="0"/>
        <w:iCs w:val="0"/>
        <w:color w:val="CCE8CF"/>
      </w:rPr>
      <w:tblPr/>
      <w:tcPr>
        <w:tcBorders>
          <w:top w:val="nil"/>
          <w:left w:val="single" w:sz="24" w:space="0" w:color="CCE8CF"/>
          <w:bottom w:val="nil"/>
          <w:right w:val="nil"/>
          <w:insideH w:val="nil"/>
          <w:insideV w:val="nil"/>
        </w:tcBorders>
        <w:shd w:val="clear" w:color="auto" w:fill="F79646"/>
      </w:tcPr>
    </w:tblStylePr>
    <w:tblStylePr w:type="band1Vert">
      <w:tblPr/>
      <w:tcPr>
        <w:tcBorders>
          <w:top w:val="single" w:sz="8" w:space="0" w:color="CCE8CF"/>
          <w:left w:val="single" w:sz="8" w:space="0" w:color="CCE8CF"/>
          <w:bottom w:val="single" w:sz="8" w:space="0" w:color="CCE8CF"/>
          <w:right w:val="single" w:sz="8" w:space="0" w:color="CCE8CF"/>
          <w:insideH w:val="nil"/>
          <w:insideV w:val="nil"/>
        </w:tcBorders>
        <w:shd w:val="clear" w:color="auto" w:fill="FBCAA2"/>
      </w:tcPr>
    </w:tblStylePr>
    <w:tblStylePr w:type="band1Horz">
      <w:tblPr/>
      <w:tcPr>
        <w:tcBorders>
          <w:top w:val="single" w:sz="8" w:space="0" w:color="CCE8CF"/>
          <w:left w:val="single" w:sz="8" w:space="0" w:color="CCE8CF"/>
          <w:bottom w:val="single" w:sz="8" w:space="0" w:color="CCE8CF"/>
          <w:right w:val="single" w:sz="8" w:space="0" w:color="CCE8CF"/>
          <w:insideH w:val="single" w:sz="8" w:space="0" w:color="CCE8CF"/>
          <w:insideV w:val="single" w:sz="8" w:space="0" w:color="CCE8CF"/>
        </w:tcBorders>
        <w:shd w:val="clear" w:color="auto" w:fill="FBCAA2"/>
      </w:tcPr>
    </w:tblStylePr>
  </w:style>
  <w:style w:type="character" w:customStyle="1" w:styleId="Heading1Char">
    <w:name w:val="Heading 1 Char"/>
    <w:basedOn w:val="DefaultParagraphFont"/>
    <w:link w:val="Heading1"/>
    <w:uiPriority w:val="99"/>
    <w:rPr>
      <w:rFonts w:ascii="Cambria" w:eastAsia="SimSun" w:hAnsi="Cambria" w:cs="SimSun"/>
      <w:color w:val="365F91"/>
      <w:sz w:val="32"/>
      <w:szCs w:val="32"/>
      <w:lang w:eastAsia="zh-CN"/>
    </w:rPr>
  </w:style>
  <w:style w:type="character" w:customStyle="1" w:styleId="Heading2Char">
    <w:name w:val="Heading 2 Char"/>
    <w:basedOn w:val="DefaultParagraphFont"/>
    <w:link w:val="Heading2"/>
    <w:uiPriority w:val="9"/>
    <w:rPr>
      <w:rFonts w:ascii="Cambria" w:eastAsia="SimSun" w:hAnsi="Cambria" w:cs="SimSun"/>
      <w:color w:val="365F91"/>
      <w:sz w:val="26"/>
      <w:szCs w:val="26"/>
      <w:lang w:eastAsia="zh-CN"/>
    </w:rPr>
  </w:style>
  <w:style w:type="character" w:styleId="Hyperlink">
    <w:name w:val="Hyperlink"/>
    <w:uiPriority w:val="99"/>
    <w:rPr>
      <w:color w:val="0000FF"/>
      <w:u w:val="single"/>
    </w:rPr>
  </w:style>
  <w:style w:type="character" w:customStyle="1" w:styleId="Heading4Char">
    <w:name w:val="Heading 4 Char"/>
    <w:basedOn w:val="DefaultParagraphFont"/>
    <w:link w:val="Heading4"/>
    <w:uiPriority w:val="99"/>
    <w:rPr>
      <w:rFonts w:ascii="Times New Roman" w:eastAsia="Times New Roman" w:hAnsi="Times New Roman"/>
      <w:b/>
      <w:bCs/>
      <w:sz w:val="28"/>
      <w:szCs w:val="28"/>
      <w:lang w:val="en-GB"/>
    </w:rPr>
  </w:style>
  <w:style w:type="paragraph" w:styleId="BodyText2">
    <w:name w:val="Body Text 2"/>
    <w:basedOn w:val="Normal"/>
    <w:link w:val="BodyText2Char"/>
    <w:uiPriority w:val="99"/>
    <w:pPr>
      <w:spacing w:after="0" w:line="240" w:lineRule="auto"/>
      <w:ind w:left="720" w:hanging="720"/>
    </w:pPr>
    <w:rPr>
      <w:rFonts w:ascii="Times New Roman" w:eastAsia="Times New Roman" w:hAnsi="Times New Roman"/>
      <w:b/>
      <w:bCs/>
      <w:lang w:val="en-GB" w:eastAsia="en-US"/>
    </w:rPr>
  </w:style>
  <w:style w:type="character" w:customStyle="1" w:styleId="BodyText2Char">
    <w:name w:val="Body Text 2 Char"/>
    <w:basedOn w:val="DefaultParagraphFont"/>
    <w:link w:val="BodyText2"/>
    <w:uiPriority w:val="99"/>
    <w:rPr>
      <w:rFonts w:ascii="Times New Roman" w:eastAsia="Times New Roman" w:hAnsi="Times New Roman"/>
      <w:b/>
      <w:bCs/>
      <w:sz w:val="22"/>
      <w:szCs w:val="22"/>
      <w:lang w:val="en-GB"/>
    </w:rPr>
  </w:style>
  <w:style w:type="paragraph" w:customStyle="1" w:styleId="deannah1">
    <w:name w:val="deannah1"/>
    <w:basedOn w:val="Normal"/>
    <w:uiPriority w:val="99"/>
    <w:pPr>
      <w:keepNext/>
      <w:spacing w:after="240" w:line="240" w:lineRule="auto"/>
    </w:pPr>
    <w:rPr>
      <w:rFonts w:ascii="Times New Roman" w:eastAsia="Times New Roman" w:hAnsi="Times New Roman"/>
      <w:b/>
      <w:bCs/>
      <w:sz w:val="24"/>
      <w:szCs w:val="24"/>
      <w:lang w:val="en-GB" w:eastAsia="en-US"/>
    </w:rPr>
  </w:style>
  <w:style w:type="paragraph" w:styleId="BalloonText">
    <w:name w:val="Balloon Text"/>
    <w:basedOn w:val="Normal"/>
    <w:link w:val="BalloonTextChar"/>
    <w:uiPriority w:val="99"/>
    <w:pPr>
      <w:spacing w:after="0" w:line="240" w:lineRule="auto"/>
    </w:pPr>
    <w:rPr>
      <w:rFonts w:ascii="Tahoma" w:eastAsia="Times New Roman" w:hAnsi="Tahoma" w:cs="Tahoma"/>
      <w:sz w:val="16"/>
      <w:szCs w:val="16"/>
      <w:lang w:val="en-GB" w:eastAsia="en-US"/>
    </w:rPr>
  </w:style>
  <w:style w:type="character" w:customStyle="1" w:styleId="BalloonTextChar">
    <w:name w:val="Balloon Text Char"/>
    <w:basedOn w:val="DefaultParagraphFont"/>
    <w:link w:val="BalloonText"/>
    <w:uiPriority w:val="99"/>
    <w:rPr>
      <w:rFonts w:ascii="Tahoma" w:eastAsia="Times New Roman" w:hAnsi="Tahoma" w:cs="Tahoma"/>
      <w:sz w:val="16"/>
      <w:szCs w:val="16"/>
      <w:lang w:val="en-GB"/>
    </w:rPr>
  </w:style>
  <w:style w:type="character" w:styleId="FollowedHyperlink">
    <w:name w:val="FollowedHyperlink"/>
    <w:uiPriority w:val="99"/>
    <w:rPr>
      <w:color w:val="800080"/>
      <w:u w:val="single"/>
    </w:rPr>
  </w:style>
  <w:style w:type="paragraph" w:styleId="Header">
    <w:name w:val="header"/>
    <w:basedOn w:val="Normal"/>
    <w:link w:val="HeaderChar"/>
    <w:uiPriority w:val="99"/>
    <w:pPr>
      <w:tabs>
        <w:tab w:val="center" w:pos="4513"/>
        <w:tab w:val="right" w:pos="9026"/>
      </w:tabs>
      <w:spacing w:after="0" w:line="240" w:lineRule="auto"/>
    </w:pPr>
    <w:rPr>
      <w:rFonts w:ascii="Times New Roman" w:eastAsia="Times New Roman" w:hAnsi="Times New Roman"/>
      <w:sz w:val="20"/>
      <w:szCs w:val="20"/>
      <w:lang w:val="en-GB" w:eastAsia="en-US"/>
    </w:rPr>
  </w:style>
  <w:style w:type="character" w:customStyle="1" w:styleId="HeaderChar">
    <w:name w:val="Header Char"/>
    <w:basedOn w:val="DefaultParagraphFont"/>
    <w:link w:val="Header"/>
    <w:uiPriority w:val="99"/>
    <w:rPr>
      <w:rFonts w:ascii="Times New Roman" w:eastAsia="Times New Roman" w:hAnsi="Times New Roman"/>
      <w:lang w:val="en-GB"/>
    </w:rPr>
  </w:style>
  <w:style w:type="paragraph" w:styleId="Footer">
    <w:name w:val="footer"/>
    <w:basedOn w:val="Normal"/>
    <w:link w:val="FooterChar"/>
    <w:uiPriority w:val="99"/>
    <w:pPr>
      <w:tabs>
        <w:tab w:val="center" w:pos="4513"/>
        <w:tab w:val="right" w:pos="9026"/>
      </w:tabs>
      <w:spacing w:after="0" w:line="240" w:lineRule="auto"/>
    </w:pPr>
    <w:rPr>
      <w:rFonts w:ascii="Times New Roman" w:eastAsia="Times New Roman" w:hAnsi="Times New Roman"/>
      <w:sz w:val="20"/>
      <w:szCs w:val="20"/>
      <w:lang w:val="en-GB" w:eastAsia="en-US"/>
    </w:rPr>
  </w:style>
  <w:style w:type="character" w:customStyle="1" w:styleId="FooterChar">
    <w:name w:val="Footer Char"/>
    <w:basedOn w:val="DefaultParagraphFont"/>
    <w:link w:val="Footer"/>
    <w:uiPriority w:val="99"/>
    <w:rPr>
      <w:rFonts w:ascii="Times New Roman" w:eastAsia="Times New Roman" w:hAnsi="Times New Roman"/>
      <w:lang w:val="en-GB"/>
    </w:rPr>
  </w:style>
  <w:style w:type="paragraph" w:styleId="NormalWeb">
    <w:name w:val="Normal (Web)"/>
    <w:basedOn w:val="Normal"/>
    <w:uiPriority w:val="99"/>
    <w:pPr>
      <w:spacing w:before="100" w:beforeAutospacing="1" w:after="100" w:afterAutospacing="1" w:line="240" w:lineRule="auto"/>
    </w:pPr>
    <w:rPr>
      <w:rFonts w:ascii="Times New Roman" w:eastAsia="Times New Roman" w:hAnsi="Times New Roman"/>
      <w:sz w:val="24"/>
      <w:szCs w:val="24"/>
      <w:lang w:val="en-GB" w:eastAsia="en-GB"/>
    </w:rPr>
  </w:style>
  <w:style w:type="character" w:customStyle="1" w:styleId="Hyperlink1">
    <w:name w:val="Hyperlink1"/>
    <w:uiPriority w:val="99"/>
    <w:rPr>
      <w:color w:val="535353"/>
      <w:u w:val="single"/>
      <w:effect w:val="none"/>
    </w:rPr>
  </w:style>
  <w:style w:type="paragraph" w:customStyle="1" w:styleId="NormalWeb1">
    <w:name w:val="Normal (Web)1"/>
    <w:basedOn w:val="Normal"/>
    <w:uiPriority w:val="99"/>
    <w:pPr>
      <w:spacing w:before="100" w:beforeAutospacing="1" w:after="300" w:line="240" w:lineRule="auto"/>
    </w:pPr>
    <w:rPr>
      <w:rFonts w:ascii="Times New Roman" w:eastAsia="Times New Roman" w:hAnsi="Times New Roman"/>
      <w:sz w:val="24"/>
      <w:szCs w:val="24"/>
      <w:lang w:val="en-GB" w:eastAsia="en-GB"/>
    </w:rPr>
  </w:style>
  <w:style w:type="character" w:styleId="PageNumber">
    <w:name w:val="page number"/>
    <w:basedOn w:val="DefaultParagraphFont"/>
    <w:uiPriority w:val="99"/>
  </w:style>
  <w:style w:type="character" w:styleId="CommentReference">
    <w:name w:val="annotation reference"/>
    <w:uiPriority w:val="99"/>
    <w:rPr>
      <w:sz w:val="16"/>
      <w:szCs w:val="16"/>
    </w:rPr>
  </w:style>
  <w:style w:type="paragraph" w:styleId="CommentText">
    <w:name w:val="annotation text"/>
    <w:basedOn w:val="Normal"/>
    <w:link w:val="CommentTextChar"/>
    <w:uiPriority w:val="99"/>
    <w:pPr>
      <w:spacing w:after="0" w:line="240" w:lineRule="auto"/>
    </w:pPr>
    <w:rPr>
      <w:rFonts w:ascii="Times New Roman" w:eastAsia="Times New Roman" w:hAnsi="Times New Roman"/>
      <w:sz w:val="20"/>
      <w:szCs w:val="20"/>
      <w:lang w:val="en-GB" w:eastAsia="en-US"/>
    </w:rPr>
  </w:style>
  <w:style w:type="character" w:customStyle="1" w:styleId="CommentTextChar">
    <w:name w:val="Comment Text Char"/>
    <w:basedOn w:val="DefaultParagraphFont"/>
    <w:link w:val="CommentText"/>
    <w:uiPriority w:val="99"/>
    <w:rPr>
      <w:rFonts w:ascii="Times New Roman" w:eastAsia="Times New Roman" w:hAnsi="Times New Roman"/>
      <w:lang w:val="en-GB"/>
    </w:rPr>
  </w:style>
  <w:style w:type="paragraph" w:styleId="CommentSubject">
    <w:name w:val="annotation subject"/>
    <w:basedOn w:val="CommentText"/>
    <w:next w:val="CommentText"/>
    <w:link w:val="CommentSubjectChar"/>
    <w:uiPriority w:val="99"/>
    <w:rPr>
      <w:b/>
      <w:bCs/>
    </w:rPr>
  </w:style>
  <w:style w:type="character" w:customStyle="1" w:styleId="CommentSubjectChar">
    <w:name w:val="Comment Subject Char"/>
    <w:basedOn w:val="CommentTextChar"/>
    <w:link w:val="CommentSubject"/>
    <w:uiPriority w:val="99"/>
    <w:rPr>
      <w:rFonts w:ascii="Times New Roman" w:eastAsia="Times New Roman" w:hAnsi="Times New Roman"/>
      <w:b/>
      <w:bCs/>
      <w:lang w:val="en-GB"/>
    </w:rPr>
  </w:style>
  <w:style w:type="character" w:styleId="Strong">
    <w:name w:val="Strong"/>
    <w:uiPriority w:val="22"/>
    <w:qFormat/>
    <w:rPr>
      <w:b/>
      <w:bCs/>
    </w:rPr>
  </w:style>
  <w:style w:type="paragraph" w:styleId="z-TopofForm">
    <w:name w:val="HTML Top of Form"/>
    <w:basedOn w:val="Normal"/>
    <w:next w:val="Normal"/>
    <w:link w:val="z-TopofFormChar"/>
    <w:uiPriority w:val="99"/>
    <w:pPr>
      <w:pBdr>
        <w:bottom w:val="single" w:sz="6" w:space="1" w:color="auto"/>
      </w:pBdr>
      <w:spacing w:after="0" w:line="240" w:lineRule="auto"/>
      <w:jc w:val="center"/>
    </w:pPr>
    <w:rPr>
      <w:rFonts w:ascii="Arial" w:eastAsia="Times New Roman" w:hAnsi="Arial" w:cs="Arial"/>
      <w:vanish/>
      <w:sz w:val="16"/>
      <w:szCs w:val="16"/>
      <w:lang w:eastAsia="en-US"/>
    </w:rPr>
  </w:style>
  <w:style w:type="character" w:customStyle="1" w:styleId="z-TopofFormChar">
    <w:name w:val="z-Top of Form Char"/>
    <w:basedOn w:val="DefaultParagraphFont"/>
    <w:link w:val="z-TopofForm"/>
    <w:uiPriority w:val="99"/>
    <w:rPr>
      <w:rFonts w:ascii="Arial" w:eastAsia="Times New Roman" w:hAnsi="Arial" w:cs="Arial"/>
      <w:vanish/>
      <w:sz w:val="16"/>
      <w:szCs w:val="16"/>
    </w:rPr>
  </w:style>
  <w:style w:type="paragraph" w:styleId="TOCHeading">
    <w:name w:val="TOC Heading"/>
    <w:basedOn w:val="Heading1"/>
    <w:next w:val="Normal"/>
    <w:uiPriority w:val="39"/>
    <w:qFormat/>
    <w:pPr>
      <w:spacing w:line="259" w:lineRule="auto"/>
      <w:outlineLvl w:val="9"/>
    </w:pPr>
    <w:rPr>
      <w:lang w:eastAsia="en-US"/>
    </w:rPr>
  </w:style>
  <w:style w:type="paragraph" w:styleId="TOC1">
    <w:name w:val="toc 1"/>
    <w:basedOn w:val="Normal"/>
    <w:next w:val="Normal"/>
    <w:uiPriority w:val="39"/>
    <w:pPr>
      <w:spacing w:after="100"/>
    </w:pPr>
  </w:style>
  <w:style w:type="paragraph" w:styleId="TOC2">
    <w:name w:val="toc 2"/>
    <w:basedOn w:val="Normal"/>
    <w:next w:val="Normal"/>
    <w:uiPriority w:val="39"/>
    <w:pPr>
      <w:spacing w:after="100"/>
      <w:ind w:left="220"/>
    </w:pPr>
  </w:style>
</w:styles>
</file>

<file path=word/webSettings.xml><?xml version="1.0" encoding="utf-8"?>
<w:webSettings xmlns:mc="http://schemas.openxmlformats.org/markup-compatibility/2006" xmlns:r="http://schemas.openxmlformats.org/officeDocument/2006/relationships" xmlns:w="http://schemas.openxmlformats.org/wordprocessingml/2006/main" xmlns:w14="http://schemas.microsoft.com/office/word/2010/wordml" xmlns:w15="http://schemas.microsoft.com/office/word/2012/wordml" xmlns:w16cex="http://schemas.microsoft.com/office/word/2018/wordml/cex" xmlns:w16cid="http://schemas.microsoft.com/office/word/2016/wordml/cid" xmlns:w16="http://schemas.microsoft.com/office/word/2018/wordml" xmlns:w16sdtdh="http://schemas.microsoft.com/office/word/2020/wordml/sdtdatahash" xmlns:w16se="http://schemas.microsoft.com/office/word/2015/wordml/symex" mc:Ignorable="w14 w15 w16se w16cid w16 w16cex w16sdtdh"/>
</file>

<file path=word/_rels/document.xml.rels><?xml version="1.0" encoding="UTF-8" standalone="yes"?>
<Relationships xmlns="http://schemas.openxmlformats.org/package/2006/relationships"><Relationship Id="rId13" Type="http://schemas.openxmlformats.org/officeDocument/2006/relationships/styles" Target="styles.xml"/><Relationship Id="rId18" Type="http://schemas.openxmlformats.org/officeDocument/2006/relationships/image" Target="media/image1.jpeg"/><Relationship Id="rId26" Type="http://schemas.openxmlformats.org/officeDocument/2006/relationships/hyperlink" Target="https://www.uwtsd.ac.uk/research/research-ethics/" TargetMode="External"/><Relationship Id="rId39" Type="http://schemas.openxmlformats.org/officeDocument/2006/relationships/hyperlink" Target="https://www.tripadvisor.com/ShowUserReviews-g186466-d7375421-r863788100-The_Dolphin_SA1_Hotel-Swansea_Swansea_County_South_Wales_Wales.html" TargetMode="External"/><Relationship Id="rId21" Type="http://schemas.openxmlformats.org/officeDocument/2006/relationships/comments" Target="comments.xml"/><Relationship Id="rId34" Type="http://schemas.openxmlformats.org/officeDocument/2006/relationships/hyperlink" Target="https://www.tripadvisor.com/ShowUserReviews-g186466-d7375421-r900880884-The_Dolphin_SA1_Hotel-Swansea_Swansea_County_South_Wales_Wales.html" TargetMode="External"/><Relationship Id="rId42" Type="http://schemas.openxmlformats.org/officeDocument/2006/relationships/hyperlink" Target="https://www.tripadvisor.com/ShowUserReviews-g186466-d7375421-r860366220-The_Dolphin_SA1_Hotel-Swansea_Swansea_County_South_Wales_Wales.html" TargetMode="External"/><Relationship Id="rId47" Type="http://schemas.openxmlformats.org/officeDocument/2006/relationships/hyperlink" Target="https://www.tripadvisor.com/ShowUserReviews-g186466-d7375421-r874745183-The_Dolphin_SA1_Hotel-Swansea_Swansea_County_South_Wales_Wales.html" TargetMode="External"/><Relationship Id="rId50" Type="http://schemas.openxmlformats.org/officeDocument/2006/relationships/hyperlink" Target="https://www.tripadvisor.com/ShowUserReviews-g186466-d7375421-r871347464-The_Dolphin_SA1_Hotel-Swansea_Swansea_County_South_Wales_Wales.html" TargetMode="External"/><Relationship Id="rId55" Type="http://schemas.microsoft.com/office/2011/relationships/people" Target="people.xml"/><Relationship Id="rId7" Type="http://schemas.openxmlformats.org/officeDocument/2006/relationships/customXml" Target="../customXml/item7.xml"/><Relationship Id="rId2" Type="http://schemas.openxmlformats.org/officeDocument/2006/relationships/customXml" Target="../customXml/item2.xml"/><Relationship Id="rId16" Type="http://schemas.openxmlformats.org/officeDocument/2006/relationships/footnotes" Target="footnotes.xml"/><Relationship Id="rId29" Type="http://schemas.openxmlformats.org/officeDocument/2006/relationships/hyperlink" Target="https://www.tripadvisor.com/Hotel_Review-g186466-d7375421-Reviews-The_Dolphin_SA1_Hotel-Swansea_Swansea_County_South_Wales_Wales.html" TargetMode="External"/><Relationship Id="rId11" Type="http://schemas.openxmlformats.org/officeDocument/2006/relationships/customXml" Target="../customXml/item11.xml"/><Relationship Id="rId24" Type="http://schemas.openxmlformats.org/officeDocument/2006/relationships/hyperlink" Target="https://eur01.safelinks.protection.outlook.com/?url=https%3A%2F%2Fresearchdata.uwtsd.ac.uk%2F&amp;data=02%7C01%7Cj.venus%40uwtsd.ac.uk%7C981cf28ddfcb48854c9c08d6fa466348%7C4e0f11f9046e45059cb8db2152311e21%7C0%7C0%7C636971577546588290&amp;sdata=GQ7YGAe3R0%2B%2Fb3MjzwgWiPTdMx0%2BDaoMF2MilFdT01I%3D&amp;reserved=0" TargetMode="External"/><Relationship Id="rId32" Type="http://schemas.openxmlformats.org/officeDocument/2006/relationships/hyperlink" Target="https://www.tripadvisor.com/ShowUserReviews-g186466-d7375421-r891402039-The_Dolphin_SA1_Hotel-Swansea_Swansea_County_South_Wales_Wales.html" TargetMode="External"/><Relationship Id="rId37" Type="http://schemas.openxmlformats.org/officeDocument/2006/relationships/hyperlink" Target="https://www.tripadvisor.com/ShowUserReviews-g186466-d7375421-r847346442-The_Dolphin_SA1_Hotel-Swansea_Swansea_County_South_Wales_Wales.html" TargetMode="External"/><Relationship Id="rId40" Type="http://schemas.openxmlformats.org/officeDocument/2006/relationships/hyperlink" Target="https://www.tripadvisor.com/ShowUserReviews-g186466-d7375421-r859606518-The_Dolphin_SA1_Hotel-Swansea_Swansea_County_South_Wales_Wales.html" TargetMode="External"/><Relationship Id="rId45" Type="http://schemas.openxmlformats.org/officeDocument/2006/relationships/hyperlink" Target="https://www.tripadvisor.com/ShowUserReviews-g186466-d7375421-r922024081-The_Dolphin_SA1_Hotel-Swansea_Swansea_County_South_Wales_Wales.html" TargetMode="External"/><Relationship Id="rId53" Type="http://schemas.openxmlformats.org/officeDocument/2006/relationships/footer" Target="footer1.xml"/><Relationship Id="rId5" Type="http://schemas.openxmlformats.org/officeDocument/2006/relationships/customXml" Target="../customXml/item5.xml"/><Relationship Id="rId10" Type="http://schemas.openxmlformats.org/officeDocument/2006/relationships/customXml" Target="../customXml/item10.xml"/><Relationship Id="rId19" Type="http://schemas.openxmlformats.org/officeDocument/2006/relationships/image" Target="media/image2.jpeg"/><Relationship Id="rId31" Type="http://schemas.openxmlformats.org/officeDocument/2006/relationships/hyperlink" Target="https://www.tripadvisor.com/ShowUserReviews-g186466-d7375421-r883121478-The_Dolphin_SA1_Hotel-Swansea_Swansea_County_South_Wales_Wales.html" TargetMode="External"/><Relationship Id="rId44" Type="http://schemas.openxmlformats.org/officeDocument/2006/relationships/hyperlink" Target="https://www.tripadvisor.com/ShowUserReviews-g186466-d7375421-r928244237-The_Dolphin_SA1_Hotel-Swansea_Swansea_County_South_Wales_Wales.html" TargetMode="External"/><Relationship Id="rId52" Type="http://schemas.openxmlformats.org/officeDocument/2006/relationships/header" Target="header1.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settings" Target="settings.xml"/><Relationship Id="rId22" Type="http://schemas.microsoft.com/office/2011/relationships/commentsExtended" Target="commentsExtended.xml"/><Relationship Id="rId27" Type="http://schemas.openxmlformats.org/officeDocument/2006/relationships/hyperlink" Target="mailto:pgresearch@uwtsd.ac.uk" TargetMode="External"/><Relationship Id="rId30" Type="http://schemas.openxmlformats.org/officeDocument/2006/relationships/hyperlink" Target="https://www.tripadvisor.com/apps" TargetMode="External"/><Relationship Id="rId35" Type="http://schemas.openxmlformats.org/officeDocument/2006/relationships/hyperlink" Target="https://www.tripadvisor.com/ShowUserReviews-g186466-d7375421-r906050908-The_Dolphin_SA1_Hotel-Swansea_Swansea_County_South_Wales_Wales.html" TargetMode="External"/><Relationship Id="rId43" Type="http://schemas.openxmlformats.org/officeDocument/2006/relationships/hyperlink" Target="https://www.tripadvisor.com/ShowUserReviews-g186466-d7375421-r928267131-The_Dolphin_SA1_Hotel-Swansea_Swansea_County_South_Wales_Wales.html" TargetMode="External"/><Relationship Id="rId48" Type="http://schemas.openxmlformats.org/officeDocument/2006/relationships/hyperlink" Target="https://www.tripadvisor.com/ShowUserReviews-g186466-d7375421-r875066519-The_Dolphin_SA1_Hotel-Swansea_Swansea_County_South_Wales_Wales.html" TargetMode="External"/><Relationship Id="rId56" Type="http://schemas.openxmlformats.org/officeDocument/2006/relationships/theme" Target="theme/theme1.xml"/><Relationship Id="rId8" Type="http://schemas.openxmlformats.org/officeDocument/2006/relationships/customXml" Target="../customXml/item8.xml"/><Relationship Id="rId51" Type="http://schemas.openxmlformats.org/officeDocument/2006/relationships/hyperlink" Target="https://www.tripadvisor.com/ShowUserReviews-g186466-d7375421-r872240924-The_Dolphin_SA1_Hotel-Swansea_Swansea_County_South_Wales_Wales.html" TargetMode="External"/><Relationship Id="rId3" Type="http://schemas.openxmlformats.org/officeDocument/2006/relationships/customXml" Target="../customXml/item3.xml"/><Relationship Id="rId12" Type="http://schemas.openxmlformats.org/officeDocument/2006/relationships/numbering" Target="numbering.xml"/><Relationship Id="rId17" Type="http://schemas.openxmlformats.org/officeDocument/2006/relationships/endnotes" Target="endnotes.xml"/><Relationship Id="rId25" Type="http://schemas.openxmlformats.org/officeDocument/2006/relationships/hyperlink" Target="https://eur01.safelinks.protection.outlook.com/?url=https%3A%2F%2Fwww.uwtsd.ac.uk%2Flibrary%2Fresearch-data-management%2F&amp;data=02%7C01%7Cj.venus%40uwtsd.ac.uk%7C981cf28ddfcb48854c9c08d6fa466348%7C4e0f11f9046e45059cb8db2152311e21%7C0%7C0%7C636971577546578291&amp;sdata=S32rzsJ04QxDtX1nsg%2F8%2FxIgMGDV2oXG4QBZj5JdIFI%3D&amp;reserved=0" TargetMode="External"/><Relationship Id="rId33" Type="http://schemas.openxmlformats.org/officeDocument/2006/relationships/hyperlink" Target="https://www.tripadvisor.com/ShowUserReviews-g186466-d7375421-r897307352-The_Dolphin_SA1_Hotel-Swansea_Swansea_County_South_Wales_Wales.html" TargetMode="External"/><Relationship Id="rId38" Type="http://schemas.openxmlformats.org/officeDocument/2006/relationships/hyperlink" Target="https://www.tripadvisor.com/ShowUserReviews-g186466-d7375421-r854492899-The_Dolphin_SA1_Hotel-Swansea_Swansea_County_South_Wales_Wales.html" TargetMode="External"/><Relationship Id="rId46" Type="http://schemas.openxmlformats.org/officeDocument/2006/relationships/hyperlink" Target="https://www.tripadvisor.com/ShowUserReviews-g186466-d7375421-r920377613-The_Dolphin_SA1_Hotel-Swansea_Swansea_County_South_Wales_Wales.html" TargetMode="External"/><Relationship Id="rId20" Type="http://schemas.openxmlformats.org/officeDocument/2006/relationships/hyperlink" Target="file:/C:/Users/c.lohmann-hancock/AppData/Local/Microsoft/Windows/INetCache/REICoP-17-20-v3-Final.pdf" TargetMode="External"/><Relationship Id="rId41" Type="http://schemas.openxmlformats.org/officeDocument/2006/relationships/hyperlink" Target="https://www.tripadvisor.com/ShowUserReviews-g186466-d7375421-r860366220-The_Dolphin_SA1_Hotel-Swansea_Swansea_County_South_Wales_Wales.html" TargetMode="External"/><Relationship Id="rId54" Type="http://schemas.openxmlformats.org/officeDocument/2006/relationships/fontTable" Target="fontTable.xml"/><Relationship Id="rId1" Type="http://schemas.openxmlformats.org/officeDocument/2006/relationships/customXml" Target="../customXml/item1.xml"/><Relationship Id="rId6" Type="http://schemas.openxmlformats.org/officeDocument/2006/relationships/customXml" Target="../customXml/item6.xml"/><Relationship Id="rId15" Type="http://schemas.openxmlformats.org/officeDocument/2006/relationships/webSettings" Target="webSettings.xml"/><Relationship Id="rId23" Type="http://schemas.microsoft.com/office/2016/09/relationships/commentsIds" Target="commentsIds.xml"/><Relationship Id="rId28" Type="http://schemas.openxmlformats.org/officeDocument/2006/relationships/hyperlink" Target="https://www.tripadvisor.com/ShowUserReviews-g186466-d7375421-r881889580-The_Dolphin_SA1_Hotel-Swansea_Swansea_County_South_Wales_Wales.html" TargetMode="External"/><Relationship Id="rId36" Type="http://schemas.openxmlformats.org/officeDocument/2006/relationships/hyperlink" Target="https://www.tripadvisor.com/ShowUserReviews-g186466-d7375421-r910543700-The_Dolphin_SA1_Hotel-Swansea_Swansea_County_South_Wales_Wales.html" TargetMode="External"/><Relationship Id="rId49" Type="http://schemas.openxmlformats.org/officeDocument/2006/relationships/hyperlink" Target="https://www.tripadvisor.com/ShowUserReviews-g186466-d7375421-r862388807-The_Dolphin_SA1_Hotel-Swansea_Swansea_County_South_Wales_Wales.html" TargetMode="External"/></Relationships>
</file>

<file path=word/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mbria"/>
        <a:ea typeface=""/>
        <a:cs typeface=""/>
        <a:font script="Jpan" typeface="ＭＳ 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明朝"/>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item1.xml><?xml version="1.0" encoding="utf-8"?>
<mcd:customData xmlns="http://www.wps.cn/android/officeDocument/2013/mofficeCustomData" xmlns:mcd="http://www.wps.cn/android/officeDocument/2013/mofficeCustomData" version="2">
  <mcd:comments/>
</mcd:customData>
</file>

<file path=customXml/item2.xml><?xml version="1.0" encoding="utf-8"?>
<mcd:customData xmlns="http://www.wps.cn/android/officeDocument/2013/mofficeCustomData" xmlns:mcd="http://www.wps.cn/android/officeDocument/2013/mofficeCustomData" version="2">
  <mcd:comments/>
</mcd:customData>
</file>

<file path=customXml/item3.xml><?xml version="1.0" encoding="utf-8"?>
<mcd:customData xmlns="http://www.wps.cn/android/officeDocument/2013/mofficeCustomData" xmlns:mcd="http://www.wps.cn/android/officeDocument/2013/mofficeCustomData" version="2">
  <mcd:comments/>
</mcd:customData>
</file>

<file path=customXml/item4.xml><?xml version="1.0" encoding="utf-8"?>
<mcd:customData xmlns="http://www.wps.cn/android/officeDocument/2013/mofficeCustomData" xmlns:mcd="http://www.wps.cn/android/officeDocument/2013/mofficeCustomData" version="2">
  <mcd:comments/>
</mcd:customData>
</file>

<file path=customXml/item5.xml><?xml version="1.0" encoding="utf-8"?>
<mcd:customData xmlns="http://www.wps.cn/android/officeDocument/2013/mofficeCustomData" xmlns:mcd="http://www.wps.cn/android/officeDocument/2013/mofficeCustomData" version="2">
  <mcd:comments/>
</mcd:customData>
</file>

<file path=customXml/item6.xml><?xml version="1.0" encoding="utf-8"?>
<mcd:customData xmlns="http://www.wps.cn/android/officeDocument/2013/mofficeCustomData" xmlns:mcd="http://www.wps.cn/android/officeDocument/2013/mofficeCustomData" version="2">
  <mcd:comments/>
</mcd:customData>
</file>

<file path=customXml/item7.xml><?xml version="1.0" encoding="utf-8"?>
<mcd:customData xmlns="http://www.wps.cn/android/officeDocument/2013/mofficeCustomData" xmlns:mcd="http://www.wps.cn/android/officeDocument/2013/mofficeCustomData" version="2">
  <mcd:comments/>
</mcd:customData>
</file>

<file path=customXml/item8.xml><?xml version="1.0" encoding="utf-8"?>
<mcd:customData xmlns="http://www.wps.cn/android/officeDocument/2013/mofficeCustomData" xmlns:mcd="http://www.wps.cn/android/officeDocument/2013/mofficeCustomData" version="2">
  <mcd:comments/>
</mcd:customData>
</file>

<file path=customXml/item9.xml><?xml version="1.0" encoding="utf-8"?>
<mcd:customData xmlns="http://www.wps.cn/android/officeDocument/2013/mofficeCustomData" xmlns:mcd="http://www.wps.cn/android/officeDocument/2013/mofficeCustomData" version="2">
  <mcd:comments/>
</mcd:customData>
</file>

<file path=customXml/item10.xml><?xml version="1.0" encoding="utf-8"?>
<b:Sources xmlns:b="http://schemas.openxmlformats.org/officeDocument/2006/bibliography" xmlns="http://schemas.openxmlformats.org/officeDocument/2006/bibliography" SelectedStyle="\APASixthEditionOfficeOnline.xsl" StyleName="APA" Version="6"/>
</file>

<file path=customXml/item11.xml><?xml version="1.0" encoding="utf-8"?>
<mcd:customData xmlns="http://www.wps.cn/android/officeDocument/2013/mofficeCustomData" xmlns:mcd="http://www.wps.cn/android/officeDocument/2013/mofficeCustomData" version="2">
  <mcd:comments/>
</mcd:customData>
</file>

<file path=customXml/itemProps1.xml><?xml version="1.0" encoding="utf-8"?>
<ds:datastoreItem xmlns:ds="http://schemas.openxmlformats.org/officeDocument/2006/customXml" ds:itemID="{7EB01F9C-6D2E-4CBE-8ECA-3C4952E4AB92}">
  <ds:schemaRefs>
    <ds:schemaRef ds:uri="http://www.wps.cn/android/officeDocument/2013/mofficeCustomData"/>
  </ds:schemaRefs>
</ds:datastoreItem>
</file>

<file path=customXml/itemProps2.xml><?xml version="1.0" encoding="utf-8"?>
<ds:datastoreItem xmlns:ds="http://schemas.openxmlformats.org/officeDocument/2006/customXml" ds:itemID="{FD597737-1EF7-4C6E-AAED-CE4861B959DD}">
  <ds:schemaRefs>
    <ds:schemaRef ds:uri="http://www.wps.cn/android/officeDocument/2013/mofficeCustomData"/>
  </ds:schemaRefs>
</ds:datastoreItem>
</file>

<file path=customXml/itemProps3.xml><?xml version="1.0" encoding="utf-8"?>
<ds:datastoreItem xmlns:ds="http://schemas.openxmlformats.org/officeDocument/2006/customXml" ds:itemID="{87D2DE21-9960-4675-94D6-187EB59010C0}">
  <ds:schemaRefs>
    <ds:schemaRef ds:uri="http://www.wps.cn/android/officeDocument/2013/mofficeCustomData"/>
  </ds:schemaRefs>
</ds:datastoreItem>
</file>

<file path=customXml/itemProps4.xml><?xml version="1.0" encoding="utf-8"?>
<ds:datastoreItem xmlns:ds="http://schemas.openxmlformats.org/officeDocument/2006/customXml" ds:itemID="{885AEF8A-E7E8-4721-A6F2-9FFF0803D79E}">
  <ds:schemaRefs>
    <ds:schemaRef ds:uri="http://www.wps.cn/android/officeDocument/2013/mofficeCustomData"/>
  </ds:schemaRefs>
</ds:datastoreItem>
</file>

<file path=customXml/itemProps5.xml><?xml version="1.0" encoding="utf-8"?>
<ds:datastoreItem xmlns:ds="http://schemas.openxmlformats.org/officeDocument/2006/customXml" ds:itemID="{1EFD2B00-1A90-4174-BE07-054A9BA7AA41}">
  <ds:schemaRefs>
    <ds:schemaRef ds:uri="http://www.wps.cn/android/officeDocument/2013/mofficeCustomData"/>
  </ds:schemaRefs>
</ds:datastoreItem>
</file>

<file path=customXml/itemProps6.xml><?xml version="1.0" encoding="utf-8"?>
<ds:datastoreItem xmlns:ds="http://schemas.openxmlformats.org/officeDocument/2006/customXml" ds:itemID="{04D085C0-A973-4D2B-8BA6-576B784964B3}">
  <ds:schemaRefs>
    <ds:schemaRef ds:uri="http://www.wps.cn/android/officeDocument/2013/mofficeCustomData"/>
  </ds:schemaRefs>
</ds:datastoreItem>
</file>

<file path=customXml/itemProps7.xml><?xml version="1.0" encoding="utf-8"?>
<ds:datastoreItem xmlns:ds="http://schemas.openxmlformats.org/officeDocument/2006/customXml" ds:itemID="{28F4FE8A-0735-4416-981D-09BEC4F4685B}">
  <ds:schemaRefs>
    <ds:schemaRef ds:uri="http://www.wps.cn/android/officeDocument/2013/mofficeCustomData"/>
  </ds:schemaRefs>
</ds:datastoreItem>
</file>

<file path=customXml/itemProps8.xml><?xml version="1.0" encoding="utf-8"?>
<ds:datastoreItem xmlns:ds="http://schemas.openxmlformats.org/officeDocument/2006/customXml" ds:itemID="{73F80EA6-3546-4D80-928E-FBACBFF780D8}">
  <ds:schemaRefs>
    <ds:schemaRef ds:uri="http://www.wps.cn/android/officeDocument/2013/mofficeCustomData"/>
  </ds:schemaRefs>
</ds:datastoreItem>
</file>

<file path=customXml/itemProps9.xml><?xml version="1.0" encoding="utf-8"?>
<ds:datastoreItem xmlns:ds="http://schemas.openxmlformats.org/officeDocument/2006/customXml" ds:itemID="{E8785FAC-4BA8-43A1-8F60-E80C339134ED}">
  <ds:schemaRefs>
    <ds:schemaRef ds:uri="http://www.wps.cn/android/officeDocument/2013/mofficeCustomData"/>
  </ds:schemaRefs>
</ds:datastoreItem>
</file>

<file path=customXml/itemProps10.xml><?xml version="1.0" encoding="utf-8"?>
<ds:datastoreItem xmlns:ds="http://schemas.openxmlformats.org/officeDocument/2006/customXml" ds:itemID="{225C7A57-1617-4474-B2A1-ECDF1D162E6F}">
  <ds:schemaRefs>
    <ds:schemaRef ds:uri="http://schemas.openxmlformats.org/officeDocument/2006/bibliography"/>
  </ds:schemaRefs>
</ds:datastoreItem>
</file>

<file path=customXml/itemProps11.xml><?xml version="1.0" encoding="utf-8"?>
<ds:datastoreItem xmlns:ds="http://schemas.openxmlformats.org/officeDocument/2006/customXml" ds:itemID="{0FCB942B-5693-4E93-B7FC-E2A32182B716}">
  <ds:schemaRefs>
    <ds:schemaRef ds:uri="http://www.wps.cn/android/officeDocument/2013/mofficeCustomData"/>
  </ds:schemaRefs>
</ds:datastoreItem>
</file>

<file path=docProps/app.xml><?xml version="1.0" encoding="utf-8"?>
<Properties xmlns="http://schemas.openxmlformats.org/officeDocument/2006/extended-properties" xmlns:vt="http://schemas.openxmlformats.org/officeDocument/2006/docPropsVTypes">
  <Template>Normal.dotm</Template>
  <TotalTime>1</TotalTime>
  <Pages>91</Pages>
  <Words>23217</Words>
  <Characters>132342</Characters>
  <Application>Microsoft Office Word</Application>
  <DocSecurity>0</DocSecurity>
  <Lines>1102</Lines>
  <Paragraphs>310</Paragraphs>
  <ScaleCrop>false</ScaleCrop>
  <HeadingPairs>
    <vt:vector size="2" baseType="variant">
      <vt:variant>
        <vt:lpstr>Title</vt:lpstr>
      </vt:variant>
      <vt:variant>
        <vt:i4>1</vt:i4>
      </vt:variant>
    </vt:vector>
  </HeadingPairs>
  <TitlesOfParts>
    <vt:vector size="1" baseType="lpstr">
      <vt:lpstr/>
    </vt:vector>
  </TitlesOfParts>
  <Company/>
  <LinksUpToDate>false</LinksUpToDate>
  <CharactersWithSpaces>155249</CharactersWithSpaces>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V2205</dc:creator>
  <cp:lastModifiedBy>Correia.lenicha@yahoo.com</cp:lastModifiedBy>
  <cp:revision>3</cp:revision>
  <dcterms:created xsi:type="dcterms:W3CDTF">2024-05-10T22:37:00Z</dcterms:created>
  <dcterms:modified xsi:type="dcterms:W3CDTF">2024-05-10T22:41:00Z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10552b8f2ec34cbbb7a43354a261cacd</vt:lpwstr>
  </property>
  <property fmtid="{D5CDD505-2E9C-101B-9397-08002B2CF9AE}" pid="3" name="GrammarlyDocumentId">
    <vt:lpwstr>66a5f9401ca522c68586f73388f0dde0cf1d69c32b5c349a1ecde644d40f61f1</vt:lpwstr>
  </property>
</Properties>
</file>