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257" r:id="rId2"/>
    <p:sldId id="256" r:id="rId3"/>
    <p:sldId id="259" r:id="rId4"/>
    <p:sldId id="258"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6A8FD8-303E-4B04-8528-0FC2B3E364D3}" v="6" dt="2026-07-06T06:33:54.5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81625" autoAdjust="0"/>
  </p:normalViewPr>
  <p:slideViewPr>
    <p:cSldViewPr snapToGrid="0">
      <p:cViewPr>
        <p:scale>
          <a:sx n="70" d="100"/>
          <a:sy n="70" d="100"/>
        </p:scale>
        <p:origin x="536"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170B38-2DE2-4297-A854-0F7A5F2624D3}" type="datetimeFigureOut">
              <a:rPr lang="en-GB" smtClean="0"/>
              <a:t>30/06/2026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14E92A-DFF8-4ADC-A42C-97D75A38CC6F}" type="slidenum">
              <a:rPr lang="en-GB" smtClean="0"/>
              <a:t>‹#›</a:t>
            </a:fld>
            <a:endParaRPr lang="en-GB"/>
          </a:p>
        </p:txBody>
      </p:sp>
    </p:spTree>
    <p:extLst>
      <p:ext uri="{BB962C8B-B14F-4D97-AF65-F5344CB8AC3E}">
        <p14:creationId xmlns:p14="http://schemas.microsoft.com/office/powerpoint/2010/main" val="3392760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14E92A-DFF8-4ADC-A42C-97D75A38CC6F}" type="slidenum">
              <a:rPr lang="en-GB" smtClean="0"/>
              <a:t>2</a:t>
            </a:fld>
            <a:endParaRPr lang="en-GB"/>
          </a:p>
        </p:txBody>
      </p:sp>
    </p:spTree>
    <p:extLst>
      <p:ext uri="{BB962C8B-B14F-4D97-AF65-F5344CB8AC3E}">
        <p14:creationId xmlns:p14="http://schemas.microsoft.com/office/powerpoint/2010/main" val="25902721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14E92A-DFF8-4ADC-A42C-97D75A38CC6F}" type="slidenum">
              <a:rPr lang="en-GB" smtClean="0"/>
              <a:t>4</a:t>
            </a:fld>
            <a:endParaRPr lang="en-GB"/>
          </a:p>
        </p:txBody>
      </p:sp>
    </p:spTree>
    <p:extLst>
      <p:ext uri="{BB962C8B-B14F-4D97-AF65-F5344CB8AC3E}">
        <p14:creationId xmlns:p14="http://schemas.microsoft.com/office/powerpoint/2010/main" val="2374518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GB"/>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30/06/2026</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758617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746078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861310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F277553-F296-4DFB-BD15-770B47FF2CCF}"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755488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F277553-F296-4DFB-BD15-770B47FF2CCF}" type="datetimeFigureOut">
              <a:rPr lang="en-GB" smtClean="0"/>
              <a:t>30/06/2026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151973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F277553-F296-4DFB-BD15-770B47FF2CCF}" type="datetimeFigureOut">
              <a:rPr lang="en-GB" smtClean="0"/>
              <a:t>30/06/2026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665832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277553-F296-4DFB-BD15-770B47FF2CCF}" type="datetimeFigureOut">
              <a:rPr lang="en-GB" smtClean="0"/>
              <a:t>30/06/2026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25292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486986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4146286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263575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6855641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875977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42753782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5771986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4529763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355285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253422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F277553-F296-4DFB-BD15-770B47FF2CCF}" type="datetimeFigureOut">
              <a:rPr lang="en-GB" smtClean="0"/>
              <a:t>30/06/2026</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F1F8E63-D4E6-420C-B763-C5977E96A00A}" type="slidenum">
              <a:rPr lang="en-GB" smtClean="0"/>
              <a:t>‹#›</a:t>
            </a:fld>
            <a:endParaRPr lang="en-GB"/>
          </a:p>
        </p:txBody>
      </p:sp>
    </p:spTree>
    <p:extLst>
      <p:ext uri="{BB962C8B-B14F-4D97-AF65-F5344CB8AC3E}">
        <p14:creationId xmlns:p14="http://schemas.microsoft.com/office/powerpoint/2010/main" val="8762781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hyperlink" Target="https://doi.org/10.1093/humrep/des430" TargetMode="External"/><Relationship Id="rId2" Type="http://schemas.openxmlformats.org/officeDocument/2006/relationships/hyperlink" Target="https://doi.org/10.1002/14651858.CD012749.pub2" TargetMode="External"/><Relationship Id="rId1" Type="http://schemas.openxmlformats.org/officeDocument/2006/relationships/slideLayout" Target="../slideLayouts/slideLayout2.xml"/><Relationship Id="rId5" Type="http://schemas.openxmlformats.org/officeDocument/2006/relationships/hyperlink" Target="https://doi.org/10.1177/13623613231151356" TargetMode="External"/><Relationship Id="rId4" Type="http://schemas.openxmlformats.org/officeDocument/2006/relationships/hyperlink" Target="https://doi.org/10.1111/nhs.13123"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gov.uk/"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www.england.nhs.uk/statistics" TargetMode="External"/><Relationship Id="rId4" Type="http://schemas.openxmlformats.org/officeDocument/2006/relationships/hyperlink" Target="https://www.england.nhs.uk/statistics/statistical-work-areas/autism-statisti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47C0C98-9DB3-D0C5-DF62-1C5B7F625AEF}"/>
              </a:ext>
            </a:extLst>
          </p:cNvPr>
          <p:cNvSpPr/>
          <p:nvPr/>
        </p:nvSpPr>
        <p:spPr>
          <a:xfrm>
            <a:off x="490728" y="466344"/>
            <a:ext cx="11210544" cy="777240"/>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Student Name:  Nadia Muriel Grobry</a:t>
            </a:r>
          </a:p>
        </p:txBody>
      </p:sp>
      <p:sp>
        <p:nvSpPr>
          <p:cNvPr id="7" name="Rectangle: Rounded Corners 6">
            <a:extLst>
              <a:ext uri="{FF2B5EF4-FFF2-40B4-BE49-F238E27FC236}">
                <a16:creationId xmlns:a16="http://schemas.microsoft.com/office/drawing/2014/main" id="{FAC94C40-FC58-11D3-B784-2D610CF944DB}"/>
              </a:ext>
            </a:extLst>
          </p:cNvPr>
          <p:cNvSpPr/>
          <p:nvPr/>
        </p:nvSpPr>
        <p:spPr>
          <a:xfrm>
            <a:off x="438912" y="1395984"/>
            <a:ext cx="11210544" cy="777240"/>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Student Number:  2244710</a:t>
            </a:r>
          </a:p>
        </p:txBody>
      </p:sp>
      <p:sp>
        <p:nvSpPr>
          <p:cNvPr id="8" name="Rectangle: Rounded Corners 7">
            <a:extLst>
              <a:ext uri="{FF2B5EF4-FFF2-40B4-BE49-F238E27FC236}">
                <a16:creationId xmlns:a16="http://schemas.microsoft.com/office/drawing/2014/main" id="{7688054F-F214-F309-B403-27096C412965}"/>
              </a:ext>
            </a:extLst>
          </p:cNvPr>
          <p:cNvSpPr/>
          <p:nvPr/>
        </p:nvSpPr>
        <p:spPr>
          <a:xfrm>
            <a:off x="438912" y="2325624"/>
            <a:ext cx="11210544" cy="777240"/>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BMHP6029_BIRM – Component 1 – Poster Presentation </a:t>
            </a:r>
          </a:p>
          <a:p>
            <a:r>
              <a:rPr lang="en-GB" dirty="0">
                <a:solidFill>
                  <a:schemeClr val="tx1"/>
                </a:solidFill>
              </a:rPr>
              <a:t>Lecturer Name: Neale Haddon </a:t>
            </a:r>
          </a:p>
        </p:txBody>
      </p:sp>
      <p:sp>
        <p:nvSpPr>
          <p:cNvPr id="9" name="Rectangle: Rounded Corners 8">
            <a:extLst>
              <a:ext uri="{FF2B5EF4-FFF2-40B4-BE49-F238E27FC236}">
                <a16:creationId xmlns:a16="http://schemas.microsoft.com/office/drawing/2014/main" id="{6E88BE97-5180-972C-808D-40C2D1F954DA}"/>
              </a:ext>
            </a:extLst>
          </p:cNvPr>
          <p:cNvSpPr/>
          <p:nvPr/>
        </p:nvSpPr>
        <p:spPr>
          <a:xfrm>
            <a:off x="438912" y="3255264"/>
            <a:ext cx="11210544" cy="777240"/>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Title of Poster:  Component 1: Individual Presentation (Academic Poster) </a:t>
            </a:r>
          </a:p>
        </p:txBody>
      </p:sp>
    </p:spTree>
    <p:extLst>
      <p:ext uri="{BB962C8B-B14F-4D97-AF65-F5344CB8AC3E}">
        <p14:creationId xmlns:p14="http://schemas.microsoft.com/office/powerpoint/2010/main" val="1479464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0320940-5225-E2BE-8E86-2F988184812F}"/>
              </a:ext>
            </a:extLst>
          </p:cNvPr>
          <p:cNvGrpSpPr/>
          <p:nvPr/>
        </p:nvGrpSpPr>
        <p:grpSpPr>
          <a:xfrm>
            <a:off x="-6205" y="160104"/>
            <a:ext cx="11658604" cy="6393601"/>
            <a:chOff x="266697" y="181825"/>
            <a:chExt cx="11658604" cy="6393601"/>
          </a:xfrm>
          <a:solidFill>
            <a:schemeClr val="bg2"/>
          </a:solidFill>
        </p:grpSpPr>
        <p:sp>
          <p:nvSpPr>
            <p:cNvPr id="4" name="Rectangle: Rounded Corners 3">
              <a:extLst>
                <a:ext uri="{FF2B5EF4-FFF2-40B4-BE49-F238E27FC236}">
                  <a16:creationId xmlns:a16="http://schemas.microsoft.com/office/drawing/2014/main" id="{930EBB7A-B6F2-BC3D-A3A2-A69F56721AF6}"/>
                </a:ext>
              </a:extLst>
            </p:cNvPr>
            <p:cNvSpPr/>
            <p:nvPr/>
          </p:nvSpPr>
          <p:spPr>
            <a:xfrm>
              <a:off x="1243012" y="181825"/>
              <a:ext cx="9705975" cy="817099"/>
            </a:xfrm>
            <a:prstGeom prst="roundRect">
              <a:avLst/>
            </a:prstGeom>
            <a:grpFill/>
            <a:ln w="38100">
              <a:solidFill>
                <a:schemeClr val="accent5"/>
              </a:solidFill>
            </a:ln>
            <a:effectLst>
              <a:outerShdw blurRad="50800" dist="38100" dir="5400000" algn="t"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Historical and Contemporary Treatment and Provision of Care for Autism Spectrum Disorder (ASD)</a:t>
              </a:r>
              <a:endParaRPr lang="en-GB" dirty="0">
                <a:solidFill>
                  <a:schemeClr val="tx1"/>
                </a:solidFill>
              </a:endParaRPr>
            </a:p>
          </p:txBody>
        </p:sp>
        <p:grpSp>
          <p:nvGrpSpPr>
            <p:cNvPr id="28" name="Group 27">
              <a:extLst>
                <a:ext uri="{FF2B5EF4-FFF2-40B4-BE49-F238E27FC236}">
                  <a16:creationId xmlns:a16="http://schemas.microsoft.com/office/drawing/2014/main" id="{A899E3C8-FBC0-BA67-C236-5C1405EA8FAF}"/>
                </a:ext>
              </a:extLst>
            </p:cNvPr>
            <p:cNvGrpSpPr/>
            <p:nvPr/>
          </p:nvGrpSpPr>
          <p:grpSpPr>
            <a:xfrm>
              <a:off x="266697" y="998924"/>
              <a:ext cx="3623660" cy="5576502"/>
              <a:chOff x="266697" y="998924"/>
              <a:chExt cx="3623660" cy="5576502"/>
            </a:xfrm>
            <a:grpFill/>
          </p:grpSpPr>
          <p:sp>
            <p:nvSpPr>
              <p:cNvPr id="5" name="Rectangle 4">
                <a:extLst>
                  <a:ext uri="{FF2B5EF4-FFF2-40B4-BE49-F238E27FC236}">
                    <a16:creationId xmlns:a16="http://schemas.microsoft.com/office/drawing/2014/main" id="{4A3A58DC-499D-5885-0006-D9F2BFD2F81C}"/>
                  </a:ext>
                </a:extLst>
              </p:cNvPr>
              <p:cNvSpPr/>
              <p:nvPr/>
            </p:nvSpPr>
            <p:spPr>
              <a:xfrm>
                <a:off x="266701" y="1845425"/>
                <a:ext cx="3623656" cy="4730001"/>
              </a:xfrm>
              <a:prstGeom prst="rect">
                <a:avLst/>
              </a:prstGeom>
              <a:grpFill/>
              <a:ln w="57150">
                <a:solidFill>
                  <a:schemeClr val="accent5"/>
                </a:solid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Arial" panose="020B0604020202020204" pitchFamily="34" charset="0"/>
                    <a:cs typeface="Arial" panose="020B0604020202020204" pitchFamily="34" charset="0"/>
                  </a:rPr>
                  <a:t>[Text] </a:t>
                </a:r>
              </a:p>
            </p:txBody>
          </p:sp>
          <p:sp>
            <p:nvSpPr>
              <p:cNvPr id="16" name="Rectangle: Rounded Corners 15">
                <a:extLst>
                  <a:ext uri="{FF2B5EF4-FFF2-40B4-BE49-F238E27FC236}">
                    <a16:creationId xmlns:a16="http://schemas.microsoft.com/office/drawing/2014/main" id="{A98E5413-CA6B-4511-7F6B-FAE5304BD3D6}"/>
                  </a:ext>
                </a:extLst>
              </p:cNvPr>
              <p:cNvSpPr/>
              <p:nvPr/>
            </p:nvSpPr>
            <p:spPr>
              <a:xfrm>
                <a:off x="266697" y="998924"/>
                <a:ext cx="3623656" cy="733889"/>
              </a:xfrm>
              <a:prstGeom prst="round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Understanding Autism Spectrum Disorder:</a:t>
                </a:r>
              </a:p>
              <a:p>
                <a:pPr marL="171450" indent="-171450">
                  <a:buFont typeface="Arial" panose="020B0604020202020204" pitchFamily="34" charset="0"/>
                  <a:buChar char="•"/>
                </a:pPr>
                <a:r>
                  <a:rPr lang="en-GB" sz="1200" dirty="0">
                    <a:solidFill>
                      <a:schemeClr val="tx1"/>
                    </a:solidFill>
                  </a:rPr>
                  <a:t>ICD-11 who</a:t>
                </a:r>
              </a:p>
              <a:p>
                <a:pPr marL="171450" indent="-171450" algn="just">
                  <a:buFont typeface="Arial" panose="020B0604020202020204" pitchFamily="34" charset="0"/>
                  <a:buChar char="•"/>
                </a:pPr>
                <a:r>
                  <a:rPr lang="en-GB" sz="1200" dirty="0">
                    <a:solidFill>
                      <a:schemeClr val="tx1"/>
                    </a:solidFill>
                  </a:rPr>
                  <a:t> Definition: What is Autism?</a:t>
                </a:r>
              </a:p>
            </p:txBody>
          </p:sp>
        </p:grpSp>
        <p:grpSp>
          <p:nvGrpSpPr>
            <p:cNvPr id="29" name="Group 28">
              <a:extLst>
                <a:ext uri="{FF2B5EF4-FFF2-40B4-BE49-F238E27FC236}">
                  <a16:creationId xmlns:a16="http://schemas.microsoft.com/office/drawing/2014/main" id="{DCAB7B23-2205-4D26-AA83-08E69303A0E7}"/>
                </a:ext>
              </a:extLst>
            </p:cNvPr>
            <p:cNvGrpSpPr/>
            <p:nvPr/>
          </p:nvGrpSpPr>
          <p:grpSpPr>
            <a:xfrm>
              <a:off x="4284169" y="1166226"/>
              <a:ext cx="3623660" cy="5409199"/>
              <a:chOff x="4284169" y="1166226"/>
              <a:chExt cx="3623660" cy="5409199"/>
            </a:xfrm>
            <a:grpFill/>
          </p:grpSpPr>
          <p:sp>
            <p:nvSpPr>
              <p:cNvPr id="18" name="Rectangle 17">
                <a:extLst>
                  <a:ext uri="{FF2B5EF4-FFF2-40B4-BE49-F238E27FC236}">
                    <a16:creationId xmlns:a16="http://schemas.microsoft.com/office/drawing/2014/main" id="{4A028C44-DEF5-CF7C-425B-72E17CF2FE44}"/>
                  </a:ext>
                </a:extLst>
              </p:cNvPr>
              <p:cNvSpPr/>
              <p:nvPr/>
            </p:nvSpPr>
            <p:spPr>
              <a:xfrm>
                <a:off x="4284169" y="1845424"/>
                <a:ext cx="3623660" cy="4730001"/>
              </a:xfrm>
              <a:prstGeom prst="rect">
                <a:avLst/>
              </a:prstGeom>
              <a:grpFill/>
              <a:ln w="57150">
                <a:solidFill>
                  <a:schemeClr val="accent5"/>
                </a:solid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algn="ctr">
                  <a:buFont typeface="Arial" panose="020B0604020202020204" pitchFamily="34" charset="0"/>
                  <a:buChar char="•"/>
                </a:pPr>
                <a:r>
                  <a:rPr lang="en-GB" sz="1100" dirty="0">
                    <a:solidFill>
                      <a:schemeClr val="tx1"/>
                    </a:solidFill>
                    <a:latin typeface="Arial" panose="020B0604020202020204" pitchFamily="34" charset="0"/>
                    <a:cs typeface="Arial" panose="020B0604020202020204" pitchFamily="34" charset="0"/>
                  </a:rPr>
                  <a:t>[Text] k</a:t>
                </a:r>
              </a:p>
            </p:txBody>
          </p:sp>
          <p:sp>
            <p:nvSpPr>
              <p:cNvPr id="19" name="Rectangle: Rounded Corners 18">
                <a:extLst>
                  <a:ext uri="{FF2B5EF4-FFF2-40B4-BE49-F238E27FC236}">
                    <a16:creationId xmlns:a16="http://schemas.microsoft.com/office/drawing/2014/main" id="{795070E1-507E-91F5-40A3-F5AB4694A5DA}"/>
                  </a:ext>
                </a:extLst>
              </p:cNvPr>
              <p:cNvSpPr/>
              <p:nvPr/>
            </p:nvSpPr>
            <p:spPr>
              <a:xfrm>
                <a:off x="4284169" y="1166226"/>
                <a:ext cx="3623656" cy="598516"/>
              </a:xfrm>
              <a:prstGeom prst="round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How is it diagnostic?  </a:t>
                </a:r>
              </a:p>
            </p:txBody>
          </p:sp>
        </p:grpSp>
        <p:grpSp>
          <p:nvGrpSpPr>
            <p:cNvPr id="30" name="Group 29">
              <a:extLst>
                <a:ext uri="{FF2B5EF4-FFF2-40B4-BE49-F238E27FC236}">
                  <a16:creationId xmlns:a16="http://schemas.microsoft.com/office/drawing/2014/main" id="{21F412CF-CF89-D823-2DCC-93133C9E1EA7}"/>
                </a:ext>
              </a:extLst>
            </p:cNvPr>
            <p:cNvGrpSpPr/>
            <p:nvPr/>
          </p:nvGrpSpPr>
          <p:grpSpPr>
            <a:xfrm>
              <a:off x="8132161" y="1037095"/>
              <a:ext cx="3793140" cy="5538331"/>
              <a:chOff x="8132161" y="1037095"/>
              <a:chExt cx="3793140" cy="5538331"/>
            </a:xfrm>
            <a:grpFill/>
          </p:grpSpPr>
          <p:sp>
            <p:nvSpPr>
              <p:cNvPr id="20" name="Rectangle 19">
                <a:extLst>
                  <a:ext uri="{FF2B5EF4-FFF2-40B4-BE49-F238E27FC236}">
                    <a16:creationId xmlns:a16="http://schemas.microsoft.com/office/drawing/2014/main" id="{C5E5F9FD-F4F2-83B8-96E7-53E103EA5B97}"/>
                  </a:ext>
                </a:extLst>
              </p:cNvPr>
              <p:cNvSpPr/>
              <p:nvPr/>
            </p:nvSpPr>
            <p:spPr>
              <a:xfrm>
                <a:off x="8301645" y="1845425"/>
                <a:ext cx="3623656" cy="4730001"/>
              </a:xfrm>
              <a:prstGeom prst="rect">
                <a:avLst/>
              </a:prstGeom>
              <a:grpFill/>
              <a:ln w="57150">
                <a:solidFill>
                  <a:schemeClr val="accent5"/>
                </a:solid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Arial" panose="020B0604020202020204" pitchFamily="34" charset="0"/>
                    <a:cs typeface="Arial" panose="020B0604020202020204" pitchFamily="34" charset="0"/>
                  </a:rPr>
                  <a:t>[Text] </a:t>
                </a:r>
              </a:p>
            </p:txBody>
          </p:sp>
          <p:sp>
            <p:nvSpPr>
              <p:cNvPr id="21" name="Rectangle: Rounded Corners 20">
                <a:extLst>
                  <a:ext uri="{FF2B5EF4-FFF2-40B4-BE49-F238E27FC236}">
                    <a16:creationId xmlns:a16="http://schemas.microsoft.com/office/drawing/2014/main" id="{74EEC248-20B5-B5F1-FD7C-B0BA70C2A99F}"/>
                  </a:ext>
                </a:extLst>
              </p:cNvPr>
              <p:cNvSpPr/>
              <p:nvPr/>
            </p:nvSpPr>
            <p:spPr>
              <a:xfrm>
                <a:off x="8132161" y="1037095"/>
                <a:ext cx="3793139" cy="897775"/>
              </a:xfrm>
              <a:prstGeom prst="round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Confidentiality, Transparency and Security</a:t>
                </a:r>
              </a:p>
            </p:txBody>
          </p:sp>
        </p:grpSp>
      </p:grpSp>
      <p:graphicFrame>
        <p:nvGraphicFramePr>
          <p:cNvPr id="22" name="Table 21">
            <a:extLst>
              <a:ext uri="{FF2B5EF4-FFF2-40B4-BE49-F238E27FC236}">
                <a16:creationId xmlns:a16="http://schemas.microsoft.com/office/drawing/2014/main" id="{A732007A-C1AF-C7F4-3F5A-B6426786813D}"/>
              </a:ext>
            </a:extLst>
          </p:cNvPr>
          <p:cNvGraphicFramePr>
            <a:graphicFrameLocks noGrp="1"/>
          </p:cNvGraphicFramePr>
          <p:nvPr>
            <p:extLst>
              <p:ext uri="{D42A27DB-BD31-4B8C-83A1-F6EECF244321}">
                <p14:modId xmlns:p14="http://schemas.microsoft.com/office/powerpoint/2010/main" val="3008543079"/>
              </p:ext>
            </p:extLst>
          </p:nvPr>
        </p:nvGraphicFramePr>
        <p:xfrm>
          <a:off x="53788" y="1845425"/>
          <a:ext cx="3746399" cy="1312714"/>
        </p:xfrm>
        <a:graphic>
          <a:graphicData uri="http://schemas.openxmlformats.org/drawingml/2006/table">
            <a:tbl>
              <a:tblPr firstRow="1" bandRow="1">
                <a:tableStyleId>{5C22544A-7EE6-4342-B048-85BDC9FD1C3A}</a:tableStyleId>
              </a:tblPr>
              <a:tblGrid>
                <a:gridCol w="3746399">
                  <a:extLst>
                    <a:ext uri="{9D8B030D-6E8A-4147-A177-3AD203B41FA5}">
                      <a16:colId xmlns:a16="http://schemas.microsoft.com/office/drawing/2014/main" val="2281987782"/>
                    </a:ext>
                  </a:extLst>
                </a:gridCol>
              </a:tblGrid>
              <a:tr h="131271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Autism Spectrum Disorder (ASD) is a lifelong neurodevelopmental condition recognised in ICD-11 NIH, 2024  </a:t>
                      </a:r>
                      <a:r>
                        <a:rPr lang="en-GB" sz="1100" dirty="0" err="1">
                          <a:solidFill>
                            <a:schemeClr val="tx1"/>
                          </a:solidFill>
                        </a:rPr>
                        <a:t>ABrignell</a:t>
                      </a:r>
                      <a:r>
                        <a:rPr lang="en-GB" sz="1100" dirty="0">
                          <a:solidFill>
                            <a:schemeClr val="tx1"/>
                          </a:solidFill>
                        </a:rPr>
                        <a:t>, A. et al. (2022)</a:t>
                      </a:r>
                    </a:p>
                    <a:p>
                      <a:r>
                        <a:rPr lang="en-GB" sz="1100" dirty="0">
                          <a:solidFill>
                            <a:schemeClr val="tx1"/>
                          </a:solidFill>
                        </a:rPr>
                        <a:t>ASD is a condition related to brain development that affect how people see other in the society with them.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3354415950"/>
                  </a:ext>
                </a:extLst>
              </a:tr>
            </a:tbl>
          </a:graphicData>
        </a:graphic>
      </p:graphicFrame>
      <p:graphicFrame>
        <p:nvGraphicFramePr>
          <p:cNvPr id="23" name="Table 22">
            <a:extLst>
              <a:ext uri="{FF2B5EF4-FFF2-40B4-BE49-F238E27FC236}">
                <a16:creationId xmlns:a16="http://schemas.microsoft.com/office/drawing/2014/main" id="{014CCC79-DE11-DC3F-1877-35C9911B2A8C}"/>
              </a:ext>
            </a:extLst>
          </p:cNvPr>
          <p:cNvGraphicFramePr>
            <a:graphicFrameLocks noGrp="1"/>
          </p:cNvGraphicFramePr>
          <p:nvPr>
            <p:extLst>
              <p:ext uri="{D42A27DB-BD31-4B8C-83A1-F6EECF244321}">
                <p14:modId xmlns:p14="http://schemas.microsoft.com/office/powerpoint/2010/main" val="2556327724"/>
              </p:ext>
            </p:extLst>
          </p:nvPr>
        </p:nvGraphicFramePr>
        <p:xfrm>
          <a:off x="4017472" y="2044191"/>
          <a:ext cx="3623656" cy="1312714"/>
        </p:xfrm>
        <a:graphic>
          <a:graphicData uri="http://schemas.openxmlformats.org/drawingml/2006/table">
            <a:tbl>
              <a:tblPr firstRow="1" bandRow="1">
                <a:tableStyleId>{5C22544A-7EE6-4342-B048-85BDC9FD1C3A}</a:tableStyleId>
              </a:tblPr>
              <a:tblGrid>
                <a:gridCol w="3623656">
                  <a:extLst>
                    <a:ext uri="{9D8B030D-6E8A-4147-A177-3AD203B41FA5}">
                      <a16:colId xmlns:a16="http://schemas.microsoft.com/office/drawing/2014/main" val="2281987782"/>
                    </a:ext>
                  </a:extLst>
                </a:gridCol>
              </a:tblGrid>
              <a:tr h="13127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nn</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4415950"/>
                  </a:ext>
                </a:extLst>
              </a:tr>
            </a:tbl>
          </a:graphicData>
        </a:graphic>
      </p:graphicFrame>
      <p:graphicFrame>
        <p:nvGraphicFramePr>
          <p:cNvPr id="24" name="Table 23">
            <a:extLst>
              <a:ext uri="{FF2B5EF4-FFF2-40B4-BE49-F238E27FC236}">
                <a16:creationId xmlns:a16="http://schemas.microsoft.com/office/drawing/2014/main" id="{EA34BA5F-6812-30D2-5ED6-20C47C734C7A}"/>
              </a:ext>
            </a:extLst>
          </p:cNvPr>
          <p:cNvGraphicFramePr>
            <a:graphicFrameLocks noGrp="1"/>
          </p:cNvGraphicFramePr>
          <p:nvPr>
            <p:extLst>
              <p:ext uri="{D42A27DB-BD31-4B8C-83A1-F6EECF244321}">
                <p14:modId xmlns:p14="http://schemas.microsoft.com/office/powerpoint/2010/main" val="805806130"/>
              </p:ext>
            </p:extLst>
          </p:nvPr>
        </p:nvGraphicFramePr>
        <p:xfrm>
          <a:off x="7977932" y="1908516"/>
          <a:ext cx="3674463" cy="1859280"/>
        </p:xfrm>
        <a:graphic>
          <a:graphicData uri="http://schemas.openxmlformats.org/drawingml/2006/table">
            <a:tbl>
              <a:tblPr firstRow="1" bandRow="1">
                <a:tableStyleId>{5C22544A-7EE6-4342-B048-85BDC9FD1C3A}</a:tableStyleId>
              </a:tblPr>
              <a:tblGrid>
                <a:gridCol w="3674463">
                  <a:extLst>
                    <a:ext uri="{9D8B030D-6E8A-4147-A177-3AD203B41FA5}">
                      <a16:colId xmlns:a16="http://schemas.microsoft.com/office/drawing/2014/main" val="2281987782"/>
                    </a:ext>
                  </a:extLst>
                </a:gridCol>
              </a:tblGrid>
              <a:tr h="17555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The Autism Diagnostic Services (ADS) follow NHS policies to protect personal information and ensure data is handled safely. NHS England (2024)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solidFill>
                            <a:schemeClr val="tx1"/>
                          </a:solidFill>
                        </a:rPr>
                        <a:t>Confidentiality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solidFill>
                            <a:schemeClr val="tx1"/>
                          </a:solidFill>
                        </a:rPr>
                        <a:t>Transparency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solidFill>
                            <a:schemeClr val="tx1"/>
                          </a:solidFill>
                        </a:rPr>
                        <a:t>Security (NHS England, 2024).</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4415950"/>
                  </a:ext>
                </a:extLst>
              </a:tr>
            </a:tbl>
          </a:graphicData>
        </a:graphic>
      </p:graphicFrame>
      <p:graphicFrame>
        <p:nvGraphicFramePr>
          <p:cNvPr id="25" name="Table 24">
            <a:extLst>
              <a:ext uri="{FF2B5EF4-FFF2-40B4-BE49-F238E27FC236}">
                <a16:creationId xmlns:a16="http://schemas.microsoft.com/office/drawing/2014/main" id="{6531B509-DBFB-A26C-698B-1211852B990D}"/>
              </a:ext>
            </a:extLst>
          </p:cNvPr>
          <p:cNvGraphicFramePr>
            <a:graphicFrameLocks noGrp="1"/>
          </p:cNvGraphicFramePr>
          <p:nvPr>
            <p:extLst>
              <p:ext uri="{D42A27DB-BD31-4B8C-83A1-F6EECF244321}">
                <p14:modId xmlns:p14="http://schemas.microsoft.com/office/powerpoint/2010/main" val="3032219658"/>
              </p:ext>
            </p:extLst>
          </p:nvPr>
        </p:nvGraphicFramePr>
        <p:xfrm>
          <a:off x="75386" y="4153648"/>
          <a:ext cx="3592876" cy="2309165"/>
        </p:xfrm>
        <a:graphic>
          <a:graphicData uri="http://schemas.openxmlformats.org/drawingml/2006/table">
            <a:tbl>
              <a:tblPr firstRow="1" bandRow="1">
                <a:tableStyleId>{5C22544A-7EE6-4342-B048-85BDC9FD1C3A}</a:tableStyleId>
              </a:tblPr>
              <a:tblGrid>
                <a:gridCol w="3592876">
                  <a:extLst>
                    <a:ext uri="{9D8B030D-6E8A-4147-A177-3AD203B41FA5}">
                      <a16:colId xmlns:a16="http://schemas.microsoft.com/office/drawing/2014/main" val="2281987782"/>
                    </a:ext>
                  </a:extLst>
                </a:gridCol>
              </a:tblGrid>
              <a:tr h="23091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 </a:t>
                      </a:r>
                      <a:r>
                        <a:rPr lang="en-GB" sz="1400" b="0" dirty="0">
                          <a:solidFill>
                            <a:schemeClr val="tx1"/>
                          </a:solidFill>
                        </a:rPr>
                        <a:t>Before the Autism Act 2009, </a:t>
                      </a:r>
                      <a:r>
                        <a:rPr lang="en-GB" sz="1400" b="0" dirty="0" err="1">
                          <a:solidFill>
                            <a:schemeClr val="tx1"/>
                          </a:solidFill>
                        </a:rPr>
                        <a:t>Austism</a:t>
                      </a:r>
                      <a:r>
                        <a:rPr lang="en-GB" sz="1400" b="0" dirty="0">
                          <a:solidFill>
                            <a:schemeClr val="tx1"/>
                          </a:solidFill>
                        </a:rPr>
                        <a:t> was often misunderstood, and many autistic people faced stigma, discrimination, and poor access to appropriate support. The Act improved awareness and promoted better services for autistic adults and their families. and access of  </a:t>
                      </a:r>
                      <a:r>
                        <a:rPr lang="fr-FR" sz="1400" b="0" dirty="0">
                          <a:solidFill>
                            <a:schemeClr val="tx1"/>
                          </a:solidFill>
                        </a:rPr>
                        <a:t>Crowson, M. et al. 2024Crowson, M., et al. (2024) </a:t>
                      </a:r>
                      <a:endParaRPr lang="en-GB"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3354415950"/>
                  </a:ext>
                </a:extLst>
              </a:tr>
            </a:tbl>
          </a:graphicData>
        </a:graphic>
      </p:graphicFrame>
      <p:graphicFrame>
        <p:nvGraphicFramePr>
          <p:cNvPr id="26" name="Table 25">
            <a:extLst>
              <a:ext uri="{FF2B5EF4-FFF2-40B4-BE49-F238E27FC236}">
                <a16:creationId xmlns:a16="http://schemas.microsoft.com/office/drawing/2014/main" id="{1EC5F9CC-1280-1C25-2CD9-9A72A83ACC19}"/>
              </a:ext>
            </a:extLst>
          </p:cNvPr>
          <p:cNvGraphicFramePr>
            <a:graphicFrameLocks noGrp="1"/>
          </p:cNvGraphicFramePr>
          <p:nvPr>
            <p:extLst>
              <p:ext uri="{D42A27DB-BD31-4B8C-83A1-F6EECF244321}">
                <p14:modId xmlns:p14="http://schemas.microsoft.com/office/powerpoint/2010/main" val="3876605491"/>
              </p:ext>
            </p:extLst>
          </p:nvPr>
        </p:nvGraphicFramePr>
        <p:xfrm>
          <a:off x="4112880" y="3515640"/>
          <a:ext cx="3420434" cy="2947173"/>
        </p:xfrm>
        <a:graphic>
          <a:graphicData uri="http://schemas.openxmlformats.org/drawingml/2006/table">
            <a:tbl>
              <a:tblPr firstRow="1" bandRow="1">
                <a:tableStyleId>{5C22544A-7EE6-4342-B048-85BDC9FD1C3A}</a:tableStyleId>
              </a:tblPr>
              <a:tblGrid>
                <a:gridCol w="3420434">
                  <a:extLst>
                    <a:ext uri="{9D8B030D-6E8A-4147-A177-3AD203B41FA5}">
                      <a16:colId xmlns:a16="http://schemas.microsoft.com/office/drawing/2014/main" val="2281987782"/>
                    </a:ext>
                  </a:extLst>
                </a:gridCol>
              </a:tblGrid>
              <a:tr h="294717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•Allely, C.S., Woodhouse, E. and Mukherjee, R.A. (2023)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A team of professionals such as doctors, psychologists, paediatricians, and therapists, work together. They access: Matson, J.L. and </a:t>
                      </a:r>
                      <a:r>
                        <a:rPr lang="en-GB" sz="1200" b="0" dirty="0" err="1">
                          <a:solidFill>
                            <a:schemeClr val="tx1"/>
                          </a:solidFill>
                        </a:rPr>
                        <a:t>Minshawi</a:t>
                      </a:r>
                      <a:r>
                        <a:rPr lang="en-GB" sz="1200" b="0" dirty="0">
                          <a:solidFill>
                            <a:schemeClr val="tx1"/>
                          </a:solidFill>
                        </a:rPr>
                        <a:t>, N.F. (2006)</a:t>
                      </a:r>
                    </a:p>
                    <a:p>
                      <a:pPr marL="285750" indent="-285750">
                        <a:buFont typeface="Arial" panose="020B0604020202020204" pitchFamily="34" charset="0"/>
                        <a:buChar char="•"/>
                      </a:pPr>
                      <a:r>
                        <a:rPr lang="en-GB" sz="1200" b="0" dirty="0">
                          <a:solidFill>
                            <a:schemeClr val="tx1"/>
                          </a:solidFill>
                        </a:rPr>
                        <a:t>Social interaction and communication</a:t>
                      </a:r>
                    </a:p>
                    <a:p>
                      <a:pPr marL="285750" indent="-285750">
                        <a:buFont typeface="Arial" panose="020B0604020202020204" pitchFamily="34" charset="0"/>
                        <a:buChar char="•"/>
                      </a:pPr>
                      <a:r>
                        <a:rPr lang="en-GB" sz="1200" b="0" dirty="0">
                          <a:solidFill>
                            <a:schemeClr val="tx1"/>
                          </a:solidFill>
                        </a:rPr>
                        <a:t>Repetitive behaviours and interests</a:t>
                      </a:r>
                    </a:p>
                    <a:p>
                      <a:pPr marL="285750" indent="-285750">
                        <a:buFont typeface="Arial" panose="020B0604020202020204" pitchFamily="34" charset="0"/>
                        <a:buChar char="•"/>
                      </a:pPr>
                      <a:r>
                        <a:rPr lang="en-GB" sz="1200" b="0" dirty="0">
                          <a:solidFill>
                            <a:schemeClr val="tx1"/>
                          </a:solidFill>
                        </a:rPr>
                        <a:t>Sensory responses</a:t>
                      </a:r>
                    </a:p>
                    <a:p>
                      <a:pPr marL="285750" indent="-285750">
                        <a:buFont typeface="Arial" panose="020B0604020202020204" pitchFamily="34" charset="0"/>
                        <a:buChar char="•"/>
                      </a:pPr>
                      <a:r>
                        <a:rPr lang="en-GB" sz="1200" b="0" dirty="0">
                          <a:solidFill>
                            <a:schemeClr val="tx1"/>
                          </a:solidFill>
                        </a:rPr>
                        <a:t>Early development history. Baloyi, O. et al. (2024) </a:t>
                      </a:r>
                    </a:p>
                    <a:p>
                      <a:pPr marL="0" indent="0">
                        <a:buFont typeface="Arial" panose="020B0604020202020204" pitchFamily="34" charset="0"/>
                        <a:buNone/>
                      </a:pP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3354415950"/>
                  </a:ext>
                </a:extLst>
              </a:tr>
            </a:tbl>
          </a:graphicData>
        </a:graphic>
      </p:graphicFrame>
      <p:graphicFrame>
        <p:nvGraphicFramePr>
          <p:cNvPr id="27" name="Table 26">
            <a:extLst>
              <a:ext uri="{FF2B5EF4-FFF2-40B4-BE49-F238E27FC236}">
                <a16:creationId xmlns:a16="http://schemas.microsoft.com/office/drawing/2014/main" id="{B0BC5727-C440-4B38-2F27-C9C92B1BB165}"/>
              </a:ext>
            </a:extLst>
          </p:cNvPr>
          <p:cNvGraphicFramePr>
            <a:graphicFrameLocks noGrp="1"/>
          </p:cNvGraphicFramePr>
          <p:nvPr>
            <p:extLst>
              <p:ext uri="{D42A27DB-BD31-4B8C-83A1-F6EECF244321}">
                <p14:modId xmlns:p14="http://schemas.microsoft.com/office/powerpoint/2010/main" val="392738884"/>
              </p:ext>
            </p:extLst>
          </p:nvPr>
        </p:nvGraphicFramePr>
        <p:xfrm>
          <a:off x="8034940" y="3664032"/>
          <a:ext cx="3623655" cy="2803255"/>
        </p:xfrm>
        <a:graphic>
          <a:graphicData uri="http://schemas.openxmlformats.org/drawingml/2006/table">
            <a:tbl>
              <a:tblPr firstRow="1" bandRow="1">
                <a:tableStyleId>{5C22544A-7EE6-4342-B048-85BDC9FD1C3A}</a:tableStyleId>
              </a:tblPr>
              <a:tblGrid>
                <a:gridCol w="3623655">
                  <a:extLst>
                    <a:ext uri="{9D8B030D-6E8A-4147-A177-3AD203B41FA5}">
                      <a16:colId xmlns:a16="http://schemas.microsoft.com/office/drawing/2014/main" val="2281987782"/>
                    </a:ext>
                  </a:extLst>
                </a:gridCol>
              </a:tblGrid>
              <a:tr h="28032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4415950"/>
                  </a:ext>
                </a:extLst>
              </a:tr>
            </a:tbl>
          </a:graphicData>
        </a:graphic>
      </p:graphicFrame>
      <p:pic>
        <p:nvPicPr>
          <p:cNvPr id="10" name="Picture 9" descr="AUTISM BENEFITS FOR CHILDREN - Cannon Disability Law">
            <a:extLst>
              <a:ext uri="{FF2B5EF4-FFF2-40B4-BE49-F238E27FC236}">
                <a16:creationId xmlns:a16="http://schemas.microsoft.com/office/drawing/2014/main" id="{3281F96B-0BD8-FFEC-CC0F-E830F636C20C}"/>
              </a:ext>
            </a:extLst>
          </p:cNvPr>
          <p:cNvPicPr>
            <a:picLocks noChangeAspect="1"/>
          </p:cNvPicPr>
          <p:nvPr/>
        </p:nvPicPr>
        <p:blipFill>
          <a:blip r:embed="rId3"/>
          <a:stretch>
            <a:fillRect/>
          </a:stretch>
        </p:blipFill>
        <p:spPr>
          <a:xfrm>
            <a:off x="356869" y="3158139"/>
            <a:ext cx="3362203" cy="945135"/>
          </a:xfrm>
          <a:prstGeom prst="rect">
            <a:avLst/>
          </a:prstGeom>
        </p:spPr>
      </p:pic>
      <p:pic>
        <p:nvPicPr>
          <p:cNvPr id="12" name="Picture 11" descr="The Diagnosis of Autism: From Kanner to DSM-III to DSM-5 and Beyond | Journal of Autism and Developmental Disorders | Springer Nature Link">
            <a:extLst>
              <a:ext uri="{FF2B5EF4-FFF2-40B4-BE49-F238E27FC236}">
                <a16:creationId xmlns:a16="http://schemas.microsoft.com/office/drawing/2014/main" id="{7B8D2CF9-AFE2-36D9-7368-125EA38D8542}"/>
              </a:ext>
            </a:extLst>
          </p:cNvPr>
          <p:cNvPicPr>
            <a:picLocks noChangeAspect="1"/>
          </p:cNvPicPr>
          <p:nvPr/>
        </p:nvPicPr>
        <p:blipFill>
          <a:blip r:embed="rId4"/>
          <a:stretch>
            <a:fillRect/>
          </a:stretch>
        </p:blipFill>
        <p:spPr>
          <a:xfrm>
            <a:off x="4098587" y="1908516"/>
            <a:ext cx="3533484" cy="1249623"/>
          </a:xfrm>
          <a:prstGeom prst="rect">
            <a:avLst/>
          </a:prstGeom>
        </p:spPr>
      </p:pic>
      <p:pic>
        <p:nvPicPr>
          <p:cNvPr id="13" name="Picture 12">
            <a:extLst>
              <a:ext uri="{FF2B5EF4-FFF2-40B4-BE49-F238E27FC236}">
                <a16:creationId xmlns:a16="http://schemas.microsoft.com/office/drawing/2014/main" id="{DBDD1989-4CA5-0B2F-37CF-003152EF0E84}"/>
              </a:ext>
            </a:extLst>
          </p:cNvPr>
          <p:cNvPicPr>
            <a:picLocks noChangeAspect="1"/>
          </p:cNvPicPr>
          <p:nvPr/>
        </p:nvPicPr>
        <p:blipFill>
          <a:blip r:embed="rId5"/>
          <a:stretch>
            <a:fillRect/>
          </a:stretch>
        </p:blipFill>
        <p:spPr>
          <a:xfrm>
            <a:off x="2971800" y="5626834"/>
            <a:ext cx="585322" cy="682526"/>
          </a:xfrm>
          <a:prstGeom prst="rect">
            <a:avLst/>
          </a:prstGeom>
        </p:spPr>
      </p:pic>
      <p:pic>
        <p:nvPicPr>
          <p:cNvPr id="14" name="Picture 13" descr="Confidentiality Explained">
            <a:extLst>
              <a:ext uri="{FF2B5EF4-FFF2-40B4-BE49-F238E27FC236}">
                <a16:creationId xmlns:a16="http://schemas.microsoft.com/office/drawing/2014/main" id="{76295DA7-03E3-430D-A5E2-0C0CC194AE18}"/>
              </a:ext>
            </a:extLst>
          </p:cNvPr>
          <p:cNvPicPr>
            <a:picLocks noChangeAspect="1"/>
          </p:cNvPicPr>
          <p:nvPr/>
        </p:nvPicPr>
        <p:blipFill>
          <a:blip r:embed="rId6"/>
          <a:stretch>
            <a:fillRect/>
          </a:stretch>
        </p:blipFill>
        <p:spPr>
          <a:xfrm>
            <a:off x="8079550" y="3767796"/>
            <a:ext cx="3496753" cy="2695017"/>
          </a:xfrm>
          <a:prstGeom prst="rect">
            <a:avLst/>
          </a:prstGeom>
        </p:spPr>
      </p:pic>
      <p:pic>
        <p:nvPicPr>
          <p:cNvPr id="15" name="Picture 14" descr="Autism Spectrum Disorder (ASD) Infographic Presentation Template with  Icons. Stock Vector - Illustration of pddnos, communication: 260255137">
            <a:extLst>
              <a:ext uri="{FF2B5EF4-FFF2-40B4-BE49-F238E27FC236}">
                <a16:creationId xmlns:a16="http://schemas.microsoft.com/office/drawing/2014/main" id="{925DD5E2-28C4-0B92-1EEF-7624399ED322}"/>
              </a:ext>
            </a:extLst>
          </p:cNvPr>
          <p:cNvPicPr>
            <a:picLocks noChangeAspect="1"/>
          </p:cNvPicPr>
          <p:nvPr/>
        </p:nvPicPr>
        <p:blipFill>
          <a:blip r:embed="rId7"/>
          <a:stretch>
            <a:fillRect/>
          </a:stretch>
        </p:blipFill>
        <p:spPr>
          <a:xfrm>
            <a:off x="5294377" y="5396165"/>
            <a:ext cx="1691639" cy="960120"/>
          </a:xfrm>
          <a:prstGeom prst="rect">
            <a:avLst/>
          </a:prstGeom>
        </p:spPr>
      </p:pic>
    </p:spTree>
    <p:extLst>
      <p:ext uri="{BB962C8B-B14F-4D97-AF65-F5344CB8AC3E}">
        <p14:creationId xmlns:p14="http://schemas.microsoft.com/office/powerpoint/2010/main" val="251621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E5DB6-82A8-E51B-E71E-ABCC67A3D2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75EC54-6137-D07F-F33F-5A775444D916}"/>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2286EB00-5018-58D7-1832-0E8A96A15413}"/>
              </a:ext>
            </a:extLst>
          </p:cNvPr>
          <p:cNvSpPr>
            <a:spLocks noGrp="1"/>
          </p:cNvSpPr>
          <p:nvPr>
            <p:ph idx="1"/>
          </p:nvPr>
        </p:nvSpPr>
        <p:spPr>
          <a:xfrm>
            <a:off x="1484311" y="2781620"/>
            <a:ext cx="10018713" cy="4076380"/>
          </a:xfrm>
          <a:solidFill>
            <a:schemeClr val="bg2"/>
          </a:solidFill>
        </p:spPr>
        <p:txBody>
          <a:bodyPr>
            <a:normAutofit/>
          </a:bodyPr>
          <a:lstStyle/>
          <a:p>
            <a:pPr>
              <a:buFont typeface="Arial" panose="020B0604020202020204" pitchFamily="34" charset="0"/>
              <a:buChar char="•"/>
            </a:pPr>
            <a:r>
              <a:rPr lang="en-GB" sz="1200" dirty="0"/>
              <a:t>Brignell, A. </a:t>
            </a:r>
            <a:r>
              <a:rPr lang="en-GB" sz="1200" i="1" dirty="0"/>
              <a:t>et al.</a:t>
            </a:r>
            <a:r>
              <a:rPr lang="en-GB" sz="1200" dirty="0"/>
              <a:t> (2022) “Overall prognosis of preschool autism spectrum disorder diagnoses,” </a:t>
            </a:r>
            <a:r>
              <a:rPr lang="en-GB" sz="1200" i="1" dirty="0"/>
              <a:t>Cochrane database of systematic reviews</a:t>
            </a:r>
            <a:r>
              <a:rPr lang="en-GB" sz="1200" dirty="0"/>
              <a:t>, 2022(9), p. CD012749. Available at: </a:t>
            </a:r>
            <a:r>
              <a:rPr lang="en-GB" sz="1200" dirty="0">
                <a:hlinkClick r:id="rId2"/>
              </a:rPr>
              <a:t>https://doi.org/10.1002/14651858.CD012749.pub2</a:t>
            </a:r>
            <a:r>
              <a:rPr lang="en-GB" sz="1200" dirty="0"/>
              <a:t>.</a:t>
            </a:r>
          </a:p>
          <a:p>
            <a:pPr>
              <a:buFont typeface="Arial" panose="020B0604020202020204" pitchFamily="34" charset="0"/>
              <a:buChar char="•"/>
            </a:pPr>
            <a:r>
              <a:rPr lang="en-GB" sz="1200" dirty="0"/>
              <a:t>Lehti, V. </a:t>
            </a:r>
            <a:r>
              <a:rPr lang="en-GB" sz="1200" i="1" dirty="0"/>
              <a:t>et al.</a:t>
            </a:r>
            <a:r>
              <a:rPr lang="en-GB" sz="1200" dirty="0"/>
              <a:t> (2013) “Autism spectrum disorders in IVF children: a national case–control study in Finland,” </a:t>
            </a:r>
            <a:r>
              <a:rPr lang="en-GB" sz="1200" i="1" dirty="0"/>
              <a:t>Human reproduction (Oxford)</a:t>
            </a:r>
            <a:r>
              <a:rPr lang="en-GB" sz="1200" dirty="0"/>
              <a:t>, 28(3), pp. 812–818. Available at: </a:t>
            </a:r>
            <a:r>
              <a:rPr lang="en-GB" sz="1200" dirty="0">
                <a:hlinkClick r:id="rId3"/>
              </a:rPr>
              <a:t>https://doi.org/10.1093/humrep/des430</a:t>
            </a:r>
            <a:r>
              <a:rPr lang="en-GB" sz="1200" dirty="0"/>
              <a:t>.</a:t>
            </a:r>
          </a:p>
          <a:p>
            <a:pPr>
              <a:buFont typeface="Arial" panose="020B0604020202020204" pitchFamily="34" charset="0"/>
              <a:buChar char="•"/>
            </a:pPr>
            <a:r>
              <a:rPr lang="en-GB" sz="1200" dirty="0"/>
              <a:t>Baloyi, O. </a:t>
            </a:r>
            <a:r>
              <a:rPr lang="en-GB" sz="1200" i="1" dirty="0"/>
              <a:t>et al.</a:t>
            </a:r>
            <a:r>
              <a:rPr lang="en-GB" sz="1200" dirty="0"/>
              <a:t> (2024) “Experiences of families with children diagnosed with Autism Spectrum Disorder in World Health Organization Afro‐Regions: A scoping review,” </a:t>
            </a:r>
            <a:r>
              <a:rPr lang="en-GB" sz="1200" i="1" dirty="0"/>
              <a:t>Nursing &amp; health sciences</a:t>
            </a:r>
            <a:r>
              <a:rPr lang="en-GB" sz="1200" dirty="0"/>
              <a:t>, 26(2), pp. e13123-n/a. Available at: </a:t>
            </a:r>
            <a:r>
              <a:rPr lang="en-GB" sz="1200" dirty="0">
                <a:hlinkClick r:id="rId4"/>
              </a:rPr>
              <a:t>https://doi.org/10.1111/nhs.13123</a:t>
            </a:r>
            <a:r>
              <a:rPr lang="en-GB" sz="1200" dirty="0"/>
              <a:t>.</a:t>
            </a:r>
          </a:p>
          <a:p>
            <a:pPr>
              <a:buFont typeface="Arial" panose="020B0604020202020204" pitchFamily="34" charset="0"/>
              <a:buChar char="•"/>
            </a:pPr>
            <a:r>
              <a:rPr lang="en-GB" sz="1200" dirty="0"/>
              <a:t>Matson, J.L. and </a:t>
            </a:r>
            <a:r>
              <a:rPr lang="en-GB" sz="1200" dirty="0" err="1"/>
              <a:t>Minshawi</a:t>
            </a:r>
            <a:r>
              <a:rPr lang="en-GB" sz="1200" dirty="0"/>
              <a:t>, N.F. (2006) </a:t>
            </a:r>
            <a:r>
              <a:rPr lang="en-GB" sz="1200" i="1" dirty="0"/>
              <a:t>Early intervention for autism spectrum disorders : a critical analysis</a:t>
            </a:r>
            <a:r>
              <a:rPr lang="en-GB" sz="1200" dirty="0"/>
              <a:t>. 1st ed. Boston: Elsevier.</a:t>
            </a:r>
          </a:p>
          <a:p>
            <a:pPr>
              <a:buFont typeface="Arial" panose="020B0604020202020204" pitchFamily="34" charset="0"/>
              <a:buChar char="•"/>
            </a:pPr>
            <a:r>
              <a:rPr lang="en-GB" sz="1200" dirty="0"/>
              <a:t>Allely, C.S., Woodhouse, E. and Mukherjee, R.A. (2023) “Autism spectrum disorder and personality disorders: How do clinicians carry out a differential diagnosis?,” </a:t>
            </a:r>
            <a:r>
              <a:rPr lang="en-GB" sz="1200" i="1" dirty="0"/>
              <a:t>Autism : the international journal of research and practice</a:t>
            </a:r>
            <a:r>
              <a:rPr lang="en-GB" sz="1200" dirty="0"/>
              <a:t>, 27(6), pp. 1847–1850. Available at: </a:t>
            </a:r>
            <a:r>
              <a:rPr lang="en-GB" sz="1200" dirty="0">
                <a:hlinkClick r:id="rId5"/>
              </a:rPr>
              <a:t>https://doi.org/10.1177/13623613231151356</a:t>
            </a:r>
            <a:r>
              <a:rPr lang="en-GB" sz="1200" dirty="0"/>
              <a:t>.</a:t>
            </a:r>
          </a:p>
          <a:p>
            <a:pPr marL="0" indent="0">
              <a:buNone/>
            </a:pPr>
            <a:endParaRPr lang="en-GB" sz="1200" dirty="0"/>
          </a:p>
          <a:p>
            <a:pPr>
              <a:buFont typeface="Arial" panose="020B0604020202020204" pitchFamily="34" charset="0"/>
              <a:buChar char="•"/>
            </a:pPr>
            <a:endParaRPr lang="en-GB" sz="1200" dirty="0"/>
          </a:p>
          <a:p>
            <a:pPr>
              <a:buFont typeface="Arial" panose="020B0604020202020204" pitchFamily="34" charset="0"/>
              <a:buChar char="•"/>
            </a:pPr>
            <a:endParaRPr lang="en-GB" sz="1200" dirty="0"/>
          </a:p>
          <a:p>
            <a:pPr>
              <a:buFont typeface="Arial" panose="020B0604020202020204" pitchFamily="34" charset="0"/>
              <a:buChar char="•"/>
            </a:pPr>
            <a:endParaRPr lang="en-GB" sz="1200" dirty="0"/>
          </a:p>
        </p:txBody>
      </p:sp>
    </p:spTree>
    <p:extLst>
      <p:ext uri="{BB962C8B-B14F-4D97-AF65-F5344CB8AC3E}">
        <p14:creationId xmlns:p14="http://schemas.microsoft.com/office/powerpoint/2010/main" val="955168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8D49D-1F6E-F0FD-FCD7-89051D655141}"/>
              </a:ext>
            </a:extLst>
          </p:cNvPr>
          <p:cNvSpPr>
            <a:spLocks noGrp="1"/>
          </p:cNvSpPr>
          <p:nvPr>
            <p:ph type="title"/>
          </p:nvPr>
        </p:nvSpPr>
        <p:spPr/>
        <p:txBody>
          <a:bodyPr/>
          <a:lstStyle/>
          <a:p>
            <a:r>
              <a:rPr lang="en-GB" dirty="0"/>
              <a:t>Reference List </a:t>
            </a:r>
          </a:p>
        </p:txBody>
      </p:sp>
      <p:sp>
        <p:nvSpPr>
          <p:cNvPr id="5" name="Content Placeholder 4">
            <a:extLst>
              <a:ext uri="{FF2B5EF4-FFF2-40B4-BE49-F238E27FC236}">
                <a16:creationId xmlns:a16="http://schemas.microsoft.com/office/drawing/2014/main" id="{5DF8B7AC-A304-3BDF-2683-972532FE8A46}"/>
              </a:ext>
            </a:extLst>
          </p:cNvPr>
          <p:cNvSpPr>
            <a:spLocks noGrp="1"/>
          </p:cNvSpPr>
          <p:nvPr>
            <p:ph idx="1"/>
          </p:nvPr>
        </p:nvSpPr>
        <p:spPr>
          <a:xfrm>
            <a:off x="1484310" y="2666999"/>
            <a:ext cx="10018713" cy="3349753"/>
          </a:xfrm>
        </p:spPr>
        <p:txBody>
          <a:bodyPr>
            <a:normAutofit fontScale="55000" lnSpcReduction="20000"/>
          </a:bodyPr>
          <a:lstStyle/>
          <a:p>
            <a:endParaRPr lang="en-GB" dirty="0"/>
          </a:p>
          <a:p>
            <a:pPr marL="0" indent="0">
              <a:buNone/>
            </a:pPr>
            <a:endParaRPr lang="en-GB" dirty="0"/>
          </a:p>
          <a:p>
            <a:r>
              <a:rPr lang="en-GB" dirty="0"/>
              <a:t>Crowson, M., et al. (2024) </a:t>
            </a:r>
            <a:r>
              <a:rPr lang="en-GB" i="1" dirty="0"/>
              <a:t>Diagnostic Inequalities and Service Access for Autistic Children and Young People in the UK</a:t>
            </a:r>
            <a:r>
              <a:rPr lang="en-GB" dirty="0"/>
              <a:t>. London: </a:t>
            </a:r>
            <a:r>
              <a:rPr lang="en-GB" dirty="0" err="1"/>
              <a:t>Autistica</a:t>
            </a:r>
            <a:r>
              <a:rPr lang="en-GB" dirty="0"/>
              <a:t> Research Report.</a:t>
            </a:r>
          </a:p>
          <a:p>
            <a:r>
              <a:rPr lang="en-GB" dirty="0">
                <a:hlinkClick r:id="rId3"/>
              </a:rPr>
              <a:t>www.gov.uk</a:t>
            </a:r>
            <a:endParaRPr lang="en-GB" dirty="0"/>
          </a:p>
          <a:p>
            <a:r>
              <a:rPr lang="en-GB" dirty="0"/>
              <a:t>NHS England (2024) Autism statistics: Autism diagnosis waiting times and pathways to diagnosis. Available at: </a:t>
            </a:r>
            <a:r>
              <a:rPr lang="en-GB" dirty="0">
                <a:hlinkClick r:id="rId4"/>
              </a:rPr>
              <a:t>https://www.england.nhs.uk/statistics/statistical-work-areas/autism-statistics/</a:t>
            </a:r>
            <a:endParaRPr lang="en-GB" dirty="0"/>
          </a:p>
          <a:p>
            <a:endParaRPr lang="en-GB" dirty="0"/>
          </a:p>
          <a:p>
            <a:r>
              <a:rPr lang="en-GB" dirty="0"/>
              <a:t>NHS England (2024) Statistical disclosure control and confidentiality guidance. Available at: </a:t>
            </a:r>
            <a:r>
              <a:rPr lang="en-GB" dirty="0">
                <a:hlinkClick r:id="rId5"/>
              </a:rPr>
              <a:t>https://www.england.nhs.uk/statistics</a:t>
            </a:r>
            <a:endParaRPr lang="en-GB" dirty="0"/>
          </a:p>
          <a:p>
            <a:r>
              <a:rPr lang="en-GB" dirty="0"/>
              <a:t>/ (Accessed: 6 July 2026).Copy </a:t>
            </a:r>
            <a:r>
              <a:rPr lang="en-GB" dirty="0" err="1"/>
              <a:t>response￼Good</a:t>
            </a:r>
            <a:r>
              <a:rPr lang="en-GB" dirty="0"/>
              <a:t> </a:t>
            </a:r>
            <a:r>
              <a:rPr lang="en-GB" dirty="0" err="1"/>
              <a:t>responseBad</a:t>
            </a:r>
            <a:r>
              <a:rPr lang="en-GB" dirty="0"/>
              <a:t> </a:t>
            </a:r>
            <a:r>
              <a:rPr lang="en-GB" dirty="0" err="1"/>
              <a:t>responseShareSwitch</a:t>
            </a:r>
            <a:r>
              <a:rPr lang="en-GB" dirty="0"/>
              <a:t> </a:t>
            </a:r>
            <a:r>
              <a:rPr lang="en-GB" dirty="0" err="1"/>
              <a:t>modelMore</a:t>
            </a:r>
            <a:r>
              <a:rPr lang="en-GB" dirty="0"/>
              <a:t> </a:t>
            </a:r>
            <a:r>
              <a:rPr lang="en-GB" dirty="0" err="1"/>
              <a:t>actions￼Gravitee</a:t>
            </a:r>
            <a:r>
              <a:rPr lang="en-GB" dirty="0"/>
              <a:t> Topco </a:t>
            </a:r>
            <a:r>
              <a:rPr lang="en-GB" dirty="0" err="1"/>
              <a:t>LimitedAdSponsored</a:t>
            </a:r>
            <a:r>
              <a:rPr lang="en-GB" dirty="0"/>
              <a:t> </a:t>
            </a:r>
            <a:r>
              <a:rPr lang="en-GB" dirty="0" err="1"/>
              <a:t>optionsFull</a:t>
            </a:r>
            <a:r>
              <a:rPr lang="en-GB" dirty="0"/>
              <a:t> Visibility Into LLM Usage with </a:t>
            </a:r>
            <a:r>
              <a:rPr lang="en-GB" dirty="0" err="1"/>
              <a:t>GraviteeMonitor</a:t>
            </a:r>
            <a:r>
              <a:rPr lang="en-GB" dirty="0"/>
              <a:t> and control prompt traffic, model usage and LLM access with </a:t>
            </a:r>
            <a:r>
              <a:rPr lang="en-GB" dirty="0" err="1"/>
              <a:t>Gravitee</a:t>
            </a:r>
            <a:r>
              <a:rPr lang="en-GB" dirty="0"/>
              <a:t>. Learn …more today</a:t>
            </a:r>
          </a:p>
          <a:p>
            <a:endParaRPr lang="en-GB" dirty="0"/>
          </a:p>
          <a:p>
            <a:endParaRPr lang="en-GB" dirty="0"/>
          </a:p>
          <a:p>
            <a:endParaRPr lang="en-GB" dirty="0"/>
          </a:p>
        </p:txBody>
      </p:sp>
    </p:spTree>
    <p:extLst>
      <p:ext uri="{BB962C8B-B14F-4D97-AF65-F5344CB8AC3E}">
        <p14:creationId xmlns:p14="http://schemas.microsoft.com/office/powerpoint/2010/main" val="22457302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TM03457496[[fn=Parallax]]</Template>
  <TotalTime>9610</TotalTime>
  <Words>721</Words>
  <Application>Microsoft Office PowerPoint</Application>
  <PresentationFormat>Widescreen</PresentationFormat>
  <Paragraphs>48</Paragraphs>
  <Slides>4</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Aptos</vt:lpstr>
      <vt:lpstr>Arial</vt:lpstr>
      <vt:lpstr>Corbel</vt:lpstr>
      <vt:lpstr>Parallax</vt:lpstr>
      <vt:lpstr>PowerPoint Presentation</vt:lpstr>
      <vt:lpstr>PowerPoint Presentation</vt:lpstr>
      <vt:lpstr>Reference List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Beau Academic</dc:creator>
  <cp:lastModifiedBy>Nadia Grobry (2244710)</cp:lastModifiedBy>
  <cp:revision>5</cp:revision>
  <dcterms:created xsi:type="dcterms:W3CDTF">2024-12-04T18:07:56Z</dcterms:created>
  <dcterms:modified xsi:type="dcterms:W3CDTF">2026-07-06T06:36:59Z</dcterms:modified>
</cp:coreProperties>
</file>