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56"/>
  </p:notesMasterIdLst>
  <p:sldIdLst>
    <p:sldId id="311" r:id="rId2"/>
    <p:sldId id="366" r:id="rId3"/>
    <p:sldId id="312" r:id="rId4"/>
    <p:sldId id="313" r:id="rId5"/>
    <p:sldId id="347" r:id="rId6"/>
    <p:sldId id="314" r:id="rId7"/>
    <p:sldId id="315" r:id="rId8"/>
    <p:sldId id="349" r:id="rId9"/>
    <p:sldId id="348" r:id="rId10"/>
    <p:sldId id="350" r:id="rId11"/>
    <p:sldId id="316" r:id="rId12"/>
    <p:sldId id="351" r:id="rId13"/>
    <p:sldId id="317" r:id="rId14"/>
    <p:sldId id="288" r:id="rId15"/>
    <p:sldId id="290" r:id="rId16"/>
    <p:sldId id="353" r:id="rId17"/>
    <p:sldId id="352" r:id="rId18"/>
    <p:sldId id="367" r:id="rId19"/>
    <p:sldId id="368" r:id="rId20"/>
    <p:sldId id="291" r:id="rId21"/>
    <p:sldId id="355" r:id="rId22"/>
    <p:sldId id="307" r:id="rId23"/>
    <p:sldId id="308" r:id="rId24"/>
    <p:sldId id="357" r:id="rId25"/>
    <p:sldId id="309" r:id="rId26"/>
    <p:sldId id="293" r:id="rId27"/>
    <p:sldId id="358" r:id="rId28"/>
    <p:sldId id="294" r:id="rId29"/>
    <p:sldId id="295" r:id="rId30"/>
    <p:sldId id="296" r:id="rId31"/>
    <p:sldId id="298" r:id="rId32"/>
    <p:sldId id="300" r:id="rId33"/>
    <p:sldId id="301" r:id="rId34"/>
    <p:sldId id="303" r:id="rId35"/>
    <p:sldId id="304" r:id="rId36"/>
    <p:sldId id="305" r:id="rId37"/>
    <p:sldId id="306" r:id="rId38"/>
    <p:sldId id="359" r:id="rId39"/>
    <p:sldId id="318" r:id="rId40"/>
    <p:sldId id="319" r:id="rId41"/>
    <p:sldId id="360" r:id="rId42"/>
    <p:sldId id="320" r:id="rId43"/>
    <p:sldId id="322" r:id="rId44"/>
    <p:sldId id="323" r:id="rId45"/>
    <p:sldId id="325" r:id="rId46"/>
    <p:sldId id="326" r:id="rId47"/>
    <p:sldId id="327" r:id="rId48"/>
    <p:sldId id="331" r:id="rId49"/>
    <p:sldId id="334" r:id="rId50"/>
    <p:sldId id="335" r:id="rId51"/>
    <p:sldId id="343" r:id="rId52"/>
    <p:sldId id="344" r:id="rId53"/>
    <p:sldId id="345" r:id="rId54"/>
    <p:sldId id="365" r:id="rId55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8" autoAdjust="0"/>
    <p:restoredTop sz="31851" autoAdjust="0"/>
  </p:normalViewPr>
  <p:slideViewPr>
    <p:cSldViewPr>
      <p:cViewPr varScale="1">
        <p:scale>
          <a:sx n="29" d="100"/>
          <a:sy n="29" d="100"/>
        </p:scale>
        <p:origin x="258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04/08/2023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528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48138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6A6C06-FC16-4803-B70E-A68751AE3CF9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830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6733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99281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i="1" dirty="0">
              <a:latin typeface="Arial" panose="020B0604020202020204" pitchFamily="34" charset="0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10C6355-4E7D-4201-86A0-E9BB36801752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0049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3347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76366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99646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34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1097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5690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823530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2670756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1172937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5254309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8089372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948781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27299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73886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8412805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013290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36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32476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3835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27579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1050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1075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92545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  <a:p>
            <a:endParaRPr lang="en-GB" b="0" baseline="0" dirty="0"/>
          </a:p>
          <a:p>
            <a:endParaRPr lang="en-GB" b="0" baseline="0" dirty="0"/>
          </a:p>
          <a:p>
            <a:endParaRPr lang="en-GB" b="0" baseline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36252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95043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97525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76560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27941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66175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00361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20916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40398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675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04/08/2023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255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n.young@uwtsd.ac.uk" TargetMode="External"/><Relationship Id="rId5" Type="http://schemas.openxmlformats.org/officeDocument/2006/relationships/hyperlink" Target="mailto:j.pitman@uwtsd.ac.uk" TargetMode="External"/><Relationship Id="rId4" Type="http://schemas.openxmlformats.org/officeDocument/2006/relationships/hyperlink" Target="mailto:c.barr@uwtsd.ac.u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7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w0v_pu6miJ8" TargetMode="External"/><Relationship Id="rId4" Type="http://schemas.openxmlformats.org/officeDocument/2006/relationships/image" Target="../media/image44.jpe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aginstitute.org/wp/uk-flags/" TargetMode="Externa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198.23.153.33/academy/lesson/globalization-and-organizational-culture.html" TargetMode="External"/><Relationship Id="rId5" Type="http://schemas.openxmlformats.org/officeDocument/2006/relationships/hyperlink" Target="https://www.youtube.com/watch?v=w0v_pu6miJ8" TargetMode="External"/><Relationship Id="rId4" Type="http://schemas.openxmlformats.org/officeDocument/2006/relationships/hyperlink" Target="https://pdfs.semanticscholar.org/023b/0223f2673be190d6978e85f4d7fb606125ad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08BEE8-7BC4-0A1E-D89C-FBAF4D02CC0E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381000" y="1431928"/>
            <a:ext cx="7924800" cy="474503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400" b="1" kern="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ECEY4004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400" kern="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Multilingualism, multi-thinking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4400" kern="0" dirty="0"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400" kern="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Introduction to module</a:t>
            </a:r>
            <a:endParaRPr lang="cy-GB" sz="4400" kern="0" dirty="0"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 eaLnBrk="1" hangingPunct="1"/>
            <a:endParaRPr lang="cy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1122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08BEE8-7BC4-0A1E-D89C-FBAF4D02CC0E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46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pPr algn="ctr" eaLnBrk="1" hangingPunct="1"/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cy-GB" altLang="cy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752600"/>
            <a:ext cx="3886200" cy="4424363"/>
          </a:xfrm>
        </p:spPr>
        <p:txBody>
          <a:bodyPr/>
          <a:lstStyle/>
          <a:p>
            <a:pPr eaLnBrk="1" hangingPunct="1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Module details;</a:t>
            </a:r>
          </a:p>
          <a:p>
            <a:pPr eaLnBrk="1" hangingPunct="1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Learning outcomes;</a:t>
            </a:r>
          </a:p>
          <a:p>
            <a:pPr eaLnBrk="1" hangingPunct="1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Assessment;</a:t>
            </a: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Defining ‘culture’;</a:t>
            </a:r>
          </a:p>
          <a:p>
            <a:pPr eaLnBrk="1" hangingPunct="1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Similarities and differences.</a:t>
            </a:r>
          </a:p>
          <a:p>
            <a:pPr eaLnBrk="1" hangingPunct="1"/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3008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6317460-1BE0-40FE-2637-484D61B95A2A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365127"/>
            <a:ext cx="8362950" cy="854072"/>
          </a:xfrm>
        </p:spPr>
        <p:txBody>
          <a:bodyPr>
            <a:normAutofit fontScale="90000"/>
          </a:bodyPr>
          <a:lstStyle/>
          <a:p>
            <a:pPr algn="ctr" eaLnBrk="1" hangingPunct="1"/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900" dirty="0">
                <a:latin typeface="Arial" panose="020B0604020202020204" pitchFamily="34" charset="0"/>
                <a:cs typeface="Arial" panose="020B0604020202020204" pitchFamily="34" charset="0"/>
              </a:rPr>
              <a:t>The module team</a:t>
            </a:r>
            <a:endParaRPr lang="en-GB" altLang="cy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400" y="1600201"/>
            <a:ext cx="4362450" cy="403860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Alison Rees Edwards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a.rees-edwards@uwtsd.ac.uk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Colin Barr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c.barr@uwtsd.ac.uk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sz="2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DDD19-31B6-A517-2E01-27AB36C205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7250" y="1524001"/>
            <a:ext cx="4324350" cy="46529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Jessica Pitman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j.pitman@uwtsd.ac.uk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Natasha Young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n.young@uwtsd.ac.uk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586034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3F99E0C-62AF-2754-D8E1-84910B8CB02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286750" cy="85407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376044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Organisation;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Attendance;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Punctuality;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Planning;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8800"/>
            <a:ext cx="3886200" cy="43481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0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3F99E0C-62AF-2754-D8E1-84910B8CB02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915400" cy="854074"/>
          </a:xfrm>
        </p:spPr>
        <p:txBody>
          <a:bodyPr>
            <a:noAutofit/>
          </a:bodyPr>
          <a:lstStyle/>
          <a:p>
            <a:pPr algn="ctr"/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6400"/>
            <a:ext cx="4038600" cy="391284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Note taking;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Idea sharing.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3886200" cy="45005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531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AFEDE76-C8B0-EBCA-12AE-B6B046401A8C}"/>
              </a:ext>
            </a:extLst>
          </p:cNvPr>
          <p:cNvSpPr/>
          <p:nvPr/>
        </p:nvSpPr>
        <p:spPr>
          <a:xfrm>
            <a:off x="0" y="0"/>
            <a:ext cx="9144000" cy="57149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4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Autofit/>
          </a:bodyPr>
          <a:lstStyle/>
          <a:p>
            <a:pPr algn="ctr" eaLnBrk="1" hangingPunct="1"/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Aims of module</a:t>
            </a:r>
            <a:endParaRPr lang="cy-GB" altLang="cy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304800" y="1828800"/>
            <a:ext cx="8534400" cy="42973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cy-GB" sz="2600" dirty="0">
                <a:latin typeface="Arial" panose="020B0604020202020204" pitchFamily="34" charset="0"/>
                <a:cs typeface="Arial" panose="020B0604020202020204" pitchFamily="34" charset="0"/>
              </a:rPr>
              <a:t>•To raise students’ awareness of the concept and importance of multilingualism in early years settings.</a:t>
            </a:r>
          </a:p>
          <a:p>
            <a:pPr marL="0" indent="0">
              <a:buNone/>
            </a:pPr>
            <a:endParaRPr lang="en-GB" altLang="cy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cy-GB" sz="2600" dirty="0">
                <a:latin typeface="Arial" panose="020B0604020202020204" pitchFamily="34" charset="0"/>
                <a:cs typeface="Arial" panose="020B0604020202020204" pitchFamily="34" charset="0"/>
              </a:rPr>
              <a:t>•To enable students to progress in the use of other languages in relation to their personal levels and current skills for use with young children.</a:t>
            </a:r>
          </a:p>
        </p:txBody>
      </p:sp>
    </p:spTree>
    <p:extLst>
      <p:ext uri="{BB962C8B-B14F-4D97-AF65-F5344CB8AC3E}">
        <p14:creationId xmlns:p14="http://schemas.microsoft.com/office/powerpoint/2010/main" val="340113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3D84AB-C64A-B076-4117-9F1F4CD5B29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Learning outcome 1</a:t>
            </a:r>
            <a:endParaRPr lang="cy-GB" altLang="cy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152400" y="1828800"/>
            <a:ext cx="8839200" cy="42672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demonstrate increased confidence in command of spoken language suitable for early years settings, acquiring an extended knowledge of pronunciation and phrases;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43455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3D84AB-C64A-B076-4117-9F1F4CD5B29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Learning outcome 2</a:t>
            </a:r>
            <a:endParaRPr lang="cy-GB" altLang="cy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228600" y="1905000"/>
            <a:ext cx="8763000" cy="41910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 the importance of positive attitudes towards multilingualism, divergent thinking and providing a variety of language experiences to encourage children’s early bilingualism; 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61587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3D84AB-C64A-B076-4117-9F1F4CD5B29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Learning outcome 3</a:t>
            </a:r>
            <a:endParaRPr lang="cy-GB" altLang="cy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381000" y="1676400"/>
            <a:ext cx="8610600" cy="44196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and demonstrate increasing skills in planning activities for young children relating to language and culture, with links to relevant frameworks and programmes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549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3D84AB-C64A-B076-4117-9F1F4CD5B29A}"/>
              </a:ext>
            </a:extLst>
          </p:cNvPr>
          <p:cNvSpPr/>
          <p:nvPr/>
        </p:nvSpPr>
        <p:spPr>
          <a:xfrm>
            <a:off x="0" y="0"/>
            <a:ext cx="9144000" cy="5733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864394"/>
          </a:xfrm>
        </p:spPr>
        <p:txBody>
          <a:bodyPr>
            <a:noAutofit/>
          </a:bodyPr>
          <a:lstStyle/>
          <a:p>
            <a:pPr algn="ctr" eaLnBrk="1" hangingPunct="1"/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Learning outcome 4</a:t>
            </a:r>
            <a:endParaRPr lang="cy-GB" altLang="cy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381000" y="2057400"/>
            <a:ext cx="8610600" cy="4038600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use of a range of information resources, and present their work at the appropriate level.</a:t>
            </a:r>
          </a:p>
          <a:p>
            <a:pPr eaLnBrk="1" hangingPunct="1"/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11622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3FA2819-2358-5A69-B8C2-CD486902183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625473"/>
          </a:xfrm>
        </p:spPr>
        <p:txBody>
          <a:bodyPr>
            <a:noAutofit/>
          </a:bodyPr>
          <a:lstStyle/>
          <a:p>
            <a:pPr algn="ctr" eaLnBrk="1" hangingPunct="1"/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Topics to be studied</a:t>
            </a:r>
            <a:endParaRPr lang="en-GB" altLang="cy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" y="1752599"/>
            <a:ext cx="8458200" cy="36926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Language and culture;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Multiculturalism;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Bilingualism and Multilingualism;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The bilingual brain;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Children with English as an Additional Language (EAL);</a:t>
            </a:r>
          </a:p>
        </p:txBody>
      </p:sp>
    </p:spTree>
    <p:extLst>
      <p:ext uri="{BB962C8B-B14F-4D97-AF65-F5344CB8AC3E}">
        <p14:creationId xmlns:p14="http://schemas.microsoft.com/office/powerpoint/2010/main" val="3376208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3FA2819-2358-5A69-B8C2-CD486902183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65127"/>
            <a:ext cx="8134350" cy="777873"/>
          </a:xfrm>
        </p:spPr>
        <p:txBody>
          <a:bodyPr>
            <a:noAutofit/>
          </a:bodyPr>
          <a:lstStyle/>
          <a:p>
            <a:pPr algn="ctr" eaLnBrk="1" hangingPunct="1"/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Topics to be studied</a:t>
            </a:r>
            <a:endParaRPr lang="en-GB" altLang="cy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381000" y="1676400"/>
            <a:ext cx="8534400" cy="37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Frameworks and programmes;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Role of play;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Activities that promote second language development (or more);</a:t>
            </a:r>
          </a:p>
          <a:p>
            <a:pPr eaLnBrk="1" hangingPunct="1">
              <a:lnSpc>
                <a:spcPct val="90000"/>
              </a:lnSpc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Role of adults.</a:t>
            </a:r>
          </a:p>
        </p:txBody>
      </p:sp>
    </p:spTree>
    <p:extLst>
      <p:ext uri="{BB962C8B-B14F-4D97-AF65-F5344CB8AC3E}">
        <p14:creationId xmlns:p14="http://schemas.microsoft.com/office/powerpoint/2010/main" val="3355283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A47C29F-3093-4EC1-CCEA-6ED071CD250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>
            <a:normAutofit fontScale="90000"/>
          </a:bodyPr>
          <a:lstStyle/>
          <a:p>
            <a:pPr algn="ctr" eaLnBrk="1" hangingPunct="1"/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900" dirty="0"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  <a:endParaRPr lang="en-GB" altLang="cy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533400" y="1520279"/>
            <a:ext cx="8431088" cy="4042321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altLang="cy-GB" b="1" dirty="0">
                <a:latin typeface="Arial" panose="020B0604020202020204" pitchFamily="34" charset="0"/>
                <a:cs typeface="Arial" panose="020B0604020202020204" pitchFamily="34" charset="0"/>
              </a:rPr>
              <a:t>Assessment: Project (100%)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21.04.2024;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latin typeface="Arial" panose="020B0604020202020204" pitchFamily="34" charset="0"/>
                <a:cs typeface="Arial" panose="020B0604020202020204" pitchFamily="34" charset="0"/>
              </a:rPr>
              <a:t>23:59pm;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alt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latin typeface="Arial" panose="020B0604020202020204" pitchFamily="34" charset="0"/>
                <a:cs typeface="Arial" panose="020B0604020202020204" pitchFamily="34" charset="0"/>
              </a:rPr>
              <a:t>Recordings on OneDrive;</a:t>
            </a:r>
          </a:p>
          <a:p>
            <a:pPr lvl="1" eaLnBrk="1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cy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 list on Turnitin.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492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983C40-C902-55C8-F77C-46A7A74AADB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ECEY4004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27459" y="1535113"/>
            <a:ext cx="8059341" cy="4054127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>
                <a:latin typeface="Arial" panose="020B0604020202020204" pitchFamily="34" charset="0"/>
              </a:rPr>
              <a:t>Assessment </a:t>
            </a:r>
            <a:r>
              <a:rPr lang="cy-GB" sz="3600" b="1" dirty="0" err="1">
                <a:latin typeface="Arial" panose="020B0604020202020204" pitchFamily="34" charset="0"/>
              </a:rPr>
              <a:t>Guidance</a:t>
            </a:r>
            <a:endParaRPr lang="cy-GB" sz="3600" b="1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779526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907073"/>
          </a:xfrm>
        </p:spPr>
        <p:txBody>
          <a:bodyPr>
            <a:noAutofit/>
          </a:bodyPr>
          <a:lstStyle/>
          <a:p>
            <a:pPr algn="ctr"/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Description of the assignment 1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85751" y="1828799"/>
            <a:ext cx="8401050" cy="376078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Produce one recording of yourself undertaking a 10-minute activity which promotes and supports bilingualism and/or multilingualism. 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This needs to be recorded.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285051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-22654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22693"/>
          </a:xfrm>
        </p:spPr>
        <p:txBody>
          <a:bodyPr>
            <a:noAutofit/>
          </a:bodyPr>
          <a:lstStyle/>
          <a:p>
            <a:pPr algn="ctr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Description of the assignment 2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152400" y="1340766"/>
            <a:ext cx="8915399" cy="4248823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Produce a second 10-minute recording of you discussing the following: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a) Benefits of bilingualism and/or multilingualism;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b) English as an Additional Language;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d) Divergent thinking;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e) Links with early years’ frameworks and programmes.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469335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42960"/>
            <a:ext cx="8286750" cy="647640"/>
          </a:xfrm>
        </p:spPr>
        <p:txBody>
          <a:bodyPr>
            <a:noAutofit/>
          </a:bodyPr>
          <a:lstStyle/>
          <a:p>
            <a:pPr algn="ctr"/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Description of the assignment 3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01882" y="1905000"/>
            <a:ext cx="8865918" cy="368458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should support the content with examples from your activity;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second recording must be supported with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verbal referencing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Therefore, a 20-minute recording altogether;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702794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pPr algn="ctr"/>
            <a:r>
              <a:rPr lang="en-GB" altLang="cy-GB" dirty="0">
                <a:latin typeface="Arial"/>
                <a:cs typeface="Arial"/>
              </a:rPr>
              <a:t>Description of the assignment 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85750" y="1340766"/>
            <a:ext cx="8782049" cy="42488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Upload your recording/s onto your OneDrive account by the submission date;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Remember to share with the module team – </a:t>
            </a:r>
            <a:r>
              <a:rPr lang="en-GB" b="1" dirty="0">
                <a:latin typeface="Arial"/>
                <a:cs typeface="Arial"/>
              </a:rPr>
              <a:t>the marker will confirm receipt of your recordings;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974129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pPr algn="ctr"/>
            <a:r>
              <a:rPr lang="en-GB" altLang="cy-GB" dirty="0">
                <a:latin typeface="Arial"/>
                <a:cs typeface="Arial"/>
              </a:rPr>
              <a:t>Description of the assignment 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85750" y="1340766"/>
            <a:ext cx="8782049" cy="42488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Upload your script onto the Draft links (on Moodle);</a:t>
            </a:r>
            <a:endParaRPr lang="en-US" dirty="0"/>
          </a:p>
          <a:p>
            <a:pPr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Check the similarity reports, and amend the content if required;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latin typeface="Arial"/>
                <a:cs typeface="Arial"/>
              </a:rPr>
              <a:t>Upload your final script and reference list onto Turnitin by the submission date.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26108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E962CA-CFC5-17D7-36BC-538DFB114054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6"/>
            <a:ext cx="8210550" cy="930273"/>
          </a:xfrm>
        </p:spPr>
        <p:txBody>
          <a:bodyPr>
            <a:noAutofit/>
          </a:bodyPr>
          <a:lstStyle/>
          <a:p>
            <a:pPr algn="ctr"/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1" y="1825625"/>
            <a:ext cx="8686800" cy="3763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Choice of activity;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Location;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07376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E962CA-CFC5-17D7-36BC-538DFB114054}"/>
              </a:ext>
            </a:extLst>
          </p:cNvPr>
          <p:cNvSpPr/>
          <p:nvPr/>
        </p:nvSpPr>
        <p:spPr>
          <a:xfrm>
            <a:off x="0" y="-10297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127"/>
            <a:ext cx="8058150" cy="1033460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1" y="1600199"/>
            <a:ext cx="8686800" cy="39893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132483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8A55B23-D39F-06EC-C414-59BC3ECB742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pPr algn="ctr"/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Structure (2</a:t>
            </a:r>
            <a:r>
              <a:rPr lang="en-GB" sz="40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presentation)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676399"/>
            <a:ext cx="7886700" cy="403860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Introduce yourself;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Welcome the audience;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purpose of presentation;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 of structure of content.</a:t>
            </a:r>
          </a:p>
          <a:p>
            <a:pPr>
              <a:buFontTx/>
              <a:buChar char="-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F44EDE3-9334-66B5-F7DA-BD1A2A621EED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535200"/>
            <a:ext cx="8382000" cy="395119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of bilingualism/multilingualism;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EAL;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Brain development;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Frameworks and programmes.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2560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F44EDE3-9334-66B5-F7DA-BD1A2A621EED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marks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1752600"/>
            <a:ext cx="6629400" cy="353025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with examples from your activity, research and theory;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with verbal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5411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6CD3442-5B74-132C-CB23-60AF5A4D0F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690689"/>
            <a:ext cx="7886700" cy="402431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new theory/research.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A72089-B4CB-FE8D-870E-317B4B2BE172}"/>
              </a:ext>
            </a:extLst>
          </p:cNvPr>
          <p:cNvSpPr/>
          <p:nvPr/>
        </p:nvSpPr>
        <p:spPr>
          <a:xfrm>
            <a:off x="0" y="0"/>
            <a:ext cx="9144000" cy="56387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" y="1447801"/>
            <a:ext cx="8686801" cy="41417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Upload 2 recordings (20 minutes):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activity; 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presentation;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Both these recordings are to be uploaded onto ONEDRIVE.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SHARE WITH THE MODULE TEAM.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23198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A72089-B4CB-FE8D-870E-317B4B2BE172}"/>
              </a:ext>
            </a:extLst>
          </p:cNvPr>
          <p:cNvSpPr/>
          <p:nvPr/>
        </p:nvSpPr>
        <p:spPr>
          <a:xfrm>
            <a:off x="0" y="0"/>
            <a:ext cx="9144000" cy="56387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382000" cy="1096962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04800" y="1219201"/>
            <a:ext cx="8839201" cy="43703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3. Upload your reference list;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reference list is to be submitted onto TURNITIN.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340904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08DBD76-BD28-671C-A633-AB7238DCD5D7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recording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04800" y="1355727"/>
            <a:ext cx="8839201" cy="4233861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Does it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Is it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Can you see yourself, the location and the props </a:t>
            </a:r>
            <a:r>
              <a:rPr lang="en-GB" altLang="cy-GB" kern="0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etc</a:t>
            </a: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No recording with children (even behind the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D5FA648-4D88-4FD7-8CFD-DF148A00C73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pPr algn="ctr"/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1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04800" y="1825625"/>
            <a:ext cx="8839201" cy="376396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Referencing (written and oral);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eference list; evidence of wider reading.</a:t>
            </a:r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4CAE8A9-DE7E-F214-5A8A-F7C5BDABAD7C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rmAutofit/>
          </a:bodyPr>
          <a:lstStyle/>
          <a:p>
            <a:pPr algn="ctr"/>
            <a:r>
              <a:rPr lang="en-GB" altLang="cy-GB" sz="4900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2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81000" y="1535113"/>
            <a:ext cx="8763001" cy="4179887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latin typeface="Arial" panose="020B0604020202020204" pitchFamily="34" charset="0"/>
                <a:ea typeface="ＭＳ Ｐゴシック" charset="-128"/>
              </a:rPr>
              <a:t>40 marks</a:t>
            </a:r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</a:rPr>
              <a:t>Knowledge and Understanding Skills: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Demonstrates understanding of: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a) Benefits of bilingualism/multilingualism;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b) Supporting children with EAL;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d) Divergent thinking.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7DFCBE3-BFBD-C2DB-14E6-681D3B28E68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3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304800" y="1825625"/>
            <a:ext cx="8839201" cy="376396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latin typeface="Arial" panose="020B0604020202020204" pitchFamily="34" charset="0"/>
                <a:ea typeface="ＭＳ Ｐゴシック" charset="-128"/>
              </a:rPr>
              <a:t>1</a:t>
            </a:r>
            <a:r>
              <a:rPr lang="en-US" sz="2800" b="1" kern="0" dirty="0"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Cognitive and Intellectual Skills: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Links with frameworks and programmes.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C116DF7-908E-4A2C-CEB2-78257441680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3286"/>
          </a:xfrm>
        </p:spPr>
        <p:txBody>
          <a:bodyPr>
            <a:normAutofit fontScale="90000"/>
          </a:bodyPr>
          <a:lstStyle/>
          <a:p>
            <a:pPr algn="ctr"/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4900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4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228600" y="1535113"/>
            <a:ext cx="8915401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latin typeface="Arial" panose="020B0604020202020204" pitchFamily="34" charset="0"/>
                <a:ea typeface="Times New Roman"/>
              </a:rPr>
              <a:t>2</a:t>
            </a:r>
            <a:r>
              <a:rPr lang="en-US" sz="2800" b="1" kern="0" dirty="0">
                <a:latin typeface="Arial" panose="020B0604020202020204" pitchFamily="34" charset="0"/>
                <a:ea typeface="Times New Roman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Practical Application Skills: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Appropriateness of activity;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Inclusion of bilingual/multilingual words and phrases;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Element of fun.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A17F427-DB3E-884B-0D28-D356888E6626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152400" y="1398587"/>
            <a:ext cx="8991601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latin typeface="Arial" panose="020B0604020202020204" pitchFamily="34" charset="0"/>
                <a:ea typeface="Times New Roman"/>
              </a:rPr>
              <a:t>20 </a:t>
            </a:r>
            <a:r>
              <a:rPr lang="en-US" sz="2800" b="1" kern="0" dirty="0">
                <a:latin typeface="Arial" panose="020B0604020202020204" pitchFamily="34" charset="0"/>
                <a:ea typeface="Times New Roman"/>
              </a:rPr>
              <a:t>marks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Transferable Skills for Life and Professional Practice: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Academic Skills;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Presenting Skills;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ICT Skills.</a:t>
            </a:r>
            <a:endParaRPr lang="cy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80B06B-2E5B-F904-E69F-476592BD911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365127"/>
            <a:ext cx="8735888" cy="831626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Extenuating Circumstances (EC)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79512" y="1484784"/>
            <a:ext cx="8856984" cy="46921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Complete form SC01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Liaise with Academic Office.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9BA91FF-9AA9-932A-AD2A-08F685296FDA}"/>
              </a:ext>
            </a:extLst>
          </p:cNvPr>
          <p:cNvSpPr/>
          <p:nvPr/>
        </p:nvSpPr>
        <p:spPr>
          <a:xfrm>
            <a:off x="1" y="0"/>
            <a:ext cx="9144000" cy="5658787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Late Submissions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825625"/>
            <a:ext cx="821055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 after 7 working days – no EC – staff not permitted to assess.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0C06D2-953C-F207-1664-E3AAAECD8962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ICT issues?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381000" y="1600200"/>
            <a:ext cx="85114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0527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C0CCBEA-2D8A-D8BC-8B43-2098A25F49F9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" y="365126"/>
            <a:ext cx="8839200" cy="975642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81000" y="1981200"/>
            <a:ext cx="8134350" cy="41957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Recording;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handbook;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Notes;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lecturer;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coordinator.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29968E-A0C6-77A9-CBA3-CA8628B3D559}"/>
              </a:ext>
            </a:extLst>
          </p:cNvPr>
          <p:cNvSpPr/>
          <p:nvPr/>
        </p:nvSpPr>
        <p:spPr>
          <a:xfrm>
            <a:off x="0" y="-84439"/>
            <a:ext cx="9144000" cy="585161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365126"/>
            <a:ext cx="8884096" cy="975642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Questions about the assignment?</a:t>
            </a:r>
            <a:endParaRPr lang="en-GB" sz="5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1905000"/>
            <a:ext cx="3638550" cy="320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9784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198394229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C7D713D-D01F-53E7-7051-31CD982F3A0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752600"/>
            <a:ext cx="8458200" cy="44243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“a set of values and beliefs, or a cluster of learned </a:t>
            </a:r>
            <a:r>
              <a:rPr lang="en-GB" dirty="0" err="1">
                <a:latin typeface="Arial" panose="020B0604020202020204" pitchFamily="34" charset="0"/>
              </a:rPr>
              <a:t>behaviors</a:t>
            </a:r>
            <a:r>
              <a:rPr lang="en-GB" dirty="0">
                <a:latin typeface="Arial" panose="020B0604020202020204" pitchFamily="34" charset="0"/>
              </a:rPr>
              <a:t> (sic) that we share with others in a particular society, giving us a sense of belongingness and identity.”</a:t>
            </a:r>
          </a:p>
          <a:p>
            <a:pPr marL="0" indent="0" algn="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2013, p. 126).</a:t>
            </a:r>
          </a:p>
        </p:txBody>
      </p:sp>
    </p:spTree>
    <p:extLst>
      <p:ext uri="{BB962C8B-B14F-4D97-AF65-F5344CB8AC3E}">
        <p14:creationId xmlns:p14="http://schemas.microsoft.com/office/powerpoint/2010/main" val="338445031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F371DDA-F8C2-B85A-46DE-8ABF991F47EF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752600"/>
            <a:ext cx="7886700" cy="44243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Language;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Religion;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habits;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Music;</a:t>
            </a:r>
          </a:p>
        </p:txBody>
      </p:sp>
    </p:spTree>
    <p:extLst>
      <p:ext uri="{BB962C8B-B14F-4D97-AF65-F5344CB8AC3E}">
        <p14:creationId xmlns:p14="http://schemas.microsoft.com/office/powerpoint/2010/main" val="1153666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F371DDA-F8C2-B85A-46DE-8ABF991F47EF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508128"/>
            <a:ext cx="7886700" cy="466883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arts;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Beliefs;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Objects;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symbols, norms and values.</a:t>
            </a:r>
          </a:p>
        </p:txBody>
      </p:sp>
    </p:spTree>
    <p:extLst>
      <p:ext uri="{BB962C8B-B14F-4D97-AF65-F5344CB8AC3E}">
        <p14:creationId xmlns:p14="http://schemas.microsoft.com/office/powerpoint/2010/main" val="8998737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8D0F446-B3D0-6048-23B4-17E1B8417134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culture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1508128"/>
            <a:ext cx="8458200" cy="4668835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Made up of different elements:</a:t>
            </a:r>
          </a:p>
          <a:p>
            <a:pPr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Shared meanings;</a:t>
            </a:r>
          </a:p>
          <a:p>
            <a:pPr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People are born into it;</a:t>
            </a:r>
          </a:p>
          <a:p>
            <a:pPr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Learned at an early age;</a:t>
            </a:r>
          </a:p>
          <a:p>
            <a:pPr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Part of individuals’ personality;</a:t>
            </a:r>
          </a:p>
          <a:p>
            <a:pPr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Who people are as a nation;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Different countries have a different national culture.</a:t>
            </a:r>
          </a:p>
          <a:p>
            <a:pPr marL="0" indent="0" algn="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9436859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54CE281-19CC-D45E-EE33-1B6DA3124E58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flags</a:t>
            </a:r>
          </a:p>
        </p:txBody>
      </p:sp>
      <p:pic>
        <p:nvPicPr>
          <p:cNvPr id="9" name="Picture 8" descr="A flag with a red cross&#10;&#10;Description automatically generated">
            <a:extLst>
              <a:ext uri="{FF2B5EF4-FFF2-40B4-BE49-F238E27FC236}">
                <a16:creationId xmlns:a16="http://schemas.microsoft.com/office/drawing/2014/main" id="{37B95A13-DD6C-C907-A379-C6825A39D1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86" y="1333500"/>
            <a:ext cx="3810000" cy="1914525"/>
          </a:xfrm>
          <a:prstGeom prst="rect">
            <a:avLst/>
          </a:prstGeom>
        </p:spPr>
      </p:pic>
      <p:pic>
        <p:nvPicPr>
          <p:cNvPr id="17" name="Picture 16" descr="A blue and white flag&#10;&#10;Description automatically generated">
            <a:extLst>
              <a:ext uri="{FF2B5EF4-FFF2-40B4-BE49-F238E27FC236}">
                <a16:creationId xmlns:a16="http://schemas.microsoft.com/office/drawing/2014/main" id="{0C01A604-3AE4-629A-D8C6-7FD831D799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86" y="3519487"/>
            <a:ext cx="3810000" cy="2005013"/>
          </a:xfrm>
          <a:prstGeom prst="rect">
            <a:avLst/>
          </a:prstGeom>
        </p:spPr>
      </p:pic>
      <p:pic>
        <p:nvPicPr>
          <p:cNvPr id="19" name="Picture 18" descr="A red dragon on a green and white flag&#10;&#10;Description automatically generated">
            <a:extLst>
              <a:ext uri="{FF2B5EF4-FFF2-40B4-BE49-F238E27FC236}">
                <a16:creationId xmlns:a16="http://schemas.microsoft.com/office/drawing/2014/main" id="{7F080AED-31A5-77C5-D25C-7CC086D2BF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916" y="3519487"/>
            <a:ext cx="3809998" cy="200501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AA91B17-44B2-D865-2ECA-5F55D056AD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6" y="1302498"/>
            <a:ext cx="3809998" cy="1945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81602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3647F90-AFAC-7186-9965-3B1E63190F35}"/>
              </a:ext>
            </a:extLst>
          </p:cNvPr>
          <p:cNvSpPr/>
          <p:nvPr/>
        </p:nvSpPr>
        <p:spPr>
          <a:xfrm>
            <a:off x="0" y="0"/>
            <a:ext cx="9144000" cy="59436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emblems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287" y="4036721"/>
            <a:ext cx="1482988" cy="14829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27EC496-BA10-E304-E28B-A58A8B9FE6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350" y="1295400"/>
            <a:ext cx="2537226" cy="208284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F0D76D-8E07-2EE5-A29C-B2289F2061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8698" y="1074235"/>
            <a:ext cx="2042953" cy="192722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97FADF0-1706-16C9-6576-671E684B18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64308" y="3704205"/>
            <a:ext cx="1397889" cy="143853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96E8EA3-82D5-D473-0EA9-CE7125B8D95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61892" y="4113775"/>
            <a:ext cx="1628775" cy="17145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61A1CFA-76F4-CFD4-5C7D-272B2F9BCDA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91319" y="3429000"/>
            <a:ext cx="1235265" cy="143853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06C278E-75E3-4DE5-E8A2-D89A5FA064D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21924" y="1303211"/>
            <a:ext cx="2042952" cy="17626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080CAF0-421F-5FEC-4BB3-EF20D8EBDD0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0819" y="3922911"/>
            <a:ext cx="1631878" cy="1631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35597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676B4F6-07C1-71C1-AF8A-3C5B3DAE7905}"/>
              </a:ext>
            </a:extLst>
          </p:cNvPr>
          <p:cNvSpPr/>
          <p:nvPr/>
        </p:nvSpPr>
        <p:spPr>
          <a:xfrm>
            <a:off x="0" y="0"/>
            <a:ext cx="9144000" cy="567371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pic>
        <p:nvPicPr>
          <p:cNvPr id="13" name="Picture 12" descr="C:\Users\a.rees-edwards\AppData\Local\Microsoft\Windows\INetCache\Content.MSO\9C28C76B.tmp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315353"/>
            <a:ext cx="2514600" cy="15040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Hardy Mixed Carnations | Gurney's Seed &amp; Nursery Co.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184285"/>
            <a:ext cx="2666999" cy="16351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C:\Users\a.rees-edwards\AppData\Local\Microsoft\Windows\INetCache\Content.MSO\85307285.tmp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0" y="2506734"/>
            <a:ext cx="2514599" cy="15318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 descr="C:\Users\a.rees-edwards\AppData\Local\Microsoft\Windows\INetCache\Content.MSO\BC3EADA1.tmp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55" y="3810000"/>
            <a:ext cx="2514599" cy="1752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 descr="C:\Users\a.rees-edwards\AppData\Local\Microsoft\Windows\INetCache\Content.MSO\AEE06C7D.tmp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657600"/>
            <a:ext cx="2514599" cy="1676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971058" y="2998708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Russia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172199" y="2948404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Slovenia &amp; Spain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Austria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078481" y="4907281"/>
            <a:ext cx="1112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France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495800" y="44196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Portugal</a:t>
            </a:r>
          </a:p>
        </p:txBody>
      </p:sp>
    </p:spTree>
    <p:extLst>
      <p:ext uri="{BB962C8B-B14F-4D97-AF65-F5344CB8AC3E}">
        <p14:creationId xmlns:p14="http://schemas.microsoft.com/office/powerpoint/2010/main" val="199648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56A1FB-E3D9-DBFC-3A09-D7E60FBC4058}"/>
              </a:ext>
            </a:extLst>
          </p:cNvPr>
          <p:cNvSpPr/>
          <p:nvPr/>
        </p:nvSpPr>
        <p:spPr>
          <a:xfrm>
            <a:off x="0" y="0"/>
            <a:ext cx="9144000" cy="578112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81000" y="3002281"/>
            <a:ext cx="25465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 Bangladesh, Ethiopia, Guyana, Italy, Kazakhstan, Sri Lanka, Zimbabwe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375360" y="2649909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Finland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India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895601" y="4907281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4. Hong Kong, Honduras, Venezuela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876800" y="44958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Belgium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165104"/>
            <a:ext cx="2285999" cy="18912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1200" y="1076880"/>
            <a:ext cx="3028950" cy="15144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150" y="2477367"/>
            <a:ext cx="2690136" cy="17901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" y="3805957"/>
            <a:ext cx="2743200" cy="17721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0008" y="3371613"/>
            <a:ext cx="2423345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069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CB9E8FF-8ADB-4C20-27F5-3D89EEA387DB}"/>
              </a:ext>
            </a:extLst>
          </p:cNvPr>
          <p:cNvSpPr/>
          <p:nvPr/>
        </p:nvSpPr>
        <p:spPr>
          <a:xfrm>
            <a:off x="0" y="0"/>
            <a:ext cx="9144000" cy="582567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228601" y="3002281"/>
            <a:ext cx="2849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 England, Bulgaria, Cyprus, </a:t>
            </a:r>
            <a:r>
              <a:rPr lang="en-GB" sz="1400" dirty="0" err="1"/>
              <a:t>Czechia</a:t>
            </a:r>
            <a:r>
              <a:rPr lang="en-GB" sz="1400" dirty="0"/>
              <a:t>, Ecuador, Iran, Iraq, Luxembourg, Maldives, Slovakia, South Korea, USA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400800" y="2860513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Ireland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Ukraine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979420" y="4835098"/>
            <a:ext cx="1264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 Scotland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876799" y="4419600"/>
            <a:ext cx="1606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5. Netherlands, Turkey, Hungary, Kyrgyzstan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9" y="1217854"/>
            <a:ext cx="2590800" cy="1762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6550" y="1032325"/>
            <a:ext cx="2619375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2803" y="2481392"/>
            <a:ext cx="2619375" cy="1743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504" y="3887972"/>
            <a:ext cx="2619375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3697" y="3487922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01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474B56D-A748-47CC-A769-A5585F19494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Patron Saints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22D4A67-2873-E652-F24F-DCFBBC9BDE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38150" y="1120302"/>
            <a:ext cx="1876425" cy="2838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0CDC35-B4FF-B729-1F31-F2B82B46C0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7286" y="2539527"/>
            <a:ext cx="1711864" cy="28384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8A3CE75-DA93-44AC-6CEA-EE183403D4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49" y="1222441"/>
            <a:ext cx="1711865" cy="27351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D32F26D-243D-EB68-FB5A-B8A225250A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2800" y="2539527"/>
            <a:ext cx="1543049" cy="2824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0286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795F5E8-3AF5-B9C4-D54D-A53107FD500E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52400"/>
            <a:ext cx="7886700" cy="810399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assignment?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64631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8650" y="5257800"/>
            <a:ext cx="37147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Learning and Exploring through Play, 2016)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1" y="1143000"/>
            <a:ext cx="8305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28889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B409076-4514-C192-41B9-4DE82050CFE6}"/>
              </a:ext>
            </a:extLst>
          </p:cNvPr>
          <p:cNvSpPr/>
          <p:nvPr/>
        </p:nvSpPr>
        <p:spPr>
          <a:xfrm>
            <a:off x="0" y="-123568"/>
            <a:ext cx="9144000" cy="584817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52400"/>
            <a:ext cx="5938838" cy="990600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Traditions to remember…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5800" y="572461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004D97F-D83E-E425-1C49-2B4EF25A5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8673" y="662326"/>
            <a:ext cx="1457228" cy="218982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985117E-D203-9A53-3D8B-C01F5BECE4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2314" y="3812658"/>
            <a:ext cx="2086845" cy="1447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D5A78C0-68E9-1CF2-846D-38A66DE9D4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099" y="1143000"/>
            <a:ext cx="2324100" cy="17430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9A0E09-B712-A2B1-63B8-9DAE7AC923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363" y="3290232"/>
            <a:ext cx="2605241" cy="17430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E533A7D-429C-2255-1A1F-FA842C5CF32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15459" y="1734908"/>
            <a:ext cx="2124077" cy="141605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DC106ED-5E4C-7F5F-4301-6A6C323F83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43250" y="3622158"/>
            <a:ext cx="1428750" cy="18288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51CB655-942E-8C64-A127-1B1F2F0F095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57825" y="1457387"/>
            <a:ext cx="1831204" cy="166395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68FE370-A488-E387-A52C-9CCB92426B7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6288" y="3525280"/>
            <a:ext cx="1428751" cy="214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35019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4C70890-7BA4-7960-711D-170531969F7D}"/>
              </a:ext>
            </a:extLst>
          </p:cNvPr>
          <p:cNvSpPr/>
          <p:nvPr/>
        </p:nvSpPr>
        <p:spPr>
          <a:xfrm>
            <a:off x="0" y="0"/>
            <a:ext cx="9144000" cy="59436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1000" y="380999"/>
            <a:ext cx="8134350" cy="68580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Traditional dances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52400" y="1219201"/>
            <a:ext cx="3810000" cy="4343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England –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Morris dancing;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Ireland –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Irish stepdance;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Scotland –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Highland dancing;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Wales – folk dancing/clog dancing.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w0v_pu6miJ8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191000" y="1825625"/>
            <a:ext cx="4648200" cy="32035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715000" y="5029200"/>
            <a:ext cx="2800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err="1"/>
              <a:t>Riverdance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62944370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8599BD-2577-2D55-EE94-5085E08CA5EF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9853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Favourite myth/legend</a:t>
            </a:r>
            <a:r>
              <a:rPr lang="en-GB" sz="4900" dirty="0">
                <a:latin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3663"/>
            <a:ext cx="6610350" cy="4813300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Beddgelert;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King Arthur/Merlin;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Loch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Ness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monster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Mabinogi;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Robin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Hood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Irish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Giant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cy-GB" b="1" dirty="0" err="1">
                <a:latin typeface="Arial" panose="020B0604020202020204" pitchFamily="34" charset="0"/>
              </a:rPr>
              <a:t>What</a:t>
            </a:r>
            <a:r>
              <a:rPr lang="cy-GB" b="1" dirty="0">
                <a:latin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</a:rPr>
              <a:t>about</a:t>
            </a:r>
            <a:r>
              <a:rPr lang="cy-GB" b="1" dirty="0">
                <a:latin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</a:rPr>
              <a:t>your</a:t>
            </a:r>
            <a:r>
              <a:rPr lang="cy-GB" b="1" dirty="0">
                <a:latin typeface="Arial" panose="020B0604020202020204" pitchFamily="34" charset="0"/>
              </a:rPr>
              <a:t> </a:t>
            </a:r>
            <a:r>
              <a:rPr lang="cy-GB" b="1" dirty="0" err="1">
                <a:latin typeface="Arial" panose="020B0604020202020204" pitchFamily="34" charset="0"/>
              </a:rPr>
              <a:t>culture</a:t>
            </a:r>
            <a:r>
              <a:rPr lang="cy-GB" b="1" dirty="0">
                <a:latin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7828879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D1140A8-7F3F-16D6-AB5E-F6B90658DE72}"/>
              </a:ext>
            </a:extLst>
          </p:cNvPr>
          <p:cNvSpPr/>
          <p:nvPr/>
        </p:nvSpPr>
        <p:spPr>
          <a:xfrm>
            <a:off x="-26719" y="-23751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067550" cy="77787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752600"/>
            <a:ext cx="8534400" cy="44243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Start thinking about an activity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could you incorporate a second/third language?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can you ensure the activity is fun for children?</a:t>
            </a:r>
          </a:p>
        </p:txBody>
      </p:sp>
    </p:spTree>
    <p:extLst>
      <p:ext uri="{BB962C8B-B14F-4D97-AF65-F5344CB8AC3E}">
        <p14:creationId xmlns:p14="http://schemas.microsoft.com/office/powerpoint/2010/main" val="316992492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D17926-9754-E4D5-B493-A3FB3118EA9B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143000"/>
            <a:ext cx="767715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Flag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Institute (2023) 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cy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Flags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UK flags | National | Local &amp; Community | The Flag Institute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[Accessed: August 1 2023].</a:t>
            </a:r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, A. (2013) ‘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?’, </a:t>
            </a:r>
            <a:r>
              <a:rPr lang="cy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Merit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 Research </a:t>
            </a:r>
            <a:r>
              <a:rPr lang="cy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Journal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1(6),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pp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. 126 – 132. {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online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https://pdfs.semanticscholar.org/023b/0223f2673be190d6978e85f4d7fb606125ad.pdf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Riverdance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(2014)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Riverdance at the Eurovision Song Contest,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https://www.youtube.com/watch?v=w0v_pu6miJ8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Wengrzyn, R. (2017) </a:t>
            </a:r>
            <a:r>
              <a:rPr lang="cy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Globalization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cy-GB" sz="18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http://198.23.153.33/academy/lesson/globalization-and-organizational-culture.html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0486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1521</Words>
  <Application>Microsoft Office PowerPoint</Application>
  <PresentationFormat>On-screen Show (4:3)</PresentationFormat>
  <Paragraphs>316</Paragraphs>
  <Slides>54</Slides>
  <Notes>49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0" baseType="lpstr">
      <vt:lpstr>Myriad Pro</vt:lpstr>
      <vt:lpstr>Arial</vt:lpstr>
      <vt:lpstr>Calibri</vt:lpstr>
      <vt:lpstr>Calibri Light</vt:lpstr>
      <vt:lpstr>Times</vt:lpstr>
      <vt:lpstr>Office Theme</vt:lpstr>
      <vt:lpstr>PowerPoint Presentation</vt:lpstr>
      <vt:lpstr> Contents</vt:lpstr>
      <vt:lpstr> The module team</vt:lpstr>
      <vt:lpstr>Employability/Transferable Skills</vt:lpstr>
      <vt:lpstr> Employability/Transferable Skills</vt:lpstr>
      <vt:lpstr> Aims of module</vt:lpstr>
      <vt:lpstr> Learning outcome 1</vt:lpstr>
      <vt:lpstr> Learning outcome 2</vt:lpstr>
      <vt:lpstr> Learning outcome 3</vt:lpstr>
      <vt:lpstr> Learning outcome 4</vt:lpstr>
      <vt:lpstr> Topics to be studied</vt:lpstr>
      <vt:lpstr> Topics to be studied</vt:lpstr>
      <vt:lpstr> Assessments</vt:lpstr>
      <vt:lpstr> ECEY4004</vt:lpstr>
      <vt:lpstr> Description of the assignment 1</vt:lpstr>
      <vt:lpstr>Description of the assignment 2</vt:lpstr>
      <vt:lpstr> Description of the assignment 3</vt:lpstr>
      <vt:lpstr>Description of the assignment 4</vt:lpstr>
      <vt:lpstr>Description of the assignment 5</vt:lpstr>
      <vt:lpstr> Practical implications</vt:lpstr>
      <vt:lpstr>Practical implications</vt:lpstr>
      <vt:lpstr> Structure (2nd presentation)</vt:lpstr>
      <vt:lpstr>Structure</vt:lpstr>
      <vt:lpstr>Additional marks</vt:lpstr>
      <vt:lpstr>Structure</vt:lpstr>
      <vt:lpstr>The assessment</vt:lpstr>
      <vt:lpstr>The assessment</vt:lpstr>
      <vt:lpstr>The recording</vt:lpstr>
      <vt:lpstr> The assessment sheet 1</vt:lpstr>
      <vt:lpstr>The assessment sheet 2</vt:lpstr>
      <vt:lpstr>The assessment sheet 3</vt:lpstr>
      <vt:lpstr> The assessment sheet 4</vt:lpstr>
      <vt:lpstr>The assessment sheet 5</vt:lpstr>
      <vt:lpstr>Extenuating Circumstances (EC)</vt:lpstr>
      <vt:lpstr>Late Submissions</vt:lpstr>
      <vt:lpstr>ICT issues?</vt:lpstr>
      <vt:lpstr>Questions about the assignment?</vt:lpstr>
      <vt:lpstr>Questions about the assignment?</vt:lpstr>
      <vt:lpstr>Culture</vt:lpstr>
      <vt:lpstr>Culture</vt:lpstr>
      <vt:lpstr>Culture</vt:lpstr>
      <vt:lpstr>National culture</vt:lpstr>
      <vt:lpstr>National flags</vt:lpstr>
      <vt:lpstr>National emblems </vt:lpstr>
      <vt:lpstr>What about other countries?</vt:lpstr>
      <vt:lpstr>What about other countries?</vt:lpstr>
      <vt:lpstr>What about other countries?</vt:lpstr>
      <vt:lpstr>Patron Saints</vt:lpstr>
      <vt:lpstr>The assignment?</vt:lpstr>
      <vt:lpstr>Traditions to remember…</vt:lpstr>
      <vt:lpstr>Traditional dances </vt:lpstr>
      <vt:lpstr>Favourite myth/legend? </vt:lpstr>
      <vt:lpstr>Your assignment…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103</cp:revision>
  <dcterms:created xsi:type="dcterms:W3CDTF">2015-10-03T11:53:06Z</dcterms:created>
  <dcterms:modified xsi:type="dcterms:W3CDTF">2023-08-04T12:19:18Z</dcterms:modified>
</cp:coreProperties>
</file>