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908" y="7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682483" y="1756893"/>
            <a:ext cx="3576954" cy="42398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15712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390" y="1793112"/>
            <a:ext cx="6897370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7390" y="2220746"/>
            <a:ext cx="5746750" cy="19538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png"/><Relationship Id="rId7" Type="http://schemas.openxmlformats.org/officeDocument/2006/relationships/hyperlink" Target="mailto:admin@society-of-sports-therapists.or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society-of-sports-therapists.org/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7.png"/><Relationship Id="rId7" Type="http://schemas.openxmlformats.org/officeDocument/2006/relationships/hyperlink" Target="mailto:admin@society-of-sports-therapists.or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society-of-sports-therapists.org/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85725"/>
          </a:xfrm>
          <a:custGeom>
            <a:avLst/>
            <a:gdLst/>
            <a:ahLst/>
            <a:cxnLst/>
            <a:rect l="l" t="t" r="r" b="b"/>
            <a:pathLst>
              <a:path w="9144000" h="85725">
                <a:moveTo>
                  <a:pt x="9144000" y="0"/>
                </a:moveTo>
                <a:lnTo>
                  <a:pt x="0" y="0"/>
                </a:lnTo>
                <a:lnTo>
                  <a:pt x="0" y="85344"/>
                </a:lnTo>
                <a:lnTo>
                  <a:pt x="9144000" y="85344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4762" y="0"/>
            <a:ext cx="9153525" cy="6741159"/>
            <a:chOff x="-4762" y="0"/>
            <a:chExt cx="9153525" cy="6741159"/>
          </a:xfrm>
        </p:grpSpPr>
        <p:sp>
          <p:nvSpPr>
            <p:cNvPr id="4" name="object 4"/>
            <p:cNvSpPr/>
            <p:nvPr/>
          </p:nvSpPr>
          <p:spPr>
            <a:xfrm>
              <a:off x="0" y="2040623"/>
              <a:ext cx="9144000" cy="7010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9144000" cy="204063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0"/>
              <a:ext cx="9144000" cy="2040889"/>
            </a:xfrm>
            <a:custGeom>
              <a:avLst/>
              <a:gdLst/>
              <a:ahLst/>
              <a:cxnLst/>
              <a:rect l="l" t="t" r="r" b="b"/>
              <a:pathLst>
                <a:path w="9144000" h="2040889">
                  <a:moveTo>
                    <a:pt x="0" y="0"/>
                  </a:moveTo>
                  <a:lnTo>
                    <a:pt x="9144000" y="0"/>
                  </a:lnTo>
                  <a:lnTo>
                    <a:pt x="9144000" y="2040636"/>
                  </a:lnTo>
                  <a:lnTo>
                    <a:pt x="0" y="2040636"/>
                  </a:lnTo>
                  <a:lnTo>
                    <a:pt x="0" y="0"/>
                  </a:lnTo>
                  <a:close/>
                </a:path>
              </a:pathLst>
            </a:custGeom>
            <a:ln w="9143">
              <a:solidFill>
                <a:srgbClr val="4A7E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5531" y="659891"/>
              <a:ext cx="9012936" cy="607618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75260" y="754380"/>
              <a:ext cx="8793480" cy="5887720"/>
            </a:xfrm>
            <a:custGeom>
              <a:avLst/>
              <a:gdLst/>
              <a:ahLst/>
              <a:cxnLst/>
              <a:rect l="l" t="t" r="r" b="b"/>
              <a:pathLst>
                <a:path w="8793480" h="5887720">
                  <a:moveTo>
                    <a:pt x="8759990" y="0"/>
                  </a:moveTo>
                  <a:lnTo>
                    <a:pt x="33489" y="0"/>
                  </a:lnTo>
                  <a:lnTo>
                    <a:pt x="20456" y="2630"/>
                  </a:lnTo>
                  <a:lnTo>
                    <a:pt x="9810" y="9805"/>
                  </a:lnTo>
                  <a:lnTo>
                    <a:pt x="2632" y="20450"/>
                  </a:lnTo>
                  <a:lnTo>
                    <a:pt x="0" y="33489"/>
                  </a:lnTo>
                  <a:lnTo>
                    <a:pt x="0" y="5853709"/>
                  </a:lnTo>
                  <a:lnTo>
                    <a:pt x="2632" y="5866750"/>
                  </a:lnTo>
                  <a:lnTo>
                    <a:pt x="9810" y="5877399"/>
                  </a:lnTo>
                  <a:lnTo>
                    <a:pt x="20456" y="5884579"/>
                  </a:lnTo>
                  <a:lnTo>
                    <a:pt x="33489" y="5887212"/>
                  </a:lnTo>
                  <a:lnTo>
                    <a:pt x="8759990" y="5887212"/>
                  </a:lnTo>
                  <a:lnTo>
                    <a:pt x="8773023" y="5884579"/>
                  </a:lnTo>
                  <a:lnTo>
                    <a:pt x="8783669" y="5877399"/>
                  </a:lnTo>
                  <a:lnTo>
                    <a:pt x="8790847" y="5866750"/>
                  </a:lnTo>
                  <a:lnTo>
                    <a:pt x="8793480" y="5853709"/>
                  </a:lnTo>
                  <a:lnTo>
                    <a:pt x="8793480" y="33489"/>
                  </a:lnTo>
                  <a:lnTo>
                    <a:pt x="8790847" y="20450"/>
                  </a:lnTo>
                  <a:lnTo>
                    <a:pt x="8783669" y="9805"/>
                  </a:lnTo>
                  <a:lnTo>
                    <a:pt x="8773023" y="2630"/>
                  </a:lnTo>
                  <a:lnTo>
                    <a:pt x="87599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50520" y="4279391"/>
              <a:ext cx="8493252" cy="210464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57200" y="4354067"/>
            <a:ext cx="8280400" cy="19558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1721485">
              <a:lnSpc>
                <a:spcPts val="3304"/>
              </a:lnSpc>
            </a:pPr>
            <a:r>
              <a:rPr sz="3200" b="1" dirty="0">
                <a:latin typeface="Carlito"/>
                <a:cs typeface="Carlito"/>
              </a:rPr>
              <a:t>Sports </a:t>
            </a:r>
            <a:r>
              <a:rPr sz="3200" b="1" spc="-45" dirty="0">
                <a:latin typeface="Carlito"/>
                <a:cs typeface="Carlito"/>
              </a:rPr>
              <a:t>Trauma</a:t>
            </a:r>
            <a:r>
              <a:rPr sz="3200" b="1" spc="-30" dirty="0">
                <a:latin typeface="Carlito"/>
                <a:cs typeface="Carlito"/>
              </a:rPr>
              <a:t> </a:t>
            </a:r>
            <a:r>
              <a:rPr sz="3200" b="1" spc="-10" dirty="0">
                <a:latin typeface="Carlito"/>
                <a:cs typeface="Carlito"/>
              </a:rPr>
              <a:t>Management</a:t>
            </a:r>
            <a:endParaRPr sz="3200">
              <a:latin typeface="Carlito"/>
              <a:cs typeface="Carlito"/>
            </a:endParaRPr>
          </a:p>
          <a:p>
            <a:pPr marL="854710" indent="-407670">
              <a:lnSpc>
                <a:spcPct val="100000"/>
              </a:lnSpc>
              <a:spcBef>
                <a:spcPts val="229"/>
              </a:spcBef>
              <a:buAutoNum type="arabicPeriod" startAt="9"/>
              <a:tabLst>
                <a:tab pos="855344" algn="l"/>
              </a:tabLst>
            </a:pPr>
            <a:r>
              <a:rPr sz="3200" b="1" spc="-5" dirty="0">
                <a:latin typeface="Carlito"/>
                <a:cs typeface="Carlito"/>
              </a:rPr>
              <a:t>Exposure, </a:t>
            </a:r>
            <a:r>
              <a:rPr sz="3200" b="1" spc="-15" dirty="0">
                <a:latin typeface="Carlito"/>
                <a:cs typeface="Carlito"/>
              </a:rPr>
              <a:t>Environment </a:t>
            </a:r>
            <a:r>
              <a:rPr sz="3200" b="1" dirty="0">
                <a:latin typeface="Carlito"/>
                <a:cs typeface="Carlito"/>
              </a:rPr>
              <a:t>&amp; </a:t>
            </a:r>
            <a:r>
              <a:rPr sz="3200" b="1" spc="-10" dirty="0">
                <a:latin typeface="Carlito"/>
                <a:cs typeface="Carlito"/>
              </a:rPr>
              <a:t>Everything</a:t>
            </a:r>
            <a:r>
              <a:rPr sz="3200" b="1" spc="-60" dirty="0">
                <a:latin typeface="Carlito"/>
                <a:cs typeface="Carlito"/>
              </a:rPr>
              <a:t> </a:t>
            </a:r>
            <a:r>
              <a:rPr sz="3200" b="1" dirty="0">
                <a:latin typeface="Carlito"/>
                <a:cs typeface="Carlito"/>
              </a:rPr>
              <a:t>Else</a:t>
            </a:r>
            <a:endParaRPr sz="3200">
              <a:latin typeface="Carlito"/>
              <a:cs typeface="Carlito"/>
            </a:endParaRPr>
          </a:p>
          <a:p>
            <a:pPr marL="1869439">
              <a:lnSpc>
                <a:spcPct val="100000"/>
              </a:lnSpc>
              <a:spcBef>
                <a:spcPts val="235"/>
              </a:spcBef>
            </a:pPr>
            <a:r>
              <a:rPr sz="3200" b="1" dirty="0">
                <a:latin typeface="Carlito"/>
                <a:cs typeface="Carlito"/>
              </a:rPr>
              <a:t>a. </a:t>
            </a:r>
            <a:r>
              <a:rPr sz="3200" b="1" spc="-10" dirty="0">
                <a:latin typeface="Carlito"/>
                <a:cs typeface="Carlito"/>
              </a:rPr>
              <a:t>Musculoskeletal</a:t>
            </a:r>
            <a:r>
              <a:rPr sz="3200" b="1" spc="-65" dirty="0">
                <a:latin typeface="Carlito"/>
                <a:cs typeface="Carlito"/>
              </a:rPr>
              <a:t> </a:t>
            </a:r>
            <a:r>
              <a:rPr sz="3200" b="1" spc="-45" dirty="0">
                <a:latin typeface="Carlito"/>
                <a:cs typeface="Carlito"/>
              </a:rPr>
              <a:t>Trauma</a:t>
            </a:r>
            <a:endParaRPr sz="3200">
              <a:latin typeface="Carlito"/>
              <a:cs typeface="Carli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2605" y="6654427"/>
            <a:ext cx="80994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Carlito"/>
                <a:cs typeface="Carlito"/>
              </a:rPr>
              <a:t>16</a:t>
            </a:r>
            <a:r>
              <a:rPr sz="1000" spc="15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Royal</a:t>
            </a:r>
            <a:r>
              <a:rPr sz="1000" spc="-2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Terrace,</a:t>
            </a:r>
            <a:r>
              <a:rPr sz="1000" spc="3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Glasgow,</a:t>
            </a:r>
            <a:r>
              <a:rPr sz="1000" spc="1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G3</a:t>
            </a:r>
            <a:r>
              <a:rPr sz="1000" spc="15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7NY,</a:t>
            </a:r>
            <a:r>
              <a:rPr sz="1000" spc="2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T:</a:t>
            </a:r>
            <a:r>
              <a:rPr sz="100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0845</a:t>
            </a:r>
            <a:r>
              <a:rPr sz="1000" spc="45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600</a:t>
            </a:r>
            <a:r>
              <a:rPr sz="1000" spc="3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2613,</a:t>
            </a:r>
            <a:r>
              <a:rPr sz="1000" spc="3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F:</a:t>
            </a:r>
            <a:r>
              <a:rPr sz="100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0141</a:t>
            </a:r>
            <a:r>
              <a:rPr sz="1000" spc="4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332</a:t>
            </a:r>
            <a:r>
              <a:rPr sz="1000" spc="35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5335,</a:t>
            </a:r>
            <a:r>
              <a:rPr sz="1000" spc="3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W</a:t>
            </a:r>
            <a:r>
              <a:rPr sz="1000" spc="-5" dirty="0">
                <a:latin typeface="Carlito"/>
                <a:cs typeface="Carlito"/>
                <a:hlinkClick r:id="rId6"/>
              </a:rPr>
              <a:t>:www.society-of-sports-therapists.org,</a:t>
            </a:r>
            <a:r>
              <a:rPr sz="1000" spc="30" dirty="0">
                <a:latin typeface="Carlito"/>
                <a:cs typeface="Carlito"/>
                <a:hlinkClick r:id="rId6"/>
              </a:rPr>
              <a:t> </a:t>
            </a:r>
            <a:r>
              <a:rPr sz="1000" dirty="0">
                <a:latin typeface="Carlito"/>
                <a:cs typeface="Carlito"/>
              </a:rPr>
              <a:t>E:</a:t>
            </a:r>
            <a:r>
              <a:rPr sz="1000" spc="-1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  <a:hlinkClick r:id="rId7"/>
              </a:rPr>
              <a:t>admin@society-of-sports-therapists.org</a:t>
            </a:r>
            <a:endParaRPr sz="1000">
              <a:latin typeface="Carlito"/>
              <a:cs typeface="Carlito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57200" y="281940"/>
            <a:ext cx="8280400" cy="3953510"/>
            <a:chOff x="457200" y="281940"/>
            <a:chExt cx="8280400" cy="3953510"/>
          </a:xfrm>
        </p:grpSpPr>
        <p:sp>
          <p:nvSpPr>
            <p:cNvPr id="13" name="object 13"/>
            <p:cNvSpPr/>
            <p:nvPr/>
          </p:nvSpPr>
          <p:spPr>
            <a:xfrm>
              <a:off x="457200" y="813816"/>
              <a:ext cx="8279892" cy="3421379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543309" y="2041007"/>
              <a:ext cx="2068105" cy="202806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94004" y="281940"/>
              <a:ext cx="7520940" cy="34442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28370" y="317461"/>
              <a:ext cx="7451242" cy="273646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7390" y="1707159"/>
            <a:ext cx="3924300" cy="450024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spc="-15" dirty="0">
                <a:latin typeface="Carlito"/>
                <a:cs typeface="Carlito"/>
              </a:rPr>
              <a:t>Musculoskeletal</a:t>
            </a:r>
            <a:r>
              <a:rPr sz="2800" spc="10" dirty="0">
                <a:latin typeface="Carlito"/>
                <a:cs typeface="Carlito"/>
              </a:rPr>
              <a:t> </a:t>
            </a:r>
            <a:r>
              <a:rPr sz="2800" spc="-45" dirty="0">
                <a:latin typeface="Carlito"/>
                <a:cs typeface="Carlito"/>
              </a:rPr>
              <a:t>Trauma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5" dirty="0">
                <a:latin typeface="Carlito"/>
                <a:cs typeface="Carlito"/>
              </a:rPr>
              <a:t>Safe</a:t>
            </a:r>
            <a:r>
              <a:rPr sz="2800" spc="-1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Approach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rlito"/>
                <a:cs typeface="Carlito"/>
              </a:rPr>
              <a:t>Response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rlito"/>
                <a:cs typeface="Carlito"/>
              </a:rPr>
              <a:t>Airway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rlito"/>
                <a:cs typeface="Carlito"/>
              </a:rPr>
              <a:t>Breathing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rlito"/>
                <a:cs typeface="Carlito"/>
              </a:rPr>
              <a:t>Circulation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rlito"/>
                <a:cs typeface="Carlito"/>
              </a:rPr>
              <a:t>Disability</a:t>
            </a:r>
            <a:endParaRPr sz="2800">
              <a:latin typeface="Carlito"/>
              <a:cs typeface="Carlito"/>
            </a:endParaRPr>
          </a:p>
          <a:p>
            <a:pPr marL="241300" marR="5080" indent="-228600">
              <a:lnSpc>
                <a:spcPts val="3030"/>
              </a:lnSpc>
              <a:spcBef>
                <a:spcPts val="105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rlito"/>
                <a:cs typeface="Carlito"/>
              </a:rPr>
              <a:t>Exposure, </a:t>
            </a:r>
            <a:r>
              <a:rPr sz="2800" spc="-20" dirty="0">
                <a:latin typeface="Carlito"/>
                <a:cs typeface="Carlito"/>
              </a:rPr>
              <a:t>Environment </a:t>
            </a:r>
            <a:r>
              <a:rPr sz="2800" spc="-5" dirty="0">
                <a:latin typeface="Carlito"/>
                <a:cs typeface="Carlito"/>
              </a:rPr>
              <a:t>&amp;  </a:t>
            </a:r>
            <a:r>
              <a:rPr sz="2800" spc="-15" dirty="0">
                <a:latin typeface="Carlito"/>
                <a:cs typeface="Carlito"/>
              </a:rPr>
              <a:t>Everything</a:t>
            </a:r>
            <a:r>
              <a:rPr sz="2800" spc="1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Else</a:t>
            </a:r>
            <a:endParaRPr sz="2800">
              <a:latin typeface="Carlito"/>
              <a:cs typeface="Carlito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114288" y="1714500"/>
            <a:ext cx="2893441" cy="46466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390" y="1793112"/>
            <a:ext cx="7261225" cy="836294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12700" marR="5080">
              <a:lnSpc>
                <a:spcPts val="3030"/>
              </a:lnSpc>
              <a:spcBef>
                <a:spcPts val="470"/>
              </a:spcBef>
            </a:pPr>
            <a:r>
              <a:rPr spc="-10" dirty="0"/>
              <a:t>SABCDE would detect </a:t>
            </a:r>
            <a:r>
              <a:rPr spc="-15" dirty="0"/>
              <a:t>significant </a:t>
            </a:r>
            <a:r>
              <a:rPr spc="-5" dirty="0"/>
              <a:t>blood </a:t>
            </a:r>
            <a:r>
              <a:rPr spc="-10" dirty="0"/>
              <a:t>loss </a:t>
            </a:r>
            <a:r>
              <a:rPr spc="-20" dirty="0"/>
              <a:t>from </a:t>
            </a:r>
            <a:r>
              <a:rPr spc="-5" dirty="0"/>
              <a:t>a  major </a:t>
            </a:r>
            <a:r>
              <a:rPr spc="-10" dirty="0"/>
              <a:t>limb</a:t>
            </a:r>
            <a:r>
              <a:rPr spc="15" dirty="0"/>
              <a:t> </a:t>
            </a:r>
            <a:r>
              <a:rPr spc="-20" dirty="0"/>
              <a:t>fracture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07387" y="2689226"/>
            <a:ext cx="7193280" cy="2764155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241300" marR="5715" indent="-228600">
              <a:lnSpc>
                <a:spcPts val="3030"/>
              </a:lnSpc>
              <a:spcBef>
                <a:spcPts val="4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rlito"/>
                <a:cs typeface="Carlito"/>
              </a:rPr>
              <a:t>Estimated </a:t>
            </a:r>
            <a:r>
              <a:rPr sz="2800" spc="-10" dirty="0">
                <a:latin typeface="Carlito"/>
                <a:cs typeface="Carlito"/>
              </a:rPr>
              <a:t>that </a:t>
            </a:r>
            <a:r>
              <a:rPr sz="2800" spc="-5" dirty="0">
                <a:latin typeface="Carlito"/>
                <a:cs typeface="Carlito"/>
              </a:rPr>
              <a:t>a closed </a:t>
            </a:r>
            <a:r>
              <a:rPr sz="2800" spc="-20" dirty="0">
                <a:latin typeface="Carlito"/>
                <a:cs typeface="Carlito"/>
              </a:rPr>
              <a:t>femur fracture </a:t>
            </a:r>
            <a:r>
              <a:rPr sz="2800" spc="-15" dirty="0">
                <a:latin typeface="Carlito"/>
                <a:cs typeface="Carlito"/>
              </a:rPr>
              <a:t>results </a:t>
            </a:r>
            <a:r>
              <a:rPr sz="2800" spc="-10" dirty="0">
                <a:latin typeface="Carlito"/>
                <a:cs typeface="Carlito"/>
              </a:rPr>
              <a:t>in  </a:t>
            </a:r>
            <a:r>
              <a:rPr sz="2800" spc="-5" dirty="0">
                <a:latin typeface="Carlito"/>
                <a:cs typeface="Carlito"/>
              </a:rPr>
              <a:t>1000-1500mls blood</a:t>
            </a:r>
            <a:r>
              <a:rPr sz="2800" spc="8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loss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1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rlito"/>
                <a:cs typeface="Carlito"/>
              </a:rPr>
              <a:t>This </a:t>
            </a:r>
            <a:r>
              <a:rPr sz="2800" spc="-10" dirty="0">
                <a:latin typeface="Carlito"/>
                <a:cs typeface="Carlito"/>
              </a:rPr>
              <a:t>can double in </a:t>
            </a:r>
            <a:r>
              <a:rPr sz="2800" spc="-5" dirty="0">
                <a:latin typeface="Carlito"/>
                <a:cs typeface="Carlito"/>
              </a:rPr>
              <a:t>an open </a:t>
            </a:r>
            <a:r>
              <a:rPr sz="2800" spc="-10" dirty="0">
                <a:latin typeface="Carlito"/>
                <a:cs typeface="Carlito"/>
              </a:rPr>
              <a:t>(compound)</a:t>
            </a:r>
            <a:r>
              <a:rPr sz="2800" spc="170" dirty="0">
                <a:latin typeface="Carlito"/>
                <a:cs typeface="Carlito"/>
              </a:rPr>
              <a:t> </a:t>
            </a:r>
            <a:r>
              <a:rPr sz="2800" spc="-20" dirty="0">
                <a:latin typeface="Carlito"/>
                <a:cs typeface="Carlito"/>
              </a:rPr>
              <a:t>fracture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rlito"/>
                <a:cs typeface="Carlito"/>
              </a:rPr>
              <a:t>Class </a:t>
            </a:r>
            <a:r>
              <a:rPr sz="2800" spc="-5" dirty="0">
                <a:latin typeface="Carlito"/>
                <a:cs typeface="Carlito"/>
              </a:rPr>
              <a:t>III haemorrhagic</a:t>
            </a:r>
            <a:r>
              <a:rPr sz="2800" spc="20" dirty="0">
                <a:latin typeface="Carlito"/>
                <a:cs typeface="Carlito"/>
              </a:rPr>
              <a:t> </a:t>
            </a:r>
            <a:r>
              <a:rPr sz="2800" spc="-5" dirty="0">
                <a:latin typeface="Carlito"/>
                <a:cs typeface="Carlito"/>
              </a:rPr>
              <a:t>shock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rlito"/>
                <a:cs typeface="Carlito"/>
              </a:rPr>
              <a:t>These </a:t>
            </a:r>
            <a:r>
              <a:rPr sz="2800" spc="-20" dirty="0">
                <a:latin typeface="Carlito"/>
                <a:cs typeface="Carlito"/>
              </a:rPr>
              <a:t>are </a:t>
            </a:r>
            <a:r>
              <a:rPr sz="2800" spc="-5" dirty="0">
                <a:latin typeface="Carlito"/>
                <a:cs typeface="Carlito"/>
              </a:rPr>
              <a:t>dealt with as per</a:t>
            </a:r>
            <a:r>
              <a:rPr sz="2800" spc="45" dirty="0">
                <a:latin typeface="Carlito"/>
                <a:cs typeface="Carlito"/>
              </a:rPr>
              <a:t> </a:t>
            </a:r>
            <a:r>
              <a:rPr sz="2800" spc="-15" dirty="0">
                <a:latin typeface="Carlito"/>
                <a:cs typeface="Carlito"/>
              </a:rPr>
              <a:t>circulation</a:t>
            </a:r>
            <a:endParaRPr sz="280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229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5" dirty="0">
                <a:latin typeface="Carlito"/>
                <a:cs typeface="Carlito"/>
              </a:rPr>
              <a:t>Fluid</a:t>
            </a:r>
            <a:r>
              <a:rPr sz="2400" spc="-10" dirty="0">
                <a:latin typeface="Carlito"/>
                <a:cs typeface="Carlito"/>
              </a:rPr>
              <a:t> therapy</a:t>
            </a:r>
            <a:endParaRPr sz="2400">
              <a:latin typeface="Carlito"/>
              <a:cs typeface="Carli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17135" y="5061205"/>
            <a:ext cx="4463796" cy="17624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7390" y="1707159"/>
            <a:ext cx="4290695" cy="411607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spc="-10" dirty="0">
                <a:latin typeface="Carlito"/>
                <a:cs typeface="Carlito"/>
              </a:rPr>
              <a:t>Secondary</a:t>
            </a:r>
            <a:r>
              <a:rPr sz="2800" spc="1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Survey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rlito"/>
                <a:cs typeface="Carlito"/>
              </a:rPr>
              <a:t>Deformity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5" dirty="0">
                <a:latin typeface="Carlito"/>
                <a:cs typeface="Carlito"/>
              </a:rPr>
              <a:t>Pain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0" dirty="0">
                <a:latin typeface="Carlito"/>
                <a:cs typeface="Carlito"/>
              </a:rPr>
              <a:t>Tender </a:t>
            </a:r>
            <a:r>
              <a:rPr sz="2800" spc="-5" dirty="0">
                <a:latin typeface="Carlito"/>
                <a:cs typeface="Carlito"/>
              </a:rPr>
              <a:t>on</a:t>
            </a:r>
            <a:r>
              <a:rPr sz="2800" spc="6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palpation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rlito"/>
                <a:cs typeface="Carlito"/>
              </a:rPr>
              <a:t>External</a:t>
            </a:r>
            <a:r>
              <a:rPr sz="2800" spc="-2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haemorrhage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rlito"/>
                <a:cs typeface="Carlito"/>
              </a:rPr>
              <a:t>Crepitus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rlito"/>
                <a:cs typeface="Carlito"/>
              </a:rPr>
              <a:t>Swelling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5" dirty="0">
                <a:solidFill>
                  <a:srgbClr val="FF0000"/>
                </a:solidFill>
                <a:latin typeface="Carlito"/>
                <a:cs typeface="Carlito"/>
              </a:rPr>
              <a:t>Neurovascular</a:t>
            </a:r>
            <a:r>
              <a:rPr sz="2800" b="1" spc="25" dirty="0">
                <a:solidFill>
                  <a:srgbClr val="FF0000"/>
                </a:solidFill>
                <a:latin typeface="Carlito"/>
                <a:cs typeface="Carlito"/>
              </a:rPr>
              <a:t> </a:t>
            </a:r>
            <a:r>
              <a:rPr sz="2800" b="1" spc="-10" dirty="0">
                <a:solidFill>
                  <a:srgbClr val="FF0000"/>
                </a:solidFill>
                <a:latin typeface="Carlito"/>
                <a:cs typeface="Carlito"/>
              </a:rPr>
              <a:t>compromise</a:t>
            </a:r>
            <a:endParaRPr sz="2800">
              <a:latin typeface="Carlito"/>
              <a:cs typeface="Carlito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04332" y="1825751"/>
            <a:ext cx="2278379" cy="49194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7390" y="1707159"/>
            <a:ext cx="4017010" cy="309372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spc="-5" dirty="0">
                <a:latin typeface="Carlito"/>
                <a:cs typeface="Carlito"/>
              </a:rPr>
              <a:t>Check </a:t>
            </a:r>
            <a:r>
              <a:rPr sz="2800" spc="-15" dirty="0">
                <a:latin typeface="Carlito"/>
                <a:cs typeface="Carlito"/>
              </a:rPr>
              <a:t>Neurovascular</a:t>
            </a:r>
            <a:r>
              <a:rPr sz="2800" spc="10" dirty="0">
                <a:latin typeface="Carlito"/>
                <a:cs typeface="Carlito"/>
              </a:rPr>
              <a:t> </a:t>
            </a:r>
            <a:r>
              <a:rPr sz="2800" spc="-15" dirty="0">
                <a:latin typeface="Carlito"/>
                <a:cs typeface="Carlito"/>
              </a:rPr>
              <a:t>Status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rlito"/>
                <a:cs typeface="Carlito"/>
              </a:rPr>
              <a:t>Capillary </a:t>
            </a:r>
            <a:r>
              <a:rPr sz="2800" spc="-20" dirty="0">
                <a:latin typeface="Carlito"/>
                <a:cs typeface="Carlito"/>
              </a:rPr>
              <a:t>Refill </a:t>
            </a:r>
            <a:r>
              <a:rPr sz="2800" spc="-5" dirty="0">
                <a:latin typeface="Carlito"/>
                <a:cs typeface="Carlito"/>
              </a:rPr>
              <a:t>Time</a:t>
            </a:r>
            <a:r>
              <a:rPr sz="2800" spc="15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(CRT)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rlito"/>
                <a:cs typeface="Carlito"/>
              </a:rPr>
              <a:t>Colour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rlito"/>
                <a:cs typeface="Carlito"/>
              </a:rPr>
              <a:t>Muscle</a:t>
            </a:r>
            <a:r>
              <a:rPr sz="2800" spc="15" dirty="0">
                <a:latin typeface="Carlito"/>
                <a:cs typeface="Carlito"/>
              </a:rPr>
              <a:t> </a:t>
            </a:r>
            <a:r>
              <a:rPr sz="2800" spc="-15" dirty="0">
                <a:latin typeface="Carlito"/>
                <a:cs typeface="Carlito"/>
              </a:rPr>
              <a:t>contraction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5" dirty="0">
                <a:solidFill>
                  <a:srgbClr val="FF0000"/>
                </a:solidFill>
                <a:latin typeface="Carlito"/>
                <a:cs typeface="Carlito"/>
              </a:rPr>
              <a:t>Pulse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0" dirty="0">
                <a:solidFill>
                  <a:srgbClr val="FF0000"/>
                </a:solidFill>
                <a:latin typeface="Carlito"/>
                <a:cs typeface="Carlito"/>
              </a:rPr>
              <a:t>Sensation</a:t>
            </a:r>
            <a:endParaRPr sz="2800">
              <a:latin typeface="Carlito"/>
              <a:cs typeface="Carlito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565903" y="2150364"/>
            <a:ext cx="4255008" cy="44439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390" y="1793112"/>
            <a:ext cx="6402070" cy="836294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12700" marR="5080">
              <a:lnSpc>
                <a:spcPts val="3030"/>
              </a:lnSpc>
              <a:spcBef>
                <a:spcPts val="470"/>
              </a:spcBef>
            </a:pPr>
            <a:r>
              <a:rPr spc="-5" dirty="0"/>
              <a:t>If </a:t>
            </a:r>
            <a:r>
              <a:rPr spc="-10" dirty="0"/>
              <a:t>the </a:t>
            </a:r>
            <a:r>
              <a:rPr spc="-20" dirty="0"/>
              <a:t>player </a:t>
            </a:r>
            <a:r>
              <a:rPr spc="-10" dirty="0"/>
              <a:t>is lacking </a:t>
            </a:r>
            <a:r>
              <a:rPr spc="-5" dirty="0"/>
              <a:t>a PULSE &amp; </a:t>
            </a:r>
            <a:r>
              <a:rPr spc="-30" dirty="0"/>
              <a:t>SENSATION  </a:t>
            </a:r>
            <a:r>
              <a:rPr spc="-10" dirty="0"/>
              <a:t>consider:-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07390" y="2654785"/>
            <a:ext cx="7369175" cy="34715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6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0" dirty="0">
                <a:solidFill>
                  <a:srgbClr val="FF0000"/>
                </a:solidFill>
                <a:latin typeface="Carlito"/>
                <a:cs typeface="Carlito"/>
              </a:rPr>
              <a:t>Analgesia</a:t>
            </a:r>
            <a:endParaRPr sz="280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234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20" dirty="0">
                <a:latin typeface="Carlito"/>
                <a:cs typeface="Carlito"/>
              </a:rPr>
              <a:t>Entonox </a:t>
            </a:r>
            <a:r>
              <a:rPr sz="2400" dirty="0">
                <a:latin typeface="Carlito"/>
                <a:cs typeface="Carlito"/>
              </a:rPr>
              <a:t>(if </a:t>
            </a:r>
            <a:r>
              <a:rPr sz="2400" spc="-10" dirty="0">
                <a:latin typeface="Carlito"/>
                <a:cs typeface="Carlito"/>
              </a:rPr>
              <a:t>there </a:t>
            </a:r>
            <a:r>
              <a:rPr sz="2400" dirty="0">
                <a:latin typeface="Carlito"/>
                <a:cs typeface="Carlito"/>
              </a:rPr>
              <a:t>is </a:t>
            </a:r>
            <a:r>
              <a:rPr sz="2400" spc="-5" dirty="0">
                <a:latin typeface="Carlito"/>
                <a:cs typeface="Carlito"/>
              </a:rPr>
              <a:t>NO head and </a:t>
            </a:r>
            <a:r>
              <a:rPr sz="2400" spc="-10" dirty="0">
                <a:latin typeface="Carlito"/>
                <a:cs typeface="Carlito"/>
              </a:rPr>
              <a:t>chest trauma </a:t>
            </a:r>
            <a:r>
              <a:rPr sz="2400" spc="-5" dirty="0">
                <a:latin typeface="Carlito"/>
                <a:cs typeface="Carlito"/>
              </a:rPr>
              <a:t>or</a:t>
            </a:r>
            <a:r>
              <a:rPr sz="2400" spc="-25" dirty="0">
                <a:latin typeface="Carlito"/>
                <a:cs typeface="Carlito"/>
              </a:rPr>
              <a:t> </a:t>
            </a:r>
            <a:r>
              <a:rPr sz="2400" spc="-5" dirty="0">
                <a:latin typeface="Carlito"/>
                <a:cs typeface="Carlito"/>
              </a:rPr>
              <a:t>LoC)</a:t>
            </a:r>
            <a:endParaRPr sz="2400">
              <a:latin typeface="Carlito"/>
              <a:cs typeface="Carlito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5" dirty="0">
                <a:latin typeface="Carlito"/>
                <a:cs typeface="Carlito"/>
              </a:rPr>
              <a:t>IV</a:t>
            </a:r>
            <a:r>
              <a:rPr sz="2400" spc="-1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paracetamol</a:t>
            </a:r>
            <a:endParaRPr sz="2400">
              <a:latin typeface="Carlito"/>
              <a:cs typeface="Carlito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5" dirty="0">
                <a:latin typeface="Carlito"/>
                <a:cs typeface="Carlito"/>
              </a:rPr>
              <a:t>IV</a:t>
            </a:r>
            <a:r>
              <a:rPr sz="2400" spc="-1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tramadol</a:t>
            </a:r>
            <a:endParaRPr sz="2400">
              <a:latin typeface="Carlito"/>
              <a:cs typeface="Carlito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5" dirty="0">
                <a:latin typeface="Carlito"/>
                <a:cs typeface="Carlito"/>
              </a:rPr>
              <a:t>Morphine</a:t>
            </a:r>
            <a:endParaRPr sz="2400">
              <a:latin typeface="Carlito"/>
              <a:cs typeface="Carlito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15" dirty="0">
                <a:latin typeface="Carlito"/>
                <a:cs typeface="Carlito"/>
              </a:rPr>
              <a:t>Ketamine</a:t>
            </a:r>
            <a:endParaRPr sz="24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30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5" dirty="0">
                <a:solidFill>
                  <a:srgbClr val="FF0000"/>
                </a:solidFill>
                <a:latin typeface="Carlito"/>
                <a:cs typeface="Carlito"/>
              </a:rPr>
              <a:t>Reduce/</a:t>
            </a:r>
            <a:r>
              <a:rPr sz="2800" b="1" spc="5" dirty="0">
                <a:solidFill>
                  <a:srgbClr val="FF0000"/>
                </a:solidFill>
                <a:latin typeface="Carlito"/>
                <a:cs typeface="Carlito"/>
              </a:rPr>
              <a:t> </a:t>
            </a:r>
            <a:r>
              <a:rPr sz="2800" b="1" spc="-20" dirty="0">
                <a:solidFill>
                  <a:srgbClr val="FF0000"/>
                </a:solidFill>
                <a:latin typeface="Carlito"/>
                <a:cs typeface="Carlito"/>
              </a:rPr>
              <a:t>Relocate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0" dirty="0">
                <a:solidFill>
                  <a:srgbClr val="FF0000"/>
                </a:solidFill>
                <a:latin typeface="Carlito"/>
                <a:cs typeface="Carlito"/>
              </a:rPr>
              <a:t>Recheck </a:t>
            </a:r>
            <a:r>
              <a:rPr sz="2800" b="1" spc="-15" dirty="0">
                <a:solidFill>
                  <a:srgbClr val="FF0000"/>
                </a:solidFill>
                <a:latin typeface="Carlito"/>
                <a:cs typeface="Carlito"/>
              </a:rPr>
              <a:t>Neurovascular</a:t>
            </a:r>
            <a:r>
              <a:rPr sz="2800" b="1" spc="85" dirty="0">
                <a:solidFill>
                  <a:srgbClr val="FF0000"/>
                </a:solidFill>
                <a:latin typeface="Carlito"/>
                <a:cs typeface="Carlito"/>
              </a:rPr>
              <a:t> </a:t>
            </a:r>
            <a:r>
              <a:rPr sz="2800" b="1" spc="-15" dirty="0">
                <a:solidFill>
                  <a:srgbClr val="FF0000"/>
                </a:solidFill>
                <a:latin typeface="Carlito"/>
                <a:cs typeface="Carlito"/>
              </a:rPr>
              <a:t>Status</a:t>
            </a:r>
            <a:endParaRPr sz="280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390" y="1793112"/>
            <a:ext cx="38608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Complications </a:t>
            </a:r>
            <a:r>
              <a:rPr spc="-5" dirty="0"/>
              <a:t>of</a:t>
            </a:r>
            <a:r>
              <a:rPr spc="-30" dirty="0"/>
              <a:t> </a:t>
            </a:r>
            <a:r>
              <a:rPr spc="-15" dirty="0"/>
              <a:t>Fractures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07390" y="2220746"/>
            <a:ext cx="5854065" cy="3757929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rlito"/>
                <a:cs typeface="Carlito"/>
              </a:rPr>
              <a:t>Haemorrhage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rlito"/>
                <a:cs typeface="Carlito"/>
              </a:rPr>
              <a:t>Nerve and </a:t>
            </a:r>
            <a:r>
              <a:rPr sz="2800" spc="-10" dirty="0">
                <a:latin typeface="Carlito"/>
                <a:cs typeface="Carlito"/>
              </a:rPr>
              <a:t>muscle</a:t>
            </a:r>
            <a:r>
              <a:rPr sz="2800" spc="5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damage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35" dirty="0">
                <a:latin typeface="Carlito"/>
                <a:cs typeface="Carlito"/>
              </a:rPr>
              <a:t>Fat </a:t>
            </a:r>
            <a:r>
              <a:rPr sz="2800" spc="-10" dirty="0">
                <a:latin typeface="Carlito"/>
                <a:cs typeface="Carlito"/>
              </a:rPr>
              <a:t>embolism </a:t>
            </a:r>
            <a:r>
              <a:rPr sz="2800" spc="-5" dirty="0">
                <a:latin typeface="Carlito"/>
                <a:cs typeface="Carlito"/>
              </a:rPr>
              <a:t>(bone </a:t>
            </a:r>
            <a:r>
              <a:rPr sz="2800" spc="-20" dirty="0">
                <a:latin typeface="Carlito"/>
                <a:cs typeface="Carlito"/>
              </a:rPr>
              <a:t>marrow</a:t>
            </a:r>
            <a:r>
              <a:rPr sz="2800" spc="90" dirty="0">
                <a:latin typeface="Carlito"/>
                <a:cs typeface="Carlito"/>
              </a:rPr>
              <a:t> </a:t>
            </a:r>
            <a:r>
              <a:rPr sz="2800" spc="-15" dirty="0">
                <a:latin typeface="Carlito"/>
                <a:cs typeface="Carlito"/>
              </a:rPr>
              <a:t>fragment)</a:t>
            </a:r>
            <a:endParaRPr sz="280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244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30" dirty="0">
                <a:latin typeface="Carlito"/>
                <a:cs typeface="Carlito"/>
              </a:rPr>
              <a:t>Fat</a:t>
            </a:r>
            <a:r>
              <a:rPr sz="2400" spc="-20" dirty="0">
                <a:latin typeface="Carlito"/>
                <a:cs typeface="Carlito"/>
              </a:rPr>
              <a:t> </a:t>
            </a:r>
            <a:r>
              <a:rPr sz="2400" spc="-5" dirty="0">
                <a:latin typeface="Carlito"/>
                <a:cs typeface="Carlito"/>
              </a:rPr>
              <a:t>clot</a:t>
            </a:r>
            <a:endParaRPr sz="240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5" dirty="0">
                <a:latin typeface="Carlito"/>
                <a:cs typeface="Carlito"/>
              </a:rPr>
              <a:t>1-3d </a:t>
            </a:r>
            <a:r>
              <a:rPr sz="2400" spc="-15" dirty="0">
                <a:latin typeface="Carlito"/>
                <a:cs typeface="Carlito"/>
              </a:rPr>
              <a:t>post</a:t>
            </a:r>
            <a:r>
              <a:rPr sz="2400" spc="-10" dirty="0">
                <a:latin typeface="Carlito"/>
                <a:cs typeface="Carlito"/>
              </a:rPr>
              <a:t> trauma</a:t>
            </a:r>
            <a:endParaRPr sz="24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3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rlito"/>
                <a:cs typeface="Carlito"/>
              </a:rPr>
              <a:t>Necrosis</a:t>
            </a:r>
            <a:endParaRPr sz="280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10" dirty="0">
                <a:latin typeface="Carlito"/>
                <a:cs typeface="Carlito"/>
              </a:rPr>
              <a:t>&gt;6hours </a:t>
            </a:r>
            <a:r>
              <a:rPr sz="2400" spc="-15" dirty="0">
                <a:latin typeface="Carlito"/>
                <a:cs typeface="Carlito"/>
              </a:rPr>
              <a:t>post</a:t>
            </a:r>
            <a:r>
              <a:rPr sz="2400" spc="-10" dirty="0">
                <a:latin typeface="Carlito"/>
                <a:cs typeface="Carlito"/>
              </a:rPr>
              <a:t> trauma</a:t>
            </a:r>
            <a:endParaRPr sz="24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3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rlito"/>
                <a:cs typeface="Carlito"/>
              </a:rPr>
              <a:t>Infection</a:t>
            </a:r>
            <a:endParaRPr sz="280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7390" y="1628267"/>
            <a:ext cx="3502660" cy="312928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119380">
              <a:lnSpc>
                <a:spcPts val="3460"/>
              </a:lnSpc>
              <a:spcBef>
                <a:spcPts val="535"/>
              </a:spcBef>
            </a:pPr>
            <a:r>
              <a:rPr sz="3200" spc="-15" dirty="0">
                <a:latin typeface="Carlito"/>
                <a:cs typeface="Carlito"/>
              </a:rPr>
              <a:t>Acute</a:t>
            </a:r>
            <a:r>
              <a:rPr sz="3200" spc="-50" dirty="0">
                <a:latin typeface="Carlito"/>
                <a:cs typeface="Carlito"/>
              </a:rPr>
              <a:t> </a:t>
            </a:r>
            <a:r>
              <a:rPr sz="3200" spc="-5" dirty="0">
                <a:latin typeface="Carlito"/>
                <a:cs typeface="Carlito"/>
              </a:rPr>
              <a:t>Compartment  </a:t>
            </a:r>
            <a:r>
              <a:rPr sz="3200" spc="-15" dirty="0">
                <a:latin typeface="Carlito"/>
                <a:cs typeface="Carlito"/>
              </a:rPr>
              <a:t>Syndrome</a:t>
            </a:r>
            <a:endParaRPr sz="3200">
              <a:latin typeface="Carlito"/>
              <a:cs typeface="Carlito"/>
            </a:endParaRPr>
          </a:p>
          <a:p>
            <a:pPr marL="698500" indent="-22860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698500" algn="l"/>
              </a:tabLst>
            </a:pPr>
            <a:r>
              <a:rPr sz="2800" spc="-15" dirty="0">
                <a:latin typeface="Carlito"/>
                <a:cs typeface="Carlito"/>
              </a:rPr>
              <a:t>Neurological deficit</a:t>
            </a:r>
            <a:endParaRPr sz="2800">
              <a:latin typeface="Carlito"/>
              <a:cs typeface="Carlito"/>
            </a:endParaRPr>
          </a:p>
          <a:p>
            <a:pPr marL="698500" marR="1120775" indent="-228600">
              <a:lnSpc>
                <a:spcPts val="3030"/>
              </a:lnSpc>
              <a:spcBef>
                <a:spcPts val="545"/>
              </a:spcBef>
              <a:buFont typeface="Arial"/>
              <a:buChar char="•"/>
              <a:tabLst>
                <a:tab pos="698500" algn="l"/>
              </a:tabLst>
            </a:pPr>
            <a:r>
              <a:rPr sz="2800" spc="-5" dirty="0">
                <a:latin typeface="Carlito"/>
                <a:cs typeface="Carlito"/>
              </a:rPr>
              <a:t>Ischaemic  </a:t>
            </a:r>
            <a:r>
              <a:rPr sz="2800" spc="-25" dirty="0">
                <a:latin typeface="Carlito"/>
                <a:cs typeface="Carlito"/>
              </a:rPr>
              <a:t>c</a:t>
            </a:r>
            <a:r>
              <a:rPr sz="2800" spc="-5" dirty="0">
                <a:latin typeface="Carlito"/>
                <a:cs typeface="Carlito"/>
              </a:rPr>
              <a:t>o</a:t>
            </a:r>
            <a:r>
              <a:rPr sz="2800" spc="-35" dirty="0">
                <a:latin typeface="Carlito"/>
                <a:cs typeface="Carlito"/>
              </a:rPr>
              <a:t>n</a:t>
            </a:r>
            <a:r>
              <a:rPr sz="2800" spc="-5" dirty="0">
                <a:latin typeface="Carlito"/>
                <a:cs typeface="Carlito"/>
              </a:rPr>
              <a:t>t</a:t>
            </a:r>
            <a:r>
              <a:rPr sz="2800" spc="-70" dirty="0">
                <a:latin typeface="Carlito"/>
                <a:cs typeface="Carlito"/>
              </a:rPr>
              <a:t>r</a:t>
            </a:r>
            <a:r>
              <a:rPr sz="2800" spc="-5" dirty="0">
                <a:latin typeface="Carlito"/>
                <a:cs typeface="Carlito"/>
              </a:rPr>
              <a:t>a</a:t>
            </a:r>
            <a:r>
              <a:rPr sz="2800" dirty="0">
                <a:latin typeface="Carlito"/>
                <a:cs typeface="Carlito"/>
              </a:rPr>
              <a:t>c</a:t>
            </a:r>
            <a:r>
              <a:rPr sz="2800" spc="-5" dirty="0">
                <a:latin typeface="Carlito"/>
                <a:cs typeface="Carlito"/>
              </a:rPr>
              <a:t>t</a:t>
            </a:r>
            <a:r>
              <a:rPr sz="2800" spc="-10" dirty="0">
                <a:latin typeface="Carlito"/>
                <a:cs typeface="Carlito"/>
              </a:rPr>
              <a:t>u</a:t>
            </a:r>
            <a:r>
              <a:rPr sz="2800" spc="-45" dirty="0">
                <a:latin typeface="Carlito"/>
                <a:cs typeface="Carlito"/>
              </a:rPr>
              <a:t>r</a:t>
            </a:r>
            <a:r>
              <a:rPr sz="2800" spc="-5" dirty="0">
                <a:latin typeface="Carlito"/>
                <a:cs typeface="Carlito"/>
              </a:rPr>
              <a:t>e</a:t>
            </a:r>
            <a:endParaRPr sz="2800">
              <a:latin typeface="Carlito"/>
              <a:cs typeface="Carlito"/>
            </a:endParaRPr>
          </a:p>
          <a:p>
            <a:pPr marL="698500" indent="-22923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698500" algn="l"/>
              </a:tabLst>
            </a:pPr>
            <a:r>
              <a:rPr sz="2800" spc="-15" dirty="0">
                <a:latin typeface="Carlito"/>
                <a:cs typeface="Carlito"/>
              </a:rPr>
              <a:t>Infection</a:t>
            </a:r>
            <a:endParaRPr sz="2800">
              <a:latin typeface="Carlito"/>
              <a:cs typeface="Carlito"/>
            </a:endParaRPr>
          </a:p>
          <a:p>
            <a:pPr marL="698500" indent="-229235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698500" algn="l"/>
              </a:tabLst>
            </a:pPr>
            <a:r>
              <a:rPr sz="2800" spc="-10" dirty="0">
                <a:latin typeface="Carlito"/>
                <a:cs typeface="Carlito"/>
              </a:rPr>
              <a:t>Amputation/death</a:t>
            </a:r>
            <a:endParaRPr sz="2800">
              <a:latin typeface="Carlito"/>
              <a:cs typeface="Carli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07890" y="1601023"/>
            <a:ext cx="3570604" cy="399669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15"/>
              </a:spcBef>
              <a:buFont typeface="Arial"/>
              <a:buChar char="•"/>
              <a:tabLst>
                <a:tab pos="241300" algn="l"/>
              </a:tabLst>
            </a:pPr>
            <a:r>
              <a:rPr sz="3200" spc="-5" dirty="0">
                <a:latin typeface="Carlito"/>
                <a:cs typeface="Carlito"/>
              </a:rPr>
              <a:t>Signs</a:t>
            </a:r>
            <a:endParaRPr sz="3200">
              <a:latin typeface="Carlito"/>
              <a:cs typeface="Carlito"/>
            </a:endParaRPr>
          </a:p>
          <a:p>
            <a:pPr marL="698500" marR="405765" lvl="1" indent="-228600">
              <a:lnSpc>
                <a:spcPts val="3030"/>
              </a:lnSpc>
              <a:spcBef>
                <a:spcPts val="560"/>
              </a:spcBef>
              <a:buFont typeface="Arial"/>
              <a:buChar char="•"/>
              <a:tabLst>
                <a:tab pos="698500" algn="l"/>
              </a:tabLst>
            </a:pPr>
            <a:r>
              <a:rPr sz="2800" spc="-10" dirty="0">
                <a:latin typeface="Carlito"/>
                <a:cs typeface="Carlito"/>
              </a:rPr>
              <a:t>D</a:t>
            </a:r>
            <a:r>
              <a:rPr sz="2800" spc="-15" dirty="0">
                <a:latin typeface="Carlito"/>
                <a:cs typeface="Carlito"/>
              </a:rPr>
              <a:t>i</a:t>
            </a:r>
            <a:r>
              <a:rPr sz="2800" spc="-10" dirty="0">
                <a:latin typeface="Carlito"/>
                <a:cs typeface="Carlito"/>
              </a:rPr>
              <a:t>sp</a:t>
            </a:r>
            <a:r>
              <a:rPr sz="2800" spc="-60" dirty="0">
                <a:latin typeface="Carlito"/>
                <a:cs typeface="Carlito"/>
              </a:rPr>
              <a:t>r</a:t>
            </a:r>
            <a:r>
              <a:rPr sz="2800" spc="-5" dirty="0">
                <a:latin typeface="Carlito"/>
                <a:cs typeface="Carlito"/>
              </a:rPr>
              <a:t>o</a:t>
            </a:r>
            <a:r>
              <a:rPr sz="2800" spc="-10" dirty="0">
                <a:latin typeface="Carlito"/>
                <a:cs typeface="Carlito"/>
              </a:rPr>
              <a:t>p</a:t>
            </a:r>
            <a:r>
              <a:rPr sz="2800" spc="-5" dirty="0">
                <a:latin typeface="Carlito"/>
                <a:cs typeface="Carlito"/>
              </a:rPr>
              <a:t>o</a:t>
            </a:r>
            <a:r>
              <a:rPr sz="2800" spc="-10" dirty="0">
                <a:latin typeface="Carlito"/>
                <a:cs typeface="Carlito"/>
              </a:rPr>
              <a:t>rt</a:t>
            </a:r>
            <a:r>
              <a:rPr sz="2800" spc="-15" dirty="0">
                <a:latin typeface="Carlito"/>
                <a:cs typeface="Carlito"/>
              </a:rPr>
              <a:t>i</a:t>
            </a:r>
            <a:r>
              <a:rPr sz="2800" spc="-5" dirty="0">
                <a:latin typeface="Carlito"/>
                <a:cs typeface="Carlito"/>
              </a:rPr>
              <a:t>o</a:t>
            </a:r>
            <a:r>
              <a:rPr sz="2800" spc="-10" dirty="0">
                <a:latin typeface="Carlito"/>
                <a:cs typeface="Carlito"/>
              </a:rPr>
              <a:t>n</a:t>
            </a:r>
            <a:r>
              <a:rPr sz="2800" spc="-25" dirty="0">
                <a:latin typeface="Carlito"/>
                <a:cs typeface="Carlito"/>
              </a:rPr>
              <a:t>a</a:t>
            </a:r>
            <a:r>
              <a:rPr sz="2800" spc="-30" dirty="0">
                <a:latin typeface="Carlito"/>
                <a:cs typeface="Carlito"/>
              </a:rPr>
              <a:t>t</a:t>
            </a:r>
            <a:r>
              <a:rPr sz="2800" spc="-5" dirty="0">
                <a:latin typeface="Carlito"/>
                <a:cs typeface="Carlito"/>
              </a:rPr>
              <a:t>e  </a:t>
            </a:r>
            <a:r>
              <a:rPr sz="2800" spc="-10" dirty="0">
                <a:latin typeface="Carlito"/>
                <a:cs typeface="Carlito"/>
              </a:rPr>
              <a:t>amount </a:t>
            </a:r>
            <a:r>
              <a:rPr sz="2800" spc="-5" dirty="0">
                <a:latin typeface="Carlito"/>
                <a:cs typeface="Carlito"/>
              </a:rPr>
              <a:t>of</a:t>
            </a:r>
            <a:r>
              <a:rPr sz="2800" spc="5" dirty="0">
                <a:latin typeface="Carlito"/>
                <a:cs typeface="Carlito"/>
              </a:rPr>
              <a:t> </a:t>
            </a:r>
            <a:r>
              <a:rPr sz="2800" spc="-25" dirty="0">
                <a:latin typeface="Carlito"/>
                <a:cs typeface="Carlito"/>
              </a:rPr>
              <a:t>Pain</a:t>
            </a:r>
            <a:endParaRPr sz="280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698500" algn="l"/>
              </a:tabLst>
            </a:pPr>
            <a:r>
              <a:rPr sz="2800" spc="-5" dirty="0">
                <a:latin typeface="Carlito"/>
                <a:cs typeface="Carlito"/>
              </a:rPr>
              <a:t>P+ on</a:t>
            </a:r>
            <a:r>
              <a:rPr sz="2800" spc="30" dirty="0">
                <a:latin typeface="Carlito"/>
                <a:cs typeface="Carlito"/>
              </a:rPr>
              <a:t> </a:t>
            </a:r>
            <a:r>
              <a:rPr sz="2800" spc="-15" dirty="0">
                <a:latin typeface="Carlito"/>
                <a:cs typeface="Carlito"/>
              </a:rPr>
              <a:t>PROM</a:t>
            </a:r>
            <a:endParaRPr sz="280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155"/>
              </a:spcBef>
              <a:buFont typeface="Arial"/>
              <a:buChar char="•"/>
              <a:tabLst>
                <a:tab pos="698500" algn="l"/>
              </a:tabLst>
            </a:pPr>
            <a:r>
              <a:rPr sz="2800" spc="-55" dirty="0">
                <a:latin typeface="Carlito"/>
                <a:cs typeface="Carlito"/>
              </a:rPr>
              <a:t>Tense</a:t>
            </a:r>
            <a:r>
              <a:rPr sz="2800" spc="5" dirty="0">
                <a:latin typeface="Carlito"/>
                <a:cs typeface="Carlito"/>
              </a:rPr>
              <a:t> </a:t>
            </a:r>
            <a:r>
              <a:rPr sz="2800" spc="-15" dirty="0">
                <a:latin typeface="Carlito"/>
                <a:cs typeface="Carlito"/>
              </a:rPr>
              <a:t>Swelling</a:t>
            </a:r>
            <a:endParaRPr sz="280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165"/>
              </a:spcBef>
              <a:buFont typeface="Arial"/>
              <a:buChar char="•"/>
              <a:tabLst>
                <a:tab pos="698500" algn="l"/>
              </a:tabLst>
            </a:pPr>
            <a:r>
              <a:rPr sz="2800" b="1" spc="-20" dirty="0">
                <a:solidFill>
                  <a:srgbClr val="FF0000"/>
                </a:solidFill>
                <a:latin typeface="Carlito"/>
                <a:cs typeface="Carlito"/>
              </a:rPr>
              <a:t>Paraesthesia</a:t>
            </a:r>
            <a:r>
              <a:rPr sz="2800" b="1" dirty="0">
                <a:solidFill>
                  <a:srgbClr val="FF0000"/>
                </a:solidFill>
                <a:latin typeface="Carlito"/>
                <a:cs typeface="Carlito"/>
              </a:rPr>
              <a:t> </a:t>
            </a:r>
            <a:r>
              <a:rPr sz="2800" b="1" spc="-40" dirty="0">
                <a:solidFill>
                  <a:srgbClr val="FF0000"/>
                </a:solidFill>
                <a:latin typeface="Carlito"/>
                <a:cs typeface="Carlito"/>
              </a:rPr>
              <a:t>(LATE)</a:t>
            </a:r>
            <a:endParaRPr sz="2800">
              <a:latin typeface="Carlito"/>
              <a:cs typeface="Carlito"/>
            </a:endParaRPr>
          </a:p>
          <a:p>
            <a:pPr marL="698500" marR="113664" lvl="1" indent="-228600">
              <a:lnSpc>
                <a:spcPts val="3030"/>
              </a:lnSpc>
              <a:spcBef>
                <a:spcPts val="545"/>
              </a:spcBef>
              <a:buFont typeface="Arial"/>
              <a:buChar char="•"/>
              <a:tabLst>
                <a:tab pos="698500" algn="l"/>
              </a:tabLst>
            </a:pPr>
            <a:r>
              <a:rPr sz="2800" b="1" spc="-20" dirty="0">
                <a:solidFill>
                  <a:srgbClr val="FF0000"/>
                </a:solidFill>
                <a:latin typeface="Carlito"/>
                <a:cs typeface="Carlito"/>
              </a:rPr>
              <a:t>Paresis/ Weakness  </a:t>
            </a:r>
            <a:r>
              <a:rPr sz="2800" b="1" spc="-40" dirty="0">
                <a:solidFill>
                  <a:srgbClr val="FF0000"/>
                </a:solidFill>
                <a:latin typeface="Carlito"/>
                <a:cs typeface="Carlito"/>
              </a:rPr>
              <a:t>(LATE)</a:t>
            </a:r>
            <a:endParaRPr sz="2800">
              <a:latin typeface="Carlito"/>
              <a:cs typeface="Carlito"/>
            </a:endParaRPr>
          </a:p>
          <a:p>
            <a:pPr marL="698500" lvl="1" indent="-2286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698500" algn="l"/>
              </a:tabLst>
            </a:pPr>
            <a:r>
              <a:rPr sz="2800" b="1" spc="-5" dirty="0">
                <a:solidFill>
                  <a:srgbClr val="FF0000"/>
                </a:solidFill>
                <a:latin typeface="Carlito"/>
                <a:cs typeface="Carlito"/>
              </a:rPr>
              <a:t>Pulseless</a:t>
            </a:r>
            <a:r>
              <a:rPr sz="2800" b="1" dirty="0">
                <a:solidFill>
                  <a:srgbClr val="FF0000"/>
                </a:solidFill>
                <a:latin typeface="Carlito"/>
                <a:cs typeface="Carlito"/>
              </a:rPr>
              <a:t> </a:t>
            </a:r>
            <a:r>
              <a:rPr sz="2800" b="1" spc="-40" dirty="0">
                <a:solidFill>
                  <a:srgbClr val="FF0000"/>
                </a:solidFill>
                <a:latin typeface="Carlito"/>
                <a:cs typeface="Carlito"/>
              </a:rPr>
              <a:t>(LATE)</a:t>
            </a:r>
            <a:endParaRPr sz="2800">
              <a:latin typeface="Carlito"/>
              <a:cs typeface="Carli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29412" y="5263857"/>
            <a:ext cx="3246119" cy="13304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Management </a:t>
            </a:r>
            <a:r>
              <a:rPr spc="-5" dirty="0"/>
              <a:t>of </a:t>
            </a:r>
            <a:r>
              <a:rPr spc="-10" dirty="0"/>
              <a:t>Acute Compartment</a:t>
            </a:r>
            <a:r>
              <a:rPr spc="65" dirty="0"/>
              <a:t> </a:t>
            </a:r>
            <a:r>
              <a:rPr spc="-20" dirty="0"/>
              <a:t>Syndrome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241300" algn="l"/>
              </a:tabLst>
            </a:pPr>
            <a:r>
              <a:rPr spc="-5" dirty="0"/>
              <a:t>ABCDE</a:t>
            </a: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pc="-10" dirty="0"/>
              <a:t>Analgesia</a:t>
            </a: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pc="-35" dirty="0"/>
              <a:t>Refer </a:t>
            </a:r>
            <a:r>
              <a:rPr spc="-15" dirty="0"/>
              <a:t>to </a:t>
            </a:r>
            <a:r>
              <a:rPr spc="-10" dirty="0"/>
              <a:t>Emergency Department</a:t>
            </a:r>
            <a:r>
              <a:rPr spc="35" dirty="0"/>
              <a:t> </a:t>
            </a:r>
            <a:r>
              <a:rPr spc="-10" dirty="0"/>
              <a:t>ASAP</a:t>
            </a:r>
          </a:p>
          <a:p>
            <a:pPr marL="698500" lvl="1" indent="-228600">
              <a:lnSpc>
                <a:spcPct val="100000"/>
              </a:lnSpc>
              <a:spcBef>
                <a:spcPts val="244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20" dirty="0">
                <a:latin typeface="Carlito"/>
                <a:cs typeface="Carlito"/>
              </a:rPr>
              <a:t>Fasciotomy</a:t>
            </a:r>
            <a:endParaRPr sz="2400">
              <a:latin typeface="Carlito"/>
              <a:cs typeface="Carli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77711" y="4014221"/>
            <a:ext cx="2670047" cy="25664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390" y="1793112"/>
            <a:ext cx="31324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Shoulder</a:t>
            </a:r>
            <a:r>
              <a:rPr spc="-15" dirty="0"/>
              <a:t> </a:t>
            </a:r>
            <a:r>
              <a:rPr spc="-10" dirty="0"/>
              <a:t>Dislocations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07390" y="2305176"/>
            <a:ext cx="3557904" cy="1730375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241300" marR="5080" indent="-228600">
              <a:lnSpc>
                <a:spcPts val="3030"/>
              </a:lnSpc>
              <a:spcBef>
                <a:spcPts val="4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rlito"/>
                <a:cs typeface="Carlito"/>
              </a:rPr>
              <a:t>Check </a:t>
            </a:r>
            <a:r>
              <a:rPr sz="2800" spc="-10" dirty="0">
                <a:latin typeface="Carlito"/>
                <a:cs typeface="Carlito"/>
              </a:rPr>
              <a:t>the </a:t>
            </a:r>
            <a:r>
              <a:rPr sz="2800" spc="-15" dirty="0">
                <a:latin typeface="Carlito"/>
                <a:cs typeface="Carlito"/>
              </a:rPr>
              <a:t>military  patch </a:t>
            </a:r>
            <a:r>
              <a:rPr sz="2800" spc="-25" dirty="0">
                <a:latin typeface="Carlito"/>
                <a:cs typeface="Carlito"/>
              </a:rPr>
              <a:t>for </a:t>
            </a:r>
            <a:r>
              <a:rPr sz="2800" spc="-10" dirty="0">
                <a:latin typeface="Carlito"/>
                <a:cs typeface="Carlito"/>
              </a:rPr>
              <a:t>axillary </a:t>
            </a:r>
            <a:r>
              <a:rPr sz="2800" spc="-5" dirty="0">
                <a:latin typeface="Carlito"/>
                <a:cs typeface="Carlito"/>
              </a:rPr>
              <a:t>nerve  </a:t>
            </a:r>
            <a:r>
              <a:rPr sz="2800" spc="-10" dirty="0">
                <a:latin typeface="Carlito"/>
                <a:cs typeface="Carlito"/>
              </a:rPr>
              <a:t>sensation</a:t>
            </a:r>
            <a:endParaRPr sz="2800">
              <a:latin typeface="Carlito"/>
              <a:cs typeface="Carlito"/>
            </a:endParaRPr>
          </a:p>
          <a:p>
            <a:pPr marL="241300" indent="-228600">
              <a:lnSpc>
                <a:spcPct val="100000"/>
              </a:lnSpc>
              <a:spcBef>
                <a:spcPts val="60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rlito"/>
                <a:cs typeface="Carlito"/>
              </a:rPr>
              <a:t>Check </a:t>
            </a:r>
            <a:r>
              <a:rPr sz="2800" spc="-15" dirty="0">
                <a:latin typeface="Carlito"/>
                <a:cs typeface="Carlito"/>
              </a:rPr>
              <a:t>radial</a:t>
            </a:r>
            <a:r>
              <a:rPr sz="2800" spc="10" dirty="0">
                <a:latin typeface="Carlito"/>
                <a:cs typeface="Carlito"/>
              </a:rPr>
              <a:t> </a:t>
            </a:r>
            <a:r>
              <a:rPr sz="2800" spc="-10" dirty="0">
                <a:latin typeface="Carlito"/>
                <a:cs typeface="Carlito"/>
              </a:rPr>
              <a:t>pulse</a:t>
            </a:r>
            <a:endParaRPr sz="2800">
              <a:latin typeface="Carlito"/>
              <a:cs typeface="Carlito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266700" indent="-228600">
              <a:lnSpc>
                <a:spcPct val="100000"/>
              </a:lnSpc>
              <a:spcBef>
                <a:spcPts val="380"/>
              </a:spcBef>
              <a:buFont typeface="Arial"/>
              <a:buChar char="•"/>
              <a:tabLst>
                <a:tab pos="266700" algn="l"/>
              </a:tabLst>
            </a:pPr>
            <a:r>
              <a:rPr spc="-15" dirty="0"/>
              <a:t>Relocation</a:t>
            </a:r>
            <a:r>
              <a:rPr spc="-45" dirty="0"/>
              <a:t> </a:t>
            </a:r>
            <a:r>
              <a:rPr spc="-10" dirty="0"/>
              <a:t>approaches</a:t>
            </a:r>
          </a:p>
          <a:p>
            <a:pPr marL="723900" lvl="1" indent="-228600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723900" algn="l"/>
              </a:tabLst>
            </a:pPr>
            <a:r>
              <a:rPr sz="2400" spc="-5" dirty="0">
                <a:latin typeface="Carlito"/>
                <a:cs typeface="Carlito"/>
              </a:rPr>
              <a:t>Spaso</a:t>
            </a:r>
            <a:r>
              <a:rPr sz="2400" spc="-15" dirty="0">
                <a:latin typeface="Carlito"/>
                <a:cs typeface="Carlito"/>
              </a:rPr>
              <a:t> </a:t>
            </a:r>
            <a:r>
              <a:rPr sz="2400" spc="-30" dirty="0">
                <a:latin typeface="Carlito"/>
                <a:cs typeface="Carlito"/>
              </a:rPr>
              <a:t>Technique</a:t>
            </a:r>
            <a:endParaRPr sz="2400">
              <a:latin typeface="Carlito"/>
              <a:cs typeface="Carlito"/>
            </a:endParaRPr>
          </a:p>
          <a:p>
            <a:pPr marL="1181100" marR="221615" lvl="2" indent="-228600">
              <a:lnSpc>
                <a:spcPts val="2160"/>
              </a:lnSpc>
              <a:spcBef>
                <a:spcPts val="550"/>
              </a:spcBef>
              <a:buFont typeface="Arial"/>
              <a:buChar char="•"/>
              <a:tabLst>
                <a:tab pos="1180465" algn="l"/>
                <a:tab pos="1181100" algn="l"/>
              </a:tabLst>
            </a:pPr>
            <a:r>
              <a:rPr sz="2000" dirty="0">
                <a:latin typeface="Carlito"/>
                <a:cs typeface="Carlito"/>
              </a:rPr>
              <a:t>Supine, FLXN &amp; ER</a:t>
            </a:r>
            <a:r>
              <a:rPr sz="2000" spc="-130" dirty="0">
                <a:latin typeface="Carlito"/>
                <a:cs typeface="Carlito"/>
              </a:rPr>
              <a:t> </a:t>
            </a:r>
            <a:r>
              <a:rPr sz="2000" spc="-15" dirty="0">
                <a:latin typeface="Carlito"/>
                <a:cs typeface="Carlito"/>
              </a:rPr>
              <a:t>to  </a:t>
            </a:r>
            <a:r>
              <a:rPr sz="2000" spc="5" dirty="0">
                <a:latin typeface="Carlito"/>
                <a:cs typeface="Carlito"/>
              </a:rPr>
              <a:t>90</a:t>
            </a:r>
            <a:r>
              <a:rPr sz="1950" spc="7" baseline="25641" dirty="0">
                <a:latin typeface="Carlito"/>
                <a:cs typeface="Carlito"/>
              </a:rPr>
              <a:t>o</a:t>
            </a:r>
            <a:endParaRPr sz="1950" baseline="25641">
              <a:latin typeface="Carlito"/>
              <a:cs typeface="Carlito"/>
            </a:endParaRPr>
          </a:p>
          <a:p>
            <a:pPr marL="723900" lvl="1" indent="-228600">
              <a:lnSpc>
                <a:spcPct val="100000"/>
              </a:lnSpc>
              <a:spcBef>
                <a:spcPts val="155"/>
              </a:spcBef>
              <a:buFont typeface="Arial"/>
              <a:buChar char="•"/>
              <a:tabLst>
                <a:tab pos="723900" algn="l"/>
              </a:tabLst>
            </a:pPr>
            <a:r>
              <a:rPr sz="2400" spc="-15" dirty="0">
                <a:latin typeface="Carlito"/>
                <a:cs typeface="Carlito"/>
              </a:rPr>
              <a:t>Kocher’s </a:t>
            </a:r>
            <a:r>
              <a:rPr sz="2400" spc="-5" dirty="0">
                <a:latin typeface="Carlito"/>
                <a:cs typeface="Carlito"/>
              </a:rPr>
              <a:t>Method</a:t>
            </a:r>
            <a:endParaRPr sz="2400">
              <a:latin typeface="Carlito"/>
              <a:cs typeface="Carlito"/>
            </a:endParaRPr>
          </a:p>
          <a:p>
            <a:pPr marL="1181100" marR="259079" lvl="2" indent="-228600">
              <a:lnSpc>
                <a:spcPts val="2160"/>
              </a:lnSpc>
              <a:spcBef>
                <a:spcPts val="565"/>
              </a:spcBef>
              <a:buFont typeface="Arial"/>
              <a:buChar char="•"/>
              <a:tabLst>
                <a:tab pos="1180465" algn="l"/>
                <a:tab pos="1181100" algn="l"/>
              </a:tabLst>
            </a:pPr>
            <a:r>
              <a:rPr sz="2000" spc="-10" dirty="0">
                <a:latin typeface="Carlito"/>
                <a:cs typeface="Carlito"/>
              </a:rPr>
              <a:t>Seated, </a:t>
            </a:r>
            <a:r>
              <a:rPr sz="2000" spc="-5" dirty="0">
                <a:latin typeface="Carlito"/>
                <a:cs typeface="Carlito"/>
              </a:rPr>
              <a:t>elbow </a:t>
            </a:r>
            <a:r>
              <a:rPr sz="2000" spc="-15" dirty="0">
                <a:latin typeface="Carlito"/>
                <a:cs typeface="Carlito"/>
              </a:rPr>
              <a:t>at </a:t>
            </a:r>
            <a:r>
              <a:rPr sz="2000" spc="5" dirty="0">
                <a:latin typeface="Carlito"/>
                <a:cs typeface="Carlito"/>
              </a:rPr>
              <a:t>90</a:t>
            </a:r>
            <a:r>
              <a:rPr sz="1950" spc="7" baseline="25641" dirty="0">
                <a:latin typeface="Carlito"/>
                <a:cs typeface="Carlito"/>
              </a:rPr>
              <a:t>o </a:t>
            </a:r>
            <a:r>
              <a:rPr sz="1300" spc="5" dirty="0">
                <a:latin typeface="Carlito"/>
                <a:cs typeface="Carlito"/>
              </a:rPr>
              <a:t> </a:t>
            </a:r>
            <a:r>
              <a:rPr sz="2000" dirty="0">
                <a:latin typeface="Carlito"/>
                <a:cs typeface="Carlito"/>
              </a:rPr>
              <a:t>FLXN &amp; ER, then  </a:t>
            </a:r>
            <a:r>
              <a:rPr sz="2000" spc="-5" dirty="0">
                <a:latin typeface="Carlito"/>
                <a:cs typeface="Carlito"/>
              </a:rPr>
              <a:t>Shoulder </a:t>
            </a:r>
            <a:r>
              <a:rPr sz="2000" dirty="0">
                <a:latin typeface="Carlito"/>
                <a:cs typeface="Carlito"/>
              </a:rPr>
              <a:t>FLXN &amp;</a:t>
            </a:r>
            <a:r>
              <a:rPr sz="2000" spc="-60" dirty="0">
                <a:latin typeface="Carlito"/>
                <a:cs typeface="Carlito"/>
              </a:rPr>
              <a:t> </a:t>
            </a:r>
            <a:r>
              <a:rPr sz="2000" spc="-5" dirty="0">
                <a:latin typeface="Carlito"/>
                <a:cs typeface="Carlito"/>
              </a:rPr>
              <a:t>IR</a:t>
            </a:r>
            <a:endParaRPr sz="2000">
              <a:latin typeface="Carlito"/>
              <a:cs typeface="Carlito"/>
            </a:endParaRPr>
          </a:p>
          <a:p>
            <a:pPr marL="723900" lvl="1" indent="-228600">
              <a:lnSpc>
                <a:spcPct val="100000"/>
              </a:lnSpc>
              <a:spcBef>
                <a:spcPts val="155"/>
              </a:spcBef>
              <a:buFont typeface="Arial"/>
              <a:buChar char="•"/>
              <a:tabLst>
                <a:tab pos="723900" algn="l"/>
              </a:tabLst>
            </a:pPr>
            <a:r>
              <a:rPr sz="2400" spc="-5" dirty="0">
                <a:latin typeface="Carlito"/>
                <a:cs typeface="Carlito"/>
              </a:rPr>
              <a:t>Modified</a:t>
            </a:r>
            <a:r>
              <a:rPr sz="2400" spc="-15" dirty="0">
                <a:latin typeface="Carlito"/>
                <a:cs typeface="Carlito"/>
              </a:rPr>
              <a:t> </a:t>
            </a:r>
            <a:r>
              <a:rPr sz="2400" dirty="0">
                <a:latin typeface="Carlito"/>
                <a:cs typeface="Carlito"/>
              </a:rPr>
              <a:t>Milch</a:t>
            </a:r>
            <a:endParaRPr sz="2400">
              <a:latin typeface="Carlito"/>
              <a:cs typeface="Carlito"/>
            </a:endParaRPr>
          </a:p>
          <a:p>
            <a:pPr marL="1181100" lvl="2" indent="-228600">
              <a:lnSpc>
                <a:spcPct val="100000"/>
              </a:lnSpc>
              <a:spcBef>
                <a:spcPts val="280"/>
              </a:spcBef>
              <a:buFont typeface="Arial"/>
              <a:buChar char="•"/>
              <a:tabLst>
                <a:tab pos="1180465" algn="l"/>
                <a:tab pos="1181100" algn="l"/>
              </a:tabLst>
            </a:pPr>
            <a:r>
              <a:rPr sz="2000" spc="-10" dirty="0">
                <a:latin typeface="Carlito"/>
                <a:cs typeface="Carlito"/>
              </a:rPr>
              <a:t>Seated, </a:t>
            </a:r>
            <a:r>
              <a:rPr sz="2000" spc="5" dirty="0">
                <a:latin typeface="Carlito"/>
                <a:cs typeface="Carlito"/>
              </a:rPr>
              <a:t>100</a:t>
            </a:r>
            <a:r>
              <a:rPr sz="1950" spc="7" baseline="25641" dirty="0">
                <a:latin typeface="Carlito"/>
                <a:cs typeface="Carlito"/>
              </a:rPr>
              <a:t>o </a:t>
            </a:r>
            <a:r>
              <a:rPr sz="2000" dirty="0">
                <a:latin typeface="Carlito"/>
                <a:cs typeface="Carlito"/>
              </a:rPr>
              <a:t>ABD &amp;</a:t>
            </a:r>
            <a:r>
              <a:rPr sz="2000" spc="75" dirty="0">
                <a:latin typeface="Carlito"/>
                <a:cs typeface="Carlito"/>
              </a:rPr>
              <a:t> </a:t>
            </a:r>
            <a:r>
              <a:rPr sz="2000" dirty="0">
                <a:latin typeface="Carlito"/>
                <a:cs typeface="Carlito"/>
              </a:rPr>
              <a:t>ER</a:t>
            </a:r>
            <a:endParaRPr sz="2000">
              <a:latin typeface="Carlito"/>
              <a:cs typeface="Carlito"/>
            </a:endParaRPr>
          </a:p>
          <a:p>
            <a:pPr marL="723900" lvl="1" indent="-228600">
              <a:lnSpc>
                <a:spcPct val="100000"/>
              </a:lnSpc>
              <a:spcBef>
                <a:spcPts val="190"/>
              </a:spcBef>
              <a:buFont typeface="Arial"/>
              <a:buChar char="•"/>
              <a:tabLst>
                <a:tab pos="723900" algn="l"/>
              </a:tabLst>
            </a:pPr>
            <a:r>
              <a:rPr sz="2400" spc="-5" dirty="0">
                <a:latin typeface="Carlito"/>
                <a:cs typeface="Carlito"/>
              </a:rPr>
              <a:t>Stimson</a:t>
            </a:r>
            <a:endParaRPr sz="2400">
              <a:latin typeface="Carlito"/>
              <a:cs typeface="Carlito"/>
            </a:endParaRPr>
          </a:p>
          <a:p>
            <a:pPr marL="1181100" lvl="2" indent="-228600">
              <a:lnSpc>
                <a:spcPct val="100000"/>
              </a:lnSpc>
              <a:spcBef>
                <a:spcPts val="280"/>
              </a:spcBef>
              <a:buFont typeface="Arial"/>
              <a:buChar char="•"/>
              <a:tabLst>
                <a:tab pos="1180465" algn="l"/>
                <a:tab pos="1181100" algn="l"/>
              </a:tabLst>
            </a:pPr>
            <a:r>
              <a:rPr sz="2000" spc="-10" dirty="0">
                <a:latin typeface="Carlito"/>
                <a:cs typeface="Carlito"/>
              </a:rPr>
              <a:t>Prone, wrist</a:t>
            </a:r>
            <a:r>
              <a:rPr sz="2000" dirty="0">
                <a:latin typeface="Carlito"/>
                <a:cs typeface="Carlito"/>
              </a:rPr>
              <a:t> </a:t>
            </a:r>
            <a:r>
              <a:rPr sz="2000" spc="-10" dirty="0">
                <a:latin typeface="Carlito"/>
                <a:cs typeface="Carlito"/>
              </a:rPr>
              <a:t>weighted</a:t>
            </a:r>
            <a:endParaRPr sz="2000">
              <a:latin typeface="Carlito"/>
              <a:cs typeface="Carlito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81000" y="4539996"/>
            <a:ext cx="4248912" cy="20650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390" y="1793112"/>
            <a:ext cx="27190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Elbow</a:t>
            </a:r>
            <a:r>
              <a:rPr spc="-65" dirty="0"/>
              <a:t> </a:t>
            </a:r>
            <a:r>
              <a:rPr spc="-10" dirty="0"/>
              <a:t>Dislocations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94690" y="2270732"/>
            <a:ext cx="5612130" cy="1668145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254000" indent="-228600">
              <a:lnSpc>
                <a:spcPct val="100000"/>
              </a:lnSpc>
              <a:spcBef>
                <a:spcPts val="365"/>
              </a:spcBef>
              <a:buFont typeface="Arial"/>
              <a:buChar char="•"/>
              <a:tabLst>
                <a:tab pos="254000" algn="l"/>
              </a:tabLst>
            </a:pPr>
            <a:r>
              <a:rPr sz="2800" spc="-5" dirty="0">
                <a:latin typeface="Carlito"/>
                <a:cs typeface="Carlito"/>
              </a:rPr>
              <a:t>Check</a:t>
            </a:r>
            <a:endParaRPr sz="2800">
              <a:latin typeface="Carlito"/>
              <a:cs typeface="Carlito"/>
            </a:endParaRPr>
          </a:p>
          <a:p>
            <a:pPr marL="711200" lvl="1" indent="-228600">
              <a:lnSpc>
                <a:spcPct val="100000"/>
              </a:lnSpc>
              <a:spcBef>
                <a:spcPts val="234"/>
              </a:spcBef>
              <a:buFont typeface="Arial"/>
              <a:buChar char="•"/>
              <a:tabLst>
                <a:tab pos="711200" algn="l"/>
              </a:tabLst>
            </a:pPr>
            <a:r>
              <a:rPr sz="2400" dirty="0">
                <a:latin typeface="Carlito"/>
                <a:cs typeface="Carlito"/>
              </a:rPr>
              <a:t>Radial </a:t>
            </a:r>
            <a:r>
              <a:rPr sz="2400" spc="-5" dirty="0">
                <a:latin typeface="Carlito"/>
                <a:cs typeface="Carlito"/>
              </a:rPr>
              <a:t>nerve </a:t>
            </a:r>
            <a:r>
              <a:rPr sz="2400" dirty="0">
                <a:latin typeface="Carlito"/>
                <a:cs typeface="Carlito"/>
              </a:rPr>
              <a:t>– </a:t>
            </a:r>
            <a:r>
              <a:rPr sz="2400" spc="-10" dirty="0">
                <a:latin typeface="Carlito"/>
                <a:cs typeface="Carlito"/>
              </a:rPr>
              <a:t>wrist</a:t>
            </a:r>
            <a:r>
              <a:rPr sz="2400" spc="-4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extension</a:t>
            </a:r>
            <a:endParaRPr sz="2400">
              <a:latin typeface="Carlito"/>
              <a:cs typeface="Carlito"/>
            </a:endParaRPr>
          </a:p>
          <a:p>
            <a:pPr marL="7112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711200" algn="l"/>
              </a:tabLst>
            </a:pPr>
            <a:r>
              <a:rPr sz="2400" spc="-5" dirty="0">
                <a:latin typeface="Carlito"/>
                <a:cs typeface="Carlito"/>
              </a:rPr>
              <a:t>Median nerve </a:t>
            </a:r>
            <a:r>
              <a:rPr sz="2400" dirty="0">
                <a:latin typeface="Carlito"/>
                <a:cs typeface="Carlito"/>
              </a:rPr>
              <a:t>– </a:t>
            </a:r>
            <a:r>
              <a:rPr sz="2400" spc="-10" dirty="0">
                <a:latin typeface="Carlito"/>
                <a:cs typeface="Carlito"/>
              </a:rPr>
              <a:t>pronation</a:t>
            </a:r>
            <a:endParaRPr sz="2400">
              <a:latin typeface="Carlito"/>
              <a:cs typeface="Carlito"/>
            </a:endParaRPr>
          </a:p>
          <a:p>
            <a:pPr marL="7112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711200" algn="l"/>
              </a:tabLst>
            </a:pPr>
            <a:r>
              <a:rPr sz="2400" spc="-5" dirty="0">
                <a:latin typeface="Carlito"/>
                <a:cs typeface="Carlito"/>
              </a:rPr>
              <a:t>Ulnar nerve </a:t>
            </a:r>
            <a:r>
              <a:rPr sz="2400" dirty="0">
                <a:latin typeface="Carlito"/>
                <a:cs typeface="Carlito"/>
              </a:rPr>
              <a:t>– </a:t>
            </a:r>
            <a:r>
              <a:rPr sz="2400" spc="-10" dirty="0">
                <a:latin typeface="Carlito"/>
                <a:cs typeface="Carlito"/>
              </a:rPr>
              <a:t>flexion </a:t>
            </a:r>
            <a:r>
              <a:rPr sz="2400" spc="-5" dirty="0">
                <a:latin typeface="Carlito"/>
                <a:cs typeface="Carlito"/>
              </a:rPr>
              <a:t>of 4</a:t>
            </a:r>
            <a:r>
              <a:rPr sz="2400" spc="-7" baseline="24305" dirty="0">
                <a:latin typeface="Carlito"/>
                <a:cs typeface="Carlito"/>
              </a:rPr>
              <a:t>th </a:t>
            </a:r>
            <a:r>
              <a:rPr sz="2400" dirty="0">
                <a:latin typeface="Carlito"/>
                <a:cs typeface="Carlito"/>
              </a:rPr>
              <a:t>&amp; </a:t>
            </a:r>
            <a:r>
              <a:rPr sz="2400" spc="-5" dirty="0">
                <a:latin typeface="Carlito"/>
                <a:cs typeface="Carlito"/>
              </a:rPr>
              <a:t>5</a:t>
            </a:r>
            <a:r>
              <a:rPr sz="2400" spc="-7" baseline="24305" dirty="0">
                <a:latin typeface="Carlito"/>
                <a:cs typeface="Carlito"/>
              </a:rPr>
              <a:t>th</a:t>
            </a:r>
            <a:r>
              <a:rPr sz="2400" spc="-75" baseline="2430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fingers</a:t>
            </a:r>
            <a:endParaRPr sz="2400">
              <a:latin typeface="Carlito"/>
              <a:cs typeface="Carli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29412" y="4340352"/>
            <a:ext cx="4831080" cy="23500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85725"/>
          </a:xfrm>
          <a:custGeom>
            <a:avLst/>
            <a:gdLst/>
            <a:ahLst/>
            <a:cxnLst/>
            <a:rect l="l" t="t" r="r" b="b"/>
            <a:pathLst>
              <a:path w="9144000" h="85725">
                <a:moveTo>
                  <a:pt x="9144000" y="0"/>
                </a:moveTo>
                <a:lnTo>
                  <a:pt x="0" y="0"/>
                </a:lnTo>
                <a:lnTo>
                  <a:pt x="0" y="85344"/>
                </a:lnTo>
                <a:lnTo>
                  <a:pt x="9144000" y="85344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4762" y="0"/>
            <a:ext cx="9153525" cy="6741159"/>
            <a:chOff x="-4762" y="0"/>
            <a:chExt cx="9153525" cy="6741159"/>
          </a:xfrm>
        </p:grpSpPr>
        <p:sp>
          <p:nvSpPr>
            <p:cNvPr id="4" name="object 4"/>
            <p:cNvSpPr/>
            <p:nvPr/>
          </p:nvSpPr>
          <p:spPr>
            <a:xfrm>
              <a:off x="0" y="2040623"/>
              <a:ext cx="9144000" cy="7010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9144000" cy="204063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0"/>
              <a:ext cx="9144000" cy="2040889"/>
            </a:xfrm>
            <a:custGeom>
              <a:avLst/>
              <a:gdLst/>
              <a:ahLst/>
              <a:cxnLst/>
              <a:rect l="l" t="t" r="r" b="b"/>
              <a:pathLst>
                <a:path w="9144000" h="2040889">
                  <a:moveTo>
                    <a:pt x="0" y="0"/>
                  </a:moveTo>
                  <a:lnTo>
                    <a:pt x="9144000" y="0"/>
                  </a:lnTo>
                  <a:lnTo>
                    <a:pt x="9144000" y="2040636"/>
                  </a:lnTo>
                  <a:lnTo>
                    <a:pt x="0" y="2040636"/>
                  </a:lnTo>
                  <a:lnTo>
                    <a:pt x="0" y="0"/>
                  </a:lnTo>
                  <a:close/>
                </a:path>
              </a:pathLst>
            </a:custGeom>
            <a:ln w="9143">
              <a:solidFill>
                <a:srgbClr val="4A7E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5531" y="659891"/>
              <a:ext cx="9012936" cy="607618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75260" y="754380"/>
              <a:ext cx="8793480" cy="5887720"/>
            </a:xfrm>
            <a:custGeom>
              <a:avLst/>
              <a:gdLst/>
              <a:ahLst/>
              <a:cxnLst/>
              <a:rect l="l" t="t" r="r" b="b"/>
              <a:pathLst>
                <a:path w="8793480" h="5887720">
                  <a:moveTo>
                    <a:pt x="8759990" y="0"/>
                  </a:moveTo>
                  <a:lnTo>
                    <a:pt x="33489" y="0"/>
                  </a:lnTo>
                  <a:lnTo>
                    <a:pt x="20456" y="2630"/>
                  </a:lnTo>
                  <a:lnTo>
                    <a:pt x="9810" y="9805"/>
                  </a:lnTo>
                  <a:lnTo>
                    <a:pt x="2632" y="20450"/>
                  </a:lnTo>
                  <a:lnTo>
                    <a:pt x="0" y="33489"/>
                  </a:lnTo>
                  <a:lnTo>
                    <a:pt x="0" y="5853709"/>
                  </a:lnTo>
                  <a:lnTo>
                    <a:pt x="2632" y="5866750"/>
                  </a:lnTo>
                  <a:lnTo>
                    <a:pt x="9810" y="5877399"/>
                  </a:lnTo>
                  <a:lnTo>
                    <a:pt x="20456" y="5884579"/>
                  </a:lnTo>
                  <a:lnTo>
                    <a:pt x="33489" y="5887212"/>
                  </a:lnTo>
                  <a:lnTo>
                    <a:pt x="8759990" y="5887212"/>
                  </a:lnTo>
                  <a:lnTo>
                    <a:pt x="8773023" y="5884579"/>
                  </a:lnTo>
                  <a:lnTo>
                    <a:pt x="8783669" y="5877399"/>
                  </a:lnTo>
                  <a:lnTo>
                    <a:pt x="8790847" y="5866750"/>
                  </a:lnTo>
                  <a:lnTo>
                    <a:pt x="8793480" y="5853709"/>
                  </a:lnTo>
                  <a:lnTo>
                    <a:pt x="8793480" y="33489"/>
                  </a:lnTo>
                  <a:lnTo>
                    <a:pt x="8790847" y="20450"/>
                  </a:lnTo>
                  <a:lnTo>
                    <a:pt x="8783669" y="9805"/>
                  </a:lnTo>
                  <a:lnTo>
                    <a:pt x="8773023" y="2630"/>
                  </a:lnTo>
                  <a:lnTo>
                    <a:pt x="87599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50520" y="4279391"/>
              <a:ext cx="8493252" cy="210464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57200" y="4354067"/>
            <a:ext cx="8280400" cy="19558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1721485">
              <a:lnSpc>
                <a:spcPts val="3304"/>
              </a:lnSpc>
            </a:pPr>
            <a:r>
              <a:rPr sz="3200" b="1" dirty="0">
                <a:latin typeface="Carlito"/>
                <a:cs typeface="Carlito"/>
              </a:rPr>
              <a:t>Sports </a:t>
            </a:r>
            <a:r>
              <a:rPr sz="3200" b="1" spc="-45" dirty="0">
                <a:latin typeface="Carlito"/>
                <a:cs typeface="Carlito"/>
              </a:rPr>
              <a:t>Trauma</a:t>
            </a:r>
            <a:r>
              <a:rPr sz="3200" b="1" spc="-30" dirty="0">
                <a:latin typeface="Carlito"/>
                <a:cs typeface="Carlito"/>
              </a:rPr>
              <a:t> </a:t>
            </a:r>
            <a:r>
              <a:rPr sz="3200" b="1" spc="-10" dirty="0">
                <a:latin typeface="Carlito"/>
                <a:cs typeface="Carlito"/>
              </a:rPr>
              <a:t>Management</a:t>
            </a:r>
            <a:endParaRPr sz="3200">
              <a:latin typeface="Carlito"/>
              <a:cs typeface="Carlito"/>
            </a:endParaRPr>
          </a:p>
          <a:p>
            <a:pPr marL="854710" indent="-407670">
              <a:lnSpc>
                <a:spcPct val="100000"/>
              </a:lnSpc>
              <a:spcBef>
                <a:spcPts val="229"/>
              </a:spcBef>
              <a:buAutoNum type="arabicPeriod" startAt="9"/>
              <a:tabLst>
                <a:tab pos="855344" algn="l"/>
              </a:tabLst>
            </a:pPr>
            <a:r>
              <a:rPr sz="3200" b="1" spc="-5" dirty="0">
                <a:latin typeface="Carlito"/>
                <a:cs typeface="Carlito"/>
              </a:rPr>
              <a:t>Exposure, </a:t>
            </a:r>
            <a:r>
              <a:rPr sz="3200" b="1" spc="-15" dirty="0">
                <a:latin typeface="Carlito"/>
                <a:cs typeface="Carlito"/>
              </a:rPr>
              <a:t>Environment </a:t>
            </a:r>
            <a:r>
              <a:rPr sz="3200" b="1" dirty="0">
                <a:latin typeface="Carlito"/>
                <a:cs typeface="Carlito"/>
              </a:rPr>
              <a:t>&amp; </a:t>
            </a:r>
            <a:r>
              <a:rPr sz="3200" b="1" spc="-10" dirty="0">
                <a:latin typeface="Carlito"/>
                <a:cs typeface="Carlito"/>
              </a:rPr>
              <a:t>Everything</a:t>
            </a:r>
            <a:r>
              <a:rPr sz="3200" b="1" spc="-60" dirty="0">
                <a:latin typeface="Carlito"/>
                <a:cs typeface="Carlito"/>
              </a:rPr>
              <a:t> </a:t>
            </a:r>
            <a:r>
              <a:rPr sz="3200" b="1" dirty="0">
                <a:latin typeface="Carlito"/>
                <a:cs typeface="Carlito"/>
              </a:rPr>
              <a:t>Else</a:t>
            </a:r>
            <a:endParaRPr sz="3200">
              <a:latin typeface="Carlito"/>
              <a:cs typeface="Carlito"/>
            </a:endParaRPr>
          </a:p>
          <a:p>
            <a:pPr marL="1869439">
              <a:lnSpc>
                <a:spcPct val="100000"/>
              </a:lnSpc>
              <a:spcBef>
                <a:spcPts val="235"/>
              </a:spcBef>
            </a:pPr>
            <a:r>
              <a:rPr sz="3200" b="1" dirty="0">
                <a:latin typeface="Carlito"/>
                <a:cs typeface="Carlito"/>
              </a:rPr>
              <a:t>a. </a:t>
            </a:r>
            <a:r>
              <a:rPr sz="3200" b="1" spc="-10" dirty="0">
                <a:latin typeface="Carlito"/>
                <a:cs typeface="Carlito"/>
              </a:rPr>
              <a:t>Musculoskeletal</a:t>
            </a:r>
            <a:r>
              <a:rPr sz="3200" b="1" spc="-65" dirty="0">
                <a:latin typeface="Carlito"/>
                <a:cs typeface="Carlito"/>
              </a:rPr>
              <a:t> </a:t>
            </a:r>
            <a:r>
              <a:rPr sz="3200" b="1" spc="-45" dirty="0">
                <a:latin typeface="Carlito"/>
                <a:cs typeface="Carlito"/>
              </a:rPr>
              <a:t>Trauma</a:t>
            </a:r>
            <a:endParaRPr sz="3200">
              <a:latin typeface="Carlito"/>
              <a:cs typeface="Carli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2605" y="6654427"/>
            <a:ext cx="80994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Carlito"/>
                <a:cs typeface="Carlito"/>
              </a:rPr>
              <a:t>16</a:t>
            </a:r>
            <a:r>
              <a:rPr sz="1000" spc="15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Royal</a:t>
            </a:r>
            <a:r>
              <a:rPr sz="1000" spc="-2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Terrace,</a:t>
            </a:r>
            <a:r>
              <a:rPr sz="1000" spc="3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Glasgow,</a:t>
            </a:r>
            <a:r>
              <a:rPr sz="1000" spc="1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G3</a:t>
            </a:r>
            <a:r>
              <a:rPr sz="1000" spc="15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7NY,</a:t>
            </a:r>
            <a:r>
              <a:rPr sz="1000" spc="2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T:</a:t>
            </a:r>
            <a:r>
              <a:rPr sz="100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0845</a:t>
            </a:r>
            <a:r>
              <a:rPr sz="1000" spc="45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600</a:t>
            </a:r>
            <a:r>
              <a:rPr sz="1000" spc="3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2613,</a:t>
            </a:r>
            <a:r>
              <a:rPr sz="1000" spc="3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F:</a:t>
            </a:r>
            <a:r>
              <a:rPr sz="100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0141</a:t>
            </a:r>
            <a:r>
              <a:rPr sz="1000" spc="4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332</a:t>
            </a:r>
            <a:r>
              <a:rPr sz="1000" spc="35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5335,</a:t>
            </a:r>
            <a:r>
              <a:rPr sz="1000" spc="3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W</a:t>
            </a:r>
            <a:r>
              <a:rPr sz="1000" spc="-5" dirty="0">
                <a:latin typeface="Carlito"/>
                <a:cs typeface="Carlito"/>
                <a:hlinkClick r:id="rId6"/>
              </a:rPr>
              <a:t>:www.society-of-sports-therapists.org,</a:t>
            </a:r>
            <a:r>
              <a:rPr sz="1000" spc="30" dirty="0">
                <a:latin typeface="Carlito"/>
                <a:cs typeface="Carlito"/>
                <a:hlinkClick r:id="rId6"/>
              </a:rPr>
              <a:t> </a:t>
            </a:r>
            <a:r>
              <a:rPr sz="1000" dirty="0">
                <a:latin typeface="Carlito"/>
                <a:cs typeface="Carlito"/>
              </a:rPr>
              <a:t>E:</a:t>
            </a:r>
            <a:r>
              <a:rPr sz="1000" spc="-1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  <a:hlinkClick r:id="rId7"/>
              </a:rPr>
              <a:t>admin@society-of-sports-therapists.org</a:t>
            </a:r>
            <a:endParaRPr sz="1000">
              <a:latin typeface="Carlito"/>
              <a:cs typeface="Carlito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57200" y="281940"/>
            <a:ext cx="8280400" cy="3953510"/>
            <a:chOff x="457200" y="281940"/>
            <a:chExt cx="8280400" cy="3953510"/>
          </a:xfrm>
        </p:grpSpPr>
        <p:sp>
          <p:nvSpPr>
            <p:cNvPr id="13" name="object 13"/>
            <p:cNvSpPr/>
            <p:nvPr/>
          </p:nvSpPr>
          <p:spPr>
            <a:xfrm>
              <a:off x="457200" y="813816"/>
              <a:ext cx="8279892" cy="3421379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543309" y="2041007"/>
              <a:ext cx="2068105" cy="202806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94004" y="281940"/>
              <a:ext cx="7520940" cy="34442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28370" y="317461"/>
              <a:ext cx="7451242" cy="273646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371</Words>
  <Application>Microsoft Office PowerPoint</Application>
  <PresentationFormat>On-screen Show (4:3)</PresentationFormat>
  <Paragraphs>88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Carlito</vt:lpstr>
      <vt:lpstr>Arial</vt:lpstr>
      <vt:lpstr>Calibri</vt:lpstr>
      <vt:lpstr>Office Theme</vt:lpstr>
      <vt:lpstr>PowerPoint Presentation</vt:lpstr>
      <vt:lpstr>PowerPoint Presentation</vt:lpstr>
      <vt:lpstr>SABCDE would detect significant blood loss from a  major limb fracture</vt:lpstr>
      <vt:lpstr>PowerPoint Presentation</vt:lpstr>
      <vt:lpstr>PowerPoint Presentation</vt:lpstr>
      <vt:lpstr>If the player is lacking a PULSE &amp; SENSATION  consider:-</vt:lpstr>
      <vt:lpstr>Complications of Fractures</vt:lpstr>
      <vt:lpstr>PowerPoint Presentation</vt:lpstr>
      <vt:lpstr>Management of Acute Compartment Syndrome</vt:lpstr>
      <vt:lpstr>Shoulder Dislocations</vt:lpstr>
      <vt:lpstr>Elbow Dislocations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L Williams</dc:creator>
  <cp:lastModifiedBy>Kerry Nicholas</cp:lastModifiedBy>
  <cp:revision>1</cp:revision>
  <dcterms:created xsi:type="dcterms:W3CDTF">2023-09-14T13:31:13Z</dcterms:created>
  <dcterms:modified xsi:type="dcterms:W3CDTF">2023-09-14T13:32:35Z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2020-11-13T00:00:00Z</vt:filetime>
  </property>
  <property fmtid="{D5CDD505-2E9C-101B-9397-08002B2CF9AE}" pid="3" name="Creator">
    <vt:lpwstr>Acrobat PDFMaker 18 for PowerPoint</vt:lpwstr>
  </property>
  <property fmtid="{D5CDD505-2E9C-101B-9397-08002B2CF9AE}" pid="4" name="LastSaved">
    <vt:filetime>2023-09-14T00:00:00Z</vt:filetime>
  </property>
</Properties>
</file>