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3"/>
    <p:sldId id="303" r:id="rId4"/>
    <p:sldId id="331" r:id="rId5"/>
    <p:sldId id="339" r:id="rId6"/>
    <p:sldId id="314" r:id="rId7"/>
    <p:sldId id="347" r:id="rId8"/>
    <p:sldId id="348" r:id="rId9"/>
    <p:sldId id="316" r:id="rId10"/>
    <p:sldId id="317" r:id="rId11"/>
    <p:sldId id="315" r:id="rId12"/>
    <p:sldId id="341" r:id="rId13"/>
    <p:sldId id="330" r:id="rId14"/>
    <p:sldId id="302" r:id="rId15"/>
  </p:sldIdLst>
  <p:sldSz cx="12192000" cy="6858000"/>
  <p:notesSz cx="6858000" cy="9144000"/>
  <p:embeddedFontLst>
    <p:embeddedFont>
      <p:font typeface="汉仪粗简黑简" panose="00020600040101010101" charset="-122"/>
      <p:regular r:id="rId21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D6F3"/>
    <a:srgbClr val="00A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font" Target="fonts/font1.fntdata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handoutMaster" Target="handoutMasters/handoutMaster1.xml"/><Relationship Id="rId16" Type="http://schemas.openxmlformats.org/officeDocument/2006/relationships/notesMaster" Target="notesMasters/notesMaster1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汉仪粗简黑简" panose="00020600040101010101" charset="-122"/>
              <a:ea typeface="汉仪粗简黑简" panose="00020600040101010101" charset="-122"/>
              <a:cs typeface="汉仪粗简黑简" panose="00020600040101010101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汉仪粗简黑简" panose="00020600040101010101" charset="-122"/>
              </a:rPr>
            </a:fld>
            <a:endParaRPr lang="zh-CN" altLang="en-US">
              <a:latin typeface="汉仪粗简黑简" panose="0002060004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汉仪粗简黑简" panose="00020600040101010101" charset="-122"/>
              <a:ea typeface="汉仪粗简黑简" panose="00020600040101010101" charset="-122"/>
              <a:cs typeface="汉仪粗简黑简" panose="0002060004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汉仪粗简黑简" panose="00020600040101010101" charset="-122"/>
              </a:rPr>
            </a:fld>
            <a:endParaRPr lang="zh-CN" altLang="en-US">
              <a:latin typeface="汉仪粗简黑简" panose="00020600040101010101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任意多边形 54"/>
          <p:cNvSpPr/>
          <p:nvPr userDrawn="1"/>
        </p:nvSpPr>
        <p:spPr>
          <a:xfrm rot="9180000" flipV="1">
            <a:off x="10560685" y="5915660"/>
            <a:ext cx="1938655" cy="111950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3053" h="1763">
                <a:moveTo>
                  <a:pt x="835" y="0"/>
                </a:moveTo>
                <a:cubicBezTo>
                  <a:pt x="1562" y="-1"/>
                  <a:pt x="2289" y="585"/>
                  <a:pt x="3016" y="779"/>
                </a:cubicBezTo>
                <a:lnTo>
                  <a:pt x="3053" y="788"/>
                </a:lnTo>
                <a:lnTo>
                  <a:pt x="1954" y="1348"/>
                </a:lnTo>
                <a:lnTo>
                  <a:pt x="929" y="1763"/>
                </a:lnTo>
                <a:lnTo>
                  <a:pt x="0" y="315"/>
                </a:lnTo>
                <a:lnTo>
                  <a:pt x="7" y="308"/>
                </a:lnTo>
                <a:cubicBezTo>
                  <a:pt x="283" y="86"/>
                  <a:pt x="560" y="0"/>
                  <a:pt x="835" y="0"/>
                </a:cubicBezTo>
                <a:close/>
              </a:path>
            </a:pathLst>
          </a:custGeom>
          <a:solidFill>
            <a:srgbClr val="8CD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9" name="任意多边形 8"/>
          <p:cNvSpPr/>
          <p:nvPr userDrawn="1"/>
        </p:nvSpPr>
        <p:spPr>
          <a:xfrm rot="9180000" flipH="1">
            <a:off x="-360680" y="-243205"/>
            <a:ext cx="2175510" cy="12566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3053" h="1763">
                <a:moveTo>
                  <a:pt x="835" y="0"/>
                </a:moveTo>
                <a:cubicBezTo>
                  <a:pt x="1562" y="-1"/>
                  <a:pt x="2289" y="585"/>
                  <a:pt x="3016" y="779"/>
                </a:cubicBezTo>
                <a:lnTo>
                  <a:pt x="3053" y="788"/>
                </a:lnTo>
                <a:lnTo>
                  <a:pt x="1954" y="1348"/>
                </a:lnTo>
                <a:lnTo>
                  <a:pt x="929" y="1763"/>
                </a:lnTo>
                <a:lnTo>
                  <a:pt x="0" y="315"/>
                </a:lnTo>
                <a:lnTo>
                  <a:pt x="7" y="308"/>
                </a:lnTo>
                <a:cubicBezTo>
                  <a:pt x="283" y="86"/>
                  <a:pt x="560" y="0"/>
                  <a:pt x="835" y="0"/>
                </a:cubicBezTo>
                <a:close/>
              </a:path>
            </a:pathLst>
          </a:custGeom>
          <a:solidFill>
            <a:srgbClr val="8CD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50" name="任意多边形 49"/>
          <p:cNvSpPr/>
          <p:nvPr userDrawn="1"/>
        </p:nvSpPr>
        <p:spPr>
          <a:xfrm rot="9180000" flipV="1">
            <a:off x="10868660" y="6037580"/>
            <a:ext cx="1593850" cy="10407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2510" h="1639">
                <a:moveTo>
                  <a:pt x="678" y="0"/>
                </a:moveTo>
                <a:cubicBezTo>
                  <a:pt x="1279" y="-1"/>
                  <a:pt x="1879" y="564"/>
                  <a:pt x="2479" y="735"/>
                </a:cubicBezTo>
                <a:lnTo>
                  <a:pt x="2510" y="743"/>
                </a:lnTo>
                <a:lnTo>
                  <a:pt x="752" y="1639"/>
                </a:lnTo>
                <a:lnTo>
                  <a:pt x="0" y="294"/>
                </a:lnTo>
                <a:lnTo>
                  <a:pt x="6" y="287"/>
                </a:lnTo>
                <a:cubicBezTo>
                  <a:pt x="230" y="80"/>
                  <a:pt x="454" y="0"/>
                  <a:pt x="678" y="0"/>
                </a:cubicBezTo>
                <a:close/>
              </a:path>
            </a:pathLst>
          </a:custGeom>
          <a:solidFill>
            <a:srgbClr val="00A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10" name="任意多边形 9"/>
          <p:cNvSpPr/>
          <p:nvPr userDrawn="1"/>
        </p:nvSpPr>
        <p:spPr>
          <a:xfrm rot="9180000" flipH="1">
            <a:off x="-318135" y="-307975"/>
            <a:ext cx="1788795" cy="11677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2510" h="1639">
                <a:moveTo>
                  <a:pt x="678" y="0"/>
                </a:moveTo>
                <a:cubicBezTo>
                  <a:pt x="1279" y="-1"/>
                  <a:pt x="1879" y="564"/>
                  <a:pt x="2479" y="735"/>
                </a:cubicBezTo>
                <a:lnTo>
                  <a:pt x="2510" y="743"/>
                </a:lnTo>
                <a:lnTo>
                  <a:pt x="752" y="1639"/>
                </a:lnTo>
                <a:lnTo>
                  <a:pt x="0" y="294"/>
                </a:lnTo>
                <a:lnTo>
                  <a:pt x="6" y="287"/>
                </a:lnTo>
                <a:cubicBezTo>
                  <a:pt x="230" y="80"/>
                  <a:pt x="454" y="0"/>
                  <a:pt x="678" y="0"/>
                </a:cubicBezTo>
                <a:close/>
              </a:path>
            </a:pathLst>
          </a:custGeom>
          <a:solidFill>
            <a:srgbClr val="00A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81100" y="491490"/>
            <a:ext cx="10515600" cy="710565"/>
          </a:xfrm>
        </p:spPr>
        <p:txBody>
          <a:bodyPr/>
          <a:lstStyle>
            <a:lvl1pPr>
              <a:defRPr sz="3600">
                <a:latin typeface="汉仪粗简黑简" panose="00020600040101010101" charset="-122"/>
                <a:ea typeface="汉仪粗简黑简" panose="00020600040101010101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1343025"/>
            <a:ext cx="10515600" cy="4351338"/>
          </a:xfrm>
        </p:spPr>
        <p:txBody>
          <a:bodyPr/>
          <a:lstStyle>
            <a:lvl1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.jpeg"/><Relationship Id="rId3" Type="http://schemas.openxmlformats.org/officeDocument/2006/relationships/tags" Target="../tags/tag2.xml"/><Relationship Id="rId2" Type="http://schemas.openxmlformats.org/officeDocument/2006/relationships/image" Target="../media/image1.jpe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3.jpeg"/><Relationship Id="rId3" Type="http://schemas.openxmlformats.org/officeDocument/2006/relationships/tags" Target="../tags/tag4.xml"/><Relationship Id="rId2" Type="http://schemas.openxmlformats.org/officeDocument/2006/relationships/image" Target="../media/image1.jpeg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1" Type="http://schemas.openxmlformats.org/officeDocument/2006/relationships/tags" Target="../tags/tag5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0.xml"/><Relationship Id="rId8" Type="http://schemas.openxmlformats.org/officeDocument/2006/relationships/image" Target="../media/image1.jpeg"/><Relationship Id="rId7" Type="http://schemas.openxmlformats.org/officeDocument/2006/relationships/tags" Target="../tags/tag9.xml"/><Relationship Id="rId6" Type="http://schemas.openxmlformats.org/officeDocument/2006/relationships/image" Target="../media/image7.jpeg"/><Relationship Id="rId5" Type="http://schemas.openxmlformats.org/officeDocument/2006/relationships/tags" Target="../tags/tag8.xml"/><Relationship Id="rId4" Type="http://schemas.openxmlformats.org/officeDocument/2006/relationships/image" Target="../media/image6.jpeg"/><Relationship Id="rId3" Type="http://schemas.openxmlformats.org/officeDocument/2006/relationships/tags" Target="../tags/tag7.xml"/><Relationship Id="rId2" Type="http://schemas.openxmlformats.org/officeDocument/2006/relationships/image" Target="../media/image5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8.jpeg"/><Relationship Id="rId1" Type="http://schemas.openxmlformats.org/officeDocument/2006/relationships/tags" Target="../tags/tag6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tags" Target="../tags/tag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13.xml"/><Relationship Id="rId2" Type="http://schemas.openxmlformats.org/officeDocument/2006/relationships/image" Target="../media/image11.png"/><Relationship Id="rId1" Type="http://schemas.openxmlformats.org/officeDocument/2006/relationships/tags" Target="../tags/tag12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jpeg"/><Relationship Id="rId3" Type="http://schemas.openxmlformats.org/officeDocument/2006/relationships/tags" Target="../tags/tag15.xml"/><Relationship Id="rId2" Type="http://schemas.openxmlformats.org/officeDocument/2006/relationships/image" Target="../media/image1.jpeg"/><Relationship Id="rId1" Type="http://schemas.openxmlformats.org/officeDocument/2006/relationships/tags" Target="../tags/tag14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tags" Target="../tags/tag18.xml"/><Relationship Id="rId4" Type="http://schemas.openxmlformats.org/officeDocument/2006/relationships/image" Target="../media/image13.jpeg"/><Relationship Id="rId3" Type="http://schemas.openxmlformats.org/officeDocument/2006/relationships/tags" Target="../tags/tag17.xml"/><Relationship Id="rId2" Type="http://schemas.openxmlformats.org/officeDocument/2006/relationships/image" Target="../media/image1.jpeg"/><Relationship Id="rId1" Type="http://schemas.openxmlformats.org/officeDocument/2006/relationships/tags" Target="../tags/tag16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20.xml"/><Relationship Id="rId2" Type="http://schemas.openxmlformats.org/officeDocument/2006/relationships/image" Target="../media/image15.jpeg"/><Relationship Id="rId1" Type="http://schemas.openxmlformats.org/officeDocument/2006/relationships/tags" Target="../tags/tag19.xm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22.xml"/><Relationship Id="rId2" Type="http://schemas.openxmlformats.org/officeDocument/2006/relationships/image" Target="../media/image16.png"/><Relationship Id="rId1" Type="http://schemas.openxmlformats.org/officeDocument/2006/relationships/tags" Target="../tags/tag21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7.jpeg"/><Relationship Id="rId3" Type="http://schemas.openxmlformats.org/officeDocument/2006/relationships/tags" Target="../tags/tag24.xml"/><Relationship Id="rId2" Type="http://schemas.openxmlformats.org/officeDocument/2006/relationships/image" Target="../media/image1.jpeg"/><Relationship Id="rId1" Type="http://schemas.openxmlformats.org/officeDocument/2006/relationships/tags" Target="../tags/tag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7" name="任意多边形 56"/>
          <p:cNvSpPr/>
          <p:nvPr/>
        </p:nvSpPr>
        <p:spPr>
          <a:xfrm>
            <a:off x="10921314" y="46355"/>
            <a:ext cx="1270736" cy="469900"/>
          </a:xfrm>
          <a:custGeom>
            <a:avLst/>
            <a:gdLst>
              <a:gd name="idx" fmla="cos wd2 2700000"/>
              <a:gd name="idy" fmla="sin hd2 2700000"/>
              <a:gd name="il" fmla="+- hc 0 idx"/>
              <a:gd name="ir" fmla="+- hc idx 0"/>
              <a:gd name="it" fmla="+- vc 0 idy"/>
              <a:gd name="ib" fmla="+- vc idy 0"/>
            </a:gdLst>
            <a:ahLst/>
            <a:cxnLst>
              <a:cxn ang="3">
                <a:pos x="hc" y="t"/>
              </a:cxn>
              <a:cxn ang="3">
                <a:pos x="il" y="it"/>
              </a:cxn>
              <a:cxn ang="cd2">
                <a:pos x="l" y="vc"/>
              </a:cxn>
              <a:cxn ang="cd4">
                <a:pos x="il" y="ib"/>
              </a:cxn>
              <a:cxn ang="cd4">
                <a:pos x="hc" y="b"/>
              </a:cxn>
              <a:cxn ang="cd4">
                <a:pos x="ir" y="ib"/>
              </a:cxn>
              <a:cxn ang="0">
                <a:pos x="r" y="vc"/>
              </a:cxn>
              <a:cxn ang="3">
                <a:pos x="ir" y="it"/>
              </a:cxn>
            </a:cxnLst>
            <a:rect l="l" t="t" r="r" b="b"/>
            <a:pathLst>
              <a:path w="2001" h="740">
                <a:moveTo>
                  <a:pt x="0" y="0"/>
                </a:moveTo>
                <a:lnTo>
                  <a:pt x="2001" y="0"/>
                </a:lnTo>
                <a:lnTo>
                  <a:pt x="2001" y="2"/>
                </a:lnTo>
                <a:cubicBezTo>
                  <a:pt x="1949" y="417"/>
                  <a:pt x="1521" y="740"/>
                  <a:pt x="1001" y="740"/>
                </a:cubicBezTo>
                <a:cubicBezTo>
                  <a:pt x="480" y="740"/>
                  <a:pt x="52" y="417"/>
                  <a:pt x="0" y="2"/>
                </a:cubicBezTo>
                <a:lnTo>
                  <a:pt x="0" y="0"/>
                </a:lnTo>
                <a:close/>
              </a:path>
            </a:pathLst>
          </a:custGeom>
          <a:solidFill>
            <a:srgbClr val="00A3E6"/>
          </a:solidFill>
          <a:ln w="34925">
            <a:solidFill>
              <a:srgbClr val="00A3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-560070" y="5060315"/>
            <a:ext cx="2124710" cy="2124710"/>
          </a:xfrm>
          <a:prstGeom prst="ellipse">
            <a:avLst/>
          </a:prstGeom>
          <a:solidFill>
            <a:srgbClr val="8CD6F3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92405" y="46355"/>
            <a:ext cx="3395980" cy="134810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731770" y="1730375"/>
            <a:ext cx="7462520" cy="4033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39700" y="0"/>
            <a:ext cx="3395980" cy="134810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291205" y="1544320"/>
            <a:ext cx="5278755" cy="37693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28905" y="-635"/>
            <a:ext cx="12321540" cy="697103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57810" y="570230"/>
            <a:ext cx="1687195" cy="72644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1963400" cy="27908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233670" y="2869565"/>
            <a:ext cx="6958330" cy="39890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41605" y="109855"/>
            <a:ext cx="1918335" cy="76136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5560" y="2680335"/>
            <a:ext cx="5198110" cy="4178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368280" y="0"/>
            <a:ext cx="1823720" cy="613410"/>
          </a:xfrm>
          <a:prstGeom prst="rect">
            <a:avLst/>
          </a:prstGeom>
        </p:spPr>
      </p:pic>
      <p:pic>
        <p:nvPicPr>
          <p:cNvPr id="6" name="图片 5" descr="Zhenyu Chen (Vivi)PPT4.0_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Zhenyu Chen (Vivi)PPT4.0_0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47935" y="0"/>
            <a:ext cx="1823720" cy="6134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-635" y="190500"/>
            <a:ext cx="12192000" cy="61779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2800" b="1">
                <a:latin typeface="Times New Roman Bold" panose="02020503050405090304" charset="0"/>
                <a:cs typeface="Times New Roman Bold" panose="02020503050405090304" charset="0"/>
              </a:rPr>
              <a:t>      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The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E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thical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P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rocesses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A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dopted.</a:t>
            </a:r>
            <a:r>
              <a:rPr sz="2800" b="1" u="sng"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r>
              <a:rPr lang="en-US" b="1"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04120" y="-40005"/>
            <a:ext cx="2087880" cy="8293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50800" y="789305"/>
            <a:ext cx="12242165" cy="6146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90830" y="102870"/>
            <a:ext cx="11144885" cy="65004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400" b="1" u="sng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00FFFF"/>
                </a:highlight>
                <a:latin typeface="Times New Roman Bold" panose="02020503050405090304" charset="0"/>
                <a:cs typeface="Times New Roman Bold" panose="02020503050405090304" charset="0"/>
              </a:rPr>
              <a:t>Ethical Considerations in the Chinese Context</a:t>
            </a: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  <a:p>
            <a:endParaRPr lang="zh-CN" altLang="en-US" sz="2000" b="1"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r>
              <a:rPr lang="zh-CN" altLang="en-US" sz="2400" b="1" u="sng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00FFFF"/>
                </a:highlight>
                <a:latin typeface="Times New Roman Bold" panose="02020503050405090304" charset="0"/>
                <a:cs typeface="Times New Roman Bold" panose="02020503050405090304" charset="0"/>
              </a:rPr>
              <a:t>Ethical Conduct in Research Design</a:t>
            </a: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342900" indent="-342900">
              <a:buFont typeface="Arial" panose="020B0604020202090204" pitchFamily="34" charset="0"/>
              <a:buChar char="•"/>
            </a:pP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336530" y="0"/>
            <a:ext cx="1855470" cy="7366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90830" y="736600"/>
            <a:ext cx="11396980" cy="31070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70585" y="4527550"/>
            <a:ext cx="10671175" cy="233108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25780" y="101600"/>
            <a:ext cx="11353165" cy="64357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79685" y="163195"/>
            <a:ext cx="1855470" cy="736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2828" t="6985" r="2370" b="5000"/>
          <a:stretch>
            <a:fillRect/>
          </a:stretch>
        </p:blipFill>
        <p:spPr>
          <a:xfrm>
            <a:off x="-96520" y="1028700"/>
            <a:ext cx="12393295" cy="450659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79685" y="163195"/>
            <a:ext cx="1855470" cy="7366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3050" y="243840"/>
            <a:ext cx="11134090" cy="6256020"/>
          </a:xfrm>
        </p:spPr>
        <p:txBody>
          <a:bodyPr>
            <a:normAutofit/>
          </a:bodyPr>
          <a:p>
            <a:pPr marL="0" indent="0">
              <a:buNone/>
            </a:pPr>
            <a:r>
              <a:rPr lang="en-US" altLang="zh-CN" sz="3600">
                <a:latin typeface="Times New Roman Regular" panose="02020503050405090304" charset="0"/>
                <a:cs typeface="Times New Roman Regular" panose="02020503050405090304" charset="0"/>
              </a:rPr>
              <a:t> Reference</a:t>
            </a:r>
            <a:endParaRPr lang="en-US" altLang="zh-CN" sz="36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0" indent="0">
              <a:buNone/>
            </a:pPr>
            <a:endParaRPr lang="en-US" altLang="zh-CN" sz="3600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9451975" y="17780"/>
            <a:ext cx="2615565" cy="103822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45415" y="1056005"/>
            <a:ext cx="12337415" cy="578739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p>
            <a:pPr marL="0" indent="0" algn="ctr">
              <a:buNone/>
            </a:pPr>
            <a:endParaRPr lang="en-US" altLang="zh-CN" sz="7200">
              <a:latin typeface="Times New Roman" panose="02020503050405090304" charset="0"/>
              <a:cs typeface="Times New Roman" panose="02020503050405090304" charset="0"/>
            </a:endParaRPr>
          </a:p>
          <a:p>
            <a:pPr marL="0" indent="0" algn="ctr">
              <a:buNone/>
            </a:pPr>
            <a:r>
              <a:rPr lang="en-US" altLang="zh-CN" sz="7200">
                <a:latin typeface="Times New Roman" panose="02020503050405090304" charset="0"/>
                <a:cs typeface="Times New Roman" panose="02020503050405090304" charset="0"/>
              </a:rPr>
              <a:t>Thank you.</a:t>
            </a:r>
            <a:endParaRPr lang="en-US" altLang="zh-CN" sz="7200">
              <a:latin typeface="Times New Roman" panose="02020503050405090304" charset="0"/>
              <a:cs typeface="Times New Roman" panose="02020503050405090304" charset="0"/>
            </a:endParaRPr>
          </a:p>
          <a:p>
            <a:pPr marL="0" indent="0">
              <a:buNone/>
            </a:pPr>
            <a:endParaRPr lang="en-US" altLang="zh-CN" sz="7200">
              <a:solidFill>
                <a:schemeClr val="tx1">
                  <a:lumMod val="95000"/>
                  <a:lumOff val="5000"/>
                </a:schemeClr>
              </a:solidFill>
              <a:latin typeface="Times New Roman" panose="02020503050405090304" charset="0"/>
              <a:cs typeface="Times New Roman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Name: Zhenyu Chen (Vivi)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Student ID: 2300067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Module code: 7013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18/06/2024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ea typeface="汉仪粗简黑简" panose="00020600040101010101" charset="-122"/>
              <a:cs typeface="Times New Roman Regular" panose="0202050305040509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358775" y="0"/>
            <a:ext cx="3395980" cy="134810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</Words>
  <Application>WPS 文字</Application>
  <PresentationFormat>宽屏</PresentationFormat>
  <Paragraphs>26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6" baseType="lpstr">
      <vt:lpstr>Arial</vt:lpstr>
      <vt:lpstr>宋体</vt:lpstr>
      <vt:lpstr>Wingdings</vt:lpstr>
      <vt:lpstr>汉仪粗简黑简</vt:lpstr>
      <vt:lpstr>Times New Roman Bold</vt:lpstr>
      <vt:lpstr>Times New Roman Regular</vt:lpstr>
      <vt:lpstr>Times New Roman</vt:lpstr>
      <vt:lpstr>微软雅黑</vt:lpstr>
      <vt:lpstr>汉仪旗黑</vt:lpstr>
      <vt:lpstr>宋体</vt:lpstr>
      <vt:lpstr>Arial Unicode MS</vt:lpstr>
      <vt:lpstr>汉仪书宋二KW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LDP004</dc:creator>
  <cp:lastModifiedBy>-Vivibaby-</cp:lastModifiedBy>
  <cp:revision>129</cp:revision>
  <dcterms:created xsi:type="dcterms:W3CDTF">2024-06-17T20:02:39Z</dcterms:created>
  <dcterms:modified xsi:type="dcterms:W3CDTF">2024-06-17T20:02:39Z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61B48F4B318D7AD7AC7F7066EAEC04F0_43</vt:lpwstr>
  </property>
  <property fmtid="{D5CDD505-2E9C-101B-9397-08002B2CF9AE}" pid="3" name="KSOProductBuildVer">
    <vt:lpwstr>2052-6.7.1.8828</vt:lpwstr>
  </property>
</Properties>
</file>