
<file path=[Content_Types].xml><?xml version="1.0" encoding="utf-8"?>
<Types xmlns="http://schemas.openxmlformats.org/package/2006/content-types">
  <Default ContentType="application/x-fontdata" Extension="fntdata"/>
  <Default ContentType="image/jpeg" Extension="jpeg"/>
  <Default ContentType="image/png" Extension="png"/>
  <Default ContentType="application/vnd.openxmlformats-package.relationships+xml" Extension="rels"/>
  <Default ContentType="image/svg+xml" Extension="svg"/>
  <Default ContentType="application/xml" Extension="xml"/>
  <Override ContentType="application/vnd.openxmlformats-officedocument.extended-properties+xml" PartName="/docProps/app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11.xml"/>
  <Override ContentType="application/vnd.openxmlformats-officedocument.presentationml.slideMaster+xml" PartName="/ppt/slideMasters/slideMaster1.xml"/>
  <Override ContentType="application/vnd.openxmlformats-officedocument.presentationml.slide+xml" PartName="/ppt/slides/slide1.xml"/>
  <Override ContentType="application/vnd.openxmlformats-officedocument.presentationml.slide+xml" PartName="/ppt/slides/slide2.xml"/>
  <Override ContentType="application/vnd.openxmlformats-officedocument.presentationml.slide+xml" PartName="/ppt/slides/slide3.xml"/>
  <Override ContentType="application/vnd.openxmlformats-officedocument.presentationml.slide+xml" PartName="/ppt/slides/slide4.xml"/>
  <Override ContentType="application/vnd.openxmlformats-officedocument.presentationml.slide+xml" PartName="/ppt/slides/slide5.xml"/>
  <Override ContentType="application/vnd.openxmlformats-officedocument.presentationml.slide+xml" PartName="/ppt/slides/slide6.xml"/>
  <Override ContentType="application/vnd.openxmlformats-officedocument.presentationml.slide+xml" PartName="/ppt/slides/slide7.xml"/>
  <Override ContentType="application/vnd.openxmlformats-officedocument.presentationml.slide+xml" PartName="/ppt/slides/slide8.xml"/>
  <Override ContentType="application/vnd.openxmlformats-officedocument.presentationml.slide+xml" PartName="/ppt/slides/slide9.xml"/>
  <Override ContentType="application/vnd.openxmlformats-officedocument.presentationml.slide+xml" PartName="/ppt/slides/slide10.xml"/>
  <Override ContentType="application/vnd.openxmlformats-officedocument.presentationml.slide+xml" PartName="/ppt/slides/slide11.xml"/>
  <Override ContentType="application/vnd.openxmlformats-officedocument.presentationml.tableStyles+xml" PartName="/ppt/tableStyles.xml"/>
  <Override ContentType="application/vnd.openxmlformats-officedocument.theme+xml" PartName="/ppt/theme/theme1.xml"/>
  <Override ContentType="application/vnd.openxmlformats-officedocument.presentationml.viewProps+xml" PartName="/ppt/viewProps.xml"/>
</Types>
</file>

<file path=_rels/.rels><?xml version="1.0" encoding="UTF-8" standalone="yes"?><Relationships xmlns="http://schemas.openxmlformats.org/package/2006/relationships"><Relationship Id="rId1" Target="ppt/presentation.xml" Type="http://schemas.openxmlformats.org/officeDocument/2006/relationships/officeDocument"/><Relationship Id="rId2" Target="docProps/thumbnail.jpeg" Type="http://schemas.openxmlformats.org/package/2006/relationships/metadata/thumbnail"/><Relationship Id="rId3" Target="docProps/core.xml" Type="http://schemas.openxmlformats.org/package/2006/relationships/metadata/core-properties"/><Relationship Id="rId4" Target="docProps/app.xml" Type="http://schemas.openxmlformats.org/officeDocument/2006/relationships/extended-properties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embedTrueTypeFonts="true">
  <p:sldMasterIdLst>
    <p:sldMasterId id="2147483648" r:id="rId1"/>
  </p:sld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</p:sldIdLst>
  <p:sldSz cx="18288000" cy="10287000"/>
  <p:notesSz cx="6858000" cy="9144000"/>
  <p:embeddedFontLst>
    <p:embeddedFont>
      <p:font typeface="Cy Grotesk Wide Semi-Bold" charset="1" panose="00000705000000000000"/>
      <p:regular r:id="rId17"/>
    </p:embeddedFont>
    <p:embeddedFont>
      <p:font typeface="Arial Nova" charset="1" panose="020B0504020202020204"/>
      <p:regular r:id="rId18"/>
    </p:embeddedFont>
    <p:embeddedFont>
      <p:font typeface="Arial Nova Bold" charset="1" panose="020B0804020202020204"/>
      <p:regular r:id="rId19"/>
    </p:embeddedFont>
    <p:embeddedFont>
      <p:font typeface="TT Lovelies Script" charset="1" panose="02000505060000020003"/>
      <p:regular r:id="rId20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<Relationships xmlns="http://schemas.openxmlformats.org/package/2006/relationships"><Relationship Id="rId1" Target="slideMasters/slideMaster1.xml" Type="http://schemas.openxmlformats.org/officeDocument/2006/relationships/slideMaster"/><Relationship Id="rId10" Target="slides/slide5.xml" Type="http://schemas.openxmlformats.org/officeDocument/2006/relationships/slide"/><Relationship Id="rId11" Target="slides/slide6.xml" Type="http://schemas.openxmlformats.org/officeDocument/2006/relationships/slide"/><Relationship Id="rId12" Target="slides/slide7.xml" Type="http://schemas.openxmlformats.org/officeDocument/2006/relationships/slide"/><Relationship Id="rId13" Target="slides/slide8.xml" Type="http://schemas.openxmlformats.org/officeDocument/2006/relationships/slide"/><Relationship Id="rId14" Target="slides/slide9.xml" Type="http://schemas.openxmlformats.org/officeDocument/2006/relationships/slide"/><Relationship Id="rId15" Target="slides/slide10.xml" Type="http://schemas.openxmlformats.org/officeDocument/2006/relationships/slide"/><Relationship Id="rId16" Target="slides/slide11.xml" Type="http://schemas.openxmlformats.org/officeDocument/2006/relationships/slide"/><Relationship Id="rId17" Target="fonts/font17.fntdata" Type="http://schemas.openxmlformats.org/officeDocument/2006/relationships/font"/><Relationship Id="rId18" Target="fonts/font18.fntdata" Type="http://schemas.openxmlformats.org/officeDocument/2006/relationships/font"/><Relationship Id="rId19" Target="fonts/font19.fntdata" Type="http://schemas.openxmlformats.org/officeDocument/2006/relationships/font"/><Relationship Id="rId2" Target="presProps.xml" Type="http://schemas.openxmlformats.org/officeDocument/2006/relationships/presProps"/><Relationship Id="rId20" Target="fonts/font20.fntdata" Type="http://schemas.openxmlformats.org/officeDocument/2006/relationships/font"/><Relationship Id="rId3" Target="viewProps.xml" Type="http://schemas.openxmlformats.org/officeDocument/2006/relationships/viewProps"/><Relationship Id="rId4" Target="theme/theme1.xml" Type="http://schemas.openxmlformats.org/officeDocument/2006/relationships/theme"/><Relationship Id="rId5" Target="tableStyles.xml" Type="http://schemas.openxmlformats.org/officeDocument/2006/relationships/tableStyles"/><Relationship Id="rId6" Target="slides/slide1.xml" Type="http://schemas.openxmlformats.org/officeDocument/2006/relationships/slide"/><Relationship Id="rId7" Target="slides/slide2.xml" Type="http://schemas.openxmlformats.org/officeDocument/2006/relationships/slide"/><Relationship Id="rId8" Target="slides/slide3.xml" Type="http://schemas.openxmlformats.org/officeDocument/2006/relationships/slide"/><Relationship Id="rId9" Target="slides/slide4.xml" Type="http://schemas.openxmlformats.org/officeDocument/2006/relationships/slide"/></Relationships>
</file>

<file path=ppt/slideLayouts/_rels/slideLayout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2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3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4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5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6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7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8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9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0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_rels/slideLayout11.xml.rels><?xml version="1.0" encoding="UTF-8" standalone="yes"?><Relationships xmlns="http://schemas.openxmlformats.org/package/2006/relationships"><Relationship Id="rId1" Target="../slideMasters/slideMaster1.xml" Type="http://schemas.openxmlformats.org/officeDocument/2006/relationships/slideMaster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<Relationships xmlns="http://schemas.openxmlformats.org/package/2006/relationships"><Relationship Id="rId1" Target="../slideLayouts/slideLayout1.xml" Type="http://schemas.openxmlformats.org/officeDocument/2006/relationships/slideLayout"/><Relationship Id="rId10" Target="../slideLayouts/slideLayout10.xml" Type="http://schemas.openxmlformats.org/officeDocument/2006/relationships/slideLayout"/><Relationship Id="rId11" Target="../slideLayouts/slideLayout11.xml" Type="http://schemas.openxmlformats.org/officeDocument/2006/relationships/slideLayout"/><Relationship Id="rId12" Target="../theme/theme1.xml" Type="http://schemas.openxmlformats.org/officeDocument/2006/relationships/theme"/><Relationship Id="rId2" Target="../slideLayouts/slideLayout2.xml" Type="http://schemas.openxmlformats.org/officeDocument/2006/relationships/slideLayout"/><Relationship Id="rId3" Target="../slideLayouts/slideLayout3.xml" Type="http://schemas.openxmlformats.org/officeDocument/2006/relationships/slideLayout"/><Relationship Id="rId4" Target="../slideLayouts/slideLayout4.xml" Type="http://schemas.openxmlformats.org/officeDocument/2006/relationships/slideLayout"/><Relationship Id="rId5" Target="../slideLayouts/slideLayout5.xml" Type="http://schemas.openxmlformats.org/officeDocument/2006/relationships/slideLayout"/><Relationship Id="rId6" Target="../slideLayouts/slideLayout6.xml" Type="http://schemas.openxmlformats.org/officeDocument/2006/relationships/slideLayout"/><Relationship Id="rId7" Target="../slideLayouts/slideLayout7.xml" Type="http://schemas.openxmlformats.org/officeDocument/2006/relationships/slideLayout"/><Relationship Id="rId8" Target="../slideLayouts/slideLayout8.xml" Type="http://schemas.openxmlformats.org/officeDocument/2006/relationships/slideLayout"/><Relationship Id="rId9" Target="../slideLayouts/slideLayout9.xml" Type="http://schemas.openxmlformats.org/officeDocument/2006/relationships/slideLayout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9.png" Type="http://schemas.openxmlformats.org/officeDocument/2006/relationships/image"/><Relationship Id="rId11" Target="../media/image10.svg" Type="http://schemas.openxmlformats.org/officeDocument/2006/relationships/image"/><Relationship Id="rId2" Target="../media/image1.png" Type="http://schemas.openxmlformats.org/officeDocument/2006/relationships/image"/><Relationship Id="rId3" Target="../media/image2.png" Type="http://schemas.openxmlformats.org/officeDocument/2006/relationships/image"/><Relationship Id="rId4" Target="../media/image3.png" Type="http://schemas.openxmlformats.org/officeDocument/2006/relationships/image"/><Relationship Id="rId5" Target="../media/image4.svg" Type="http://schemas.openxmlformats.org/officeDocument/2006/relationships/image"/><Relationship Id="rId6" Target="../media/image5.png" Type="http://schemas.openxmlformats.org/officeDocument/2006/relationships/image"/><Relationship Id="rId7" Target="../media/image6.svg" Type="http://schemas.openxmlformats.org/officeDocument/2006/relationships/image"/><Relationship Id="rId8" Target="../media/image7.png" Type="http://schemas.openxmlformats.org/officeDocument/2006/relationships/image"/><Relationship Id="rId9" Target="../media/image8.svg" Type="http://schemas.openxmlformats.org/officeDocument/2006/relationships/image"/></Relationships>
</file>

<file path=ppt/slides/_rels/slide2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1.png" Type="http://schemas.openxmlformats.org/officeDocument/2006/relationships/image"/><Relationship Id="rId3" Target="../media/image12.svg" Type="http://schemas.openxmlformats.org/officeDocument/2006/relationships/image"/></Relationships>
</file>

<file path=ppt/slides/_rels/slide3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13.png" Type="http://schemas.openxmlformats.org/officeDocument/2006/relationships/image"/><Relationship Id="rId3" Target="../media/image14.svg" Type="http://schemas.openxmlformats.org/officeDocument/2006/relationships/image"/></Relationships>
</file>

<file path=ppt/slides/_rels/slide4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10" Target="../media/image23.png" Type="http://schemas.openxmlformats.org/officeDocument/2006/relationships/image"/><Relationship Id="rId2" Target="../media/image15.png" Type="http://schemas.openxmlformats.org/officeDocument/2006/relationships/image"/><Relationship Id="rId3" Target="../media/image16.svg" Type="http://schemas.openxmlformats.org/officeDocument/2006/relationships/image"/><Relationship Id="rId4" Target="../media/image17.png" Type="http://schemas.openxmlformats.org/officeDocument/2006/relationships/image"/><Relationship Id="rId5" Target="../media/image18.svg" Type="http://schemas.openxmlformats.org/officeDocument/2006/relationships/image"/><Relationship Id="rId6" Target="../media/image19.png" Type="http://schemas.openxmlformats.org/officeDocument/2006/relationships/image"/><Relationship Id="rId7" Target="../media/image20.svg" Type="http://schemas.openxmlformats.org/officeDocument/2006/relationships/image"/><Relationship Id="rId8" Target="../media/image21.png" Type="http://schemas.openxmlformats.org/officeDocument/2006/relationships/image"/><Relationship Id="rId9" Target="../media/image22.svg" Type="http://schemas.openxmlformats.org/officeDocument/2006/relationships/image"/></Relationships>
</file>

<file path=ppt/slides/_rels/slide5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4.png" Type="http://schemas.openxmlformats.org/officeDocument/2006/relationships/image"/><Relationship Id="rId3" Target="../media/image25.svg" Type="http://schemas.openxmlformats.org/officeDocument/2006/relationships/image"/><Relationship Id="rId4" Target="../media/image26.png" Type="http://schemas.openxmlformats.org/officeDocument/2006/relationships/image"/><Relationship Id="rId5" Target="../media/image27.svg" Type="http://schemas.openxmlformats.org/officeDocument/2006/relationships/image"/></Relationships>
</file>

<file path=ppt/slides/_rels/slide6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28.png" Type="http://schemas.openxmlformats.org/officeDocument/2006/relationships/image"/><Relationship Id="rId3" Target="../media/image29.svg" Type="http://schemas.openxmlformats.org/officeDocument/2006/relationships/image"/><Relationship Id="rId4" Target="../media/image30.png" Type="http://schemas.openxmlformats.org/officeDocument/2006/relationships/image"/><Relationship Id="rId5" Target="../media/image31.svg" Type="http://schemas.openxmlformats.org/officeDocument/2006/relationships/image"/><Relationship Id="rId6" Target="../media/image32.png" Type="http://schemas.openxmlformats.org/officeDocument/2006/relationships/image"/><Relationship Id="rId7" Target="../media/image33.svg" Type="http://schemas.openxmlformats.org/officeDocument/2006/relationships/image"/><Relationship Id="rId8" Target="../media/image34.png" Type="http://schemas.openxmlformats.org/officeDocument/2006/relationships/image"/><Relationship Id="rId9" Target="../media/image35.png" Type="http://schemas.openxmlformats.org/officeDocument/2006/relationships/image"/></Relationships>
</file>

<file path=ppt/slides/_rels/slide7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36.png" Type="http://schemas.openxmlformats.org/officeDocument/2006/relationships/image"/><Relationship Id="rId3" Target="../media/image37.svg" Type="http://schemas.openxmlformats.org/officeDocument/2006/relationships/image"/><Relationship Id="rId4" Target="../media/image38.png" Type="http://schemas.openxmlformats.org/officeDocument/2006/relationships/image"/><Relationship Id="rId5" Target="../media/image39.svg" Type="http://schemas.openxmlformats.org/officeDocument/2006/relationships/image"/><Relationship Id="rId6" Target="../media/image40.png" Type="http://schemas.openxmlformats.org/officeDocument/2006/relationships/image"/><Relationship Id="rId7" Target="../media/image41.svg" Type="http://schemas.openxmlformats.org/officeDocument/2006/relationships/image"/></Relationships>
</file>

<file path=ppt/slides/_rels/slide8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9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/Relationships>
</file>

<file path=ppt/slides/_rels/slide10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2.png" Type="http://schemas.openxmlformats.org/officeDocument/2006/relationships/image"/><Relationship Id="rId3" Target="../media/image43.svg" Type="http://schemas.openxmlformats.org/officeDocument/2006/relationships/image"/></Relationships>
</file>

<file path=ppt/slides/_rels/slide11.xml.rels><?xml version="1.0" encoding="UTF-8" standalone="yes"?><Relationships xmlns="http://schemas.openxmlformats.org/package/2006/relationships"><Relationship Id="rId1" Target="../slideLayouts/slideLayout7.xml" Type="http://schemas.openxmlformats.org/officeDocument/2006/relationships/slideLayout"/><Relationship Id="rId2" Target="../media/image44.png" Type="http://schemas.openxmlformats.org/officeDocument/2006/relationships/image"/><Relationship Id="rId3" Target="../media/image45.svg" Type="http://schemas.openxmlformats.org/officeDocument/2006/relationships/image"/><Relationship Id="rId4" Target="../media/image46.png" Type="http://schemas.openxmlformats.org/officeDocument/2006/relationships/image"/><Relationship Id="rId5" Target="../media/image47.svg" Type="http://schemas.openxmlformats.org/officeDocument/2006/relationships/image"/><Relationship Id="rId6" Target="https://www.canva.com" TargetMode="External" Type="http://schemas.openxmlformats.org/officeDocument/2006/relationships/hyperlink"/></Relationships>
</file>

<file path=ppt/slides/slide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true" flipV="false" rot="-1162478">
            <a:off x="12428412" y="3929453"/>
            <a:ext cx="4303313" cy="4409491"/>
          </a:xfrm>
          <a:custGeom>
            <a:avLst/>
            <a:gdLst/>
            <a:ahLst/>
            <a:cxnLst/>
            <a:rect r="r" b="b" t="t" l="l"/>
            <a:pathLst>
              <a:path h="4409491" w="4303313">
                <a:moveTo>
                  <a:pt x="4303313" y="0"/>
                </a:moveTo>
                <a:lnTo>
                  <a:pt x="0" y="0"/>
                </a:lnTo>
                <a:lnTo>
                  <a:pt x="0" y="4409491"/>
                </a:lnTo>
                <a:lnTo>
                  <a:pt x="4303313" y="4409491"/>
                </a:lnTo>
                <a:lnTo>
                  <a:pt x="4303313" y="0"/>
                </a:lnTo>
                <a:close/>
              </a:path>
            </a:pathLst>
          </a:custGeom>
          <a:blipFill>
            <a:blip r:embed="rId2">
              <a:alphaModFix amt="80000"/>
            </a:blip>
            <a:stretch>
              <a:fillRect l="0" t="-5214" r="0" b="-5214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987640">
            <a:off x="14937168" y="3281736"/>
            <a:ext cx="4030223" cy="5285539"/>
          </a:xfrm>
          <a:custGeom>
            <a:avLst/>
            <a:gdLst/>
            <a:ahLst/>
            <a:cxnLst/>
            <a:rect r="r" b="b" t="t" l="l"/>
            <a:pathLst>
              <a:path h="5285539" w="4030223">
                <a:moveTo>
                  <a:pt x="0" y="0"/>
                </a:moveTo>
                <a:lnTo>
                  <a:pt x="4030223" y="0"/>
                </a:lnTo>
                <a:lnTo>
                  <a:pt x="4030223" y="5285539"/>
                </a:lnTo>
                <a:lnTo>
                  <a:pt x="0" y="5285539"/>
                </a:lnTo>
                <a:lnTo>
                  <a:pt x="0" y="0"/>
                </a:lnTo>
                <a:close/>
              </a:path>
            </a:pathLst>
          </a:custGeom>
          <a:blipFill>
            <a:blip r:embed="rId3">
              <a:alphaModFix amt="85000"/>
            </a:blip>
            <a:stretch>
              <a:fillRect l="0" t="0" r="0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13561959" y="6636474"/>
            <a:ext cx="4192213" cy="3650526"/>
          </a:xfrm>
          <a:custGeom>
            <a:avLst/>
            <a:gdLst/>
            <a:ahLst/>
            <a:cxnLst/>
            <a:rect r="r" b="b" t="t" l="l"/>
            <a:pathLst>
              <a:path h="3650526" w="4192213">
                <a:moveTo>
                  <a:pt x="0" y="0"/>
                </a:moveTo>
                <a:lnTo>
                  <a:pt x="4192213" y="0"/>
                </a:lnTo>
                <a:lnTo>
                  <a:pt x="4192213" y="3650526"/>
                </a:lnTo>
                <a:lnTo>
                  <a:pt x="0" y="365052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-2855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5" id="5"/>
          <p:cNvSpPr/>
          <p:nvPr/>
        </p:nvSpPr>
        <p:spPr>
          <a:xfrm flipH="false" flipV="false" rot="0">
            <a:off x="17341286" y="1723260"/>
            <a:ext cx="249798" cy="249798"/>
          </a:xfrm>
          <a:custGeom>
            <a:avLst/>
            <a:gdLst/>
            <a:ahLst/>
            <a:cxnLst/>
            <a:rect r="r" b="b" t="t" l="l"/>
            <a:pathLst>
              <a:path h="249798" w="249798">
                <a:moveTo>
                  <a:pt x="0" y="0"/>
                </a:moveTo>
                <a:lnTo>
                  <a:pt x="249798" y="0"/>
                </a:lnTo>
                <a:lnTo>
                  <a:pt x="249798" y="249797"/>
                </a:lnTo>
                <a:lnTo>
                  <a:pt x="0" y="24979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6" id="6"/>
          <p:cNvSpPr/>
          <p:nvPr/>
        </p:nvSpPr>
        <p:spPr>
          <a:xfrm flipH="false" flipV="false" rot="0">
            <a:off x="15408268" y="3018660"/>
            <a:ext cx="249798" cy="249798"/>
          </a:xfrm>
          <a:custGeom>
            <a:avLst/>
            <a:gdLst/>
            <a:ahLst/>
            <a:cxnLst/>
            <a:rect r="r" b="b" t="t" l="l"/>
            <a:pathLst>
              <a:path h="249798" w="249798">
                <a:moveTo>
                  <a:pt x="0" y="0"/>
                </a:moveTo>
                <a:lnTo>
                  <a:pt x="249797" y="0"/>
                </a:lnTo>
                <a:lnTo>
                  <a:pt x="249797" y="249797"/>
                </a:lnTo>
                <a:lnTo>
                  <a:pt x="0" y="249797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7" id="7"/>
          <p:cNvSpPr/>
          <p:nvPr/>
        </p:nvSpPr>
        <p:spPr>
          <a:xfrm flipH="false" flipV="false" rot="0">
            <a:off x="12426982" y="713238"/>
            <a:ext cx="249798" cy="249798"/>
          </a:xfrm>
          <a:custGeom>
            <a:avLst/>
            <a:gdLst/>
            <a:ahLst/>
            <a:cxnLst/>
            <a:rect r="r" b="b" t="t" l="l"/>
            <a:pathLst>
              <a:path h="249798" w="249798">
                <a:moveTo>
                  <a:pt x="0" y="0"/>
                </a:moveTo>
                <a:lnTo>
                  <a:pt x="249797" y="0"/>
                </a:lnTo>
                <a:lnTo>
                  <a:pt x="249797" y="249797"/>
                </a:lnTo>
                <a:lnTo>
                  <a:pt x="0" y="24979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8" id="8"/>
          <p:cNvSpPr/>
          <p:nvPr/>
        </p:nvSpPr>
        <p:spPr>
          <a:xfrm flipH="false" flipV="false" rot="0">
            <a:off x="15797894" y="713238"/>
            <a:ext cx="249798" cy="249798"/>
          </a:xfrm>
          <a:custGeom>
            <a:avLst/>
            <a:gdLst/>
            <a:ahLst/>
            <a:cxnLst/>
            <a:rect r="r" b="b" t="t" l="l"/>
            <a:pathLst>
              <a:path h="249798" w="249798">
                <a:moveTo>
                  <a:pt x="0" y="0"/>
                </a:moveTo>
                <a:lnTo>
                  <a:pt x="249798" y="0"/>
                </a:lnTo>
                <a:lnTo>
                  <a:pt x="249798" y="249797"/>
                </a:lnTo>
                <a:lnTo>
                  <a:pt x="0" y="249797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14146012" y="1598361"/>
            <a:ext cx="249798" cy="249798"/>
          </a:xfrm>
          <a:custGeom>
            <a:avLst/>
            <a:gdLst/>
            <a:ahLst/>
            <a:cxnLst/>
            <a:rect r="r" b="b" t="t" l="l"/>
            <a:pathLst>
              <a:path h="249798" w="249798">
                <a:moveTo>
                  <a:pt x="0" y="0"/>
                </a:moveTo>
                <a:lnTo>
                  <a:pt x="249798" y="0"/>
                </a:lnTo>
                <a:lnTo>
                  <a:pt x="249798" y="249798"/>
                </a:lnTo>
                <a:lnTo>
                  <a:pt x="0" y="249798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10" id="10"/>
          <p:cNvSpPr/>
          <p:nvPr/>
        </p:nvSpPr>
        <p:spPr>
          <a:xfrm flipH="false" flipV="false" rot="1028180">
            <a:off x="17529754" y="615845"/>
            <a:ext cx="381466" cy="297598"/>
          </a:xfrm>
          <a:custGeom>
            <a:avLst/>
            <a:gdLst/>
            <a:ahLst/>
            <a:cxnLst/>
            <a:rect r="r" b="b" t="t" l="l"/>
            <a:pathLst>
              <a:path h="297598" w="381466">
                <a:moveTo>
                  <a:pt x="0" y="0"/>
                </a:moveTo>
                <a:lnTo>
                  <a:pt x="381467" y="0"/>
                </a:lnTo>
                <a:lnTo>
                  <a:pt x="381467" y="297597"/>
                </a:lnTo>
                <a:lnTo>
                  <a:pt x="0" y="29759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1" id="11"/>
          <p:cNvSpPr/>
          <p:nvPr/>
        </p:nvSpPr>
        <p:spPr>
          <a:xfrm flipH="false" flipV="false" rot="-1449872">
            <a:off x="13085942" y="2656023"/>
            <a:ext cx="381466" cy="297598"/>
          </a:xfrm>
          <a:custGeom>
            <a:avLst/>
            <a:gdLst/>
            <a:ahLst/>
            <a:cxnLst/>
            <a:rect r="r" b="b" t="t" l="l"/>
            <a:pathLst>
              <a:path h="297598" w="381466">
                <a:moveTo>
                  <a:pt x="0" y="0"/>
                </a:moveTo>
                <a:lnTo>
                  <a:pt x="381466" y="0"/>
                </a:lnTo>
                <a:lnTo>
                  <a:pt x="381466" y="297597"/>
                </a:lnTo>
                <a:lnTo>
                  <a:pt x="0" y="29759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Freeform 12" id="12"/>
          <p:cNvSpPr/>
          <p:nvPr/>
        </p:nvSpPr>
        <p:spPr>
          <a:xfrm flipH="false" flipV="false" rot="-1449872">
            <a:off x="12016183" y="5581648"/>
            <a:ext cx="381466" cy="297598"/>
          </a:xfrm>
          <a:custGeom>
            <a:avLst/>
            <a:gdLst/>
            <a:ahLst/>
            <a:cxnLst/>
            <a:rect r="r" b="b" t="t" l="l"/>
            <a:pathLst>
              <a:path h="297598" w="381466">
                <a:moveTo>
                  <a:pt x="0" y="0"/>
                </a:moveTo>
                <a:lnTo>
                  <a:pt x="381466" y="0"/>
                </a:lnTo>
                <a:lnTo>
                  <a:pt x="381466" y="297597"/>
                </a:lnTo>
                <a:lnTo>
                  <a:pt x="0" y="297597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13" id="13"/>
          <p:cNvSpPr txBox="true"/>
          <p:nvPr/>
        </p:nvSpPr>
        <p:spPr>
          <a:xfrm rot="0">
            <a:off x="1157493" y="944357"/>
            <a:ext cx="11284354" cy="2057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00"/>
              </a:lnSpc>
            </a:pPr>
            <a:r>
              <a:rPr lang="en-US" b="true" sz="45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JENNY, 16: PSYCHOANALYTIC VIEW OF 5 YEARS CARING AND SUPPORT PLAN</a:t>
            </a:r>
          </a:p>
        </p:txBody>
      </p:sp>
      <p:sp>
        <p:nvSpPr>
          <p:cNvPr name="TextBox 14" id="14"/>
          <p:cNvSpPr txBox="true"/>
          <p:nvPr/>
        </p:nvSpPr>
        <p:spPr>
          <a:xfrm rot="0">
            <a:off x="1028700" y="6220997"/>
            <a:ext cx="10063658" cy="22047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19"/>
              </a:lnSpc>
            </a:pPr>
            <a:r>
              <a:rPr lang="en-US" sz="3399" spc="33">
                <a:solidFill>
                  <a:srgbClr val="141724"/>
                </a:solidFill>
                <a:latin typeface="Arial Nova"/>
                <a:ea typeface="Arial Nova"/>
                <a:cs typeface="Arial Nova"/>
                <a:sym typeface="Arial Nova"/>
              </a:rPr>
              <a:t>Module: Psychology in Health and Social Care</a:t>
            </a:r>
          </a:p>
          <a:p>
            <a:pPr algn="ctr">
              <a:lnSpc>
                <a:spcPts val="4419"/>
              </a:lnSpc>
            </a:pPr>
          </a:p>
          <a:p>
            <a:pPr algn="ctr">
              <a:lnSpc>
                <a:spcPts val="4419"/>
              </a:lnSpc>
            </a:pPr>
          </a:p>
          <a:p>
            <a:pPr algn="ctr">
              <a:lnSpc>
                <a:spcPts val="4419"/>
              </a:lnSpc>
            </a:pPr>
          </a:p>
        </p:txBody>
      </p:sp>
      <p:sp>
        <p:nvSpPr>
          <p:cNvPr name="TextBox 15" id="15"/>
          <p:cNvSpPr txBox="true"/>
          <p:nvPr/>
        </p:nvSpPr>
        <p:spPr>
          <a:xfrm rot="0">
            <a:off x="1206964" y="3573508"/>
            <a:ext cx="13079109" cy="1371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00"/>
              </a:lnSpc>
            </a:pPr>
            <a:r>
              <a:rPr lang="en-US" sz="4500" b="tru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T</a:t>
            </a:r>
            <a:r>
              <a:rPr lang="en-US" b="true" sz="45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HEORY: SIGMUND FREUD</a:t>
            </a:r>
          </a:p>
          <a:p>
            <a:pPr algn="l">
              <a:lnSpc>
                <a:spcPts val="5400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897376" y="5310803"/>
            <a:ext cx="7787383" cy="10998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19"/>
              </a:lnSpc>
            </a:pPr>
            <a:r>
              <a:rPr lang="en-US" sz="3399" spc="33">
                <a:solidFill>
                  <a:srgbClr val="141724"/>
                </a:solidFill>
                <a:latin typeface="Arial Nova"/>
                <a:ea typeface="Arial Nova"/>
                <a:cs typeface="Arial Nova"/>
                <a:sym typeface="Arial Nova"/>
              </a:rPr>
              <a:t>Student: Iryna Didushok 2436149</a:t>
            </a:r>
          </a:p>
          <a:p>
            <a:pPr algn="ctr">
              <a:lnSpc>
                <a:spcPts val="4419"/>
              </a:lnSpc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-1080254" y="7181904"/>
            <a:ext cx="10063658" cy="165227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19"/>
              </a:lnSpc>
            </a:pPr>
            <a:r>
              <a:rPr lang="en-US" sz="3399" spc="33">
                <a:solidFill>
                  <a:srgbClr val="141724"/>
                </a:solidFill>
                <a:latin typeface="Arial Nova"/>
                <a:ea typeface="Arial Nova"/>
                <a:cs typeface="Arial Nova"/>
                <a:sym typeface="Arial Nova"/>
              </a:rPr>
              <a:t>Module code: LCHS4010</a:t>
            </a:r>
          </a:p>
          <a:p>
            <a:pPr algn="ctr">
              <a:lnSpc>
                <a:spcPts val="4419"/>
              </a:lnSpc>
            </a:pPr>
          </a:p>
          <a:p>
            <a:pPr algn="ctr">
              <a:lnSpc>
                <a:spcPts val="4419"/>
              </a:lnSpc>
            </a:pPr>
          </a:p>
        </p:txBody>
      </p:sp>
      <p:sp>
        <p:nvSpPr>
          <p:cNvPr name="TextBox 18" id="18"/>
          <p:cNvSpPr txBox="true"/>
          <p:nvPr/>
        </p:nvSpPr>
        <p:spPr>
          <a:xfrm rot="0">
            <a:off x="1028700" y="8136890"/>
            <a:ext cx="5489221" cy="220472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4419"/>
              </a:lnSpc>
            </a:pPr>
            <a:r>
              <a:rPr lang="en-US" sz="3399" spc="33">
                <a:solidFill>
                  <a:srgbClr val="141724"/>
                </a:solidFill>
                <a:latin typeface="Arial Nova"/>
                <a:ea typeface="Arial Nova"/>
                <a:cs typeface="Arial Nova"/>
                <a:sym typeface="Arial Nova"/>
              </a:rPr>
              <a:t>Module lead: Lou Wells</a:t>
            </a:r>
          </a:p>
          <a:p>
            <a:pPr algn="ctr">
              <a:lnSpc>
                <a:spcPts val="4419"/>
              </a:lnSpc>
            </a:pPr>
          </a:p>
          <a:p>
            <a:pPr algn="ctr">
              <a:lnSpc>
                <a:spcPts val="4419"/>
              </a:lnSpc>
            </a:pPr>
          </a:p>
          <a:p>
            <a:pPr algn="ctr">
              <a:lnSpc>
                <a:spcPts val="4419"/>
              </a:lnSpc>
            </a:pPr>
          </a:p>
        </p:txBody>
      </p:sp>
    </p:spTree>
  </p:cSld>
  <p:clrMapOvr>
    <a:masterClrMapping/>
  </p:clrMapOvr>
</p:sld>
</file>

<file path=ppt/slides/slide2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028700" y="3292426"/>
            <a:ext cx="10826185" cy="5695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00" indent="-323850" lvl="1">
              <a:lnSpc>
                <a:spcPts val="4500"/>
              </a:lnSpc>
              <a:buFont typeface="Arial"/>
              <a:buChar char="•"/>
            </a:pPr>
            <a:r>
              <a:rPr lang="en-US" b="true" sz="3000" spc="3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Jenny, 16, cared for mother from age 11 after father died.</a:t>
            </a:r>
          </a:p>
          <a:p>
            <a:pPr algn="l" marL="647700" indent="-323850" lvl="1">
              <a:lnSpc>
                <a:spcPts val="4500"/>
              </a:lnSpc>
              <a:buFont typeface="Arial"/>
              <a:buChar char="•"/>
            </a:pPr>
            <a:r>
              <a:rPr lang="en-US" b="true" sz="3000" spc="3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Mother has limited mobility, memory problems and low mood.</a:t>
            </a:r>
          </a:p>
          <a:p>
            <a:pPr algn="l" marL="647700" indent="-323850" lvl="1">
              <a:lnSpc>
                <a:spcPts val="4500"/>
              </a:lnSpc>
              <a:buFont typeface="Arial"/>
              <a:buChar char="•"/>
            </a:pPr>
            <a:r>
              <a:rPr lang="en-US" b="true" sz="3000" spc="3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Jenny did housework, shopping, paperwork, and emotional support.</a:t>
            </a:r>
          </a:p>
          <a:p>
            <a:pPr algn="l" marL="647700" indent="-323850" lvl="1">
              <a:lnSpc>
                <a:spcPts val="4500"/>
              </a:lnSpc>
              <a:buFont typeface="Arial"/>
              <a:buChar char="•"/>
            </a:pPr>
            <a:r>
              <a:rPr lang="en-US" b="true" sz="3000" spc="3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Main questions: What changed for Jenny? What help does she need?</a:t>
            </a:r>
          </a:p>
          <a:p>
            <a:pPr algn="l">
              <a:lnSpc>
                <a:spcPts val="4500"/>
              </a:lnSpc>
            </a:pPr>
          </a:p>
          <a:p>
            <a:pPr algn="l">
              <a:lnSpc>
                <a:spcPts val="4500"/>
              </a:lnSpc>
            </a:pPr>
          </a:p>
        </p:txBody>
      </p:sp>
      <p:sp>
        <p:nvSpPr>
          <p:cNvPr name="Freeform 3" id="3"/>
          <p:cNvSpPr/>
          <p:nvPr/>
        </p:nvSpPr>
        <p:spPr>
          <a:xfrm flipH="false" flipV="false" rot="0">
            <a:off x="12896349" y="3387676"/>
            <a:ext cx="4794788" cy="4114800"/>
          </a:xfrm>
          <a:custGeom>
            <a:avLst/>
            <a:gdLst/>
            <a:ahLst/>
            <a:cxnLst/>
            <a:rect r="r" b="b" t="t" l="l"/>
            <a:pathLst>
              <a:path h="4114800" w="4794788">
                <a:moveTo>
                  <a:pt x="0" y="0"/>
                </a:moveTo>
                <a:lnTo>
                  <a:pt x="4794788" y="0"/>
                </a:lnTo>
                <a:lnTo>
                  <a:pt x="4794788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4" id="4"/>
          <p:cNvSpPr txBox="true"/>
          <p:nvPr/>
        </p:nvSpPr>
        <p:spPr>
          <a:xfrm rot="0">
            <a:off x="1325116" y="2077147"/>
            <a:ext cx="9958640" cy="685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399"/>
              </a:lnSpc>
            </a:pPr>
            <a:r>
              <a:rPr lang="en-US" b="true" sz="4499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CASE SUMMARY</a:t>
            </a:r>
          </a:p>
        </p:txBody>
      </p:sp>
    </p:spTree>
  </p:cSld>
  <p:clrMapOvr>
    <a:masterClrMapping/>
  </p:clrMapOvr>
</p:sld>
</file>

<file path=ppt/slides/slide3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2274850" y="5589554"/>
            <a:ext cx="2333616" cy="4114800"/>
          </a:xfrm>
          <a:custGeom>
            <a:avLst/>
            <a:gdLst/>
            <a:ahLst/>
            <a:cxnLst/>
            <a:rect r="r" b="b" t="t" l="l"/>
            <a:pathLst>
              <a:path h="4114800" w="2333616">
                <a:moveTo>
                  <a:pt x="0" y="0"/>
                </a:moveTo>
                <a:lnTo>
                  <a:pt x="2333616" y="0"/>
                </a:lnTo>
                <a:lnTo>
                  <a:pt x="2333616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5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3" id="3"/>
          <p:cNvSpPr txBox="true"/>
          <p:nvPr/>
        </p:nvSpPr>
        <p:spPr>
          <a:xfrm rot="0">
            <a:off x="1335805" y="685800"/>
            <a:ext cx="9503223" cy="685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00"/>
              </a:lnSpc>
            </a:pPr>
            <a:r>
              <a:rPr lang="en-US" b="true" sz="45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WHY FREUD’S THEORY?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8565347" y="1090579"/>
            <a:ext cx="5760502" cy="9461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700"/>
              </a:lnSpc>
            </a:pPr>
            <a:r>
              <a:rPr lang="en-US" sz="5500">
                <a:solidFill>
                  <a:srgbClr val="5C745C"/>
                </a:solidFill>
                <a:latin typeface="TT Lovelies Script"/>
                <a:ea typeface="TT Lovelies Script"/>
                <a:cs typeface="TT Lovelies Script"/>
                <a:sym typeface="TT Lovelies Script"/>
              </a:rPr>
              <a:t>Matters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028700" y="2274854"/>
            <a:ext cx="12968033" cy="25527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00" indent="-323850" lvl="1">
              <a:lnSpc>
                <a:spcPts val="3900"/>
              </a:lnSpc>
              <a:buFont typeface="Arial"/>
              <a:buChar char="•"/>
            </a:pP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Freud studies hidden feelings, early family ties and inner conflicts.</a:t>
            </a:r>
          </a:p>
          <a:p>
            <a:pPr algn="l" marL="647700" indent="-323850" lvl="1">
              <a:lnSpc>
                <a:spcPts val="4500"/>
              </a:lnSpc>
              <a:buFont typeface="Arial"/>
              <a:buChar char="•"/>
            </a:pP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This helps explain guilt, role changes and defence ways.</a:t>
            </a:r>
          </a:p>
          <a:p>
            <a:pPr algn="l" marL="647700" indent="-323850" lvl="1">
              <a:lnSpc>
                <a:spcPts val="3900"/>
              </a:lnSpc>
              <a:buFont typeface="Arial"/>
              <a:buChar char="•"/>
            </a:pP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Short paraphrase quote: “Early family life leaves strong marks in the mind.” (Freud, S.1923)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6" id="6"/>
          <p:cNvSpPr txBox="true"/>
          <p:nvPr/>
        </p:nvSpPr>
        <p:spPr>
          <a:xfrm rot="0">
            <a:off x="5276406" y="5246654"/>
            <a:ext cx="7735187" cy="6858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5400"/>
              </a:lnSpc>
            </a:pPr>
            <a:r>
              <a:rPr lang="en-US" b="true" sz="45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KEY IDEAS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5146264" y="6172200"/>
            <a:ext cx="12814822" cy="3962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just" marL="647700" indent="-323850" lvl="1">
              <a:lnSpc>
                <a:spcPts val="3900"/>
              </a:lnSpc>
              <a:buFont typeface="Arial"/>
              <a:buChar char="•"/>
            </a:pP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Id = basic wishes and desires;</a:t>
            </a:r>
          </a:p>
          <a:p>
            <a:pPr algn="just">
              <a:lnSpc>
                <a:spcPts val="3900"/>
              </a:lnSpc>
            </a:pP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       </a:t>
            </a: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Ego = deals with reality; </a:t>
            </a:r>
          </a:p>
          <a:p>
            <a:pPr algn="just">
              <a:lnSpc>
                <a:spcPts val="3900"/>
              </a:lnSpc>
            </a:pP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       Superego = rules and guilt (Freud).</a:t>
            </a:r>
          </a:p>
          <a:p>
            <a:pPr algn="just">
              <a:lnSpc>
                <a:spcPts val="3900"/>
              </a:lnSpc>
            </a:pPr>
          </a:p>
          <a:p>
            <a:pPr algn="just" marL="647700" indent="-323850" lvl="1">
              <a:lnSpc>
                <a:spcPts val="3900"/>
              </a:lnSpc>
              <a:buFont typeface="Arial"/>
              <a:buChar char="•"/>
            </a:pP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Repression and defence: people push away hard feelings to  cope.</a:t>
            </a:r>
          </a:p>
          <a:p>
            <a:pPr algn="just" marL="647700" indent="-323850" lvl="1">
              <a:lnSpc>
                <a:spcPts val="3900"/>
              </a:lnSpc>
              <a:buFont typeface="Arial"/>
              <a:buChar char="•"/>
            </a:pP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Development stages idea: early stages affect later life</a:t>
            </a:r>
          </a:p>
          <a:p>
            <a:pPr algn="just">
              <a:lnSpc>
                <a:spcPts val="3900"/>
              </a:lnSpc>
            </a:pPr>
            <a:r>
              <a:rPr lang="en-US" b="true" sz="3000" spc="24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(Freud, S.1923).</a:t>
            </a:r>
          </a:p>
          <a:p>
            <a:pPr algn="just">
              <a:lnSpc>
                <a:spcPts val="3900"/>
              </a:lnSpc>
            </a:pPr>
          </a:p>
        </p:txBody>
      </p:sp>
    </p:spTree>
  </p:cSld>
  <p:clrMapOvr>
    <a:masterClrMapping/>
  </p:clrMapOvr>
</p:sld>
</file>

<file path=ppt/slides/slide4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635839" y="1759906"/>
            <a:ext cx="8834161" cy="1973274"/>
          </a:xfrm>
          <a:custGeom>
            <a:avLst/>
            <a:gdLst/>
            <a:ahLst/>
            <a:cxnLst/>
            <a:rect r="r" b="b" t="t" l="l"/>
            <a:pathLst>
              <a:path h="1973274" w="8834161">
                <a:moveTo>
                  <a:pt x="0" y="0"/>
                </a:moveTo>
                <a:lnTo>
                  <a:pt x="8834160" y="0"/>
                </a:lnTo>
                <a:lnTo>
                  <a:pt x="8834160" y="1973274"/>
                </a:lnTo>
                <a:lnTo>
                  <a:pt x="0" y="197327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alphaModFix amt="80000"/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-24475" b="0"/>
            </a:stretch>
          </a:blipFill>
        </p:spPr>
      </p:sp>
      <p:sp>
        <p:nvSpPr>
          <p:cNvPr name="Freeform 3" id="3"/>
          <p:cNvSpPr/>
          <p:nvPr/>
        </p:nvSpPr>
        <p:spPr>
          <a:xfrm flipH="false" flipV="false" rot="0">
            <a:off x="1806777" y="3832837"/>
            <a:ext cx="8838853" cy="1974323"/>
          </a:xfrm>
          <a:custGeom>
            <a:avLst/>
            <a:gdLst/>
            <a:ahLst/>
            <a:cxnLst/>
            <a:rect r="r" b="b" t="t" l="l"/>
            <a:pathLst>
              <a:path h="1974323" w="8838853">
                <a:moveTo>
                  <a:pt x="0" y="0"/>
                </a:moveTo>
                <a:lnTo>
                  <a:pt x="8838853" y="0"/>
                </a:lnTo>
                <a:lnTo>
                  <a:pt x="8838853" y="1974323"/>
                </a:lnTo>
                <a:lnTo>
                  <a:pt x="0" y="1974323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alphaModFix amt="80000"/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-24475" b="0"/>
            </a:stretch>
          </a:blipFill>
        </p:spPr>
      </p:sp>
      <p:sp>
        <p:nvSpPr>
          <p:cNvPr name="Freeform 4" id="4"/>
          <p:cNvSpPr/>
          <p:nvPr/>
        </p:nvSpPr>
        <p:spPr>
          <a:xfrm flipH="false" flipV="false" rot="0">
            <a:off x="2858796" y="5906816"/>
            <a:ext cx="8834161" cy="1973274"/>
          </a:xfrm>
          <a:custGeom>
            <a:avLst/>
            <a:gdLst/>
            <a:ahLst/>
            <a:cxnLst/>
            <a:rect r="r" b="b" t="t" l="l"/>
            <a:pathLst>
              <a:path h="1973274" w="8834161">
                <a:moveTo>
                  <a:pt x="0" y="0"/>
                </a:moveTo>
                <a:lnTo>
                  <a:pt x="8834160" y="0"/>
                </a:lnTo>
                <a:lnTo>
                  <a:pt x="8834160" y="1973275"/>
                </a:lnTo>
                <a:lnTo>
                  <a:pt x="0" y="1973275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alphaModFix amt="80000"/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-24475" b="0"/>
            </a:stretch>
          </a:blipFill>
        </p:spPr>
      </p:sp>
      <p:sp>
        <p:nvSpPr>
          <p:cNvPr name="Freeform 5" id="5"/>
          <p:cNvSpPr/>
          <p:nvPr/>
        </p:nvSpPr>
        <p:spPr>
          <a:xfrm flipH="false" flipV="false" rot="0">
            <a:off x="4724573" y="7975341"/>
            <a:ext cx="8838853" cy="1974323"/>
          </a:xfrm>
          <a:custGeom>
            <a:avLst/>
            <a:gdLst/>
            <a:ahLst/>
            <a:cxnLst/>
            <a:rect r="r" b="b" t="t" l="l"/>
            <a:pathLst>
              <a:path h="1974323" w="8838853">
                <a:moveTo>
                  <a:pt x="0" y="0"/>
                </a:moveTo>
                <a:lnTo>
                  <a:pt x="8838854" y="0"/>
                </a:lnTo>
                <a:lnTo>
                  <a:pt x="8838854" y="1974323"/>
                </a:lnTo>
                <a:lnTo>
                  <a:pt x="0" y="1974323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56000"/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 l="0" t="0" r="-24475" b="0"/>
            </a:stretch>
          </a:blipFill>
        </p:spPr>
      </p:sp>
      <p:sp>
        <p:nvSpPr>
          <p:cNvPr name="Freeform 6" id="6"/>
          <p:cNvSpPr/>
          <p:nvPr/>
        </p:nvSpPr>
        <p:spPr>
          <a:xfrm flipH="false" flipV="false" rot="0">
            <a:off x="12961483" y="2491749"/>
            <a:ext cx="4297817" cy="4997462"/>
          </a:xfrm>
          <a:custGeom>
            <a:avLst/>
            <a:gdLst/>
            <a:ahLst/>
            <a:cxnLst/>
            <a:rect r="r" b="b" t="t" l="l"/>
            <a:pathLst>
              <a:path h="4997462" w="4297817">
                <a:moveTo>
                  <a:pt x="0" y="0"/>
                </a:moveTo>
                <a:lnTo>
                  <a:pt x="4297817" y="0"/>
                </a:lnTo>
                <a:lnTo>
                  <a:pt x="4297817" y="4997462"/>
                </a:lnTo>
                <a:lnTo>
                  <a:pt x="0" y="4997462"/>
                </a:lnTo>
                <a:lnTo>
                  <a:pt x="0" y="0"/>
                </a:lnTo>
                <a:close/>
              </a:path>
            </a:pathLst>
          </a:custGeom>
          <a:blipFill>
            <a:blip r:embed="rId10"/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2858796" y="2115866"/>
            <a:ext cx="5273533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Jenny had adult duties at an important teen time.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3719584" y="4228480"/>
            <a:ext cx="6926047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She missed normal teen things: friends, play, study and identity work.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9" id="9"/>
          <p:cNvSpPr txBox="true"/>
          <p:nvPr/>
        </p:nvSpPr>
        <p:spPr>
          <a:xfrm rot="0">
            <a:off x="2063175" y="293056"/>
            <a:ext cx="14161650" cy="838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0" indent="0" lvl="0">
              <a:lnSpc>
                <a:spcPts val="6599"/>
              </a:lnSpc>
              <a:spcBef>
                <a:spcPct val="0"/>
              </a:spcBef>
            </a:pPr>
            <a:r>
              <a:rPr lang="en-US" b="true" sz="5499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EFFECTS </a:t>
            </a:r>
            <a:r>
              <a:rPr lang="en-US" b="true" sz="5499" strike="noStrike" u="non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O</a:t>
            </a:r>
            <a:r>
              <a:rPr lang="en-US" b="true" sz="5499" strike="noStrike" u="non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F</a:t>
            </a:r>
            <a:r>
              <a:rPr lang="en-US" b="true" sz="5499" strike="noStrike" u="non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 E</a:t>
            </a:r>
            <a:r>
              <a:rPr lang="en-US" b="true" sz="5499" strike="noStrike" u="non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ARLY ADUL</a:t>
            </a:r>
            <a:r>
              <a:rPr lang="en-US" b="true" sz="5499" strike="noStrike" u="non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T</a:t>
            </a:r>
            <a:r>
              <a:rPr lang="en-US" b="true" sz="5499" strike="noStrike" u="non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 RO</a:t>
            </a:r>
            <a:r>
              <a:rPr lang="en-US" b="true" sz="5499" strike="noStrike" u="non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L</a:t>
            </a:r>
            <a:r>
              <a:rPr lang="en-US" b="true" sz="5499" strike="noStrike" u="non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E</a:t>
            </a:r>
            <a:r>
              <a:rPr lang="en-US" b="true" sz="5499" strike="noStrike" u="non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 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5052919" y="6302460"/>
            <a:ext cx="7214464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Strong guilt, hidden anger, anxiety, </a:t>
            </a:r>
          </a:p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low mood and physical complaints.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6628821" y="8470641"/>
            <a:ext cx="6934606" cy="990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Taking adult duties as a child can leave long emotional weight. </a:t>
            </a:r>
          </a:p>
        </p:txBody>
      </p:sp>
      <p:sp>
        <p:nvSpPr>
          <p:cNvPr name="TextBox 12" id="12"/>
          <p:cNvSpPr txBox="true"/>
          <p:nvPr/>
        </p:nvSpPr>
        <p:spPr>
          <a:xfrm rot="0">
            <a:off x="13563427" y="9442191"/>
            <a:ext cx="4724573" cy="352468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920"/>
              </a:lnSpc>
            </a:pPr>
            <a:r>
              <a:rPr lang="en-US" sz="2246" spc="22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Aldridge, J. &amp; Becker, S. (1999)</a:t>
            </a:r>
          </a:p>
        </p:txBody>
      </p:sp>
    </p:spTree>
  </p:cSld>
  <p:clrMapOvr>
    <a:masterClrMapping/>
  </p:clrMapOvr>
</p:sld>
</file>

<file path=ppt/slides/slide5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AutoShape 2" id="2"/>
          <p:cNvSpPr/>
          <p:nvPr/>
        </p:nvSpPr>
        <p:spPr>
          <a:xfrm flipV="true">
            <a:off x="16369268" y="9047480"/>
            <a:ext cx="890032" cy="228600"/>
          </a:xfrm>
          <a:prstGeom prst="line">
            <a:avLst/>
          </a:prstGeom>
          <a:ln cap="flat" w="38100">
            <a:solidFill>
              <a:srgbClr val="FFFDF1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3" id="3"/>
          <p:cNvSpPr/>
          <p:nvPr/>
        </p:nvSpPr>
        <p:spPr>
          <a:xfrm flipH="false" flipV="false" rot="0">
            <a:off x="7245766" y="4397255"/>
            <a:ext cx="500990" cy="601626"/>
          </a:xfrm>
          <a:custGeom>
            <a:avLst/>
            <a:gdLst/>
            <a:ahLst/>
            <a:cxnLst/>
            <a:rect r="r" b="b" t="t" l="l"/>
            <a:pathLst>
              <a:path h="601626" w="500990">
                <a:moveTo>
                  <a:pt x="0" y="0"/>
                </a:moveTo>
                <a:lnTo>
                  <a:pt x="500990" y="0"/>
                </a:lnTo>
                <a:lnTo>
                  <a:pt x="500990" y="601626"/>
                </a:lnTo>
                <a:lnTo>
                  <a:pt x="0" y="6016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7245766" y="5827355"/>
            <a:ext cx="500990" cy="601626"/>
          </a:xfrm>
          <a:custGeom>
            <a:avLst/>
            <a:gdLst/>
            <a:ahLst/>
            <a:cxnLst/>
            <a:rect r="r" b="b" t="t" l="l"/>
            <a:pathLst>
              <a:path h="601626" w="500990">
                <a:moveTo>
                  <a:pt x="0" y="0"/>
                </a:moveTo>
                <a:lnTo>
                  <a:pt x="500990" y="0"/>
                </a:lnTo>
                <a:lnTo>
                  <a:pt x="500990" y="601626"/>
                </a:lnTo>
                <a:lnTo>
                  <a:pt x="0" y="60162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5" id="5"/>
          <p:cNvSpPr/>
          <p:nvPr/>
        </p:nvSpPr>
        <p:spPr>
          <a:xfrm flipH="false" flipV="false" rot="0">
            <a:off x="7245766" y="7257456"/>
            <a:ext cx="500990" cy="601626"/>
          </a:xfrm>
          <a:custGeom>
            <a:avLst/>
            <a:gdLst/>
            <a:ahLst/>
            <a:cxnLst/>
            <a:rect r="r" b="b" t="t" l="l"/>
            <a:pathLst>
              <a:path h="601626" w="500990">
                <a:moveTo>
                  <a:pt x="0" y="0"/>
                </a:moveTo>
                <a:lnTo>
                  <a:pt x="500990" y="0"/>
                </a:lnTo>
                <a:lnTo>
                  <a:pt x="500990" y="601625"/>
                </a:lnTo>
                <a:lnTo>
                  <a:pt x="0" y="60162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6" id="6"/>
          <p:cNvSpPr/>
          <p:nvPr/>
        </p:nvSpPr>
        <p:spPr>
          <a:xfrm flipH="false" flipV="false" rot="0">
            <a:off x="610010" y="4477632"/>
            <a:ext cx="6230728" cy="4780668"/>
          </a:xfrm>
          <a:custGeom>
            <a:avLst/>
            <a:gdLst/>
            <a:ahLst/>
            <a:cxnLst/>
            <a:rect r="r" b="b" t="t" l="l"/>
            <a:pathLst>
              <a:path h="4780668" w="6230728">
                <a:moveTo>
                  <a:pt x="0" y="0"/>
                </a:moveTo>
                <a:lnTo>
                  <a:pt x="6230728" y="0"/>
                </a:lnTo>
                <a:lnTo>
                  <a:pt x="6230728" y="4780668"/>
                </a:lnTo>
                <a:lnTo>
                  <a:pt x="0" y="4780668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TextBox 7" id="7"/>
          <p:cNvSpPr txBox="true"/>
          <p:nvPr/>
        </p:nvSpPr>
        <p:spPr>
          <a:xfrm rot="0">
            <a:off x="2947362" y="1224280"/>
            <a:ext cx="5127153" cy="9144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199"/>
              </a:lnSpc>
            </a:pPr>
            <a:r>
              <a:rPr lang="en-US" b="true" sz="5999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NATURE </a:t>
            </a:r>
          </a:p>
        </p:txBody>
      </p:sp>
      <p:sp>
        <p:nvSpPr>
          <p:cNvPr name="TextBox 8" id="8"/>
          <p:cNvSpPr txBox="true"/>
          <p:nvPr/>
        </p:nvSpPr>
        <p:spPr>
          <a:xfrm rot="0">
            <a:off x="6840738" y="2152975"/>
            <a:ext cx="8861407" cy="933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b="true" sz="60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NUR</a:t>
            </a:r>
            <a:r>
              <a:rPr lang="en-US" b="true" sz="60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TURE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5383418" y="1475105"/>
            <a:ext cx="5760502" cy="1193801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799"/>
              </a:lnSpc>
            </a:pPr>
            <a:r>
              <a:rPr lang="en-US" sz="6999">
                <a:solidFill>
                  <a:srgbClr val="5C745C"/>
                </a:solidFill>
                <a:latin typeface="TT Lovelies Script"/>
                <a:ea typeface="TT Lovelies Script"/>
                <a:cs typeface="TT Lovelies Script"/>
                <a:sym typeface="TT Lovelies Script"/>
              </a:rPr>
              <a:t>and</a:t>
            </a:r>
          </a:p>
        </p:txBody>
      </p:sp>
      <p:sp>
        <p:nvSpPr>
          <p:cNvPr name="TextBox 10" id="10"/>
          <p:cNvSpPr txBox="true"/>
          <p:nvPr/>
        </p:nvSpPr>
        <p:spPr>
          <a:xfrm rot="0">
            <a:off x="8012340" y="4226021"/>
            <a:ext cx="8211619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Biology: long stress changes hormones and brain (stress affects body).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11" id="11"/>
          <p:cNvSpPr txBox="true"/>
          <p:nvPr/>
        </p:nvSpPr>
        <p:spPr>
          <a:xfrm rot="0">
            <a:off x="8012340" y="5649281"/>
            <a:ext cx="924696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Environment: little help, money or social support makes things worse.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8012340" y="7097081"/>
            <a:ext cx="8211619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Both biology and home life work together to affect Jenny’s health.</a:t>
            </a:r>
          </a:p>
          <a:p>
            <a:pPr algn="l">
              <a:lnSpc>
                <a:spcPts val="3900"/>
              </a:lnSpc>
            </a:pPr>
          </a:p>
        </p:txBody>
      </p:sp>
    </p:spTree>
  </p:cSld>
  <p:clrMapOvr>
    <a:masterClrMapping/>
  </p:clrMapOvr>
</p:sld>
</file>

<file path=ppt/slides/slide6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600075" y="1685466"/>
            <a:ext cx="857250" cy="857250"/>
          </a:xfrm>
          <a:custGeom>
            <a:avLst/>
            <a:gdLst/>
            <a:ahLst/>
            <a:cxnLst/>
            <a:rect r="r" b="b" t="t" l="l"/>
            <a:pathLst>
              <a:path h="857250" w="857250">
                <a:moveTo>
                  <a:pt x="0" y="0"/>
                </a:moveTo>
                <a:lnTo>
                  <a:pt x="857250" y="0"/>
                </a:lnTo>
                <a:lnTo>
                  <a:pt x="857250" y="857250"/>
                </a:lnTo>
                <a:lnTo>
                  <a:pt x="0" y="8572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0">
            <a:off x="647518" y="2975322"/>
            <a:ext cx="809807" cy="876759"/>
          </a:xfrm>
          <a:custGeom>
            <a:avLst/>
            <a:gdLst/>
            <a:ahLst/>
            <a:cxnLst/>
            <a:rect r="r" b="b" t="t" l="l"/>
            <a:pathLst>
              <a:path h="876759" w="809807">
                <a:moveTo>
                  <a:pt x="0" y="0"/>
                </a:moveTo>
                <a:lnTo>
                  <a:pt x="809807" y="0"/>
                </a:lnTo>
                <a:lnTo>
                  <a:pt x="809807" y="876760"/>
                </a:lnTo>
                <a:lnTo>
                  <a:pt x="0" y="87676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647518" y="4284689"/>
            <a:ext cx="857250" cy="858811"/>
          </a:xfrm>
          <a:custGeom>
            <a:avLst/>
            <a:gdLst/>
            <a:ahLst/>
            <a:cxnLst/>
            <a:rect r="r" b="b" t="t" l="l"/>
            <a:pathLst>
              <a:path h="858811" w="857250">
                <a:moveTo>
                  <a:pt x="0" y="0"/>
                </a:moveTo>
                <a:lnTo>
                  <a:pt x="857250" y="0"/>
                </a:lnTo>
                <a:lnTo>
                  <a:pt x="857250" y="858811"/>
                </a:lnTo>
                <a:lnTo>
                  <a:pt x="0" y="858811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5" id="5"/>
          <p:cNvSpPr/>
          <p:nvPr/>
        </p:nvSpPr>
        <p:spPr>
          <a:xfrm flipH="false" flipV="false" rot="0">
            <a:off x="9548903" y="5554636"/>
            <a:ext cx="857250" cy="857250"/>
          </a:xfrm>
          <a:custGeom>
            <a:avLst/>
            <a:gdLst/>
            <a:ahLst/>
            <a:cxnLst/>
            <a:rect r="r" b="b" t="t" l="l"/>
            <a:pathLst>
              <a:path h="857250" w="857250">
                <a:moveTo>
                  <a:pt x="0" y="0"/>
                </a:moveTo>
                <a:lnTo>
                  <a:pt x="857250" y="0"/>
                </a:lnTo>
                <a:lnTo>
                  <a:pt x="857250" y="857250"/>
                </a:lnTo>
                <a:lnTo>
                  <a:pt x="0" y="85725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6" id="6"/>
          <p:cNvSpPr/>
          <p:nvPr/>
        </p:nvSpPr>
        <p:spPr>
          <a:xfrm flipH="false" flipV="false" rot="0">
            <a:off x="9612119" y="6828535"/>
            <a:ext cx="730818" cy="791240"/>
          </a:xfrm>
          <a:custGeom>
            <a:avLst/>
            <a:gdLst/>
            <a:ahLst/>
            <a:cxnLst/>
            <a:rect r="r" b="b" t="t" l="l"/>
            <a:pathLst>
              <a:path h="791240" w="730818">
                <a:moveTo>
                  <a:pt x="0" y="0"/>
                </a:moveTo>
                <a:lnTo>
                  <a:pt x="730818" y="0"/>
                </a:lnTo>
                <a:lnTo>
                  <a:pt x="730818" y="791239"/>
                </a:lnTo>
                <a:lnTo>
                  <a:pt x="0" y="791239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7" id="7"/>
          <p:cNvSpPr/>
          <p:nvPr/>
        </p:nvSpPr>
        <p:spPr>
          <a:xfrm flipH="false" flipV="false" rot="0">
            <a:off x="9548903" y="8038874"/>
            <a:ext cx="857250" cy="858811"/>
          </a:xfrm>
          <a:custGeom>
            <a:avLst/>
            <a:gdLst/>
            <a:ahLst/>
            <a:cxnLst/>
            <a:rect r="r" b="b" t="t" l="l"/>
            <a:pathLst>
              <a:path h="858811" w="857250">
                <a:moveTo>
                  <a:pt x="0" y="0"/>
                </a:moveTo>
                <a:lnTo>
                  <a:pt x="857250" y="0"/>
                </a:lnTo>
                <a:lnTo>
                  <a:pt x="857250" y="858812"/>
                </a:lnTo>
                <a:lnTo>
                  <a:pt x="0" y="858812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8" id="8"/>
          <p:cNvSpPr/>
          <p:nvPr/>
        </p:nvSpPr>
        <p:spPr>
          <a:xfrm flipH="false" flipV="false" rot="0">
            <a:off x="13993816" y="354772"/>
            <a:ext cx="3265484" cy="2620551"/>
          </a:xfrm>
          <a:custGeom>
            <a:avLst/>
            <a:gdLst/>
            <a:ahLst/>
            <a:cxnLst/>
            <a:rect r="r" b="b" t="t" l="l"/>
            <a:pathLst>
              <a:path h="2620551" w="3265484">
                <a:moveTo>
                  <a:pt x="0" y="0"/>
                </a:moveTo>
                <a:lnTo>
                  <a:pt x="3265484" y="0"/>
                </a:lnTo>
                <a:lnTo>
                  <a:pt x="3265484" y="2620550"/>
                </a:lnTo>
                <a:lnTo>
                  <a:pt x="0" y="262055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alphaModFix amt="89000"/>
            </a:blip>
            <a:stretch>
              <a:fillRect l="0" t="0" r="0" b="0"/>
            </a:stretch>
          </a:blipFill>
        </p:spPr>
      </p:sp>
      <p:sp>
        <p:nvSpPr>
          <p:cNvPr name="Freeform 9" id="9"/>
          <p:cNvSpPr/>
          <p:nvPr/>
        </p:nvSpPr>
        <p:spPr>
          <a:xfrm flipH="false" flipV="false" rot="0">
            <a:off x="2512597" y="5981025"/>
            <a:ext cx="5339577" cy="3704332"/>
          </a:xfrm>
          <a:custGeom>
            <a:avLst/>
            <a:gdLst/>
            <a:ahLst/>
            <a:cxnLst/>
            <a:rect r="r" b="b" t="t" l="l"/>
            <a:pathLst>
              <a:path h="3704332" w="5339577">
                <a:moveTo>
                  <a:pt x="0" y="0"/>
                </a:moveTo>
                <a:lnTo>
                  <a:pt x="5339577" y="0"/>
                </a:lnTo>
                <a:lnTo>
                  <a:pt x="5339577" y="3704332"/>
                </a:lnTo>
                <a:lnTo>
                  <a:pt x="0" y="3704332"/>
                </a:lnTo>
                <a:lnTo>
                  <a:pt x="0" y="0"/>
                </a:lnTo>
                <a:close/>
              </a:path>
            </a:pathLst>
          </a:custGeom>
          <a:blipFill>
            <a:blip r:embed="rId9">
              <a:alphaModFix amt="88000"/>
            </a:blip>
            <a:stretch>
              <a:fillRect l="0" t="0" r="0" b="0"/>
            </a:stretch>
          </a:blipFill>
        </p:spPr>
      </p:sp>
      <p:sp>
        <p:nvSpPr>
          <p:cNvPr name="TextBox 10" id="10"/>
          <p:cNvSpPr txBox="true"/>
          <p:nvPr/>
        </p:nvSpPr>
        <p:spPr>
          <a:xfrm rot="0">
            <a:off x="1583376" y="628650"/>
            <a:ext cx="9880305" cy="781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0"/>
              </a:lnSpc>
            </a:pPr>
            <a:r>
              <a:rPr lang="en-US" sz="5000" b="tru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 J</a:t>
            </a:r>
            <a:r>
              <a:rPr lang="en-US" b="true" sz="50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ENNY’S NEEDS</a:t>
            </a:r>
          </a:p>
        </p:txBody>
      </p:sp>
      <p:sp>
        <p:nvSpPr>
          <p:cNvPr name="TextBox 11" id="11"/>
          <p:cNvSpPr txBox="true"/>
          <p:nvPr/>
        </p:nvSpPr>
        <p:spPr>
          <a:xfrm rot="0">
            <a:off x="1583376" y="1647366"/>
            <a:ext cx="719802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Psychological: reduce guilt, help with feelings, build identity and confidence.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12" id="12"/>
          <p:cNvSpPr txBox="true"/>
          <p:nvPr/>
        </p:nvSpPr>
        <p:spPr>
          <a:xfrm rot="0">
            <a:off x="1583376" y="2937222"/>
            <a:ext cx="8565530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Practical: less daily work, help with shopping, cleaning, paperwork.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13" id="13"/>
          <p:cNvSpPr txBox="true"/>
          <p:nvPr/>
        </p:nvSpPr>
        <p:spPr>
          <a:xfrm rot="0">
            <a:off x="1583376" y="4218900"/>
            <a:ext cx="7351841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Social &amp; school: keep friends, school support and time to study.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14" id="14"/>
          <p:cNvSpPr txBox="true"/>
          <p:nvPr/>
        </p:nvSpPr>
        <p:spPr>
          <a:xfrm rot="0">
            <a:off x="10616466" y="3820701"/>
            <a:ext cx="6028147" cy="1543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0"/>
              </a:lnSpc>
            </a:pPr>
            <a:r>
              <a:rPr lang="en-US" sz="5000" b="tru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TH</a:t>
            </a:r>
            <a:r>
              <a:rPr lang="en-US" b="true" sz="50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ERAPY AND FAMILY WORK</a:t>
            </a:r>
          </a:p>
        </p:txBody>
      </p:sp>
      <p:sp>
        <p:nvSpPr>
          <p:cNvPr name="TextBox 15" id="15"/>
          <p:cNvSpPr txBox="true"/>
          <p:nvPr/>
        </p:nvSpPr>
        <p:spPr>
          <a:xfrm rot="0">
            <a:off x="10616466" y="5516536"/>
            <a:ext cx="7351841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One-to-one psychodynamic therapy: find hidden feelings and patterns.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16" id="16"/>
          <p:cNvSpPr txBox="true"/>
          <p:nvPr/>
        </p:nvSpPr>
        <p:spPr>
          <a:xfrm rot="0">
            <a:off x="10616466" y="6790435"/>
            <a:ext cx="7351841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Family therapy: change roles and share tasks more fairly.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17" id="17"/>
          <p:cNvSpPr txBox="true"/>
          <p:nvPr/>
        </p:nvSpPr>
        <p:spPr>
          <a:xfrm rot="0">
            <a:off x="10616466" y="8000774"/>
            <a:ext cx="7351841" cy="19812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39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Treat mother’s mood and memory: medical check and support improve family balance.</a:t>
            </a:r>
          </a:p>
          <a:p>
            <a:pPr algn="l">
              <a:lnSpc>
                <a:spcPts val="3900"/>
              </a:lnSpc>
            </a:pPr>
          </a:p>
        </p:txBody>
      </p:sp>
      <p:sp>
        <p:nvSpPr>
          <p:cNvPr name="TextBox 18" id="18"/>
          <p:cNvSpPr txBox="true"/>
          <p:nvPr/>
        </p:nvSpPr>
        <p:spPr>
          <a:xfrm rot="0">
            <a:off x="10406153" y="9648599"/>
            <a:ext cx="6028147" cy="333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40"/>
              </a:lnSpc>
            </a:pPr>
            <a:r>
              <a:rPr lang="en-US" b="true" sz="220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FONAGY, P. &amp; TARGET, M. (2003)</a:t>
            </a:r>
          </a:p>
        </p:txBody>
      </p:sp>
      <p:sp>
        <p:nvSpPr>
          <p:cNvPr name="TextBox 19" id="19"/>
          <p:cNvSpPr txBox="true"/>
          <p:nvPr/>
        </p:nvSpPr>
        <p:spPr>
          <a:xfrm rot="0">
            <a:off x="1457325" y="5395575"/>
            <a:ext cx="6028147" cy="33337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2640"/>
              </a:lnSpc>
            </a:pPr>
            <a:r>
              <a:rPr lang="en-US" b="true" sz="220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FONAGY, P. &amp; TARGET, M. (2003)</a:t>
            </a:r>
          </a:p>
        </p:txBody>
      </p:sp>
    </p:spTree>
  </p:cSld>
  <p:clrMapOvr>
    <a:masterClrMapping/>
  </p:clrMapOvr>
</p:sld>
</file>

<file path=ppt/slides/slide7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8970012" y="3779998"/>
            <a:ext cx="9317988" cy="1863598"/>
          </a:xfrm>
          <a:custGeom>
            <a:avLst/>
            <a:gdLst/>
            <a:ahLst/>
            <a:cxnLst/>
            <a:rect r="r" b="b" t="t" l="l"/>
            <a:pathLst>
              <a:path h="1863598" w="9317988">
                <a:moveTo>
                  <a:pt x="0" y="0"/>
                </a:moveTo>
                <a:lnTo>
                  <a:pt x="9317988" y="0"/>
                </a:lnTo>
                <a:lnTo>
                  <a:pt x="9317988" y="1863597"/>
                </a:lnTo>
                <a:lnTo>
                  <a:pt x="0" y="186359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3" id="3"/>
          <p:cNvSpPr/>
          <p:nvPr/>
        </p:nvSpPr>
        <p:spPr>
          <a:xfrm flipH="false" flipV="false" rot="0">
            <a:off x="4380099" y="6142906"/>
            <a:ext cx="9179826" cy="1835965"/>
          </a:xfrm>
          <a:custGeom>
            <a:avLst/>
            <a:gdLst/>
            <a:ahLst/>
            <a:cxnLst/>
            <a:rect r="r" b="b" t="t" l="l"/>
            <a:pathLst>
              <a:path h="1835965" w="9179826">
                <a:moveTo>
                  <a:pt x="0" y="0"/>
                </a:moveTo>
                <a:lnTo>
                  <a:pt x="9179826" y="0"/>
                </a:lnTo>
                <a:lnTo>
                  <a:pt x="9179826" y="1835965"/>
                </a:lnTo>
                <a:lnTo>
                  <a:pt x="0" y="1835965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4" id="4"/>
          <p:cNvSpPr/>
          <p:nvPr/>
        </p:nvSpPr>
        <p:spPr>
          <a:xfrm flipH="false" flipV="false" rot="0">
            <a:off x="47955" y="3846614"/>
            <a:ext cx="9096045" cy="1819209"/>
          </a:xfrm>
          <a:custGeom>
            <a:avLst/>
            <a:gdLst/>
            <a:ahLst/>
            <a:cxnLst/>
            <a:rect r="r" b="b" t="t" l="l"/>
            <a:pathLst>
              <a:path h="1819209" w="9096045">
                <a:moveTo>
                  <a:pt x="0" y="0"/>
                </a:moveTo>
                <a:lnTo>
                  <a:pt x="9096045" y="0"/>
                </a:lnTo>
                <a:lnTo>
                  <a:pt x="9096045" y="1819209"/>
                </a:lnTo>
                <a:lnTo>
                  <a:pt x="0" y="1819209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5" id="5"/>
          <p:cNvSpPr txBox="true"/>
          <p:nvPr/>
        </p:nvSpPr>
        <p:spPr>
          <a:xfrm rot="0">
            <a:off x="3034266" y="1349472"/>
            <a:ext cx="12219467" cy="1543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6000"/>
              </a:lnSpc>
            </a:pPr>
            <a:r>
              <a:rPr lang="en-US" b="true" sz="50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PRAC</a:t>
            </a:r>
            <a:r>
              <a:rPr lang="en-US" b="true" sz="50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TICAL HELP AND SERVICES</a:t>
            </a:r>
          </a:p>
        </p:txBody>
      </p:sp>
      <p:sp>
        <p:nvSpPr>
          <p:cNvPr name="TextBox 6" id="6"/>
          <p:cNvSpPr txBox="true"/>
          <p:nvPr/>
        </p:nvSpPr>
        <p:spPr>
          <a:xfrm rot="0">
            <a:off x="4125701" y="231237"/>
            <a:ext cx="10036598" cy="1137286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9239"/>
              </a:lnSpc>
            </a:pPr>
            <a:r>
              <a:rPr lang="en-US" sz="6599">
                <a:solidFill>
                  <a:srgbClr val="5C745C"/>
                </a:solidFill>
                <a:latin typeface="TT Lovelies Script"/>
                <a:ea typeface="TT Lovelies Script"/>
                <a:cs typeface="TT Lovelies Script"/>
                <a:sym typeface="TT Lovelies Script"/>
              </a:rPr>
              <a:t>How to Support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520851" y="4179923"/>
            <a:ext cx="6150253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00"/>
              </a:lnSpc>
            </a:pPr>
            <a:r>
              <a:rPr lang="en-US" b="true" sz="3000" spc="3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Home help</a:t>
            </a:r>
            <a:r>
              <a:rPr lang="en-US" sz="3000" spc="30">
                <a:solidFill>
                  <a:srgbClr val="141724"/>
                </a:solidFill>
                <a:latin typeface="Arial Nova"/>
                <a:ea typeface="Arial Nova"/>
                <a:cs typeface="Arial Nova"/>
                <a:sym typeface="Arial Nova"/>
              </a:rPr>
              <a:t>: cleaning, meals, shopping services.</a:t>
            </a:r>
          </a:p>
          <a:p>
            <a:pPr algn="ctr">
              <a:lnSpc>
                <a:spcPts val="3900"/>
              </a:lnSpc>
            </a:pPr>
          </a:p>
        </p:txBody>
      </p:sp>
      <p:sp>
        <p:nvSpPr>
          <p:cNvPr name="TextBox 8" id="8"/>
          <p:cNvSpPr txBox="true"/>
          <p:nvPr/>
        </p:nvSpPr>
        <p:spPr>
          <a:xfrm rot="0">
            <a:off x="10429371" y="4152900"/>
            <a:ext cx="6399270" cy="990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00"/>
              </a:lnSpc>
            </a:pPr>
            <a:r>
              <a:rPr lang="en-US" b="true" sz="3000" spc="3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Administrative help:</a:t>
            </a:r>
            <a:r>
              <a:rPr lang="en-US" sz="3000" spc="30">
                <a:solidFill>
                  <a:srgbClr val="141724"/>
                </a:solidFill>
                <a:latin typeface="Arial Nova"/>
                <a:ea typeface="Arial Nova"/>
                <a:cs typeface="Arial Nova"/>
                <a:sym typeface="Arial Nova"/>
              </a:rPr>
              <a:t> paperwork, medical appointments, phone calls</a:t>
            </a:r>
          </a:p>
        </p:txBody>
      </p:sp>
      <p:sp>
        <p:nvSpPr>
          <p:cNvPr name="TextBox 9" id="9"/>
          <p:cNvSpPr txBox="true"/>
          <p:nvPr/>
        </p:nvSpPr>
        <p:spPr>
          <a:xfrm rot="0">
            <a:off x="5309634" y="6492971"/>
            <a:ext cx="7668731" cy="14859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3900"/>
              </a:lnSpc>
            </a:pPr>
            <a:r>
              <a:rPr lang="en-US" b="true" sz="3000" spc="3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Young carer groups and a key worker: </a:t>
            </a:r>
            <a:r>
              <a:rPr lang="en-US" sz="3000" spc="30">
                <a:solidFill>
                  <a:srgbClr val="141724"/>
                </a:solidFill>
                <a:latin typeface="Arial Nova"/>
                <a:ea typeface="Arial Nova"/>
                <a:cs typeface="Arial Nova"/>
                <a:sym typeface="Arial Nova"/>
              </a:rPr>
              <a:t>peer support and one trusted adult.</a:t>
            </a:r>
          </a:p>
          <a:p>
            <a:pPr algn="ctr">
              <a:lnSpc>
                <a:spcPts val="3900"/>
              </a:lnSpc>
            </a:pPr>
          </a:p>
        </p:txBody>
      </p:sp>
      <p:sp>
        <p:nvSpPr>
          <p:cNvPr name="TextBox 10" id="10"/>
          <p:cNvSpPr txBox="true"/>
          <p:nvPr/>
        </p:nvSpPr>
        <p:spPr>
          <a:xfrm rot="0">
            <a:off x="9906054" y="9765519"/>
            <a:ext cx="12219467" cy="3619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2879"/>
              </a:lnSpc>
            </a:pPr>
            <a:r>
              <a:rPr lang="en-US" b="true" sz="240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BECK</a:t>
            </a:r>
            <a:r>
              <a:rPr lang="en-US" b="true" sz="2400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ER, S. (2007)</a:t>
            </a:r>
          </a:p>
        </p:txBody>
      </p:sp>
    </p:spTree>
  </p:cSld>
  <p:clrMapOvr>
    <a:masterClrMapping/>
  </p:clrMapOvr>
</p:sld>
</file>

<file path=ppt/slides/slide8.xml><?xml version="1.0" encoding="utf-8"?>
<p:sld xmlns:p="http://schemas.openxmlformats.org/presentationml/2006/main" xmlns:a="http://schemas.openxmlformats.org/drawingml/2006/main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name="Table 2" id="2"/>
          <p:cNvGraphicFramePr>
            <a:graphicFrameLocks noGrp="true"/>
          </p:cNvGraphicFramePr>
          <p:nvPr/>
        </p:nvGraphicFramePr>
        <p:xfrm>
          <a:off x="532114" y="1728348"/>
          <a:ext cx="17223773" cy="7804282"/>
        </p:xfrm>
        <a:graphic>
          <a:graphicData uri="http://schemas.openxmlformats.org/drawingml/2006/table">
            <a:tbl>
              <a:tblPr/>
              <a:tblGrid>
                <a:gridCol w="4302780"/>
                <a:gridCol w="6244583"/>
                <a:gridCol w="6676410"/>
              </a:tblGrid>
              <a:tr h="1401584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 b="true">
                          <a:solidFill>
                            <a:srgbClr val="141724"/>
                          </a:solidFill>
                          <a:latin typeface="Arial Nova Bold"/>
                          <a:ea typeface="Arial Nova Bold"/>
                          <a:cs typeface="Arial Nova Bold"/>
                          <a:sym typeface="Arial Nova Bold"/>
                        </a:rPr>
                        <a:t>Phase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3DDD3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 b="true">
                          <a:solidFill>
                            <a:srgbClr val="141724"/>
                          </a:solidFill>
                          <a:latin typeface="Arial Nova Bold"/>
                          <a:ea typeface="Arial Nova Bold"/>
                          <a:cs typeface="Arial Nova Bold"/>
                          <a:sym typeface="Arial Nova Bold"/>
                        </a:rPr>
                        <a:t>Measures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4DEB8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 b="true">
                          <a:solidFill>
                            <a:srgbClr val="141724"/>
                          </a:solidFill>
                          <a:latin typeface="Arial Nova Bold"/>
                          <a:ea typeface="Arial Nova Bold"/>
                          <a:cs typeface="Arial Nova Bold"/>
                          <a:sym typeface="Arial Nova Bold"/>
                        </a:rPr>
                        <a:t>Actions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E7D3"/>
                    </a:solidFill>
                  </a:tcPr>
                </a:tc>
              </a:tr>
              <a:tr h="1468642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 b="true">
                          <a:solidFill>
                            <a:srgbClr val="141724"/>
                          </a:solidFill>
                          <a:latin typeface="Arial Nova Bold"/>
                          <a:ea typeface="Arial Nova Bold"/>
                          <a:cs typeface="Arial Nova Bold"/>
                          <a:sym typeface="Arial Nova Bold"/>
                        </a:rPr>
                        <a:t>Immediate </a:t>
                      </a:r>
                      <a:endParaRPr lang="en-US" sz="1100"/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3000" b="true">
                          <a:solidFill>
                            <a:srgbClr val="141724"/>
                          </a:solidFill>
                          <a:latin typeface="Arial Nova Bold"/>
                          <a:ea typeface="Arial Nova Bold"/>
                          <a:cs typeface="Arial Nova Bold"/>
                          <a:sym typeface="Arial Nova Bold"/>
                        </a:rPr>
                        <a:t>(0–2 weeks) </a:t>
                      </a:r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F1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4200"/>
                        </a:lnSpc>
                        <a:defRPr/>
                      </a:pPr>
                      <a:r>
                        <a:rPr lang="en-US" sz="3000">
                          <a:solidFill>
                            <a:srgbClr val="141724"/>
                          </a:solidFill>
                          <a:latin typeface="Arial Nova"/>
                          <a:ea typeface="Arial Nova"/>
                          <a:cs typeface="Arial Nova"/>
                          <a:sym typeface="Arial Nova"/>
                        </a:rPr>
                        <a:t>Risk status; current care hours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F1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>
                          <a:solidFill>
                            <a:srgbClr val="141724"/>
                          </a:solidFill>
                          <a:latin typeface="Arial Nova"/>
                          <a:ea typeface="Arial Nova"/>
                          <a:cs typeface="Arial Nova"/>
                          <a:sym typeface="Arial Nova"/>
                        </a:rPr>
                        <a:t> Safety check; short home help; urgent admin help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F1"/>
                    </a:solidFill>
                  </a:tcPr>
                </a:tc>
              </a:tr>
              <a:tr h="1996771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 b="true">
                          <a:solidFill>
                            <a:srgbClr val="141724"/>
                          </a:solidFill>
                          <a:latin typeface="Arial Nova Bold"/>
                          <a:ea typeface="Arial Nova Bold"/>
                          <a:cs typeface="Arial Nova Bold"/>
                          <a:sym typeface="Arial Nova Bold"/>
                        </a:rPr>
                        <a:t>Short term </a:t>
                      </a:r>
                      <a:endParaRPr lang="en-US" sz="1100"/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3000" b="true">
                          <a:solidFill>
                            <a:srgbClr val="141724"/>
                          </a:solidFill>
                          <a:latin typeface="Arial Nova Bold"/>
                          <a:ea typeface="Arial Nova Bold"/>
                          <a:cs typeface="Arial Nova Bold"/>
                          <a:sym typeface="Arial Nova Bold"/>
                        </a:rPr>
                        <a:t>(1–3 months)</a:t>
                      </a:r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F1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>
                          <a:solidFill>
                            <a:srgbClr val="141724"/>
                          </a:solidFill>
                          <a:latin typeface="Arial Nova"/>
                          <a:ea typeface="Arial Nova"/>
                          <a:cs typeface="Arial Nova"/>
                          <a:sym typeface="Arial Nova"/>
                        </a:rPr>
                        <a:t>PHQ‑A / GAD‑7; weekly care hours</a:t>
                      </a:r>
                      <a:endParaRPr lang="en-US" sz="1100"/>
                    </a:p>
                    <a:p>
                      <a:pPr algn="ctr">
                        <a:lnSpc>
                          <a:spcPts val="4200"/>
                        </a:lnSpc>
                      </a:pPr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F1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>
                          <a:solidFill>
                            <a:srgbClr val="141724"/>
                          </a:solidFill>
                          <a:latin typeface="Arial Nova"/>
                          <a:ea typeface="Arial Nova"/>
                          <a:cs typeface="Arial Nova"/>
                          <a:sym typeface="Arial Nova"/>
                        </a:rPr>
                        <a:t>Assign key worker; start therapy; regular home help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F1"/>
                    </a:solidFill>
                  </a:tcPr>
                </a:tc>
              </a:tr>
              <a:tr h="1468642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 b="true">
                          <a:solidFill>
                            <a:srgbClr val="141724"/>
                          </a:solidFill>
                          <a:latin typeface="Arial Nova Bold"/>
                          <a:ea typeface="Arial Nova Bold"/>
                          <a:cs typeface="Arial Nova Bold"/>
                          <a:sym typeface="Arial Nova Bold"/>
                        </a:rPr>
                        <a:t>Mid term</a:t>
                      </a:r>
                      <a:endParaRPr lang="en-US" sz="1100"/>
                    </a:p>
                    <a:p>
                      <a:pPr algn="ctr">
                        <a:lnSpc>
                          <a:spcPts val="4200"/>
                        </a:lnSpc>
                      </a:pPr>
                      <a:r>
                        <a:rPr lang="en-US" sz="3000" b="true">
                          <a:solidFill>
                            <a:srgbClr val="141724"/>
                          </a:solidFill>
                          <a:latin typeface="Arial Nova Bold"/>
                          <a:ea typeface="Arial Nova Bold"/>
                          <a:cs typeface="Arial Nova Bold"/>
                          <a:sym typeface="Arial Nova Bold"/>
                        </a:rPr>
                        <a:t> (3–12 months)</a:t>
                      </a:r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F1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4200"/>
                        </a:lnSpc>
                        <a:defRPr/>
                      </a:pPr>
                      <a:r>
                        <a:rPr lang="en-US" sz="3000">
                          <a:solidFill>
                            <a:srgbClr val="141724"/>
                          </a:solidFill>
                          <a:latin typeface="Arial Nova"/>
                          <a:ea typeface="Arial Nova"/>
                          <a:cs typeface="Arial Nova"/>
                          <a:sym typeface="Arial Nova"/>
                        </a:rPr>
                        <a:t>Mood change; school attendance; reduced care hours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F1"/>
                    </a:solidFill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>
                          <a:solidFill>
                            <a:srgbClr val="141724"/>
                          </a:solidFill>
                          <a:latin typeface="Arial Nova"/>
                          <a:ea typeface="Arial Nova"/>
                          <a:cs typeface="Arial Nova"/>
                          <a:sym typeface="Arial Nova"/>
                        </a:rPr>
                        <a:t>Family therapy; school plan; join support groups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DF1"/>
                    </a:solidFill>
                  </a:tcPr>
                </a:tc>
              </a:tr>
              <a:tr h="1468642"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 b="true">
                          <a:solidFill>
                            <a:srgbClr val="141724"/>
                          </a:solidFill>
                          <a:latin typeface="Arial Nova Bold"/>
                          <a:ea typeface="Arial Nova Bold"/>
                          <a:cs typeface="Arial Nova Bold"/>
                          <a:sym typeface="Arial Nova Bold"/>
                        </a:rPr>
                        <a:t>Ethics (ongoing)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l">
                        <a:lnSpc>
                          <a:spcPts val="4200"/>
                        </a:lnSpc>
                        <a:defRPr/>
                      </a:pPr>
                      <a:r>
                        <a:rPr lang="en-US" sz="3000">
                          <a:solidFill>
                            <a:srgbClr val="141724"/>
                          </a:solidFill>
                          <a:latin typeface="Arial Nova"/>
                          <a:ea typeface="Arial Nova"/>
                          <a:cs typeface="Arial Nova"/>
                          <a:sym typeface="Arial Nova"/>
                        </a:rPr>
                        <a:t> Documented consent; Jenny’s preferences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anchor="t" rtlCol="false"/>
                    <a:lstStyle/>
                    <a:p>
                      <a:pPr algn="ctr">
                        <a:lnSpc>
                          <a:spcPts val="4200"/>
                        </a:lnSpc>
                        <a:defRPr/>
                      </a:pPr>
                      <a:r>
                        <a:rPr lang="en-US" sz="3000">
                          <a:solidFill>
                            <a:srgbClr val="141724"/>
                          </a:solidFill>
                          <a:latin typeface="Arial Nova"/>
                          <a:ea typeface="Arial Nova"/>
                          <a:cs typeface="Arial Nova"/>
                          <a:sym typeface="Arial Nova"/>
                        </a:rPr>
                        <a:t>Ask Jenny; keep privacy; balance support &amp; independence</a:t>
                      </a:r>
                      <a:endParaRPr lang="en-US" sz="1100"/>
                    </a:p>
                  </a:txBody>
                  <a:tcPr marL="190500" marR="190500" marT="190500" marB="190500" anchor="ctr">
                    <a:lnL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cmpd="sng" algn="ctr" cap="flat" w="9525">
                      <a:solidFill>
                        <a:srgbClr val="141724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name="TextBox 3" id="3"/>
          <p:cNvSpPr txBox="true"/>
          <p:nvPr/>
        </p:nvSpPr>
        <p:spPr>
          <a:xfrm rot="0">
            <a:off x="3001429" y="590550"/>
            <a:ext cx="13335731" cy="781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6000"/>
              </a:lnSpc>
              <a:spcBef>
                <a:spcPct val="0"/>
              </a:spcBef>
            </a:pPr>
            <a:r>
              <a:rPr lang="en-US" b="true" sz="50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PLA</a:t>
            </a:r>
            <a:r>
              <a:rPr lang="en-US" b="true" sz="5000" strike="noStrike" u="non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N, MEASURES AND ETHICS</a:t>
            </a:r>
          </a:p>
        </p:txBody>
      </p:sp>
    </p:spTree>
  </p:cSld>
  <p:clrMapOvr>
    <a:masterClrMapping/>
  </p:clrMapOvr>
</p:sld>
</file>

<file path=ppt/slides/slide9.xml><?xml version="1.0" encoding="utf-8"?>
<p:sld xmlns:p="http://schemas.openxmlformats.org/presentationml/2006/main" xmlns:a="http://schemas.openxmlformats.org/drawingml/2006/main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TextBox 2" id="2"/>
          <p:cNvSpPr txBox="true"/>
          <p:nvPr/>
        </p:nvSpPr>
        <p:spPr>
          <a:xfrm rot="0">
            <a:off x="1568606" y="1400175"/>
            <a:ext cx="15150787" cy="4505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0"/>
              </a:lnSpc>
            </a:pPr>
          </a:p>
          <a:p>
            <a:pPr algn="l" marL="647700" indent="-323850" lvl="1">
              <a:lnSpc>
                <a:spcPts val="6000"/>
              </a:lnSpc>
              <a:buFont typeface="Arial"/>
              <a:buChar char="•"/>
            </a:pPr>
            <a:r>
              <a:rPr lang="en-US" b="true" sz="3000" spc="30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Reveals the influence of early experience and the unconscious on behavior.</a:t>
            </a:r>
          </a:p>
          <a:p>
            <a:pPr algn="l" marL="647700" indent="-323850" lvl="1">
              <a:lnSpc>
                <a:spcPts val="6000"/>
              </a:lnSpc>
              <a:buFont typeface="Arial"/>
              <a:buChar char="•"/>
            </a:pPr>
            <a:r>
              <a:rPr lang="en-US" b="true" sz="3000" spc="30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Emphasizes the role of internal conflicts and defense mechanisms.</a:t>
            </a:r>
          </a:p>
          <a:p>
            <a:pPr algn="l" marL="647700" indent="-323850" lvl="1">
              <a:lnSpc>
                <a:spcPts val="6000"/>
              </a:lnSpc>
              <a:buFont typeface="Arial"/>
              <a:buChar char="•"/>
            </a:pPr>
            <a:r>
              <a:rPr lang="en-US" b="true" sz="3000" spc="30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Inspired the development of psychotherapy, dream research, and child psychology.</a:t>
            </a:r>
          </a:p>
          <a:p>
            <a:pPr algn="l">
              <a:lnSpc>
                <a:spcPts val="6000"/>
              </a:lnSpc>
            </a:pPr>
          </a:p>
        </p:txBody>
      </p:sp>
      <p:sp>
        <p:nvSpPr>
          <p:cNvPr name="TextBox 3" id="3"/>
          <p:cNvSpPr txBox="true"/>
          <p:nvPr/>
        </p:nvSpPr>
        <p:spPr>
          <a:xfrm rot="0">
            <a:off x="1928953" y="857250"/>
            <a:ext cx="13335731" cy="781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6000"/>
              </a:lnSpc>
              <a:spcBef>
                <a:spcPct val="0"/>
              </a:spcBef>
            </a:pPr>
            <a:r>
              <a:rPr lang="en-US" b="true" sz="5000">
                <a:solidFill>
                  <a:srgbClr val="4CA626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ADVA</a:t>
            </a:r>
            <a:r>
              <a:rPr lang="en-US" b="true" sz="5000" strike="noStrike" u="none">
                <a:solidFill>
                  <a:srgbClr val="4CA626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NTAGES OF FREUD'S THEORY</a:t>
            </a:r>
          </a:p>
        </p:txBody>
      </p:sp>
      <p:sp>
        <p:nvSpPr>
          <p:cNvPr name="TextBox 4" id="4"/>
          <p:cNvSpPr txBox="true"/>
          <p:nvPr/>
        </p:nvSpPr>
        <p:spPr>
          <a:xfrm rot="0">
            <a:off x="1928953" y="5849977"/>
            <a:ext cx="14430094" cy="7810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 marL="0" indent="0" lvl="0">
              <a:lnSpc>
                <a:spcPts val="6000"/>
              </a:lnSpc>
              <a:spcBef>
                <a:spcPct val="0"/>
              </a:spcBef>
            </a:pPr>
            <a:r>
              <a:rPr lang="en-US" b="true" sz="5000">
                <a:solidFill>
                  <a:srgbClr val="EF3016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DISADVA</a:t>
            </a:r>
            <a:r>
              <a:rPr lang="en-US" b="true" sz="5000" strike="noStrike" u="none">
                <a:solidFill>
                  <a:srgbClr val="EF3016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NTAGES OF FREUD'S THEORY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1568606" y="6871985"/>
            <a:ext cx="15150787" cy="2219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647700" indent="-323850" lvl="1">
              <a:lnSpc>
                <a:spcPts val="6000"/>
              </a:lnSpc>
              <a:buFont typeface="Arial"/>
              <a:buChar char="•"/>
            </a:pPr>
            <a:r>
              <a:rPr lang="en-US" b="true" sz="3000" spc="30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Contr</a:t>
            </a:r>
            <a:r>
              <a:rPr lang="en-US" b="true" sz="3000" spc="30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adiction and weak empirical testability of many concepts.</a:t>
            </a:r>
          </a:p>
          <a:p>
            <a:pPr algn="l" marL="647700" indent="-323850" lvl="1">
              <a:lnSpc>
                <a:spcPts val="6000"/>
              </a:lnSpc>
              <a:buFont typeface="Arial"/>
              <a:buChar char="•"/>
            </a:pPr>
            <a:r>
              <a:rPr lang="en-US" b="true" sz="3000" spc="30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E</a:t>
            </a:r>
            <a:r>
              <a:rPr lang="en-US" b="true" sz="3000" spc="30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xcessive focus on sexuality and biological drives.</a:t>
            </a:r>
          </a:p>
          <a:p>
            <a:pPr algn="l" marL="647700" indent="-323850" lvl="1">
              <a:lnSpc>
                <a:spcPts val="6000"/>
              </a:lnSpc>
              <a:buFont typeface="Arial"/>
              <a:buChar char="•"/>
            </a:pPr>
            <a:r>
              <a:rPr lang="en-US" b="true" sz="3000" spc="30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D</a:t>
            </a:r>
            <a:r>
              <a:rPr lang="en-US" b="true" sz="3000" spc="30">
                <a:solidFill>
                  <a:srgbClr val="000000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uration and cost of treatment; subjectivity of interpretations.</a:t>
            </a:r>
          </a:p>
        </p:txBody>
      </p:sp>
    </p:spTree>
  </p:cSld>
  <p:clrMapOvr>
    <a:masterClrMapping/>
  </p:clrMapOvr>
</p:sld>
</file>

<file path=ppt/slides/slide10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3184314" y="6271537"/>
            <a:ext cx="4873648" cy="3739418"/>
          </a:xfrm>
          <a:custGeom>
            <a:avLst/>
            <a:gdLst/>
            <a:ahLst/>
            <a:cxnLst/>
            <a:rect r="r" b="b" t="t" l="l"/>
            <a:pathLst>
              <a:path h="3739418" w="4873648">
                <a:moveTo>
                  <a:pt x="0" y="0"/>
                </a:moveTo>
                <a:lnTo>
                  <a:pt x="4873648" y="0"/>
                </a:lnTo>
                <a:lnTo>
                  <a:pt x="4873648" y="3739418"/>
                </a:lnTo>
                <a:lnTo>
                  <a:pt x="0" y="3739418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AutoShape 3" id="3"/>
          <p:cNvSpPr/>
          <p:nvPr/>
        </p:nvSpPr>
        <p:spPr>
          <a:xfrm flipV="true">
            <a:off x="2328718" y="9047480"/>
            <a:ext cx="890032" cy="228600"/>
          </a:xfrm>
          <a:prstGeom prst="line">
            <a:avLst/>
          </a:prstGeom>
          <a:ln cap="flat" w="38100">
            <a:solidFill>
              <a:srgbClr val="FFFDF1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TextBox 4" id="4"/>
          <p:cNvSpPr txBox="true"/>
          <p:nvPr/>
        </p:nvSpPr>
        <p:spPr>
          <a:xfrm rot="0">
            <a:off x="707820" y="2352339"/>
            <a:ext cx="12196007" cy="6029325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6000"/>
              </a:lnSpc>
            </a:pPr>
            <a:r>
              <a:rPr lang="en-US" sz="3000" spc="30" b="true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Jenny, who has cared for her mother since age 11, likely developed hidden emotional conflicts, strong guilt and limited adolescent independence. Effective support should combine short-term safety and practical help, individual therapy to work through suppressed feelings, and family/medical interventions to rebalance roles. Progress should be tracked with simple measures (mood scales, care hours, school attendance) and Jenny’s views, privacy and growing autonomy must always be respected.</a:t>
            </a:r>
          </a:p>
        </p:txBody>
      </p:sp>
      <p:sp>
        <p:nvSpPr>
          <p:cNvPr name="TextBox 5" id="5"/>
          <p:cNvSpPr txBox="true"/>
          <p:nvPr/>
        </p:nvSpPr>
        <p:spPr>
          <a:xfrm rot="0">
            <a:off x="707820" y="1009314"/>
            <a:ext cx="10036598" cy="933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>
              <a:lnSpc>
                <a:spcPts val="7200"/>
              </a:lnSpc>
            </a:pPr>
            <a:r>
              <a:rPr lang="en-US" sz="6000" b="true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CONCLUSION</a:t>
            </a:r>
          </a:p>
        </p:txBody>
      </p:sp>
    </p:spTree>
  </p:cSld>
  <p:clrMapOvr>
    <a:masterClrMapping/>
  </p:clrMapOvr>
</p:sld>
</file>

<file path=ppt/slides/slide11.xml><?xml version="1.0" encoding="utf-8"?>
<p:sld xmlns:p="http://schemas.openxmlformats.org/presentationml/2006/main" xmlns:a="http://schemas.openxmlformats.org/drawingml/2006/main" xmlns:r="http://schemas.openxmlformats.org/officeDocument/2006/relationships">
  <p:cSld>
    <p:bg>
      <p:bgPr>
        <a:solidFill>
          <a:srgbClr val="FFFDF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name="Freeform 2" id="2"/>
          <p:cNvSpPr/>
          <p:nvPr/>
        </p:nvSpPr>
        <p:spPr>
          <a:xfrm flipH="false" flipV="false" rot="0">
            <a:off x="12642827" y="-768926"/>
            <a:ext cx="4616473" cy="3030085"/>
          </a:xfrm>
          <a:custGeom>
            <a:avLst/>
            <a:gdLst/>
            <a:ahLst/>
            <a:cxnLst/>
            <a:rect r="r" b="b" t="t" l="l"/>
            <a:pathLst>
              <a:path h="3030085" w="4616473">
                <a:moveTo>
                  <a:pt x="0" y="0"/>
                </a:moveTo>
                <a:lnTo>
                  <a:pt x="4616473" y="0"/>
                </a:lnTo>
                <a:lnTo>
                  <a:pt x="4616473" y="3030085"/>
                </a:lnTo>
                <a:lnTo>
                  <a:pt x="0" y="3030085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l="0" t="0" r="0" b="0"/>
            </a:stretch>
          </a:blipFill>
        </p:spPr>
      </p:sp>
      <p:sp>
        <p:nvSpPr>
          <p:cNvPr name="AutoShape 3" id="3"/>
          <p:cNvSpPr/>
          <p:nvPr/>
        </p:nvSpPr>
        <p:spPr>
          <a:xfrm flipV="true">
            <a:off x="2328718" y="9047480"/>
            <a:ext cx="890032" cy="228600"/>
          </a:xfrm>
          <a:prstGeom prst="line">
            <a:avLst/>
          </a:prstGeom>
          <a:ln cap="flat" w="38100">
            <a:solidFill>
              <a:srgbClr val="FFFDF1"/>
            </a:solidFill>
            <a:prstDash val="solid"/>
            <a:headEnd type="none" len="sm" w="sm"/>
            <a:tailEnd type="none" len="sm" w="sm"/>
          </a:ln>
        </p:spPr>
      </p:sp>
      <p:sp>
        <p:nvSpPr>
          <p:cNvPr name="Freeform 4" id="4"/>
          <p:cNvSpPr/>
          <p:nvPr/>
        </p:nvSpPr>
        <p:spPr>
          <a:xfrm flipH="false" flipV="false" rot="-131734">
            <a:off x="1203661" y="2771027"/>
            <a:ext cx="6965277" cy="2265454"/>
          </a:xfrm>
          <a:custGeom>
            <a:avLst/>
            <a:gdLst/>
            <a:ahLst/>
            <a:cxnLst/>
            <a:rect r="r" b="b" t="t" l="l"/>
            <a:pathLst>
              <a:path h="2265454" w="6965277">
                <a:moveTo>
                  <a:pt x="0" y="0"/>
                </a:moveTo>
                <a:lnTo>
                  <a:pt x="6965278" y="0"/>
                </a:lnTo>
                <a:lnTo>
                  <a:pt x="6965278" y="2265454"/>
                </a:lnTo>
                <a:lnTo>
                  <a:pt x="0" y="226545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Freeform 5" id="5"/>
          <p:cNvSpPr/>
          <p:nvPr/>
        </p:nvSpPr>
        <p:spPr>
          <a:xfrm flipH="false" flipV="false" rot="-131734">
            <a:off x="9318961" y="4848947"/>
            <a:ext cx="6965277" cy="2265454"/>
          </a:xfrm>
          <a:custGeom>
            <a:avLst/>
            <a:gdLst/>
            <a:ahLst/>
            <a:cxnLst/>
            <a:rect r="r" b="b" t="t" l="l"/>
            <a:pathLst>
              <a:path h="2265454" w="6965277">
                <a:moveTo>
                  <a:pt x="0" y="0"/>
                </a:moveTo>
                <a:lnTo>
                  <a:pt x="6965278" y="0"/>
                </a:lnTo>
                <a:lnTo>
                  <a:pt x="6965278" y="2265454"/>
                </a:lnTo>
                <a:lnTo>
                  <a:pt x="0" y="2265454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 l="0" t="0" r="0" b="0"/>
            </a:stretch>
          </a:blipFill>
          <a:ln cap="sq">
            <a:noFill/>
            <a:prstDash val="solid"/>
            <a:miter/>
          </a:ln>
        </p:spPr>
      </p:sp>
      <p:sp>
        <p:nvSpPr>
          <p:cNvPr name="TextBox 6" id="6"/>
          <p:cNvSpPr txBox="true"/>
          <p:nvPr/>
        </p:nvSpPr>
        <p:spPr>
          <a:xfrm rot="0">
            <a:off x="4125701" y="269867"/>
            <a:ext cx="10036598" cy="93345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ctr">
              <a:lnSpc>
                <a:spcPts val="7200"/>
              </a:lnSpc>
            </a:pPr>
            <a:r>
              <a:rPr lang="en-US" b="true" sz="60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REFERE</a:t>
            </a:r>
            <a:r>
              <a:rPr lang="en-US" b="true" sz="6000">
                <a:solidFill>
                  <a:srgbClr val="141724"/>
                </a:solidFill>
                <a:latin typeface="Cy Grotesk Wide Semi-Bold"/>
                <a:ea typeface="Cy Grotesk Wide Semi-Bold"/>
                <a:cs typeface="Cy Grotesk Wide Semi-Bold"/>
                <a:sym typeface="Cy Grotesk Wide Semi-Bold"/>
              </a:rPr>
              <a:t>NCES </a:t>
            </a:r>
          </a:p>
        </p:txBody>
      </p:sp>
      <p:sp>
        <p:nvSpPr>
          <p:cNvPr name="TextBox 7" id="7"/>
          <p:cNvSpPr txBox="true"/>
          <p:nvPr/>
        </p:nvSpPr>
        <p:spPr>
          <a:xfrm rot="0">
            <a:off x="1162823" y="1282674"/>
            <a:ext cx="16399080" cy="9245600"/>
          </a:xfrm>
          <a:prstGeom prst="rect">
            <a:avLst/>
          </a:prstGeom>
        </p:spPr>
        <p:txBody>
          <a:bodyPr anchor="t" rtlCol="false" tIns="0" lIns="0" bIns="0" rIns="0">
            <a:spAutoFit/>
          </a:bodyPr>
          <a:lstStyle/>
          <a:p>
            <a:pPr algn="l" marL="539749" indent="-269875" lvl="1">
              <a:lnSpc>
                <a:spcPts val="4599"/>
              </a:lnSpc>
              <a:buAutoNum type="arabicPeriod" startAt="1"/>
            </a:pP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Aldridge, J. &amp; Becker, S. (1999) Children Caring for Parents with Mental Illness: Perspectives of Young Carers, Parents and Professionals. Bristol: The Policy Press.</a:t>
            </a:r>
          </a:p>
          <a:p>
            <a:pPr algn="l" marL="539749" indent="-269875" lvl="1">
              <a:lnSpc>
                <a:spcPts val="4599"/>
              </a:lnSpc>
              <a:buAutoNum type="arabicPeriod" startAt="1"/>
            </a:pP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Barber, J.P. &amp; Muenz, L.R. (1996) ‘Psychodynamic psychotherapy for adolescents: outcome and mechanisms’, Psychoanalytic Psychology, 13(4), pp.547–560.</a:t>
            </a:r>
          </a:p>
          <a:p>
            <a:pPr algn="l" marL="539749" indent="-269875" lvl="1">
              <a:lnSpc>
                <a:spcPts val="4599"/>
              </a:lnSpc>
              <a:buAutoNum type="arabicPeriod" startAt="1"/>
            </a:pP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Becker, S. (2007) ‘Global perspectives on children’s unpaid caregiving in the family: research and policy on “young carers”’, Child &amp; Youth Services Review, 29(9), pp.1289–1314.</a:t>
            </a:r>
          </a:p>
          <a:p>
            <a:pPr algn="l" marL="539749" indent="-269875" lvl="1">
              <a:lnSpc>
                <a:spcPts val="4599"/>
              </a:lnSpc>
              <a:buAutoNum type="arabicPeriod" startAt="1"/>
            </a:pP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Fonagy, P. &amp; Target, M. (2003) ‘Psychoanalytic theories and their implications for therapy with adolescents’, Journal of Child Psychology and Psychiatry, 44(3), pp.1–15.</a:t>
            </a:r>
          </a:p>
          <a:p>
            <a:pPr algn="l" marL="539749" indent="-269875" lvl="1">
              <a:lnSpc>
                <a:spcPts val="4599"/>
              </a:lnSpc>
              <a:buAutoNum type="arabicPeriod" startAt="1"/>
            </a:pP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Freud, A. (1936) The Ego and the Mechanisms of Defence. London: Hogarth Press.</a:t>
            </a:r>
          </a:p>
          <a:p>
            <a:pPr algn="l" marL="539749" indent="-269875" lvl="1">
              <a:lnSpc>
                <a:spcPts val="4599"/>
              </a:lnSpc>
              <a:buAutoNum type="arabicPeriod" startAt="1"/>
            </a:pP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Freud, S. (1900) The Interpretation of Dreams. London: Hogarth Press.</a:t>
            </a:r>
          </a:p>
          <a:p>
            <a:pPr algn="l" marL="539749" indent="-269875" lvl="1">
              <a:lnSpc>
                <a:spcPts val="4599"/>
              </a:lnSpc>
              <a:buAutoNum type="arabicPeriod" startAt="1"/>
            </a:pP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Freud, S. (1905) Three Essays on the Theory of Sexuality. London: Hogarth Press.</a:t>
            </a:r>
          </a:p>
          <a:p>
            <a:pPr algn="l" marL="539749" indent="-269875" lvl="1">
              <a:lnSpc>
                <a:spcPts val="4599"/>
              </a:lnSpc>
              <a:buAutoNum type="arabicPeriod" startAt="1"/>
            </a:pP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Freud, S. (1923) The Ego and the Id. Standard Edition, 19, pp.12–66. London: Hogarth Press.</a:t>
            </a:r>
          </a:p>
          <a:p>
            <a:pPr algn="l" marL="539749" indent="-269875" lvl="1">
              <a:lnSpc>
                <a:spcPts val="4599"/>
              </a:lnSpc>
              <a:buAutoNum type="arabicPeriod" startAt="1"/>
            </a:pP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</a:t>
            </a: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Nemeroff, C.B. (2004) ‘The neurobiology of depression’, Scientific American, 289(3), pp.32–39.</a:t>
            </a:r>
          </a:p>
          <a:p>
            <a:pPr algn="l" marL="539749" indent="-269875" lvl="1">
              <a:lnSpc>
                <a:spcPts val="4599"/>
              </a:lnSpc>
              <a:buAutoNum type="arabicPeriod" startAt="1"/>
            </a:pP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Canva. (2026) Images and graphics from Canva library. Available at: </a:t>
            </a:r>
            <a:r>
              <a:rPr lang="en-US" b="true" sz="2499" spc="22" u="sng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  <a:hlinkClick r:id="rId6" tooltip="https://www.canva.com"/>
              </a:rPr>
              <a:t>https://www.canva.com</a:t>
            </a:r>
            <a:r>
              <a:rPr lang="en-US" b="true" sz="2499" spc="22">
                <a:solidFill>
                  <a:srgbClr val="141724"/>
                </a:solidFill>
                <a:latin typeface="Arial Nova Bold"/>
                <a:ea typeface="Arial Nova Bold"/>
                <a:cs typeface="Arial Nova Bold"/>
                <a:sym typeface="Arial Nova Bold"/>
              </a:rPr>
              <a:t> (Accessed: 10 March 2026).</a:t>
            </a:r>
          </a:p>
          <a:p>
            <a:pPr algn="l">
              <a:lnSpc>
                <a:spcPts val="4599"/>
              </a:lnSpc>
            </a:p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(4:3)</PresentationFormat>
  <Paragraphs>0</Paragraphs>
  <Slides>0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0</vt:i4>
      </vt:variant>
    </vt:vector>
  </HeadingPairs>
  <TitlesOfParts>
    <vt:vector size="1" baseType="lpstr">
      <vt:lpstr>Office Theme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xsi="http://www.w3.org/2001/XMLSchema-instance">
  <dcterms:created xsi:type="dcterms:W3CDTF">2006-08-16T00:00:00Z</dcterms:created>
  <dc:identifier>DAHCaTDqzyM</dc:identifier>
  <dcterms:modified xsi:type="dcterms:W3CDTF">2011-08-01T06:04:30Z</dcterms:modified>
  <cp:revision>1</cp:revision>
  <dc:title>Mental Health Awareness Presentation Peach Aesthetic Illustrated</dc:title>
</cp:coreProperties>
</file>