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embeddedFontLst>
    <p:embeddedFont>
      <p:font typeface="Play"/>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jedbpg0SmboXRzNcQJlX94EQpWT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Play-bold.fntdata"/><Relationship Id="rId14" Type="http://schemas.openxmlformats.org/officeDocument/2006/relationships/slide" Target="slides/slide10.xml"/><Relationship Id="rId36" Type="http://schemas.openxmlformats.org/officeDocument/2006/relationships/font" Target="fonts/Play-regular.fntdata"/><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2ba7c4a7cd9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2ba7c4a7cd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2bb9fc0ab87_0_4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2bb9fc0ab87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2ba7c4a7cd9_1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2ba7c4a7cd9_1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1f2b6ac465d_0_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1f2b6ac465d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g1f2b6ac465d_0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1f2b6ac465d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g1f2b6ac465d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g1f2b6ac465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f2b6ac465d_0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1f2b6ac465d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ba7c4a7cd9_1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2ba7c4a7cd9_1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2bb9fc0ab87_0_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2bb9fc0ab87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bb9fc0ab87_0_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2bb9fc0ab87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bb9fc0ab87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2bb9fc0ab8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bc020c9f53_1_1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2bc020c9f53_1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2bc020c9f53_1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2bc020c9f53_1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2bb9fc0ab87_0_1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2bb9fc0ab87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2bb9fc0ab87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2bb9fc0ab87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solidFill>
                  <a:srgbClr val="0D0D0D"/>
                </a:solidFill>
                <a:highlight>
                  <a:srgbClr val="FFFFFF"/>
                </a:highlight>
              </a:rPr>
              <a:t>Checkpoint architecture provides a unified approach to managing and securing enterprise networks. Centralised around three main components: the Security Gateway, Management Server, and Smart Console, these elements work together to offer advanced threat prevention, access control, and user-friendly management capabilities.</a:t>
            </a:r>
            <a:endParaRPr>
              <a:solidFill>
                <a:srgbClr val="0D0D0D"/>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GB">
                <a:solidFill>
                  <a:srgbClr val="0D0D0D"/>
                </a:solidFill>
                <a:highlight>
                  <a:srgbClr val="FFFFFF"/>
                </a:highlight>
              </a:rPr>
              <a:t>This combination protects against a wide range of cyber threats, emphasising the integration of hardware and software solutions for thorough protection. The architecture's scalability allows organizations to adapt their security infrastructure as their needs evolve.</a:t>
            </a:r>
            <a:endParaRPr>
              <a:solidFill>
                <a:srgbClr val="0D0D0D"/>
              </a:solidFill>
              <a:highlight>
                <a:srgbClr val="FFFFFF"/>
              </a:highlight>
            </a:endParaRPr>
          </a:p>
          <a:p>
            <a:pPr indent="0" lvl="0" marL="0" rtl="0" algn="l">
              <a:spcBef>
                <a:spcPts val="120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f2b6ac2920_2_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f2b6ac2920_2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t>The Security Gateway acts as the network's frontline defense, scrutinising incoming and outgoing traffic for threats.   Unlike traditional stateless packet filtering, which only checks packet headers, Stateful Inspection also considers the context of network traffic for more advanced security decisions.   This enables the gateway to enforce security policies, provide VPN services, and recognise users and devices through analysing the previous connection history</a:t>
            </a:r>
            <a:endParaRPr/>
          </a:p>
          <a:p>
            <a:pPr indent="0" lvl="0" marL="0" rtl="0" algn="l">
              <a:spcBef>
                <a:spcPts val="120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1f2b6ac2920_2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9" name="Google Shape;199;g1f2b6ac2920_2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t>The Management Server serves as the central control point, responsible for policy management, logging, and monitoring of the security environment. It provides a centralized platform for configuring security policies, managing devices, and analysing logs. The server stores configurations and policies, ensuring they are consistently applied across the network through communication with Security Gateways.</a:t>
            </a:r>
            <a:endParaRPr/>
          </a:p>
          <a:p>
            <a:pPr indent="0" lvl="0" marL="0" rtl="0" algn="l">
              <a:spcBef>
                <a:spcPts val="120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f2b6ac2920_2_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1f2b6ac2920_2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t>The Smart Console is the user interface that enables efficient management of the Checkpoint security environment. It offers access to various management tools, dashboards for real-time monitoring, event analysis, and direct policy editing. Administrators can configure security policies, view logs, generate reports, and perform administrative tasks across the network's security infrastructure, simplifying and streamlining security management.</a:t>
            </a:r>
            <a:endParaRPr/>
          </a:p>
          <a:p>
            <a:pPr indent="0" lvl="0" marL="0" rtl="0" algn="l">
              <a:spcBef>
                <a:spcPts val="120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f2b6ac2920_2_2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f2b6ac2920_2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GB"/>
              <a:t>Stateful Inspection technology marks a significant advancement in cybersecurity, offering a more nuanced and comprehensive approach to network protection compared to traditional stateless packet filtering. By examining not just the packet headers but also the context and state of network traffic, Stateful Inspection provides a deeper understanding of potential threats. This method allows for dynamic assessment of packets within the context of their connection, leading to more accurate and effective threat detection.</a:t>
            </a:r>
            <a:endParaRPr/>
          </a:p>
          <a:p>
            <a:pPr indent="0" lvl="0" marL="0" rtl="0" algn="l">
              <a:lnSpc>
                <a:spcPct val="115000"/>
              </a:lnSpc>
              <a:spcBef>
                <a:spcPts val="1200"/>
              </a:spcBef>
              <a:spcAft>
                <a:spcPts val="0"/>
              </a:spcAft>
              <a:buClr>
                <a:schemeClr val="dk1"/>
              </a:buClr>
              <a:buSzPts val="1100"/>
              <a:buFont typeface="Arial"/>
              <a:buNone/>
            </a:pPr>
            <a:r>
              <a:rPr lang="en-GB"/>
              <a:t> Unlike stateless packet filtering, which operates based on a set of predefined rules and checks packets in isolation, Stateful Inspection monitors ongoing connections for any suspicious changes or anomalies, enhancing the network's defense against sophisticated cyber attacks. This context-aware approach ensures that security measures adapt in real-time to the evolving landscape of cyber threats, offering a robust defense mechanism that is crucial in the context of modern cybersecurity challenges.</a:t>
            </a:r>
            <a:endParaRPr/>
          </a:p>
          <a:p>
            <a:pPr indent="0" lvl="0" marL="0" rtl="0" algn="l">
              <a:spcBef>
                <a:spcPts val="120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2bc020c9f53_1_2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2bc020c9f53_1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2bcaf4f95df_0_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2bcaf4f95df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bcaf4f95df_0_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2bcaf4f95df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2bcaf4f95df_0_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39" name="Google Shape;239;g2bcaf4f95d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bcaf4f95df_0_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2bcaf4f95df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2bcaf4f95df_0_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2bcaf4f95df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bcaf4f95df_0_3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2bcaf4f95df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2bcaf4f95df_0_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2bcaf4f95df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bcaf4f95df_0_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2bcaf4f95df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ba7c4a7cd9_1_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2ba7c4a7cd9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
          <p:cNvSpPr txBox="1"/>
          <p:nvPr>
            <p:ph type="ctrTitle"/>
          </p:nvPr>
        </p:nvSpPr>
        <p:spPr>
          <a:xfrm>
            <a:off x="647700" y="1181099"/>
            <a:ext cx="6864600" cy="35814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3600"/>
              <a:buFont typeface="Arial"/>
              <a:buNone/>
              <a:defRPr sz="36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3" name="Google Shape;13;p4"/>
          <p:cNvSpPr txBox="1"/>
          <p:nvPr>
            <p:ph idx="1" type="subTitle"/>
          </p:nvPr>
        </p:nvSpPr>
        <p:spPr>
          <a:xfrm>
            <a:off x="647700" y="5075227"/>
            <a:ext cx="6864600" cy="868500"/>
          </a:xfrm>
          <a:prstGeom prst="rect">
            <a:avLst/>
          </a:prstGeom>
          <a:noFill/>
          <a:ln>
            <a:noFill/>
          </a:ln>
        </p:spPr>
        <p:txBody>
          <a:bodyPr anchorCtr="0" anchor="t" bIns="45700" lIns="91425" spcFirstLastPara="1" rIns="91425" wrap="square" tIns="45700">
            <a:normAutofit/>
          </a:bodyPr>
          <a:lstStyle>
            <a:lvl1pPr lvl="0" rtl="0" algn="l">
              <a:lnSpc>
                <a:spcPct val="110000"/>
              </a:lnSpc>
              <a:spcBef>
                <a:spcPts val="1000"/>
              </a:spcBef>
              <a:spcAft>
                <a:spcPts val="0"/>
              </a:spcAft>
              <a:buSzPts val="1350"/>
              <a:buNone/>
              <a:defRPr sz="1800"/>
            </a:lvl1pPr>
            <a:lvl2pPr lvl="1" rtl="0" algn="ctr">
              <a:lnSpc>
                <a:spcPct val="120000"/>
              </a:lnSpc>
              <a:spcBef>
                <a:spcPts val="500"/>
              </a:spcBef>
              <a:spcAft>
                <a:spcPts val="0"/>
              </a:spcAft>
              <a:buSzPts val="1500"/>
              <a:buNone/>
              <a:defRPr sz="2000"/>
            </a:lvl2pPr>
            <a:lvl3pPr lvl="2" rtl="0" algn="ctr">
              <a:lnSpc>
                <a:spcPct val="120000"/>
              </a:lnSpc>
              <a:spcBef>
                <a:spcPts val="500"/>
              </a:spcBef>
              <a:spcAft>
                <a:spcPts val="0"/>
              </a:spcAft>
              <a:buSzPts val="1350"/>
              <a:buNone/>
              <a:defRPr sz="1800"/>
            </a:lvl3pPr>
            <a:lvl4pPr lvl="3" rtl="0" algn="ctr">
              <a:lnSpc>
                <a:spcPct val="120000"/>
              </a:lnSpc>
              <a:spcBef>
                <a:spcPts val="500"/>
              </a:spcBef>
              <a:spcAft>
                <a:spcPts val="0"/>
              </a:spcAft>
              <a:buSzPts val="1200"/>
              <a:buNone/>
              <a:defRPr sz="1600"/>
            </a:lvl4pPr>
            <a:lvl5pPr lvl="4" rtl="0" algn="ctr">
              <a:lnSpc>
                <a:spcPct val="120000"/>
              </a:lnSpc>
              <a:spcBef>
                <a:spcPts val="500"/>
              </a:spcBef>
              <a:spcAft>
                <a:spcPts val="0"/>
              </a:spcAft>
              <a:buSzPts val="12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14" name="Google Shape;14;p4"/>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 name="Google Shape;15;p4"/>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6" name="Google Shape;16;p4"/>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 name="Google Shape;19;p5"/>
          <p:cNvSpPr txBox="1"/>
          <p:nvPr>
            <p:ph idx="1" type="body"/>
          </p:nvPr>
        </p:nvSpPr>
        <p:spPr>
          <a:xfrm>
            <a:off x="652371" y="2095500"/>
            <a:ext cx="10620900" cy="38481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0" name="Google Shape;20;p5"/>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1" name="Google Shape;21;p5"/>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2" name="Google Shape;22;p5"/>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6"/>
          <p:cNvSpPr txBox="1"/>
          <p:nvPr>
            <p:ph type="title"/>
          </p:nvPr>
        </p:nvSpPr>
        <p:spPr>
          <a:xfrm>
            <a:off x="1981200" y="2362200"/>
            <a:ext cx="7696200" cy="24003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5400"/>
              <a:buFont typeface="Arial"/>
              <a:buNone/>
              <a:defRPr sz="5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5" name="Google Shape;25;p6"/>
          <p:cNvSpPr txBox="1"/>
          <p:nvPr>
            <p:ph idx="1" type="body"/>
          </p:nvPr>
        </p:nvSpPr>
        <p:spPr>
          <a:xfrm>
            <a:off x="1981200" y="5067300"/>
            <a:ext cx="7696200" cy="8763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500"/>
              <a:buNone/>
              <a:defRPr sz="2000">
                <a:solidFill>
                  <a:schemeClr val="dk1"/>
                </a:solidFill>
              </a:defRPr>
            </a:lvl1pPr>
            <a:lvl2pPr indent="-228600" lvl="1" marL="914400" rtl="0" algn="l">
              <a:lnSpc>
                <a:spcPct val="120000"/>
              </a:lnSpc>
              <a:spcBef>
                <a:spcPts val="500"/>
              </a:spcBef>
              <a:spcAft>
                <a:spcPts val="0"/>
              </a:spcAft>
              <a:buSzPts val="1500"/>
              <a:buNone/>
              <a:defRPr sz="2000">
                <a:solidFill>
                  <a:srgbClr val="888888"/>
                </a:solidFill>
              </a:defRPr>
            </a:lvl2pPr>
            <a:lvl3pPr indent="-228600" lvl="2" marL="1371600" rtl="0" algn="l">
              <a:lnSpc>
                <a:spcPct val="120000"/>
              </a:lnSpc>
              <a:spcBef>
                <a:spcPts val="500"/>
              </a:spcBef>
              <a:spcAft>
                <a:spcPts val="0"/>
              </a:spcAft>
              <a:buSzPts val="1350"/>
              <a:buNone/>
              <a:defRPr sz="1800">
                <a:solidFill>
                  <a:srgbClr val="888888"/>
                </a:solidFill>
              </a:defRPr>
            </a:lvl3pPr>
            <a:lvl4pPr indent="-228600" lvl="3" marL="1828800" rtl="0" algn="l">
              <a:lnSpc>
                <a:spcPct val="120000"/>
              </a:lnSpc>
              <a:spcBef>
                <a:spcPts val="500"/>
              </a:spcBef>
              <a:spcAft>
                <a:spcPts val="0"/>
              </a:spcAft>
              <a:buSzPts val="1200"/>
              <a:buNone/>
              <a:defRPr sz="1600">
                <a:solidFill>
                  <a:srgbClr val="888888"/>
                </a:solidFill>
              </a:defRPr>
            </a:lvl4pPr>
            <a:lvl5pPr indent="-228600" lvl="4" marL="2286000" rtl="0" algn="l">
              <a:lnSpc>
                <a:spcPct val="120000"/>
              </a:lnSpc>
              <a:spcBef>
                <a:spcPts val="500"/>
              </a:spcBef>
              <a:spcAft>
                <a:spcPts val="0"/>
              </a:spcAft>
              <a:buSzPts val="12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6"/>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7" name="Google Shape;27;p6"/>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28" name="Google Shape;28;p6"/>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7"/>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1" name="Google Shape;31;p7"/>
          <p:cNvSpPr txBox="1"/>
          <p:nvPr>
            <p:ph idx="1" type="body"/>
          </p:nvPr>
        </p:nvSpPr>
        <p:spPr>
          <a:xfrm>
            <a:off x="914400" y="1825625"/>
            <a:ext cx="4991100" cy="4351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2" name="Google Shape;32;p7"/>
          <p:cNvSpPr txBox="1"/>
          <p:nvPr>
            <p:ph idx="2" type="body"/>
          </p:nvPr>
        </p:nvSpPr>
        <p:spPr>
          <a:xfrm>
            <a:off x="6248400" y="1825625"/>
            <a:ext cx="5029200" cy="4351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33" name="Google Shape;33;p7"/>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34" name="Google Shape;34;p7"/>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35" name="Google Shape;35;p7"/>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8"/>
          <p:cNvSpPr txBox="1"/>
          <p:nvPr>
            <p:ph type="title"/>
          </p:nvPr>
        </p:nvSpPr>
        <p:spPr>
          <a:xfrm>
            <a:off x="652371" y="647699"/>
            <a:ext cx="10625100" cy="11505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8" name="Google Shape;38;p8"/>
          <p:cNvSpPr txBox="1"/>
          <p:nvPr>
            <p:ph idx="1" type="body"/>
          </p:nvPr>
        </p:nvSpPr>
        <p:spPr>
          <a:xfrm>
            <a:off x="655863" y="1879599"/>
            <a:ext cx="5157900" cy="675600"/>
          </a:xfrm>
          <a:prstGeom prst="rect">
            <a:avLst/>
          </a:prstGeom>
          <a:noFill/>
          <a:ln>
            <a:noFill/>
          </a:ln>
        </p:spPr>
        <p:txBody>
          <a:bodyPr anchorCtr="0" anchor="b" bIns="45700" lIns="91425" spcFirstLastPara="1" rIns="91425" wrap="square" tIns="45700">
            <a:noAutofit/>
          </a:bodyPr>
          <a:lstStyle>
            <a:lvl1pPr indent="-228600" lvl="0" marL="457200" rtl="0" algn="l">
              <a:lnSpc>
                <a:spcPct val="120000"/>
              </a:lnSpc>
              <a:spcBef>
                <a:spcPts val="1000"/>
              </a:spcBef>
              <a:spcAft>
                <a:spcPts val="0"/>
              </a:spcAft>
              <a:buSzPts val="1350"/>
              <a:buNone/>
              <a:defRPr b="1" sz="1800" cap="none"/>
            </a:lvl1pPr>
            <a:lvl2pPr indent="-228600" lvl="1" marL="914400" rtl="0" algn="l">
              <a:lnSpc>
                <a:spcPct val="120000"/>
              </a:lnSpc>
              <a:spcBef>
                <a:spcPts val="500"/>
              </a:spcBef>
              <a:spcAft>
                <a:spcPts val="0"/>
              </a:spcAft>
              <a:buSzPts val="1500"/>
              <a:buNone/>
              <a:defRPr b="1" sz="2000"/>
            </a:lvl2pPr>
            <a:lvl3pPr indent="-228600" lvl="2" marL="1371600" rtl="0" algn="l">
              <a:lnSpc>
                <a:spcPct val="120000"/>
              </a:lnSpc>
              <a:spcBef>
                <a:spcPts val="500"/>
              </a:spcBef>
              <a:spcAft>
                <a:spcPts val="0"/>
              </a:spcAft>
              <a:buSzPts val="1350"/>
              <a:buNone/>
              <a:defRPr b="1" sz="1800"/>
            </a:lvl3pPr>
            <a:lvl4pPr indent="-228600" lvl="3" marL="1828800" rtl="0" algn="l">
              <a:lnSpc>
                <a:spcPct val="120000"/>
              </a:lnSpc>
              <a:spcBef>
                <a:spcPts val="500"/>
              </a:spcBef>
              <a:spcAft>
                <a:spcPts val="0"/>
              </a:spcAft>
              <a:buSzPts val="1200"/>
              <a:buNone/>
              <a:defRPr b="1" sz="1600"/>
            </a:lvl4pPr>
            <a:lvl5pPr indent="-228600" lvl="4" marL="2286000" rtl="0" algn="l">
              <a:lnSpc>
                <a:spcPct val="120000"/>
              </a:lnSpc>
              <a:spcBef>
                <a:spcPts val="500"/>
              </a:spcBef>
              <a:spcAft>
                <a:spcPts val="0"/>
              </a:spcAft>
              <a:buSzPts val="12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39" name="Google Shape;39;p8"/>
          <p:cNvSpPr txBox="1"/>
          <p:nvPr>
            <p:ph idx="2" type="body"/>
          </p:nvPr>
        </p:nvSpPr>
        <p:spPr>
          <a:xfrm>
            <a:off x="655863" y="2560955"/>
            <a:ext cx="5157900" cy="3649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0" name="Google Shape;40;p8"/>
          <p:cNvSpPr txBox="1"/>
          <p:nvPr>
            <p:ph idx="3" type="body"/>
          </p:nvPr>
        </p:nvSpPr>
        <p:spPr>
          <a:xfrm>
            <a:off x="6094412" y="1879599"/>
            <a:ext cx="5183100" cy="675600"/>
          </a:xfrm>
          <a:prstGeom prst="rect">
            <a:avLst/>
          </a:prstGeom>
          <a:noFill/>
          <a:ln>
            <a:noFill/>
          </a:ln>
        </p:spPr>
        <p:txBody>
          <a:bodyPr anchorCtr="0" anchor="b" bIns="45700" lIns="91425" spcFirstLastPara="1" rIns="91425" wrap="square" tIns="45700">
            <a:noAutofit/>
          </a:bodyPr>
          <a:lstStyle>
            <a:lvl1pPr indent="-228600" lvl="0" marL="457200" rtl="0" algn="l">
              <a:lnSpc>
                <a:spcPct val="120000"/>
              </a:lnSpc>
              <a:spcBef>
                <a:spcPts val="1000"/>
              </a:spcBef>
              <a:spcAft>
                <a:spcPts val="0"/>
              </a:spcAft>
              <a:buSzPts val="1350"/>
              <a:buNone/>
              <a:defRPr b="1" sz="1800" cap="none"/>
            </a:lvl1pPr>
            <a:lvl2pPr indent="-228600" lvl="1" marL="914400" rtl="0" algn="l">
              <a:lnSpc>
                <a:spcPct val="120000"/>
              </a:lnSpc>
              <a:spcBef>
                <a:spcPts val="500"/>
              </a:spcBef>
              <a:spcAft>
                <a:spcPts val="0"/>
              </a:spcAft>
              <a:buSzPts val="1500"/>
              <a:buNone/>
              <a:defRPr b="1" sz="2000"/>
            </a:lvl2pPr>
            <a:lvl3pPr indent="-228600" lvl="2" marL="1371600" rtl="0" algn="l">
              <a:lnSpc>
                <a:spcPct val="120000"/>
              </a:lnSpc>
              <a:spcBef>
                <a:spcPts val="500"/>
              </a:spcBef>
              <a:spcAft>
                <a:spcPts val="0"/>
              </a:spcAft>
              <a:buSzPts val="1350"/>
              <a:buNone/>
              <a:defRPr b="1" sz="1800"/>
            </a:lvl3pPr>
            <a:lvl4pPr indent="-228600" lvl="3" marL="1828800" rtl="0" algn="l">
              <a:lnSpc>
                <a:spcPct val="120000"/>
              </a:lnSpc>
              <a:spcBef>
                <a:spcPts val="500"/>
              </a:spcBef>
              <a:spcAft>
                <a:spcPts val="0"/>
              </a:spcAft>
              <a:buSzPts val="1200"/>
              <a:buNone/>
              <a:defRPr b="1" sz="1600"/>
            </a:lvl4pPr>
            <a:lvl5pPr indent="-228600" lvl="4" marL="2286000" rtl="0" algn="l">
              <a:lnSpc>
                <a:spcPct val="120000"/>
              </a:lnSpc>
              <a:spcBef>
                <a:spcPts val="500"/>
              </a:spcBef>
              <a:spcAft>
                <a:spcPts val="0"/>
              </a:spcAft>
              <a:buSzPts val="12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41" name="Google Shape;41;p8"/>
          <p:cNvSpPr txBox="1"/>
          <p:nvPr>
            <p:ph idx="4" type="body"/>
          </p:nvPr>
        </p:nvSpPr>
        <p:spPr>
          <a:xfrm>
            <a:off x="6094412" y="2560955"/>
            <a:ext cx="5183100" cy="36492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42" name="Google Shape;42;p8"/>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3" name="Google Shape;43;p8"/>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4" name="Google Shape;44;p8"/>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9"/>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7" name="Google Shape;47;p9"/>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8" name="Google Shape;48;p9"/>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49" name="Google Shape;49;p9"/>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0"/>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2" name="Google Shape;52;p10"/>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3" name="Google Shape;53;p10"/>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1"/>
          <p:cNvSpPr txBox="1"/>
          <p:nvPr>
            <p:ph type="title"/>
          </p:nvPr>
        </p:nvSpPr>
        <p:spPr>
          <a:xfrm>
            <a:off x="652372" y="647700"/>
            <a:ext cx="4119600" cy="1714500"/>
          </a:xfrm>
          <a:prstGeom prst="rect">
            <a:avLst/>
          </a:prstGeom>
          <a:noFill/>
          <a:ln>
            <a:noFill/>
          </a:ln>
        </p:spPr>
        <p:txBody>
          <a:bodyPr anchorCtr="0" anchor="b" bIns="45700" lIns="91425" spcFirstLastPara="1" rIns="91425" wrap="square" tIns="45700">
            <a:noAutofit/>
          </a:bodyPr>
          <a:lstStyle>
            <a:lvl1pPr lvl="0" rtl="0" algn="l">
              <a:lnSpc>
                <a:spcPct val="120000"/>
              </a:lnSpc>
              <a:spcBef>
                <a:spcPts val="0"/>
              </a:spcBef>
              <a:spcAft>
                <a:spcPts val="0"/>
              </a:spcAft>
              <a:buClr>
                <a:srgbClr val="FFFFFF"/>
              </a:buClr>
              <a:buSzPts val="3200"/>
              <a:buFont typeface="Arial"/>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56" name="Google Shape;56;p11"/>
          <p:cNvSpPr txBox="1"/>
          <p:nvPr>
            <p:ph idx="1" type="body"/>
          </p:nvPr>
        </p:nvSpPr>
        <p:spPr>
          <a:xfrm>
            <a:off x="5540188" y="914400"/>
            <a:ext cx="5737500" cy="5029200"/>
          </a:xfrm>
          <a:prstGeom prst="rect">
            <a:avLst/>
          </a:prstGeom>
          <a:noFill/>
          <a:ln>
            <a:noFill/>
          </a:ln>
        </p:spPr>
        <p:txBody>
          <a:bodyPr anchorCtr="0" anchor="t" bIns="45700" lIns="91425" spcFirstLastPara="1" rIns="91425" wrap="square" tIns="45700">
            <a:normAutofit/>
          </a:bodyPr>
          <a:lstStyle>
            <a:lvl1pPr indent="-381000" lvl="0" marL="457200" rtl="0" algn="l">
              <a:lnSpc>
                <a:spcPct val="120000"/>
              </a:lnSpc>
              <a:spcBef>
                <a:spcPts val="1000"/>
              </a:spcBef>
              <a:spcAft>
                <a:spcPts val="0"/>
              </a:spcAft>
              <a:buSzPts val="2400"/>
              <a:buChar char="•"/>
              <a:defRPr sz="3200"/>
            </a:lvl1pPr>
            <a:lvl2pPr indent="-361950" lvl="1" marL="914400" rtl="0" algn="l">
              <a:lnSpc>
                <a:spcPct val="120000"/>
              </a:lnSpc>
              <a:spcBef>
                <a:spcPts val="500"/>
              </a:spcBef>
              <a:spcAft>
                <a:spcPts val="0"/>
              </a:spcAft>
              <a:buSzPts val="2100"/>
              <a:buChar char="•"/>
              <a:defRPr sz="2800"/>
            </a:lvl2pPr>
            <a:lvl3pPr indent="-342900" lvl="2" marL="1371600" rtl="0" algn="l">
              <a:lnSpc>
                <a:spcPct val="120000"/>
              </a:lnSpc>
              <a:spcBef>
                <a:spcPts val="500"/>
              </a:spcBef>
              <a:spcAft>
                <a:spcPts val="0"/>
              </a:spcAft>
              <a:buSzPts val="1800"/>
              <a:buChar char="•"/>
              <a:defRPr sz="2400"/>
            </a:lvl3pPr>
            <a:lvl4pPr indent="-323850" lvl="3" marL="1828800" rtl="0" algn="l">
              <a:lnSpc>
                <a:spcPct val="120000"/>
              </a:lnSpc>
              <a:spcBef>
                <a:spcPts val="500"/>
              </a:spcBef>
              <a:spcAft>
                <a:spcPts val="0"/>
              </a:spcAft>
              <a:buSzPts val="1500"/>
              <a:buChar char="•"/>
              <a:defRPr sz="2000"/>
            </a:lvl4pPr>
            <a:lvl5pPr indent="-323850" lvl="4" marL="2286000" rtl="0" algn="l">
              <a:lnSpc>
                <a:spcPct val="120000"/>
              </a:lnSpc>
              <a:spcBef>
                <a:spcPts val="500"/>
              </a:spcBef>
              <a:spcAft>
                <a:spcPts val="0"/>
              </a:spcAft>
              <a:buSzPts val="15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57" name="Google Shape;57;p11"/>
          <p:cNvSpPr txBox="1"/>
          <p:nvPr>
            <p:ph idx="2" type="body"/>
          </p:nvPr>
        </p:nvSpPr>
        <p:spPr>
          <a:xfrm>
            <a:off x="652372" y="2697479"/>
            <a:ext cx="4119600" cy="32460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200"/>
              <a:buNone/>
              <a:defRPr sz="1600"/>
            </a:lvl1pPr>
            <a:lvl2pPr indent="-228600" lvl="1" marL="914400" rtl="0" algn="l">
              <a:lnSpc>
                <a:spcPct val="120000"/>
              </a:lnSpc>
              <a:spcBef>
                <a:spcPts val="500"/>
              </a:spcBef>
              <a:spcAft>
                <a:spcPts val="0"/>
              </a:spcAft>
              <a:buSzPts val="1050"/>
              <a:buNone/>
              <a:defRPr sz="1400"/>
            </a:lvl2pPr>
            <a:lvl3pPr indent="-228600" lvl="2" marL="1371600" rtl="0" algn="l">
              <a:lnSpc>
                <a:spcPct val="120000"/>
              </a:lnSpc>
              <a:spcBef>
                <a:spcPts val="500"/>
              </a:spcBef>
              <a:spcAft>
                <a:spcPts val="0"/>
              </a:spcAft>
              <a:buSzPts val="900"/>
              <a:buNone/>
              <a:defRPr sz="1200"/>
            </a:lvl3pPr>
            <a:lvl4pPr indent="-228600" lvl="3" marL="1828800" rtl="0" algn="l">
              <a:lnSpc>
                <a:spcPct val="120000"/>
              </a:lnSpc>
              <a:spcBef>
                <a:spcPts val="500"/>
              </a:spcBef>
              <a:spcAft>
                <a:spcPts val="0"/>
              </a:spcAft>
              <a:buSzPts val="750"/>
              <a:buNone/>
              <a:defRPr sz="1000"/>
            </a:lvl4pPr>
            <a:lvl5pPr indent="-228600" lvl="4" marL="2286000" rtl="0" algn="l">
              <a:lnSpc>
                <a:spcPct val="120000"/>
              </a:lnSpc>
              <a:spcBef>
                <a:spcPts val="500"/>
              </a:spcBef>
              <a:spcAft>
                <a:spcPts val="0"/>
              </a:spcAft>
              <a:buSzPts val="75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58" name="Google Shape;58;p11"/>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9" name="Google Shape;59;p11"/>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0" name="Google Shape;60;p11"/>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2"/>
          <p:cNvSpPr txBox="1"/>
          <p:nvPr>
            <p:ph type="title"/>
          </p:nvPr>
        </p:nvSpPr>
        <p:spPr>
          <a:xfrm>
            <a:off x="652372" y="647700"/>
            <a:ext cx="4119600" cy="1714500"/>
          </a:xfrm>
          <a:prstGeom prst="rect">
            <a:avLst/>
          </a:prstGeom>
          <a:noFill/>
          <a:ln>
            <a:noFill/>
          </a:ln>
        </p:spPr>
        <p:txBody>
          <a:bodyPr anchorCtr="0" anchor="b" bIns="45700" lIns="91425" spcFirstLastPara="1" rIns="91425" wrap="square" tIns="45700">
            <a:noAutofit/>
          </a:bodyPr>
          <a:lstStyle>
            <a:lvl1pPr lvl="0" rtl="0" algn="l">
              <a:lnSpc>
                <a:spcPct val="120000"/>
              </a:lnSpc>
              <a:spcBef>
                <a:spcPts val="0"/>
              </a:spcBef>
              <a:spcAft>
                <a:spcPts val="0"/>
              </a:spcAft>
              <a:buClr>
                <a:srgbClr val="FFFFFF"/>
              </a:buClr>
              <a:buSzPts val="3200"/>
              <a:buFont typeface="Arial"/>
              <a:buNone/>
              <a:defRPr sz="3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63" name="Google Shape;63;p12"/>
          <p:cNvSpPr/>
          <p:nvPr>
            <p:ph idx="2" type="pic"/>
          </p:nvPr>
        </p:nvSpPr>
        <p:spPr>
          <a:xfrm>
            <a:off x="5486400" y="914400"/>
            <a:ext cx="5791200" cy="5029200"/>
          </a:xfrm>
          <a:prstGeom prst="rect">
            <a:avLst/>
          </a:prstGeom>
          <a:noFill/>
          <a:ln>
            <a:noFill/>
          </a:ln>
        </p:spPr>
      </p:sp>
      <p:sp>
        <p:nvSpPr>
          <p:cNvPr id="64" name="Google Shape;64;p12"/>
          <p:cNvSpPr txBox="1"/>
          <p:nvPr>
            <p:ph idx="1" type="body"/>
          </p:nvPr>
        </p:nvSpPr>
        <p:spPr>
          <a:xfrm>
            <a:off x="652372" y="2697480"/>
            <a:ext cx="4119600" cy="3171600"/>
          </a:xfrm>
          <a:prstGeom prst="rect">
            <a:avLst/>
          </a:prstGeom>
          <a:noFill/>
          <a:ln>
            <a:noFill/>
          </a:ln>
        </p:spPr>
        <p:txBody>
          <a:bodyPr anchorCtr="0" anchor="t" bIns="45700" lIns="91425" spcFirstLastPara="1" rIns="91425" wrap="square" tIns="45700">
            <a:normAutofit/>
          </a:bodyPr>
          <a:lstStyle>
            <a:lvl1pPr indent="-228600" lvl="0" marL="457200" rtl="0" algn="l">
              <a:lnSpc>
                <a:spcPct val="120000"/>
              </a:lnSpc>
              <a:spcBef>
                <a:spcPts val="1000"/>
              </a:spcBef>
              <a:spcAft>
                <a:spcPts val="0"/>
              </a:spcAft>
              <a:buSzPts val="1200"/>
              <a:buNone/>
              <a:defRPr sz="1600"/>
            </a:lvl1pPr>
            <a:lvl2pPr indent="-228600" lvl="1" marL="914400" rtl="0" algn="l">
              <a:lnSpc>
                <a:spcPct val="120000"/>
              </a:lnSpc>
              <a:spcBef>
                <a:spcPts val="500"/>
              </a:spcBef>
              <a:spcAft>
                <a:spcPts val="0"/>
              </a:spcAft>
              <a:buSzPts val="1050"/>
              <a:buNone/>
              <a:defRPr sz="1400"/>
            </a:lvl2pPr>
            <a:lvl3pPr indent="-228600" lvl="2" marL="1371600" rtl="0" algn="l">
              <a:lnSpc>
                <a:spcPct val="120000"/>
              </a:lnSpc>
              <a:spcBef>
                <a:spcPts val="500"/>
              </a:spcBef>
              <a:spcAft>
                <a:spcPts val="0"/>
              </a:spcAft>
              <a:buSzPts val="900"/>
              <a:buNone/>
              <a:defRPr sz="1200"/>
            </a:lvl3pPr>
            <a:lvl4pPr indent="-228600" lvl="3" marL="1828800" rtl="0" algn="l">
              <a:lnSpc>
                <a:spcPct val="120000"/>
              </a:lnSpc>
              <a:spcBef>
                <a:spcPts val="500"/>
              </a:spcBef>
              <a:spcAft>
                <a:spcPts val="0"/>
              </a:spcAft>
              <a:buSzPts val="750"/>
              <a:buNone/>
              <a:defRPr sz="1000"/>
            </a:lvl4pPr>
            <a:lvl5pPr indent="-228600" lvl="4" marL="2286000" rtl="0" algn="l">
              <a:lnSpc>
                <a:spcPct val="120000"/>
              </a:lnSpc>
              <a:spcBef>
                <a:spcPts val="500"/>
              </a:spcBef>
              <a:spcAft>
                <a:spcPts val="0"/>
              </a:spcAft>
              <a:buSzPts val="75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65" name="Google Shape;65;p12"/>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6" name="Google Shape;66;p12"/>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67" name="Google Shape;67;p12"/>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3"/>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70" name="Google Shape;70;p13"/>
          <p:cNvSpPr txBox="1"/>
          <p:nvPr>
            <p:ph idx="1" type="body"/>
          </p:nvPr>
        </p:nvSpPr>
        <p:spPr>
          <a:xfrm rot="5400000">
            <a:off x="4038726" y="-1290900"/>
            <a:ext cx="3848100" cy="106209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71" name="Google Shape;71;p13"/>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2" name="Google Shape;72;p13"/>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3" name="Google Shape;73;p13"/>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4"/>
          <p:cNvSpPr txBox="1"/>
          <p:nvPr>
            <p:ph type="title"/>
          </p:nvPr>
        </p:nvSpPr>
        <p:spPr>
          <a:xfrm rot="5400000">
            <a:off x="7484100" y="2150099"/>
            <a:ext cx="5295900" cy="2291100"/>
          </a:xfrm>
          <a:prstGeom prst="rect">
            <a:avLst/>
          </a:prstGeom>
          <a:noFill/>
          <a:ln>
            <a:noFill/>
          </a:ln>
        </p:spPr>
        <p:txBody>
          <a:bodyPr anchorCtr="0" anchor="b" bIns="45700" lIns="91425" spcFirstLastPara="1" rIns="91425" wrap="square" tIns="45700">
            <a:normAutofit/>
          </a:bodyPr>
          <a:lstStyle>
            <a:lvl1pPr lvl="0" rtl="0" algn="l">
              <a:lnSpc>
                <a:spcPct val="120000"/>
              </a:lnSpc>
              <a:spcBef>
                <a:spcPts val="0"/>
              </a:spcBef>
              <a:spcAft>
                <a:spcPts val="0"/>
              </a:spcAft>
              <a:buClr>
                <a:srgbClr val="FFFFFF"/>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76" name="Google Shape;76;p14"/>
          <p:cNvSpPr txBox="1"/>
          <p:nvPr>
            <p:ph idx="1" type="body"/>
          </p:nvPr>
        </p:nvSpPr>
        <p:spPr>
          <a:xfrm rot="5400000">
            <a:off x="2064860" y="-764701"/>
            <a:ext cx="5295900" cy="8120700"/>
          </a:xfrm>
          <a:prstGeom prst="rect">
            <a:avLst/>
          </a:prstGeom>
          <a:noFill/>
          <a:ln>
            <a:noFill/>
          </a:ln>
        </p:spPr>
        <p:txBody>
          <a:bodyPr anchorCtr="0" anchor="t" bIns="45700" lIns="91425" spcFirstLastPara="1" rIns="91425" wrap="square" tIns="45700">
            <a:normAutofit/>
          </a:bodyPr>
          <a:lstStyle>
            <a:lvl1pPr indent="-314325" lvl="0" marL="457200" rtl="0" algn="l">
              <a:lnSpc>
                <a:spcPct val="120000"/>
              </a:lnSpc>
              <a:spcBef>
                <a:spcPts val="1000"/>
              </a:spcBef>
              <a:spcAft>
                <a:spcPts val="0"/>
              </a:spcAft>
              <a:buSzPts val="1350"/>
              <a:buChar char="•"/>
              <a:defRPr/>
            </a:lvl1pPr>
            <a:lvl2pPr indent="-314325" lvl="1" marL="914400" rtl="0" algn="l">
              <a:lnSpc>
                <a:spcPct val="120000"/>
              </a:lnSpc>
              <a:spcBef>
                <a:spcPts val="500"/>
              </a:spcBef>
              <a:spcAft>
                <a:spcPts val="0"/>
              </a:spcAft>
              <a:buSzPts val="1350"/>
              <a:buChar char="•"/>
              <a:defRPr/>
            </a:lvl2pPr>
            <a:lvl3pPr indent="-314325" lvl="2" marL="1371600" rtl="0" algn="l">
              <a:lnSpc>
                <a:spcPct val="120000"/>
              </a:lnSpc>
              <a:spcBef>
                <a:spcPts val="500"/>
              </a:spcBef>
              <a:spcAft>
                <a:spcPts val="0"/>
              </a:spcAft>
              <a:buSzPts val="1350"/>
              <a:buChar char="•"/>
              <a:defRPr/>
            </a:lvl3pPr>
            <a:lvl4pPr indent="-314325" lvl="3" marL="1828800" rtl="0" algn="l">
              <a:lnSpc>
                <a:spcPct val="120000"/>
              </a:lnSpc>
              <a:spcBef>
                <a:spcPts val="500"/>
              </a:spcBef>
              <a:spcAft>
                <a:spcPts val="0"/>
              </a:spcAft>
              <a:buSzPts val="1350"/>
              <a:buChar char="•"/>
              <a:defRPr/>
            </a:lvl4pPr>
            <a:lvl5pPr indent="-314325" lvl="4" marL="2286000" rtl="0" algn="l">
              <a:lnSpc>
                <a:spcPct val="120000"/>
              </a:lnSpc>
              <a:spcBef>
                <a:spcPts val="500"/>
              </a:spcBef>
              <a:spcAft>
                <a:spcPts val="0"/>
              </a:spcAft>
              <a:buSzPts val="135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77" name="Google Shape;77;p14"/>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8" name="Google Shape;78;p14"/>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rtl="0" algn="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79" name="Google Shape;79;p14"/>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
          <p:cNvSpPr txBox="1"/>
          <p:nvPr>
            <p:ph type="title"/>
          </p:nvPr>
        </p:nvSpPr>
        <p:spPr>
          <a:xfrm>
            <a:off x="652371" y="647700"/>
            <a:ext cx="10625100" cy="1147200"/>
          </a:xfrm>
          <a:prstGeom prst="rect">
            <a:avLst/>
          </a:prstGeom>
          <a:noFill/>
          <a:ln>
            <a:noFill/>
          </a:ln>
        </p:spPr>
        <p:txBody>
          <a:bodyPr anchorCtr="0" anchor="b" bIns="45700" lIns="91425" spcFirstLastPara="1" rIns="91425" wrap="square" tIns="45700">
            <a:normAutofit/>
          </a:bodyPr>
          <a:lstStyle>
            <a:lvl1pPr lvl="0" marR="0" rtl="0" algn="l">
              <a:lnSpc>
                <a:spcPct val="120000"/>
              </a:lnSpc>
              <a:spcBef>
                <a:spcPts val="0"/>
              </a:spcBef>
              <a:spcAft>
                <a:spcPts val="0"/>
              </a:spcAft>
              <a:buClr>
                <a:srgbClr val="FFFFFF"/>
              </a:buClr>
              <a:buSzPts val="3600"/>
              <a:buFont typeface="Arial"/>
              <a:buNone/>
              <a:defRPr b="0" i="0" sz="3600" u="none" cap="none" strike="noStrike">
                <a:solidFill>
                  <a:srgbClr val="FFFFFF"/>
                </a:solidFill>
                <a:highlight>
                  <a:srgbClr val="000000"/>
                </a:highlight>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p:txBody>
      </p:sp>
      <p:sp>
        <p:nvSpPr>
          <p:cNvPr id="7" name="Google Shape;7;p3"/>
          <p:cNvSpPr txBox="1"/>
          <p:nvPr>
            <p:ph idx="1" type="body"/>
          </p:nvPr>
        </p:nvSpPr>
        <p:spPr>
          <a:xfrm>
            <a:off x="652371" y="2095500"/>
            <a:ext cx="10620900" cy="3848100"/>
          </a:xfrm>
          <a:prstGeom prst="rect">
            <a:avLst/>
          </a:prstGeom>
          <a:noFill/>
          <a:ln>
            <a:noFill/>
          </a:ln>
        </p:spPr>
        <p:txBody>
          <a:bodyPr anchorCtr="0" anchor="t" bIns="45700" lIns="91425" spcFirstLastPara="1" rIns="91425" wrap="square" tIns="45700">
            <a:normAutofit/>
          </a:bodyPr>
          <a:lstStyle>
            <a:lvl1pPr indent="-323850" lvl="0" marL="457200" marR="0" rtl="0" algn="l">
              <a:lnSpc>
                <a:spcPct val="120000"/>
              </a:lnSpc>
              <a:spcBef>
                <a:spcPts val="1000"/>
              </a:spcBef>
              <a:spcAft>
                <a:spcPts val="0"/>
              </a:spcAft>
              <a:buClr>
                <a:schemeClr val="dk1"/>
              </a:buClr>
              <a:buSzPts val="1500"/>
              <a:buFont typeface="Arial"/>
              <a:buChar char="•"/>
              <a:defRPr b="0" i="0" sz="2000" u="none" cap="none" strike="noStrike">
                <a:solidFill>
                  <a:schemeClr val="dk1"/>
                </a:solidFill>
                <a:latin typeface="Play"/>
                <a:ea typeface="Play"/>
                <a:cs typeface="Play"/>
                <a:sym typeface="Play"/>
              </a:defRPr>
            </a:lvl1pPr>
            <a:lvl2pPr indent="-314325" lvl="1" marL="914400" marR="0" rtl="0" algn="l">
              <a:lnSpc>
                <a:spcPct val="120000"/>
              </a:lnSpc>
              <a:spcBef>
                <a:spcPts val="500"/>
              </a:spcBef>
              <a:spcAft>
                <a:spcPts val="0"/>
              </a:spcAft>
              <a:buClr>
                <a:schemeClr val="dk1"/>
              </a:buClr>
              <a:buSzPts val="1350"/>
              <a:buFont typeface="Arial"/>
              <a:buChar char="•"/>
              <a:defRPr b="0" i="0" sz="1800" u="none" cap="none" strike="noStrike">
                <a:solidFill>
                  <a:schemeClr val="dk1"/>
                </a:solidFill>
                <a:latin typeface="Play"/>
                <a:ea typeface="Play"/>
                <a:cs typeface="Play"/>
                <a:sym typeface="Play"/>
              </a:defRPr>
            </a:lvl2pPr>
            <a:lvl3pPr indent="-304800" lvl="2" marL="1371600" marR="0" rtl="0" algn="l">
              <a:lnSpc>
                <a:spcPct val="120000"/>
              </a:lnSpc>
              <a:spcBef>
                <a:spcPts val="500"/>
              </a:spcBef>
              <a:spcAft>
                <a:spcPts val="0"/>
              </a:spcAft>
              <a:buClr>
                <a:schemeClr val="dk1"/>
              </a:buClr>
              <a:buSzPts val="1200"/>
              <a:buFont typeface="Arial"/>
              <a:buChar char="•"/>
              <a:defRPr b="0" i="0" sz="1600" u="none" cap="none" strike="noStrike">
                <a:solidFill>
                  <a:schemeClr val="dk1"/>
                </a:solidFill>
                <a:latin typeface="Play"/>
                <a:ea typeface="Play"/>
                <a:cs typeface="Play"/>
                <a:sym typeface="Play"/>
              </a:defRPr>
            </a:lvl3pPr>
            <a:lvl4pPr indent="-295275" lvl="3" marL="1828800" marR="0" rtl="0" algn="l">
              <a:lnSpc>
                <a:spcPct val="120000"/>
              </a:lnSpc>
              <a:spcBef>
                <a:spcPts val="500"/>
              </a:spcBef>
              <a:spcAft>
                <a:spcPts val="0"/>
              </a:spcAft>
              <a:buClr>
                <a:schemeClr val="dk1"/>
              </a:buClr>
              <a:buSzPts val="1050"/>
              <a:buFont typeface="Arial"/>
              <a:buChar char="•"/>
              <a:defRPr b="0" i="0" sz="1400" u="none" cap="none" strike="noStrike">
                <a:solidFill>
                  <a:schemeClr val="dk1"/>
                </a:solidFill>
                <a:latin typeface="Play"/>
                <a:ea typeface="Play"/>
                <a:cs typeface="Play"/>
                <a:sym typeface="Play"/>
              </a:defRPr>
            </a:lvl4pPr>
            <a:lvl5pPr indent="-295275" lvl="4" marL="2286000" marR="0" rtl="0" algn="l">
              <a:lnSpc>
                <a:spcPct val="120000"/>
              </a:lnSpc>
              <a:spcBef>
                <a:spcPts val="500"/>
              </a:spcBef>
              <a:spcAft>
                <a:spcPts val="0"/>
              </a:spcAft>
              <a:buClr>
                <a:schemeClr val="dk1"/>
              </a:buClr>
              <a:buSzPts val="1050"/>
              <a:buFont typeface="Arial"/>
              <a:buChar char="•"/>
              <a:defRPr b="0" i="0" sz="1400" u="none" cap="none" strike="noStrike">
                <a:solidFill>
                  <a:schemeClr val="dk1"/>
                </a:solidFill>
                <a:latin typeface="Play"/>
                <a:ea typeface="Play"/>
                <a:cs typeface="Play"/>
                <a:sym typeface="Play"/>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lay"/>
                <a:ea typeface="Play"/>
                <a:cs typeface="Play"/>
                <a:sym typeface="Play"/>
              </a:defRPr>
            </a:lvl9pPr>
          </a:lstStyle>
          <a:p/>
        </p:txBody>
      </p:sp>
      <p:sp>
        <p:nvSpPr>
          <p:cNvPr id="8" name="Google Shape;8;p3"/>
          <p:cNvSpPr txBox="1"/>
          <p:nvPr>
            <p:ph idx="10" type="dt"/>
          </p:nvPr>
        </p:nvSpPr>
        <p:spPr>
          <a:xfrm>
            <a:off x="652371" y="6332538"/>
            <a:ext cx="3006600" cy="3651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9" name="Google Shape;9;p3"/>
          <p:cNvSpPr txBox="1"/>
          <p:nvPr>
            <p:ph idx="11" type="ftr"/>
          </p:nvPr>
        </p:nvSpPr>
        <p:spPr>
          <a:xfrm>
            <a:off x="8034169" y="6332538"/>
            <a:ext cx="3505500" cy="3651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1" i="0" sz="900" u="none" cap="none" strike="noStrike">
                <a:solidFill>
                  <a:schemeClr val="dk1"/>
                </a:solidFill>
                <a:latin typeface="Play"/>
                <a:ea typeface="Play"/>
                <a:cs typeface="Play"/>
                <a:sym typeface="Play"/>
              </a:defRPr>
            </a:lvl1pPr>
            <a:lvl2pPr lvl="1" marR="0" rtl="0" algn="l">
              <a:spcBef>
                <a:spcPts val="0"/>
              </a:spcBef>
              <a:spcAft>
                <a:spcPts val="0"/>
              </a:spcAft>
              <a:buSzPts val="1400"/>
              <a:buNone/>
              <a:defRPr b="0" i="0" sz="1800" u="none" cap="none" strike="noStrike">
                <a:solidFill>
                  <a:schemeClr val="dk1"/>
                </a:solidFill>
                <a:latin typeface="Play"/>
                <a:ea typeface="Play"/>
                <a:cs typeface="Play"/>
                <a:sym typeface="Play"/>
              </a:defRPr>
            </a:lvl2pPr>
            <a:lvl3pPr lvl="2" marR="0" rtl="0" algn="l">
              <a:spcBef>
                <a:spcPts val="0"/>
              </a:spcBef>
              <a:spcAft>
                <a:spcPts val="0"/>
              </a:spcAft>
              <a:buSzPts val="1400"/>
              <a:buNone/>
              <a:defRPr b="0" i="0" sz="1800" u="none" cap="none" strike="noStrike">
                <a:solidFill>
                  <a:schemeClr val="dk1"/>
                </a:solidFill>
                <a:latin typeface="Play"/>
                <a:ea typeface="Play"/>
                <a:cs typeface="Play"/>
                <a:sym typeface="Play"/>
              </a:defRPr>
            </a:lvl3pPr>
            <a:lvl4pPr lvl="3" marR="0" rtl="0" algn="l">
              <a:spcBef>
                <a:spcPts val="0"/>
              </a:spcBef>
              <a:spcAft>
                <a:spcPts val="0"/>
              </a:spcAft>
              <a:buSzPts val="1400"/>
              <a:buNone/>
              <a:defRPr b="0" i="0" sz="1800" u="none" cap="none" strike="noStrike">
                <a:solidFill>
                  <a:schemeClr val="dk1"/>
                </a:solidFill>
                <a:latin typeface="Play"/>
                <a:ea typeface="Play"/>
                <a:cs typeface="Play"/>
                <a:sym typeface="Play"/>
              </a:defRPr>
            </a:lvl4pPr>
            <a:lvl5pPr lvl="4" marR="0" rtl="0" algn="l">
              <a:spcBef>
                <a:spcPts val="0"/>
              </a:spcBef>
              <a:spcAft>
                <a:spcPts val="0"/>
              </a:spcAft>
              <a:buSzPts val="1400"/>
              <a:buNone/>
              <a:defRPr b="0" i="0" sz="1800" u="none" cap="none" strike="noStrike">
                <a:solidFill>
                  <a:schemeClr val="dk1"/>
                </a:solidFill>
                <a:latin typeface="Play"/>
                <a:ea typeface="Play"/>
                <a:cs typeface="Play"/>
                <a:sym typeface="Play"/>
              </a:defRPr>
            </a:lvl5pPr>
            <a:lvl6pPr lvl="5" marR="0" rtl="0" algn="l">
              <a:spcBef>
                <a:spcPts val="0"/>
              </a:spcBef>
              <a:spcAft>
                <a:spcPts val="0"/>
              </a:spcAft>
              <a:buSzPts val="1400"/>
              <a:buNone/>
              <a:defRPr b="0" i="0" sz="1800" u="none" cap="none" strike="noStrike">
                <a:solidFill>
                  <a:schemeClr val="dk1"/>
                </a:solidFill>
                <a:latin typeface="Play"/>
                <a:ea typeface="Play"/>
                <a:cs typeface="Play"/>
                <a:sym typeface="Play"/>
              </a:defRPr>
            </a:lvl6pPr>
            <a:lvl7pPr lvl="6" marR="0" rtl="0" algn="l">
              <a:spcBef>
                <a:spcPts val="0"/>
              </a:spcBef>
              <a:spcAft>
                <a:spcPts val="0"/>
              </a:spcAft>
              <a:buSzPts val="1400"/>
              <a:buNone/>
              <a:defRPr b="0" i="0" sz="1800" u="none" cap="none" strike="noStrike">
                <a:solidFill>
                  <a:schemeClr val="dk1"/>
                </a:solidFill>
                <a:latin typeface="Play"/>
                <a:ea typeface="Play"/>
                <a:cs typeface="Play"/>
                <a:sym typeface="Play"/>
              </a:defRPr>
            </a:lvl7pPr>
            <a:lvl8pPr lvl="7" marR="0" rtl="0" algn="l">
              <a:spcBef>
                <a:spcPts val="0"/>
              </a:spcBef>
              <a:spcAft>
                <a:spcPts val="0"/>
              </a:spcAft>
              <a:buSzPts val="1400"/>
              <a:buNone/>
              <a:defRPr b="0" i="0" sz="1800" u="none" cap="none" strike="noStrike">
                <a:solidFill>
                  <a:schemeClr val="dk1"/>
                </a:solidFill>
                <a:latin typeface="Play"/>
                <a:ea typeface="Play"/>
                <a:cs typeface="Play"/>
                <a:sym typeface="Play"/>
              </a:defRPr>
            </a:lvl8pPr>
            <a:lvl9pPr lvl="8" marR="0" rtl="0" algn="l">
              <a:spcBef>
                <a:spcPts val="0"/>
              </a:spcBef>
              <a:spcAft>
                <a:spcPts val="0"/>
              </a:spcAft>
              <a:buSzPts val="1400"/>
              <a:buNone/>
              <a:defRPr b="0" i="0" sz="1800" u="none" cap="none" strike="noStrike">
                <a:solidFill>
                  <a:schemeClr val="dk1"/>
                </a:solidFill>
                <a:latin typeface="Play"/>
                <a:ea typeface="Play"/>
                <a:cs typeface="Play"/>
                <a:sym typeface="Play"/>
              </a:defRPr>
            </a:lvl9pPr>
          </a:lstStyle>
          <a:p/>
        </p:txBody>
      </p:sp>
      <p:sp>
        <p:nvSpPr>
          <p:cNvPr id="10" name="Google Shape;10;p3"/>
          <p:cNvSpPr txBox="1"/>
          <p:nvPr>
            <p:ph idx="12" type="sldNum"/>
          </p:nvPr>
        </p:nvSpPr>
        <p:spPr>
          <a:xfrm>
            <a:off x="11444747" y="6332538"/>
            <a:ext cx="539700" cy="3651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900" u="none" cap="none" strike="noStrike">
                <a:solidFill>
                  <a:schemeClr val="dk1"/>
                </a:solidFill>
                <a:latin typeface="Play"/>
                <a:ea typeface="Play"/>
                <a:cs typeface="Play"/>
                <a:sym typeface="Play"/>
              </a:defRPr>
            </a:lvl1pPr>
            <a:lvl2pPr indent="0" lvl="1" marL="0" marR="0" rtl="0" algn="r">
              <a:spcBef>
                <a:spcPts val="0"/>
              </a:spcBef>
              <a:buNone/>
              <a:defRPr b="1" i="0" sz="900" u="none" cap="none" strike="noStrike">
                <a:solidFill>
                  <a:schemeClr val="dk1"/>
                </a:solidFill>
                <a:latin typeface="Play"/>
                <a:ea typeface="Play"/>
                <a:cs typeface="Play"/>
                <a:sym typeface="Play"/>
              </a:defRPr>
            </a:lvl2pPr>
            <a:lvl3pPr indent="0" lvl="2" marL="0" marR="0" rtl="0" algn="r">
              <a:spcBef>
                <a:spcPts val="0"/>
              </a:spcBef>
              <a:buNone/>
              <a:defRPr b="1" i="0" sz="900" u="none" cap="none" strike="noStrike">
                <a:solidFill>
                  <a:schemeClr val="dk1"/>
                </a:solidFill>
                <a:latin typeface="Play"/>
                <a:ea typeface="Play"/>
                <a:cs typeface="Play"/>
                <a:sym typeface="Play"/>
              </a:defRPr>
            </a:lvl3pPr>
            <a:lvl4pPr indent="0" lvl="3" marL="0" marR="0" rtl="0" algn="r">
              <a:spcBef>
                <a:spcPts val="0"/>
              </a:spcBef>
              <a:buNone/>
              <a:defRPr b="1" i="0" sz="900" u="none" cap="none" strike="noStrike">
                <a:solidFill>
                  <a:schemeClr val="dk1"/>
                </a:solidFill>
                <a:latin typeface="Play"/>
                <a:ea typeface="Play"/>
                <a:cs typeface="Play"/>
                <a:sym typeface="Play"/>
              </a:defRPr>
            </a:lvl4pPr>
            <a:lvl5pPr indent="0" lvl="4" marL="0" marR="0" rtl="0" algn="r">
              <a:spcBef>
                <a:spcPts val="0"/>
              </a:spcBef>
              <a:buNone/>
              <a:defRPr b="1" i="0" sz="900" u="none" cap="none" strike="noStrike">
                <a:solidFill>
                  <a:schemeClr val="dk1"/>
                </a:solidFill>
                <a:latin typeface="Play"/>
                <a:ea typeface="Play"/>
                <a:cs typeface="Play"/>
                <a:sym typeface="Play"/>
              </a:defRPr>
            </a:lvl5pPr>
            <a:lvl6pPr indent="0" lvl="5" marL="0" marR="0" rtl="0" algn="r">
              <a:spcBef>
                <a:spcPts val="0"/>
              </a:spcBef>
              <a:buNone/>
              <a:defRPr b="1" i="0" sz="900" u="none" cap="none" strike="noStrike">
                <a:solidFill>
                  <a:schemeClr val="dk1"/>
                </a:solidFill>
                <a:latin typeface="Play"/>
                <a:ea typeface="Play"/>
                <a:cs typeface="Play"/>
                <a:sym typeface="Play"/>
              </a:defRPr>
            </a:lvl6pPr>
            <a:lvl7pPr indent="0" lvl="6" marL="0" marR="0" rtl="0" algn="r">
              <a:spcBef>
                <a:spcPts val="0"/>
              </a:spcBef>
              <a:buNone/>
              <a:defRPr b="1" i="0" sz="900" u="none" cap="none" strike="noStrike">
                <a:solidFill>
                  <a:schemeClr val="dk1"/>
                </a:solidFill>
                <a:latin typeface="Play"/>
                <a:ea typeface="Play"/>
                <a:cs typeface="Play"/>
                <a:sym typeface="Play"/>
              </a:defRPr>
            </a:lvl7pPr>
            <a:lvl8pPr indent="0" lvl="7" marL="0" marR="0" rtl="0" algn="r">
              <a:spcBef>
                <a:spcPts val="0"/>
              </a:spcBef>
              <a:buNone/>
              <a:defRPr b="1" i="0" sz="900" u="none" cap="none" strike="noStrike">
                <a:solidFill>
                  <a:schemeClr val="dk1"/>
                </a:solidFill>
                <a:latin typeface="Play"/>
                <a:ea typeface="Play"/>
                <a:cs typeface="Play"/>
                <a:sym typeface="Play"/>
              </a:defRPr>
            </a:lvl8pPr>
            <a:lvl9pPr indent="0" lvl="8" marL="0" marR="0" rtl="0" algn="r">
              <a:spcBef>
                <a:spcPts val="0"/>
              </a:spcBef>
              <a:buNone/>
              <a:defRPr b="1" i="0" sz="900" u="none" cap="none" strike="noStrike">
                <a:solidFill>
                  <a:schemeClr val="dk1"/>
                </a:solidFill>
                <a:latin typeface="Play"/>
                <a:ea typeface="Play"/>
                <a:cs typeface="Play"/>
                <a:sym typeface="Pla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6.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8.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9.png"/><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7.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1.png"/><Relationship Id="rId4" Type="http://schemas.openxmlformats.org/officeDocument/2006/relationships/image" Target="../media/image22.png"/><Relationship Id="rId5"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hyperlink" Target="https://resources.checkpoint.com/case-study/nhs-england-provides-7000-agile-workers-with-check-point-secured-mobile-devices" TargetMode="External"/><Relationship Id="rId4" Type="http://schemas.openxmlformats.org/officeDocument/2006/relationships/hyperlink" Target="https://www.youtube.com/watch?v=ucRWyGKBVz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3" name="Shape 83"/>
        <p:cNvGrpSpPr/>
        <p:nvPr/>
      </p:nvGrpSpPr>
      <p:grpSpPr>
        <a:xfrm>
          <a:off x="0" y="0"/>
          <a:ext cx="0" cy="0"/>
          <a:chOff x="0" y="0"/>
          <a:chExt cx="0" cy="0"/>
        </a:xfrm>
      </p:grpSpPr>
      <p:sp>
        <p:nvSpPr>
          <p:cNvPr id="84" name="Google Shape;84;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Play"/>
              <a:ea typeface="Play"/>
              <a:cs typeface="Play"/>
              <a:sym typeface="Play"/>
            </a:endParaRPr>
          </a:p>
        </p:txBody>
      </p:sp>
      <p:pic>
        <p:nvPicPr>
          <p:cNvPr descr="A blue and green swirl&#10;&#10;Description automatically generated" id="85" name="Google Shape;85;p1"/>
          <p:cNvPicPr preferRelativeResize="0"/>
          <p:nvPr/>
        </p:nvPicPr>
        <p:blipFill rotWithShape="1">
          <a:blip r:embed="rId3">
            <a:alphaModFix/>
          </a:blip>
          <a:srcRect b="14877" l="0" r="0" t="17321"/>
          <a:stretch/>
        </p:blipFill>
        <p:spPr>
          <a:xfrm>
            <a:off x="20" y="-1"/>
            <a:ext cx="12191979" cy="5063112"/>
          </a:xfrm>
          <a:prstGeom prst="rect">
            <a:avLst/>
          </a:prstGeom>
          <a:noFill/>
          <a:ln>
            <a:noFill/>
          </a:ln>
        </p:spPr>
      </p:pic>
      <p:sp>
        <p:nvSpPr>
          <p:cNvPr id="86" name="Google Shape;86;p1"/>
          <p:cNvSpPr txBox="1"/>
          <p:nvPr>
            <p:ph type="ctrTitle"/>
          </p:nvPr>
        </p:nvSpPr>
        <p:spPr>
          <a:xfrm>
            <a:off x="647701" y="647701"/>
            <a:ext cx="4833620" cy="3233419"/>
          </a:xfrm>
          <a:prstGeom prst="rect">
            <a:avLst/>
          </a:prstGeom>
          <a:noFill/>
          <a:ln>
            <a:noFill/>
          </a:ln>
        </p:spPr>
        <p:txBody>
          <a:bodyPr anchorCtr="0" anchor="t" bIns="45700" lIns="91425" spcFirstLastPara="1" rIns="91425" wrap="square" tIns="45700">
            <a:normAutofit/>
          </a:bodyPr>
          <a:lstStyle/>
          <a:p>
            <a:pPr indent="0" lvl="0" marL="0" rtl="0" algn="l">
              <a:lnSpc>
                <a:spcPct val="110000"/>
              </a:lnSpc>
              <a:spcBef>
                <a:spcPts val="0"/>
              </a:spcBef>
              <a:spcAft>
                <a:spcPts val="0"/>
              </a:spcAft>
              <a:buClr>
                <a:srgbClr val="FFFFFF"/>
              </a:buClr>
              <a:buSzPts val="2500"/>
              <a:buFont typeface="Arial"/>
              <a:buNone/>
            </a:pPr>
            <a:r>
              <a:rPr lang="en-GB" sz="2500"/>
              <a:t>OPTIMIZING SECURITY POSTURE IN AN ENTERPRISE NETWORK: ROLE OF BALANCING COMPONENTS IN CHECKPOINT ARCHITECTURE </a:t>
            </a:r>
            <a:endParaRPr/>
          </a:p>
        </p:txBody>
      </p:sp>
      <p:sp>
        <p:nvSpPr>
          <p:cNvPr id="87" name="Google Shape;87;p1"/>
          <p:cNvSpPr txBox="1"/>
          <p:nvPr>
            <p:ph idx="1" type="subTitle"/>
          </p:nvPr>
        </p:nvSpPr>
        <p:spPr>
          <a:xfrm>
            <a:off x="647701" y="5560043"/>
            <a:ext cx="9524999" cy="564596"/>
          </a:xfrm>
          <a:prstGeom prst="rect">
            <a:avLst/>
          </a:prstGeom>
          <a:noFill/>
          <a:ln>
            <a:noFill/>
          </a:ln>
        </p:spPr>
        <p:txBody>
          <a:bodyPr anchorCtr="0" anchor="ctr" bIns="45700" lIns="91425" spcFirstLastPara="1" rIns="91425" wrap="square" tIns="45700">
            <a:normAutofit/>
          </a:bodyPr>
          <a:lstStyle/>
          <a:p>
            <a:pPr indent="0" lvl="0" marL="0" rtl="0" algn="l">
              <a:lnSpc>
                <a:spcPct val="110000"/>
              </a:lnSpc>
              <a:spcBef>
                <a:spcPts val="0"/>
              </a:spcBef>
              <a:spcAft>
                <a:spcPts val="0"/>
              </a:spcAft>
              <a:buSzPts val="1350"/>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86"/>
                                        </p:tgtEl>
                                        <p:attrNameLst>
                                          <p:attrName>style.visibility</p:attrName>
                                        </p:attrNameLst>
                                      </p:cBhvr>
                                      <p:to>
                                        <p:strVal val="visible"/>
                                      </p:to>
                                    </p:set>
                                    <p:animEffect filter="fade" transition="in">
                                      <p:cBhvr>
                                        <p:cTn dur="400"/>
                                        <p:tgtEl>
                                          <p:spTgt spid="86"/>
                                        </p:tgtEl>
                                      </p:cBhvr>
                                    </p:animEffect>
                                  </p:childTnLst>
                                </p:cTn>
                              </p:par>
                              <p:par>
                                <p:cTn fill="hold" nodeType="withEffect" presetClass="entr" presetID="10" presetSubtype="0">
                                  <p:stCondLst>
                                    <p:cond delay="2000"/>
                                  </p:stCondLst>
                                  <p:childTnLst>
                                    <p:set>
                                      <p:cBhvr>
                                        <p:cTn dur="1" fill="hold">
                                          <p:stCondLst>
                                            <p:cond delay="0"/>
                                          </p:stCondLst>
                                        </p:cTn>
                                        <p:tgtEl>
                                          <p:spTgt spid="87">
                                            <p:txEl>
                                              <p:pRg end="0" st="0"/>
                                            </p:txEl>
                                          </p:spTgt>
                                        </p:tgtEl>
                                        <p:attrNameLst>
                                          <p:attrName>style.visibility</p:attrName>
                                        </p:attrNameLst>
                                      </p:cBhvr>
                                      <p:to>
                                        <p:strVal val="visible"/>
                                      </p:to>
                                    </p:set>
                                    <p:animEffect filter="fade" transition="in">
                                      <p:cBhvr>
                                        <p:cTn dur="400"/>
                                        <p:tgtEl>
                                          <p:spTgt spid="87">
                                            <p:txEl>
                                              <p:pRg end="0" st="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2"/>
          <p:cNvSpPr txBox="1"/>
          <p:nvPr>
            <p:ph type="title"/>
          </p:nvPr>
        </p:nvSpPr>
        <p:spPr>
          <a:xfrm>
            <a:off x="652371" y="647700"/>
            <a:ext cx="10625229" cy="1147053"/>
          </a:xfrm>
          <a:prstGeom prst="rect">
            <a:avLst/>
          </a:prstGeom>
          <a:noFill/>
          <a:ln>
            <a:noFill/>
          </a:ln>
        </p:spPr>
        <p:txBody>
          <a:bodyPr anchorCtr="0" anchor="b" bIns="45700" lIns="91425" spcFirstLastPara="1" rIns="91425" wrap="square" tIns="45700">
            <a:normAutofit/>
          </a:bodyPr>
          <a:lstStyle/>
          <a:p>
            <a:pPr indent="0" lvl="0" marL="0" rtl="0" algn="l">
              <a:lnSpc>
                <a:spcPct val="120000"/>
              </a:lnSpc>
              <a:spcBef>
                <a:spcPts val="0"/>
              </a:spcBef>
              <a:spcAft>
                <a:spcPts val="0"/>
              </a:spcAft>
              <a:buClr>
                <a:srgbClr val="FFFFFF"/>
              </a:buClr>
              <a:buSzPts val="3600"/>
              <a:buFont typeface="Arial"/>
              <a:buNone/>
            </a:pPr>
            <a:r>
              <a:rPr lang="en-GB"/>
              <a:t>CONTENT PAGE </a:t>
            </a:r>
            <a:endParaRPr/>
          </a:p>
        </p:txBody>
      </p:sp>
      <p:sp>
        <p:nvSpPr>
          <p:cNvPr id="93" name="Google Shape;93;p2"/>
          <p:cNvSpPr txBox="1"/>
          <p:nvPr>
            <p:ph idx="1" type="body"/>
          </p:nvPr>
        </p:nvSpPr>
        <p:spPr>
          <a:xfrm>
            <a:off x="652371" y="2095500"/>
            <a:ext cx="10620855" cy="4762500"/>
          </a:xfrm>
          <a:prstGeom prst="rect">
            <a:avLst/>
          </a:prstGeom>
          <a:noFill/>
          <a:ln>
            <a:noFill/>
          </a:ln>
        </p:spPr>
        <p:txBody>
          <a:bodyPr anchorCtr="0" anchor="t" bIns="45700" lIns="91425" spcFirstLastPara="1" rIns="91425" wrap="square" tIns="45700">
            <a:normAutofit fontScale="77500" lnSpcReduction="20000"/>
          </a:bodyPr>
          <a:lstStyle/>
          <a:p>
            <a:pPr indent="-242887" lvl="0" marL="228600" rtl="0" algn="l">
              <a:lnSpc>
                <a:spcPct val="120000"/>
              </a:lnSpc>
              <a:spcBef>
                <a:spcPts val="0"/>
              </a:spcBef>
              <a:spcAft>
                <a:spcPts val="0"/>
              </a:spcAft>
              <a:buSzPct val="75000"/>
              <a:buChar char="•"/>
            </a:pPr>
            <a:r>
              <a:rPr lang="en-GB"/>
              <a:t>Introduction</a:t>
            </a:r>
            <a:endParaRPr/>
          </a:p>
          <a:p>
            <a:pPr indent="-242887" lvl="0" marL="228600" rtl="0" algn="l">
              <a:lnSpc>
                <a:spcPct val="120000"/>
              </a:lnSpc>
              <a:spcBef>
                <a:spcPts val="1000"/>
              </a:spcBef>
              <a:spcAft>
                <a:spcPts val="0"/>
              </a:spcAft>
              <a:buSzPct val="75000"/>
              <a:buChar char="•"/>
            </a:pPr>
            <a:r>
              <a:rPr lang="en-GB"/>
              <a:t>Chapter 1: Importance of security requirements in an enterprise network</a:t>
            </a:r>
            <a:endParaRPr/>
          </a:p>
          <a:p>
            <a:pPr indent="-241458" lvl="1" marL="685800" rtl="0" algn="l">
              <a:lnSpc>
                <a:spcPct val="120000"/>
              </a:lnSpc>
              <a:spcBef>
                <a:spcPts val="500"/>
              </a:spcBef>
              <a:spcAft>
                <a:spcPts val="0"/>
              </a:spcAft>
              <a:buSzPct val="75000"/>
              <a:buChar char="•"/>
            </a:pPr>
            <a:r>
              <a:rPr lang="en-GB"/>
              <a:t>Risk assessment</a:t>
            </a:r>
            <a:endParaRPr/>
          </a:p>
          <a:p>
            <a:pPr indent="-241458" lvl="1" marL="685800" rtl="0" algn="l">
              <a:lnSpc>
                <a:spcPct val="120000"/>
              </a:lnSpc>
              <a:spcBef>
                <a:spcPts val="500"/>
              </a:spcBef>
              <a:spcAft>
                <a:spcPts val="0"/>
              </a:spcAft>
              <a:buSzPct val="75000"/>
              <a:buChar char="•"/>
            </a:pPr>
            <a:r>
              <a:rPr lang="en-GB"/>
              <a:t>Security compliance and standards </a:t>
            </a:r>
            <a:endParaRPr/>
          </a:p>
          <a:p>
            <a:pPr indent="-242887" lvl="0" marL="228600" rtl="0" algn="l">
              <a:lnSpc>
                <a:spcPct val="120000"/>
              </a:lnSpc>
              <a:spcBef>
                <a:spcPts val="1000"/>
              </a:spcBef>
              <a:spcAft>
                <a:spcPts val="0"/>
              </a:spcAft>
              <a:buSzPct val="75000"/>
              <a:buChar char="•"/>
            </a:pPr>
            <a:r>
              <a:rPr lang="en-GB"/>
              <a:t>Chapter 2: Checkpoint’s architecture’s role in optimizing security posture in an enterprise network</a:t>
            </a:r>
            <a:endParaRPr/>
          </a:p>
          <a:p>
            <a:pPr indent="-241458" lvl="1" marL="685800" rtl="0" algn="l">
              <a:lnSpc>
                <a:spcPct val="120000"/>
              </a:lnSpc>
              <a:spcBef>
                <a:spcPts val="500"/>
              </a:spcBef>
              <a:spcAft>
                <a:spcPts val="0"/>
              </a:spcAft>
              <a:buSzPct val="75000"/>
              <a:buChar char="•"/>
            </a:pPr>
            <a:r>
              <a:rPr lang="en-GB"/>
              <a:t>The main components of checkpoint architecture- security gateway, management server, and smart console </a:t>
            </a:r>
            <a:endParaRPr/>
          </a:p>
          <a:p>
            <a:pPr indent="-241458" lvl="1" marL="685800" rtl="0" algn="l">
              <a:lnSpc>
                <a:spcPct val="120000"/>
              </a:lnSpc>
              <a:spcBef>
                <a:spcPts val="500"/>
              </a:spcBef>
              <a:spcAft>
                <a:spcPts val="0"/>
              </a:spcAft>
              <a:buSzPct val="75000"/>
              <a:buChar char="•"/>
            </a:pPr>
            <a:r>
              <a:rPr lang="en-GB"/>
              <a:t>How Stateful Inspection Technology will significantly support in the context of modern cybersecurity and how it differs from traditional packet filtering and its role in enhancing security.</a:t>
            </a:r>
            <a:endParaRPr/>
          </a:p>
          <a:p>
            <a:pPr indent="-242887" lvl="0" marL="228600" rtl="0" algn="l">
              <a:lnSpc>
                <a:spcPct val="120000"/>
              </a:lnSpc>
              <a:spcBef>
                <a:spcPts val="1000"/>
              </a:spcBef>
              <a:spcAft>
                <a:spcPts val="0"/>
              </a:spcAft>
              <a:buSzPct val="75000"/>
              <a:buChar char="•"/>
            </a:pPr>
            <a:r>
              <a:rPr lang="en-GB"/>
              <a:t>Chapter 3: </a:t>
            </a:r>
            <a:endParaRPr/>
          </a:p>
          <a:p>
            <a:pPr indent="-216693" lvl="1" marL="685800" rtl="0" algn="l">
              <a:lnSpc>
                <a:spcPct val="120000"/>
              </a:lnSpc>
              <a:spcBef>
                <a:spcPts val="1000"/>
              </a:spcBef>
              <a:spcAft>
                <a:spcPts val="0"/>
              </a:spcAft>
              <a:buSzPct val="83333"/>
              <a:buChar char="•"/>
            </a:pPr>
            <a:r>
              <a:rPr lang="en-GB"/>
              <a:t>real-world examples/ case studies on the principles of Checkpoint Architecture, Stateful Inspection, and the Security Gateway</a:t>
            </a:r>
            <a:endParaRPr/>
          </a:p>
          <a:p>
            <a:pPr indent="-216693" lvl="1" marL="685800" rtl="0" algn="l">
              <a:lnSpc>
                <a:spcPct val="120000"/>
              </a:lnSpc>
              <a:spcBef>
                <a:spcPts val="1000"/>
              </a:spcBef>
              <a:spcAft>
                <a:spcPts val="0"/>
              </a:spcAft>
              <a:buSzPct val="83333"/>
              <a:buChar char="•"/>
            </a:pPr>
            <a:r>
              <a:rPr lang="en-GB"/>
              <a:t>The success and challenges of this study</a:t>
            </a:r>
            <a:endParaRPr/>
          </a:p>
          <a:p>
            <a:pPr indent="-216693" lvl="1" marL="685800" rtl="0" algn="l">
              <a:lnSpc>
                <a:spcPct val="120000"/>
              </a:lnSpc>
              <a:spcBef>
                <a:spcPts val="1000"/>
              </a:spcBef>
              <a:spcAft>
                <a:spcPts val="0"/>
              </a:spcAft>
              <a:buSzPct val="83333"/>
              <a:buChar char="•"/>
            </a:pPr>
            <a:r>
              <a:rPr lang="en-GB"/>
              <a:t>Personal reflections </a:t>
            </a:r>
            <a:endParaRPr/>
          </a:p>
          <a:p>
            <a:pPr indent="-175021" lvl="1" marL="685800" rtl="0" algn="l">
              <a:lnSpc>
                <a:spcPct val="120000"/>
              </a:lnSpc>
              <a:spcBef>
                <a:spcPts val="500"/>
              </a:spcBef>
              <a:spcAft>
                <a:spcPts val="0"/>
              </a:spcAft>
              <a:buSzPct val="75000"/>
              <a:buNone/>
            </a:pPr>
            <a:r>
              <a:t/>
            </a:r>
            <a:endParaRPr/>
          </a:p>
          <a:p>
            <a:pPr indent="-175021" lvl="1" marL="685800" rtl="0" algn="l">
              <a:lnSpc>
                <a:spcPct val="120000"/>
              </a:lnSpc>
              <a:spcBef>
                <a:spcPts val="500"/>
              </a:spcBef>
              <a:spcAft>
                <a:spcPts val="0"/>
              </a:spcAft>
              <a:buSzPct val="75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g2ba7c4a7cd9_0_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Introduction</a:t>
            </a:r>
            <a:endParaRPr/>
          </a:p>
        </p:txBody>
      </p:sp>
      <p:sp>
        <p:nvSpPr>
          <p:cNvPr id="99" name="Google Shape;99;g2ba7c4a7cd9_0_0"/>
          <p:cNvSpPr txBox="1"/>
          <p:nvPr>
            <p:ph idx="1" type="body"/>
          </p:nvPr>
        </p:nvSpPr>
        <p:spPr>
          <a:xfrm>
            <a:off x="652375" y="1886300"/>
            <a:ext cx="10620900" cy="4057200"/>
          </a:xfrm>
          <a:prstGeom prst="rect">
            <a:avLst/>
          </a:prstGeom>
        </p:spPr>
        <p:txBody>
          <a:bodyPr anchorCtr="0" anchor="t" bIns="45700" lIns="91425" spcFirstLastPara="1" rIns="91425" wrap="square" tIns="45700">
            <a:normAutofit fontScale="70000" lnSpcReduction="20000"/>
          </a:bodyPr>
          <a:lstStyle/>
          <a:p>
            <a:pPr indent="0" lvl="0" marL="0" rtl="0" algn="l">
              <a:lnSpc>
                <a:spcPct val="120000"/>
              </a:lnSpc>
              <a:spcBef>
                <a:spcPts val="1000"/>
              </a:spcBef>
              <a:spcAft>
                <a:spcPts val="0"/>
              </a:spcAft>
              <a:buNone/>
            </a:pPr>
            <a:r>
              <a:rPr lang="en-GB" sz="1900">
                <a:latin typeface="Arial"/>
                <a:ea typeface="Arial"/>
                <a:cs typeface="Arial"/>
                <a:sym typeface="Arial"/>
              </a:rPr>
              <a:t>Cyber threats have long been a problem for enterprise networks, as companies build up a business and continue upping their earnings, they inevitably become targets for these attacks. For them to be able to survive this, a security plan is needed which needs to be designed, implemented, and continuously maintained within their network infrastructure to be able to keep up with the ever-rising sophistication of the techniques used.The fact that cyber </a:t>
            </a:r>
            <a:r>
              <a:rPr lang="en-GB" sz="1900">
                <a:latin typeface="Arial"/>
                <a:ea typeface="Arial"/>
                <a:cs typeface="Arial"/>
                <a:sym typeface="Arial"/>
              </a:rPr>
              <a:t>attacks</a:t>
            </a:r>
            <a:r>
              <a:rPr lang="en-GB" sz="1900">
                <a:latin typeface="Arial"/>
                <a:ea typeface="Arial"/>
                <a:cs typeface="Arial"/>
                <a:sym typeface="Arial"/>
              </a:rPr>
              <a:t> are on the rise has been continuously brought up in academic papers, one stated that specific threats which listed “ as Shell Shock, Ghost RATs, Zero-Day, Stuxnet, Advanced Persistent Threats, and Ransomware” were causing distress to big businesses.</a:t>
            </a:r>
            <a:r>
              <a:rPr b="1" lang="en-GB" sz="1900">
                <a:latin typeface="Arial"/>
                <a:ea typeface="Arial"/>
                <a:cs typeface="Arial"/>
                <a:sym typeface="Arial"/>
              </a:rPr>
              <a:t>[1] </a:t>
            </a:r>
            <a:r>
              <a:rPr lang="en-GB" sz="1900">
                <a:latin typeface="Arial"/>
                <a:ea typeface="Arial"/>
                <a:cs typeface="Arial"/>
                <a:sym typeface="Arial"/>
              </a:rPr>
              <a:t>One answer to this problem was the implementation of a three-tier checkpoint network, this would include three main components, a smart console, a security management server, and a security gateway. </a:t>
            </a:r>
            <a:endParaRPr sz="1900">
              <a:latin typeface="Arial"/>
              <a:ea typeface="Arial"/>
              <a:cs typeface="Arial"/>
              <a:sym typeface="Arial"/>
            </a:endParaRPr>
          </a:p>
          <a:p>
            <a:pPr indent="0" lvl="0" marL="0" rtl="0" algn="just">
              <a:lnSpc>
                <a:spcPct val="120000"/>
              </a:lnSpc>
              <a:spcBef>
                <a:spcPts val="1000"/>
              </a:spcBef>
              <a:spcAft>
                <a:spcPts val="0"/>
              </a:spcAft>
              <a:buNone/>
            </a:pPr>
            <a:r>
              <a:rPr lang="en-GB" sz="1900">
                <a:latin typeface="Arial"/>
                <a:ea typeface="Arial"/>
                <a:cs typeface="Arial"/>
                <a:sym typeface="Arial"/>
              </a:rPr>
              <a:t>To help improve our knowledge of the importance of enterprise network security, a study has been conducted on two of the different categories of the subject. In Chapter One there was a focus on Risk assessments and security compliance and standards.</a:t>
            </a:r>
            <a:endParaRPr sz="1900">
              <a:latin typeface="Arial"/>
              <a:ea typeface="Arial"/>
              <a:cs typeface="Arial"/>
              <a:sym typeface="Arial"/>
            </a:endParaRPr>
          </a:p>
          <a:p>
            <a:pPr indent="0" lvl="0" marL="0" rtl="0" algn="just">
              <a:lnSpc>
                <a:spcPct val="120000"/>
              </a:lnSpc>
              <a:spcBef>
                <a:spcPts val="1000"/>
              </a:spcBef>
              <a:spcAft>
                <a:spcPts val="0"/>
              </a:spcAft>
              <a:buClr>
                <a:schemeClr val="dk1"/>
              </a:buClr>
              <a:buSzPct val="57894"/>
              <a:buFont typeface="Arial"/>
              <a:buNone/>
            </a:pPr>
            <a:r>
              <a:t/>
            </a:r>
            <a:endParaRPr sz="1900">
              <a:latin typeface="Arial"/>
              <a:ea typeface="Arial"/>
              <a:cs typeface="Arial"/>
              <a:sym typeface="Arial"/>
            </a:endParaRPr>
          </a:p>
          <a:p>
            <a:pPr indent="0" lvl="0" marL="0" rtl="0" algn="just">
              <a:lnSpc>
                <a:spcPct val="120000"/>
              </a:lnSpc>
              <a:spcBef>
                <a:spcPts val="1000"/>
              </a:spcBef>
              <a:spcAft>
                <a:spcPts val="0"/>
              </a:spcAft>
              <a:buNone/>
            </a:pPr>
            <a:r>
              <a:rPr lang="en-GB" sz="1900">
                <a:latin typeface="Arial"/>
                <a:ea typeface="Arial"/>
                <a:cs typeface="Arial"/>
                <a:sym typeface="Arial"/>
              </a:rPr>
              <a:t>Chapter 2 will be centred around the subject of checkpoint architecture and how its role plays in the security of a enterprise network. It will go into depth of the </a:t>
            </a:r>
            <a:r>
              <a:rPr lang="en-GB" sz="1900">
                <a:latin typeface="Arial"/>
                <a:ea typeface="Arial"/>
                <a:cs typeface="Arial"/>
                <a:sym typeface="Arial"/>
              </a:rPr>
              <a:t>different</a:t>
            </a:r>
            <a:r>
              <a:rPr lang="en-GB" sz="1900">
                <a:latin typeface="Arial"/>
                <a:ea typeface="Arial"/>
                <a:cs typeface="Arial"/>
                <a:sym typeface="Arial"/>
              </a:rPr>
              <a:t> components and how it plays as a whole to improve the security of the network. </a:t>
            </a:r>
            <a:endParaRPr sz="1900">
              <a:latin typeface="Arial"/>
              <a:ea typeface="Arial"/>
              <a:cs typeface="Arial"/>
              <a:sym typeface="Arial"/>
            </a:endParaRPr>
          </a:p>
          <a:p>
            <a:pPr indent="0" lvl="0" marL="0" rtl="0" algn="just">
              <a:lnSpc>
                <a:spcPct val="120000"/>
              </a:lnSpc>
              <a:spcBef>
                <a:spcPts val="1000"/>
              </a:spcBef>
              <a:spcAft>
                <a:spcPts val="0"/>
              </a:spcAft>
              <a:buNone/>
            </a:pPr>
            <a:r>
              <a:t/>
            </a:r>
            <a:endParaRPr sz="1900">
              <a:latin typeface="Arial"/>
              <a:ea typeface="Arial"/>
              <a:cs typeface="Arial"/>
              <a:sym typeface="Arial"/>
            </a:endParaRPr>
          </a:p>
          <a:p>
            <a:pPr indent="0" lvl="0" marL="0" rtl="0" algn="just">
              <a:lnSpc>
                <a:spcPct val="120000"/>
              </a:lnSpc>
              <a:spcBef>
                <a:spcPts val="1000"/>
              </a:spcBef>
              <a:spcAft>
                <a:spcPts val="0"/>
              </a:spcAft>
              <a:buClr>
                <a:schemeClr val="dk1"/>
              </a:buClr>
              <a:buSzPct val="57894"/>
              <a:buFont typeface="Arial"/>
              <a:buNone/>
            </a:pPr>
            <a:r>
              <a:rPr lang="en-GB" sz="1900">
                <a:latin typeface="Arial"/>
                <a:ea typeface="Arial"/>
                <a:cs typeface="Arial"/>
                <a:sym typeface="Arial"/>
              </a:rPr>
              <a:t>Chapter 3 will concentrate on the practical aspect of the work where we will be looking at real-world examples and case studies.</a:t>
            </a:r>
            <a:endParaRPr sz="19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g2bb9fc0ab87_0_49"/>
          <p:cNvSpPr txBox="1"/>
          <p:nvPr>
            <p:ph type="title"/>
          </p:nvPr>
        </p:nvSpPr>
        <p:spPr>
          <a:xfrm>
            <a:off x="411996" y="25849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1</a:t>
            </a:r>
            <a:endParaRPr/>
          </a:p>
        </p:txBody>
      </p:sp>
      <p:pic>
        <p:nvPicPr>
          <p:cNvPr id="105" name="Google Shape;105;g2bb9fc0ab87_0_49"/>
          <p:cNvPicPr preferRelativeResize="0"/>
          <p:nvPr/>
        </p:nvPicPr>
        <p:blipFill>
          <a:blip r:embed="rId3">
            <a:alphaModFix/>
          </a:blip>
          <a:stretch>
            <a:fillRect/>
          </a:stretch>
        </p:blipFill>
        <p:spPr>
          <a:xfrm>
            <a:off x="6945225" y="1248974"/>
            <a:ext cx="4768650" cy="4768650"/>
          </a:xfrm>
          <a:prstGeom prst="rect">
            <a:avLst/>
          </a:prstGeom>
          <a:noFill/>
          <a:ln>
            <a:noFill/>
          </a:ln>
        </p:spPr>
      </p:pic>
      <p:sp>
        <p:nvSpPr>
          <p:cNvPr id="106" name="Google Shape;106;g2bb9fc0ab87_0_49"/>
          <p:cNvSpPr txBox="1"/>
          <p:nvPr/>
        </p:nvSpPr>
        <p:spPr>
          <a:xfrm>
            <a:off x="2538150" y="2993700"/>
            <a:ext cx="4698000" cy="870600"/>
          </a:xfrm>
          <a:prstGeom prst="rect">
            <a:avLst/>
          </a:prstGeom>
          <a:noFill/>
          <a:ln>
            <a:noFill/>
          </a:ln>
        </p:spPr>
        <p:txBody>
          <a:bodyPr anchorCtr="0" anchor="t" bIns="91425" lIns="91425" spcFirstLastPara="1" rIns="91425" wrap="square" tIns="91425">
            <a:noAutofit/>
          </a:bodyPr>
          <a:lstStyle/>
          <a:p>
            <a:pPr indent="0" lvl="0" marL="0" rtl="0" algn="l">
              <a:lnSpc>
                <a:spcPct val="120000"/>
              </a:lnSpc>
              <a:spcBef>
                <a:spcPts val="1000"/>
              </a:spcBef>
              <a:spcAft>
                <a:spcPts val="0"/>
              </a:spcAft>
              <a:buNone/>
            </a:pPr>
            <a:r>
              <a:rPr lang="en-GB" sz="2000">
                <a:solidFill>
                  <a:schemeClr val="dk1"/>
                </a:solidFill>
                <a:latin typeface="Play"/>
                <a:ea typeface="Play"/>
                <a:cs typeface="Play"/>
                <a:sym typeface="Play"/>
              </a:rPr>
              <a:t>Importance of security requirements in an enterprise network</a:t>
            </a:r>
            <a:endParaRPr sz="2000">
              <a:solidFill>
                <a:schemeClr val="dk1"/>
              </a:solidFill>
              <a:latin typeface="Play"/>
              <a:ea typeface="Play"/>
              <a:cs typeface="Play"/>
              <a:sym typeface="Play"/>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2ba7c4a7cd9_1_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Risk assessment </a:t>
            </a:r>
            <a:endParaRPr/>
          </a:p>
        </p:txBody>
      </p:sp>
      <p:sp>
        <p:nvSpPr>
          <p:cNvPr id="112" name="Google Shape;112;g2ba7c4a7cd9_1_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In terms of cybersecurity, one of the most important parts of it is the risk assessment.</a:t>
            </a:r>
            <a:endParaRPr/>
          </a:p>
          <a:p>
            <a:pPr indent="0" lvl="0" marL="0" rtl="0" algn="l">
              <a:spcBef>
                <a:spcPts val="1000"/>
              </a:spcBef>
              <a:spcAft>
                <a:spcPts val="0"/>
              </a:spcAft>
              <a:buNone/>
            </a:pPr>
            <a:r>
              <a:rPr lang="en-GB"/>
              <a:t>The risk assessment is the very beginning of all the work in cybersecurity, and a continuous task in order to always be ready in case of problems. During the risk assessment, different members of a company will work together on every level, to find what risk may </a:t>
            </a:r>
            <a:r>
              <a:rPr lang="en-GB"/>
              <a:t>happen</a:t>
            </a:r>
            <a:r>
              <a:rPr lang="en-GB"/>
              <a:t> in the company, which will lead to a way to take care of the risk, and to the building of its policies.</a:t>
            </a:r>
            <a:br>
              <a:rPr lang="en-GB"/>
            </a:b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g1f2b6ac465d_0_6"/>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ctr">
              <a:spcBef>
                <a:spcPts val="0"/>
              </a:spcBef>
              <a:spcAft>
                <a:spcPts val="0"/>
              </a:spcAft>
              <a:buNone/>
            </a:pPr>
            <a:r>
              <a:rPr lang="en-GB">
                <a:solidFill>
                  <a:schemeClr val="dk1"/>
                </a:solidFill>
              </a:rPr>
              <a:t>How to take care of the risk</a:t>
            </a:r>
            <a:endParaRPr>
              <a:solidFill>
                <a:schemeClr val="dk1"/>
              </a:solidFill>
            </a:endParaRPr>
          </a:p>
        </p:txBody>
      </p:sp>
      <p:pic>
        <p:nvPicPr>
          <p:cNvPr id="118" name="Google Shape;118;g1f2b6ac465d_0_6"/>
          <p:cNvPicPr preferRelativeResize="0"/>
          <p:nvPr/>
        </p:nvPicPr>
        <p:blipFill>
          <a:blip r:embed="rId3">
            <a:alphaModFix/>
          </a:blip>
          <a:stretch>
            <a:fillRect/>
          </a:stretch>
        </p:blipFill>
        <p:spPr>
          <a:xfrm>
            <a:off x="2199451" y="1854250"/>
            <a:ext cx="7793075" cy="45628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pic>
        <p:nvPicPr>
          <p:cNvPr id="123" name="Google Shape;123;g1f2b6ac465d_0_12"/>
          <p:cNvPicPr preferRelativeResize="0"/>
          <p:nvPr/>
        </p:nvPicPr>
        <p:blipFill>
          <a:blip r:embed="rId3">
            <a:alphaModFix/>
          </a:blip>
          <a:stretch>
            <a:fillRect/>
          </a:stretch>
        </p:blipFill>
        <p:spPr>
          <a:xfrm>
            <a:off x="1219200" y="1733550"/>
            <a:ext cx="9753600" cy="33909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g1f2b6ac465d_0_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Risk assessment </a:t>
            </a:r>
            <a:endParaRPr/>
          </a:p>
        </p:txBody>
      </p:sp>
      <p:sp>
        <p:nvSpPr>
          <p:cNvPr id="129" name="Google Shape;129;g1f2b6ac465d_0_0"/>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spcBef>
                <a:spcPts val="1000"/>
              </a:spcBef>
              <a:spcAft>
                <a:spcPts val="0"/>
              </a:spcAft>
              <a:buNone/>
            </a:pPr>
            <a:r>
              <a:rPr lang="en-GB"/>
              <a:t>In terms of cybersecurity, one of the most important parts of it is the risk assessment.</a:t>
            </a:r>
            <a:endParaRPr/>
          </a:p>
          <a:p>
            <a:pPr indent="0" lvl="0" marL="0" rtl="0" algn="l">
              <a:spcBef>
                <a:spcPts val="1000"/>
              </a:spcBef>
              <a:spcAft>
                <a:spcPts val="0"/>
              </a:spcAft>
              <a:buNone/>
            </a:pPr>
            <a:r>
              <a:rPr lang="en-GB"/>
              <a:t>The risk assessment is the very beginning of all the work in cybersecurity, and a continuous task in order to always be ready in case of problems. During the risk assessment, different members of a company will work together on every level, to find what risk may happened in the company, which will lead to a way to take care of the risk.</a:t>
            </a:r>
            <a:br>
              <a:rPr lang="en-GB"/>
            </a:br>
            <a:r>
              <a:rPr lang="en-GB"/>
              <a:t>The choices are the followings:</a:t>
            </a:r>
            <a:endParaRPr/>
          </a:p>
          <a:p>
            <a:pPr indent="-314325" lvl="0" marL="457200" rtl="0" algn="l">
              <a:spcBef>
                <a:spcPts val="1000"/>
              </a:spcBef>
              <a:spcAft>
                <a:spcPts val="0"/>
              </a:spcAft>
              <a:buSzPts val="1350"/>
              <a:buChar char="-"/>
            </a:pPr>
            <a:r>
              <a:rPr lang="en-GB"/>
              <a:t>Mitigate the risk: </a:t>
            </a:r>
            <a:endParaRPr/>
          </a:p>
          <a:p>
            <a:pPr indent="-314325" lvl="0" marL="457200" rtl="0" algn="l">
              <a:spcBef>
                <a:spcPts val="0"/>
              </a:spcBef>
              <a:spcAft>
                <a:spcPts val="0"/>
              </a:spcAft>
              <a:buSzPts val="1350"/>
              <a:buChar char="-"/>
            </a:pPr>
            <a:r>
              <a:rPr lang="en-GB"/>
              <a:t>Accept the risk: </a:t>
            </a:r>
            <a:endParaRPr/>
          </a:p>
          <a:p>
            <a:pPr indent="-314325" lvl="0" marL="457200" rtl="0" algn="l">
              <a:spcBef>
                <a:spcPts val="0"/>
              </a:spcBef>
              <a:spcAft>
                <a:spcPts val="0"/>
              </a:spcAft>
              <a:buSzPts val="1350"/>
              <a:buChar char="-"/>
            </a:pPr>
            <a:r>
              <a:rPr lang="en-GB"/>
              <a:t>Avoid the risk: </a:t>
            </a:r>
            <a:endParaRPr/>
          </a:p>
          <a:p>
            <a:pPr indent="-314325" lvl="0" marL="457200" rtl="0" algn="l">
              <a:spcBef>
                <a:spcPts val="0"/>
              </a:spcBef>
              <a:spcAft>
                <a:spcPts val="0"/>
              </a:spcAft>
              <a:buSzPts val="1350"/>
              <a:buChar char="-"/>
            </a:pPr>
            <a:r>
              <a:rPr lang="en-GB"/>
              <a:t>Transfer the risk:</a:t>
            </a:r>
            <a:endParaRPr/>
          </a:p>
        </p:txBody>
      </p:sp>
      <p:pic>
        <p:nvPicPr>
          <p:cNvPr id="130" name="Google Shape;130;g1f2b6ac465d_0_0"/>
          <p:cNvPicPr preferRelativeResize="0"/>
          <p:nvPr/>
        </p:nvPicPr>
        <p:blipFill>
          <a:blip r:embed="rId3">
            <a:alphaModFix/>
          </a:blip>
          <a:stretch>
            <a:fillRect/>
          </a:stretch>
        </p:blipFill>
        <p:spPr>
          <a:xfrm>
            <a:off x="0" y="0"/>
            <a:ext cx="12192000"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g1f2b6ac465d_0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Next steps</a:t>
            </a:r>
            <a:endParaRPr/>
          </a:p>
        </p:txBody>
      </p:sp>
      <p:pic>
        <p:nvPicPr>
          <p:cNvPr id="136" name="Google Shape;136;g1f2b6ac465d_0_19"/>
          <p:cNvPicPr preferRelativeResize="0"/>
          <p:nvPr/>
        </p:nvPicPr>
        <p:blipFill>
          <a:blip r:embed="rId3">
            <a:alphaModFix/>
          </a:blip>
          <a:stretch>
            <a:fillRect/>
          </a:stretch>
        </p:blipFill>
        <p:spPr>
          <a:xfrm>
            <a:off x="-44825" y="-50800"/>
            <a:ext cx="12277751" cy="6908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2ba7c4a7cd9_1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policies and standards </a:t>
            </a:r>
            <a:endParaRPr/>
          </a:p>
        </p:txBody>
      </p:sp>
      <p:sp>
        <p:nvSpPr>
          <p:cNvPr id="142" name="Google Shape;142;g2ba7c4a7cd9_1_1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fontScale="77500" lnSpcReduction="10000"/>
          </a:bodyPr>
          <a:lstStyle/>
          <a:p>
            <a:pPr indent="0" lvl="0" marL="0" rtl="0" algn="l">
              <a:spcBef>
                <a:spcPts val="1000"/>
              </a:spcBef>
              <a:spcAft>
                <a:spcPts val="0"/>
              </a:spcAft>
              <a:buNone/>
            </a:pPr>
            <a:r>
              <a:rPr b="1" lang="en-GB" u="sng"/>
              <a:t>Why security policies and standards are important requirements within a checkpoint based enterprise network?</a:t>
            </a:r>
            <a:endParaRPr b="1" u="sng"/>
          </a:p>
          <a:p>
            <a:pPr indent="0" lvl="0" marL="0" rtl="0" algn="l">
              <a:spcBef>
                <a:spcPts val="1000"/>
              </a:spcBef>
              <a:spcAft>
                <a:spcPts val="0"/>
              </a:spcAft>
              <a:buNone/>
            </a:pPr>
            <a:r>
              <a:t/>
            </a:r>
            <a:endParaRPr/>
          </a:p>
          <a:p>
            <a:pPr indent="0" lvl="0" marL="0" rtl="0" algn="l">
              <a:spcBef>
                <a:spcPts val="1000"/>
              </a:spcBef>
              <a:spcAft>
                <a:spcPts val="0"/>
              </a:spcAft>
              <a:buNone/>
            </a:pPr>
            <a:r>
              <a:rPr lang="en-GB"/>
              <a:t>For any network, it is important to have security policies and standards set in place to maintain a safe working environment. This is also </a:t>
            </a:r>
            <a:r>
              <a:rPr lang="en-GB"/>
              <a:t>the</a:t>
            </a:r>
            <a:r>
              <a:rPr lang="en-GB"/>
              <a:t> case for enterprise networks, </a:t>
            </a:r>
            <a:r>
              <a:rPr lang="en-GB"/>
              <a:t>especially</a:t>
            </a:r>
            <a:r>
              <a:rPr lang="en-GB"/>
              <a:t> ones that </a:t>
            </a:r>
            <a:r>
              <a:rPr lang="en-GB"/>
              <a:t>incorporate</a:t>
            </a:r>
            <a:r>
              <a:rPr lang="en-GB"/>
              <a:t> checkpoint services within their infrastructure. </a:t>
            </a:r>
            <a:r>
              <a:rPr lang="en-GB"/>
              <a:t> Upon researching, there was a paper that highlighted the need for configuring devices following the standard of policies that are set out, this helps to avoid attacks such as “DoS, DDoS, aurora, malware attacks”[2], and many more.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a:p>
            <a:pPr indent="0" lvl="0" marL="0" rtl="0" algn="l">
              <a:spcBef>
                <a:spcPts val="1000"/>
              </a:spcBef>
              <a:spcAft>
                <a:spcPts val="0"/>
              </a:spcAft>
              <a:buNone/>
            </a:pPr>
            <a:r>
              <a:t/>
            </a:r>
            <a:endParaRPr/>
          </a:p>
        </p:txBody>
      </p:sp>
      <p:pic>
        <p:nvPicPr>
          <p:cNvPr id="143" name="Google Shape;143;g2ba7c4a7cd9_1_19"/>
          <p:cNvPicPr preferRelativeResize="0"/>
          <p:nvPr/>
        </p:nvPicPr>
        <p:blipFill>
          <a:blip r:embed="rId3">
            <a:alphaModFix/>
          </a:blip>
          <a:stretch>
            <a:fillRect/>
          </a:stretch>
        </p:blipFill>
        <p:spPr>
          <a:xfrm>
            <a:off x="3287623" y="4472875"/>
            <a:ext cx="5616751" cy="2214450"/>
          </a:xfrm>
          <a:prstGeom prst="rect">
            <a:avLst/>
          </a:prstGeom>
          <a:noFill/>
          <a:ln>
            <a:noFill/>
          </a:ln>
        </p:spPr>
      </p:pic>
      <p:cxnSp>
        <p:nvCxnSpPr>
          <p:cNvPr id="144" name="Google Shape;144;g2ba7c4a7cd9_1_19"/>
          <p:cNvCxnSpPr/>
          <p:nvPr/>
        </p:nvCxnSpPr>
        <p:spPr>
          <a:xfrm>
            <a:off x="4739800" y="6128375"/>
            <a:ext cx="438300" cy="0"/>
          </a:xfrm>
          <a:prstGeom prst="straightConnector1">
            <a:avLst/>
          </a:prstGeom>
          <a:noFill/>
          <a:ln cap="flat" cmpd="sng" w="9525">
            <a:solidFill>
              <a:srgbClr val="FF0000"/>
            </a:solidFill>
            <a:prstDash val="solid"/>
            <a:round/>
            <a:headEnd len="med" w="med" type="none"/>
            <a:tailEnd len="med" w="med" type="triangle"/>
          </a:ln>
        </p:spPr>
      </p:cxnSp>
      <p:cxnSp>
        <p:nvCxnSpPr>
          <p:cNvPr id="145" name="Google Shape;145;g2ba7c4a7cd9_1_19"/>
          <p:cNvCxnSpPr/>
          <p:nvPr/>
        </p:nvCxnSpPr>
        <p:spPr>
          <a:xfrm>
            <a:off x="7002225" y="6142500"/>
            <a:ext cx="311100" cy="0"/>
          </a:xfrm>
          <a:prstGeom prst="straightConnector1">
            <a:avLst/>
          </a:prstGeom>
          <a:noFill/>
          <a:ln cap="flat" cmpd="sng" w="9525">
            <a:solidFill>
              <a:srgbClr val="FF0000"/>
            </a:solidFill>
            <a:prstDash val="solid"/>
            <a:round/>
            <a:headEnd len="med" w="med" type="none"/>
            <a:tailEnd len="med" w="med" type="triangl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2bb9fc0ab87_0_2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lt1"/>
                </a:solidFill>
                <a:highlight>
                  <a:schemeClr val="dk1"/>
                </a:highlight>
              </a:rPr>
              <a:t>Security policies and standards- Consistency </a:t>
            </a:r>
            <a:endParaRPr/>
          </a:p>
        </p:txBody>
      </p:sp>
      <p:sp>
        <p:nvSpPr>
          <p:cNvPr id="151" name="Google Shape;151;g2bb9fc0ab87_0_2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Since checkpoint centred networks require configurations at a very complex level and makes use of numerous devices, it is a good idea for policies and standards to be stated so proper planning, implementation, and maintenance is done within the company’s best interest. By following the stated policies, the configurations will hopefully be able to remain </a:t>
            </a:r>
            <a:r>
              <a:rPr lang="en-GB"/>
              <a:t>consistent</a:t>
            </a:r>
            <a:r>
              <a:rPr lang="en-GB"/>
              <a:t> throughout the network since a framework will already be provided within the policies. </a:t>
            </a:r>
            <a:endParaRPr/>
          </a:p>
        </p:txBody>
      </p:sp>
      <p:pic>
        <p:nvPicPr>
          <p:cNvPr id="152" name="Google Shape;152;g2bb9fc0ab87_0_29"/>
          <p:cNvPicPr preferRelativeResize="0"/>
          <p:nvPr/>
        </p:nvPicPr>
        <p:blipFill>
          <a:blip r:embed="rId3">
            <a:alphaModFix/>
          </a:blip>
          <a:stretch>
            <a:fillRect/>
          </a:stretch>
        </p:blipFill>
        <p:spPr>
          <a:xfrm>
            <a:off x="4766313" y="4049025"/>
            <a:ext cx="2659375" cy="2659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2bb9fc0ab87_0_4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lt1"/>
                </a:solidFill>
                <a:highlight>
                  <a:schemeClr val="dk1"/>
                </a:highlight>
              </a:rPr>
              <a:t>Security policies and standards</a:t>
            </a:r>
            <a:endParaRPr/>
          </a:p>
        </p:txBody>
      </p:sp>
      <p:pic>
        <p:nvPicPr>
          <p:cNvPr id="158" name="Google Shape;158;g2bb9fc0ab87_0_42"/>
          <p:cNvPicPr preferRelativeResize="0"/>
          <p:nvPr/>
        </p:nvPicPr>
        <p:blipFill>
          <a:blip r:embed="rId3">
            <a:alphaModFix/>
          </a:blip>
          <a:stretch>
            <a:fillRect/>
          </a:stretch>
        </p:blipFill>
        <p:spPr>
          <a:xfrm>
            <a:off x="76200" y="1900450"/>
            <a:ext cx="12039599" cy="51328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2bb9fc0ab87_0_0"/>
          <p:cNvSpPr txBox="1"/>
          <p:nvPr>
            <p:ph type="title"/>
          </p:nvPr>
        </p:nvSpPr>
        <p:spPr>
          <a:xfrm>
            <a:off x="652371" y="647700"/>
            <a:ext cx="10625100" cy="1147200"/>
          </a:xfrm>
          <a:prstGeom prst="rect">
            <a:avLst/>
          </a:prstGeom>
        </p:spPr>
        <p:txBody>
          <a:bodyPr anchorCtr="0" anchor="b" bIns="45700" lIns="91425" spcFirstLastPara="1" rIns="91425" wrap="square" tIns="45700">
            <a:normAutofit fontScale="90000"/>
          </a:bodyPr>
          <a:lstStyle/>
          <a:p>
            <a:pPr indent="0" lvl="0" marL="0" rtl="0" algn="l">
              <a:lnSpc>
                <a:spcPct val="100000"/>
              </a:lnSpc>
              <a:spcBef>
                <a:spcPts val="0"/>
              </a:spcBef>
              <a:spcAft>
                <a:spcPts val="0"/>
              </a:spcAft>
              <a:buNone/>
            </a:pPr>
            <a:r>
              <a:rPr lang="en-GB"/>
              <a:t>Security policies and standards </a:t>
            </a:r>
            <a:endParaRPr/>
          </a:p>
          <a:p>
            <a:pPr indent="0" lvl="0" marL="0" rtl="0" algn="l">
              <a:spcBef>
                <a:spcPts val="0"/>
              </a:spcBef>
              <a:spcAft>
                <a:spcPts val="0"/>
              </a:spcAft>
              <a:buNone/>
            </a:pPr>
            <a:r>
              <a:t/>
            </a:r>
            <a:endParaRPr/>
          </a:p>
        </p:txBody>
      </p:sp>
      <p:pic>
        <p:nvPicPr>
          <p:cNvPr id="164" name="Google Shape;164;g2bb9fc0ab87_0_0"/>
          <p:cNvPicPr preferRelativeResize="0"/>
          <p:nvPr/>
        </p:nvPicPr>
        <p:blipFill>
          <a:blip r:embed="rId3">
            <a:alphaModFix/>
          </a:blip>
          <a:stretch>
            <a:fillRect/>
          </a:stretch>
        </p:blipFill>
        <p:spPr>
          <a:xfrm>
            <a:off x="692813" y="1475550"/>
            <a:ext cx="10806374" cy="52300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pic>
        <p:nvPicPr>
          <p:cNvPr id="169" name="Google Shape;169;g2bc020c9f53_1_16"/>
          <p:cNvPicPr preferRelativeResize="0"/>
          <p:nvPr/>
        </p:nvPicPr>
        <p:blipFill>
          <a:blip r:embed="rId3">
            <a:alphaModFix/>
          </a:blip>
          <a:stretch>
            <a:fillRect/>
          </a:stretch>
        </p:blipFill>
        <p:spPr>
          <a:xfrm>
            <a:off x="626650" y="733763"/>
            <a:ext cx="11234175" cy="539046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g2bc020c9f53_1_3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and policies </a:t>
            </a:r>
            <a:endParaRPr/>
          </a:p>
        </p:txBody>
      </p:sp>
      <p:sp>
        <p:nvSpPr>
          <p:cNvPr id="175" name="Google Shape;175;g2bc020c9f53_1_32"/>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spcBef>
                <a:spcPts val="1000"/>
              </a:spcBef>
              <a:spcAft>
                <a:spcPts val="0"/>
              </a:spcAft>
              <a:buNone/>
            </a:pPr>
            <a:r>
              <a:rPr lang="en-GB"/>
              <a:t>When handling a checkpoint network it is vital to ensure that configurations done on any devices follow the company’s security policies and standards. This usually includes the implementation of access-control rules, NAT settings, VPN configurations, and so on. In a checkpoint </a:t>
            </a:r>
            <a:r>
              <a:rPr lang="en-GB"/>
              <a:t>environment</a:t>
            </a:r>
            <a:r>
              <a:rPr lang="en-GB"/>
              <a:t> this can all be centrally managed by </a:t>
            </a:r>
            <a:r>
              <a:rPr lang="en-GB"/>
              <a:t>the</a:t>
            </a:r>
            <a:r>
              <a:rPr lang="en-GB"/>
              <a:t> management console. </a:t>
            </a:r>
            <a:endParaRPr/>
          </a:p>
        </p:txBody>
      </p:sp>
      <p:pic>
        <p:nvPicPr>
          <p:cNvPr id="176" name="Google Shape;176;g2bc020c9f53_1_32"/>
          <p:cNvPicPr preferRelativeResize="0"/>
          <p:nvPr/>
        </p:nvPicPr>
        <p:blipFill>
          <a:blip r:embed="rId3">
            <a:alphaModFix/>
          </a:blip>
          <a:stretch>
            <a:fillRect/>
          </a:stretch>
        </p:blipFill>
        <p:spPr>
          <a:xfrm>
            <a:off x="4763724" y="3972623"/>
            <a:ext cx="2664550" cy="266457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g2bb9fc0ab87_0_105"/>
          <p:cNvSpPr txBox="1"/>
          <p:nvPr>
            <p:ph type="title"/>
          </p:nvPr>
        </p:nvSpPr>
        <p:spPr>
          <a:xfrm>
            <a:off x="482671" y="24312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2 </a:t>
            </a:r>
            <a:endParaRPr/>
          </a:p>
        </p:txBody>
      </p:sp>
      <p:pic>
        <p:nvPicPr>
          <p:cNvPr id="182" name="Google Shape;182;g2bb9fc0ab87_0_105"/>
          <p:cNvPicPr preferRelativeResize="0"/>
          <p:nvPr/>
        </p:nvPicPr>
        <p:blipFill>
          <a:blip r:embed="rId3">
            <a:alphaModFix/>
          </a:blip>
          <a:stretch>
            <a:fillRect/>
          </a:stretch>
        </p:blipFill>
        <p:spPr>
          <a:xfrm>
            <a:off x="6945225" y="1248974"/>
            <a:ext cx="4768650" cy="4768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g2bb9fc0ab87_0_1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Introduction to checkpoint architecture</a:t>
            </a:r>
            <a:endParaRPr/>
          </a:p>
        </p:txBody>
      </p:sp>
      <p:pic>
        <p:nvPicPr>
          <p:cNvPr id="188" name="Google Shape;188;g2bb9fc0ab87_0_10"/>
          <p:cNvPicPr preferRelativeResize="0"/>
          <p:nvPr/>
        </p:nvPicPr>
        <p:blipFill>
          <a:blip r:embed="rId3">
            <a:alphaModFix/>
          </a:blip>
          <a:stretch>
            <a:fillRect/>
          </a:stretch>
        </p:blipFill>
        <p:spPr>
          <a:xfrm>
            <a:off x="152400" y="1947300"/>
            <a:ext cx="6018644" cy="4758301"/>
          </a:xfrm>
          <a:prstGeom prst="rect">
            <a:avLst/>
          </a:prstGeom>
          <a:noFill/>
          <a:ln>
            <a:noFill/>
          </a:ln>
        </p:spPr>
      </p:pic>
      <p:pic>
        <p:nvPicPr>
          <p:cNvPr id="189" name="Google Shape;189;g2bb9fc0ab87_0_10"/>
          <p:cNvPicPr preferRelativeResize="0"/>
          <p:nvPr/>
        </p:nvPicPr>
        <p:blipFill>
          <a:blip r:embed="rId4">
            <a:alphaModFix/>
          </a:blip>
          <a:stretch>
            <a:fillRect/>
          </a:stretch>
        </p:blipFill>
        <p:spPr>
          <a:xfrm>
            <a:off x="6373569" y="2398475"/>
            <a:ext cx="5716155" cy="31835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g1f2b6ac2920_2_3"/>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Security gateway</a:t>
            </a:r>
            <a:endParaRPr/>
          </a:p>
        </p:txBody>
      </p:sp>
      <p:pic>
        <p:nvPicPr>
          <p:cNvPr id="195" name="Google Shape;195;g1f2b6ac2920_2_3"/>
          <p:cNvPicPr preferRelativeResize="0"/>
          <p:nvPr/>
        </p:nvPicPr>
        <p:blipFill>
          <a:blip r:embed="rId3">
            <a:alphaModFix/>
          </a:blip>
          <a:stretch>
            <a:fillRect/>
          </a:stretch>
        </p:blipFill>
        <p:spPr>
          <a:xfrm>
            <a:off x="372747" y="2015275"/>
            <a:ext cx="5552475" cy="4348425"/>
          </a:xfrm>
          <a:prstGeom prst="rect">
            <a:avLst/>
          </a:prstGeom>
          <a:noFill/>
          <a:ln>
            <a:noFill/>
          </a:ln>
        </p:spPr>
      </p:pic>
      <p:pic>
        <p:nvPicPr>
          <p:cNvPr id="196" name="Google Shape;196;g1f2b6ac2920_2_3"/>
          <p:cNvPicPr preferRelativeResize="0"/>
          <p:nvPr/>
        </p:nvPicPr>
        <p:blipFill>
          <a:blip r:embed="rId4">
            <a:alphaModFix/>
          </a:blip>
          <a:stretch>
            <a:fillRect/>
          </a:stretch>
        </p:blipFill>
        <p:spPr>
          <a:xfrm>
            <a:off x="6077621" y="1947300"/>
            <a:ext cx="5961979" cy="35392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g1f2b6ac2920_2_10"/>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Management server</a:t>
            </a:r>
            <a:endParaRPr/>
          </a:p>
        </p:txBody>
      </p:sp>
      <p:pic>
        <p:nvPicPr>
          <p:cNvPr id="202" name="Google Shape;202;g1f2b6ac2920_2_10"/>
          <p:cNvPicPr preferRelativeResize="0"/>
          <p:nvPr/>
        </p:nvPicPr>
        <p:blipFill>
          <a:blip r:embed="rId3">
            <a:alphaModFix/>
          </a:blip>
          <a:stretch>
            <a:fillRect/>
          </a:stretch>
        </p:blipFill>
        <p:spPr>
          <a:xfrm>
            <a:off x="0" y="3009900"/>
            <a:ext cx="12192000" cy="3848100"/>
          </a:xfrm>
          <a:prstGeom prst="rect">
            <a:avLst/>
          </a:prstGeom>
          <a:noFill/>
          <a:ln>
            <a:noFill/>
          </a:ln>
        </p:spPr>
      </p:pic>
      <p:pic>
        <p:nvPicPr>
          <p:cNvPr id="203" name="Google Shape;203;g1f2b6ac2920_2_10"/>
          <p:cNvPicPr preferRelativeResize="0"/>
          <p:nvPr/>
        </p:nvPicPr>
        <p:blipFill>
          <a:blip r:embed="rId4">
            <a:alphaModFix/>
          </a:blip>
          <a:stretch>
            <a:fillRect/>
          </a:stretch>
        </p:blipFill>
        <p:spPr>
          <a:xfrm>
            <a:off x="5737822" y="536422"/>
            <a:ext cx="6949951" cy="20631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g1f2b6ac2920_2_1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Smart Console</a:t>
            </a:r>
            <a:endParaRPr/>
          </a:p>
        </p:txBody>
      </p:sp>
      <p:pic>
        <p:nvPicPr>
          <p:cNvPr id="209" name="Google Shape;209;g1f2b6ac2920_2_19"/>
          <p:cNvPicPr preferRelativeResize="0"/>
          <p:nvPr/>
        </p:nvPicPr>
        <p:blipFill>
          <a:blip r:embed="rId3">
            <a:alphaModFix/>
          </a:blip>
          <a:stretch>
            <a:fillRect/>
          </a:stretch>
        </p:blipFill>
        <p:spPr>
          <a:xfrm>
            <a:off x="5770150" y="1388650"/>
            <a:ext cx="6421849" cy="5469350"/>
          </a:xfrm>
          <a:prstGeom prst="rect">
            <a:avLst/>
          </a:prstGeom>
          <a:noFill/>
          <a:ln>
            <a:noFill/>
          </a:ln>
        </p:spPr>
      </p:pic>
      <p:pic>
        <p:nvPicPr>
          <p:cNvPr id="210" name="Google Shape;210;g1f2b6ac2920_2_19"/>
          <p:cNvPicPr preferRelativeResize="0"/>
          <p:nvPr/>
        </p:nvPicPr>
        <p:blipFill>
          <a:blip r:embed="rId4">
            <a:alphaModFix/>
          </a:blip>
          <a:stretch>
            <a:fillRect/>
          </a:stretch>
        </p:blipFill>
        <p:spPr>
          <a:xfrm>
            <a:off x="152400" y="1947300"/>
            <a:ext cx="5838502" cy="457240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g1f2b6ac2920_2_27"/>
          <p:cNvSpPr txBox="1"/>
          <p:nvPr>
            <p:ph type="title"/>
          </p:nvPr>
        </p:nvSpPr>
        <p:spPr>
          <a:xfrm>
            <a:off x="652371" y="647700"/>
            <a:ext cx="10625100" cy="1147200"/>
          </a:xfrm>
          <a:prstGeom prst="rect">
            <a:avLst/>
          </a:prstGeom>
        </p:spPr>
        <p:txBody>
          <a:bodyPr anchorCtr="0" anchor="b" bIns="45700" lIns="91425" spcFirstLastPara="1" rIns="91425" wrap="square" tIns="45700">
            <a:normAutofit fontScale="90000"/>
          </a:bodyPr>
          <a:lstStyle/>
          <a:p>
            <a:pPr indent="0" lvl="0" marL="0" rtl="0" algn="l">
              <a:spcBef>
                <a:spcPts val="0"/>
              </a:spcBef>
              <a:spcAft>
                <a:spcPts val="0"/>
              </a:spcAft>
              <a:buNone/>
            </a:pPr>
            <a:r>
              <a:rPr lang="en-GB"/>
              <a:t>The role of stateful inspection in </a:t>
            </a:r>
            <a:r>
              <a:rPr lang="en-GB"/>
              <a:t>modern</a:t>
            </a:r>
            <a:r>
              <a:rPr lang="en-GB"/>
              <a:t> cybersecurity</a:t>
            </a:r>
            <a:endParaRPr/>
          </a:p>
        </p:txBody>
      </p:sp>
      <p:pic>
        <p:nvPicPr>
          <p:cNvPr id="216" name="Google Shape;216;g1f2b6ac2920_2_27"/>
          <p:cNvPicPr preferRelativeResize="0"/>
          <p:nvPr/>
        </p:nvPicPr>
        <p:blipFill>
          <a:blip r:embed="rId3">
            <a:alphaModFix/>
          </a:blip>
          <a:stretch>
            <a:fillRect/>
          </a:stretch>
        </p:blipFill>
        <p:spPr>
          <a:xfrm>
            <a:off x="386525" y="2313325"/>
            <a:ext cx="6263926" cy="3117418"/>
          </a:xfrm>
          <a:prstGeom prst="rect">
            <a:avLst/>
          </a:prstGeom>
          <a:noFill/>
          <a:ln>
            <a:noFill/>
          </a:ln>
        </p:spPr>
      </p:pic>
      <p:pic>
        <p:nvPicPr>
          <p:cNvPr id="217" name="Google Shape;217;g1f2b6ac2920_2_27"/>
          <p:cNvPicPr preferRelativeResize="0"/>
          <p:nvPr/>
        </p:nvPicPr>
        <p:blipFill>
          <a:blip r:embed="rId4">
            <a:alphaModFix/>
          </a:blip>
          <a:stretch>
            <a:fillRect/>
          </a:stretch>
        </p:blipFill>
        <p:spPr>
          <a:xfrm>
            <a:off x="6446925" y="2387775"/>
            <a:ext cx="5745075" cy="3433825"/>
          </a:xfrm>
          <a:prstGeom prst="rect">
            <a:avLst/>
          </a:prstGeom>
          <a:noFill/>
          <a:ln>
            <a:noFill/>
          </a:ln>
        </p:spPr>
      </p:pic>
      <p:pic>
        <p:nvPicPr>
          <p:cNvPr id="218" name="Google Shape;218;g1f2b6ac2920_2_27"/>
          <p:cNvPicPr preferRelativeResize="0"/>
          <p:nvPr/>
        </p:nvPicPr>
        <p:blipFill>
          <a:blip r:embed="rId5">
            <a:alphaModFix/>
          </a:blip>
          <a:stretch>
            <a:fillRect/>
          </a:stretch>
        </p:blipFill>
        <p:spPr>
          <a:xfrm>
            <a:off x="0" y="4864395"/>
            <a:ext cx="12191998" cy="199361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2bc020c9f53_1_26"/>
          <p:cNvSpPr txBox="1"/>
          <p:nvPr>
            <p:ph type="title"/>
          </p:nvPr>
        </p:nvSpPr>
        <p:spPr>
          <a:xfrm>
            <a:off x="783446" y="2602825"/>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Chapter 3 </a:t>
            </a:r>
            <a:endParaRPr/>
          </a:p>
        </p:txBody>
      </p:sp>
      <p:pic>
        <p:nvPicPr>
          <p:cNvPr id="224" name="Google Shape;224;g2bc020c9f53_1_26"/>
          <p:cNvPicPr preferRelativeResize="0"/>
          <p:nvPr/>
        </p:nvPicPr>
        <p:blipFill>
          <a:blip r:embed="rId3">
            <a:alphaModFix/>
          </a:blip>
          <a:stretch>
            <a:fillRect/>
          </a:stretch>
        </p:blipFill>
        <p:spPr>
          <a:xfrm>
            <a:off x="5742050" y="1147221"/>
            <a:ext cx="4814251" cy="4814207"/>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g2bcaf4f95df_0_4"/>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Enhancing NHS Mobile Security</a:t>
            </a:r>
            <a:endParaRPr/>
          </a:p>
        </p:txBody>
      </p:sp>
      <p:sp>
        <p:nvSpPr>
          <p:cNvPr id="230" name="Google Shape;230;g2bcaf4f95df_0_4"/>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ctr">
              <a:lnSpc>
                <a:spcPct val="115000"/>
              </a:lnSpc>
              <a:spcBef>
                <a:spcPts val="800"/>
              </a:spcBef>
              <a:spcAft>
                <a:spcPts val="0"/>
              </a:spcAft>
              <a:buClr>
                <a:schemeClr val="dk1"/>
              </a:buClr>
              <a:buSzPts val="1100"/>
              <a:buFont typeface="Arial"/>
              <a:buNone/>
            </a:pPr>
            <a:r>
              <a:rPr lang="en-GB" sz="3200">
                <a:solidFill>
                  <a:srgbClr val="898989"/>
                </a:solidFill>
                <a:latin typeface="Arial"/>
                <a:ea typeface="Arial"/>
                <a:cs typeface="Arial"/>
                <a:sym typeface="Arial"/>
              </a:rPr>
              <a:t>A Case Study on Check Point's Agile Solution</a:t>
            </a:r>
            <a:endParaRPr sz="3200">
              <a:solidFill>
                <a:srgbClr val="898989"/>
              </a:solidFill>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g2bcaf4f95df_0_11"/>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Introduction to the Solution</a:t>
            </a:r>
            <a:endParaRPr/>
          </a:p>
        </p:txBody>
      </p:sp>
      <p:sp>
        <p:nvSpPr>
          <p:cNvPr id="236" name="Google Shape;236;g2bcaf4f95df_0_11"/>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•In 2017, Checkpoint equipped 7000 agile workers within the NHS with secured mobile devices, leveraging a solution that ensured secure collaboration. This initiative was driven by the necessity for protected mobility and stringent data security protocols, emphasizing IT security advocacy in the workplace.</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g2bcaf4f95df_0_18"/>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Benefits of the Solution</a:t>
            </a:r>
            <a:endParaRPr/>
          </a:p>
        </p:txBody>
      </p:sp>
      <p:sp>
        <p:nvSpPr>
          <p:cNvPr id="242" name="Google Shape;242;g2bcaf4f95df_0_18"/>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2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•Check Point SandBlast Mobile provides comprehensive protection against a multitude of security risks such as malware, network and phishing attacks, OS exploits, and malicious apps. Furthermore, the integration with IBM Maas360 for mobile device management enhances hardware control and policy enforcement, aligning with NHS's risk assessment policies.</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2bcaf4f95df_0_25"/>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Checkpoint solution quotes</a:t>
            </a:r>
            <a:endParaRPr/>
          </a:p>
        </p:txBody>
      </p:sp>
      <p:sp>
        <p:nvSpPr>
          <p:cNvPr id="248" name="Google Shape;248;g2bcaf4f95df_0_25"/>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•"We have to make sure, have protected mobility and that we have our data security protocols in place. We have to be advocates of IT security in the workplace." [3]</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•“Check Point SandBlast Mobile protects NHS England mobile users from malware, network and phishing attacks, OS exploits and malicious apps.” [4]</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g2bcaf4f95df_0_32"/>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Security Insights from Edward Snowden</a:t>
            </a:r>
            <a:endParaRPr/>
          </a:p>
        </p:txBody>
      </p:sp>
      <p:sp>
        <p:nvSpPr>
          <p:cNvPr id="254" name="Google Shape;254;g2bcaf4f95df_0_32"/>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•Edward Snowden, a notable figure in cybersecurity, emphasizes the vulnerability of modern smartphones to hacking by any organization with sufficient resources. He highlights the use of IMSI catchers for metadata extraction and the difficulty in detecting whether a device has been compromised.</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2bcaf4f95df_0_39"/>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000">
                <a:solidFill>
                  <a:schemeClr val="dk1"/>
                </a:solidFill>
              </a:rPr>
              <a:t>References from Snowdondocumentary.</a:t>
            </a:r>
            <a:endParaRPr/>
          </a:p>
        </p:txBody>
      </p:sp>
      <p:sp>
        <p:nvSpPr>
          <p:cNvPr id="260" name="Google Shape;260;g2bcaf4f95df_0_39"/>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•“People, money and time to target then any organisation can hack into a device.”.</a:t>
            </a:r>
            <a:r>
              <a:rPr lang="en-GB" sz="3200">
                <a:latin typeface="Arial"/>
                <a:ea typeface="Arial"/>
                <a:cs typeface="Arial"/>
                <a:sym typeface="Arial"/>
              </a:rPr>
              <a:t> </a:t>
            </a:r>
            <a:r>
              <a:rPr lang="en-GB">
                <a:latin typeface="Arial"/>
                <a:ea typeface="Arial"/>
                <a:cs typeface="Arial"/>
                <a:sym typeface="Arial"/>
              </a:rPr>
              <a:t>[5]</a:t>
            </a:r>
            <a:endParaRPr>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•“if your device had been hacked you would likely never know”’ [6]</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2bcaf4f95df_0_46"/>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Strategic Importance for the NHS</a:t>
            </a:r>
            <a:endParaRPr/>
          </a:p>
        </p:txBody>
      </p:sp>
      <p:sp>
        <p:nvSpPr>
          <p:cNvPr id="266" name="Google Shape;266;g2bcaf4f95df_0_46"/>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10000"/>
          </a:bodyPr>
          <a:lstStyle/>
          <a:p>
            <a:pPr indent="0" lvl="0" marL="0" rtl="0" algn="l">
              <a:lnSpc>
                <a:spcPct val="115000"/>
              </a:lnSpc>
              <a:spcBef>
                <a:spcPts val="800"/>
              </a:spcBef>
              <a:spcAft>
                <a:spcPts val="0"/>
              </a:spcAft>
              <a:buClr>
                <a:schemeClr val="dk1"/>
              </a:buClr>
              <a:buSzPts val="1100"/>
              <a:buFont typeface="Arial"/>
              <a:buNone/>
            </a:pPr>
            <a:r>
              <a:rPr lang="en-GB" sz="3200">
                <a:latin typeface="Arial"/>
                <a:ea typeface="Arial"/>
                <a:cs typeface="Arial"/>
                <a:sym typeface="Arial"/>
              </a:rPr>
              <a:t>•For an organization like the NHS, safeguarding against both individual and sophisticated state-sponsored attacks is crucial. The adoption of Check Point's solutions offers a robust defense mechanism, especially in the context of the WannaCry attack in May 2017, highlighting the need for advanced security measures.</a:t>
            </a:r>
            <a:endParaRPr sz="32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bcaf4f95df_0_53"/>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sz="4400">
                <a:solidFill>
                  <a:schemeClr val="dk1"/>
                </a:solidFill>
              </a:rPr>
              <a:t>NHS Stats Quote</a:t>
            </a:r>
            <a:endParaRPr/>
          </a:p>
        </p:txBody>
      </p:sp>
      <p:sp>
        <p:nvSpPr>
          <p:cNvPr id="272" name="Google Shape;272;g2bcaf4f95df_0_53"/>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a:bodyPr>
          <a:lstStyle/>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•around 80 out of 236 hospitals were effected around the UK [7]</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g2ba7c4a7cd9_1_1"/>
          <p:cNvSpPr txBox="1"/>
          <p:nvPr>
            <p:ph type="title"/>
          </p:nvPr>
        </p:nvSpPr>
        <p:spPr>
          <a:xfrm>
            <a:off x="652371" y="647700"/>
            <a:ext cx="10625100" cy="1147200"/>
          </a:xfrm>
          <a:prstGeom prst="rect">
            <a:avLst/>
          </a:prstGeom>
        </p:spPr>
        <p:txBody>
          <a:bodyPr anchorCtr="0" anchor="b" bIns="45700" lIns="91425" spcFirstLastPara="1" rIns="91425" wrap="square" tIns="45700">
            <a:normAutofit/>
          </a:bodyPr>
          <a:lstStyle/>
          <a:p>
            <a:pPr indent="0" lvl="0" marL="0" rtl="0" algn="l">
              <a:spcBef>
                <a:spcPts val="0"/>
              </a:spcBef>
              <a:spcAft>
                <a:spcPts val="0"/>
              </a:spcAft>
              <a:buNone/>
            </a:pPr>
            <a:r>
              <a:rPr lang="en-GB"/>
              <a:t>References</a:t>
            </a:r>
            <a:r>
              <a:rPr lang="en-GB"/>
              <a:t> </a:t>
            </a:r>
            <a:endParaRPr/>
          </a:p>
        </p:txBody>
      </p:sp>
      <p:sp>
        <p:nvSpPr>
          <p:cNvPr id="278" name="Google Shape;278;g2ba7c4a7cd9_1_1"/>
          <p:cNvSpPr txBox="1"/>
          <p:nvPr>
            <p:ph idx="1" type="body"/>
          </p:nvPr>
        </p:nvSpPr>
        <p:spPr>
          <a:xfrm>
            <a:off x="652371" y="2095500"/>
            <a:ext cx="10620900" cy="3848100"/>
          </a:xfrm>
          <a:prstGeom prst="rect">
            <a:avLst/>
          </a:prstGeom>
        </p:spPr>
        <p:txBody>
          <a:bodyPr anchorCtr="0" anchor="t" bIns="45700" lIns="91425" spcFirstLastPara="1" rIns="91425" wrap="square" tIns="45700">
            <a:normAutofit lnSpcReduction="20000"/>
          </a:bodyPr>
          <a:lstStyle/>
          <a:p>
            <a:pPr indent="0" lvl="0" marL="0" rtl="0" algn="l">
              <a:spcBef>
                <a:spcPts val="1000"/>
              </a:spcBef>
              <a:spcAft>
                <a:spcPts val="0"/>
              </a:spcAft>
              <a:buNone/>
            </a:pPr>
            <a:r>
              <a:rPr lang="en-GB" sz="1000"/>
              <a:t>1.</a:t>
            </a:r>
            <a:r>
              <a:rPr lang="en-GB" sz="1000">
                <a:solidFill>
                  <a:srgbClr val="222222"/>
                </a:solidFill>
                <a:highlight>
                  <a:srgbClr val="FFFFFF"/>
                </a:highlight>
                <a:latin typeface="Arial"/>
                <a:ea typeface="Arial"/>
                <a:cs typeface="Arial"/>
                <a:sym typeface="Arial"/>
              </a:rPr>
              <a:t>Opara, Emmanuel U., and Onochie J. Dieli. "Enterprise cyber security challenges to medium and large firms: An analysis." </a:t>
            </a:r>
            <a:r>
              <a:rPr i="1" lang="en-GB" sz="1000">
                <a:solidFill>
                  <a:srgbClr val="222222"/>
                </a:solidFill>
                <a:highlight>
                  <a:srgbClr val="FFFFFF"/>
                </a:highlight>
                <a:latin typeface="Arial"/>
                <a:ea typeface="Arial"/>
                <a:cs typeface="Arial"/>
                <a:sym typeface="Arial"/>
              </a:rPr>
              <a:t>International Journal of Electronics and Information Engineering</a:t>
            </a:r>
            <a:r>
              <a:rPr lang="en-GB" sz="1000">
                <a:solidFill>
                  <a:srgbClr val="222222"/>
                </a:solidFill>
                <a:highlight>
                  <a:srgbClr val="FFFFFF"/>
                </a:highlight>
                <a:latin typeface="Arial"/>
                <a:ea typeface="Arial"/>
                <a:cs typeface="Arial"/>
                <a:sym typeface="Arial"/>
              </a:rPr>
              <a:t> 13.2 (2021): 77-85.</a:t>
            </a:r>
            <a:endParaRPr sz="1000">
              <a:solidFill>
                <a:srgbClr val="222222"/>
              </a:solidFill>
              <a:highlight>
                <a:srgbClr val="FFFFFF"/>
              </a:highlight>
              <a:latin typeface="Arial"/>
              <a:ea typeface="Arial"/>
              <a:cs typeface="Arial"/>
              <a:sym typeface="Arial"/>
            </a:endParaRPr>
          </a:p>
          <a:p>
            <a:pPr indent="0" lvl="0" marL="0" rtl="0" algn="l">
              <a:spcBef>
                <a:spcPts val="1000"/>
              </a:spcBef>
              <a:spcAft>
                <a:spcPts val="0"/>
              </a:spcAft>
              <a:buNone/>
            </a:pPr>
            <a:r>
              <a:rPr lang="en-GB" sz="1000">
                <a:solidFill>
                  <a:srgbClr val="222222"/>
                </a:solidFill>
                <a:highlight>
                  <a:srgbClr val="FFFFFF"/>
                </a:highlight>
                <a:latin typeface="Arial"/>
                <a:ea typeface="Arial"/>
                <a:cs typeface="Arial"/>
                <a:sym typeface="Arial"/>
              </a:rPr>
              <a:t>2.Arefin, Md Taslim, et al. "Enterprise network: Security enhancement and policy management using next-generation firewall (NGFW)." </a:t>
            </a:r>
            <a:r>
              <a:rPr i="1" lang="en-GB" sz="1000">
                <a:solidFill>
                  <a:srgbClr val="222222"/>
                </a:solidFill>
                <a:highlight>
                  <a:srgbClr val="FFFFFF"/>
                </a:highlight>
                <a:latin typeface="Arial"/>
                <a:ea typeface="Arial"/>
                <a:cs typeface="Arial"/>
                <a:sym typeface="Arial"/>
              </a:rPr>
              <a:t>Computer Networks, Big Data and IoT: Proceedings of ICCBI 2020</a:t>
            </a:r>
            <a:r>
              <a:rPr lang="en-GB" sz="1000">
                <a:solidFill>
                  <a:srgbClr val="222222"/>
                </a:solidFill>
                <a:highlight>
                  <a:srgbClr val="FFFFFF"/>
                </a:highlight>
                <a:latin typeface="Arial"/>
                <a:ea typeface="Arial"/>
                <a:cs typeface="Arial"/>
                <a:sym typeface="Arial"/>
              </a:rPr>
              <a:t>. Springer Singapore, 2021.</a:t>
            </a:r>
            <a:endParaRPr sz="1000">
              <a:solidFill>
                <a:srgbClr val="222222"/>
              </a:solidFill>
              <a:highlight>
                <a:srgbClr val="FFFFFF"/>
              </a:highlight>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•NHS England provides 7,000 Agile Workers with Check Point Secured Mobile Devices. (n.d.). Retrieved February 26, 2024, from </a:t>
            </a:r>
            <a:r>
              <a:rPr lang="en-GB" sz="1800" u="sng">
                <a:solidFill>
                  <a:schemeClr val="hlink"/>
                </a:solidFill>
                <a:latin typeface="Arial"/>
                <a:ea typeface="Arial"/>
                <a:cs typeface="Arial"/>
                <a:sym typeface="Arial"/>
                <a:hlinkClick r:id="rId3"/>
              </a:rPr>
              <a:t>https://resources.checkpoint.com/case-study/nhs-england-provides-7000-agile-workers-with-check-point-secured-mobile-devices</a:t>
            </a:r>
            <a:r>
              <a:rPr lang="en-GB" sz="1800">
                <a:latin typeface="Arial"/>
                <a:ea typeface="Arial"/>
                <a:cs typeface="Arial"/>
                <a:sym typeface="Arial"/>
              </a:rPr>
              <a:t> [3][4].</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•“State of Surveillance” with Edward Snowden and Shane Smith (VICE on HBO: Season 4, Episode 13) - YouTube. (n.d.). Retrieved February 26, 2024, from </a:t>
            </a:r>
            <a:r>
              <a:rPr lang="en-GB" sz="1800" u="sng">
                <a:solidFill>
                  <a:schemeClr val="hlink"/>
                </a:solidFill>
                <a:latin typeface="Arial"/>
                <a:ea typeface="Arial"/>
                <a:cs typeface="Arial"/>
                <a:sym typeface="Arial"/>
                <a:hlinkClick r:id="rId4"/>
              </a:rPr>
              <a:t>https://www.youtube.com/watch?v=ucRWyGKBVzo</a:t>
            </a:r>
            <a:r>
              <a:rPr lang="en-GB" sz="1800">
                <a:latin typeface="Arial"/>
                <a:ea typeface="Arial"/>
                <a:cs typeface="Arial"/>
                <a:sym typeface="Arial"/>
              </a:rPr>
              <a:t> [5][6]</a:t>
            </a:r>
            <a:endParaRPr sz="1800">
              <a:latin typeface="Arial"/>
              <a:ea typeface="Arial"/>
              <a:cs typeface="Arial"/>
              <a:sym typeface="Arial"/>
            </a:endParaRPr>
          </a:p>
          <a:p>
            <a:pPr indent="0" lvl="0" marL="0" rtl="0" algn="l">
              <a:lnSpc>
                <a:spcPct val="115000"/>
              </a:lnSpc>
              <a:spcBef>
                <a:spcPts val="400"/>
              </a:spcBef>
              <a:spcAft>
                <a:spcPts val="0"/>
              </a:spcAft>
              <a:buClr>
                <a:schemeClr val="dk1"/>
              </a:buClr>
              <a:buSzPts val="1100"/>
              <a:buFont typeface="Arial"/>
              <a:buNone/>
            </a:pPr>
            <a:r>
              <a:rPr lang="en-GB" sz="1800">
                <a:latin typeface="Arial"/>
                <a:ea typeface="Arial"/>
                <a:cs typeface="Arial"/>
                <a:sym typeface="Arial"/>
              </a:rPr>
              <a:t>•Lessons learned review of the WannaCry Ransomware Cyber Attack. (2018). www.nationalarchives.gov.uk/doc/open-government-licence/ [7]</a:t>
            </a:r>
            <a:endParaRPr sz="1800">
              <a:latin typeface="Arial"/>
              <a:ea typeface="Arial"/>
              <a:cs typeface="Arial"/>
              <a:sym typeface="Arial"/>
            </a:endParaRPr>
          </a:p>
          <a:p>
            <a:pPr indent="0" lvl="0" marL="0" rtl="0" algn="l">
              <a:spcBef>
                <a:spcPts val="10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itationVTI">
  <a:themeElements>
    <a:clrScheme name="AnalogousFromDarkSeedLeftStep">
      <a:dk1>
        <a:srgbClr val="000000"/>
      </a:dk1>
      <a:lt1>
        <a:srgbClr val="FFFFFF"/>
      </a:lt1>
      <a:dk2>
        <a:srgbClr val="1B302B"/>
      </a:dk2>
      <a:lt2>
        <a:srgbClr val="F2F3F0"/>
      </a:lt2>
      <a:accent1>
        <a:srgbClr val="612BE7"/>
      </a:accent1>
      <a:accent2>
        <a:srgbClr val="1F36D6"/>
      </a:accent2>
      <a:accent3>
        <a:srgbClr val="2990E7"/>
      </a:accent3>
      <a:accent4>
        <a:srgbClr val="15BEC5"/>
      </a:accent4>
      <a:accent5>
        <a:srgbClr val="23C487"/>
      </a:accent5>
      <a:accent6>
        <a:srgbClr val="16C93B"/>
      </a:accent6>
      <a:hlink>
        <a:srgbClr val="349C86"/>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2024-02-18T18:05:01Z</dcterms:created>
  <dc:creator>lara costa</dc:creator>
</cp:coreProperties>
</file>