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769936F-3255-4FAB-BB55-3983D83A2785}" v="2" dt="2024-12-03T10:39:52.211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3766" autoAdjust="0"/>
  </p:normalViewPr>
  <p:slideViewPr>
    <p:cSldViewPr>
      <p:cViewPr>
        <p:scale>
          <a:sx n="97" d="100"/>
          <a:sy n="97" d="100"/>
        </p:scale>
        <p:origin x="1032" y="60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chard Thomas (IMH)" userId="8d4a7181-3256-43e8-8ee5-d375b2b24af7" providerId="ADAL" clId="{7769936F-3255-4FAB-BB55-3983D83A2785}"/>
    <pc:docChg chg="custSel modSld">
      <pc:chgData name="Richard Thomas (IMH)" userId="8d4a7181-3256-43e8-8ee5-d375b2b24af7" providerId="ADAL" clId="{7769936F-3255-4FAB-BB55-3983D83A2785}" dt="2024-12-03T13:54:17.235" v="1830" actId="6559"/>
      <pc:docMkLst>
        <pc:docMk/>
      </pc:docMkLst>
      <pc:sldChg chg="modSp mod">
        <pc:chgData name="Richard Thomas (IMH)" userId="8d4a7181-3256-43e8-8ee5-d375b2b24af7" providerId="ADAL" clId="{7769936F-3255-4FAB-BB55-3983D83A2785}" dt="2024-12-03T10:59:52.330" v="542" actId="6559"/>
        <pc:sldMkLst>
          <pc:docMk/>
          <pc:sldMk cId="0" sldId="256"/>
        </pc:sldMkLst>
        <pc:spChg chg="mod">
          <ac:chgData name="Richard Thomas (IMH)" userId="8d4a7181-3256-43e8-8ee5-d375b2b24af7" providerId="ADAL" clId="{7769936F-3255-4FAB-BB55-3983D83A2785}" dt="2024-12-03T10:59:52.330" v="542" actId="6559"/>
          <ac:spMkLst>
            <pc:docMk/>
            <pc:sldMk cId="0" sldId="256"/>
            <ac:spMk id="3" creationId="{00000000-0000-0000-0000-000000000000}"/>
          </ac:spMkLst>
        </pc:spChg>
      </pc:sldChg>
      <pc:sldChg chg="modSp mod">
        <pc:chgData name="Richard Thomas (IMH)" userId="8d4a7181-3256-43e8-8ee5-d375b2b24af7" providerId="ADAL" clId="{7769936F-3255-4FAB-BB55-3983D83A2785}" dt="2024-12-03T10:40:45.459" v="12" actId="6559"/>
        <pc:sldMkLst>
          <pc:docMk/>
          <pc:sldMk cId="0" sldId="257"/>
        </pc:sldMkLst>
        <pc:spChg chg="mod">
          <ac:chgData name="Richard Thomas (IMH)" userId="8d4a7181-3256-43e8-8ee5-d375b2b24af7" providerId="ADAL" clId="{7769936F-3255-4FAB-BB55-3983D83A2785}" dt="2024-12-03T10:38:10.737" v="2" actId="2711"/>
          <ac:spMkLst>
            <pc:docMk/>
            <pc:sldMk cId="0" sldId="257"/>
            <ac:spMk id="2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0:40:45.459" v="12" actId="6559"/>
          <ac:spMkLst>
            <pc:docMk/>
            <pc:sldMk cId="0" sldId="257"/>
            <ac:spMk id="5" creationId="{00000000-0000-0000-0000-000000000000}"/>
          </ac:spMkLst>
        </pc:spChg>
      </pc:sldChg>
      <pc:sldChg chg="delSp modSp mod">
        <pc:chgData name="Richard Thomas (IMH)" userId="8d4a7181-3256-43e8-8ee5-d375b2b24af7" providerId="ADAL" clId="{7769936F-3255-4FAB-BB55-3983D83A2785}" dt="2024-12-03T10:40:31.862" v="11" actId="6559"/>
        <pc:sldMkLst>
          <pc:docMk/>
          <pc:sldMk cId="0" sldId="258"/>
        </pc:sldMkLst>
        <pc:spChg chg="del mod">
          <ac:chgData name="Richard Thomas (IMH)" userId="8d4a7181-3256-43e8-8ee5-d375b2b24af7" providerId="ADAL" clId="{7769936F-3255-4FAB-BB55-3983D83A2785}" dt="2024-12-03T10:40:05.164" v="9" actId="478"/>
          <ac:spMkLst>
            <pc:docMk/>
            <pc:sldMk cId="0" sldId="258"/>
            <ac:spMk id="2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0:40:31.862" v="11" actId="6559"/>
          <ac:spMkLst>
            <pc:docMk/>
            <pc:sldMk cId="0" sldId="258"/>
            <ac:spMk id="3" creationId="{00000000-0000-0000-0000-000000000000}"/>
          </ac:spMkLst>
        </pc:spChg>
      </pc:sldChg>
      <pc:sldChg chg="delSp modSp mod">
        <pc:chgData name="Richard Thomas (IMH)" userId="8d4a7181-3256-43e8-8ee5-d375b2b24af7" providerId="ADAL" clId="{7769936F-3255-4FAB-BB55-3983D83A2785}" dt="2024-12-03T10:41:36.693" v="18" actId="6559"/>
        <pc:sldMkLst>
          <pc:docMk/>
          <pc:sldMk cId="0" sldId="259"/>
        </pc:sldMkLst>
        <pc:spChg chg="del mod">
          <ac:chgData name="Richard Thomas (IMH)" userId="8d4a7181-3256-43e8-8ee5-d375b2b24af7" providerId="ADAL" clId="{7769936F-3255-4FAB-BB55-3983D83A2785}" dt="2024-12-03T10:41:21.672" v="16" actId="478"/>
          <ac:spMkLst>
            <pc:docMk/>
            <pc:sldMk cId="0" sldId="259"/>
            <ac:spMk id="2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0:41:13.792" v="14" actId="2711"/>
          <ac:spMkLst>
            <pc:docMk/>
            <pc:sldMk cId="0" sldId="259"/>
            <ac:spMk id="3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0:41:36.693" v="18" actId="6559"/>
          <ac:spMkLst>
            <pc:docMk/>
            <pc:sldMk cId="0" sldId="259"/>
            <ac:spMk id="4" creationId="{00000000-0000-0000-0000-000000000000}"/>
          </ac:spMkLst>
        </pc:spChg>
      </pc:sldChg>
      <pc:sldChg chg="modSp mod">
        <pc:chgData name="Richard Thomas (IMH)" userId="8d4a7181-3256-43e8-8ee5-d375b2b24af7" providerId="ADAL" clId="{7769936F-3255-4FAB-BB55-3983D83A2785}" dt="2024-12-03T10:50:54.890" v="146" actId="6559"/>
        <pc:sldMkLst>
          <pc:docMk/>
          <pc:sldMk cId="0" sldId="260"/>
        </pc:sldMkLst>
        <pc:spChg chg="mod">
          <ac:chgData name="Richard Thomas (IMH)" userId="8d4a7181-3256-43e8-8ee5-d375b2b24af7" providerId="ADAL" clId="{7769936F-3255-4FAB-BB55-3983D83A2785}" dt="2024-12-03T10:50:54.890" v="146" actId="6559"/>
          <ac:spMkLst>
            <pc:docMk/>
            <pc:sldMk cId="0" sldId="260"/>
            <ac:spMk id="2" creationId="{00000000-0000-0000-0000-000000000000}"/>
          </ac:spMkLst>
        </pc:spChg>
      </pc:sldChg>
      <pc:sldChg chg="delSp modSp mod modNotesTx">
        <pc:chgData name="Richard Thomas (IMH)" userId="8d4a7181-3256-43e8-8ee5-d375b2b24af7" providerId="ADAL" clId="{7769936F-3255-4FAB-BB55-3983D83A2785}" dt="2024-12-03T10:58:28.781" v="535" actId="20577"/>
        <pc:sldMkLst>
          <pc:docMk/>
          <pc:sldMk cId="0" sldId="261"/>
        </pc:sldMkLst>
        <pc:spChg chg="mod">
          <ac:chgData name="Richard Thomas (IMH)" userId="8d4a7181-3256-43e8-8ee5-d375b2b24af7" providerId="ADAL" clId="{7769936F-3255-4FAB-BB55-3983D83A2785}" dt="2024-12-03T10:48:19.841" v="124" actId="6559"/>
          <ac:spMkLst>
            <pc:docMk/>
            <pc:sldMk cId="0" sldId="261"/>
            <ac:spMk id="2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0:56:43.013" v="423" actId="20577"/>
          <ac:spMkLst>
            <pc:docMk/>
            <pc:sldMk cId="0" sldId="261"/>
            <ac:spMk id="3" creationId="{00000000-0000-0000-0000-000000000000}"/>
          </ac:spMkLst>
        </pc:spChg>
        <pc:spChg chg="del mod">
          <ac:chgData name="Richard Thomas (IMH)" userId="8d4a7181-3256-43e8-8ee5-d375b2b24af7" providerId="ADAL" clId="{7769936F-3255-4FAB-BB55-3983D83A2785}" dt="2024-12-03T10:48:01.563" v="122" actId="478"/>
          <ac:spMkLst>
            <pc:docMk/>
            <pc:sldMk cId="0" sldId="261"/>
            <ac:spMk id="4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0:54:45.408" v="250" actId="1076"/>
          <ac:spMkLst>
            <pc:docMk/>
            <pc:sldMk cId="0" sldId="261"/>
            <ac:spMk id="5" creationId="{00000000-0000-0000-0000-000000000000}"/>
          </ac:spMkLst>
        </pc:spChg>
      </pc:sldChg>
      <pc:sldChg chg="delSp modSp mod modNotesTx">
        <pc:chgData name="Richard Thomas (IMH)" userId="8d4a7181-3256-43e8-8ee5-d375b2b24af7" providerId="ADAL" clId="{7769936F-3255-4FAB-BB55-3983D83A2785}" dt="2024-12-03T10:51:25.035" v="149" actId="20577"/>
        <pc:sldMkLst>
          <pc:docMk/>
          <pc:sldMk cId="0" sldId="262"/>
        </pc:sldMkLst>
        <pc:spChg chg="del">
          <ac:chgData name="Richard Thomas (IMH)" userId="8d4a7181-3256-43e8-8ee5-d375b2b24af7" providerId="ADAL" clId="{7769936F-3255-4FAB-BB55-3983D83A2785}" dt="2024-12-03T10:49:35.946" v="129" actId="478"/>
          <ac:spMkLst>
            <pc:docMk/>
            <pc:sldMk cId="0" sldId="262"/>
            <ac:spMk id="2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0:49:20.102" v="128" actId="6559"/>
          <ac:spMkLst>
            <pc:docMk/>
            <pc:sldMk cId="0" sldId="262"/>
            <ac:spMk id="3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0:49:54.930" v="131" actId="6559"/>
          <ac:spMkLst>
            <pc:docMk/>
            <pc:sldMk cId="0" sldId="262"/>
            <ac:spMk id="4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0:50:29.688" v="143" actId="20577"/>
          <ac:spMkLst>
            <pc:docMk/>
            <pc:sldMk cId="0" sldId="262"/>
            <ac:spMk id="5" creationId="{00000000-0000-0000-0000-000000000000}"/>
          </ac:spMkLst>
        </pc:spChg>
      </pc:sldChg>
      <pc:sldChg chg="delSp modSp mod modNotesTx">
        <pc:chgData name="Richard Thomas (IMH)" userId="8d4a7181-3256-43e8-8ee5-d375b2b24af7" providerId="ADAL" clId="{7769936F-3255-4FAB-BB55-3983D83A2785}" dt="2024-12-03T12:48:40.975" v="698" actId="20577"/>
        <pc:sldMkLst>
          <pc:docMk/>
          <pc:sldMk cId="0" sldId="263"/>
        </pc:sldMkLst>
        <pc:spChg chg="del">
          <ac:chgData name="Richard Thomas (IMH)" userId="8d4a7181-3256-43e8-8ee5-d375b2b24af7" providerId="ADAL" clId="{7769936F-3255-4FAB-BB55-3983D83A2785}" dt="2024-12-03T10:59:11.094" v="538" actId="478"/>
          <ac:spMkLst>
            <pc:docMk/>
            <pc:sldMk cId="0" sldId="263"/>
            <ac:spMk id="2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2:37:26.547" v="666" actId="14100"/>
          <ac:spMkLst>
            <pc:docMk/>
            <pc:sldMk cId="0" sldId="263"/>
            <ac:spMk id="3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2:48:40.975" v="698" actId="20577"/>
          <ac:spMkLst>
            <pc:docMk/>
            <pc:sldMk cId="0" sldId="263"/>
            <ac:spMk id="4" creationId="{00000000-0000-0000-0000-000000000000}"/>
          </ac:spMkLst>
        </pc:spChg>
      </pc:sldChg>
      <pc:sldChg chg="modSp mod">
        <pc:chgData name="Richard Thomas (IMH)" userId="8d4a7181-3256-43e8-8ee5-d375b2b24af7" providerId="ADAL" clId="{7769936F-3255-4FAB-BB55-3983D83A2785}" dt="2024-12-03T12:48:19.751" v="688" actId="6559"/>
        <pc:sldMkLst>
          <pc:docMk/>
          <pc:sldMk cId="0" sldId="264"/>
        </pc:sldMkLst>
        <pc:spChg chg="mod">
          <ac:chgData name="Richard Thomas (IMH)" userId="8d4a7181-3256-43e8-8ee5-d375b2b24af7" providerId="ADAL" clId="{7769936F-3255-4FAB-BB55-3983D83A2785}" dt="2024-12-03T12:48:19.751" v="688" actId="6559"/>
          <ac:spMkLst>
            <pc:docMk/>
            <pc:sldMk cId="0" sldId="264"/>
            <ac:spMk id="2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2:42:30.511" v="686" actId="2711"/>
          <ac:spMkLst>
            <pc:docMk/>
            <pc:sldMk cId="0" sldId="264"/>
            <ac:spMk id="3" creationId="{00000000-0000-0000-0000-000000000000}"/>
          </ac:spMkLst>
        </pc:spChg>
      </pc:sldChg>
      <pc:sldChg chg="delSp modSp mod modNotesTx">
        <pc:chgData name="Richard Thomas (IMH)" userId="8d4a7181-3256-43e8-8ee5-d375b2b24af7" providerId="ADAL" clId="{7769936F-3255-4FAB-BB55-3983D83A2785}" dt="2024-12-03T13:02:32.357" v="905" actId="20577"/>
        <pc:sldMkLst>
          <pc:docMk/>
          <pc:sldMk cId="0" sldId="265"/>
        </pc:sldMkLst>
        <pc:spChg chg="del">
          <ac:chgData name="Richard Thomas (IMH)" userId="8d4a7181-3256-43e8-8ee5-d375b2b24af7" providerId="ADAL" clId="{7769936F-3255-4FAB-BB55-3983D83A2785}" dt="2024-12-03T12:49:39.057" v="703" actId="478"/>
          <ac:spMkLst>
            <pc:docMk/>
            <pc:sldMk cId="0" sldId="265"/>
            <ac:spMk id="2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2:49:35.159" v="702" actId="6559"/>
          <ac:spMkLst>
            <pc:docMk/>
            <pc:sldMk cId="0" sldId="265"/>
            <ac:spMk id="3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3:00:09.043" v="745" actId="20577"/>
          <ac:spMkLst>
            <pc:docMk/>
            <pc:sldMk cId="0" sldId="265"/>
            <ac:spMk id="4" creationId="{00000000-0000-0000-0000-000000000000}"/>
          </ac:spMkLst>
        </pc:spChg>
      </pc:sldChg>
      <pc:sldChg chg="delSp modSp mod">
        <pc:chgData name="Richard Thomas (IMH)" userId="8d4a7181-3256-43e8-8ee5-d375b2b24af7" providerId="ADAL" clId="{7769936F-3255-4FAB-BB55-3983D83A2785}" dt="2024-12-03T13:07:18.152" v="1075" actId="6559"/>
        <pc:sldMkLst>
          <pc:docMk/>
          <pc:sldMk cId="0" sldId="266"/>
        </pc:sldMkLst>
        <pc:spChg chg="del">
          <ac:chgData name="Richard Thomas (IMH)" userId="8d4a7181-3256-43e8-8ee5-d375b2b24af7" providerId="ADAL" clId="{7769936F-3255-4FAB-BB55-3983D83A2785}" dt="2024-12-03T13:07:03.701" v="1073" actId="478"/>
          <ac:spMkLst>
            <pc:docMk/>
            <pc:sldMk cId="0" sldId="266"/>
            <ac:spMk id="2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3:07:18.152" v="1075" actId="6559"/>
          <ac:spMkLst>
            <pc:docMk/>
            <pc:sldMk cId="0" sldId="266"/>
            <ac:spMk id="3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3:06:46.846" v="1070" actId="6559"/>
          <ac:spMkLst>
            <pc:docMk/>
            <pc:sldMk cId="0" sldId="266"/>
            <ac:spMk id="4" creationId="{00000000-0000-0000-0000-000000000000}"/>
          </ac:spMkLst>
        </pc:spChg>
        <pc:spChg chg="del">
          <ac:chgData name="Richard Thomas (IMH)" userId="8d4a7181-3256-43e8-8ee5-d375b2b24af7" providerId="ADAL" clId="{7769936F-3255-4FAB-BB55-3983D83A2785}" dt="2024-12-03T13:06:59.789" v="1072" actId="478"/>
          <ac:spMkLst>
            <pc:docMk/>
            <pc:sldMk cId="0" sldId="266"/>
            <ac:spMk id="5" creationId="{00000000-0000-0000-0000-000000000000}"/>
          </ac:spMkLst>
        </pc:spChg>
        <pc:spChg chg="del">
          <ac:chgData name="Richard Thomas (IMH)" userId="8d4a7181-3256-43e8-8ee5-d375b2b24af7" providerId="ADAL" clId="{7769936F-3255-4FAB-BB55-3983D83A2785}" dt="2024-12-03T13:06:54.917" v="1071" actId="478"/>
          <ac:spMkLst>
            <pc:docMk/>
            <pc:sldMk cId="0" sldId="266"/>
            <ac:spMk id="6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3:05:51.376" v="995" actId="6559"/>
          <ac:spMkLst>
            <pc:docMk/>
            <pc:sldMk cId="0" sldId="266"/>
            <ac:spMk id="7" creationId="{00000000-0000-0000-0000-000000000000}"/>
          </ac:spMkLst>
        </pc:spChg>
        <pc:spChg chg="del">
          <ac:chgData name="Richard Thomas (IMH)" userId="8d4a7181-3256-43e8-8ee5-d375b2b24af7" providerId="ADAL" clId="{7769936F-3255-4FAB-BB55-3983D83A2785}" dt="2024-12-03T13:05:56.016" v="996" actId="478"/>
          <ac:spMkLst>
            <pc:docMk/>
            <pc:sldMk cId="0" sldId="266"/>
            <ac:spMk id="8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3:04:53.926" v="949" actId="6559"/>
          <ac:spMkLst>
            <pc:docMk/>
            <pc:sldMk cId="0" sldId="266"/>
            <ac:spMk id="9" creationId="{00000000-0000-0000-0000-000000000000}"/>
          </ac:spMkLst>
        </pc:spChg>
        <pc:spChg chg="del mod">
          <ac:chgData name="Richard Thomas (IMH)" userId="8d4a7181-3256-43e8-8ee5-d375b2b24af7" providerId="ADAL" clId="{7769936F-3255-4FAB-BB55-3983D83A2785}" dt="2024-12-03T13:05:05.747" v="951" actId="478"/>
          <ac:spMkLst>
            <pc:docMk/>
            <pc:sldMk cId="0" sldId="266"/>
            <ac:spMk id="10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3:03:56.151" v="923" actId="6559"/>
          <ac:spMkLst>
            <pc:docMk/>
            <pc:sldMk cId="0" sldId="266"/>
            <ac:spMk id="11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3:04:13.488" v="925" actId="6559"/>
          <ac:spMkLst>
            <pc:docMk/>
            <pc:sldMk cId="0" sldId="266"/>
            <ac:spMk id="12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3:04:25.260" v="927" actId="6559"/>
          <ac:spMkLst>
            <pc:docMk/>
            <pc:sldMk cId="0" sldId="266"/>
            <ac:spMk id="13" creationId="{00000000-0000-0000-0000-000000000000}"/>
          </ac:spMkLst>
        </pc:spChg>
      </pc:sldChg>
      <pc:sldChg chg="modSp mod">
        <pc:chgData name="Richard Thomas (IMH)" userId="8d4a7181-3256-43e8-8ee5-d375b2b24af7" providerId="ADAL" clId="{7769936F-3255-4FAB-BB55-3983D83A2785}" dt="2024-12-03T13:09:32.928" v="1082" actId="6559"/>
        <pc:sldMkLst>
          <pc:docMk/>
          <pc:sldMk cId="0" sldId="267"/>
        </pc:sldMkLst>
        <pc:spChg chg="mod">
          <ac:chgData name="Richard Thomas (IMH)" userId="8d4a7181-3256-43e8-8ee5-d375b2b24af7" providerId="ADAL" clId="{7769936F-3255-4FAB-BB55-3983D83A2785}" dt="2024-12-03T13:09:32.928" v="1082" actId="6559"/>
          <ac:spMkLst>
            <pc:docMk/>
            <pc:sldMk cId="0" sldId="267"/>
            <ac:spMk id="2" creationId="{00000000-0000-0000-0000-000000000000}"/>
          </ac:spMkLst>
        </pc:spChg>
      </pc:sldChg>
      <pc:sldChg chg="delSp modSp mod">
        <pc:chgData name="Richard Thomas (IMH)" userId="8d4a7181-3256-43e8-8ee5-d375b2b24af7" providerId="ADAL" clId="{7769936F-3255-4FAB-BB55-3983D83A2785}" dt="2024-12-03T13:09:04.254" v="1080" actId="20577"/>
        <pc:sldMkLst>
          <pc:docMk/>
          <pc:sldMk cId="0" sldId="268"/>
        </pc:sldMkLst>
        <pc:spChg chg="del">
          <ac:chgData name="Richard Thomas (IMH)" userId="8d4a7181-3256-43e8-8ee5-d375b2b24af7" providerId="ADAL" clId="{7769936F-3255-4FAB-BB55-3983D83A2785}" dt="2024-12-03T13:08:06.688" v="1076" actId="478"/>
          <ac:spMkLst>
            <pc:docMk/>
            <pc:sldMk cId="0" sldId="268"/>
            <ac:spMk id="2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3:09:04.254" v="1080" actId="20577"/>
          <ac:spMkLst>
            <pc:docMk/>
            <pc:sldMk cId="0" sldId="268"/>
            <ac:spMk id="4" creationId="{00000000-0000-0000-0000-000000000000}"/>
          </ac:spMkLst>
        </pc:spChg>
      </pc:sldChg>
      <pc:sldChg chg="delSp modSp mod">
        <pc:chgData name="Richard Thomas (IMH)" userId="8d4a7181-3256-43e8-8ee5-d375b2b24af7" providerId="ADAL" clId="{7769936F-3255-4FAB-BB55-3983D83A2785}" dt="2024-12-03T13:12:59.611" v="1136" actId="20577"/>
        <pc:sldMkLst>
          <pc:docMk/>
          <pc:sldMk cId="0" sldId="269"/>
        </pc:sldMkLst>
        <pc:spChg chg="del">
          <ac:chgData name="Richard Thomas (IMH)" userId="8d4a7181-3256-43e8-8ee5-d375b2b24af7" providerId="ADAL" clId="{7769936F-3255-4FAB-BB55-3983D83A2785}" dt="2024-12-03T13:09:43.516" v="1083" actId="478"/>
          <ac:spMkLst>
            <pc:docMk/>
            <pc:sldMk cId="0" sldId="269"/>
            <ac:spMk id="2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3:12:59.611" v="1136" actId="20577"/>
          <ac:spMkLst>
            <pc:docMk/>
            <pc:sldMk cId="0" sldId="269"/>
            <ac:spMk id="4" creationId="{00000000-0000-0000-0000-000000000000}"/>
          </ac:spMkLst>
        </pc:spChg>
      </pc:sldChg>
      <pc:sldChg chg="delSp modSp mod modNotesTx">
        <pc:chgData name="Richard Thomas (IMH)" userId="8d4a7181-3256-43e8-8ee5-d375b2b24af7" providerId="ADAL" clId="{7769936F-3255-4FAB-BB55-3983D83A2785}" dt="2024-12-03T13:13:30.364" v="1138" actId="6559"/>
        <pc:sldMkLst>
          <pc:docMk/>
          <pc:sldMk cId="0" sldId="270"/>
        </pc:sldMkLst>
        <pc:spChg chg="del">
          <ac:chgData name="Richard Thomas (IMH)" userId="8d4a7181-3256-43e8-8ee5-d375b2b24af7" providerId="ADAL" clId="{7769936F-3255-4FAB-BB55-3983D83A2785}" dt="2024-12-03T13:09:51.171" v="1084" actId="478"/>
          <ac:spMkLst>
            <pc:docMk/>
            <pc:sldMk cId="0" sldId="270"/>
            <ac:spMk id="2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3:13:30.364" v="1138" actId="6559"/>
          <ac:spMkLst>
            <pc:docMk/>
            <pc:sldMk cId="0" sldId="270"/>
            <ac:spMk id="4" creationId="{00000000-0000-0000-0000-000000000000}"/>
          </ac:spMkLst>
        </pc:spChg>
      </pc:sldChg>
      <pc:sldChg chg="modSp mod">
        <pc:chgData name="Richard Thomas (IMH)" userId="8d4a7181-3256-43e8-8ee5-d375b2b24af7" providerId="ADAL" clId="{7769936F-3255-4FAB-BB55-3983D83A2785}" dt="2024-12-03T13:14:34.247" v="1141" actId="6559"/>
        <pc:sldMkLst>
          <pc:docMk/>
          <pc:sldMk cId="0" sldId="271"/>
        </pc:sldMkLst>
        <pc:spChg chg="mod">
          <ac:chgData name="Richard Thomas (IMH)" userId="8d4a7181-3256-43e8-8ee5-d375b2b24af7" providerId="ADAL" clId="{7769936F-3255-4FAB-BB55-3983D83A2785}" dt="2024-12-03T13:14:34.247" v="1141" actId="6559"/>
          <ac:spMkLst>
            <pc:docMk/>
            <pc:sldMk cId="0" sldId="271"/>
            <ac:spMk id="3" creationId="{00000000-0000-0000-0000-000000000000}"/>
          </ac:spMkLst>
        </pc:spChg>
      </pc:sldChg>
      <pc:sldChg chg="modSp mod modNotesTx">
        <pc:chgData name="Richard Thomas (IMH)" userId="8d4a7181-3256-43e8-8ee5-d375b2b24af7" providerId="ADAL" clId="{7769936F-3255-4FAB-BB55-3983D83A2785}" dt="2024-12-03T13:21:51.082" v="1346" actId="20577"/>
        <pc:sldMkLst>
          <pc:docMk/>
          <pc:sldMk cId="0" sldId="273"/>
        </pc:sldMkLst>
        <pc:spChg chg="mod">
          <ac:chgData name="Richard Thomas (IMH)" userId="8d4a7181-3256-43e8-8ee5-d375b2b24af7" providerId="ADAL" clId="{7769936F-3255-4FAB-BB55-3983D83A2785}" dt="2024-12-03T13:15:15.099" v="1143" actId="6559"/>
          <ac:spMkLst>
            <pc:docMk/>
            <pc:sldMk cId="0" sldId="273"/>
            <ac:spMk id="3" creationId="{00000000-0000-0000-0000-000000000000}"/>
          </ac:spMkLst>
        </pc:spChg>
      </pc:sldChg>
      <pc:sldChg chg="modSp mod modNotesTx">
        <pc:chgData name="Richard Thomas (IMH)" userId="8d4a7181-3256-43e8-8ee5-d375b2b24af7" providerId="ADAL" clId="{7769936F-3255-4FAB-BB55-3983D83A2785}" dt="2024-12-03T13:21:02.518" v="1303" actId="20577"/>
        <pc:sldMkLst>
          <pc:docMk/>
          <pc:sldMk cId="0" sldId="274"/>
        </pc:sldMkLst>
        <pc:spChg chg="mod">
          <ac:chgData name="Richard Thomas (IMH)" userId="8d4a7181-3256-43e8-8ee5-d375b2b24af7" providerId="ADAL" clId="{7769936F-3255-4FAB-BB55-3983D83A2785}" dt="2024-12-03T13:18:37.766" v="1249" actId="6559"/>
          <ac:spMkLst>
            <pc:docMk/>
            <pc:sldMk cId="0" sldId="274"/>
            <ac:spMk id="4" creationId="{00000000-0000-0000-0000-000000000000}"/>
          </ac:spMkLst>
        </pc:spChg>
      </pc:sldChg>
      <pc:sldChg chg="delSp modSp mod">
        <pc:chgData name="Richard Thomas (IMH)" userId="8d4a7181-3256-43e8-8ee5-d375b2b24af7" providerId="ADAL" clId="{7769936F-3255-4FAB-BB55-3983D83A2785}" dt="2024-12-03T13:23:16.086" v="1349" actId="478"/>
        <pc:sldMkLst>
          <pc:docMk/>
          <pc:sldMk cId="0" sldId="275"/>
        </pc:sldMkLst>
        <pc:spChg chg="del">
          <ac:chgData name="Richard Thomas (IMH)" userId="8d4a7181-3256-43e8-8ee5-d375b2b24af7" providerId="ADAL" clId="{7769936F-3255-4FAB-BB55-3983D83A2785}" dt="2024-12-03T13:23:16.086" v="1349" actId="478"/>
          <ac:spMkLst>
            <pc:docMk/>
            <pc:sldMk cId="0" sldId="275"/>
            <ac:spMk id="2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3:22:17.964" v="1348" actId="6559"/>
          <ac:spMkLst>
            <pc:docMk/>
            <pc:sldMk cId="0" sldId="275"/>
            <ac:spMk id="4" creationId="{00000000-0000-0000-0000-000000000000}"/>
          </ac:spMkLst>
        </pc:spChg>
      </pc:sldChg>
      <pc:sldChg chg="delSp modSp mod">
        <pc:chgData name="Richard Thomas (IMH)" userId="8d4a7181-3256-43e8-8ee5-d375b2b24af7" providerId="ADAL" clId="{7769936F-3255-4FAB-BB55-3983D83A2785}" dt="2024-12-03T13:23:35.286" v="1353" actId="6559"/>
        <pc:sldMkLst>
          <pc:docMk/>
          <pc:sldMk cId="0" sldId="276"/>
        </pc:sldMkLst>
        <pc:spChg chg="del">
          <ac:chgData name="Richard Thomas (IMH)" userId="8d4a7181-3256-43e8-8ee5-d375b2b24af7" providerId="ADAL" clId="{7769936F-3255-4FAB-BB55-3983D83A2785}" dt="2024-12-03T13:23:21.858" v="1350" actId="478"/>
          <ac:spMkLst>
            <pc:docMk/>
            <pc:sldMk cId="0" sldId="276"/>
            <ac:spMk id="2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3:23:35.286" v="1353" actId="6559"/>
          <ac:spMkLst>
            <pc:docMk/>
            <pc:sldMk cId="0" sldId="276"/>
            <ac:spMk id="4" creationId="{00000000-0000-0000-0000-000000000000}"/>
          </ac:spMkLst>
        </pc:spChg>
      </pc:sldChg>
      <pc:sldChg chg="delSp modSp mod">
        <pc:chgData name="Richard Thomas (IMH)" userId="8d4a7181-3256-43e8-8ee5-d375b2b24af7" providerId="ADAL" clId="{7769936F-3255-4FAB-BB55-3983D83A2785}" dt="2024-12-03T13:24:23.310" v="1360" actId="20577"/>
        <pc:sldMkLst>
          <pc:docMk/>
          <pc:sldMk cId="0" sldId="277"/>
        </pc:sldMkLst>
        <pc:spChg chg="del">
          <ac:chgData name="Richard Thomas (IMH)" userId="8d4a7181-3256-43e8-8ee5-d375b2b24af7" providerId="ADAL" clId="{7769936F-3255-4FAB-BB55-3983D83A2785}" dt="2024-12-03T13:23:59.638" v="1354" actId="478"/>
          <ac:spMkLst>
            <pc:docMk/>
            <pc:sldMk cId="0" sldId="277"/>
            <ac:spMk id="2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3:24:23.310" v="1360" actId="20577"/>
          <ac:spMkLst>
            <pc:docMk/>
            <pc:sldMk cId="0" sldId="277"/>
            <ac:spMk id="4" creationId="{00000000-0000-0000-0000-000000000000}"/>
          </ac:spMkLst>
        </pc:spChg>
      </pc:sldChg>
      <pc:sldChg chg="delSp modSp mod">
        <pc:chgData name="Richard Thomas (IMH)" userId="8d4a7181-3256-43e8-8ee5-d375b2b24af7" providerId="ADAL" clId="{7769936F-3255-4FAB-BB55-3983D83A2785}" dt="2024-12-03T13:30:19.798" v="1363" actId="478"/>
        <pc:sldMkLst>
          <pc:docMk/>
          <pc:sldMk cId="0" sldId="278"/>
        </pc:sldMkLst>
        <pc:spChg chg="del">
          <ac:chgData name="Richard Thomas (IMH)" userId="8d4a7181-3256-43e8-8ee5-d375b2b24af7" providerId="ADAL" clId="{7769936F-3255-4FAB-BB55-3983D83A2785}" dt="2024-12-03T13:30:19.798" v="1363" actId="478"/>
          <ac:spMkLst>
            <pc:docMk/>
            <pc:sldMk cId="0" sldId="278"/>
            <ac:spMk id="2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3:30:13.279" v="1362" actId="6559"/>
          <ac:spMkLst>
            <pc:docMk/>
            <pc:sldMk cId="0" sldId="278"/>
            <ac:spMk id="4" creationId="{00000000-0000-0000-0000-000000000000}"/>
          </ac:spMkLst>
        </pc:spChg>
      </pc:sldChg>
      <pc:sldChg chg="delSp modSp mod">
        <pc:chgData name="Richard Thomas (IMH)" userId="8d4a7181-3256-43e8-8ee5-d375b2b24af7" providerId="ADAL" clId="{7769936F-3255-4FAB-BB55-3983D83A2785}" dt="2024-12-03T13:40:54.141" v="1366" actId="478"/>
        <pc:sldMkLst>
          <pc:docMk/>
          <pc:sldMk cId="0" sldId="279"/>
        </pc:sldMkLst>
        <pc:spChg chg="del">
          <ac:chgData name="Richard Thomas (IMH)" userId="8d4a7181-3256-43e8-8ee5-d375b2b24af7" providerId="ADAL" clId="{7769936F-3255-4FAB-BB55-3983D83A2785}" dt="2024-12-03T13:40:54.141" v="1366" actId="478"/>
          <ac:spMkLst>
            <pc:docMk/>
            <pc:sldMk cId="0" sldId="279"/>
            <ac:spMk id="2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3:40:46.046" v="1365" actId="6559"/>
          <ac:spMkLst>
            <pc:docMk/>
            <pc:sldMk cId="0" sldId="279"/>
            <ac:spMk id="4" creationId="{00000000-0000-0000-0000-000000000000}"/>
          </ac:spMkLst>
        </pc:spChg>
      </pc:sldChg>
      <pc:sldChg chg="delSp modSp mod">
        <pc:chgData name="Richard Thomas (IMH)" userId="8d4a7181-3256-43e8-8ee5-d375b2b24af7" providerId="ADAL" clId="{7769936F-3255-4FAB-BB55-3983D83A2785}" dt="2024-12-03T13:42:03.075" v="1372" actId="478"/>
        <pc:sldMkLst>
          <pc:docMk/>
          <pc:sldMk cId="0" sldId="280"/>
        </pc:sldMkLst>
        <pc:spChg chg="del">
          <ac:chgData name="Richard Thomas (IMH)" userId="8d4a7181-3256-43e8-8ee5-d375b2b24af7" providerId="ADAL" clId="{7769936F-3255-4FAB-BB55-3983D83A2785}" dt="2024-12-03T13:42:03.075" v="1372" actId="478"/>
          <ac:spMkLst>
            <pc:docMk/>
            <pc:sldMk cId="0" sldId="280"/>
            <ac:spMk id="2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3:41:23.032" v="1368" actId="6559"/>
          <ac:spMkLst>
            <pc:docMk/>
            <pc:sldMk cId="0" sldId="280"/>
            <ac:spMk id="4" creationId="{00000000-0000-0000-0000-000000000000}"/>
          </ac:spMkLst>
        </pc:spChg>
      </pc:sldChg>
      <pc:sldChg chg="delSp modSp mod">
        <pc:chgData name="Richard Thomas (IMH)" userId="8d4a7181-3256-43e8-8ee5-d375b2b24af7" providerId="ADAL" clId="{7769936F-3255-4FAB-BB55-3983D83A2785}" dt="2024-12-03T13:41:55.887" v="1371" actId="478"/>
        <pc:sldMkLst>
          <pc:docMk/>
          <pc:sldMk cId="0" sldId="281"/>
        </pc:sldMkLst>
        <pc:spChg chg="del">
          <ac:chgData name="Richard Thomas (IMH)" userId="8d4a7181-3256-43e8-8ee5-d375b2b24af7" providerId="ADAL" clId="{7769936F-3255-4FAB-BB55-3983D83A2785}" dt="2024-12-03T13:41:55.887" v="1371" actId="478"/>
          <ac:spMkLst>
            <pc:docMk/>
            <pc:sldMk cId="0" sldId="281"/>
            <ac:spMk id="2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3:41:50.217" v="1370" actId="6559"/>
          <ac:spMkLst>
            <pc:docMk/>
            <pc:sldMk cId="0" sldId="281"/>
            <ac:spMk id="4" creationId="{00000000-0000-0000-0000-000000000000}"/>
          </ac:spMkLst>
        </pc:spChg>
      </pc:sldChg>
      <pc:sldChg chg="delSp modSp mod">
        <pc:chgData name="Richard Thomas (IMH)" userId="8d4a7181-3256-43e8-8ee5-d375b2b24af7" providerId="ADAL" clId="{7769936F-3255-4FAB-BB55-3983D83A2785}" dt="2024-12-03T13:42:23.311" v="1375" actId="478"/>
        <pc:sldMkLst>
          <pc:docMk/>
          <pc:sldMk cId="0" sldId="282"/>
        </pc:sldMkLst>
        <pc:spChg chg="del">
          <ac:chgData name="Richard Thomas (IMH)" userId="8d4a7181-3256-43e8-8ee5-d375b2b24af7" providerId="ADAL" clId="{7769936F-3255-4FAB-BB55-3983D83A2785}" dt="2024-12-03T13:42:23.311" v="1375" actId="478"/>
          <ac:spMkLst>
            <pc:docMk/>
            <pc:sldMk cId="0" sldId="282"/>
            <ac:spMk id="2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3:42:19.584" v="1374" actId="6559"/>
          <ac:spMkLst>
            <pc:docMk/>
            <pc:sldMk cId="0" sldId="282"/>
            <ac:spMk id="4" creationId="{00000000-0000-0000-0000-000000000000}"/>
          </ac:spMkLst>
        </pc:spChg>
      </pc:sldChg>
      <pc:sldChg chg="delSp modSp mod">
        <pc:chgData name="Richard Thomas (IMH)" userId="8d4a7181-3256-43e8-8ee5-d375b2b24af7" providerId="ADAL" clId="{7769936F-3255-4FAB-BB55-3983D83A2785}" dt="2024-12-03T13:42:55.580" v="1378" actId="478"/>
        <pc:sldMkLst>
          <pc:docMk/>
          <pc:sldMk cId="0" sldId="283"/>
        </pc:sldMkLst>
        <pc:spChg chg="del">
          <ac:chgData name="Richard Thomas (IMH)" userId="8d4a7181-3256-43e8-8ee5-d375b2b24af7" providerId="ADAL" clId="{7769936F-3255-4FAB-BB55-3983D83A2785}" dt="2024-12-03T13:42:55.580" v="1378" actId="478"/>
          <ac:spMkLst>
            <pc:docMk/>
            <pc:sldMk cId="0" sldId="283"/>
            <ac:spMk id="2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3:42:45.807" v="1377" actId="6559"/>
          <ac:spMkLst>
            <pc:docMk/>
            <pc:sldMk cId="0" sldId="283"/>
            <ac:spMk id="4" creationId="{00000000-0000-0000-0000-000000000000}"/>
          </ac:spMkLst>
        </pc:spChg>
      </pc:sldChg>
      <pc:sldChg chg="delSp modSp mod">
        <pc:chgData name="Richard Thomas (IMH)" userId="8d4a7181-3256-43e8-8ee5-d375b2b24af7" providerId="ADAL" clId="{7769936F-3255-4FAB-BB55-3983D83A2785}" dt="2024-12-03T13:43:22.370" v="1381" actId="6559"/>
        <pc:sldMkLst>
          <pc:docMk/>
          <pc:sldMk cId="0" sldId="284"/>
        </pc:sldMkLst>
        <pc:spChg chg="del">
          <ac:chgData name="Richard Thomas (IMH)" userId="8d4a7181-3256-43e8-8ee5-d375b2b24af7" providerId="ADAL" clId="{7769936F-3255-4FAB-BB55-3983D83A2785}" dt="2024-12-03T13:43:04.114" v="1379" actId="478"/>
          <ac:spMkLst>
            <pc:docMk/>
            <pc:sldMk cId="0" sldId="284"/>
            <ac:spMk id="2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3:43:22.370" v="1381" actId="6559"/>
          <ac:spMkLst>
            <pc:docMk/>
            <pc:sldMk cId="0" sldId="284"/>
            <ac:spMk id="4" creationId="{00000000-0000-0000-0000-000000000000}"/>
          </ac:spMkLst>
        </pc:spChg>
      </pc:sldChg>
      <pc:sldChg chg="delSp modSp mod">
        <pc:chgData name="Richard Thomas (IMH)" userId="8d4a7181-3256-43e8-8ee5-d375b2b24af7" providerId="ADAL" clId="{7769936F-3255-4FAB-BB55-3983D83A2785}" dt="2024-12-03T13:45:25.293" v="1390" actId="478"/>
        <pc:sldMkLst>
          <pc:docMk/>
          <pc:sldMk cId="0" sldId="285"/>
        </pc:sldMkLst>
        <pc:spChg chg="del">
          <ac:chgData name="Richard Thomas (IMH)" userId="8d4a7181-3256-43e8-8ee5-d375b2b24af7" providerId="ADAL" clId="{7769936F-3255-4FAB-BB55-3983D83A2785}" dt="2024-12-03T13:45:25.293" v="1390" actId="478"/>
          <ac:spMkLst>
            <pc:docMk/>
            <pc:sldMk cId="0" sldId="285"/>
            <ac:spMk id="2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3:44:41.940" v="1389" actId="6559"/>
          <ac:spMkLst>
            <pc:docMk/>
            <pc:sldMk cId="0" sldId="285"/>
            <ac:spMk id="4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3:44:30.335" v="1387" actId="6559"/>
          <ac:spMkLst>
            <pc:docMk/>
            <pc:sldMk cId="0" sldId="285"/>
            <ac:spMk id="5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3:44:14.888" v="1385" actId="6559"/>
          <ac:spMkLst>
            <pc:docMk/>
            <pc:sldMk cId="0" sldId="285"/>
            <ac:spMk id="6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3:43:53.732" v="1383" actId="6559"/>
          <ac:spMkLst>
            <pc:docMk/>
            <pc:sldMk cId="0" sldId="285"/>
            <ac:spMk id="7" creationId="{00000000-0000-0000-0000-000000000000}"/>
          </ac:spMkLst>
        </pc:spChg>
      </pc:sldChg>
      <pc:sldChg chg="delSp modSp mod">
        <pc:chgData name="Richard Thomas (IMH)" userId="8d4a7181-3256-43e8-8ee5-d375b2b24af7" providerId="ADAL" clId="{7769936F-3255-4FAB-BB55-3983D83A2785}" dt="2024-12-03T13:46:16.795" v="1393" actId="478"/>
        <pc:sldMkLst>
          <pc:docMk/>
          <pc:sldMk cId="0" sldId="286"/>
        </pc:sldMkLst>
        <pc:spChg chg="del">
          <ac:chgData name="Richard Thomas (IMH)" userId="8d4a7181-3256-43e8-8ee5-d375b2b24af7" providerId="ADAL" clId="{7769936F-3255-4FAB-BB55-3983D83A2785}" dt="2024-12-03T13:46:16.795" v="1393" actId="478"/>
          <ac:spMkLst>
            <pc:docMk/>
            <pc:sldMk cId="0" sldId="286"/>
            <ac:spMk id="2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3:46:12.893" v="1392" actId="6559"/>
          <ac:spMkLst>
            <pc:docMk/>
            <pc:sldMk cId="0" sldId="286"/>
            <ac:spMk id="4" creationId="{00000000-0000-0000-0000-000000000000}"/>
          </ac:spMkLst>
        </pc:spChg>
      </pc:sldChg>
      <pc:sldChg chg="modSp mod">
        <pc:chgData name="Richard Thomas (IMH)" userId="8d4a7181-3256-43e8-8ee5-d375b2b24af7" providerId="ADAL" clId="{7769936F-3255-4FAB-BB55-3983D83A2785}" dt="2024-12-03T13:46:56.628" v="1395" actId="6559"/>
        <pc:sldMkLst>
          <pc:docMk/>
          <pc:sldMk cId="0" sldId="287"/>
        </pc:sldMkLst>
        <pc:spChg chg="mod">
          <ac:chgData name="Richard Thomas (IMH)" userId="8d4a7181-3256-43e8-8ee5-d375b2b24af7" providerId="ADAL" clId="{7769936F-3255-4FAB-BB55-3983D83A2785}" dt="2024-12-03T13:46:56.628" v="1395" actId="6559"/>
          <ac:spMkLst>
            <pc:docMk/>
            <pc:sldMk cId="0" sldId="287"/>
            <ac:spMk id="3" creationId="{00000000-0000-0000-0000-000000000000}"/>
          </ac:spMkLst>
        </pc:spChg>
      </pc:sldChg>
      <pc:sldChg chg="modSp mod">
        <pc:chgData name="Richard Thomas (IMH)" userId="8d4a7181-3256-43e8-8ee5-d375b2b24af7" providerId="ADAL" clId="{7769936F-3255-4FAB-BB55-3983D83A2785}" dt="2024-12-03T13:47:19.388" v="1397" actId="6559"/>
        <pc:sldMkLst>
          <pc:docMk/>
          <pc:sldMk cId="0" sldId="288"/>
        </pc:sldMkLst>
        <pc:spChg chg="mod">
          <ac:chgData name="Richard Thomas (IMH)" userId="8d4a7181-3256-43e8-8ee5-d375b2b24af7" providerId="ADAL" clId="{7769936F-3255-4FAB-BB55-3983D83A2785}" dt="2024-12-03T13:47:19.388" v="1397" actId="6559"/>
          <ac:spMkLst>
            <pc:docMk/>
            <pc:sldMk cId="0" sldId="288"/>
            <ac:spMk id="3" creationId="{00000000-0000-0000-0000-000000000000}"/>
          </ac:spMkLst>
        </pc:spChg>
      </pc:sldChg>
      <pc:sldChg chg="modSp mod">
        <pc:chgData name="Richard Thomas (IMH)" userId="8d4a7181-3256-43e8-8ee5-d375b2b24af7" providerId="ADAL" clId="{7769936F-3255-4FAB-BB55-3983D83A2785}" dt="2024-12-03T13:47:40.500" v="1399" actId="6559"/>
        <pc:sldMkLst>
          <pc:docMk/>
          <pc:sldMk cId="0" sldId="289"/>
        </pc:sldMkLst>
        <pc:spChg chg="mod">
          <ac:chgData name="Richard Thomas (IMH)" userId="8d4a7181-3256-43e8-8ee5-d375b2b24af7" providerId="ADAL" clId="{7769936F-3255-4FAB-BB55-3983D83A2785}" dt="2024-12-03T13:47:40.500" v="1399" actId="6559"/>
          <ac:spMkLst>
            <pc:docMk/>
            <pc:sldMk cId="0" sldId="289"/>
            <ac:spMk id="3" creationId="{00000000-0000-0000-0000-000000000000}"/>
          </ac:spMkLst>
        </pc:spChg>
      </pc:sldChg>
      <pc:sldChg chg="delSp modSp mod">
        <pc:chgData name="Richard Thomas (IMH)" userId="8d4a7181-3256-43e8-8ee5-d375b2b24af7" providerId="ADAL" clId="{7769936F-3255-4FAB-BB55-3983D83A2785}" dt="2024-12-03T13:52:46.449" v="1800" actId="20577"/>
        <pc:sldMkLst>
          <pc:docMk/>
          <pc:sldMk cId="0" sldId="290"/>
        </pc:sldMkLst>
        <pc:spChg chg="mod">
          <ac:chgData name="Richard Thomas (IMH)" userId="8d4a7181-3256-43e8-8ee5-d375b2b24af7" providerId="ADAL" clId="{7769936F-3255-4FAB-BB55-3983D83A2785}" dt="2024-12-03T13:52:46.449" v="1800" actId="20577"/>
          <ac:spMkLst>
            <pc:docMk/>
            <pc:sldMk cId="0" sldId="290"/>
            <ac:spMk id="3" creationId="{00000000-0000-0000-0000-000000000000}"/>
          </ac:spMkLst>
        </pc:spChg>
        <pc:spChg chg="del">
          <ac:chgData name="Richard Thomas (IMH)" userId="8d4a7181-3256-43e8-8ee5-d375b2b24af7" providerId="ADAL" clId="{7769936F-3255-4FAB-BB55-3983D83A2785}" dt="2024-12-03T13:50:03.129" v="1617" actId="478"/>
          <ac:spMkLst>
            <pc:docMk/>
            <pc:sldMk cId="0" sldId="290"/>
            <ac:spMk id="4" creationId="{00000000-0000-0000-0000-000000000000}"/>
          </ac:spMkLst>
        </pc:spChg>
        <pc:spChg chg="del mod">
          <ac:chgData name="Richard Thomas (IMH)" userId="8d4a7181-3256-43e8-8ee5-d375b2b24af7" providerId="ADAL" clId="{7769936F-3255-4FAB-BB55-3983D83A2785}" dt="2024-12-03T13:49:56.928" v="1616" actId="478"/>
          <ac:spMkLst>
            <pc:docMk/>
            <pc:sldMk cId="0" sldId="290"/>
            <ac:spMk id="5" creationId="{00000000-0000-0000-0000-000000000000}"/>
          </ac:spMkLst>
        </pc:spChg>
        <pc:spChg chg="del mod">
          <ac:chgData name="Richard Thomas (IMH)" userId="8d4a7181-3256-43e8-8ee5-d375b2b24af7" providerId="ADAL" clId="{7769936F-3255-4FAB-BB55-3983D83A2785}" dt="2024-12-03T13:49:48.618" v="1614" actId="478"/>
          <ac:spMkLst>
            <pc:docMk/>
            <pc:sldMk cId="0" sldId="290"/>
            <ac:spMk id="6" creationId="{00000000-0000-0000-0000-000000000000}"/>
          </ac:spMkLst>
        </pc:spChg>
        <pc:spChg chg="del">
          <ac:chgData name="Richard Thomas (IMH)" userId="8d4a7181-3256-43e8-8ee5-d375b2b24af7" providerId="ADAL" clId="{7769936F-3255-4FAB-BB55-3983D83A2785}" dt="2024-12-03T13:50:09.386" v="1618" actId="478"/>
          <ac:spMkLst>
            <pc:docMk/>
            <pc:sldMk cId="0" sldId="290"/>
            <ac:spMk id="7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3:52:38.604" v="1799" actId="20577"/>
          <ac:spMkLst>
            <pc:docMk/>
            <pc:sldMk cId="0" sldId="290"/>
            <ac:spMk id="8" creationId="{00000000-0000-0000-0000-000000000000}"/>
          </ac:spMkLst>
        </pc:spChg>
        <pc:spChg chg="del">
          <ac:chgData name="Richard Thomas (IMH)" userId="8d4a7181-3256-43e8-8ee5-d375b2b24af7" providerId="ADAL" clId="{7769936F-3255-4FAB-BB55-3983D83A2785}" dt="2024-12-03T13:52:17.654" v="1786" actId="478"/>
          <ac:spMkLst>
            <pc:docMk/>
            <pc:sldMk cId="0" sldId="290"/>
            <ac:spMk id="9" creationId="{00000000-0000-0000-0000-000000000000}"/>
          </ac:spMkLst>
        </pc:spChg>
        <pc:spChg chg="del">
          <ac:chgData name="Richard Thomas (IMH)" userId="8d4a7181-3256-43e8-8ee5-d375b2b24af7" providerId="ADAL" clId="{7769936F-3255-4FAB-BB55-3983D83A2785}" dt="2024-12-03T13:52:13.309" v="1785" actId="478"/>
          <ac:spMkLst>
            <pc:docMk/>
            <pc:sldMk cId="0" sldId="290"/>
            <ac:spMk id="10" creationId="{00000000-0000-0000-0000-000000000000}"/>
          </ac:spMkLst>
        </pc:spChg>
      </pc:sldChg>
      <pc:sldChg chg="modSp mod">
        <pc:chgData name="Richard Thomas (IMH)" userId="8d4a7181-3256-43e8-8ee5-d375b2b24af7" providerId="ADAL" clId="{7769936F-3255-4FAB-BB55-3983D83A2785}" dt="2024-12-03T13:53:16.105" v="1802" actId="6559"/>
        <pc:sldMkLst>
          <pc:docMk/>
          <pc:sldMk cId="0" sldId="291"/>
        </pc:sldMkLst>
        <pc:spChg chg="mod">
          <ac:chgData name="Richard Thomas (IMH)" userId="8d4a7181-3256-43e8-8ee5-d375b2b24af7" providerId="ADAL" clId="{7769936F-3255-4FAB-BB55-3983D83A2785}" dt="2024-12-03T13:53:16.105" v="1802" actId="6559"/>
          <ac:spMkLst>
            <pc:docMk/>
            <pc:sldMk cId="0" sldId="291"/>
            <ac:spMk id="3" creationId="{00000000-0000-0000-0000-000000000000}"/>
          </ac:spMkLst>
        </pc:spChg>
      </pc:sldChg>
      <pc:sldChg chg="delSp modSp mod">
        <pc:chgData name="Richard Thomas (IMH)" userId="8d4a7181-3256-43e8-8ee5-d375b2b24af7" providerId="ADAL" clId="{7769936F-3255-4FAB-BB55-3983D83A2785}" dt="2024-12-03T13:54:17.235" v="1830" actId="6559"/>
        <pc:sldMkLst>
          <pc:docMk/>
          <pc:sldMk cId="0" sldId="292"/>
        </pc:sldMkLst>
        <pc:spChg chg="del">
          <ac:chgData name="Richard Thomas (IMH)" userId="8d4a7181-3256-43e8-8ee5-d375b2b24af7" providerId="ADAL" clId="{7769936F-3255-4FAB-BB55-3983D83A2785}" dt="2024-12-03T13:54:09.473" v="1829" actId="478"/>
          <ac:spMkLst>
            <pc:docMk/>
            <pc:sldMk cId="0" sldId="292"/>
            <ac:spMk id="2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3:54:17.235" v="1830" actId="6559"/>
          <ac:spMkLst>
            <pc:docMk/>
            <pc:sldMk cId="0" sldId="292"/>
            <ac:spMk id="4" creationId="{00000000-0000-0000-0000-000000000000}"/>
          </ac:spMkLst>
        </pc:spChg>
        <pc:spChg chg="mod">
          <ac:chgData name="Richard Thomas (IMH)" userId="8d4a7181-3256-43e8-8ee5-d375b2b24af7" providerId="ADAL" clId="{7769936F-3255-4FAB-BB55-3983D83A2785}" dt="2024-12-03T13:53:52.973" v="1827" actId="6559"/>
          <ac:spMkLst>
            <pc:docMk/>
            <pc:sldMk cId="0" sldId="292"/>
            <ac:spMk id="5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AB7C08-0C09-4EEC-A334-066EC5EAABA2}" type="datetimeFigureOut">
              <a:rPr lang="en-GB" smtClean="0"/>
              <a:t>03/12/2024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028950" y="857250"/>
            <a:ext cx="30861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319ED7-1CD4-45C5-AA47-D825DC2E3F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6729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can we do as Sports Therapists to influence this?</a:t>
            </a:r>
          </a:p>
          <a:p>
            <a:endParaRPr lang="en-GB" dirty="0"/>
          </a:p>
          <a:p>
            <a:r>
              <a:rPr lang="en-GB" dirty="0"/>
              <a:t>CAD, Coronary Artery disease, CHD, Coronary Heart disease, IHD, Ischaemic Heart Disease are the same thing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319ED7-1CD4-45C5-AA47-D825DC2E3F2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1726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319ED7-1CD4-45C5-AA47-D825DC2E3F2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3932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is the difference between a ‘Heart attack’ and a Cardiac arrest?</a:t>
            </a:r>
          </a:p>
          <a:p>
            <a:endParaRPr lang="en-GB" dirty="0"/>
          </a:p>
          <a:p>
            <a:r>
              <a:rPr lang="en-GB" dirty="0"/>
              <a:t>What is Angina?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319ED7-1CD4-45C5-AA47-D825DC2E3F2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1366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Women are more likely to have nausea, vomiting and shortness of breath along with fatigue in the days beforehand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319ED7-1CD4-45C5-AA47-D825DC2E3F2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1530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319ED7-1CD4-45C5-AA47-D825DC2E3F2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1689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is a risk factor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319ED7-1CD4-45C5-AA47-D825DC2E3F2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3092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LDL – Low density Lipoprotein </a:t>
            </a:r>
          </a:p>
          <a:p>
            <a:r>
              <a:rPr lang="en-GB" dirty="0"/>
              <a:t>VLDL – Very low density lipoproteins</a:t>
            </a:r>
          </a:p>
          <a:p>
            <a:r>
              <a:rPr lang="en-GB" dirty="0"/>
              <a:t>HDL – High density lipoproteins      </a:t>
            </a:r>
          </a:p>
          <a:p>
            <a:endParaRPr lang="en-GB" dirty="0"/>
          </a:p>
          <a:p>
            <a:r>
              <a:rPr lang="en-GB" dirty="0"/>
              <a:t>Task – What foods contain these?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319ED7-1CD4-45C5-AA47-D825DC2E3F2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0383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Why is the location of body fat important? TASK!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319ED7-1CD4-45C5-AA47-D825DC2E3F2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4843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799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289045" y="2792666"/>
            <a:ext cx="2565908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1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12/3/2024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12/3/2024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12/3/2024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12/3/2024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12/3/2024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7999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847883" y="516445"/>
            <a:ext cx="7448232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878839" y="1188656"/>
            <a:ext cx="7632065" cy="18180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12/3/2024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png"/><Relationship Id="rId4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12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29235">
              <a:lnSpc>
                <a:spcPct val="100000"/>
              </a:lnSpc>
              <a:spcBef>
                <a:spcPts val="95"/>
              </a:spcBef>
            </a:pPr>
            <a:r>
              <a:rPr spc="25" dirty="0"/>
              <a:t>B</a:t>
            </a:r>
            <a:r>
              <a:rPr spc="215" dirty="0"/>
              <a:t>M</a:t>
            </a:r>
            <a:r>
              <a:rPr spc="65" dirty="0"/>
              <a:t>S</a:t>
            </a:r>
            <a:r>
              <a:rPr spc="-229" dirty="0"/>
              <a:t>T</a:t>
            </a:r>
            <a:r>
              <a:rPr spc="60" dirty="0"/>
              <a:t>4004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561138" y="4011662"/>
            <a:ext cx="423926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dirty="0">
                <a:solidFill>
                  <a:srgbClr val="FFFFFF"/>
                </a:solidFill>
                <a:cs typeface="Arial Black"/>
              </a:rPr>
              <a:t>Cardiac Conditions</a:t>
            </a:r>
            <a:endParaRPr sz="4000" dirty="0">
              <a:cs typeface="Arial Black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799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>
              <a:latin typeface="Arial Nova" panose="020F0502020204030204" pitchFamily="34" charset="0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20979" y="5672328"/>
            <a:ext cx="2747772" cy="96011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462593" y="201917"/>
            <a:ext cx="4096385" cy="56134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3500" b="1" spc="-45" dirty="0">
                <a:latin typeface="Arial"/>
                <a:cs typeface="Arial"/>
              </a:rPr>
              <a:t>Learning</a:t>
            </a:r>
            <a:r>
              <a:rPr sz="3500" b="1" spc="-100" dirty="0">
                <a:latin typeface="Arial"/>
                <a:cs typeface="Arial"/>
              </a:rPr>
              <a:t> </a:t>
            </a:r>
            <a:r>
              <a:rPr sz="3500" b="1" spc="-60" dirty="0">
                <a:latin typeface="Arial"/>
                <a:cs typeface="Arial"/>
              </a:rPr>
              <a:t>Outcomes</a:t>
            </a:r>
            <a:endParaRPr sz="3500" dirty="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31412" y="915160"/>
            <a:ext cx="7574387" cy="2043508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14655" indent="-402590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414655" algn="l"/>
                <a:tab pos="415290" algn="l"/>
              </a:tabLst>
            </a:pPr>
            <a:r>
              <a:rPr sz="2200" dirty="0">
                <a:cs typeface="Arial" panose="020B0604020202020204" pitchFamily="34" charset="0"/>
              </a:rPr>
              <a:t>Describe benefits of physical activity in CV conditions</a:t>
            </a:r>
          </a:p>
          <a:p>
            <a:pPr marL="414655" marR="5080" indent="-402590">
              <a:lnSpc>
                <a:spcPct val="100000"/>
              </a:lnSpc>
              <a:buFont typeface="Arial"/>
              <a:buChar char="•"/>
              <a:tabLst>
                <a:tab pos="414655" algn="l"/>
                <a:tab pos="415290" algn="l"/>
              </a:tabLst>
            </a:pPr>
            <a:r>
              <a:rPr sz="2200" dirty="0">
                <a:cs typeface="Arial" panose="020B0604020202020204" pitchFamily="34" charset="0"/>
              </a:rPr>
              <a:t>Understand and explain potential strategies to minimise  risk of CHD</a:t>
            </a:r>
          </a:p>
          <a:p>
            <a:pPr marL="414655" indent="-402590">
              <a:lnSpc>
                <a:spcPct val="100000"/>
              </a:lnSpc>
              <a:buFont typeface="Arial"/>
              <a:buChar char="•"/>
              <a:tabLst>
                <a:tab pos="414655" algn="l"/>
                <a:tab pos="415290" algn="l"/>
              </a:tabLst>
            </a:pPr>
            <a:r>
              <a:rPr sz="2200" dirty="0">
                <a:cs typeface="Arial" panose="020B0604020202020204" pitchFamily="34" charset="0"/>
              </a:rPr>
              <a:t>Describe CIs of physical activity in Cardiac conditions</a:t>
            </a:r>
          </a:p>
          <a:p>
            <a:pPr marL="414655" marR="6350" indent="-402590">
              <a:lnSpc>
                <a:spcPct val="100000"/>
              </a:lnSpc>
              <a:buFont typeface="Arial"/>
              <a:buChar char="•"/>
              <a:tabLst>
                <a:tab pos="414655" algn="l"/>
                <a:tab pos="415290" algn="l"/>
              </a:tabLst>
            </a:pPr>
            <a:r>
              <a:rPr sz="2200" dirty="0">
                <a:cs typeface="Arial" panose="020B0604020202020204" pitchFamily="34" charset="0"/>
              </a:rPr>
              <a:t>Discuss prevalent CV conditions including aetiology and  epidemiology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892645" y="6174343"/>
            <a:ext cx="1913889" cy="32512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950" spc="10" dirty="0">
                <a:latin typeface="Arial"/>
                <a:cs typeface="Arial"/>
              </a:rPr>
              <a:t>Daniel</a:t>
            </a:r>
            <a:r>
              <a:rPr sz="950" spc="-10" dirty="0">
                <a:latin typeface="Arial"/>
                <a:cs typeface="Arial"/>
              </a:rPr>
              <a:t> </a:t>
            </a:r>
            <a:r>
              <a:rPr sz="950" spc="10" dirty="0">
                <a:latin typeface="Arial"/>
                <a:cs typeface="Arial"/>
              </a:rPr>
              <a:t>Martin</a:t>
            </a:r>
            <a:endParaRPr sz="9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950" spc="15" dirty="0">
                <a:latin typeface="Arial"/>
                <a:cs typeface="Arial"/>
              </a:rPr>
              <a:t>MSc </a:t>
            </a:r>
            <a:r>
              <a:rPr sz="950" spc="20" dirty="0">
                <a:latin typeface="Arial"/>
                <a:cs typeface="Arial"/>
              </a:rPr>
              <a:t>BSc </a:t>
            </a:r>
            <a:r>
              <a:rPr sz="950" spc="15" dirty="0">
                <a:latin typeface="Arial"/>
                <a:cs typeface="Arial"/>
              </a:rPr>
              <a:t>MHCPC MCSP</a:t>
            </a:r>
            <a:r>
              <a:rPr sz="950" spc="35" dirty="0">
                <a:latin typeface="Arial"/>
                <a:cs typeface="Arial"/>
              </a:rPr>
              <a:t> </a:t>
            </a:r>
            <a:r>
              <a:rPr sz="950" spc="15" dirty="0">
                <a:latin typeface="Arial"/>
                <a:cs typeface="Arial"/>
              </a:rPr>
              <a:t>MAACP</a:t>
            </a:r>
            <a:endParaRPr sz="9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03541" y="105892"/>
            <a:ext cx="7355205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latin typeface="+mn-lt"/>
              </a:rPr>
              <a:t>Heart Disease The Silent Killer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467868" y="1196339"/>
            <a:ext cx="8379459" cy="4236720"/>
            <a:chOff x="467868" y="1196339"/>
            <a:chExt cx="8379459" cy="4236720"/>
          </a:xfrm>
        </p:grpSpPr>
        <p:sp>
          <p:nvSpPr>
            <p:cNvPr id="5" name="object 5"/>
            <p:cNvSpPr/>
            <p:nvPr/>
          </p:nvSpPr>
          <p:spPr>
            <a:xfrm>
              <a:off x="467868" y="1196339"/>
              <a:ext cx="5146548" cy="3025139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614415" y="3009900"/>
              <a:ext cx="3232404" cy="2423160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/>
          <p:nvPr/>
        </p:nvSpPr>
        <p:spPr>
          <a:xfrm>
            <a:off x="586740" y="5876544"/>
            <a:ext cx="1796796" cy="59436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741258" y="482917"/>
            <a:ext cx="5659755" cy="69057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dirty="0">
                <a:latin typeface="+mn-lt"/>
              </a:rPr>
              <a:t>What is Heart Disease?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4987" y="1529841"/>
            <a:ext cx="7336790" cy="3632200"/>
          </a:xfrm>
          <a:prstGeom prst="rect">
            <a:avLst/>
          </a:prstGeom>
        </p:spPr>
        <p:txBody>
          <a:bodyPr vert="horz" wrap="square" lIns="0" tIns="100965" rIns="0" bIns="0" rtlCol="0">
            <a:spAutoFit/>
          </a:bodyPr>
          <a:lstStyle/>
          <a:p>
            <a:pPr marL="355600" marR="5080" indent="-342900">
              <a:lnSpc>
                <a:spcPts val="2880"/>
              </a:lnSpc>
              <a:spcBef>
                <a:spcPts val="795"/>
              </a:spcBef>
              <a:buFont typeface="Wingdings"/>
              <a:buChar char=""/>
              <a:tabLst>
                <a:tab pos="355600" algn="l"/>
              </a:tabLst>
            </a:pPr>
            <a:r>
              <a:rPr sz="3000" dirty="0">
                <a:cs typeface="Arial Black"/>
              </a:rPr>
              <a:t>A general term that covers a number of  diseases which affect the heart, including;</a:t>
            </a:r>
          </a:p>
          <a:p>
            <a:pPr>
              <a:lnSpc>
                <a:spcPct val="100000"/>
              </a:lnSpc>
              <a:spcBef>
                <a:spcPts val="55"/>
              </a:spcBef>
              <a:buFont typeface="Wingdings"/>
              <a:buChar char=""/>
            </a:pPr>
            <a:endParaRPr sz="3350" dirty="0">
              <a:cs typeface="Arial Black"/>
            </a:endParaRPr>
          </a:p>
          <a:p>
            <a:pPr marL="756285" lvl="1" indent="-287020">
              <a:lnSpc>
                <a:spcPct val="100000"/>
              </a:lnSpc>
              <a:buFont typeface="Wingdings"/>
              <a:buChar char=""/>
              <a:tabLst>
                <a:tab pos="756920" algn="l"/>
              </a:tabLst>
            </a:pPr>
            <a:r>
              <a:rPr sz="2600" dirty="0">
                <a:cs typeface="Arial Black"/>
              </a:rPr>
              <a:t>coronary artery disease,</a:t>
            </a:r>
          </a:p>
          <a:p>
            <a:pPr marL="756285" lvl="1" indent="-287020">
              <a:lnSpc>
                <a:spcPct val="100000"/>
              </a:lnSpc>
              <a:spcBef>
                <a:spcPts val="1560"/>
              </a:spcBef>
              <a:buFont typeface="Wingdings"/>
              <a:buChar char=""/>
              <a:tabLst>
                <a:tab pos="756920" algn="l"/>
              </a:tabLst>
            </a:pPr>
            <a:r>
              <a:rPr sz="2600" dirty="0">
                <a:cs typeface="Arial Black"/>
              </a:rPr>
              <a:t>heart-failure,</a:t>
            </a:r>
          </a:p>
          <a:p>
            <a:pPr marL="756285" lvl="1" indent="-287655">
              <a:lnSpc>
                <a:spcPct val="100000"/>
              </a:lnSpc>
              <a:spcBef>
                <a:spcPts val="1560"/>
              </a:spcBef>
              <a:buFont typeface="Wingdings"/>
              <a:buChar char=""/>
              <a:tabLst>
                <a:tab pos="756920" algn="l"/>
              </a:tabLst>
            </a:pPr>
            <a:r>
              <a:rPr sz="2600" dirty="0">
                <a:cs typeface="Arial Black"/>
              </a:rPr>
              <a:t>angina.</a:t>
            </a:r>
          </a:p>
          <a:p>
            <a:pPr marL="756285" lvl="1" indent="-287655">
              <a:lnSpc>
                <a:spcPct val="100000"/>
              </a:lnSpc>
              <a:spcBef>
                <a:spcPts val="1560"/>
              </a:spcBef>
              <a:buFont typeface="Wingdings"/>
              <a:buChar char=""/>
              <a:tabLst>
                <a:tab pos="756920" algn="l"/>
              </a:tabLst>
            </a:pPr>
            <a:r>
              <a:rPr sz="2600" dirty="0">
                <a:cs typeface="Arial Black"/>
              </a:rPr>
              <a:t>Many More</a:t>
            </a:r>
          </a:p>
        </p:txBody>
      </p:sp>
      <p:sp>
        <p:nvSpPr>
          <p:cNvPr id="5" name="object 5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44227" y="85216"/>
            <a:ext cx="2455545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latin typeface="+mn-lt"/>
              </a:rPr>
              <a:t>The Heart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0" y="765048"/>
            <a:ext cx="9051290" cy="4968240"/>
            <a:chOff x="0" y="765048"/>
            <a:chExt cx="9051290" cy="4968240"/>
          </a:xfrm>
        </p:grpSpPr>
        <p:sp>
          <p:nvSpPr>
            <p:cNvPr id="4" name="object 4"/>
            <p:cNvSpPr/>
            <p:nvPr/>
          </p:nvSpPr>
          <p:spPr>
            <a:xfrm>
              <a:off x="0" y="765048"/>
              <a:ext cx="4212336" cy="2840736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5219700" y="781812"/>
              <a:ext cx="3831336" cy="3078480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3171444" y="3605783"/>
              <a:ext cx="2913875" cy="2127502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36802" y="482917"/>
            <a:ext cx="746760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dirty="0">
                <a:latin typeface="+mn-lt"/>
              </a:rPr>
              <a:t>Coronary Heart Disease (CHD)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95645" y="1179513"/>
            <a:ext cx="7708757" cy="2930931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indent="-342900">
              <a:lnSpc>
                <a:spcPts val="2855"/>
              </a:lnSpc>
              <a:spcBef>
                <a:spcPts val="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solidFill>
                  <a:srgbClr val="006FC0"/>
                </a:solidFill>
                <a:cs typeface="Arial Black"/>
              </a:rPr>
              <a:t>Is often preventable</a:t>
            </a:r>
            <a:r>
              <a:rPr lang="en-GB" sz="2400" dirty="0">
                <a:solidFill>
                  <a:srgbClr val="006FC0"/>
                </a:solidFill>
                <a:cs typeface="Arial Black"/>
              </a:rPr>
              <a:t>!</a:t>
            </a:r>
            <a:r>
              <a:rPr sz="2400" dirty="0">
                <a:solidFill>
                  <a:srgbClr val="006FC0"/>
                </a:solidFill>
                <a:cs typeface="Arial Black"/>
              </a:rPr>
              <a:t> </a:t>
            </a:r>
            <a:r>
              <a:rPr lang="en-GB" sz="2400" b="0" i="0" dirty="0">
                <a:effectLst/>
                <a:latin typeface="Google Sans"/>
              </a:rPr>
              <a:t>In the UK, CAD is the leading cause of death, responsible for about 66,000 deaths each year. It's also responsible for 100,000 hospital admissions each year due to myocardial infarctions.</a:t>
            </a:r>
            <a:endParaRPr sz="2400" dirty="0"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26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cs typeface="Arial Black"/>
              </a:rPr>
              <a:t>around 2 million people suffer from angina in</a:t>
            </a:r>
            <a:r>
              <a:rPr lang="en-GB" sz="2400" dirty="0">
                <a:cs typeface="Arial Black"/>
              </a:rPr>
              <a:t> the UK</a:t>
            </a:r>
          </a:p>
          <a:p>
            <a:pPr marL="355600" indent="-342900">
              <a:lnSpc>
                <a:spcPct val="100000"/>
              </a:lnSpc>
              <a:spcBef>
                <a:spcPts val="26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2400" dirty="0">
                <a:cs typeface="Arial Black"/>
              </a:rPr>
              <a:t>1 in 6 men &amp; 1 in 10 women</a:t>
            </a:r>
            <a:endParaRPr sz="2400" dirty="0">
              <a:cs typeface="Arial Black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95645" y="4711010"/>
            <a:ext cx="7068820" cy="763671"/>
          </a:xfrm>
          <a:prstGeom prst="rect">
            <a:avLst/>
          </a:prstGeom>
        </p:spPr>
        <p:txBody>
          <a:bodyPr vert="horz" wrap="square" lIns="0" tIns="139700" rIns="0" bIns="0" rtlCol="0">
            <a:spAutoFit/>
          </a:bodyPr>
          <a:lstStyle/>
          <a:p>
            <a:pPr marL="354965" marR="5080" indent="-342900">
              <a:lnSpc>
                <a:spcPct val="70000"/>
              </a:lnSpc>
              <a:spcBef>
                <a:spcPts val="1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solidFill>
                  <a:srgbClr val="FF0000"/>
                </a:solidFill>
                <a:cs typeface="Arial Black"/>
              </a:rPr>
              <a:t>costs the National Health Service in the UK  approx £15 billion annually.</a:t>
            </a:r>
            <a:endParaRPr sz="2800" dirty="0">
              <a:cs typeface="Arial Black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567561" y="484505"/>
            <a:ext cx="600900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dirty="0">
                <a:latin typeface="+mn-lt"/>
              </a:rPr>
              <a:t>Coronary Artery Disease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4987" y="1544158"/>
            <a:ext cx="2646680" cy="1254125"/>
          </a:xfrm>
          <a:prstGeom prst="rect">
            <a:avLst/>
          </a:prstGeom>
        </p:spPr>
        <p:txBody>
          <a:bodyPr vert="horz" wrap="square" lIns="0" tIns="52069" rIns="0" bIns="0" rtlCol="0">
            <a:spAutoFit/>
          </a:bodyPr>
          <a:lstStyle/>
          <a:p>
            <a:pPr marL="283210" indent="-271145">
              <a:lnSpc>
                <a:spcPct val="100000"/>
              </a:lnSpc>
              <a:spcBef>
                <a:spcPts val="409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600" dirty="0">
                <a:cs typeface="Arial Black"/>
              </a:rPr>
              <a:t>Atherosclerosis</a:t>
            </a:r>
          </a:p>
          <a:p>
            <a:pPr marL="355600" marR="5080" indent="-72390">
              <a:lnSpc>
                <a:spcPts val="2810"/>
              </a:lnSpc>
              <a:spcBef>
                <a:spcPts val="665"/>
              </a:spcBef>
            </a:pPr>
            <a:r>
              <a:rPr sz="2600" dirty="0">
                <a:cs typeface="Arial Black"/>
              </a:rPr>
              <a:t>fatty deposits of  cholesterol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4987" y="4119117"/>
            <a:ext cx="3825240" cy="1135380"/>
          </a:xfrm>
          <a:prstGeom prst="rect">
            <a:avLst/>
          </a:prstGeom>
        </p:spPr>
        <p:txBody>
          <a:bodyPr vert="horz" wrap="square" lIns="0" tIns="57785" rIns="0" bIns="0" rtlCol="0">
            <a:spAutoFit/>
          </a:bodyPr>
          <a:lstStyle/>
          <a:p>
            <a:pPr marL="355600" marR="5080" indent="-342900">
              <a:lnSpc>
                <a:spcPts val="2810"/>
              </a:lnSpc>
              <a:spcBef>
                <a:spcPts val="455"/>
              </a:spcBef>
              <a:buFont typeface="Arial"/>
              <a:buChar char="•"/>
              <a:tabLst>
                <a:tab pos="354965" algn="l"/>
                <a:tab pos="355600" algn="l"/>
                <a:tab pos="2490470" algn="l"/>
              </a:tabLst>
            </a:pPr>
            <a:r>
              <a:rPr sz="2600" dirty="0">
                <a:cs typeface="Arial Black"/>
              </a:rPr>
              <a:t>Hypertension</a:t>
            </a:r>
            <a:r>
              <a:rPr lang="en-GB" sz="2600" dirty="0">
                <a:cs typeface="Arial Black"/>
              </a:rPr>
              <a:t> - </a:t>
            </a:r>
            <a:r>
              <a:rPr sz="2600" dirty="0">
                <a:cs typeface="Arial Black"/>
              </a:rPr>
              <a:t>Elevated  diastolic blood pressure</a:t>
            </a:r>
          </a:p>
          <a:p>
            <a:pPr marL="355600">
              <a:lnSpc>
                <a:spcPts val="2760"/>
              </a:lnSpc>
            </a:pPr>
            <a:r>
              <a:rPr sz="2600" dirty="0">
                <a:cs typeface="Arial Black"/>
              </a:rPr>
              <a:t>≥ 90mmHg.</a:t>
            </a:r>
          </a:p>
        </p:txBody>
      </p:sp>
      <p:sp>
        <p:nvSpPr>
          <p:cNvPr id="6" name="object 6"/>
          <p:cNvSpPr/>
          <p:nvPr/>
        </p:nvSpPr>
        <p:spPr>
          <a:xfrm>
            <a:off x="4858511" y="1478280"/>
            <a:ext cx="3166859" cy="218694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4829555" y="3726179"/>
            <a:ext cx="3168396" cy="2016252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91529" y="482917"/>
            <a:ext cx="7133271" cy="69057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dirty="0">
                <a:latin typeface="+mn-lt"/>
              </a:rPr>
              <a:t>Coronary Artery Disease</a:t>
            </a:r>
            <a:r>
              <a:rPr lang="en-GB" sz="4400" dirty="0">
                <a:latin typeface="+mn-lt"/>
              </a:rPr>
              <a:t> (CAD)</a:t>
            </a:r>
            <a:endParaRPr sz="4400" dirty="0">
              <a:latin typeface="+mn-l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4987" y="1621282"/>
            <a:ext cx="7817484" cy="36452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4965" marR="5080" indent="-9525">
              <a:lnSpc>
                <a:spcPct val="100000"/>
              </a:lnSpc>
              <a:spcBef>
                <a:spcPts val="105"/>
              </a:spcBef>
            </a:pPr>
            <a:r>
              <a:rPr sz="3200" dirty="0">
                <a:cs typeface="Arial Black"/>
              </a:rPr>
              <a:t>Occurs when the coronary arteries that  supply the heart muscle become blocked.</a:t>
            </a: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3800" dirty="0">
              <a:cs typeface="Arial Black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cs typeface="Arial Black"/>
              </a:rPr>
              <a:t>Partially blocked it causes angina.</a:t>
            </a:r>
          </a:p>
          <a:p>
            <a:pPr>
              <a:lnSpc>
                <a:spcPct val="100000"/>
              </a:lnSpc>
              <a:spcBef>
                <a:spcPts val="15"/>
              </a:spcBef>
              <a:buFont typeface="Arial"/>
              <a:buChar char="•"/>
            </a:pPr>
            <a:endParaRPr sz="3800" dirty="0">
              <a:cs typeface="Arial Black"/>
            </a:endParaRPr>
          </a:p>
          <a:p>
            <a:pPr marL="355600" marR="1082675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cs typeface="Arial Black"/>
              </a:rPr>
              <a:t>Fully blocked it causes a </a:t>
            </a:r>
            <a:r>
              <a:rPr lang="en-GB" sz="3200" dirty="0">
                <a:cs typeface="Arial Black"/>
              </a:rPr>
              <a:t>M</a:t>
            </a:r>
            <a:r>
              <a:rPr sz="3200" dirty="0" err="1">
                <a:cs typeface="Arial Black"/>
              </a:rPr>
              <a:t>yocardial</a:t>
            </a:r>
            <a:r>
              <a:rPr sz="3200" dirty="0">
                <a:cs typeface="Arial Black"/>
              </a:rPr>
              <a:t>  </a:t>
            </a:r>
            <a:r>
              <a:rPr lang="en-GB" sz="3200" dirty="0">
                <a:cs typeface="Arial Black"/>
              </a:rPr>
              <a:t>I</a:t>
            </a:r>
            <a:r>
              <a:rPr sz="3200" dirty="0" err="1">
                <a:cs typeface="Arial Black"/>
              </a:rPr>
              <a:t>nfarction</a:t>
            </a:r>
            <a:r>
              <a:rPr lang="en-GB" sz="3200" dirty="0">
                <a:cs typeface="Arial Black"/>
              </a:rPr>
              <a:t> (MI),</a:t>
            </a:r>
            <a:r>
              <a:rPr sz="3200" dirty="0">
                <a:cs typeface="Arial Black"/>
              </a:rPr>
              <a:t> or a heart attack</a:t>
            </a:r>
          </a:p>
        </p:txBody>
      </p:sp>
      <p:sp>
        <p:nvSpPr>
          <p:cNvPr id="5" name="object 5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23896" y="482917"/>
            <a:ext cx="409321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dirty="0">
                <a:latin typeface="+mn-lt"/>
              </a:rPr>
              <a:t>Categories of MI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02155"/>
            <a:ext cx="7689850" cy="342952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indent="-342900">
              <a:lnSpc>
                <a:spcPts val="2855"/>
              </a:lnSpc>
              <a:spcBef>
                <a:spcPts val="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b="1" dirty="0">
                <a:solidFill>
                  <a:srgbClr val="FF0066"/>
                </a:solidFill>
                <a:cs typeface="Arial"/>
              </a:rPr>
              <a:t>Transmural </a:t>
            </a:r>
            <a:r>
              <a:rPr sz="2000" b="1" dirty="0">
                <a:cs typeface="Arial"/>
              </a:rPr>
              <a:t>- </a:t>
            </a:r>
            <a:r>
              <a:rPr sz="2000" dirty="0">
                <a:cs typeface="Arial Black"/>
              </a:rPr>
              <a:t>atherosclerosis of the major</a:t>
            </a:r>
          </a:p>
          <a:p>
            <a:pPr marL="354965">
              <a:lnSpc>
                <a:spcPts val="2350"/>
              </a:lnSpc>
            </a:pPr>
            <a:r>
              <a:rPr sz="2000" dirty="0">
                <a:cs typeface="Arial Black"/>
              </a:rPr>
              <a:t>coronary arteries sub-classified into anterior,</a:t>
            </a:r>
          </a:p>
          <a:p>
            <a:pPr marL="354965">
              <a:lnSpc>
                <a:spcPts val="2350"/>
              </a:lnSpc>
            </a:pPr>
            <a:r>
              <a:rPr sz="2000" dirty="0">
                <a:cs typeface="Arial Black"/>
              </a:rPr>
              <a:t>posterior, or inferior. They extend through the</a:t>
            </a:r>
          </a:p>
          <a:p>
            <a:pPr marL="354965">
              <a:lnSpc>
                <a:spcPts val="2350"/>
              </a:lnSpc>
            </a:pPr>
            <a:r>
              <a:rPr sz="2000" dirty="0">
                <a:cs typeface="Arial Black"/>
              </a:rPr>
              <a:t>whole thickness of the heart muscle and are</a:t>
            </a:r>
          </a:p>
          <a:p>
            <a:pPr marL="354965" marR="462280">
              <a:lnSpc>
                <a:spcPct val="70000"/>
              </a:lnSpc>
              <a:spcBef>
                <a:spcPts val="505"/>
              </a:spcBef>
            </a:pPr>
            <a:r>
              <a:rPr sz="2000" dirty="0">
                <a:cs typeface="Arial Black"/>
              </a:rPr>
              <a:t>usually a result of complete occlusion of the  area's blood supply.</a:t>
            </a:r>
          </a:p>
          <a:p>
            <a:pPr marL="355600" indent="-342900">
              <a:lnSpc>
                <a:spcPts val="2855"/>
              </a:lnSpc>
              <a:spcBef>
                <a:spcPts val="269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b="1" dirty="0">
                <a:solidFill>
                  <a:srgbClr val="006FC0"/>
                </a:solidFill>
                <a:cs typeface="Arial"/>
              </a:rPr>
              <a:t>Subendocardial</a:t>
            </a:r>
            <a:r>
              <a:rPr sz="2000" dirty="0">
                <a:solidFill>
                  <a:srgbClr val="006FC0"/>
                </a:solidFill>
                <a:cs typeface="Arial Black"/>
              </a:rPr>
              <a:t>: </a:t>
            </a:r>
            <a:r>
              <a:rPr sz="2000" dirty="0">
                <a:cs typeface="Arial Black"/>
              </a:rPr>
              <a:t>involve a small area in the</a:t>
            </a:r>
          </a:p>
          <a:p>
            <a:pPr marL="354965">
              <a:lnSpc>
                <a:spcPts val="2350"/>
              </a:lnSpc>
            </a:pPr>
            <a:r>
              <a:rPr sz="2000" dirty="0">
                <a:cs typeface="Arial Black"/>
              </a:rPr>
              <a:t>subendocardial wall of the left ventricle,</a:t>
            </a:r>
          </a:p>
          <a:p>
            <a:pPr marL="354965">
              <a:lnSpc>
                <a:spcPts val="2350"/>
              </a:lnSpc>
            </a:pPr>
            <a:r>
              <a:rPr sz="2000" dirty="0">
                <a:cs typeface="Arial Black"/>
              </a:rPr>
              <a:t>ventricular septum, or papillary muscles. Result</a:t>
            </a:r>
          </a:p>
          <a:p>
            <a:pPr marL="354965" marR="393065">
              <a:lnSpc>
                <a:spcPct val="70000"/>
              </a:lnSpc>
              <a:spcBef>
                <a:spcPts val="505"/>
              </a:spcBef>
            </a:pPr>
            <a:r>
              <a:rPr sz="2000" dirty="0">
                <a:cs typeface="Arial Black"/>
              </a:rPr>
              <a:t>due locally decreased blood supply, possibly  from a narrowing of the coronary arteries.</a:t>
            </a:r>
          </a:p>
        </p:txBody>
      </p:sp>
      <p:sp>
        <p:nvSpPr>
          <p:cNvPr id="4" name="object 4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828389" y="546925"/>
            <a:ext cx="7487284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latin typeface="+mn-lt"/>
              </a:rPr>
              <a:t>Myocardial Infarction or Heart Attack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4987" y="1536851"/>
            <a:ext cx="8065134" cy="4162036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34"/>
              </a:spcBef>
            </a:pPr>
            <a:r>
              <a:rPr sz="2800" dirty="0">
                <a:cs typeface="Arial Black"/>
              </a:rPr>
              <a:t>Symptoms:</a:t>
            </a:r>
          </a:p>
          <a:p>
            <a:pPr marL="354965" marR="5080" indent="-342900">
              <a:lnSpc>
                <a:spcPts val="3030"/>
              </a:lnSpc>
              <a:spcBef>
                <a:spcPts val="710"/>
              </a:spcBef>
              <a:buFont typeface="Wingdings"/>
              <a:buChar char=""/>
              <a:tabLst>
                <a:tab pos="355600" algn="l"/>
              </a:tabLst>
            </a:pPr>
            <a:r>
              <a:rPr sz="2800" dirty="0">
                <a:cs typeface="Arial Black"/>
              </a:rPr>
              <a:t>uncomfortable pressure, fullness, squeezing pain,  pain spreading to the shoulders, neck and arms.</a:t>
            </a:r>
          </a:p>
          <a:p>
            <a:pPr marL="355600" indent="-342900">
              <a:lnSpc>
                <a:spcPct val="100000"/>
              </a:lnSpc>
              <a:spcBef>
                <a:spcPts val="285"/>
              </a:spcBef>
              <a:buFont typeface="Wingdings"/>
              <a:buChar char=""/>
              <a:tabLst>
                <a:tab pos="355600" algn="l"/>
              </a:tabLst>
            </a:pPr>
            <a:r>
              <a:rPr sz="2800" dirty="0">
                <a:cs typeface="Arial Black"/>
              </a:rPr>
              <a:t>Chest discomfort and light headedness</a:t>
            </a:r>
          </a:p>
          <a:p>
            <a:pPr marL="355600" indent="-342900">
              <a:lnSpc>
                <a:spcPct val="100000"/>
              </a:lnSpc>
              <a:spcBef>
                <a:spcPts val="335"/>
              </a:spcBef>
              <a:buFont typeface="Wingdings"/>
              <a:buChar char=""/>
              <a:tabLst>
                <a:tab pos="355600" algn="l"/>
              </a:tabLst>
            </a:pPr>
            <a:r>
              <a:rPr sz="2800" dirty="0">
                <a:cs typeface="Arial Black"/>
              </a:rPr>
              <a:t>Anxiety/nervousness</a:t>
            </a:r>
          </a:p>
          <a:p>
            <a:pPr marL="355600" indent="-342900">
              <a:lnSpc>
                <a:spcPct val="100000"/>
              </a:lnSpc>
              <a:spcBef>
                <a:spcPts val="340"/>
              </a:spcBef>
              <a:buFont typeface="Wingdings"/>
              <a:buChar char=""/>
              <a:tabLst>
                <a:tab pos="355600" algn="l"/>
              </a:tabLst>
            </a:pPr>
            <a:r>
              <a:rPr sz="2800" dirty="0">
                <a:cs typeface="Arial Black"/>
              </a:rPr>
              <a:t>Paleness or pallor</a:t>
            </a:r>
          </a:p>
          <a:p>
            <a:pPr marL="355600" indent="-342900">
              <a:lnSpc>
                <a:spcPct val="100000"/>
              </a:lnSpc>
              <a:spcBef>
                <a:spcPts val="335"/>
              </a:spcBef>
              <a:buFont typeface="Wingdings"/>
              <a:buChar char=""/>
              <a:tabLst>
                <a:tab pos="355600" algn="l"/>
              </a:tabLst>
            </a:pPr>
            <a:r>
              <a:rPr sz="2800" dirty="0">
                <a:cs typeface="Arial Black"/>
              </a:rPr>
              <a:t>Increased irregular heart rate</a:t>
            </a:r>
          </a:p>
          <a:p>
            <a:pPr marL="355600" indent="-342900">
              <a:lnSpc>
                <a:spcPct val="100000"/>
              </a:lnSpc>
              <a:spcBef>
                <a:spcPts val="335"/>
              </a:spcBef>
              <a:buFont typeface="Wingdings"/>
              <a:buChar char=""/>
              <a:tabLst>
                <a:tab pos="355600" algn="l"/>
              </a:tabLst>
            </a:pPr>
            <a:r>
              <a:rPr sz="2800" dirty="0">
                <a:cs typeface="Arial Black"/>
              </a:rPr>
              <a:t>Feeling of impending doom</a:t>
            </a:r>
            <a:endParaRPr lang="en-GB" sz="2800" dirty="0"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335"/>
              </a:spcBef>
              <a:buFont typeface="Wingdings"/>
              <a:buChar char=""/>
              <a:tabLst>
                <a:tab pos="355600" algn="l"/>
              </a:tabLst>
            </a:pPr>
            <a:r>
              <a:rPr lang="en-GB" sz="2800" dirty="0">
                <a:cs typeface="Arial Black"/>
              </a:rPr>
              <a:t>Symptoms can differ between Men &amp; Women</a:t>
            </a:r>
            <a:endParaRPr sz="2800" dirty="0">
              <a:cs typeface="Arial Black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553819" y="482917"/>
            <a:ext cx="603313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dirty="0">
                <a:latin typeface="+mn-lt"/>
              </a:rPr>
              <a:t>Congestive Heart Failure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77887" y="1436687"/>
            <a:ext cx="7658100" cy="121379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dirty="0">
                <a:cs typeface="Arial Black"/>
              </a:rPr>
              <a:t>Functional cardiac disorder that impairs the ability of</a:t>
            </a:r>
            <a:r>
              <a:rPr lang="en-GB" sz="2600" dirty="0">
                <a:cs typeface="Arial Black"/>
              </a:rPr>
              <a:t> the heart to fill or pump a sufficient amount of blood through the body</a:t>
            </a:r>
            <a:endParaRPr sz="2600" dirty="0">
              <a:cs typeface="Arial Black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34986" y="2546159"/>
            <a:ext cx="7623809" cy="81368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600" dirty="0">
                <a:cs typeface="Arial Black"/>
              </a:rPr>
              <a:t>Does not mean the heart has failed, simply means</a:t>
            </a:r>
            <a:r>
              <a:rPr lang="en-GB" sz="2600" dirty="0">
                <a:cs typeface="Arial Black"/>
              </a:rPr>
              <a:t> the heart is not doing an efficient job</a:t>
            </a:r>
            <a:endParaRPr sz="2600" dirty="0">
              <a:cs typeface="Arial Black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34986" y="3417886"/>
            <a:ext cx="7976870" cy="81368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600" dirty="0">
                <a:cs typeface="Arial Black"/>
              </a:rPr>
              <a:t>May results from an injury or a reduction of function</a:t>
            </a:r>
            <a:r>
              <a:rPr lang="en-GB" sz="2600" dirty="0">
                <a:cs typeface="Arial Black"/>
              </a:rPr>
              <a:t> of the heart muscle</a:t>
            </a:r>
            <a:endParaRPr sz="2600" dirty="0">
              <a:cs typeface="Arial Black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34986" y="4289612"/>
            <a:ext cx="6824345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600" dirty="0">
                <a:cs typeface="Arial Black"/>
              </a:rPr>
              <a:t>Can be due to </a:t>
            </a:r>
            <a:r>
              <a:rPr sz="2600" dirty="0" err="1">
                <a:cs typeface="Arial Black"/>
              </a:rPr>
              <a:t>arterioscleros</a:t>
            </a:r>
            <a:r>
              <a:rPr sz="2600" dirty="0">
                <a:cs typeface="Arial Black"/>
              </a:rPr>
              <a:t>,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77887" y="4527391"/>
            <a:ext cx="6695440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600" dirty="0">
                <a:cs typeface="Arial Black"/>
              </a:rPr>
              <a:t>myocardial infarction, rheumatic fever or birth</a:t>
            </a:r>
            <a:endParaRPr sz="2600">
              <a:cs typeface="Arial Black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77887" y="4765170"/>
            <a:ext cx="1005840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600" dirty="0">
                <a:cs typeface="Arial Black"/>
              </a:rPr>
              <a:t>defect.</a:t>
            </a:r>
            <a:endParaRPr sz="2600">
              <a:cs typeface="Arial Black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54645" y="482917"/>
            <a:ext cx="603313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dirty="0">
                <a:latin typeface="+mn-lt"/>
              </a:rPr>
              <a:t>Congestive Heart Failure</a:t>
            </a:r>
          </a:p>
        </p:txBody>
      </p:sp>
      <p:sp>
        <p:nvSpPr>
          <p:cNvPr id="3" name="object 3"/>
          <p:cNvSpPr/>
          <p:nvPr/>
        </p:nvSpPr>
        <p:spPr>
          <a:xfrm>
            <a:off x="539495" y="1915667"/>
            <a:ext cx="7703820" cy="360121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553819" y="482917"/>
            <a:ext cx="603313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540" dirty="0"/>
              <a:t>Congestive </a:t>
            </a:r>
            <a:r>
              <a:rPr sz="4400" spc="-525" dirty="0"/>
              <a:t>Heart</a:t>
            </a:r>
            <a:r>
              <a:rPr sz="4400" spc="-135" dirty="0"/>
              <a:t> </a:t>
            </a:r>
            <a:r>
              <a:rPr sz="4400" spc="-575" dirty="0"/>
              <a:t>Failure</a:t>
            </a:r>
            <a:endParaRPr sz="4400" dirty="0"/>
          </a:p>
        </p:txBody>
      </p:sp>
      <p:sp>
        <p:nvSpPr>
          <p:cNvPr id="4" name="object 4"/>
          <p:cNvSpPr txBox="1"/>
          <p:nvPr/>
        </p:nvSpPr>
        <p:spPr>
          <a:xfrm>
            <a:off x="744537" y="1608709"/>
            <a:ext cx="7942580" cy="3676648"/>
          </a:xfrm>
          <a:prstGeom prst="rect">
            <a:avLst/>
          </a:prstGeom>
        </p:spPr>
        <p:txBody>
          <a:bodyPr vert="horz" wrap="square" lIns="0" tIns="59690" rIns="0" bIns="0" rtlCol="0">
            <a:spAutoFit/>
          </a:bodyPr>
          <a:lstStyle/>
          <a:p>
            <a:pPr marL="12700" marR="93980">
              <a:lnSpc>
                <a:spcPts val="3030"/>
              </a:lnSpc>
              <a:spcBef>
                <a:spcPts val="470"/>
              </a:spcBef>
            </a:pPr>
            <a:r>
              <a:rPr sz="2800" dirty="0">
                <a:cs typeface="Arial Black"/>
              </a:rPr>
              <a:t>The right side of the heart collects the blood</a:t>
            </a:r>
            <a:r>
              <a:rPr lang="en-GB" sz="2800" dirty="0">
                <a:cs typeface="Arial Black"/>
              </a:rPr>
              <a:t> </a:t>
            </a:r>
            <a:r>
              <a:rPr sz="2800" dirty="0">
                <a:cs typeface="Arial Black"/>
              </a:rPr>
              <a:t>returning from the body and sends it to the lungs.</a:t>
            </a:r>
          </a:p>
          <a:p>
            <a:pPr>
              <a:lnSpc>
                <a:spcPct val="100000"/>
              </a:lnSpc>
            </a:pPr>
            <a:endParaRPr sz="2800" dirty="0">
              <a:cs typeface="Arial Black"/>
            </a:endParaRPr>
          </a:p>
          <a:p>
            <a:pPr marL="413384" indent="-287020">
              <a:lnSpc>
                <a:spcPct val="100000"/>
              </a:lnSpc>
              <a:buFont typeface="Arial"/>
              <a:buChar char="–"/>
              <a:tabLst>
                <a:tab pos="414020" algn="l"/>
              </a:tabLst>
            </a:pPr>
            <a:r>
              <a:rPr sz="2400" dirty="0">
                <a:solidFill>
                  <a:srgbClr val="FF0066"/>
                </a:solidFill>
                <a:cs typeface="Arial Black"/>
              </a:rPr>
              <a:t>If it is failing, the blood backs up into the veins (edema).</a:t>
            </a:r>
            <a:endParaRPr sz="2400" dirty="0">
              <a:cs typeface="Arial Black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FF0066"/>
              </a:buClr>
              <a:buFont typeface="Arial"/>
              <a:buChar char="–"/>
            </a:pPr>
            <a:endParaRPr sz="3100" dirty="0">
              <a:cs typeface="Arial Black"/>
            </a:endParaRPr>
          </a:p>
          <a:p>
            <a:pPr marL="12700" marR="273050">
              <a:lnSpc>
                <a:spcPts val="3030"/>
              </a:lnSpc>
            </a:pPr>
            <a:r>
              <a:rPr sz="2800" dirty="0">
                <a:cs typeface="Arial Black"/>
              </a:rPr>
              <a:t>The left side of the heart receives the blood from</a:t>
            </a:r>
            <a:r>
              <a:rPr lang="en-GB" sz="2800" dirty="0">
                <a:cs typeface="Arial Black"/>
              </a:rPr>
              <a:t> </a:t>
            </a:r>
            <a:r>
              <a:rPr sz="2800" dirty="0">
                <a:cs typeface="Arial Black"/>
              </a:rPr>
              <a:t>the lungs and pumps it out into the body.</a:t>
            </a:r>
          </a:p>
          <a:p>
            <a:pPr>
              <a:lnSpc>
                <a:spcPct val="100000"/>
              </a:lnSpc>
            </a:pPr>
            <a:endParaRPr sz="2800" dirty="0">
              <a:cs typeface="Arial Black"/>
            </a:endParaRPr>
          </a:p>
          <a:p>
            <a:pPr marL="413384" indent="-287020">
              <a:lnSpc>
                <a:spcPct val="100000"/>
              </a:lnSpc>
              <a:buFont typeface="Arial"/>
              <a:buChar char="–"/>
              <a:tabLst>
                <a:tab pos="414020" algn="l"/>
              </a:tabLst>
            </a:pPr>
            <a:r>
              <a:rPr sz="2400" dirty="0">
                <a:solidFill>
                  <a:srgbClr val="FF0066"/>
                </a:solidFill>
                <a:cs typeface="Arial Black"/>
              </a:rPr>
              <a:t>If it is failing the blood is not pumped effectively.</a:t>
            </a:r>
            <a:endParaRPr sz="2400" dirty="0">
              <a:cs typeface="Arial Black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635" dirty="0"/>
              <a:t>Risk </a:t>
            </a:r>
            <a:r>
              <a:rPr spc="-605" dirty="0"/>
              <a:t>Factors </a:t>
            </a:r>
            <a:r>
              <a:rPr spc="-560" dirty="0"/>
              <a:t>Associated </a:t>
            </a:r>
            <a:r>
              <a:rPr spc="-520" dirty="0"/>
              <a:t>with</a:t>
            </a:r>
            <a:r>
              <a:rPr spc="-545" dirty="0"/>
              <a:t> </a:t>
            </a:r>
            <a:r>
              <a:rPr spc="-484" dirty="0"/>
              <a:t>CHD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4987" y="1544168"/>
            <a:ext cx="7895590" cy="4084450"/>
          </a:xfrm>
          <a:prstGeom prst="rect">
            <a:avLst/>
          </a:prstGeom>
        </p:spPr>
        <p:txBody>
          <a:bodyPr vert="horz" wrap="square" lIns="0" tIns="5206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09"/>
              </a:spcBef>
            </a:pPr>
            <a:r>
              <a:rPr sz="2600" dirty="0">
                <a:cs typeface="Arial Black"/>
              </a:rPr>
              <a:t>Unchangeable;</a:t>
            </a:r>
          </a:p>
          <a:p>
            <a:pPr marL="355600" indent="-342900">
              <a:lnSpc>
                <a:spcPct val="100000"/>
              </a:lnSpc>
              <a:spcBef>
                <a:spcPts val="310"/>
              </a:spcBef>
              <a:buFont typeface="Wingdings"/>
              <a:buChar char=""/>
              <a:tabLst>
                <a:tab pos="355600" algn="l"/>
              </a:tabLst>
            </a:pPr>
            <a:r>
              <a:rPr sz="2600" dirty="0">
                <a:cs typeface="Arial Black"/>
              </a:rPr>
              <a:t>Age- the older you get, the greater the chance.</a:t>
            </a:r>
          </a:p>
          <a:p>
            <a:pPr marL="355600" marR="431165" indent="-343535">
              <a:lnSpc>
                <a:spcPts val="2810"/>
              </a:lnSpc>
              <a:spcBef>
                <a:spcPts val="665"/>
              </a:spcBef>
              <a:buFont typeface="Wingdings"/>
              <a:buChar char=""/>
              <a:tabLst>
                <a:tab pos="355600" algn="l"/>
              </a:tabLst>
            </a:pPr>
            <a:r>
              <a:rPr sz="2600" dirty="0">
                <a:solidFill>
                  <a:srgbClr val="FF0000"/>
                </a:solidFill>
                <a:cs typeface="Arial Black"/>
              </a:rPr>
              <a:t>Sex- males have a greater rate even after women  pass menopause.</a:t>
            </a:r>
            <a:endParaRPr sz="2600" dirty="0">
              <a:cs typeface="Arial Black"/>
            </a:endParaRPr>
          </a:p>
          <a:p>
            <a:pPr marL="355600" marR="5080" indent="-342900">
              <a:lnSpc>
                <a:spcPts val="2810"/>
              </a:lnSpc>
              <a:spcBef>
                <a:spcPts val="620"/>
              </a:spcBef>
              <a:buFont typeface="Wingdings"/>
              <a:buChar char=""/>
              <a:tabLst>
                <a:tab pos="355600" algn="l"/>
                <a:tab pos="2891790" algn="l"/>
              </a:tabLst>
            </a:pPr>
            <a:r>
              <a:rPr sz="2600" dirty="0">
                <a:cs typeface="Arial Black"/>
              </a:rPr>
              <a:t>Race- minorities</a:t>
            </a:r>
            <a:r>
              <a:rPr lang="en-GB" sz="2600" dirty="0">
                <a:cs typeface="Arial Black"/>
              </a:rPr>
              <a:t> </a:t>
            </a:r>
            <a:r>
              <a:rPr sz="2600" dirty="0">
                <a:cs typeface="Arial Black"/>
              </a:rPr>
              <a:t>(Asian &amp; Caribbean)have a greater  chance.</a:t>
            </a:r>
          </a:p>
          <a:p>
            <a:pPr marL="355600" marR="470534" indent="-342900">
              <a:lnSpc>
                <a:spcPts val="2810"/>
              </a:lnSpc>
              <a:spcBef>
                <a:spcPts val="620"/>
              </a:spcBef>
              <a:buFont typeface="Wingdings"/>
              <a:buChar char=""/>
              <a:tabLst>
                <a:tab pos="355600" algn="l"/>
              </a:tabLst>
            </a:pPr>
            <a:r>
              <a:rPr sz="2600" dirty="0">
                <a:solidFill>
                  <a:srgbClr val="FF0000"/>
                </a:solidFill>
                <a:cs typeface="Arial Black"/>
              </a:rPr>
              <a:t>Family history- if family members have had CHD,  there is a greater chance.</a:t>
            </a:r>
            <a:endParaRPr sz="2600" dirty="0">
              <a:cs typeface="Arial Black"/>
            </a:endParaRPr>
          </a:p>
          <a:p>
            <a:pPr marL="355600" marR="480059" indent="-342900">
              <a:lnSpc>
                <a:spcPts val="2810"/>
              </a:lnSpc>
              <a:spcBef>
                <a:spcPts val="620"/>
              </a:spcBef>
              <a:buFont typeface="Wingdings"/>
              <a:buChar char=""/>
              <a:tabLst>
                <a:tab pos="355600" algn="l"/>
              </a:tabLst>
            </a:pPr>
            <a:r>
              <a:rPr sz="2600" dirty="0">
                <a:cs typeface="Arial Black"/>
              </a:rPr>
              <a:t>Personal Medical History- other diseases can increase chances.</a:t>
            </a:r>
          </a:p>
        </p:txBody>
      </p:sp>
      <p:sp>
        <p:nvSpPr>
          <p:cNvPr id="5" name="object 5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635" dirty="0"/>
              <a:t>Risk </a:t>
            </a:r>
            <a:r>
              <a:rPr spc="-605" dirty="0"/>
              <a:t>Factors </a:t>
            </a:r>
            <a:r>
              <a:rPr spc="-560" dirty="0"/>
              <a:t>Associated </a:t>
            </a:r>
            <a:r>
              <a:rPr spc="-520" dirty="0"/>
              <a:t>with</a:t>
            </a:r>
            <a:r>
              <a:rPr spc="-545" dirty="0"/>
              <a:t> </a:t>
            </a:r>
            <a:r>
              <a:rPr spc="-484" dirty="0"/>
              <a:t>CHD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4987" y="1523745"/>
            <a:ext cx="3686175" cy="39274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dirty="0">
                <a:cs typeface="Arial Black"/>
              </a:rPr>
              <a:t>Changeable;</a:t>
            </a: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cs typeface="Arial Black"/>
              </a:rPr>
              <a:t>Hypertension</a:t>
            </a: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cs typeface="Arial Black"/>
              </a:rPr>
              <a:t>Serum cholesterol</a:t>
            </a: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cs typeface="Arial Black"/>
              </a:rPr>
              <a:t>Obesity</a:t>
            </a: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cs typeface="Arial Black"/>
              </a:rPr>
              <a:t>Diabetes Mellitus</a:t>
            </a: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cs typeface="Arial Black"/>
              </a:rPr>
              <a:t>Physical Inactivity</a:t>
            </a: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cs typeface="Arial Black"/>
              </a:rPr>
              <a:t>Cigarette Smoking</a:t>
            </a: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cs typeface="Arial Black"/>
              </a:rPr>
              <a:t>Alcohol Intake</a:t>
            </a:r>
          </a:p>
        </p:txBody>
      </p:sp>
      <p:sp>
        <p:nvSpPr>
          <p:cNvPr id="5" name="object 5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53995" y="450913"/>
            <a:ext cx="363474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550" dirty="0">
                <a:solidFill>
                  <a:srgbClr val="FF0000"/>
                </a:solidFill>
              </a:rPr>
              <a:t>Hypertension</a:t>
            </a:r>
            <a:endParaRPr sz="4800"/>
          </a:p>
        </p:txBody>
      </p:sp>
      <p:sp>
        <p:nvSpPr>
          <p:cNvPr id="3" name="object 3"/>
          <p:cNvSpPr txBox="1"/>
          <p:nvPr/>
        </p:nvSpPr>
        <p:spPr>
          <a:xfrm>
            <a:off x="698845" y="1102589"/>
            <a:ext cx="7080884" cy="2196754"/>
          </a:xfrm>
          <a:prstGeom prst="rect">
            <a:avLst/>
          </a:prstGeom>
        </p:spPr>
        <p:txBody>
          <a:bodyPr vert="horz" wrap="square" lIns="0" tIns="126364" rIns="0" bIns="0" rtlCol="0">
            <a:spAutoFit/>
          </a:bodyPr>
          <a:lstStyle/>
          <a:p>
            <a:pPr marL="12700" marR="5080">
              <a:lnSpc>
                <a:spcPct val="70000"/>
              </a:lnSpc>
              <a:spcBef>
                <a:spcPts val="994"/>
              </a:spcBef>
            </a:pPr>
            <a:r>
              <a:rPr sz="2500" dirty="0">
                <a:solidFill>
                  <a:srgbClr val="006FC0"/>
                </a:solidFill>
                <a:cs typeface="Arial Black"/>
              </a:rPr>
              <a:t>Blood pressure is the force created when the heart  pumps blood.</a:t>
            </a:r>
            <a:endParaRPr sz="2500" dirty="0">
              <a:cs typeface="Arial Black"/>
            </a:endParaRPr>
          </a:p>
          <a:p>
            <a:pPr marL="12700">
              <a:lnSpc>
                <a:spcPts val="2550"/>
              </a:lnSpc>
              <a:spcBef>
                <a:spcPts val="2400"/>
              </a:spcBef>
            </a:pPr>
            <a:r>
              <a:rPr sz="2500" dirty="0">
                <a:cs typeface="Arial Black"/>
              </a:rPr>
              <a:t>When blood pressure high the heart has to pump</a:t>
            </a:r>
          </a:p>
          <a:p>
            <a:pPr marL="12700">
              <a:lnSpc>
                <a:spcPts val="2100"/>
              </a:lnSpc>
            </a:pPr>
            <a:r>
              <a:rPr sz="2500" dirty="0">
                <a:cs typeface="Arial Black"/>
              </a:rPr>
              <a:t>harder and the arteries are under increased</a:t>
            </a:r>
          </a:p>
          <a:p>
            <a:pPr marL="12700" marR="133985">
              <a:lnSpc>
                <a:spcPct val="70000"/>
              </a:lnSpc>
              <a:spcBef>
                <a:spcPts val="450"/>
              </a:spcBef>
            </a:pPr>
            <a:r>
              <a:rPr sz="2500" dirty="0">
                <a:cs typeface="Arial Black"/>
              </a:rPr>
              <a:t>pressure, which can lead to injury of the artery  walls, atherosclerosis, and coronary heart disease.</a:t>
            </a:r>
          </a:p>
        </p:txBody>
      </p:sp>
      <p:sp>
        <p:nvSpPr>
          <p:cNvPr id="4" name="object 4"/>
          <p:cNvSpPr/>
          <p:nvPr/>
        </p:nvSpPr>
        <p:spPr>
          <a:xfrm>
            <a:off x="693419" y="3646932"/>
            <a:ext cx="7993367" cy="208635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18069" y="482917"/>
            <a:ext cx="610616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500" dirty="0"/>
              <a:t>Hypertension</a:t>
            </a:r>
            <a:r>
              <a:rPr sz="4400" spc="-370" dirty="0"/>
              <a:t> </a:t>
            </a:r>
            <a:r>
              <a:rPr sz="4400" spc="-555" dirty="0"/>
              <a:t>Categories</a:t>
            </a:r>
            <a:endParaRPr sz="4400"/>
          </a:p>
        </p:txBody>
      </p:sp>
      <p:sp>
        <p:nvSpPr>
          <p:cNvPr id="3" name="object 3"/>
          <p:cNvSpPr/>
          <p:nvPr/>
        </p:nvSpPr>
        <p:spPr>
          <a:xfrm>
            <a:off x="307847" y="1267967"/>
            <a:ext cx="8580120" cy="446378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70986" y="482917"/>
            <a:ext cx="299974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b="1" spc="-434" dirty="0">
                <a:solidFill>
                  <a:srgbClr val="FF0000"/>
                </a:solidFill>
                <a:latin typeface="Arial"/>
                <a:cs typeface="Arial"/>
              </a:rPr>
              <a:t>C</a:t>
            </a:r>
            <a:r>
              <a:rPr sz="4400" b="1" spc="-40" dirty="0">
                <a:solidFill>
                  <a:srgbClr val="FF0000"/>
                </a:solidFill>
                <a:latin typeface="Arial"/>
                <a:cs typeface="Arial"/>
              </a:rPr>
              <a:t>h</a:t>
            </a:r>
            <a:r>
              <a:rPr sz="4400" b="1" spc="-20" dirty="0">
                <a:solidFill>
                  <a:srgbClr val="FF0000"/>
                </a:solidFill>
                <a:latin typeface="Arial"/>
                <a:cs typeface="Arial"/>
              </a:rPr>
              <a:t>ol</a:t>
            </a:r>
            <a:r>
              <a:rPr sz="4400" b="1" spc="-15" dirty="0">
                <a:solidFill>
                  <a:srgbClr val="FF0000"/>
                </a:solidFill>
                <a:latin typeface="Arial"/>
                <a:cs typeface="Arial"/>
              </a:rPr>
              <a:t>e</a:t>
            </a:r>
            <a:r>
              <a:rPr sz="4400" b="1" spc="-170" dirty="0">
                <a:solidFill>
                  <a:srgbClr val="FF0000"/>
                </a:solidFill>
                <a:latin typeface="Arial"/>
                <a:cs typeface="Arial"/>
              </a:rPr>
              <a:t>s</a:t>
            </a:r>
            <a:r>
              <a:rPr sz="4400" b="1" spc="-110" dirty="0">
                <a:solidFill>
                  <a:srgbClr val="FF0000"/>
                </a:solidFill>
                <a:latin typeface="Arial"/>
                <a:cs typeface="Arial"/>
              </a:rPr>
              <a:t>t</a:t>
            </a:r>
            <a:r>
              <a:rPr sz="4400" b="1" spc="-60" dirty="0">
                <a:solidFill>
                  <a:srgbClr val="FF0000"/>
                </a:solidFill>
                <a:latin typeface="Arial"/>
                <a:cs typeface="Arial"/>
              </a:rPr>
              <a:t>e</a:t>
            </a:r>
            <a:r>
              <a:rPr sz="4400" b="1" spc="25" dirty="0">
                <a:solidFill>
                  <a:srgbClr val="FF0000"/>
                </a:solidFill>
                <a:latin typeface="Arial"/>
                <a:cs typeface="Arial"/>
              </a:rPr>
              <a:t>r</a:t>
            </a:r>
            <a:r>
              <a:rPr sz="4400" b="1" spc="5" dirty="0">
                <a:solidFill>
                  <a:srgbClr val="FF0000"/>
                </a:solidFill>
                <a:latin typeface="Arial"/>
                <a:cs typeface="Arial"/>
              </a:rPr>
              <a:t>ol</a:t>
            </a:r>
            <a:endParaRPr sz="4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78839" y="1531111"/>
            <a:ext cx="7626350" cy="3555076"/>
          </a:xfrm>
          <a:prstGeom prst="rect">
            <a:avLst/>
          </a:prstGeom>
        </p:spPr>
        <p:txBody>
          <a:bodyPr vert="horz" wrap="square" lIns="0" tIns="100965" rIns="0" bIns="0" rtlCol="0">
            <a:spAutoFit/>
          </a:bodyPr>
          <a:lstStyle/>
          <a:p>
            <a:pPr marL="12700" marR="485775">
              <a:lnSpc>
                <a:spcPts val="2880"/>
              </a:lnSpc>
              <a:spcBef>
                <a:spcPts val="795"/>
              </a:spcBef>
            </a:pPr>
            <a:r>
              <a:rPr sz="3000" dirty="0">
                <a:cs typeface="Arial Black"/>
              </a:rPr>
              <a:t>LDL and VLDL can increase the build-up of  cholesterol in artery walls, causing  atherosclerosis. These are considered the  "bad" or unhealthy cholesterol, and high  levels increases the risk of CHD.</a:t>
            </a: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3050" dirty="0">
              <a:cs typeface="Arial Black"/>
            </a:endParaRPr>
          </a:p>
          <a:p>
            <a:pPr marL="12700" marR="5080">
              <a:lnSpc>
                <a:spcPts val="2880"/>
              </a:lnSpc>
            </a:pPr>
            <a:r>
              <a:rPr sz="3000" dirty="0">
                <a:cs typeface="Arial Black"/>
              </a:rPr>
              <a:t>HDL, on the other hand, helps remove  cholesterol from the blood and helps prevent  cholesterol build-up in the arteries.</a:t>
            </a:r>
          </a:p>
        </p:txBody>
      </p:sp>
      <p:sp>
        <p:nvSpPr>
          <p:cNvPr id="4" name="object 4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258311" y="303275"/>
            <a:ext cx="2677667" cy="130454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620350" y="482917"/>
            <a:ext cx="190246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350" dirty="0">
                <a:solidFill>
                  <a:srgbClr val="FF0000"/>
                </a:solidFill>
              </a:rPr>
              <a:t>Ob</a:t>
            </a:r>
            <a:r>
              <a:rPr sz="4400" spc="-635" dirty="0">
                <a:solidFill>
                  <a:srgbClr val="FF0000"/>
                </a:solidFill>
              </a:rPr>
              <a:t>e</a:t>
            </a:r>
            <a:r>
              <a:rPr sz="4400" spc="-610" dirty="0">
                <a:solidFill>
                  <a:srgbClr val="FF0000"/>
                </a:solidFill>
              </a:rPr>
              <a:t>si</a:t>
            </a:r>
            <a:r>
              <a:rPr sz="4400" spc="-470" dirty="0">
                <a:solidFill>
                  <a:srgbClr val="FF0000"/>
                </a:solidFill>
              </a:rPr>
              <a:t>t</a:t>
            </a:r>
            <a:r>
              <a:rPr sz="4400" spc="-560" dirty="0">
                <a:solidFill>
                  <a:srgbClr val="FF0000"/>
                </a:solidFill>
              </a:rPr>
              <a:t>y</a:t>
            </a:r>
            <a:endParaRPr sz="4400"/>
          </a:p>
        </p:txBody>
      </p:sp>
      <p:sp>
        <p:nvSpPr>
          <p:cNvPr id="4" name="object 4"/>
          <p:cNvSpPr txBox="1"/>
          <p:nvPr/>
        </p:nvSpPr>
        <p:spPr>
          <a:xfrm>
            <a:off x="534987" y="1621282"/>
            <a:ext cx="7489825" cy="2775247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cs typeface="Arial Black"/>
              </a:rPr>
              <a:t>People who are obese have 2 to 6 times  the risk of developing hypertension.</a:t>
            </a:r>
          </a:p>
          <a:p>
            <a:pPr marL="354965" marR="419100" indent="-354965">
              <a:lnSpc>
                <a:spcPct val="12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cs typeface="Arial Black"/>
              </a:rPr>
              <a:t>Location of the body fat is significant.  Pears – Women</a:t>
            </a:r>
          </a:p>
          <a:p>
            <a:pPr marL="926465">
              <a:lnSpc>
                <a:spcPct val="100000"/>
              </a:lnSpc>
              <a:spcBef>
                <a:spcPts val="765"/>
              </a:spcBef>
            </a:pPr>
            <a:r>
              <a:rPr sz="3200" dirty="0">
                <a:cs typeface="Arial Black"/>
              </a:rPr>
              <a:t>Apples – Men</a:t>
            </a:r>
          </a:p>
        </p:txBody>
      </p:sp>
      <p:sp>
        <p:nvSpPr>
          <p:cNvPr id="5" name="object 5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37726" y="482917"/>
            <a:ext cx="426656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550" dirty="0">
                <a:solidFill>
                  <a:srgbClr val="FF0000"/>
                </a:solidFill>
              </a:rPr>
              <a:t>Diabetes</a:t>
            </a:r>
            <a:r>
              <a:rPr sz="4400" spc="-330" dirty="0">
                <a:solidFill>
                  <a:srgbClr val="FF0000"/>
                </a:solidFill>
              </a:rPr>
              <a:t> </a:t>
            </a:r>
            <a:r>
              <a:rPr sz="4400" spc="-475" dirty="0">
                <a:solidFill>
                  <a:srgbClr val="FF0000"/>
                </a:solidFill>
              </a:rPr>
              <a:t>Mellitus</a:t>
            </a:r>
            <a:endParaRPr sz="4400"/>
          </a:p>
        </p:txBody>
      </p:sp>
      <p:sp>
        <p:nvSpPr>
          <p:cNvPr id="4" name="object 4"/>
          <p:cNvSpPr txBox="1"/>
          <p:nvPr/>
        </p:nvSpPr>
        <p:spPr>
          <a:xfrm>
            <a:off x="534987" y="1540509"/>
            <a:ext cx="7991475" cy="3826510"/>
          </a:xfrm>
          <a:prstGeom prst="rect">
            <a:avLst/>
          </a:prstGeom>
        </p:spPr>
        <p:txBody>
          <a:bodyPr vert="horz" wrap="square" lIns="0" tIns="92075" rIns="0" bIns="0" rtlCol="0">
            <a:spAutoFit/>
          </a:bodyPr>
          <a:lstStyle/>
          <a:p>
            <a:pPr marL="355600" marR="582295" indent="-342900">
              <a:lnSpc>
                <a:spcPts val="2590"/>
              </a:lnSpc>
              <a:spcBef>
                <a:spcPts val="72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700" dirty="0">
                <a:cs typeface="Arial Black"/>
              </a:rPr>
              <a:t>At any given cholesterol level, diabetic persons  have a 2 or 3 x higher risk of atherosclerosis</a:t>
            </a:r>
          </a:p>
          <a:p>
            <a:pPr>
              <a:lnSpc>
                <a:spcPct val="100000"/>
              </a:lnSpc>
              <a:spcBef>
                <a:spcPts val="15"/>
              </a:spcBef>
              <a:buFont typeface="Arial"/>
              <a:buChar char="•"/>
            </a:pPr>
            <a:endParaRPr sz="2750" dirty="0">
              <a:cs typeface="Arial Black"/>
            </a:endParaRPr>
          </a:p>
          <a:p>
            <a:pPr marL="355600" marR="5080" indent="-342900">
              <a:lnSpc>
                <a:spcPts val="259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700" dirty="0">
                <a:cs typeface="Arial Black"/>
              </a:rPr>
              <a:t>About 2/3 of the people with diabetes die of some  type of heart or blood vessel disease.</a:t>
            </a:r>
          </a:p>
          <a:p>
            <a:pPr>
              <a:lnSpc>
                <a:spcPct val="100000"/>
              </a:lnSpc>
              <a:spcBef>
                <a:spcPts val="60"/>
              </a:spcBef>
              <a:buFont typeface="Arial"/>
              <a:buChar char="•"/>
            </a:pPr>
            <a:endParaRPr sz="2300" dirty="0">
              <a:cs typeface="Arial Black"/>
            </a:endParaRPr>
          </a:p>
          <a:p>
            <a:pPr marL="12700">
              <a:lnSpc>
                <a:spcPct val="100000"/>
              </a:lnSpc>
            </a:pPr>
            <a:r>
              <a:rPr sz="1400" dirty="0">
                <a:cs typeface="Arial Black"/>
              </a:rPr>
              <a:t>Because</a:t>
            </a: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 dirty="0">
              <a:cs typeface="Arial Black"/>
            </a:endParaRPr>
          </a:p>
          <a:p>
            <a:pPr marL="355600" indent="-342900">
              <a:lnSpc>
                <a:spcPts val="2915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700" dirty="0">
                <a:cs typeface="Arial Black"/>
              </a:rPr>
              <a:t>Insulin is  required to maintain adequate levels  of</a:t>
            </a:r>
          </a:p>
          <a:p>
            <a:pPr marL="355600" marR="647700">
              <a:lnSpc>
                <a:spcPts val="2590"/>
              </a:lnSpc>
              <a:spcBef>
                <a:spcPts val="305"/>
              </a:spcBef>
            </a:pPr>
            <a:r>
              <a:rPr sz="2700" dirty="0">
                <a:solidFill>
                  <a:srgbClr val="006FC0"/>
                </a:solidFill>
                <a:cs typeface="Arial Black"/>
              </a:rPr>
              <a:t>lipoprotein lipase</a:t>
            </a:r>
            <a:r>
              <a:rPr sz="2700" dirty="0">
                <a:cs typeface="Arial Black"/>
              </a:rPr>
              <a:t>, an enzyme needed to break  down bad cholesterols.</a:t>
            </a:r>
          </a:p>
        </p:txBody>
      </p:sp>
      <p:sp>
        <p:nvSpPr>
          <p:cNvPr id="5" name="object 5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08770" y="482917"/>
            <a:ext cx="432371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620" dirty="0"/>
              <a:t>Physical</a:t>
            </a:r>
            <a:r>
              <a:rPr sz="4400" spc="-375" dirty="0"/>
              <a:t> </a:t>
            </a:r>
            <a:r>
              <a:rPr sz="4400" spc="-545" dirty="0"/>
              <a:t>Inactivity</a:t>
            </a:r>
            <a:endParaRPr sz="4400"/>
          </a:p>
        </p:txBody>
      </p:sp>
      <p:sp>
        <p:nvSpPr>
          <p:cNvPr id="4" name="object 4"/>
          <p:cNvSpPr txBox="1"/>
          <p:nvPr/>
        </p:nvSpPr>
        <p:spPr>
          <a:xfrm>
            <a:off x="551394" y="1295400"/>
            <a:ext cx="8038465" cy="306045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121412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cs typeface="Arial Black"/>
              </a:rPr>
              <a:t>Increasing physical activity has been  shown to decrease blood pressure.</a:t>
            </a:r>
          </a:p>
          <a:p>
            <a:pPr>
              <a:lnSpc>
                <a:spcPct val="100000"/>
              </a:lnSpc>
              <a:spcBef>
                <a:spcPts val="15"/>
              </a:spcBef>
              <a:buChar char="•"/>
            </a:pPr>
            <a:endParaRPr sz="3800" dirty="0">
              <a:cs typeface="Arial Black"/>
            </a:endParaRPr>
          </a:p>
          <a:p>
            <a:pPr marL="355600" marR="508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solidFill>
                  <a:srgbClr val="006FC0"/>
                </a:solidFill>
                <a:cs typeface="Arial Black"/>
              </a:rPr>
              <a:t>Moderate to intense physical activity for  30-45 minutes on most days of the week is  recommended.</a:t>
            </a:r>
            <a:endParaRPr sz="3200" dirty="0">
              <a:cs typeface="Arial Black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280792" y="482917"/>
            <a:ext cx="457898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545" dirty="0"/>
              <a:t>Cigarette</a:t>
            </a:r>
            <a:r>
              <a:rPr sz="4400" spc="-340" dirty="0"/>
              <a:t> </a:t>
            </a:r>
            <a:r>
              <a:rPr sz="4400" spc="-540" dirty="0"/>
              <a:t>Smoking</a:t>
            </a:r>
            <a:endParaRPr sz="4400"/>
          </a:p>
        </p:txBody>
      </p:sp>
      <p:sp>
        <p:nvSpPr>
          <p:cNvPr id="4" name="object 4"/>
          <p:cNvSpPr txBox="1"/>
          <p:nvPr/>
        </p:nvSpPr>
        <p:spPr>
          <a:xfrm>
            <a:off x="534987" y="1523745"/>
            <a:ext cx="7787005" cy="398250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indent="-342900" algn="just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5600" algn="l"/>
              </a:tabLst>
            </a:pPr>
            <a:r>
              <a:rPr sz="3200" dirty="0">
                <a:cs typeface="Arial Black"/>
              </a:rPr>
              <a:t>Causes an increase in blood pressure</a:t>
            </a:r>
          </a:p>
          <a:p>
            <a:pPr marL="355600" indent="-342900" algn="just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3200" dirty="0">
                <a:solidFill>
                  <a:srgbClr val="006FC0"/>
                </a:solidFill>
                <a:cs typeface="Arial Black"/>
              </a:rPr>
              <a:t>Smokers usually have lower levels of HDL</a:t>
            </a:r>
            <a:endParaRPr sz="3200" dirty="0">
              <a:cs typeface="Arial Black"/>
            </a:endParaRPr>
          </a:p>
          <a:p>
            <a:pPr marL="355600" marR="5080" indent="-342900" algn="just">
              <a:lnSpc>
                <a:spcPts val="3070"/>
              </a:lnSpc>
              <a:spcBef>
                <a:spcPts val="740"/>
              </a:spcBef>
              <a:buFont typeface="Arial"/>
              <a:buChar char="•"/>
              <a:tabLst>
                <a:tab pos="355600" algn="l"/>
              </a:tabLst>
            </a:pPr>
            <a:r>
              <a:rPr sz="3200" dirty="0">
                <a:solidFill>
                  <a:srgbClr val="FF0000"/>
                </a:solidFill>
                <a:cs typeface="Arial Black"/>
              </a:rPr>
              <a:t>The chemicals in tobacco smoke increase  the build-up of plaque in artery walls and  promote the development of</a:t>
            </a:r>
            <a:r>
              <a:rPr lang="en-GB" sz="3200" dirty="0">
                <a:solidFill>
                  <a:srgbClr val="FF0000"/>
                </a:solidFill>
                <a:cs typeface="Arial Black"/>
              </a:rPr>
              <a:t> </a:t>
            </a:r>
            <a:r>
              <a:rPr sz="3200" dirty="0">
                <a:solidFill>
                  <a:srgbClr val="FF0000"/>
                </a:solidFill>
                <a:cs typeface="Arial Black"/>
              </a:rPr>
              <a:t>blood clots  that can cause heart attacks</a:t>
            </a:r>
            <a:endParaRPr sz="3200" dirty="0">
              <a:cs typeface="Arial Black"/>
            </a:endParaRPr>
          </a:p>
          <a:p>
            <a:pPr marL="355600" marR="501650" indent="-342900">
              <a:lnSpc>
                <a:spcPts val="3070"/>
              </a:lnSpc>
              <a:spcBef>
                <a:spcPts val="78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solidFill>
                  <a:srgbClr val="00AF50"/>
                </a:solidFill>
                <a:cs typeface="Arial Black"/>
              </a:rPr>
              <a:t>Within 1 year of quitting, CHD risk  decreases, within 2 years it reaches the  level of a nonsmoker</a:t>
            </a:r>
            <a:r>
              <a:rPr sz="3200" dirty="0">
                <a:solidFill>
                  <a:srgbClr val="FF0066"/>
                </a:solidFill>
                <a:cs typeface="Arial Black"/>
              </a:rPr>
              <a:t>.</a:t>
            </a:r>
            <a:endParaRPr sz="3200" dirty="0">
              <a:cs typeface="Arial Black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892147" y="482917"/>
            <a:ext cx="536003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495" dirty="0"/>
              <a:t>Alcohol</a:t>
            </a:r>
            <a:r>
              <a:rPr sz="4400" spc="-340" dirty="0"/>
              <a:t> </a:t>
            </a:r>
            <a:r>
              <a:rPr sz="4400" spc="-495" dirty="0"/>
              <a:t>Consumption</a:t>
            </a:r>
            <a:endParaRPr sz="4400" dirty="0"/>
          </a:p>
        </p:txBody>
      </p:sp>
      <p:sp>
        <p:nvSpPr>
          <p:cNvPr id="4" name="object 4"/>
          <p:cNvSpPr txBox="1"/>
          <p:nvPr/>
        </p:nvSpPr>
        <p:spPr>
          <a:xfrm>
            <a:off x="534986" y="1621282"/>
            <a:ext cx="7631430" cy="2568011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cs typeface="Arial Black"/>
              </a:rPr>
              <a:t>In small amounts it acts as a vasodilator-  Good! 1-2 drinks.</a:t>
            </a:r>
          </a:p>
          <a:p>
            <a:pPr>
              <a:lnSpc>
                <a:spcPct val="100000"/>
              </a:lnSpc>
              <a:spcBef>
                <a:spcPts val="15"/>
              </a:spcBef>
              <a:buFont typeface="Arial"/>
              <a:buChar char="•"/>
            </a:pPr>
            <a:endParaRPr sz="3800" dirty="0">
              <a:cs typeface="Arial Black"/>
            </a:endParaRPr>
          </a:p>
          <a:p>
            <a:pPr marL="355600" marR="1586865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cs typeface="Arial Black"/>
              </a:rPr>
              <a:t>In large amounts it acts as a  vasoconstrictor-BAD! 3-4 drinks</a:t>
            </a:r>
          </a:p>
        </p:txBody>
      </p:sp>
      <p:sp>
        <p:nvSpPr>
          <p:cNvPr id="5" name="object 5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305176" y="482917"/>
            <a:ext cx="453263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635" dirty="0"/>
              <a:t>Treatment </a:t>
            </a:r>
            <a:r>
              <a:rPr sz="4400" spc="-340" dirty="0"/>
              <a:t>Of</a:t>
            </a:r>
            <a:r>
              <a:rPr sz="4400" spc="-865" dirty="0"/>
              <a:t> </a:t>
            </a:r>
            <a:r>
              <a:rPr sz="4400" spc="-525" dirty="0"/>
              <a:t>CHD</a:t>
            </a:r>
            <a:endParaRPr sz="4400"/>
          </a:p>
        </p:txBody>
      </p:sp>
      <p:sp>
        <p:nvSpPr>
          <p:cNvPr id="4" name="object 4"/>
          <p:cNvSpPr txBox="1"/>
          <p:nvPr/>
        </p:nvSpPr>
        <p:spPr>
          <a:xfrm>
            <a:off x="534987" y="1575561"/>
            <a:ext cx="7959090" cy="35496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dirty="0">
                <a:cs typeface="Arial Black"/>
              </a:rPr>
              <a:t>To determine location of flow restriction</a:t>
            </a:r>
          </a:p>
          <a:p>
            <a:pPr>
              <a:lnSpc>
                <a:spcPct val="100000"/>
              </a:lnSpc>
            </a:pPr>
            <a:endParaRPr sz="3350" dirty="0">
              <a:cs typeface="Arial Black"/>
            </a:endParaRPr>
          </a:p>
          <a:p>
            <a:pPr marL="355600" marR="5080">
              <a:lnSpc>
                <a:spcPts val="3240"/>
              </a:lnSpc>
            </a:pPr>
            <a:r>
              <a:rPr sz="3000" dirty="0">
                <a:cs typeface="Arial Black"/>
              </a:rPr>
              <a:t>Cardiac Catherization - a tube is inserted into  an artery or vein and dye injected.</a:t>
            </a: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3300" dirty="0">
              <a:cs typeface="Arial Black"/>
            </a:endParaRPr>
          </a:p>
          <a:p>
            <a:pPr marL="355600" marR="702310">
              <a:lnSpc>
                <a:spcPts val="3240"/>
              </a:lnSpc>
            </a:pPr>
            <a:r>
              <a:rPr sz="3000" dirty="0">
                <a:cs typeface="Arial Black"/>
              </a:rPr>
              <a:t>Also a good method to determine the  amount of blood and oxygen the heart is  receiving.</a:t>
            </a:r>
          </a:p>
        </p:txBody>
      </p:sp>
      <p:sp>
        <p:nvSpPr>
          <p:cNvPr id="5" name="object 5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356992" y="482917"/>
            <a:ext cx="442912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635" dirty="0"/>
              <a:t>Treatment </a:t>
            </a:r>
            <a:r>
              <a:rPr sz="4400" spc="-390" dirty="0"/>
              <a:t>of</a:t>
            </a:r>
            <a:r>
              <a:rPr sz="4400" spc="-844" dirty="0"/>
              <a:t> </a:t>
            </a:r>
            <a:r>
              <a:rPr sz="4400" spc="-525" dirty="0"/>
              <a:t>CHD</a:t>
            </a:r>
            <a:endParaRPr sz="4400" dirty="0"/>
          </a:p>
        </p:txBody>
      </p:sp>
      <p:sp>
        <p:nvSpPr>
          <p:cNvPr id="4" name="object 4"/>
          <p:cNvSpPr txBox="1"/>
          <p:nvPr/>
        </p:nvSpPr>
        <p:spPr>
          <a:xfrm>
            <a:off x="534987" y="1621282"/>
            <a:ext cx="7134859" cy="306045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cs typeface="Arial Black"/>
              </a:rPr>
              <a:t>Coronary Artery Bypass Surgery</a:t>
            </a: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3800" dirty="0">
              <a:cs typeface="Arial Black"/>
            </a:endParaRPr>
          </a:p>
          <a:p>
            <a:pPr marL="355600" marR="5080">
              <a:lnSpc>
                <a:spcPct val="100000"/>
              </a:lnSpc>
            </a:pPr>
            <a:r>
              <a:rPr sz="3200" dirty="0">
                <a:cs typeface="Arial Black"/>
              </a:rPr>
              <a:t>The most frequently performed major  surgery in the United States. Surgery  reroutes or bypasses blood around  clogged arteries.</a:t>
            </a:r>
          </a:p>
        </p:txBody>
      </p:sp>
      <p:sp>
        <p:nvSpPr>
          <p:cNvPr id="5" name="object 5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320160" y="482917"/>
            <a:ext cx="250317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635" dirty="0"/>
              <a:t>Treatment</a:t>
            </a:r>
            <a:endParaRPr sz="4400"/>
          </a:p>
        </p:txBody>
      </p:sp>
      <p:sp>
        <p:nvSpPr>
          <p:cNvPr id="4" name="object 4"/>
          <p:cNvSpPr txBox="1"/>
          <p:nvPr/>
        </p:nvSpPr>
        <p:spPr>
          <a:xfrm>
            <a:off x="534987" y="1621282"/>
            <a:ext cx="7444105" cy="306045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cs typeface="Arial Black"/>
              </a:rPr>
              <a:t>Angioplasty (PCTA)</a:t>
            </a: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3800" dirty="0">
              <a:cs typeface="Arial Black"/>
            </a:endParaRPr>
          </a:p>
          <a:p>
            <a:pPr marL="355600" marR="5080">
              <a:lnSpc>
                <a:spcPct val="100000"/>
              </a:lnSpc>
            </a:pPr>
            <a:r>
              <a:rPr sz="3200" dirty="0">
                <a:cs typeface="Arial Black"/>
              </a:rPr>
              <a:t>It involves creating a space in a blocked  artery by inserting a small balloon and  then inflating it. Then a mesh stent is  placed to help maintain the space.</a:t>
            </a:r>
          </a:p>
        </p:txBody>
      </p:sp>
      <p:sp>
        <p:nvSpPr>
          <p:cNvPr id="5" name="object 5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81957" y="482917"/>
            <a:ext cx="677989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465" dirty="0"/>
              <a:t>Diet </a:t>
            </a:r>
            <a:r>
              <a:rPr sz="4400" spc="-495" dirty="0"/>
              <a:t>and </a:t>
            </a:r>
            <a:r>
              <a:rPr sz="4400" spc="-520" dirty="0"/>
              <a:t>Prevention </a:t>
            </a:r>
            <a:r>
              <a:rPr sz="4400" spc="-390" dirty="0"/>
              <a:t>of</a:t>
            </a:r>
            <a:r>
              <a:rPr sz="4400" spc="295" dirty="0"/>
              <a:t> </a:t>
            </a:r>
            <a:r>
              <a:rPr sz="4400" spc="-580" dirty="0"/>
              <a:t>CVD</a:t>
            </a:r>
            <a:endParaRPr sz="4400"/>
          </a:p>
        </p:txBody>
      </p:sp>
      <p:sp>
        <p:nvSpPr>
          <p:cNvPr id="4" name="object 4"/>
          <p:cNvSpPr txBox="1"/>
          <p:nvPr/>
        </p:nvSpPr>
        <p:spPr>
          <a:xfrm>
            <a:off x="534977" y="1939798"/>
            <a:ext cx="7626984" cy="3296543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355600" marR="5080" indent="-342900" algn="just">
              <a:lnSpc>
                <a:spcPts val="2500"/>
              </a:lnSpc>
              <a:spcBef>
                <a:spcPts val="705"/>
              </a:spcBef>
              <a:buFont typeface="Arial"/>
              <a:buChar char="•"/>
              <a:tabLst>
                <a:tab pos="356235" algn="l"/>
              </a:tabLst>
            </a:pPr>
            <a:r>
              <a:rPr sz="2600" dirty="0">
                <a:cs typeface="Arial Black"/>
              </a:rPr>
              <a:t>Eat a variety of fruits and vegetables every day. ( 5  servings - they are naturally low in fat and high in  vitamins and minerals)</a:t>
            </a:r>
          </a:p>
          <a:p>
            <a:pPr marL="355600" indent="-343535" algn="just">
              <a:lnSpc>
                <a:spcPct val="100000"/>
              </a:lnSpc>
              <a:spcBef>
                <a:spcPts val="10"/>
              </a:spcBef>
              <a:buFont typeface="Arial"/>
              <a:buChar char="•"/>
              <a:tabLst>
                <a:tab pos="356235" algn="l"/>
              </a:tabLst>
            </a:pPr>
            <a:r>
              <a:rPr sz="2600" dirty="0">
                <a:cs typeface="Arial Black"/>
              </a:rPr>
              <a:t>Eat a variety of grain products ( 6 a day)</a:t>
            </a:r>
          </a:p>
          <a:p>
            <a:pPr marL="355600" indent="-343535" algn="just">
              <a:lnSpc>
                <a:spcPct val="100000"/>
              </a:lnSpc>
              <a:buFont typeface="Arial"/>
              <a:buChar char="•"/>
              <a:tabLst>
                <a:tab pos="356235" algn="l"/>
              </a:tabLst>
            </a:pPr>
            <a:r>
              <a:rPr sz="2600" dirty="0">
                <a:cs typeface="Arial Black"/>
              </a:rPr>
              <a:t>Choose nonfat or low-fat products.</a:t>
            </a:r>
          </a:p>
          <a:p>
            <a:pPr marL="355600" marR="238760" indent="-342900" algn="just">
              <a:lnSpc>
                <a:spcPts val="2500"/>
              </a:lnSpc>
              <a:spcBef>
                <a:spcPts val="600"/>
              </a:spcBef>
              <a:buFont typeface="Arial"/>
              <a:buChar char="•"/>
              <a:tabLst>
                <a:tab pos="356235" algn="l"/>
              </a:tabLst>
            </a:pPr>
            <a:r>
              <a:rPr sz="2600" dirty="0">
                <a:cs typeface="Arial Black"/>
              </a:rPr>
              <a:t>Use lean meats- choose chicken, fish, turkey and  lean cuts of beef and pork.</a:t>
            </a:r>
          </a:p>
          <a:p>
            <a:pPr marL="355600" marR="390525" indent="-342900" algn="just">
              <a:lnSpc>
                <a:spcPts val="2500"/>
              </a:lnSpc>
              <a:spcBef>
                <a:spcPts val="615"/>
              </a:spcBef>
              <a:buFont typeface="Arial"/>
              <a:buChar char="•"/>
              <a:tabLst>
                <a:tab pos="356235" algn="l"/>
              </a:tabLst>
            </a:pPr>
            <a:r>
              <a:rPr sz="2600" dirty="0">
                <a:cs typeface="Arial Black"/>
              </a:rPr>
              <a:t>Switch to fat-free milk- gradually reduce the fat  content of the milk you drink.</a:t>
            </a:r>
          </a:p>
        </p:txBody>
      </p:sp>
      <p:sp>
        <p:nvSpPr>
          <p:cNvPr id="5" name="object 5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306701" y="482917"/>
            <a:ext cx="452818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480" dirty="0"/>
              <a:t>Dietary</a:t>
            </a:r>
            <a:r>
              <a:rPr sz="4400" spc="-370" dirty="0"/>
              <a:t> </a:t>
            </a:r>
            <a:r>
              <a:rPr sz="4400" spc="-520" dirty="0"/>
              <a:t>Guidelines</a:t>
            </a:r>
            <a:endParaRPr sz="4400"/>
          </a:p>
        </p:txBody>
      </p:sp>
      <p:sp>
        <p:nvSpPr>
          <p:cNvPr id="4" name="object 4"/>
          <p:cNvSpPr txBox="1"/>
          <p:nvPr/>
        </p:nvSpPr>
        <p:spPr>
          <a:xfrm>
            <a:off x="534987" y="1523745"/>
            <a:ext cx="8065770" cy="3900426"/>
          </a:xfrm>
          <a:prstGeom prst="rect">
            <a:avLst/>
          </a:prstGeom>
        </p:spPr>
        <p:txBody>
          <a:bodyPr vert="horz" wrap="square" lIns="0" tIns="107314" rIns="0" bIns="0" rtlCol="0">
            <a:spAutoFit/>
          </a:bodyPr>
          <a:lstStyle/>
          <a:p>
            <a:pPr marL="355600" marR="5080" indent="-342900">
              <a:lnSpc>
                <a:spcPts val="3070"/>
              </a:lnSpc>
              <a:spcBef>
                <a:spcPts val="844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cs typeface="Arial Black"/>
              </a:rPr>
              <a:t>Choose fats with 2 gms or less of saturated  fats per serving such as liquid and tub  margarines, canola oil and olive oil.</a:t>
            </a:r>
          </a:p>
          <a:p>
            <a:pPr marL="355600" marR="349250" indent="-342900">
              <a:lnSpc>
                <a:spcPts val="3070"/>
              </a:lnSpc>
              <a:spcBef>
                <a:spcPts val="7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cs typeface="Arial Black"/>
              </a:rPr>
              <a:t>Balance the number of calories you eat  with the number of calories you use each  day.</a:t>
            </a:r>
          </a:p>
          <a:p>
            <a:pPr marL="355600" marR="353060" indent="-342900">
              <a:lnSpc>
                <a:spcPts val="3070"/>
              </a:lnSpc>
              <a:spcBef>
                <a:spcPts val="7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cs typeface="Arial Black"/>
              </a:rPr>
              <a:t>Maintain a level of physical activity that  keeps you fit and matches the number of  calories you eat.</a:t>
            </a:r>
          </a:p>
        </p:txBody>
      </p:sp>
      <p:sp>
        <p:nvSpPr>
          <p:cNvPr id="5" name="object 5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306701" y="482917"/>
            <a:ext cx="452818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480" dirty="0"/>
              <a:t>Dietary</a:t>
            </a:r>
            <a:r>
              <a:rPr sz="4400" spc="-370" dirty="0"/>
              <a:t> </a:t>
            </a:r>
            <a:r>
              <a:rPr sz="4400" spc="-520" dirty="0"/>
              <a:t>Guidelines</a:t>
            </a:r>
            <a:endParaRPr sz="4400"/>
          </a:p>
        </p:txBody>
      </p:sp>
      <p:sp>
        <p:nvSpPr>
          <p:cNvPr id="4" name="object 4"/>
          <p:cNvSpPr txBox="1"/>
          <p:nvPr/>
        </p:nvSpPr>
        <p:spPr>
          <a:xfrm>
            <a:off x="534987" y="1529841"/>
            <a:ext cx="8041640" cy="3900427"/>
          </a:xfrm>
          <a:prstGeom prst="rect">
            <a:avLst/>
          </a:prstGeom>
        </p:spPr>
        <p:txBody>
          <a:bodyPr vert="horz" wrap="square" lIns="0" tIns="100965" rIns="0" bIns="0" rtlCol="0">
            <a:spAutoFit/>
          </a:bodyPr>
          <a:lstStyle/>
          <a:p>
            <a:pPr marL="355600" marR="5080" indent="-342900">
              <a:lnSpc>
                <a:spcPts val="2880"/>
              </a:lnSpc>
              <a:spcBef>
                <a:spcPts val="7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dirty="0">
                <a:cs typeface="Arial Black"/>
              </a:rPr>
              <a:t>Limit your intake of foods high in calories and  low in nutrition.</a:t>
            </a:r>
          </a:p>
          <a:p>
            <a:pPr>
              <a:lnSpc>
                <a:spcPct val="100000"/>
              </a:lnSpc>
              <a:spcBef>
                <a:spcPts val="40"/>
              </a:spcBef>
              <a:buFont typeface="Arial"/>
              <a:buChar char="•"/>
            </a:pPr>
            <a:endParaRPr sz="3050" dirty="0">
              <a:cs typeface="Arial Black"/>
            </a:endParaRPr>
          </a:p>
          <a:p>
            <a:pPr marL="355600" marR="5080" indent="-342900">
              <a:lnSpc>
                <a:spcPct val="80000"/>
              </a:lnSpc>
              <a:spcBef>
                <a:spcPts val="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dirty="0">
                <a:cs typeface="Arial Black"/>
              </a:rPr>
              <a:t>Limit foods high in saturated fat, trans fat and  cholesterol.</a:t>
            </a:r>
          </a:p>
          <a:p>
            <a:pPr marL="355600" indent="-342900">
              <a:lnSpc>
                <a:spcPct val="100000"/>
              </a:lnSpc>
              <a:spcBef>
                <a:spcPts val="36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dirty="0">
                <a:cs typeface="Arial Black"/>
              </a:rPr>
              <a:t>Eat less than 6 g of salt a day.</a:t>
            </a:r>
          </a:p>
          <a:p>
            <a:pPr marL="355600" indent="-342900">
              <a:lnSpc>
                <a:spcPct val="100000"/>
              </a:lnSpc>
              <a:spcBef>
                <a:spcPts val="36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dirty="0">
                <a:cs typeface="Arial Black"/>
              </a:rPr>
              <a:t>Have no more than one alcoholic drink a day.</a:t>
            </a:r>
          </a:p>
        </p:txBody>
      </p:sp>
      <p:sp>
        <p:nvSpPr>
          <p:cNvPr id="5" name="object 5"/>
          <p:cNvSpPr/>
          <p:nvPr/>
        </p:nvSpPr>
        <p:spPr>
          <a:xfrm>
            <a:off x="425195" y="550163"/>
            <a:ext cx="1798320" cy="5928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01150" y="482917"/>
            <a:ext cx="434149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620" dirty="0"/>
              <a:t>Step </a:t>
            </a:r>
            <a:r>
              <a:rPr sz="4400" spc="-545" dirty="0"/>
              <a:t>I </a:t>
            </a:r>
            <a:r>
              <a:rPr sz="4400" spc="-495" dirty="0"/>
              <a:t>and </a:t>
            </a:r>
            <a:r>
              <a:rPr sz="4400" spc="-545" dirty="0"/>
              <a:t>II</a:t>
            </a:r>
            <a:r>
              <a:rPr sz="4400" spc="-340" dirty="0"/>
              <a:t> </a:t>
            </a:r>
            <a:r>
              <a:rPr sz="4400" spc="-535" dirty="0"/>
              <a:t>Diets</a:t>
            </a:r>
            <a:endParaRPr sz="4400" dirty="0"/>
          </a:p>
        </p:txBody>
      </p:sp>
      <p:sp>
        <p:nvSpPr>
          <p:cNvPr id="4" name="object 4"/>
          <p:cNvSpPr txBox="1"/>
          <p:nvPr/>
        </p:nvSpPr>
        <p:spPr>
          <a:xfrm>
            <a:off x="915987" y="1543558"/>
            <a:ext cx="7740650" cy="517525"/>
          </a:xfrm>
          <a:prstGeom prst="rect">
            <a:avLst/>
          </a:prstGeom>
        </p:spPr>
        <p:txBody>
          <a:bodyPr vert="horz" wrap="square" lIns="0" tIns="99060" rIns="0" bIns="0" rtlCol="0">
            <a:spAutoFit/>
          </a:bodyPr>
          <a:lstStyle/>
          <a:p>
            <a:pPr marL="12700" marR="5080">
              <a:lnSpc>
                <a:spcPct val="70000"/>
              </a:lnSpc>
              <a:spcBef>
                <a:spcPts val="780"/>
              </a:spcBef>
            </a:pPr>
            <a:r>
              <a:rPr sz="1900" dirty="0">
                <a:cs typeface="Arial Black"/>
              </a:rPr>
              <a:t>To treat high blood pressure and hypercholesterolemia and are designed  to lower LDL levels, while at the same time promoting good nutrition.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4938" y="2968497"/>
            <a:ext cx="1751330" cy="25622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93700" indent="-381635">
              <a:lnSpc>
                <a:spcPts val="2965"/>
              </a:lnSpc>
              <a:spcBef>
                <a:spcPts val="105"/>
              </a:spcBef>
              <a:buAutoNum type="arabicPeriod"/>
              <a:tabLst>
                <a:tab pos="394335" algn="l"/>
              </a:tabLst>
            </a:pPr>
            <a:r>
              <a:rPr sz="2600" dirty="0">
                <a:cs typeface="Arial Black"/>
              </a:rPr>
              <a:t>Total fat</a:t>
            </a:r>
          </a:p>
          <a:p>
            <a:pPr marL="393700" indent="-381635">
              <a:lnSpc>
                <a:spcPts val="2810"/>
              </a:lnSpc>
              <a:buAutoNum type="arabicPeriod"/>
              <a:tabLst>
                <a:tab pos="394335" algn="l"/>
              </a:tabLst>
            </a:pPr>
            <a:r>
              <a:rPr sz="2600" dirty="0">
                <a:cs typeface="Arial Black"/>
              </a:rPr>
              <a:t>Sat fat</a:t>
            </a:r>
          </a:p>
          <a:p>
            <a:pPr marL="393700" indent="-381635">
              <a:lnSpc>
                <a:spcPts val="2810"/>
              </a:lnSpc>
              <a:buAutoNum type="arabicPeriod"/>
              <a:tabLst>
                <a:tab pos="394335" algn="l"/>
              </a:tabLst>
            </a:pPr>
            <a:r>
              <a:rPr sz="2600" dirty="0">
                <a:cs typeface="Arial Black"/>
              </a:rPr>
              <a:t>Poly fat</a:t>
            </a:r>
          </a:p>
          <a:p>
            <a:pPr marL="393700" indent="-381635">
              <a:lnSpc>
                <a:spcPts val="2810"/>
              </a:lnSpc>
              <a:buAutoNum type="arabicPeriod"/>
              <a:tabLst>
                <a:tab pos="394335" algn="l"/>
              </a:tabLst>
            </a:pPr>
            <a:r>
              <a:rPr sz="2600" dirty="0">
                <a:cs typeface="Arial Black"/>
              </a:rPr>
              <a:t>Mono fat</a:t>
            </a:r>
          </a:p>
          <a:p>
            <a:pPr marL="393700" indent="-381635">
              <a:lnSpc>
                <a:spcPts val="2810"/>
              </a:lnSpc>
              <a:buAutoNum type="arabicPeriod"/>
              <a:tabLst>
                <a:tab pos="394335" algn="l"/>
              </a:tabLst>
            </a:pPr>
            <a:r>
              <a:rPr sz="2600" dirty="0">
                <a:cs typeface="Arial Black"/>
              </a:rPr>
              <a:t>Carb</a:t>
            </a:r>
          </a:p>
          <a:p>
            <a:pPr marL="393700" indent="-381635">
              <a:lnSpc>
                <a:spcPts val="2810"/>
              </a:lnSpc>
              <a:buAutoNum type="arabicPeriod"/>
              <a:tabLst>
                <a:tab pos="394335" algn="l"/>
              </a:tabLst>
            </a:pPr>
            <a:r>
              <a:rPr sz="2600" dirty="0">
                <a:cs typeface="Arial Black"/>
              </a:rPr>
              <a:t>Pro</a:t>
            </a:r>
          </a:p>
          <a:p>
            <a:pPr marL="393700" indent="-381000">
              <a:lnSpc>
                <a:spcPts val="2965"/>
              </a:lnSpc>
              <a:buAutoNum type="arabicPeriod"/>
              <a:tabLst>
                <a:tab pos="393700" algn="l"/>
              </a:tabLst>
            </a:pPr>
            <a:r>
              <a:rPr sz="2600" dirty="0">
                <a:cs typeface="Arial Black"/>
              </a:rPr>
              <a:t>Chol.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78184" y="2255266"/>
            <a:ext cx="2483485" cy="32753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dirty="0">
                <a:cs typeface="Arial Black"/>
              </a:rPr>
              <a:t>Step I</a:t>
            </a:r>
          </a:p>
          <a:p>
            <a:pPr marL="12700">
              <a:lnSpc>
                <a:spcPts val="2965"/>
              </a:lnSpc>
              <a:spcBef>
                <a:spcPts val="2495"/>
              </a:spcBef>
            </a:pPr>
            <a:r>
              <a:rPr sz="2600" dirty="0">
                <a:cs typeface="Arial Black"/>
              </a:rPr>
              <a:t>30% or less</a:t>
            </a:r>
          </a:p>
          <a:p>
            <a:pPr marL="12700">
              <a:lnSpc>
                <a:spcPts val="2810"/>
              </a:lnSpc>
            </a:pPr>
            <a:r>
              <a:rPr sz="2600" dirty="0">
                <a:cs typeface="Arial Black"/>
              </a:rPr>
              <a:t>7-10%</a:t>
            </a:r>
          </a:p>
          <a:p>
            <a:pPr marL="12700">
              <a:lnSpc>
                <a:spcPts val="2810"/>
              </a:lnSpc>
            </a:pPr>
            <a:r>
              <a:rPr sz="2600" dirty="0">
                <a:cs typeface="Arial Black"/>
              </a:rPr>
              <a:t>up to 10%</a:t>
            </a:r>
          </a:p>
          <a:p>
            <a:pPr marL="12700">
              <a:lnSpc>
                <a:spcPts val="2810"/>
              </a:lnSpc>
            </a:pPr>
            <a:r>
              <a:rPr sz="2600" dirty="0">
                <a:cs typeface="Arial Black"/>
              </a:rPr>
              <a:t>Up to 15%</a:t>
            </a:r>
          </a:p>
          <a:p>
            <a:pPr marL="12700">
              <a:lnSpc>
                <a:spcPts val="2810"/>
              </a:lnSpc>
            </a:pPr>
            <a:r>
              <a:rPr sz="2600" dirty="0">
                <a:cs typeface="Arial Black"/>
              </a:rPr>
              <a:t>55% or more</a:t>
            </a:r>
          </a:p>
          <a:p>
            <a:pPr marL="12700" marR="5080">
              <a:lnSpc>
                <a:spcPts val="2810"/>
              </a:lnSpc>
              <a:spcBef>
                <a:spcPts val="195"/>
              </a:spcBef>
            </a:pPr>
            <a:r>
              <a:rPr sz="2600" dirty="0">
                <a:cs typeface="Arial Black"/>
              </a:rPr>
              <a:t>Approx 15%  Less than 300mg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21406" y="2255266"/>
            <a:ext cx="2494915" cy="32753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dirty="0">
                <a:cs typeface="Arial Black"/>
              </a:rPr>
              <a:t>Step II</a:t>
            </a:r>
          </a:p>
          <a:p>
            <a:pPr marL="12700">
              <a:lnSpc>
                <a:spcPts val="2965"/>
              </a:lnSpc>
              <a:spcBef>
                <a:spcPts val="2495"/>
              </a:spcBef>
            </a:pPr>
            <a:r>
              <a:rPr sz="2600" dirty="0">
                <a:cs typeface="Arial Black"/>
              </a:rPr>
              <a:t>30% or less</a:t>
            </a:r>
          </a:p>
          <a:p>
            <a:pPr marL="927100">
              <a:lnSpc>
                <a:spcPts val="2810"/>
              </a:lnSpc>
            </a:pPr>
            <a:r>
              <a:rPr sz="2600" dirty="0">
                <a:cs typeface="Arial Black"/>
              </a:rPr>
              <a:t>7%</a:t>
            </a:r>
          </a:p>
          <a:p>
            <a:pPr marL="12700">
              <a:lnSpc>
                <a:spcPts val="2810"/>
              </a:lnSpc>
            </a:pPr>
            <a:r>
              <a:rPr sz="2600" dirty="0">
                <a:cs typeface="Arial Black"/>
              </a:rPr>
              <a:t>up to 10%</a:t>
            </a:r>
          </a:p>
          <a:p>
            <a:pPr marL="12700">
              <a:lnSpc>
                <a:spcPts val="2810"/>
              </a:lnSpc>
            </a:pPr>
            <a:r>
              <a:rPr sz="2600" dirty="0">
                <a:cs typeface="Arial Black"/>
              </a:rPr>
              <a:t>up to 15%</a:t>
            </a:r>
          </a:p>
          <a:p>
            <a:pPr marL="12700">
              <a:lnSpc>
                <a:spcPts val="2810"/>
              </a:lnSpc>
            </a:pPr>
            <a:r>
              <a:rPr sz="2600" dirty="0">
                <a:cs typeface="Arial Black"/>
              </a:rPr>
              <a:t>55% or more</a:t>
            </a:r>
          </a:p>
          <a:p>
            <a:pPr marL="12700">
              <a:lnSpc>
                <a:spcPts val="2810"/>
              </a:lnSpc>
            </a:pPr>
            <a:r>
              <a:rPr sz="2600" dirty="0">
                <a:cs typeface="Arial Black"/>
              </a:rPr>
              <a:t>Approx 15%</a:t>
            </a:r>
          </a:p>
          <a:p>
            <a:pPr marL="12700">
              <a:lnSpc>
                <a:spcPts val="2965"/>
              </a:lnSpc>
            </a:pPr>
            <a:r>
              <a:rPr sz="2600" dirty="0">
                <a:cs typeface="Arial Black"/>
              </a:rPr>
              <a:t>less than 200 mg</a:t>
            </a:r>
          </a:p>
        </p:txBody>
      </p:sp>
      <p:sp>
        <p:nvSpPr>
          <p:cNvPr id="8" name="object 8"/>
          <p:cNvSpPr/>
          <p:nvPr/>
        </p:nvSpPr>
        <p:spPr>
          <a:xfrm>
            <a:off x="457200" y="611123"/>
            <a:ext cx="1798320" cy="59282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31643" y="482917"/>
            <a:ext cx="427990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725" dirty="0"/>
              <a:t>Exercise </a:t>
            </a:r>
            <a:r>
              <a:rPr sz="4400" spc="-495" dirty="0"/>
              <a:t>and</a:t>
            </a:r>
            <a:r>
              <a:rPr sz="4400" spc="-665" dirty="0"/>
              <a:t> </a:t>
            </a:r>
            <a:r>
              <a:rPr sz="4400" spc="-580" dirty="0"/>
              <a:t>CVD</a:t>
            </a:r>
            <a:endParaRPr sz="4400"/>
          </a:p>
        </p:txBody>
      </p:sp>
      <p:sp>
        <p:nvSpPr>
          <p:cNvPr id="4" name="object 4"/>
          <p:cNvSpPr txBox="1"/>
          <p:nvPr/>
        </p:nvSpPr>
        <p:spPr>
          <a:xfrm>
            <a:off x="534987" y="1264310"/>
            <a:ext cx="8267065" cy="4195378"/>
          </a:xfrm>
          <a:prstGeom prst="rect">
            <a:avLst/>
          </a:prstGeom>
        </p:spPr>
        <p:txBody>
          <a:bodyPr vert="horz" wrap="square" lIns="0" tIns="107314" rIns="0" bIns="0" rtlCol="0">
            <a:spAutoFit/>
          </a:bodyPr>
          <a:lstStyle/>
          <a:p>
            <a:pPr marL="12700" marR="5080">
              <a:lnSpc>
                <a:spcPts val="3070"/>
              </a:lnSpc>
              <a:spcBef>
                <a:spcPts val="844"/>
              </a:spcBef>
            </a:pPr>
            <a:r>
              <a:rPr sz="3200" dirty="0">
                <a:cs typeface="Arial Black"/>
              </a:rPr>
              <a:t>Good in preventing and treating those at high  risk;</a:t>
            </a: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2700" dirty="0">
              <a:cs typeface="Arial Black"/>
            </a:endParaRPr>
          </a:p>
          <a:p>
            <a:pPr marL="527685" indent="-515620">
              <a:lnSpc>
                <a:spcPct val="100000"/>
              </a:lnSpc>
              <a:buAutoNum type="arabicPeriod"/>
              <a:tabLst>
                <a:tab pos="527685" algn="l"/>
                <a:tab pos="528320" algn="l"/>
              </a:tabLst>
            </a:pPr>
            <a:r>
              <a:rPr sz="3200" dirty="0">
                <a:cs typeface="Arial Black"/>
              </a:rPr>
              <a:t>Reduces incidence of obesity.</a:t>
            </a:r>
          </a:p>
          <a:p>
            <a:pPr marL="527685" indent="-515620">
              <a:lnSpc>
                <a:spcPct val="100000"/>
              </a:lnSpc>
              <a:buAutoNum type="arabicPeriod"/>
              <a:tabLst>
                <a:tab pos="527685" algn="l"/>
                <a:tab pos="528320" algn="l"/>
              </a:tabLst>
            </a:pPr>
            <a:r>
              <a:rPr sz="3200" dirty="0">
                <a:cs typeface="Arial Black"/>
              </a:rPr>
              <a:t>Increases HDL</a:t>
            </a:r>
          </a:p>
          <a:p>
            <a:pPr marL="527685" indent="-515620">
              <a:lnSpc>
                <a:spcPct val="100000"/>
              </a:lnSpc>
              <a:buAutoNum type="arabicPeriod"/>
              <a:tabLst>
                <a:tab pos="527685" algn="l"/>
                <a:tab pos="528320" algn="l"/>
              </a:tabLst>
            </a:pPr>
            <a:r>
              <a:rPr sz="3200" dirty="0">
                <a:cs typeface="Arial Black"/>
              </a:rPr>
              <a:t>Lowers LDL and total cholesterol</a:t>
            </a:r>
          </a:p>
          <a:p>
            <a:pPr marL="527685" indent="-515620">
              <a:lnSpc>
                <a:spcPct val="100000"/>
              </a:lnSpc>
              <a:buAutoNum type="arabicPeriod"/>
              <a:tabLst>
                <a:tab pos="527685" algn="l"/>
                <a:tab pos="528320" algn="l"/>
              </a:tabLst>
            </a:pPr>
            <a:r>
              <a:rPr sz="3200" dirty="0">
                <a:cs typeface="Arial Black"/>
              </a:rPr>
              <a:t>Helps control diabetes and hypertension</a:t>
            </a:r>
          </a:p>
          <a:p>
            <a:pPr marL="527685" marR="791210" indent="-515620">
              <a:lnSpc>
                <a:spcPts val="3070"/>
              </a:lnSpc>
              <a:spcBef>
                <a:spcPts val="745"/>
              </a:spcBef>
              <a:buAutoNum type="arabicPeriod"/>
              <a:tabLst>
                <a:tab pos="527685" algn="l"/>
                <a:tab pos="528320" algn="l"/>
              </a:tabLst>
            </a:pPr>
            <a:r>
              <a:rPr sz="3200" dirty="0">
                <a:cs typeface="Arial Black"/>
              </a:rPr>
              <a:t>Those at high risk should take part in a  specially supervised program.</a:t>
            </a:r>
          </a:p>
        </p:txBody>
      </p:sp>
      <p:sp>
        <p:nvSpPr>
          <p:cNvPr id="5" name="object 5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44810" y="493039"/>
            <a:ext cx="7851775" cy="4679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900" b="1" spc="-160" dirty="0">
                <a:latin typeface="Arial"/>
                <a:cs typeface="Arial"/>
              </a:rPr>
              <a:t>Phases </a:t>
            </a:r>
            <a:r>
              <a:rPr sz="2900" b="1" spc="50" dirty="0">
                <a:latin typeface="Arial"/>
                <a:cs typeface="Arial"/>
              </a:rPr>
              <a:t>of </a:t>
            </a:r>
            <a:r>
              <a:rPr sz="2900" b="1" spc="30" dirty="0">
                <a:latin typeface="Arial"/>
                <a:cs typeface="Arial"/>
              </a:rPr>
              <a:t>the </a:t>
            </a:r>
            <a:r>
              <a:rPr sz="2900" b="1" spc="-85" dirty="0">
                <a:latin typeface="Arial"/>
                <a:cs typeface="Arial"/>
              </a:rPr>
              <a:t>Cardiac </a:t>
            </a:r>
            <a:r>
              <a:rPr sz="2900" b="1" spc="-5" dirty="0">
                <a:latin typeface="Arial"/>
                <a:cs typeface="Arial"/>
              </a:rPr>
              <a:t>Rehabilitation</a:t>
            </a:r>
            <a:r>
              <a:rPr sz="2900" b="1" spc="70" dirty="0">
                <a:latin typeface="Arial"/>
                <a:cs typeface="Arial"/>
              </a:rPr>
              <a:t> </a:t>
            </a:r>
            <a:r>
              <a:rPr sz="2900" b="1" spc="-10" dirty="0">
                <a:latin typeface="Arial"/>
                <a:cs typeface="Arial"/>
              </a:rPr>
              <a:t>Program</a:t>
            </a:r>
            <a:endParaRPr sz="29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576832"/>
            <a:ext cx="7860030" cy="3745256"/>
          </a:xfrm>
          <a:prstGeom prst="rect">
            <a:avLst/>
          </a:prstGeom>
        </p:spPr>
        <p:txBody>
          <a:bodyPr vert="horz" wrap="square" lIns="0" tIns="64135" rIns="0" bIns="0" rtlCol="0">
            <a:spAutoFit/>
          </a:bodyPr>
          <a:lstStyle/>
          <a:p>
            <a:pPr marL="355600" marR="5080">
              <a:lnSpc>
                <a:spcPts val="3240"/>
              </a:lnSpc>
              <a:spcBef>
                <a:spcPts val="505"/>
              </a:spcBef>
            </a:pPr>
            <a:r>
              <a:rPr sz="3000" dirty="0">
                <a:cs typeface="Arial Black"/>
              </a:rPr>
              <a:t>The Cardiac Rehabilitation Program consists  of 4 phases. The phase at which each patient  enters the program depends on;</a:t>
            </a:r>
          </a:p>
          <a:p>
            <a:pPr marL="927100" indent="-914400">
              <a:lnSpc>
                <a:spcPct val="100000"/>
              </a:lnSpc>
              <a:spcBef>
                <a:spcPts val="315"/>
              </a:spcBef>
              <a:buClr>
                <a:srgbClr val="000000"/>
              </a:buClr>
              <a:buFont typeface="Arial"/>
              <a:buChar char="•"/>
              <a:tabLst>
                <a:tab pos="926465" algn="l"/>
                <a:tab pos="927100" algn="l"/>
              </a:tabLst>
            </a:pPr>
            <a:r>
              <a:rPr sz="3000" dirty="0">
                <a:solidFill>
                  <a:srgbClr val="00AF50"/>
                </a:solidFill>
                <a:cs typeface="Arial Black"/>
              </a:rPr>
              <a:t>state of recovery,</a:t>
            </a:r>
            <a:endParaRPr sz="3000" dirty="0">
              <a:cs typeface="Arial Black"/>
            </a:endParaRPr>
          </a:p>
          <a:p>
            <a:pPr marL="927100" indent="-91440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Font typeface="Arial"/>
              <a:buChar char="•"/>
              <a:tabLst>
                <a:tab pos="926465" algn="l"/>
                <a:tab pos="927100" algn="l"/>
              </a:tabLst>
            </a:pPr>
            <a:r>
              <a:rPr sz="3000" dirty="0">
                <a:solidFill>
                  <a:srgbClr val="006FC0"/>
                </a:solidFill>
                <a:cs typeface="Arial Black"/>
              </a:rPr>
              <a:t>current state of health,</a:t>
            </a:r>
            <a:endParaRPr sz="3000" dirty="0">
              <a:cs typeface="Arial Black"/>
            </a:endParaRPr>
          </a:p>
          <a:p>
            <a:pPr marL="927100" indent="-914400">
              <a:lnSpc>
                <a:spcPct val="100000"/>
              </a:lnSpc>
              <a:spcBef>
                <a:spcPts val="359"/>
              </a:spcBef>
              <a:buClr>
                <a:srgbClr val="000000"/>
              </a:buClr>
              <a:buFont typeface="Arial"/>
              <a:buChar char="•"/>
              <a:tabLst>
                <a:tab pos="926465" algn="l"/>
                <a:tab pos="927100" algn="l"/>
              </a:tabLst>
            </a:pPr>
            <a:r>
              <a:rPr sz="3000" dirty="0">
                <a:solidFill>
                  <a:srgbClr val="FF0000"/>
                </a:solidFill>
                <a:cs typeface="Arial Black"/>
              </a:rPr>
              <a:t>current activity level,</a:t>
            </a:r>
            <a:endParaRPr sz="3000" dirty="0">
              <a:cs typeface="Arial Black"/>
            </a:endParaRPr>
          </a:p>
          <a:p>
            <a:pPr marL="927100" marR="2109470" indent="-914400">
              <a:lnSpc>
                <a:spcPts val="3240"/>
              </a:lnSpc>
              <a:spcBef>
                <a:spcPts val="765"/>
              </a:spcBef>
              <a:buClr>
                <a:srgbClr val="000000"/>
              </a:buClr>
              <a:buFont typeface="Arial"/>
              <a:buChar char="•"/>
              <a:tabLst>
                <a:tab pos="926465" algn="l"/>
                <a:tab pos="927100" algn="l"/>
              </a:tabLst>
            </a:pPr>
            <a:r>
              <a:rPr sz="3000" dirty="0">
                <a:solidFill>
                  <a:srgbClr val="C00000"/>
                </a:solidFill>
                <a:cs typeface="Arial Black"/>
              </a:rPr>
              <a:t>past experience with lifestyle  counselling and/or exercise.</a:t>
            </a:r>
            <a:endParaRPr sz="3000" dirty="0">
              <a:cs typeface="Arial Black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30320" y="482917"/>
            <a:ext cx="188404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b="1" spc="-190" dirty="0">
                <a:latin typeface="Arial"/>
                <a:cs typeface="Arial"/>
              </a:rPr>
              <a:t>Phase</a:t>
            </a:r>
            <a:r>
              <a:rPr sz="4400" b="1" spc="-105" dirty="0">
                <a:latin typeface="Arial"/>
                <a:cs typeface="Arial"/>
              </a:rPr>
              <a:t> </a:t>
            </a:r>
            <a:r>
              <a:rPr sz="4400" b="1" spc="170" dirty="0">
                <a:latin typeface="Arial"/>
                <a:cs typeface="Arial"/>
              </a:rPr>
              <a:t>I</a:t>
            </a:r>
            <a:endParaRPr sz="4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78839" y="1531111"/>
            <a:ext cx="7155815" cy="3651256"/>
          </a:xfrm>
          <a:prstGeom prst="rect">
            <a:avLst/>
          </a:prstGeom>
        </p:spPr>
        <p:txBody>
          <a:bodyPr vert="horz" wrap="square" lIns="0" tIns="104140" rIns="0" bIns="0" rtlCol="0">
            <a:spAutoFit/>
          </a:bodyPr>
          <a:lstStyle/>
          <a:p>
            <a:pPr marL="12700" marR="487045">
              <a:lnSpc>
                <a:spcPct val="80000"/>
              </a:lnSpc>
              <a:spcBef>
                <a:spcPts val="820"/>
              </a:spcBef>
            </a:pPr>
            <a:r>
              <a:rPr sz="3000" dirty="0">
                <a:cs typeface="Arial Black"/>
              </a:rPr>
              <a:t>Patients are still in the hospital after the  diagnosis of a heart problem.</a:t>
            </a:r>
          </a:p>
          <a:p>
            <a:pPr>
              <a:lnSpc>
                <a:spcPct val="100000"/>
              </a:lnSpc>
              <a:spcBef>
                <a:spcPts val="65"/>
              </a:spcBef>
            </a:pPr>
            <a:endParaRPr sz="3000" dirty="0">
              <a:cs typeface="Arial Black"/>
            </a:endParaRPr>
          </a:p>
          <a:p>
            <a:pPr marL="12700" marR="5080" algn="just">
              <a:lnSpc>
                <a:spcPts val="2880"/>
              </a:lnSpc>
            </a:pPr>
            <a:r>
              <a:rPr sz="3000" dirty="0">
                <a:cs typeface="Arial Black"/>
              </a:rPr>
              <a:t>The physician usually provides a referral to  the Cardiac Rehabilitation Program at that  time, who review the diagnosis,</a:t>
            </a: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3050" dirty="0">
              <a:cs typeface="Arial Black"/>
            </a:endParaRPr>
          </a:p>
          <a:p>
            <a:pPr marL="12700" marR="7620">
              <a:lnSpc>
                <a:spcPct val="80000"/>
              </a:lnSpc>
            </a:pPr>
            <a:r>
              <a:rPr sz="3000" dirty="0">
                <a:cs typeface="Arial Black"/>
              </a:rPr>
              <a:t>Discuss &amp; Advice on medications, diet and  activity level after discharge.</a:t>
            </a:r>
          </a:p>
        </p:txBody>
      </p:sp>
      <p:sp>
        <p:nvSpPr>
          <p:cNvPr id="4" name="object 4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541928" y="482917"/>
            <a:ext cx="2059939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b="1" spc="-190" dirty="0">
                <a:latin typeface="Arial"/>
                <a:cs typeface="Arial"/>
              </a:rPr>
              <a:t>Phase</a:t>
            </a:r>
            <a:r>
              <a:rPr sz="4400" b="1" spc="-100" dirty="0">
                <a:latin typeface="Arial"/>
                <a:cs typeface="Arial"/>
              </a:rPr>
              <a:t> </a:t>
            </a:r>
            <a:r>
              <a:rPr sz="4400" b="1" spc="165" dirty="0">
                <a:latin typeface="Arial"/>
                <a:cs typeface="Arial"/>
              </a:rPr>
              <a:t>II</a:t>
            </a:r>
            <a:endParaRPr sz="4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360919"/>
            <a:ext cx="7991475" cy="3799695"/>
          </a:xfrm>
          <a:prstGeom prst="rect">
            <a:avLst/>
          </a:prstGeom>
        </p:spPr>
        <p:txBody>
          <a:bodyPr vert="horz" wrap="square" lIns="0" tIns="83820" rIns="0" bIns="0" rtlCol="0">
            <a:spAutoFit/>
          </a:bodyPr>
          <a:lstStyle/>
          <a:p>
            <a:pPr marL="355600" marR="5080" indent="-342900">
              <a:lnSpc>
                <a:spcPts val="2300"/>
              </a:lnSpc>
              <a:spcBef>
                <a:spcPts val="6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cs typeface="Arial Black"/>
              </a:rPr>
              <a:t>Patients within two to four weeks after recovering from a  heart attack or heart surgery.</a:t>
            </a:r>
          </a:p>
          <a:p>
            <a:pPr>
              <a:lnSpc>
                <a:spcPct val="100000"/>
              </a:lnSpc>
              <a:spcBef>
                <a:spcPts val="25"/>
              </a:spcBef>
              <a:buFont typeface="Arial"/>
              <a:buChar char="•"/>
            </a:pPr>
            <a:endParaRPr sz="2450" dirty="0">
              <a:cs typeface="Arial Black"/>
            </a:endParaRPr>
          </a:p>
          <a:p>
            <a:pPr marL="355600" marR="226060" indent="-342900">
              <a:lnSpc>
                <a:spcPct val="8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cs typeface="Arial Black"/>
              </a:rPr>
              <a:t>Cardiac rehabilitation centres on preventing weakening  muscles as the heart begins to heal (evaluation of the  medical condition of each individual patient).</a:t>
            </a:r>
          </a:p>
          <a:p>
            <a:pPr>
              <a:lnSpc>
                <a:spcPct val="100000"/>
              </a:lnSpc>
              <a:buFont typeface="Arial"/>
              <a:buChar char="•"/>
            </a:pPr>
            <a:endParaRPr sz="2450" dirty="0">
              <a:cs typeface="Arial Black"/>
            </a:endParaRPr>
          </a:p>
          <a:p>
            <a:pPr marL="355600" marR="335915" indent="-342900">
              <a:lnSpc>
                <a:spcPct val="8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cs typeface="Arial Black"/>
              </a:rPr>
              <a:t>Treatment during this period includes a low-level  exercise tolerance test with a cardiologist in order to  establish a customised exercise schedule, and low-  intensity aerobic exercise for short periods of time,  progressively working up to 30 minutes of continuous,  leisurely exercise.</a:t>
            </a:r>
          </a:p>
        </p:txBody>
      </p:sp>
      <p:sp>
        <p:nvSpPr>
          <p:cNvPr id="4" name="object 4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53536" y="482917"/>
            <a:ext cx="223710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b="1" spc="-190" dirty="0">
                <a:latin typeface="Arial"/>
                <a:cs typeface="Arial"/>
              </a:rPr>
              <a:t>Phase</a:t>
            </a:r>
            <a:r>
              <a:rPr sz="4400" b="1" spc="-100" dirty="0">
                <a:latin typeface="Arial"/>
                <a:cs typeface="Arial"/>
              </a:rPr>
              <a:t> </a:t>
            </a:r>
            <a:r>
              <a:rPr sz="4400" b="1" spc="165" dirty="0">
                <a:latin typeface="Arial"/>
                <a:cs typeface="Arial"/>
              </a:rPr>
              <a:t>III</a:t>
            </a:r>
            <a:endParaRPr sz="440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xfrm>
            <a:off x="878839" y="1188656"/>
            <a:ext cx="7632065" cy="28209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450"/>
              </a:lnSpc>
              <a:spcBef>
                <a:spcPts val="100"/>
              </a:spcBef>
            </a:pPr>
            <a:r>
              <a:rPr dirty="0">
                <a:solidFill>
                  <a:srgbClr val="C00000"/>
                </a:solidFill>
                <a:latin typeface="+mn-lt"/>
              </a:rPr>
              <a:t>Patients </a:t>
            </a:r>
            <a:r>
              <a:rPr dirty="0">
                <a:latin typeface="+mn-lt"/>
              </a:rPr>
              <a:t>change to the role of </a:t>
            </a:r>
            <a:r>
              <a:rPr dirty="0">
                <a:solidFill>
                  <a:srgbClr val="006FC0"/>
                </a:solidFill>
                <a:latin typeface="+mn-lt"/>
              </a:rPr>
              <a:t>participants </a:t>
            </a:r>
            <a:r>
              <a:rPr dirty="0">
                <a:latin typeface="+mn-lt"/>
              </a:rPr>
              <a:t>in their care</a:t>
            </a:r>
          </a:p>
          <a:p>
            <a:pPr marL="12700" marR="575945">
              <a:lnSpc>
                <a:spcPct val="70000"/>
              </a:lnSpc>
              <a:spcBef>
                <a:spcPts val="430"/>
              </a:spcBef>
            </a:pPr>
            <a:r>
              <a:rPr dirty="0">
                <a:latin typeface="+mn-lt"/>
              </a:rPr>
              <a:t>by learning how to reduce their risk for further heart  disease events.</a:t>
            </a:r>
          </a:p>
          <a:p>
            <a:pPr>
              <a:lnSpc>
                <a:spcPct val="100000"/>
              </a:lnSpc>
              <a:spcBef>
                <a:spcPts val="65"/>
              </a:spcBef>
            </a:pPr>
            <a:endParaRPr sz="2200" dirty="0">
              <a:latin typeface="+mn-lt"/>
            </a:endParaRPr>
          </a:p>
          <a:p>
            <a:pPr marL="12700" marR="5080">
              <a:lnSpc>
                <a:spcPct val="70000"/>
              </a:lnSpc>
            </a:pPr>
            <a:r>
              <a:rPr dirty="0">
                <a:solidFill>
                  <a:srgbClr val="00AF50"/>
                </a:solidFill>
                <a:latin typeface="+mn-lt"/>
              </a:rPr>
              <a:t>Participants enter group education, counselling and  exercise training sessions which build upon learning </a:t>
            </a:r>
            <a:r>
              <a:rPr lang="en-GB" dirty="0">
                <a:solidFill>
                  <a:srgbClr val="00AF50"/>
                </a:solidFill>
                <a:latin typeface="+mn-lt"/>
              </a:rPr>
              <a:t>skills in caring for themselves. Participants learn to identify and better control lifestyle factors such as stress, diabetes, bodyweight, Cholesterol levels, blood pressure, smoking and heart symptoms</a:t>
            </a:r>
            <a:endParaRPr dirty="0">
              <a:solidFill>
                <a:srgbClr val="00AF50"/>
              </a:solidFill>
              <a:latin typeface="+mn-l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59174" y="4045804"/>
            <a:ext cx="7049134" cy="149015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cs typeface="Arial Black"/>
              </a:rPr>
              <a:t>Participants also learn how to further strengthen the</a:t>
            </a:r>
            <a:r>
              <a:rPr lang="en-GB" sz="2400" dirty="0">
                <a:cs typeface="Arial Black"/>
              </a:rPr>
              <a:t> heart muscle with regular aerobic exercise and how to strengthen other muscles in the body with light weight resistance training</a:t>
            </a:r>
            <a:endParaRPr sz="2400" dirty="0">
              <a:cs typeface="Arial Black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42842" y="482917"/>
            <a:ext cx="225615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b="1" spc="-190" dirty="0">
                <a:latin typeface="Arial"/>
                <a:cs typeface="Arial"/>
              </a:rPr>
              <a:t>Phase</a:t>
            </a:r>
            <a:r>
              <a:rPr sz="4400" b="1" spc="-100" dirty="0">
                <a:latin typeface="Arial"/>
                <a:cs typeface="Arial"/>
              </a:rPr>
              <a:t> </a:t>
            </a:r>
            <a:r>
              <a:rPr sz="4400" b="1" spc="80" dirty="0">
                <a:latin typeface="Arial"/>
                <a:cs typeface="Arial"/>
              </a:rPr>
              <a:t>IV</a:t>
            </a:r>
            <a:endParaRPr sz="4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78839" y="1502155"/>
            <a:ext cx="7728584" cy="3995196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2855"/>
              </a:lnSpc>
              <a:spcBef>
                <a:spcPts val="95"/>
              </a:spcBef>
            </a:pPr>
            <a:r>
              <a:rPr sz="2800" dirty="0">
                <a:cs typeface="Arial Black"/>
              </a:rPr>
              <a:t>After reaching the goals in Phase III, participants</a:t>
            </a:r>
          </a:p>
          <a:p>
            <a:pPr marL="12700">
              <a:lnSpc>
                <a:spcPts val="2350"/>
              </a:lnSpc>
            </a:pPr>
            <a:r>
              <a:rPr sz="2800" dirty="0">
                <a:cs typeface="Arial Black"/>
              </a:rPr>
              <a:t>may elect to enter Phase IV to maintain the</a:t>
            </a:r>
          </a:p>
          <a:p>
            <a:pPr marL="12700">
              <a:lnSpc>
                <a:spcPts val="2350"/>
              </a:lnSpc>
            </a:pPr>
            <a:r>
              <a:rPr sz="2800" dirty="0">
                <a:cs typeface="Arial Black"/>
              </a:rPr>
              <a:t>learned “Heart Healthy” behaviours by exercising</a:t>
            </a:r>
          </a:p>
          <a:p>
            <a:pPr marL="12700" marR="5080">
              <a:lnSpc>
                <a:spcPct val="70000"/>
              </a:lnSpc>
              <a:spcBef>
                <a:spcPts val="505"/>
              </a:spcBef>
            </a:pPr>
            <a:r>
              <a:rPr sz="2800" dirty="0">
                <a:cs typeface="Arial Black"/>
              </a:rPr>
              <a:t>with others who have integrated healthy changes  into everyday life.</a:t>
            </a:r>
          </a:p>
          <a:p>
            <a:pPr marL="12700">
              <a:lnSpc>
                <a:spcPts val="2855"/>
              </a:lnSpc>
              <a:spcBef>
                <a:spcPts val="2685"/>
              </a:spcBef>
            </a:pPr>
            <a:r>
              <a:rPr sz="2800" dirty="0">
                <a:solidFill>
                  <a:srgbClr val="006FC0"/>
                </a:solidFill>
                <a:cs typeface="Arial Black"/>
              </a:rPr>
              <a:t>Treatment during this period includes supervised</a:t>
            </a:r>
            <a:endParaRPr sz="2800" dirty="0">
              <a:cs typeface="Arial Black"/>
            </a:endParaRPr>
          </a:p>
          <a:p>
            <a:pPr marL="12700">
              <a:lnSpc>
                <a:spcPts val="2350"/>
              </a:lnSpc>
            </a:pPr>
            <a:r>
              <a:rPr sz="2800" dirty="0">
                <a:solidFill>
                  <a:srgbClr val="006FC0"/>
                </a:solidFill>
                <a:cs typeface="Arial Black"/>
              </a:rPr>
              <a:t>monitored exercise by trained professionals who</a:t>
            </a:r>
            <a:endParaRPr sz="2800" dirty="0">
              <a:cs typeface="Arial Black"/>
            </a:endParaRPr>
          </a:p>
          <a:p>
            <a:pPr marL="12700">
              <a:lnSpc>
                <a:spcPts val="2350"/>
              </a:lnSpc>
            </a:pPr>
            <a:r>
              <a:rPr sz="2800" dirty="0">
                <a:solidFill>
                  <a:srgbClr val="006FC0"/>
                </a:solidFill>
                <a:cs typeface="Arial Black"/>
              </a:rPr>
              <a:t>will continue to advance their aerobic exercise</a:t>
            </a:r>
            <a:endParaRPr sz="2800" dirty="0">
              <a:cs typeface="Arial Black"/>
            </a:endParaRPr>
          </a:p>
          <a:p>
            <a:pPr marL="12700">
              <a:lnSpc>
                <a:spcPts val="2350"/>
              </a:lnSpc>
            </a:pPr>
            <a:r>
              <a:rPr sz="2800" dirty="0">
                <a:solidFill>
                  <a:srgbClr val="006FC0"/>
                </a:solidFill>
                <a:cs typeface="Arial Black"/>
              </a:rPr>
              <a:t>and strength training capabilities; monitor their</a:t>
            </a:r>
            <a:endParaRPr sz="2800" dirty="0">
              <a:cs typeface="Arial Black"/>
            </a:endParaRPr>
          </a:p>
          <a:p>
            <a:pPr marL="12700" marR="1004569">
              <a:lnSpc>
                <a:spcPct val="70000"/>
              </a:lnSpc>
              <a:spcBef>
                <a:spcPts val="505"/>
              </a:spcBef>
            </a:pPr>
            <a:r>
              <a:rPr sz="2800" dirty="0">
                <a:solidFill>
                  <a:srgbClr val="006FC0"/>
                </a:solidFill>
                <a:cs typeface="Arial Black"/>
              </a:rPr>
              <a:t>vital signs, cholesterol levels and serve as a  resource for heart health needs</a:t>
            </a:r>
            <a:endParaRPr sz="2800" dirty="0">
              <a:cs typeface="Arial Black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199726" y="482917"/>
            <a:ext cx="274447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530" dirty="0"/>
              <a:t>Conclusion</a:t>
            </a:r>
            <a:endParaRPr sz="4400" dirty="0"/>
          </a:p>
        </p:txBody>
      </p:sp>
      <p:sp>
        <p:nvSpPr>
          <p:cNvPr id="4" name="object 4"/>
          <p:cNvSpPr txBox="1"/>
          <p:nvPr/>
        </p:nvSpPr>
        <p:spPr>
          <a:xfrm>
            <a:off x="534987" y="1621282"/>
            <a:ext cx="7778750" cy="100139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cs typeface="Arial Black"/>
              </a:rPr>
              <a:t>Cardiovascular disease is the number one  killer</a:t>
            </a:r>
            <a:r>
              <a:rPr lang="en-GB" sz="3200" dirty="0">
                <a:cs typeface="Arial Black"/>
              </a:rPr>
              <a:t> of adults in the UK</a:t>
            </a:r>
            <a:endParaRPr sz="3200" dirty="0">
              <a:cs typeface="Arial Black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34987" y="3864610"/>
            <a:ext cx="7452359" cy="10013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cs typeface="Arial Black"/>
              </a:rPr>
              <a:t>It is highly preventable and controllable  with diet and exercise.</a:t>
            </a:r>
          </a:p>
        </p:txBody>
      </p:sp>
      <p:sp>
        <p:nvSpPr>
          <p:cNvPr id="6" name="object 6"/>
          <p:cNvSpPr/>
          <p:nvPr/>
        </p:nvSpPr>
        <p:spPr>
          <a:xfrm>
            <a:off x="7092695" y="6126479"/>
            <a:ext cx="1796796" cy="5928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1837</Words>
  <Application>Microsoft Office PowerPoint</Application>
  <PresentationFormat>On-screen Show (4:3)</PresentationFormat>
  <Paragraphs>243</Paragraphs>
  <Slides>37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6" baseType="lpstr">
      <vt:lpstr>Google Sans</vt:lpstr>
      <vt:lpstr>Aptos</vt:lpstr>
      <vt:lpstr>Arial</vt:lpstr>
      <vt:lpstr>Arial Black</vt:lpstr>
      <vt:lpstr>Arial Nova</vt:lpstr>
      <vt:lpstr>Calibri</vt:lpstr>
      <vt:lpstr>Trebuchet MS</vt:lpstr>
      <vt:lpstr>Wingdings</vt:lpstr>
      <vt:lpstr>Office Theme</vt:lpstr>
      <vt:lpstr>BMST4004</vt:lpstr>
      <vt:lpstr>Learning Outcomes</vt:lpstr>
      <vt:lpstr>Heart Disease The Silent Killer</vt:lpstr>
      <vt:lpstr>What is Heart Disease?</vt:lpstr>
      <vt:lpstr>The Heart</vt:lpstr>
      <vt:lpstr>Coronary Heart Disease (CHD)</vt:lpstr>
      <vt:lpstr>Coronary Artery Disease</vt:lpstr>
      <vt:lpstr>Coronary Artery Disease (CAD)</vt:lpstr>
      <vt:lpstr>Categories of MI</vt:lpstr>
      <vt:lpstr>Myocardial Infarction or Heart Attack</vt:lpstr>
      <vt:lpstr>Congestive Heart Failure</vt:lpstr>
      <vt:lpstr>Congestive Heart Failure</vt:lpstr>
      <vt:lpstr>Congestive Heart Failure</vt:lpstr>
      <vt:lpstr>Risk Factors Associated with CHD</vt:lpstr>
      <vt:lpstr>Risk Factors Associated with CHD</vt:lpstr>
      <vt:lpstr>Hypertension</vt:lpstr>
      <vt:lpstr>Hypertension Categories</vt:lpstr>
      <vt:lpstr>Cholesterol</vt:lpstr>
      <vt:lpstr>Obesity</vt:lpstr>
      <vt:lpstr>Diabetes Mellitus</vt:lpstr>
      <vt:lpstr>Physical Inactivity</vt:lpstr>
      <vt:lpstr>Cigarette Smoking</vt:lpstr>
      <vt:lpstr>Alcohol Consumption</vt:lpstr>
      <vt:lpstr>Treatment Of CHD</vt:lpstr>
      <vt:lpstr>Treatment of CHD</vt:lpstr>
      <vt:lpstr>Treatment</vt:lpstr>
      <vt:lpstr>Diet and Prevention of CVD</vt:lpstr>
      <vt:lpstr>Dietary Guidelines</vt:lpstr>
      <vt:lpstr>Dietary Guidelines</vt:lpstr>
      <vt:lpstr>Step I and II Diets</vt:lpstr>
      <vt:lpstr>Exercise and CVD</vt:lpstr>
      <vt:lpstr>Phases of the Cardiac Rehabilitation Program</vt:lpstr>
      <vt:lpstr>Phase I</vt:lpstr>
      <vt:lpstr>Phase II</vt:lpstr>
      <vt:lpstr>Phase III</vt:lpstr>
      <vt:lpstr>Phase IV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Richard Thomas (IMH)</cp:lastModifiedBy>
  <cp:revision>1</cp:revision>
  <dcterms:created xsi:type="dcterms:W3CDTF">2023-09-22T11:36:24Z</dcterms:created>
  <dcterms:modified xsi:type="dcterms:W3CDTF">2024-12-03T13:54:24Z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2022-03-08T00:00:00Z</vt:filetime>
  </property>
  <property fmtid="{D5CDD505-2E9C-101B-9397-08002B2CF9AE}" pid="3" name="Creator">
    <vt:lpwstr>Acrobat PDFMaker 21 for PowerPoint</vt:lpwstr>
  </property>
  <property fmtid="{D5CDD505-2E9C-101B-9397-08002B2CF9AE}" pid="4" name="LastSaved">
    <vt:filetime>2023-09-22T00:00:00Z</vt:filetime>
  </property>
</Properties>
</file>