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7"/>
  </p:notesMasterIdLst>
  <p:handoutMasterIdLst>
    <p:handoutMasterId r:id="rId18"/>
  </p:handoutMasterIdLst>
  <p:sldIdLst>
    <p:sldId id="277" r:id="rId2"/>
    <p:sldId id="410" r:id="rId3"/>
    <p:sldId id="446" r:id="rId4"/>
    <p:sldId id="447" r:id="rId5"/>
    <p:sldId id="448" r:id="rId6"/>
    <p:sldId id="449" r:id="rId7"/>
    <p:sldId id="450" r:id="rId8"/>
    <p:sldId id="413" r:id="rId9"/>
    <p:sldId id="453" r:id="rId10"/>
    <p:sldId id="454" r:id="rId11"/>
    <p:sldId id="451" r:id="rId12"/>
    <p:sldId id="455" r:id="rId13"/>
    <p:sldId id="452" r:id="rId14"/>
    <p:sldId id="456" r:id="rId15"/>
    <p:sldId id="284" r:id="rId1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66" autoAdjust="0"/>
    <p:restoredTop sz="93372" autoAdjust="0"/>
  </p:normalViewPr>
  <p:slideViewPr>
    <p:cSldViewPr>
      <p:cViewPr varScale="1">
        <p:scale>
          <a:sx n="82" d="100"/>
          <a:sy n="82" d="100"/>
        </p:scale>
        <p:origin x="963" y="3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09/02/2021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09/02/2021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09/02/2021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09/02/2021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09/02/2021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09/02/2021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09/02/2021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09/02/2021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09/02/2021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09/02/2021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09/02/2021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09/02/2021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4.xml"/><Relationship Id="rId1" Type="http://schemas.openxmlformats.org/officeDocument/2006/relationships/video" Target="https://www.youtube.com/embed/SXbEN5lWRt8?feature=oembed" TargetMode="External"/><Relationship Id="rId4" Type="http://schemas.openxmlformats.org/officeDocument/2006/relationships/hyperlink" Target="https://www.youtube.com/watch?v=SXbEN5lWRt8"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makeawebsitehub.com/what-is-a-blog/" TargetMode="External"/><Relationship Id="rId2" Type="http://schemas.openxmlformats.org/officeDocument/2006/relationships/hyperlink" Target="https://firstsiteguide.com/start-blog/" TargetMode="External"/><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LCBB4004</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Marketing Fundamentals</a:t>
            </a:r>
          </a:p>
          <a:p>
            <a:pPr eaLnBrk="1" hangingPunct="1"/>
            <a:r>
              <a:rPr lang="en-GB" altLang="en-US" dirty="0">
                <a:solidFill>
                  <a:schemeClr val="accent2"/>
                </a:solidFill>
              </a:rPr>
              <a:t>Week 4</a:t>
            </a:r>
          </a:p>
          <a:p>
            <a:pPr eaLnBrk="1" hangingPunct="1"/>
            <a:r>
              <a:rPr lang="en-GB" altLang="en-US" dirty="0">
                <a:solidFill>
                  <a:schemeClr val="accent2"/>
                </a:solidFill>
              </a:rPr>
              <a:t>Social Media. Blogs </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5B684-130B-4F2D-899C-8373A5E1FC5F}"/>
              </a:ext>
            </a:extLst>
          </p:cNvPr>
          <p:cNvSpPr>
            <a:spLocks noGrp="1"/>
          </p:cNvSpPr>
          <p:nvPr>
            <p:ph type="title"/>
          </p:nvPr>
        </p:nvSpPr>
        <p:spPr>
          <a:xfrm>
            <a:off x="455797" y="44624"/>
            <a:ext cx="8229600" cy="792088"/>
          </a:xfrm>
        </p:spPr>
        <p:txBody>
          <a:bodyPr>
            <a:normAutofit/>
          </a:bodyPr>
          <a:lstStyle/>
          <a:p>
            <a:r>
              <a:rPr lang="en-GB" sz="3200" b="1" dirty="0"/>
              <a:t>Its a Social World</a:t>
            </a:r>
          </a:p>
        </p:txBody>
      </p:sp>
      <p:sp>
        <p:nvSpPr>
          <p:cNvPr id="3" name="Content Placeholder 2">
            <a:extLst>
              <a:ext uri="{FF2B5EF4-FFF2-40B4-BE49-F238E27FC236}">
                <a16:creationId xmlns:a16="http://schemas.microsoft.com/office/drawing/2014/main" id="{2D3A7A8B-C362-4E5A-B53A-B0267CD01037}"/>
              </a:ext>
            </a:extLst>
          </p:cNvPr>
          <p:cNvSpPr>
            <a:spLocks noGrp="1"/>
          </p:cNvSpPr>
          <p:nvPr>
            <p:ph idx="1"/>
          </p:nvPr>
        </p:nvSpPr>
        <p:spPr>
          <a:xfrm>
            <a:off x="0" y="606698"/>
            <a:ext cx="9108504" cy="5126558"/>
          </a:xfrm>
        </p:spPr>
        <p:txBody>
          <a:bodyPr>
            <a:normAutofit fontScale="92500" lnSpcReduction="20000"/>
          </a:bodyPr>
          <a:lstStyle/>
          <a:p>
            <a:pPr marL="0" indent="0">
              <a:buNone/>
            </a:pPr>
            <a:endParaRPr lang="en-GB" sz="2100" dirty="0"/>
          </a:p>
          <a:p>
            <a:pPr marL="0" indent="0">
              <a:buNone/>
            </a:pPr>
            <a:r>
              <a:rPr lang="en-GB" sz="2100" dirty="0"/>
              <a:t>What was the first thing you did when you woke up this morning?</a:t>
            </a:r>
          </a:p>
          <a:p>
            <a:pPr marL="0" indent="0">
              <a:buNone/>
            </a:pPr>
            <a:endParaRPr lang="en-GB" sz="2100" dirty="0"/>
          </a:p>
          <a:p>
            <a:pPr marL="0" indent="0">
              <a:buNone/>
            </a:pPr>
            <a:r>
              <a:rPr lang="en-GB" sz="2100" dirty="0"/>
              <a:t>Checked your mobile?</a:t>
            </a:r>
          </a:p>
          <a:p>
            <a:pPr marL="0" indent="0">
              <a:buNone/>
            </a:pPr>
            <a:endParaRPr lang="en-GB" sz="2100" dirty="0"/>
          </a:p>
          <a:p>
            <a:pPr marL="0" indent="0">
              <a:buNone/>
            </a:pPr>
            <a:r>
              <a:rPr lang="en-GB" sz="2100" dirty="0"/>
              <a:t>Maybe set up your snapchat story?</a:t>
            </a:r>
          </a:p>
          <a:p>
            <a:pPr marL="0" indent="0">
              <a:buNone/>
            </a:pPr>
            <a:endParaRPr lang="en-GB" sz="2100" dirty="0"/>
          </a:p>
          <a:p>
            <a:pPr marL="0" indent="0">
              <a:buNone/>
            </a:pPr>
            <a:r>
              <a:rPr lang="en-GB" sz="2100" dirty="0"/>
              <a:t>Scrolled through a few Tweets </a:t>
            </a:r>
          </a:p>
          <a:p>
            <a:pPr marL="0" indent="0">
              <a:buNone/>
            </a:pPr>
            <a:endParaRPr lang="en-GB" sz="2100" dirty="0"/>
          </a:p>
          <a:p>
            <a:pPr marL="0" indent="0">
              <a:buNone/>
            </a:pPr>
            <a:r>
              <a:rPr lang="en-GB" sz="2100" dirty="0"/>
              <a:t>or checked out WhatsApp</a:t>
            </a:r>
          </a:p>
          <a:p>
            <a:pPr marL="0" indent="0">
              <a:buNone/>
            </a:pPr>
            <a:endParaRPr lang="en-GB" sz="2800" dirty="0"/>
          </a:p>
          <a:p>
            <a:pPr marL="0" indent="0" algn="ctr">
              <a:buNone/>
            </a:pPr>
            <a:endParaRPr lang="en-GB" sz="2200" b="1" dirty="0">
              <a:solidFill>
                <a:schemeClr val="tx2"/>
              </a:solidFill>
            </a:endParaRPr>
          </a:p>
          <a:p>
            <a:pPr marL="0" indent="0" algn="ctr">
              <a:buNone/>
            </a:pPr>
            <a:r>
              <a:rPr lang="en-GB" sz="2200" b="1" dirty="0"/>
              <a:t>You wouldn't be alone one survey of people from 31 countries reported that 96% of them use their smartphone within an hour of waking up often before they get out of bed</a:t>
            </a:r>
          </a:p>
          <a:p>
            <a:pPr marL="0" indent="0" algn="r">
              <a:buNone/>
            </a:pPr>
            <a:r>
              <a:rPr lang="en-GB" sz="2200" dirty="0"/>
              <a:t> (Lee &amp; </a:t>
            </a:r>
            <a:r>
              <a:rPr lang="en-GB" sz="2200" dirty="0" err="1"/>
              <a:t>Calugar</a:t>
            </a:r>
            <a:r>
              <a:rPr lang="en-GB" sz="2200" dirty="0"/>
              <a:t>-Pop 2016)</a:t>
            </a:r>
          </a:p>
        </p:txBody>
      </p:sp>
      <p:pic>
        <p:nvPicPr>
          <p:cNvPr id="5" name="Picture 4">
            <a:extLst>
              <a:ext uri="{FF2B5EF4-FFF2-40B4-BE49-F238E27FC236}">
                <a16:creationId xmlns:a16="http://schemas.microsoft.com/office/drawing/2014/main" id="{912E0BAF-F1DF-42FA-8A53-F5B5DF4AD6DE}"/>
              </a:ext>
            </a:extLst>
          </p:cNvPr>
          <p:cNvPicPr>
            <a:picLocks noChangeAspect="1"/>
          </p:cNvPicPr>
          <p:nvPr/>
        </p:nvPicPr>
        <p:blipFill>
          <a:blip r:embed="rId2"/>
          <a:stretch>
            <a:fillRect/>
          </a:stretch>
        </p:blipFill>
        <p:spPr>
          <a:xfrm>
            <a:off x="5769637" y="2013182"/>
            <a:ext cx="3168352" cy="1415818"/>
          </a:xfrm>
          <a:prstGeom prst="rect">
            <a:avLst/>
          </a:prstGeom>
        </p:spPr>
      </p:pic>
      <p:pic>
        <p:nvPicPr>
          <p:cNvPr id="7" name="Picture 6">
            <a:extLst>
              <a:ext uri="{FF2B5EF4-FFF2-40B4-BE49-F238E27FC236}">
                <a16:creationId xmlns:a16="http://schemas.microsoft.com/office/drawing/2014/main" id="{37779563-3AEA-45B9-A252-73DC0C00DBEF}"/>
              </a:ext>
            </a:extLst>
          </p:cNvPr>
          <p:cNvPicPr>
            <a:picLocks noChangeAspect="1"/>
          </p:cNvPicPr>
          <p:nvPr/>
        </p:nvPicPr>
        <p:blipFill rotWithShape="1">
          <a:blip r:embed="rId3"/>
          <a:srcRect l="22907" r="16007"/>
          <a:stretch/>
        </p:blipFill>
        <p:spPr>
          <a:xfrm>
            <a:off x="4644008" y="2220222"/>
            <a:ext cx="1152128" cy="1061868"/>
          </a:xfrm>
          <a:prstGeom prst="rect">
            <a:avLst/>
          </a:prstGeom>
        </p:spPr>
      </p:pic>
      <p:pic>
        <p:nvPicPr>
          <p:cNvPr id="9" name="Picture 8">
            <a:extLst>
              <a:ext uri="{FF2B5EF4-FFF2-40B4-BE49-F238E27FC236}">
                <a16:creationId xmlns:a16="http://schemas.microsoft.com/office/drawing/2014/main" id="{3ED73E37-0DCA-484A-8599-2FE81B838459}"/>
              </a:ext>
            </a:extLst>
          </p:cNvPr>
          <p:cNvPicPr>
            <a:picLocks noChangeAspect="1"/>
          </p:cNvPicPr>
          <p:nvPr/>
        </p:nvPicPr>
        <p:blipFill rotWithShape="1">
          <a:blip r:embed="rId4"/>
          <a:srcRect l="19826" t="25870" r="30542"/>
          <a:stretch/>
        </p:blipFill>
        <p:spPr>
          <a:xfrm>
            <a:off x="4071444" y="3041844"/>
            <a:ext cx="1120035" cy="1068134"/>
          </a:xfrm>
          <a:prstGeom prst="rect">
            <a:avLst/>
          </a:prstGeom>
        </p:spPr>
      </p:pic>
      <p:pic>
        <p:nvPicPr>
          <p:cNvPr id="11" name="Picture 10">
            <a:extLst>
              <a:ext uri="{FF2B5EF4-FFF2-40B4-BE49-F238E27FC236}">
                <a16:creationId xmlns:a16="http://schemas.microsoft.com/office/drawing/2014/main" id="{85E5B924-D6EC-49F5-B909-AD4232489A1A}"/>
              </a:ext>
            </a:extLst>
          </p:cNvPr>
          <p:cNvPicPr>
            <a:picLocks noChangeAspect="1"/>
          </p:cNvPicPr>
          <p:nvPr/>
        </p:nvPicPr>
        <p:blipFill rotWithShape="1">
          <a:blip r:embed="rId5"/>
          <a:srcRect l="16203" r="3303"/>
          <a:stretch/>
        </p:blipFill>
        <p:spPr>
          <a:xfrm>
            <a:off x="5189178" y="3282090"/>
            <a:ext cx="1120035" cy="978371"/>
          </a:xfrm>
          <a:prstGeom prst="rect">
            <a:avLst/>
          </a:prstGeom>
        </p:spPr>
      </p:pic>
    </p:spTree>
    <p:extLst>
      <p:ext uri="{BB962C8B-B14F-4D97-AF65-F5344CB8AC3E}">
        <p14:creationId xmlns:p14="http://schemas.microsoft.com/office/powerpoint/2010/main" val="60005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80">
                                          <p:stCondLst>
                                            <p:cond delay="0"/>
                                          </p:stCondLst>
                                        </p:cTn>
                                        <p:tgtEl>
                                          <p:spTgt spid="3">
                                            <p:txEl>
                                              <p:pRg st="3" end="3"/>
                                            </p:txEl>
                                          </p:spTgt>
                                        </p:tgtEl>
                                      </p:cBhvr>
                                    </p:animEffect>
                                    <p:anim calcmode="lin" valueType="num">
                                      <p:cBhvr>
                                        <p:cTn id="2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3" end="3"/>
                                            </p:txEl>
                                          </p:spTgt>
                                        </p:tgtEl>
                                      </p:cBhvr>
                                      <p:to x="100000" y="60000"/>
                                    </p:animScale>
                                    <p:animScale>
                                      <p:cBhvr>
                                        <p:cTn id="32" dur="166" decel="50000">
                                          <p:stCondLst>
                                            <p:cond delay="676"/>
                                          </p:stCondLst>
                                        </p:cTn>
                                        <p:tgtEl>
                                          <p:spTgt spid="3">
                                            <p:txEl>
                                              <p:pRg st="3" end="3"/>
                                            </p:txEl>
                                          </p:spTgt>
                                        </p:tgtEl>
                                      </p:cBhvr>
                                      <p:to x="100000" y="100000"/>
                                    </p:animScale>
                                    <p:animScale>
                                      <p:cBhvr>
                                        <p:cTn id="33" dur="26">
                                          <p:stCondLst>
                                            <p:cond delay="1312"/>
                                          </p:stCondLst>
                                        </p:cTn>
                                        <p:tgtEl>
                                          <p:spTgt spid="3">
                                            <p:txEl>
                                              <p:pRg st="3" end="3"/>
                                            </p:txEl>
                                          </p:spTgt>
                                        </p:tgtEl>
                                      </p:cBhvr>
                                      <p:to x="100000" y="80000"/>
                                    </p:animScale>
                                    <p:animScale>
                                      <p:cBhvr>
                                        <p:cTn id="34" dur="166" decel="50000">
                                          <p:stCondLst>
                                            <p:cond delay="1338"/>
                                          </p:stCondLst>
                                        </p:cTn>
                                        <p:tgtEl>
                                          <p:spTgt spid="3">
                                            <p:txEl>
                                              <p:pRg st="3" end="3"/>
                                            </p:txEl>
                                          </p:spTgt>
                                        </p:tgtEl>
                                      </p:cBhvr>
                                      <p:to x="100000" y="100000"/>
                                    </p:animScale>
                                    <p:animScale>
                                      <p:cBhvr>
                                        <p:cTn id="35" dur="26">
                                          <p:stCondLst>
                                            <p:cond delay="1642"/>
                                          </p:stCondLst>
                                        </p:cTn>
                                        <p:tgtEl>
                                          <p:spTgt spid="3">
                                            <p:txEl>
                                              <p:pRg st="3" end="3"/>
                                            </p:txEl>
                                          </p:spTgt>
                                        </p:tgtEl>
                                      </p:cBhvr>
                                      <p:to x="100000" y="90000"/>
                                    </p:animScale>
                                    <p:animScale>
                                      <p:cBhvr>
                                        <p:cTn id="36" dur="166" decel="50000">
                                          <p:stCondLst>
                                            <p:cond delay="1668"/>
                                          </p:stCondLst>
                                        </p:cTn>
                                        <p:tgtEl>
                                          <p:spTgt spid="3">
                                            <p:txEl>
                                              <p:pRg st="3" end="3"/>
                                            </p:txEl>
                                          </p:spTgt>
                                        </p:tgtEl>
                                      </p:cBhvr>
                                      <p:to x="100000" y="100000"/>
                                    </p:animScale>
                                    <p:animScale>
                                      <p:cBhvr>
                                        <p:cTn id="37" dur="26">
                                          <p:stCondLst>
                                            <p:cond delay="1808"/>
                                          </p:stCondLst>
                                        </p:cTn>
                                        <p:tgtEl>
                                          <p:spTgt spid="3">
                                            <p:txEl>
                                              <p:pRg st="3" end="3"/>
                                            </p:txEl>
                                          </p:spTgt>
                                        </p:tgtEl>
                                      </p:cBhvr>
                                      <p:to x="100000" y="95000"/>
                                    </p:animScale>
                                    <p:animScale>
                                      <p:cBhvr>
                                        <p:cTn id="38" dur="166" decel="50000">
                                          <p:stCondLst>
                                            <p:cond delay="1834"/>
                                          </p:stCondLst>
                                        </p:cTn>
                                        <p:tgtEl>
                                          <p:spTgt spid="3">
                                            <p:txEl>
                                              <p:pRg st="3" end="3"/>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down)">
                                      <p:cBhvr>
                                        <p:cTn id="43" dur="580">
                                          <p:stCondLst>
                                            <p:cond delay="0"/>
                                          </p:stCondLst>
                                        </p:cTn>
                                        <p:tgtEl>
                                          <p:spTgt spid="5"/>
                                        </p:tgtEl>
                                      </p:cBhvr>
                                    </p:animEffect>
                                    <p:anim calcmode="lin" valueType="num">
                                      <p:cBhvr>
                                        <p:cTn id="4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gtEl>
                                      </p:cBhvr>
                                      <p:to x="100000" y="60000"/>
                                    </p:animScale>
                                    <p:animScale>
                                      <p:cBhvr>
                                        <p:cTn id="50" dur="166" decel="50000">
                                          <p:stCondLst>
                                            <p:cond delay="676"/>
                                          </p:stCondLst>
                                        </p:cTn>
                                        <p:tgtEl>
                                          <p:spTgt spid="5"/>
                                        </p:tgtEl>
                                      </p:cBhvr>
                                      <p:to x="100000" y="100000"/>
                                    </p:animScale>
                                    <p:animScale>
                                      <p:cBhvr>
                                        <p:cTn id="51" dur="26">
                                          <p:stCondLst>
                                            <p:cond delay="1312"/>
                                          </p:stCondLst>
                                        </p:cTn>
                                        <p:tgtEl>
                                          <p:spTgt spid="5"/>
                                        </p:tgtEl>
                                      </p:cBhvr>
                                      <p:to x="100000" y="80000"/>
                                    </p:animScale>
                                    <p:animScale>
                                      <p:cBhvr>
                                        <p:cTn id="52" dur="166" decel="50000">
                                          <p:stCondLst>
                                            <p:cond delay="1338"/>
                                          </p:stCondLst>
                                        </p:cTn>
                                        <p:tgtEl>
                                          <p:spTgt spid="5"/>
                                        </p:tgtEl>
                                      </p:cBhvr>
                                      <p:to x="100000" y="100000"/>
                                    </p:animScale>
                                    <p:animScale>
                                      <p:cBhvr>
                                        <p:cTn id="53" dur="26">
                                          <p:stCondLst>
                                            <p:cond delay="1642"/>
                                          </p:stCondLst>
                                        </p:cTn>
                                        <p:tgtEl>
                                          <p:spTgt spid="5"/>
                                        </p:tgtEl>
                                      </p:cBhvr>
                                      <p:to x="100000" y="90000"/>
                                    </p:animScale>
                                    <p:animScale>
                                      <p:cBhvr>
                                        <p:cTn id="54" dur="166" decel="50000">
                                          <p:stCondLst>
                                            <p:cond delay="1668"/>
                                          </p:stCondLst>
                                        </p:cTn>
                                        <p:tgtEl>
                                          <p:spTgt spid="5"/>
                                        </p:tgtEl>
                                      </p:cBhvr>
                                      <p:to x="100000" y="100000"/>
                                    </p:animScale>
                                    <p:animScale>
                                      <p:cBhvr>
                                        <p:cTn id="55" dur="26">
                                          <p:stCondLst>
                                            <p:cond delay="1808"/>
                                          </p:stCondLst>
                                        </p:cTn>
                                        <p:tgtEl>
                                          <p:spTgt spid="5"/>
                                        </p:tgtEl>
                                      </p:cBhvr>
                                      <p:to x="100000" y="95000"/>
                                    </p:animScale>
                                    <p:animScale>
                                      <p:cBhvr>
                                        <p:cTn id="56" dur="166" decel="50000">
                                          <p:stCondLst>
                                            <p:cond delay="1834"/>
                                          </p:stCondLst>
                                        </p:cTn>
                                        <p:tgtEl>
                                          <p:spTgt spid="5"/>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
                                            <p:txEl>
                                              <p:pRg st="5" end="5"/>
                                            </p:txEl>
                                          </p:spTgt>
                                        </p:tgtEl>
                                        <p:attrNameLst>
                                          <p:attrName>style.visibility</p:attrName>
                                        </p:attrNameLst>
                                      </p:cBhvr>
                                      <p:to>
                                        <p:strVal val="visible"/>
                                      </p:to>
                                    </p:set>
                                    <p:anim calcmode="lin" valueType="num">
                                      <p:cBhvr>
                                        <p:cTn id="61"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63" dur="500"/>
                                        <p:tgtEl>
                                          <p:spTgt spid="3">
                                            <p:txEl>
                                              <p:pRg st="5" end="5"/>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80">
                                          <p:stCondLst>
                                            <p:cond delay="0"/>
                                          </p:stCondLst>
                                        </p:cTn>
                                        <p:tgtEl>
                                          <p:spTgt spid="7"/>
                                        </p:tgtEl>
                                      </p:cBhvr>
                                    </p:animEffect>
                                    <p:anim calcmode="lin" valueType="num">
                                      <p:cBhvr>
                                        <p:cTn id="6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4" dur="26">
                                          <p:stCondLst>
                                            <p:cond delay="650"/>
                                          </p:stCondLst>
                                        </p:cTn>
                                        <p:tgtEl>
                                          <p:spTgt spid="7"/>
                                        </p:tgtEl>
                                      </p:cBhvr>
                                      <p:to x="100000" y="60000"/>
                                    </p:animScale>
                                    <p:animScale>
                                      <p:cBhvr>
                                        <p:cTn id="75" dur="166" decel="50000">
                                          <p:stCondLst>
                                            <p:cond delay="676"/>
                                          </p:stCondLst>
                                        </p:cTn>
                                        <p:tgtEl>
                                          <p:spTgt spid="7"/>
                                        </p:tgtEl>
                                      </p:cBhvr>
                                      <p:to x="100000" y="100000"/>
                                    </p:animScale>
                                    <p:animScale>
                                      <p:cBhvr>
                                        <p:cTn id="76" dur="26">
                                          <p:stCondLst>
                                            <p:cond delay="1312"/>
                                          </p:stCondLst>
                                        </p:cTn>
                                        <p:tgtEl>
                                          <p:spTgt spid="7"/>
                                        </p:tgtEl>
                                      </p:cBhvr>
                                      <p:to x="100000" y="80000"/>
                                    </p:animScale>
                                    <p:animScale>
                                      <p:cBhvr>
                                        <p:cTn id="77" dur="166" decel="50000">
                                          <p:stCondLst>
                                            <p:cond delay="1338"/>
                                          </p:stCondLst>
                                        </p:cTn>
                                        <p:tgtEl>
                                          <p:spTgt spid="7"/>
                                        </p:tgtEl>
                                      </p:cBhvr>
                                      <p:to x="100000" y="100000"/>
                                    </p:animScale>
                                    <p:animScale>
                                      <p:cBhvr>
                                        <p:cTn id="78" dur="26">
                                          <p:stCondLst>
                                            <p:cond delay="1642"/>
                                          </p:stCondLst>
                                        </p:cTn>
                                        <p:tgtEl>
                                          <p:spTgt spid="7"/>
                                        </p:tgtEl>
                                      </p:cBhvr>
                                      <p:to x="100000" y="90000"/>
                                    </p:animScale>
                                    <p:animScale>
                                      <p:cBhvr>
                                        <p:cTn id="79" dur="166" decel="50000">
                                          <p:stCondLst>
                                            <p:cond delay="1668"/>
                                          </p:stCondLst>
                                        </p:cTn>
                                        <p:tgtEl>
                                          <p:spTgt spid="7"/>
                                        </p:tgtEl>
                                      </p:cBhvr>
                                      <p:to x="100000" y="100000"/>
                                    </p:animScale>
                                    <p:animScale>
                                      <p:cBhvr>
                                        <p:cTn id="80" dur="26">
                                          <p:stCondLst>
                                            <p:cond delay="1808"/>
                                          </p:stCondLst>
                                        </p:cTn>
                                        <p:tgtEl>
                                          <p:spTgt spid="7"/>
                                        </p:tgtEl>
                                      </p:cBhvr>
                                      <p:to x="100000" y="95000"/>
                                    </p:animScale>
                                    <p:animScale>
                                      <p:cBhvr>
                                        <p:cTn id="81" dur="166" decel="50000">
                                          <p:stCondLst>
                                            <p:cond delay="1834"/>
                                          </p:stCondLst>
                                        </p:cTn>
                                        <p:tgtEl>
                                          <p:spTgt spid="7"/>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3">
                                            <p:txEl>
                                              <p:pRg st="7" end="7"/>
                                            </p:txEl>
                                          </p:spTgt>
                                        </p:tgtEl>
                                        <p:attrNameLst>
                                          <p:attrName>style.visibility</p:attrName>
                                        </p:attrNameLst>
                                      </p:cBhvr>
                                      <p:to>
                                        <p:strVal val="visible"/>
                                      </p:to>
                                    </p:set>
                                    <p:animEffect transition="in" filter="wipe(down)">
                                      <p:cBhvr>
                                        <p:cTn id="86" dur="580">
                                          <p:stCondLst>
                                            <p:cond delay="0"/>
                                          </p:stCondLst>
                                        </p:cTn>
                                        <p:tgtEl>
                                          <p:spTgt spid="3">
                                            <p:txEl>
                                              <p:pRg st="7" end="7"/>
                                            </p:txEl>
                                          </p:spTgt>
                                        </p:tgtEl>
                                      </p:cBhvr>
                                    </p:animEffect>
                                    <p:anim calcmode="lin" valueType="num">
                                      <p:cBhvr>
                                        <p:cTn id="87"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3">
                                            <p:txEl>
                                              <p:pRg st="7" end="7"/>
                                            </p:txEl>
                                          </p:spTgt>
                                        </p:tgtEl>
                                      </p:cBhvr>
                                      <p:to x="100000" y="60000"/>
                                    </p:animScale>
                                    <p:animScale>
                                      <p:cBhvr>
                                        <p:cTn id="93" dur="166" decel="50000">
                                          <p:stCondLst>
                                            <p:cond delay="676"/>
                                          </p:stCondLst>
                                        </p:cTn>
                                        <p:tgtEl>
                                          <p:spTgt spid="3">
                                            <p:txEl>
                                              <p:pRg st="7" end="7"/>
                                            </p:txEl>
                                          </p:spTgt>
                                        </p:tgtEl>
                                      </p:cBhvr>
                                      <p:to x="100000" y="100000"/>
                                    </p:animScale>
                                    <p:animScale>
                                      <p:cBhvr>
                                        <p:cTn id="94" dur="26">
                                          <p:stCondLst>
                                            <p:cond delay="1312"/>
                                          </p:stCondLst>
                                        </p:cTn>
                                        <p:tgtEl>
                                          <p:spTgt spid="3">
                                            <p:txEl>
                                              <p:pRg st="7" end="7"/>
                                            </p:txEl>
                                          </p:spTgt>
                                        </p:tgtEl>
                                      </p:cBhvr>
                                      <p:to x="100000" y="80000"/>
                                    </p:animScale>
                                    <p:animScale>
                                      <p:cBhvr>
                                        <p:cTn id="95" dur="166" decel="50000">
                                          <p:stCondLst>
                                            <p:cond delay="1338"/>
                                          </p:stCondLst>
                                        </p:cTn>
                                        <p:tgtEl>
                                          <p:spTgt spid="3">
                                            <p:txEl>
                                              <p:pRg st="7" end="7"/>
                                            </p:txEl>
                                          </p:spTgt>
                                        </p:tgtEl>
                                      </p:cBhvr>
                                      <p:to x="100000" y="100000"/>
                                    </p:animScale>
                                    <p:animScale>
                                      <p:cBhvr>
                                        <p:cTn id="96" dur="26">
                                          <p:stCondLst>
                                            <p:cond delay="1642"/>
                                          </p:stCondLst>
                                        </p:cTn>
                                        <p:tgtEl>
                                          <p:spTgt spid="3">
                                            <p:txEl>
                                              <p:pRg st="7" end="7"/>
                                            </p:txEl>
                                          </p:spTgt>
                                        </p:tgtEl>
                                      </p:cBhvr>
                                      <p:to x="100000" y="90000"/>
                                    </p:animScale>
                                    <p:animScale>
                                      <p:cBhvr>
                                        <p:cTn id="97" dur="166" decel="50000">
                                          <p:stCondLst>
                                            <p:cond delay="1668"/>
                                          </p:stCondLst>
                                        </p:cTn>
                                        <p:tgtEl>
                                          <p:spTgt spid="3">
                                            <p:txEl>
                                              <p:pRg st="7" end="7"/>
                                            </p:txEl>
                                          </p:spTgt>
                                        </p:tgtEl>
                                      </p:cBhvr>
                                      <p:to x="100000" y="100000"/>
                                    </p:animScale>
                                    <p:animScale>
                                      <p:cBhvr>
                                        <p:cTn id="98" dur="26">
                                          <p:stCondLst>
                                            <p:cond delay="1808"/>
                                          </p:stCondLst>
                                        </p:cTn>
                                        <p:tgtEl>
                                          <p:spTgt spid="3">
                                            <p:txEl>
                                              <p:pRg st="7" end="7"/>
                                            </p:txEl>
                                          </p:spTgt>
                                        </p:tgtEl>
                                      </p:cBhvr>
                                      <p:to x="100000" y="95000"/>
                                    </p:animScale>
                                    <p:animScale>
                                      <p:cBhvr>
                                        <p:cTn id="99" dur="166" decel="50000">
                                          <p:stCondLst>
                                            <p:cond delay="1834"/>
                                          </p:stCondLst>
                                        </p:cTn>
                                        <p:tgtEl>
                                          <p:spTgt spid="3">
                                            <p:txEl>
                                              <p:pRg st="7" end="7"/>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nodeType="click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wipe(down)">
                                      <p:cBhvr>
                                        <p:cTn id="104" dur="580">
                                          <p:stCondLst>
                                            <p:cond delay="0"/>
                                          </p:stCondLst>
                                        </p:cTn>
                                        <p:tgtEl>
                                          <p:spTgt spid="9"/>
                                        </p:tgtEl>
                                      </p:cBhvr>
                                    </p:animEffect>
                                    <p:anim calcmode="lin" valueType="num">
                                      <p:cBhvr>
                                        <p:cTn id="10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10" dur="26">
                                          <p:stCondLst>
                                            <p:cond delay="650"/>
                                          </p:stCondLst>
                                        </p:cTn>
                                        <p:tgtEl>
                                          <p:spTgt spid="9"/>
                                        </p:tgtEl>
                                      </p:cBhvr>
                                      <p:to x="100000" y="60000"/>
                                    </p:animScale>
                                    <p:animScale>
                                      <p:cBhvr>
                                        <p:cTn id="111" dur="166" decel="50000">
                                          <p:stCondLst>
                                            <p:cond delay="676"/>
                                          </p:stCondLst>
                                        </p:cTn>
                                        <p:tgtEl>
                                          <p:spTgt spid="9"/>
                                        </p:tgtEl>
                                      </p:cBhvr>
                                      <p:to x="100000" y="100000"/>
                                    </p:animScale>
                                    <p:animScale>
                                      <p:cBhvr>
                                        <p:cTn id="112" dur="26">
                                          <p:stCondLst>
                                            <p:cond delay="1312"/>
                                          </p:stCondLst>
                                        </p:cTn>
                                        <p:tgtEl>
                                          <p:spTgt spid="9"/>
                                        </p:tgtEl>
                                      </p:cBhvr>
                                      <p:to x="100000" y="80000"/>
                                    </p:animScale>
                                    <p:animScale>
                                      <p:cBhvr>
                                        <p:cTn id="113" dur="166" decel="50000">
                                          <p:stCondLst>
                                            <p:cond delay="1338"/>
                                          </p:stCondLst>
                                        </p:cTn>
                                        <p:tgtEl>
                                          <p:spTgt spid="9"/>
                                        </p:tgtEl>
                                      </p:cBhvr>
                                      <p:to x="100000" y="100000"/>
                                    </p:animScale>
                                    <p:animScale>
                                      <p:cBhvr>
                                        <p:cTn id="114" dur="26">
                                          <p:stCondLst>
                                            <p:cond delay="1642"/>
                                          </p:stCondLst>
                                        </p:cTn>
                                        <p:tgtEl>
                                          <p:spTgt spid="9"/>
                                        </p:tgtEl>
                                      </p:cBhvr>
                                      <p:to x="100000" y="90000"/>
                                    </p:animScale>
                                    <p:animScale>
                                      <p:cBhvr>
                                        <p:cTn id="115" dur="166" decel="50000">
                                          <p:stCondLst>
                                            <p:cond delay="1668"/>
                                          </p:stCondLst>
                                        </p:cTn>
                                        <p:tgtEl>
                                          <p:spTgt spid="9"/>
                                        </p:tgtEl>
                                      </p:cBhvr>
                                      <p:to x="100000" y="100000"/>
                                    </p:animScale>
                                    <p:animScale>
                                      <p:cBhvr>
                                        <p:cTn id="116" dur="26">
                                          <p:stCondLst>
                                            <p:cond delay="1808"/>
                                          </p:stCondLst>
                                        </p:cTn>
                                        <p:tgtEl>
                                          <p:spTgt spid="9"/>
                                        </p:tgtEl>
                                      </p:cBhvr>
                                      <p:to x="100000" y="95000"/>
                                    </p:animScale>
                                    <p:animScale>
                                      <p:cBhvr>
                                        <p:cTn id="117" dur="166" decel="50000">
                                          <p:stCondLst>
                                            <p:cond delay="1834"/>
                                          </p:stCondLst>
                                        </p:cTn>
                                        <p:tgtEl>
                                          <p:spTgt spid="9"/>
                                        </p:tgtEl>
                                      </p:cBhvr>
                                      <p:to x="100000" y="100000"/>
                                    </p:animScale>
                                  </p:childTnLst>
                                </p:cTn>
                              </p:par>
                            </p:childTnLst>
                          </p:cTn>
                        </p:par>
                      </p:childTnLst>
                    </p:cTn>
                  </p:par>
                  <p:par>
                    <p:cTn id="118" fill="hold">
                      <p:stCondLst>
                        <p:cond delay="indefinite"/>
                      </p:stCondLst>
                      <p:childTnLst>
                        <p:par>
                          <p:cTn id="119" fill="hold">
                            <p:stCondLst>
                              <p:cond delay="0"/>
                            </p:stCondLst>
                            <p:childTnLst>
                              <p:par>
                                <p:cTn id="120" presetID="26" presetClass="entr" presetSubtype="0" fill="hold" nodeType="clickEffect">
                                  <p:stCondLst>
                                    <p:cond delay="0"/>
                                  </p:stCondLst>
                                  <p:childTnLst>
                                    <p:set>
                                      <p:cBhvr>
                                        <p:cTn id="121" dur="1" fill="hold">
                                          <p:stCondLst>
                                            <p:cond delay="0"/>
                                          </p:stCondLst>
                                        </p:cTn>
                                        <p:tgtEl>
                                          <p:spTgt spid="3">
                                            <p:txEl>
                                              <p:pRg st="9" end="9"/>
                                            </p:txEl>
                                          </p:spTgt>
                                        </p:tgtEl>
                                        <p:attrNameLst>
                                          <p:attrName>style.visibility</p:attrName>
                                        </p:attrNameLst>
                                      </p:cBhvr>
                                      <p:to>
                                        <p:strVal val="visible"/>
                                      </p:to>
                                    </p:set>
                                    <p:animEffect transition="in" filter="wipe(down)">
                                      <p:cBhvr>
                                        <p:cTn id="122" dur="580">
                                          <p:stCondLst>
                                            <p:cond delay="0"/>
                                          </p:stCondLst>
                                        </p:cTn>
                                        <p:tgtEl>
                                          <p:spTgt spid="3">
                                            <p:txEl>
                                              <p:pRg st="9" end="9"/>
                                            </p:txEl>
                                          </p:spTgt>
                                        </p:tgtEl>
                                      </p:cBhvr>
                                    </p:animEffect>
                                    <p:anim calcmode="lin" valueType="num">
                                      <p:cBhvr>
                                        <p:cTn id="123"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3">
                                            <p:txEl>
                                              <p:pRg st="9" end="9"/>
                                            </p:txEl>
                                          </p:spTgt>
                                        </p:tgtEl>
                                      </p:cBhvr>
                                      <p:to x="100000" y="60000"/>
                                    </p:animScale>
                                    <p:animScale>
                                      <p:cBhvr>
                                        <p:cTn id="129" dur="166" decel="50000">
                                          <p:stCondLst>
                                            <p:cond delay="676"/>
                                          </p:stCondLst>
                                        </p:cTn>
                                        <p:tgtEl>
                                          <p:spTgt spid="3">
                                            <p:txEl>
                                              <p:pRg st="9" end="9"/>
                                            </p:txEl>
                                          </p:spTgt>
                                        </p:tgtEl>
                                      </p:cBhvr>
                                      <p:to x="100000" y="100000"/>
                                    </p:animScale>
                                    <p:animScale>
                                      <p:cBhvr>
                                        <p:cTn id="130" dur="26">
                                          <p:stCondLst>
                                            <p:cond delay="1312"/>
                                          </p:stCondLst>
                                        </p:cTn>
                                        <p:tgtEl>
                                          <p:spTgt spid="3">
                                            <p:txEl>
                                              <p:pRg st="9" end="9"/>
                                            </p:txEl>
                                          </p:spTgt>
                                        </p:tgtEl>
                                      </p:cBhvr>
                                      <p:to x="100000" y="80000"/>
                                    </p:animScale>
                                    <p:animScale>
                                      <p:cBhvr>
                                        <p:cTn id="131" dur="166" decel="50000">
                                          <p:stCondLst>
                                            <p:cond delay="1338"/>
                                          </p:stCondLst>
                                        </p:cTn>
                                        <p:tgtEl>
                                          <p:spTgt spid="3">
                                            <p:txEl>
                                              <p:pRg st="9" end="9"/>
                                            </p:txEl>
                                          </p:spTgt>
                                        </p:tgtEl>
                                      </p:cBhvr>
                                      <p:to x="100000" y="100000"/>
                                    </p:animScale>
                                    <p:animScale>
                                      <p:cBhvr>
                                        <p:cTn id="132" dur="26">
                                          <p:stCondLst>
                                            <p:cond delay="1642"/>
                                          </p:stCondLst>
                                        </p:cTn>
                                        <p:tgtEl>
                                          <p:spTgt spid="3">
                                            <p:txEl>
                                              <p:pRg st="9" end="9"/>
                                            </p:txEl>
                                          </p:spTgt>
                                        </p:tgtEl>
                                      </p:cBhvr>
                                      <p:to x="100000" y="90000"/>
                                    </p:animScale>
                                    <p:animScale>
                                      <p:cBhvr>
                                        <p:cTn id="133" dur="166" decel="50000">
                                          <p:stCondLst>
                                            <p:cond delay="1668"/>
                                          </p:stCondLst>
                                        </p:cTn>
                                        <p:tgtEl>
                                          <p:spTgt spid="3">
                                            <p:txEl>
                                              <p:pRg st="9" end="9"/>
                                            </p:txEl>
                                          </p:spTgt>
                                        </p:tgtEl>
                                      </p:cBhvr>
                                      <p:to x="100000" y="100000"/>
                                    </p:animScale>
                                    <p:animScale>
                                      <p:cBhvr>
                                        <p:cTn id="134" dur="26">
                                          <p:stCondLst>
                                            <p:cond delay="1808"/>
                                          </p:stCondLst>
                                        </p:cTn>
                                        <p:tgtEl>
                                          <p:spTgt spid="3">
                                            <p:txEl>
                                              <p:pRg st="9" end="9"/>
                                            </p:txEl>
                                          </p:spTgt>
                                        </p:tgtEl>
                                      </p:cBhvr>
                                      <p:to x="100000" y="95000"/>
                                    </p:animScale>
                                    <p:animScale>
                                      <p:cBhvr>
                                        <p:cTn id="135" dur="166" decel="50000">
                                          <p:stCondLst>
                                            <p:cond delay="1834"/>
                                          </p:stCondLst>
                                        </p:cTn>
                                        <p:tgtEl>
                                          <p:spTgt spid="3">
                                            <p:txEl>
                                              <p:pRg st="9" end="9"/>
                                            </p:txEl>
                                          </p:spTgt>
                                        </p:tgtEl>
                                      </p:cBhvr>
                                      <p:to x="100000" y="100000"/>
                                    </p:animScale>
                                  </p:childTnLst>
                                </p:cTn>
                              </p:par>
                            </p:childTnLst>
                          </p:cTn>
                        </p:par>
                      </p:childTnLst>
                    </p:cTn>
                  </p:par>
                  <p:par>
                    <p:cTn id="136" fill="hold">
                      <p:stCondLst>
                        <p:cond delay="indefinite"/>
                      </p:stCondLst>
                      <p:childTnLst>
                        <p:par>
                          <p:cTn id="137" fill="hold">
                            <p:stCondLst>
                              <p:cond delay="0"/>
                            </p:stCondLst>
                            <p:childTnLst>
                              <p:par>
                                <p:cTn id="138" presetID="26" presetClass="entr" presetSubtype="0" fill="hold" nodeType="click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wipe(down)">
                                      <p:cBhvr>
                                        <p:cTn id="140" dur="580">
                                          <p:stCondLst>
                                            <p:cond delay="0"/>
                                          </p:stCondLst>
                                        </p:cTn>
                                        <p:tgtEl>
                                          <p:spTgt spid="11"/>
                                        </p:tgtEl>
                                      </p:cBhvr>
                                    </p:animEffect>
                                    <p:anim calcmode="lin" valueType="num">
                                      <p:cBhvr>
                                        <p:cTn id="141"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46" dur="26">
                                          <p:stCondLst>
                                            <p:cond delay="650"/>
                                          </p:stCondLst>
                                        </p:cTn>
                                        <p:tgtEl>
                                          <p:spTgt spid="11"/>
                                        </p:tgtEl>
                                      </p:cBhvr>
                                      <p:to x="100000" y="60000"/>
                                    </p:animScale>
                                    <p:animScale>
                                      <p:cBhvr>
                                        <p:cTn id="147" dur="166" decel="50000">
                                          <p:stCondLst>
                                            <p:cond delay="676"/>
                                          </p:stCondLst>
                                        </p:cTn>
                                        <p:tgtEl>
                                          <p:spTgt spid="11"/>
                                        </p:tgtEl>
                                      </p:cBhvr>
                                      <p:to x="100000" y="100000"/>
                                    </p:animScale>
                                    <p:animScale>
                                      <p:cBhvr>
                                        <p:cTn id="148" dur="26">
                                          <p:stCondLst>
                                            <p:cond delay="1312"/>
                                          </p:stCondLst>
                                        </p:cTn>
                                        <p:tgtEl>
                                          <p:spTgt spid="11"/>
                                        </p:tgtEl>
                                      </p:cBhvr>
                                      <p:to x="100000" y="80000"/>
                                    </p:animScale>
                                    <p:animScale>
                                      <p:cBhvr>
                                        <p:cTn id="149" dur="166" decel="50000">
                                          <p:stCondLst>
                                            <p:cond delay="1338"/>
                                          </p:stCondLst>
                                        </p:cTn>
                                        <p:tgtEl>
                                          <p:spTgt spid="11"/>
                                        </p:tgtEl>
                                      </p:cBhvr>
                                      <p:to x="100000" y="100000"/>
                                    </p:animScale>
                                    <p:animScale>
                                      <p:cBhvr>
                                        <p:cTn id="150" dur="26">
                                          <p:stCondLst>
                                            <p:cond delay="1642"/>
                                          </p:stCondLst>
                                        </p:cTn>
                                        <p:tgtEl>
                                          <p:spTgt spid="11"/>
                                        </p:tgtEl>
                                      </p:cBhvr>
                                      <p:to x="100000" y="90000"/>
                                    </p:animScale>
                                    <p:animScale>
                                      <p:cBhvr>
                                        <p:cTn id="151" dur="166" decel="50000">
                                          <p:stCondLst>
                                            <p:cond delay="1668"/>
                                          </p:stCondLst>
                                        </p:cTn>
                                        <p:tgtEl>
                                          <p:spTgt spid="11"/>
                                        </p:tgtEl>
                                      </p:cBhvr>
                                      <p:to x="100000" y="100000"/>
                                    </p:animScale>
                                    <p:animScale>
                                      <p:cBhvr>
                                        <p:cTn id="152" dur="26">
                                          <p:stCondLst>
                                            <p:cond delay="1808"/>
                                          </p:stCondLst>
                                        </p:cTn>
                                        <p:tgtEl>
                                          <p:spTgt spid="11"/>
                                        </p:tgtEl>
                                      </p:cBhvr>
                                      <p:to x="100000" y="95000"/>
                                    </p:animScale>
                                    <p:animScale>
                                      <p:cBhvr>
                                        <p:cTn id="153" dur="166" decel="50000">
                                          <p:stCondLst>
                                            <p:cond delay="1834"/>
                                          </p:stCondLst>
                                        </p:cTn>
                                        <p:tgtEl>
                                          <p:spTgt spid="11"/>
                                        </p:tgtEl>
                                      </p:cBhvr>
                                      <p:to x="100000" y="100000"/>
                                    </p:animScale>
                                  </p:childTnLst>
                                </p:cTn>
                              </p:par>
                            </p:childTnLst>
                          </p:cTn>
                        </p:par>
                      </p:childTnLst>
                    </p:cTn>
                  </p:par>
                  <p:par>
                    <p:cTn id="154" fill="hold">
                      <p:stCondLst>
                        <p:cond delay="indefinite"/>
                      </p:stCondLst>
                      <p:childTnLst>
                        <p:par>
                          <p:cTn id="155" fill="hold">
                            <p:stCondLst>
                              <p:cond delay="0"/>
                            </p:stCondLst>
                            <p:childTnLst>
                              <p:par>
                                <p:cTn id="156" presetID="1" presetClass="entr" presetSubtype="0" fill="hold" nodeType="clickEffect">
                                  <p:stCondLst>
                                    <p:cond delay="0"/>
                                  </p:stCondLst>
                                  <p:childTnLst>
                                    <p:set>
                                      <p:cBhvr>
                                        <p:cTn id="157" dur="1" fill="hold">
                                          <p:stCondLst>
                                            <p:cond delay="0"/>
                                          </p:stCondLst>
                                        </p:cTn>
                                        <p:tgtEl>
                                          <p:spTgt spid="3">
                                            <p:txEl>
                                              <p:pRg st="12" end="12"/>
                                            </p:txEl>
                                          </p:spTgt>
                                        </p:tgtEl>
                                        <p:attrNameLst>
                                          <p:attrName>style.visibility</p:attrName>
                                        </p:attrNameLst>
                                      </p:cBhvr>
                                      <p:to>
                                        <p:strVal val="visible"/>
                                      </p:to>
                                    </p:set>
                                  </p:childTnLst>
                                </p:cTn>
                              </p:par>
                              <p:par>
                                <p:cTn id="158" presetID="1" presetClass="entr" presetSubtype="0" fill="hold" nodeType="withEffect">
                                  <p:stCondLst>
                                    <p:cond delay="0"/>
                                  </p:stCondLst>
                                  <p:childTnLst>
                                    <p:set>
                                      <p:cBhvr>
                                        <p:cTn id="159"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8B514-87D7-4E79-993A-D066F4540A61}"/>
              </a:ext>
            </a:extLst>
          </p:cNvPr>
          <p:cNvSpPr>
            <a:spLocks noGrp="1"/>
          </p:cNvSpPr>
          <p:nvPr>
            <p:ph type="title"/>
          </p:nvPr>
        </p:nvSpPr>
        <p:spPr>
          <a:xfrm>
            <a:off x="457200" y="68646"/>
            <a:ext cx="8229600" cy="696058"/>
          </a:xfrm>
        </p:spPr>
        <p:txBody>
          <a:bodyPr anchor="ctr">
            <a:noAutofit/>
          </a:bodyPr>
          <a:lstStyle/>
          <a:p>
            <a:r>
              <a:rPr lang="en-GB" sz="3200" b="1" dirty="0"/>
              <a:t>Being a Digital Native</a:t>
            </a:r>
          </a:p>
        </p:txBody>
      </p:sp>
      <p:sp>
        <p:nvSpPr>
          <p:cNvPr id="3" name="Content Placeholder 2">
            <a:extLst>
              <a:ext uri="{FF2B5EF4-FFF2-40B4-BE49-F238E27FC236}">
                <a16:creationId xmlns:a16="http://schemas.microsoft.com/office/drawing/2014/main" id="{C96D0B0D-4F72-4C4E-8841-332E02527422}"/>
              </a:ext>
            </a:extLst>
          </p:cNvPr>
          <p:cNvSpPr>
            <a:spLocks noGrp="1"/>
          </p:cNvSpPr>
          <p:nvPr>
            <p:ph sz="half" idx="2"/>
          </p:nvPr>
        </p:nvSpPr>
        <p:spPr>
          <a:xfrm>
            <a:off x="4265919" y="836712"/>
            <a:ext cx="4860032" cy="5102536"/>
          </a:xfrm>
        </p:spPr>
        <p:txBody>
          <a:bodyPr>
            <a:normAutofit/>
          </a:bodyPr>
          <a:lstStyle/>
          <a:p>
            <a:pPr marL="0" indent="0">
              <a:lnSpc>
                <a:spcPct val="90000"/>
              </a:lnSpc>
              <a:buNone/>
            </a:pPr>
            <a:r>
              <a:rPr lang="en-GB" sz="1400" dirty="0"/>
              <a:t>Let's face it you are probably a digital native! And cannot a recall a time when the internet was just a static, one-way platform that transmitted text and a few sketchy images.</a:t>
            </a:r>
          </a:p>
          <a:p>
            <a:pPr marL="0" indent="0">
              <a:lnSpc>
                <a:spcPct val="90000"/>
              </a:lnSpc>
              <a:buNone/>
            </a:pPr>
            <a:endParaRPr lang="en-GB" sz="1400" dirty="0"/>
          </a:p>
          <a:p>
            <a:pPr marL="0" indent="0">
              <a:lnSpc>
                <a:spcPct val="90000"/>
              </a:lnSpc>
              <a:buNone/>
            </a:pPr>
            <a:r>
              <a:rPr lang="en-GB" sz="1400" dirty="0"/>
              <a:t>The term Digital Native originated in  a 2001 article by Marc Prensky (2001) titles “Digital Natives, Digital Immigrants”.</a:t>
            </a:r>
          </a:p>
          <a:p>
            <a:pPr marL="0" indent="0">
              <a:lnSpc>
                <a:spcPct val="90000"/>
              </a:lnSpc>
              <a:buNone/>
            </a:pPr>
            <a:endParaRPr lang="en-GB" sz="1400" dirty="0"/>
          </a:p>
          <a:p>
            <a:pPr marL="0" indent="0">
              <a:lnSpc>
                <a:spcPct val="90000"/>
              </a:lnSpc>
              <a:buNone/>
            </a:pPr>
            <a:r>
              <a:rPr lang="en-GB" sz="1400" dirty="0"/>
              <a:t>There he tried to explain a new type of student who was starting to enter educational institutions. These students… like you were born in an era in which digital technology has always existed.</a:t>
            </a:r>
          </a:p>
          <a:p>
            <a:pPr marL="0" indent="0">
              <a:lnSpc>
                <a:spcPct val="90000"/>
              </a:lnSpc>
              <a:buNone/>
            </a:pPr>
            <a:endParaRPr lang="en-GB" sz="1400" dirty="0"/>
          </a:p>
          <a:p>
            <a:pPr marL="0" indent="0">
              <a:lnSpc>
                <a:spcPct val="90000"/>
              </a:lnSpc>
              <a:buNone/>
            </a:pPr>
            <a:r>
              <a:rPr lang="en-GB" sz="1400" dirty="0"/>
              <a:t>Think of the questions you were asked at your student interview… how are you with IT, what equipment do you have at home, what is your Wi-Fi connection like?</a:t>
            </a:r>
          </a:p>
          <a:p>
            <a:pPr marL="0" indent="0">
              <a:lnSpc>
                <a:spcPct val="90000"/>
              </a:lnSpc>
              <a:buNone/>
            </a:pPr>
            <a:endParaRPr lang="en-GB" sz="1400" dirty="0"/>
          </a:p>
          <a:p>
            <a:pPr marL="0" indent="0">
              <a:lnSpc>
                <a:spcPct val="90000"/>
              </a:lnSpc>
              <a:buNone/>
            </a:pPr>
            <a:r>
              <a:rPr lang="en-GB" sz="1400" dirty="0"/>
              <a:t>So the majority of you and your fellow “natives” grew up “wired” in a highly networked, always-on world.</a:t>
            </a:r>
          </a:p>
          <a:p>
            <a:pPr marL="0" indent="0">
              <a:lnSpc>
                <a:spcPct val="90000"/>
              </a:lnSpc>
              <a:buNone/>
            </a:pPr>
            <a:endParaRPr lang="en-GB" sz="1400" dirty="0"/>
          </a:p>
          <a:p>
            <a:pPr marL="0" indent="0">
              <a:lnSpc>
                <a:spcPct val="90000"/>
              </a:lnSpc>
              <a:buNone/>
            </a:pPr>
            <a:r>
              <a:rPr lang="en-GB" sz="1400" dirty="0"/>
              <a:t>Its an exciting time- but it continues to change so constantly that we need to study it carefully.</a:t>
            </a:r>
          </a:p>
        </p:txBody>
      </p:sp>
      <p:pic>
        <p:nvPicPr>
          <p:cNvPr id="2050" name="Picture 2" descr="Image result for digital native">
            <a:extLst>
              <a:ext uri="{FF2B5EF4-FFF2-40B4-BE49-F238E27FC236}">
                <a16:creationId xmlns:a16="http://schemas.microsoft.com/office/drawing/2014/main" id="{14ACD471-4FE5-4832-B1B9-B00B6FF1B4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49" y="1384992"/>
            <a:ext cx="4299164" cy="3948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51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480B1-A8F1-4448-B723-D12A12C5853F}"/>
              </a:ext>
            </a:extLst>
          </p:cNvPr>
          <p:cNvSpPr>
            <a:spLocks noGrp="1"/>
          </p:cNvSpPr>
          <p:nvPr>
            <p:ph type="title"/>
          </p:nvPr>
        </p:nvSpPr>
        <p:spPr>
          <a:xfrm>
            <a:off x="457200" y="274638"/>
            <a:ext cx="3250704" cy="562074"/>
          </a:xfrm>
        </p:spPr>
        <p:txBody>
          <a:bodyPr anchor="ctr">
            <a:noAutofit/>
          </a:bodyPr>
          <a:lstStyle/>
          <a:p>
            <a:pPr>
              <a:lnSpc>
                <a:spcPct val="90000"/>
              </a:lnSpc>
            </a:pPr>
            <a:r>
              <a:rPr lang="en-GB" sz="2800" b="1" dirty="0"/>
              <a:t>So How Connected are our Customers?</a:t>
            </a:r>
          </a:p>
        </p:txBody>
      </p:sp>
      <p:sp>
        <p:nvSpPr>
          <p:cNvPr id="3" name="Content Placeholder 2">
            <a:extLst>
              <a:ext uri="{FF2B5EF4-FFF2-40B4-BE49-F238E27FC236}">
                <a16:creationId xmlns:a16="http://schemas.microsoft.com/office/drawing/2014/main" id="{A1856ACC-730B-4528-B16F-97E3BC593A06}"/>
              </a:ext>
            </a:extLst>
          </p:cNvPr>
          <p:cNvSpPr>
            <a:spLocks noGrp="1"/>
          </p:cNvSpPr>
          <p:nvPr>
            <p:ph sz="half" idx="2"/>
          </p:nvPr>
        </p:nvSpPr>
        <p:spPr>
          <a:xfrm>
            <a:off x="4312568" y="258267"/>
            <a:ext cx="4831432" cy="5805264"/>
          </a:xfrm>
        </p:spPr>
        <p:txBody>
          <a:bodyPr>
            <a:normAutofit/>
          </a:bodyPr>
          <a:lstStyle/>
          <a:p>
            <a:pPr marL="0" indent="0">
              <a:lnSpc>
                <a:spcPct val="90000"/>
              </a:lnSpc>
              <a:buNone/>
            </a:pPr>
            <a:r>
              <a:rPr lang="en-GB" sz="1400" dirty="0"/>
              <a:t>Today the internet is the backbone of our society.</a:t>
            </a:r>
          </a:p>
          <a:p>
            <a:pPr marL="0" indent="0">
              <a:lnSpc>
                <a:spcPct val="90000"/>
              </a:lnSpc>
              <a:buNone/>
            </a:pPr>
            <a:endParaRPr lang="en-GB" sz="1400" dirty="0"/>
          </a:p>
          <a:p>
            <a:pPr marL="0" indent="0">
              <a:lnSpc>
                <a:spcPct val="90000"/>
              </a:lnSpc>
              <a:buNone/>
            </a:pPr>
            <a:r>
              <a:rPr lang="en-GB" sz="1400" dirty="0"/>
              <a:t>Widespread access to connected device like personal computers, digital video and audio records, webcams, smartphones and wearable like smartwatches ensure that consumers who live in virtually any part of the World can create and share content.</a:t>
            </a:r>
          </a:p>
          <a:p>
            <a:pPr marL="0" indent="0">
              <a:lnSpc>
                <a:spcPct val="90000"/>
              </a:lnSpc>
              <a:buNone/>
            </a:pPr>
            <a:endParaRPr lang="en-GB" sz="1400" dirty="0"/>
          </a:p>
          <a:p>
            <a:pPr marL="0" indent="0">
              <a:lnSpc>
                <a:spcPct val="90000"/>
              </a:lnSpc>
              <a:buNone/>
            </a:pPr>
            <a:r>
              <a:rPr lang="en-GB" sz="1400" dirty="0"/>
              <a:t>Worldwide there are about 4.38 billion global Internet users today… hat roughly 57%,of the world population (Kemp 2019)</a:t>
            </a:r>
          </a:p>
          <a:p>
            <a:pPr marL="0" indent="0">
              <a:lnSpc>
                <a:spcPct val="90000"/>
              </a:lnSpc>
              <a:buNone/>
            </a:pPr>
            <a:endParaRPr lang="en-GB" sz="1400" dirty="0"/>
          </a:p>
          <a:p>
            <a:pPr marL="0" indent="0">
              <a:lnSpc>
                <a:spcPct val="90000"/>
              </a:lnSpc>
              <a:buNone/>
            </a:pPr>
            <a:r>
              <a:rPr lang="en-GB" sz="1400" dirty="0"/>
              <a:t>With most of these internet users, about 45% of the World population, being active on at least one social media network. That’s about 3.5 billion people (We are social 2019).</a:t>
            </a:r>
          </a:p>
          <a:p>
            <a:pPr marL="0" indent="0">
              <a:lnSpc>
                <a:spcPct val="90000"/>
              </a:lnSpc>
              <a:buNone/>
            </a:pPr>
            <a:endParaRPr lang="en-GB" sz="1400" dirty="0"/>
          </a:p>
          <a:p>
            <a:pPr marL="0" indent="0">
              <a:lnSpc>
                <a:spcPct val="90000"/>
              </a:lnSpc>
              <a:buNone/>
            </a:pPr>
            <a:r>
              <a:rPr lang="en-GB" sz="1400" dirty="0"/>
              <a:t>Of course social media penetration vary by global region, with the lowest penetration rates reported in Central Asia, Africa and South Asia.</a:t>
            </a:r>
          </a:p>
          <a:p>
            <a:pPr marL="0" indent="0">
              <a:lnSpc>
                <a:spcPct val="90000"/>
              </a:lnSpc>
              <a:buNone/>
            </a:pPr>
            <a:endParaRPr lang="en-GB" sz="1400" dirty="0"/>
          </a:p>
          <a:p>
            <a:pPr marL="0" indent="0">
              <a:lnSpc>
                <a:spcPct val="90000"/>
              </a:lnSpc>
              <a:buNone/>
            </a:pPr>
            <a:r>
              <a:rPr lang="en-GB" sz="1400" dirty="0"/>
              <a:t>But even these areas are expected to experience growth, worldwide and 63% of mobile users are active on social media via mobile applications.</a:t>
            </a:r>
          </a:p>
          <a:p>
            <a:pPr>
              <a:lnSpc>
                <a:spcPct val="90000"/>
              </a:lnSpc>
            </a:pPr>
            <a:endParaRPr lang="en-GB" sz="1100" dirty="0"/>
          </a:p>
        </p:txBody>
      </p:sp>
      <p:pic>
        <p:nvPicPr>
          <p:cNvPr id="1028" name="Picture 4" descr="Image result for social media connected">
            <a:extLst>
              <a:ext uri="{FF2B5EF4-FFF2-40B4-BE49-F238E27FC236}">
                <a16:creationId xmlns:a16="http://schemas.microsoft.com/office/drawing/2014/main" id="{7568D1CD-7095-4DAF-A027-AB0898AD539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221288" y="1628800"/>
            <a:ext cx="4091280" cy="30641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45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5510C-D82A-40DD-A337-A4608BD597D2}"/>
              </a:ext>
            </a:extLst>
          </p:cNvPr>
          <p:cNvSpPr>
            <a:spLocks noGrp="1"/>
          </p:cNvSpPr>
          <p:nvPr>
            <p:ph type="title"/>
          </p:nvPr>
        </p:nvSpPr>
        <p:spPr>
          <a:xfrm>
            <a:off x="395536" y="-167257"/>
            <a:ext cx="8229600" cy="1143000"/>
          </a:xfrm>
        </p:spPr>
        <p:txBody>
          <a:bodyPr/>
          <a:lstStyle/>
          <a:p>
            <a:r>
              <a:rPr lang="en-US" sz="3600" b="1" dirty="0"/>
              <a:t>So Who’s seen the most Growth?</a:t>
            </a:r>
            <a:endParaRPr lang="en-GB" sz="3600" dirty="0"/>
          </a:p>
        </p:txBody>
      </p:sp>
      <p:sp>
        <p:nvSpPr>
          <p:cNvPr id="4" name="Content Placeholder 3">
            <a:extLst>
              <a:ext uri="{FF2B5EF4-FFF2-40B4-BE49-F238E27FC236}">
                <a16:creationId xmlns:a16="http://schemas.microsoft.com/office/drawing/2014/main" id="{90D2E0A4-0F70-48D8-8084-A47A3D8C706D}"/>
              </a:ext>
            </a:extLst>
          </p:cNvPr>
          <p:cNvSpPr>
            <a:spLocks noGrp="1"/>
          </p:cNvSpPr>
          <p:nvPr>
            <p:ph sz="half" idx="2"/>
          </p:nvPr>
        </p:nvSpPr>
        <p:spPr>
          <a:xfrm>
            <a:off x="3779911" y="692696"/>
            <a:ext cx="4840453" cy="4392489"/>
          </a:xfrm>
        </p:spPr>
        <p:txBody>
          <a:bodyPr/>
          <a:lstStyle/>
          <a:p>
            <a:pPr marL="0" indent="0">
              <a:buNone/>
            </a:pPr>
            <a:r>
              <a:rPr lang="en-US" sz="2000" dirty="0"/>
              <a:t>Snap chat posted the largest relative gains this quarter, with advertisers now able to reach over 9 % more people via the platform than they could just three months ago.</a:t>
            </a:r>
          </a:p>
          <a:p>
            <a:pPr marL="0" indent="0">
              <a:buNone/>
            </a:pPr>
            <a:endParaRPr lang="en-US" sz="2000" dirty="0"/>
          </a:p>
          <a:p>
            <a:pPr marL="0" indent="0">
              <a:buNone/>
            </a:pPr>
            <a:r>
              <a:rPr lang="en-US" sz="2000" dirty="0"/>
              <a:t>The addition of 36 million new users between July and September takes snapchats global advertising audience to 433 million, which is 20% larger than the audience the company's tools were reporting this time last year!</a:t>
            </a:r>
          </a:p>
          <a:p>
            <a:pPr marL="0" indent="0">
              <a:buNone/>
            </a:pPr>
            <a:endParaRPr lang="en-US" sz="2000" dirty="0"/>
          </a:p>
          <a:p>
            <a:pPr marL="0" indent="0">
              <a:buNone/>
            </a:pPr>
            <a:r>
              <a:rPr lang="en-US" sz="2000" b="1" dirty="0"/>
              <a:t>Why do you think this may have been?</a:t>
            </a:r>
          </a:p>
          <a:p>
            <a:endParaRPr lang="en-GB" dirty="0"/>
          </a:p>
        </p:txBody>
      </p:sp>
      <p:sp>
        <p:nvSpPr>
          <p:cNvPr id="5" name="Date Placeholder 4">
            <a:extLst>
              <a:ext uri="{FF2B5EF4-FFF2-40B4-BE49-F238E27FC236}">
                <a16:creationId xmlns:a16="http://schemas.microsoft.com/office/drawing/2014/main" id="{83E1DF3D-F2C2-489C-A5FF-6F42DA43510E}"/>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39D89F96-9F92-4A0E-9E3F-EBFA228E9FAD}"/>
              </a:ext>
            </a:extLst>
          </p:cNvPr>
          <p:cNvSpPr>
            <a:spLocks noGrp="1"/>
          </p:cNvSpPr>
          <p:nvPr>
            <p:ph type="sldNum" sz="quarter" idx="11"/>
          </p:nvPr>
        </p:nvSpPr>
        <p:spPr/>
        <p:txBody>
          <a:bodyPr/>
          <a:lstStyle/>
          <a:p>
            <a:pPr>
              <a:defRPr/>
            </a:pPr>
            <a:fld id="{386495F9-B3F5-4DDF-9323-6CEC80C52C17}" type="slidenum">
              <a:rPr lang="en-GB" altLang="en-US" smtClean="0"/>
              <a:pPr>
                <a:defRPr/>
              </a:pPr>
              <a:t>5</a:t>
            </a:fld>
            <a:endParaRPr lang="en-GB" altLang="en-US"/>
          </a:p>
        </p:txBody>
      </p:sp>
      <p:pic>
        <p:nvPicPr>
          <p:cNvPr id="7" name="Content Placeholder 6">
            <a:extLst>
              <a:ext uri="{FF2B5EF4-FFF2-40B4-BE49-F238E27FC236}">
                <a16:creationId xmlns:a16="http://schemas.microsoft.com/office/drawing/2014/main" id="{C88EF8EC-E613-49CC-9445-06BA563B4F92}"/>
              </a:ext>
            </a:extLst>
          </p:cNvPr>
          <p:cNvPicPr>
            <a:picLocks noGrp="1" noChangeAspect="1"/>
          </p:cNvPicPr>
          <p:nvPr>
            <p:ph sz="half" idx="1"/>
          </p:nvPr>
        </p:nvPicPr>
        <p:blipFill rotWithShape="1">
          <a:blip r:embed="rId2"/>
          <a:srcRect l="22639" r="20764"/>
          <a:stretch/>
        </p:blipFill>
        <p:spPr>
          <a:xfrm>
            <a:off x="489500" y="1341438"/>
            <a:ext cx="3186599" cy="3167062"/>
          </a:xfrm>
          <a:prstGeom prst="rect">
            <a:avLst/>
          </a:prstGeom>
        </p:spPr>
      </p:pic>
    </p:spTree>
    <p:extLst>
      <p:ext uri="{BB962C8B-B14F-4D97-AF65-F5344CB8AC3E}">
        <p14:creationId xmlns:p14="http://schemas.microsoft.com/office/powerpoint/2010/main" val="800984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0F98F-34DC-418F-9ADE-C7DD217D58BD}"/>
              </a:ext>
            </a:extLst>
          </p:cNvPr>
          <p:cNvSpPr>
            <a:spLocks noGrp="1"/>
          </p:cNvSpPr>
          <p:nvPr>
            <p:ph type="title"/>
          </p:nvPr>
        </p:nvSpPr>
        <p:spPr>
          <a:xfrm>
            <a:off x="457200" y="-27384"/>
            <a:ext cx="8229600" cy="1143000"/>
          </a:xfrm>
        </p:spPr>
        <p:txBody>
          <a:bodyPr wrap="square" anchor="ctr">
            <a:normAutofit/>
          </a:bodyPr>
          <a:lstStyle/>
          <a:p>
            <a:r>
              <a:rPr lang="en-GB" sz="4100" b="1" dirty="0"/>
              <a:t>So let’s consider a definition….</a:t>
            </a:r>
            <a:endParaRPr lang="en-GB" sz="4100" dirty="0"/>
          </a:p>
        </p:txBody>
      </p:sp>
      <p:pic>
        <p:nvPicPr>
          <p:cNvPr id="7" name="Content Placeholder 6">
            <a:extLst>
              <a:ext uri="{FF2B5EF4-FFF2-40B4-BE49-F238E27FC236}">
                <a16:creationId xmlns:a16="http://schemas.microsoft.com/office/drawing/2014/main" id="{41A0B591-161A-4C21-8820-0F87D2416AE2}"/>
              </a:ext>
            </a:extLst>
          </p:cNvPr>
          <p:cNvPicPr>
            <a:picLocks noGrp="1" noChangeAspect="1"/>
          </p:cNvPicPr>
          <p:nvPr>
            <p:ph sz="half" idx="1"/>
          </p:nvPr>
        </p:nvPicPr>
        <p:blipFill>
          <a:blip r:embed="rId2"/>
          <a:stretch>
            <a:fillRect/>
          </a:stretch>
        </p:blipFill>
        <p:spPr>
          <a:xfrm>
            <a:off x="44658" y="1556792"/>
            <a:ext cx="2494717" cy="2952329"/>
          </a:xfrm>
          <a:prstGeom prst="rect">
            <a:avLst/>
          </a:prstGeom>
          <a:noFill/>
        </p:spPr>
      </p:pic>
      <p:sp>
        <p:nvSpPr>
          <p:cNvPr id="12" name="Content Placeholder 3">
            <a:extLst>
              <a:ext uri="{FF2B5EF4-FFF2-40B4-BE49-F238E27FC236}">
                <a16:creationId xmlns:a16="http://schemas.microsoft.com/office/drawing/2014/main" id="{2081FADE-B7CF-40ED-803F-8184E35BB7BD}"/>
              </a:ext>
            </a:extLst>
          </p:cNvPr>
          <p:cNvSpPr>
            <a:spLocks noGrp="1"/>
          </p:cNvSpPr>
          <p:nvPr>
            <p:ph sz="half" idx="2"/>
          </p:nvPr>
        </p:nvSpPr>
        <p:spPr>
          <a:xfrm>
            <a:off x="2555776" y="908720"/>
            <a:ext cx="6408712" cy="4680521"/>
          </a:xfrm>
        </p:spPr>
        <p:txBody>
          <a:bodyPr/>
          <a:lstStyle/>
          <a:p>
            <a:pPr marL="0" indent="0">
              <a:lnSpc>
                <a:spcPct val="90000"/>
              </a:lnSpc>
              <a:buNone/>
            </a:pPr>
            <a:r>
              <a:rPr lang="en-GB" sz="1300" dirty="0"/>
              <a:t>Information doesn't just flow from big companies or governments down to the rest of us; Today each of us communicates with huge numbers of people by a click on a keypad, so information flows across people as well.</a:t>
            </a:r>
          </a:p>
          <a:p>
            <a:pPr marL="0" indent="0">
              <a:lnSpc>
                <a:spcPct val="90000"/>
              </a:lnSpc>
              <a:buNone/>
            </a:pPr>
            <a:endParaRPr lang="en-GB" sz="1300" dirty="0"/>
          </a:p>
          <a:p>
            <a:pPr marL="0" indent="0">
              <a:lnSpc>
                <a:spcPct val="90000"/>
              </a:lnSpc>
              <a:buNone/>
            </a:pPr>
            <a:r>
              <a:rPr lang="en-GB" sz="1300" dirty="0"/>
              <a:t>This fundamental change in the way we live, work, and play is characterised in part by the prevalence of social media.</a:t>
            </a:r>
          </a:p>
          <a:p>
            <a:pPr marL="0" indent="0">
              <a:lnSpc>
                <a:spcPct val="90000"/>
              </a:lnSpc>
              <a:buNone/>
            </a:pPr>
            <a:endParaRPr lang="en-GB" sz="1300" dirty="0"/>
          </a:p>
          <a:p>
            <a:pPr marL="0" indent="0">
              <a:lnSpc>
                <a:spcPct val="90000"/>
              </a:lnSpc>
              <a:buNone/>
            </a:pPr>
            <a:r>
              <a:rPr lang="en-GB" sz="1300" b="1" dirty="0">
                <a:solidFill>
                  <a:schemeClr val="tx2"/>
                </a:solidFill>
              </a:rPr>
              <a:t>Social media are the online means of </a:t>
            </a:r>
          </a:p>
          <a:p>
            <a:pPr marL="0" indent="0">
              <a:lnSpc>
                <a:spcPct val="90000"/>
              </a:lnSpc>
              <a:buNone/>
            </a:pPr>
            <a:r>
              <a:rPr lang="en-GB" sz="1300" b="1" i="1" dirty="0"/>
              <a:t>Communication</a:t>
            </a:r>
          </a:p>
          <a:p>
            <a:pPr marL="0" indent="0">
              <a:lnSpc>
                <a:spcPct val="90000"/>
              </a:lnSpc>
              <a:buNone/>
            </a:pPr>
            <a:r>
              <a:rPr lang="en-GB" sz="1300" b="1" i="1" dirty="0"/>
              <a:t>Conveyance</a:t>
            </a:r>
          </a:p>
          <a:p>
            <a:pPr marL="0" indent="0">
              <a:lnSpc>
                <a:spcPct val="90000"/>
              </a:lnSpc>
              <a:buNone/>
            </a:pPr>
            <a:r>
              <a:rPr lang="en-GB" sz="1300" b="1" i="1" dirty="0"/>
              <a:t>Collaboration </a:t>
            </a:r>
          </a:p>
          <a:p>
            <a:pPr marL="0" indent="0">
              <a:lnSpc>
                <a:spcPct val="90000"/>
              </a:lnSpc>
              <a:buNone/>
            </a:pPr>
            <a:r>
              <a:rPr lang="en-GB" sz="1300" b="1" i="1" dirty="0"/>
              <a:t>and cultivation </a:t>
            </a:r>
            <a:endParaRPr lang="en-GB" sz="1300" dirty="0"/>
          </a:p>
          <a:p>
            <a:pPr marL="0" indent="0">
              <a:lnSpc>
                <a:spcPct val="90000"/>
              </a:lnSpc>
              <a:buNone/>
            </a:pPr>
            <a:r>
              <a:rPr lang="en-GB" sz="1300" b="1" dirty="0">
                <a:solidFill>
                  <a:schemeClr val="tx2"/>
                </a:solidFill>
              </a:rPr>
              <a:t>Among </a:t>
            </a:r>
            <a:endParaRPr lang="en-GB" sz="1300" dirty="0"/>
          </a:p>
          <a:p>
            <a:pPr marL="0" indent="0">
              <a:lnSpc>
                <a:spcPct val="90000"/>
              </a:lnSpc>
              <a:buNone/>
            </a:pPr>
            <a:r>
              <a:rPr lang="en-GB" sz="1300" b="1" i="1" dirty="0"/>
              <a:t>Interconnected and interdependent networks </a:t>
            </a:r>
            <a:endParaRPr lang="en-GB" sz="1300" dirty="0"/>
          </a:p>
          <a:p>
            <a:pPr marL="0" indent="0">
              <a:lnSpc>
                <a:spcPct val="90000"/>
              </a:lnSpc>
              <a:buNone/>
            </a:pPr>
            <a:r>
              <a:rPr lang="en-GB" sz="1300" b="1" dirty="0">
                <a:solidFill>
                  <a:schemeClr val="tx2"/>
                </a:solidFill>
              </a:rPr>
              <a:t>Of</a:t>
            </a:r>
            <a:endParaRPr lang="en-GB" sz="1300" dirty="0"/>
          </a:p>
          <a:p>
            <a:pPr marL="0" indent="0">
              <a:lnSpc>
                <a:spcPct val="90000"/>
              </a:lnSpc>
              <a:buNone/>
            </a:pPr>
            <a:r>
              <a:rPr lang="en-GB" sz="1300" b="1" i="1" dirty="0"/>
              <a:t>People, communities and organisations enhanced </a:t>
            </a:r>
            <a:endParaRPr lang="en-GB" sz="1300" dirty="0"/>
          </a:p>
          <a:p>
            <a:pPr marL="0" indent="0">
              <a:lnSpc>
                <a:spcPct val="90000"/>
              </a:lnSpc>
              <a:buNone/>
            </a:pPr>
            <a:r>
              <a:rPr lang="en-GB" sz="1300" b="1" dirty="0">
                <a:solidFill>
                  <a:schemeClr val="tx2"/>
                </a:solidFill>
              </a:rPr>
              <a:t>by </a:t>
            </a:r>
          </a:p>
          <a:p>
            <a:pPr marL="0" indent="0">
              <a:lnSpc>
                <a:spcPct val="90000"/>
              </a:lnSpc>
              <a:buNone/>
            </a:pPr>
            <a:r>
              <a:rPr lang="en-GB" sz="1300" b="1" i="1" dirty="0"/>
              <a:t>Technological capabilities and mobility.</a:t>
            </a:r>
          </a:p>
          <a:p>
            <a:pPr marL="0" indent="0">
              <a:lnSpc>
                <a:spcPct val="90000"/>
              </a:lnSpc>
              <a:buNone/>
            </a:pPr>
            <a:endParaRPr lang="en-GB" sz="1300" dirty="0"/>
          </a:p>
          <a:p>
            <a:pPr marL="0" indent="0">
              <a:lnSpc>
                <a:spcPct val="90000"/>
              </a:lnSpc>
              <a:buNone/>
            </a:pPr>
            <a:r>
              <a:rPr lang="en-GB" sz="1300" b="1" dirty="0">
                <a:solidFill>
                  <a:schemeClr val="tx2"/>
                </a:solidFill>
              </a:rPr>
              <a:t>Does this sound like a complex definition?</a:t>
            </a:r>
          </a:p>
          <a:p>
            <a:pPr marL="0" indent="0" algn="ctr">
              <a:lnSpc>
                <a:spcPct val="90000"/>
              </a:lnSpc>
              <a:buNone/>
            </a:pPr>
            <a:r>
              <a:rPr lang="en-GB" sz="1300" b="1" i="1" dirty="0">
                <a:solidFill>
                  <a:schemeClr val="tx2"/>
                </a:solidFill>
              </a:rPr>
              <a:t>It is… because social media exist within a complex and rapidly advancing environment</a:t>
            </a:r>
            <a:endParaRPr lang="en-US" sz="1300" dirty="0"/>
          </a:p>
        </p:txBody>
      </p:sp>
      <p:sp>
        <p:nvSpPr>
          <p:cNvPr id="5" name="Date Placeholder 4">
            <a:extLst>
              <a:ext uri="{FF2B5EF4-FFF2-40B4-BE49-F238E27FC236}">
                <a16:creationId xmlns:a16="http://schemas.microsoft.com/office/drawing/2014/main" id="{A0EB30D9-D90F-465D-9D81-ADFCEE94287F}"/>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F7614AD2-EBEE-4B9C-B8EB-7B45076136C4}" type="datetime1">
              <a:rPr lang="en-GB" altLang="en-US" sz="900" smtClean="0"/>
              <a:pPr>
                <a:lnSpc>
                  <a:spcPct val="90000"/>
                </a:lnSpc>
                <a:spcAft>
                  <a:spcPts val="600"/>
                </a:spcAft>
                <a:defRPr/>
              </a:pPr>
              <a:t>09/02/2021</a:t>
            </a:fld>
            <a:endParaRPr lang="en-GB" altLang="en-US" sz="900"/>
          </a:p>
        </p:txBody>
      </p:sp>
      <p:sp>
        <p:nvSpPr>
          <p:cNvPr id="6" name="Slide Number Placeholder 5">
            <a:extLst>
              <a:ext uri="{FF2B5EF4-FFF2-40B4-BE49-F238E27FC236}">
                <a16:creationId xmlns:a16="http://schemas.microsoft.com/office/drawing/2014/main" id="{2815698F-9CE8-4A66-B0B0-4043715D2723}"/>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386495F9-B3F5-4DDF-9323-6CEC80C52C17}" type="slidenum">
              <a:rPr lang="en-GB" altLang="en-US" smtClean="0"/>
              <a:pPr>
                <a:spcAft>
                  <a:spcPts val="600"/>
                </a:spcAft>
                <a:defRPr/>
              </a:pPr>
              <a:t>6</a:t>
            </a:fld>
            <a:endParaRPr lang="en-GB" altLang="en-US"/>
          </a:p>
        </p:txBody>
      </p:sp>
    </p:spTree>
    <p:extLst>
      <p:ext uri="{BB962C8B-B14F-4D97-AF65-F5344CB8AC3E}">
        <p14:creationId xmlns:p14="http://schemas.microsoft.com/office/powerpoint/2010/main" val="426174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9ABB9-BE8D-4673-A202-DE7A667CA040}"/>
              </a:ext>
            </a:extLst>
          </p:cNvPr>
          <p:cNvSpPr>
            <a:spLocks noGrp="1"/>
          </p:cNvSpPr>
          <p:nvPr>
            <p:ph type="title"/>
          </p:nvPr>
        </p:nvSpPr>
        <p:spPr>
          <a:xfrm>
            <a:off x="94259" y="324035"/>
            <a:ext cx="2520280" cy="692696"/>
          </a:xfrm>
        </p:spPr>
        <p:txBody>
          <a:bodyPr/>
          <a:lstStyle/>
          <a:p>
            <a:r>
              <a:rPr lang="en-GB" sz="2400" b="1" dirty="0"/>
              <a:t>Mind Boggling Social Media Stats</a:t>
            </a:r>
            <a:endParaRPr lang="en-GB" sz="2400" dirty="0"/>
          </a:p>
        </p:txBody>
      </p:sp>
      <p:sp>
        <p:nvSpPr>
          <p:cNvPr id="4" name="Content Placeholder 3">
            <a:extLst>
              <a:ext uri="{FF2B5EF4-FFF2-40B4-BE49-F238E27FC236}">
                <a16:creationId xmlns:a16="http://schemas.microsoft.com/office/drawing/2014/main" id="{BF806D7E-E037-467B-906D-74E2288688FB}"/>
              </a:ext>
            </a:extLst>
          </p:cNvPr>
          <p:cNvSpPr>
            <a:spLocks noGrp="1"/>
          </p:cNvSpPr>
          <p:nvPr>
            <p:ph sz="half" idx="2"/>
          </p:nvPr>
        </p:nvSpPr>
        <p:spPr>
          <a:xfrm>
            <a:off x="2592288" y="136525"/>
            <a:ext cx="6516216" cy="5884763"/>
          </a:xfrm>
        </p:spPr>
        <p:txBody>
          <a:bodyPr/>
          <a:lstStyle/>
          <a:p>
            <a:pPr marL="0" indent="0">
              <a:buNone/>
            </a:pPr>
            <a:r>
              <a:rPr lang="en-GB" sz="1200" i="1" dirty="0">
                <a:solidFill>
                  <a:schemeClr val="tx2"/>
                </a:solidFill>
              </a:rPr>
              <a:t>It took Radio 38 years to reach 50 million listeners</a:t>
            </a:r>
          </a:p>
          <a:p>
            <a:pPr marL="0" indent="0">
              <a:buNone/>
            </a:pPr>
            <a:r>
              <a:rPr lang="en-GB" sz="1200" i="1" dirty="0">
                <a:solidFill>
                  <a:schemeClr val="tx2"/>
                </a:solidFill>
              </a:rPr>
              <a:t>TV 13 years to reach 50 million viewers</a:t>
            </a:r>
          </a:p>
          <a:p>
            <a:pPr marL="0" indent="0">
              <a:buNone/>
            </a:pPr>
            <a:r>
              <a:rPr lang="en-GB" sz="1200" i="1" dirty="0">
                <a:solidFill>
                  <a:schemeClr val="tx2"/>
                </a:solidFill>
              </a:rPr>
              <a:t>The internet took 4 years to reach 50 million people, in less than 9 months, Facebook added 100 million users (</a:t>
            </a:r>
            <a:r>
              <a:rPr lang="en-GB" sz="1200" i="1" dirty="0" err="1">
                <a:solidFill>
                  <a:schemeClr val="tx2"/>
                </a:solidFill>
              </a:rPr>
              <a:t>Hird</a:t>
            </a:r>
            <a:r>
              <a:rPr lang="en-GB" sz="1200" i="1" dirty="0">
                <a:solidFill>
                  <a:schemeClr val="tx2"/>
                </a:solidFill>
              </a:rPr>
              <a:t> 2011)</a:t>
            </a:r>
          </a:p>
          <a:p>
            <a:pPr marL="0" indent="0">
              <a:buNone/>
            </a:pPr>
            <a:endParaRPr lang="en-GB" sz="1200" dirty="0"/>
          </a:p>
          <a:p>
            <a:pPr marL="0" indent="0">
              <a:buNone/>
            </a:pPr>
            <a:r>
              <a:rPr lang="en-GB" sz="1200" i="1" dirty="0">
                <a:solidFill>
                  <a:schemeClr val="tx2"/>
                </a:solidFill>
              </a:rPr>
              <a:t>Just over 13% of Facebook users are in north America, more than a third of users are in the Asia-Pacific region (We are social 2019)</a:t>
            </a:r>
          </a:p>
          <a:p>
            <a:pPr marL="0" indent="0">
              <a:buNone/>
            </a:pPr>
            <a:endParaRPr lang="en-GB" sz="1200" dirty="0"/>
          </a:p>
          <a:p>
            <a:pPr marL="0" indent="0">
              <a:buNone/>
            </a:pPr>
            <a:r>
              <a:rPr lang="en-GB" sz="1200" i="1" dirty="0">
                <a:solidFill>
                  <a:schemeClr val="tx2"/>
                </a:solidFill>
              </a:rPr>
              <a:t>More than 90% of companies use LinkedIn as their primary recruiting tool (Osman 2019)</a:t>
            </a:r>
          </a:p>
          <a:p>
            <a:pPr marL="0" indent="0">
              <a:buNone/>
            </a:pPr>
            <a:endParaRPr lang="en-GB" sz="1200" dirty="0"/>
          </a:p>
          <a:p>
            <a:pPr marL="0" indent="0">
              <a:buNone/>
            </a:pPr>
            <a:r>
              <a:rPr lang="en-GB" sz="1200" i="1" dirty="0">
                <a:solidFill>
                  <a:schemeClr val="tx2"/>
                </a:solidFill>
              </a:rPr>
              <a:t>The top YouTubers, like PewDiePie and Lily Singh, earn millions of dollars each year (Berg 2016)</a:t>
            </a:r>
          </a:p>
          <a:p>
            <a:pPr marL="0" indent="0">
              <a:buNone/>
            </a:pPr>
            <a:endParaRPr lang="en-GB" sz="1200" dirty="0"/>
          </a:p>
          <a:p>
            <a:pPr marL="0" indent="0">
              <a:buNone/>
            </a:pPr>
            <a:r>
              <a:rPr lang="en-GB" sz="1200" i="1" dirty="0">
                <a:solidFill>
                  <a:schemeClr val="tx2"/>
                </a:solidFill>
              </a:rPr>
              <a:t>Generation X (ages 35-49)spend the most time on social media- 6 hours and 58 minutes per week.</a:t>
            </a:r>
          </a:p>
          <a:p>
            <a:pPr marL="0" indent="0">
              <a:buNone/>
            </a:pPr>
            <a:endParaRPr lang="en-GB" sz="1200" dirty="0"/>
          </a:p>
          <a:p>
            <a:pPr marL="0" indent="0">
              <a:buNone/>
            </a:pPr>
            <a:r>
              <a:rPr lang="en-GB" sz="1200" i="1" dirty="0">
                <a:solidFill>
                  <a:schemeClr val="tx2"/>
                </a:solidFill>
              </a:rPr>
              <a:t>Millennials (ages 18-34) come in second spending 6 hours and 19 minutes of their time per week on social networks (We are social 2019)</a:t>
            </a:r>
          </a:p>
          <a:p>
            <a:pPr marL="0" indent="0">
              <a:buNone/>
            </a:pPr>
            <a:endParaRPr lang="en-GB" sz="1200" dirty="0"/>
          </a:p>
          <a:p>
            <a:pPr marL="0" indent="0">
              <a:buNone/>
            </a:pPr>
            <a:r>
              <a:rPr lang="en-GB" sz="1200" i="1" dirty="0">
                <a:solidFill>
                  <a:schemeClr val="tx2"/>
                </a:solidFill>
              </a:rPr>
              <a:t>Two-thirds of internet users worldwide use social media (Ortiz-Ospina 2019)</a:t>
            </a:r>
          </a:p>
          <a:p>
            <a:pPr marL="0" indent="0">
              <a:buNone/>
            </a:pPr>
            <a:endParaRPr lang="en-GB" sz="1200" dirty="0"/>
          </a:p>
          <a:p>
            <a:pPr marL="0" indent="0">
              <a:buNone/>
            </a:pPr>
            <a:r>
              <a:rPr lang="en-GB" sz="1200" i="1" dirty="0">
                <a:solidFill>
                  <a:schemeClr val="tx2"/>
                </a:solidFill>
              </a:rPr>
              <a:t>While Facebook dominates in size and penetration worldwide, Instagram dominates in user engagements. Brands see a median engagement rate of 0.09% per Facebook post, in comparison to a 1.60% median engagement rate per post on Instagram (Jackson 2019)</a:t>
            </a:r>
          </a:p>
          <a:p>
            <a:pPr marL="0" indent="0">
              <a:buNone/>
            </a:pPr>
            <a:endParaRPr lang="en-GB" sz="1200" dirty="0"/>
          </a:p>
          <a:p>
            <a:pPr marL="0" indent="0">
              <a:buNone/>
            </a:pPr>
            <a:r>
              <a:rPr lang="en-GB" sz="1200" i="1" dirty="0">
                <a:solidFill>
                  <a:schemeClr val="tx2"/>
                </a:solidFill>
              </a:rPr>
              <a:t>QQ, </a:t>
            </a:r>
            <a:r>
              <a:rPr lang="en-GB" sz="1200" i="1" dirty="0" err="1">
                <a:solidFill>
                  <a:schemeClr val="tx2"/>
                </a:solidFill>
              </a:rPr>
              <a:t>Wechat</a:t>
            </a:r>
            <a:r>
              <a:rPr lang="en-GB" sz="1200" i="1" dirty="0">
                <a:solidFill>
                  <a:schemeClr val="tx2"/>
                </a:solidFill>
              </a:rPr>
              <a:t> and </a:t>
            </a:r>
            <a:r>
              <a:rPr lang="en-GB" sz="1200" i="1" dirty="0" err="1">
                <a:solidFill>
                  <a:schemeClr val="tx2"/>
                </a:solidFill>
              </a:rPr>
              <a:t>Qzone</a:t>
            </a:r>
            <a:r>
              <a:rPr lang="en-GB" sz="1200" i="1" dirty="0">
                <a:solidFill>
                  <a:schemeClr val="tx2"/>
                </a:solidFill>
              </a:rPr>
              <a:t> social networks with heavy user bases in Asia, are more popular than Tumblr ,Instagram, Twitter and Pinterest (We are Social 2019)</a:t>
            </a:r>
          </a:p>
          <a:p>
            <a:endParaRPr lang="en-GB" sz="1800" dirty="0"/>
          </a:p>
        </p:txBody>
      </p:sp>
      <p:sp>
        <p:nvSpPr>
          <p:cNvPr id="5" name="Date Placeholder 4">
            <a:extLst>
              <a:ext uri="{FF2B5EF4-FFF2-40B4-BE49-F238E27FC236}">
                <a16:creationId xmlns:a16="http://schemas.microsoft.com/office/drawing/2014/main" id="{535A19F5-7B8D-48D6-8E15-377E35F57F52}"/>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B1B824F1-F882-44F3-B095-712BD8693C39}"/>
              </a:ext>
            </a:extLst>
          </p:cNvPr>
          <p:cNvSpPr>
            <a:spLocks noGrp="1"/>
          </p:cNvSpPr>
          <p:nvPr>
            <p:ph type="sldNum" sz="quarter" idx="11"/>
          </p:nvPr>
        </p:nvSpPr>
        <p:spPr/>
        <p:txBody>
          <a:bodyPr/>
          <a:lstStyle/>
          <a:p>
            <a:pPr>
              <a:defRPr/>
            </a:pPr>
            <a:fld id="{386495F9-B3F5-4DDF-9323-6CEC80C52C17}" type="slidenum">
              <a:rPr lang="en-GB" altLang="en-US" smtClean="0"/>
              <a:pPr>
                <a:defRPr/>
              </a:pPr>
              <a:t>7</a:t>
            </a:fld>
            <a:endParaRPr lang="en-GB" altLang="en-US"/>
          </a:p>
        </p:txBody>
      </p:sp>
      <p:pic>
        <p:nvPicPr>
          <p:cNvPr id="1026" name="Picture 2" descr="Image result for mind boggling">
            <a:extLst>
              <a:ext uri="{FF2B5EF4-FFF2-40B4-BE49-F238E27FC236}">
                <a16:creationId xmlns:a16="http://schemas.microsoft.com/office/drawing/2014/main" id="{D44D69BC-4F65-43F6-B533-1F3E926E75F7}"/>
              </a:ext>
            </a:extLst>
          </p:cNvPr>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3377" y="1700808"/>
            <a:ext cx="2595666"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971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4762E-E81F-4E1C-8E9A-7E30C3589D9C}"/>
              </a:ext>
            </a:extLst>
          </p:cNvPr>
          <p:cNvSpPr>
            <a:spLocks noGrp="1"/>
          </p:cNvSpPr>
          <p:nvPr>
            <p:ph type="title"/>
          </p:nvPr>
        </p:nvSpPr>
        <p:spPr>
          <a:xfrm>
            <a:off x="457200" y="274638"/>
            <a:ext cx="3538736" cy="490066"/>
          </a:xfrm>
        </p:spPr>
        <p:txBody>
          <a:bodyPr anchor="ctr">
            <a:normAutofit fontScale="90000"/>
          </a:bodyPr>
          <a:lstStyle/>
          <a:p>
            <a:pPr>
              <a:lnSpc>
                <a:spcPct val="90000"/>
              </a:lnSpc>
            </a:pPr>
            <a:r>
              <a:rPr lang="en-GB" sz="2800" b="1" dirty="0"/>
              <a:t>So what can we use social media for?</a:t>
            </a:r>
          </a:p>
        </p:txBody>
      </p:sp>
      <p:sp>
        <p:nvSpPr>
          <p:cNvPr id="7" name="Content Placeholder 6">
            <a:extLst>
              <a:ext uri="{FF2B5EF4-FFF2-40B4-BE49-F238E27FC236}">
                <a16:creationId xmlns:a16="http://schemas.microsoft.com/office/drawing/2014/main" id="{FEFADD61-1566-4DE6-ADB6-9C6F8DE10656}"/>
              </a:ext>
            </a:extLst>
          </p:cNvPr>
          <p:cNvSpPr>
            <a:spLocks noGrp="1"/>
          </p:cNvSpPr>
          <p:nvPr>
            <p:ph sz="half" idx="2"/>
          </p:nvPr>
        </p:nvSpPr>
        <p:spPr>
          <a:xfrm>
            <a:off x="4355976" y="519671"/>
            <a:ext cx="4716016" cy="4752529"/>
          </a:xfrm>
        </p:spPr>
        <p:txBody>
          <a:bodyPr>
            <a:noAutofit/>
          </a:bodyPr>
          <a:lstStyle/>
          <a:p>
            <a:pPr marL="0" indent="0">
              <a:lnSpc>
                <a:spcPct val="90000"/>
              </a:lnSpc>
              <a:buNone/>
            </a:pPr>
            <a:r>
              <a:rPr lang="en-GB" sz="2000" b="1" dirty="0">
                <a:solidFill>
                  <a:schemeClr val="tx2"/>
                </a:solidFill>
              </a:rPr>
              <a:t>We can…</a:t>
            </a:r>
          </a:p>
          <a:p>
            <a:pPr marL="0" indent="0">
              <a:lnSpc>
                <a:spcPct val="90000"/>
              </a:lnSpc>
              <a:buNone/>
            </a:pPr>
            <a:endParaRPr lang="en-GB" sz="900" dirty="0"/>
          </a:p>
          <a:p>
            <a:pPr marL="0" indent="0">
              <a:lnSpc>
                <a:spcPct val="90000"/>
              </a:lnSpc>
              <a:buNone/>
            </a:pPr>
            <a:r>
              <a:rPr lang="en-GB" sz="1400" b="1" dirty="0">
                <a:solidFill>
                  <a:schemeClr val="tx2"/>
                </a:solidFill>
              </a:rPr>
              <a:t>Share </a:t>
            </a:r>
            <a:r>
              <a:rPr lang="en-GB" sz="1400" dirty="0"/>
              <a:t>and document an event using live video</a:t>
            </a:r>
          </a:p>
          <a:p>
            <a:pPr marL="0" indent="0">
              <a:lnSpc>
                <a:spcPct val="90000"/>
              </a:lnSpc>
              <a:buNone/>
            </a:pPr>
            <a:endParaRPr lang="en-GB" sz="900" dirty="0"/>
          </a:p>
          <a:p>
            <a:pPr marL="0" indent="0">
              <a:lnSpc>
                <a:spcPct val="90000"/>
              </a:lnSpc>
              <a:buNone/>
            </a:pPr>
            <a:r>
              <a:rPr lang="en-GB" sz="1400" b="1" dirty="0">
                <a:solidFill>
                  <a:schemeClr val="tx2"/>
                </a:solidFill>
              </a:rPr>
              <a:t>Watch</a:t>
            </a:r>
            <a:r>
              <a:rPr lang="en-GB" sz="1400" dirty="0"/>
              <a:t> television while discussing the program on social media</a:t>
            </a:r>
          </a:p>
          <a:p>
            <a:pPr marL="0" indent="0">
              <a:lnSpc>
                <a:spcPct val="90000"/>
              </a:lnSpc>
              <a:buNone/>
            </a:pPr>
            <a:endParaRPr lang="en-GB" sz="900" dirty="0"/>
          </a:p>
          <a:p>
            <a:pPr marL="0" indent="0">
              <a:lnSpc>
                <a:spcPct val="90000"/>
              </a:lnSpc>
              <a:buNone/>
            </a:pPr>
            <a:r>
              <a:rPr lang="en-GB" sz="1400" b="1" dirty="0">
                <a:solidFill>
                  <a:schemeClr val="tx2"/>
                </a:solidFill>
              </a:rPr>
              <a:t>Create</a:t>
            </a:r>
            <a:r>
              <a:rPr lang="en-GB" sz="1400" dirty="0"/>
              <a:t> a blog to chare your favourite recipes.</a:t>
            </a:r>
          </a:p>
          <a:p>
            <a:pPr marL="0" indent="0">
              <a:lnSpc>
                <a:spcPct val="90000"/>
              </a:lnSpc>
              <a:buNone/>
            </a:pPr>
            <a:endParaRPr lang="en-GB" sz="900" dirty="0"/>
          </a:p>
          <a:p>
            <a:pPr marL="0" indent="0">
              <a:lnSpc>
                <a:spcPct val="90000"/>
              </a:lnSpc>
              <a:buNone/>
            </a:pPr>
            <a:r>
              <a:rPr lang="en-GB" sz="1400" b="1" dirty="0">
                <a:solidFill>
                  <a:schemeClr val="tx2"/>
                </a:solidFill>
              </a:rPr>
              <a:t>Mobilise</a:t>
            </a:r>
            <a:r>
              <a:rPr lang="en-GB" sz="1400" dirty="0"/>
              <a:t> a group of people to protest against an unpopular policy </a:t>
            </a:r>
          </a:p>
          <a:p>
            <a:pPr marL="0" indent="0">
              <a:lnSpc>
                <a:spcPct val="90000"/>
              </a:lnSpc>
              <a:buNone/>
            </a:pPr>
            <a:endParaRPr lang="en-GB" sz="900" dirty="0"/>
          </a:p>
          <a:p>
            <a:pPr marL="0" indent="0">
              <a:lnSpc>
                <a:spcPct val="90000"/>
              </a:lnSpc>
              <a:buNone/>
            </a:pPr>
            <a:r>
              <a:rPr lang="en-GB" sz="1400" b="1" dirty="0">
                <a:solidFill>
                  <a:schemeClr val="tx2"/>
                </a:solidFill>
              </a:rPr>
              <a:t>Instant message </a:t>
            </a:r>
            <a:r>
              <a:rPr lang="en-GB" sz="1400" dirty="0"/>
              <a:t>or voice chat with friends to carry on a synchronous conversation online.</a:t>
            </a:r>
          </a:p>
          <a:p>
            <a:pPr marL="0" indent="0">
              <a:lnSpc>
                <a:spcPct val="90000"/>
              </a:lnSpc>
              <a:buNone/>
            </a:pPr>
            <a:endParaRPr lang="en-GB" sz="900" dirty="0"/>
          </a:p>
          <a:p>
            <a:pPr marL="0" indent="0">
              <a:lnSpc>
                <a:spcPct val="90000"/>
              </a:lnSpc>
              <a:buNone/>
            </a:pPr>
            <a:r>
              <a:rPr lang="en-GB" sz="1400" b="1" dirty="0">
                <a:solidFill>
                  <a:schemeClr val="tx2"/>
                </a:solidFill>
              </a:rPr>
              <a:t>Share an infographic </a:t>
            </a:r>
            <a:r>
              <a:rPr lang="en-GB" sz="1400" dirty="0"/>
              <a:t>with our friends</a:t>
            </a:r>
          </a:p>
          <a:p>
            <a:pPr marL="0" indent="0">
              <a:lnSpc>
                <a:spcPct val="90000"/>
              </a:lnSpc>
              <a:buNone/>
            </a:pPr>
            <a:endParaRPr lang="en-GB" sz="900" dirty="0"/>
          </a:p>
          <a:p>
            <a:pPr marL="0" indent="0">
              <a:lnSpc>
                <a:spcPct val="90000"/>
              </a:lnSpc>
              <a:buNone/>
            </a:pPr>
            <a:r>
              <a:rPr lang="en-GB" sz="1400" b="1" dirty="0">
                <a:solidFill>
                  <a:schemeClr val="tx2"/>
                </a:solidFill>
              </a:rPr>
              <a:t>Locate </a:t>
            </a:r>
            <a:r>
              <a:rPr lang="en-GB" sz="1400" dirty="0"/>
              <a:t>the best vegan restaurant in a city you're visiting for the first time based upon reviews by other vegans.</a:t>
            </a:r>
          </a:p>
          <a:p>
            <a:pPr marL="0" indent="0">
              <a:lnSpc>
                <a:spcPct val="90000"/>
              </a:lnSpc>
              <a:buNone/>
            </a:pPr>
            <a:endParaRPr lang="en-GB" sz="900" dirty="0"/>
          </a:p>
          <a:p>
            <a:pPr marL="0" indent="0">
              <a:lnSpc>
                <a:spcPct val="90000"/>
              </a:lnSpc>
              <a:buNone/>
            </a:pPr>
            <a:r>
              <a:rPr lang="en-GB" sz="1400" b="1" dirty="0">
                <a:solidFill>
                  <a:schemeClr val="tx2"/>
                </a:solidFill>
              </a:rPr>
              <a:t>Keep</a:t>
            </a:r>
            <a:r>
              <a:rPr lang="en-GB" sz="1400" dirty="0">
                <a:solidFill>
                  <a:schemeClr val="tx2"/>
                </a:solidFill>
              </a:rPr>
              <a:t> </a:t>
            </a:r>
            <a:r>
              <a:rPr lang="en-GB" sz="1400" dirty="0"/>
              <a:t>a travel diary of a trip abroad complete with photos, videos, journal entries , and destination rating.</a:t>
            </a:r>
          </a:p>
          <a:p>
            <a:pPr marL="0" indent="0">
              <a:lnSpc>
                <a:spcPct val="90000"/>
              </a:lnSpc>
              <a:buNone/>
            </a:pPr>
            <a:endParaRPr lang="en-GB" sz="900" dirty="0"/>
          </a:p>
          <a:p>
            <a:pPr marL="0" indent="0">
              <a:lnSpc>
                <a:spcPct val="90000"/>
              </a:lnSpc>
              <a:buNone/>
            </a:pPr>
            <a:r>
              <a:rPr lang="en-GB" sz="1400" b="1" dirty="0">
                <a:solidFill>
                  <a:schemeClr val="tx2"/>
                </a:solidFill>
              </a:rPr>
              <a:t>Find</a:t>
            </a:r>
            <a:r>
              <a:rPr lang="en-GB" sz="1400" dirty="0">
                <a:solidFill>
                  <a:schemeClr val="tx2"/>
                </a:solidFill>
              </a:rPr>
              <a:t> </a:t>
            </a:r>
            <a:r>
              <a:rPr lang="en-GB" sz="1400" dirty="0"/>
              <a:t>and review hotels and share our photos not just with our friends but millions of other people as well on feedback sites.</a:t>
            </a:r>
          </a:p>
        </p:txBody>
      </p:sp>
      <p:pic>
        <p:nvPicPr>
          <p:cNvPr id="2050" name="Picture 2" descr="Image result for social media use">
            <a:extLst>
              <a:ext uri="{FF2B5EF4-FFF2-40B4-BE49-F238E27FC236}">
                <a16:creationId xmlns:a16="http://schemas.microsoft.com/office/drawing/2014/main" id="{EC5E6A5C-B947-47D7-BBCA-BED1EB0D20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4" y="1412776"/>
            <a:ext cx="4259842"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60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6" end="1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8" end="1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CEB9E4-8A5C-41DD-A3F3-0784CCA6EDE3}"/>
              </a:ext>
            </a:extLst>
          </p:cNvPr>
          <p:cNvSpPr>
            <a:spLocks noGrp="1"/>
          </p:cNvSpPr>
          <p:nvPr>
            <p:ph type="title"/>
          </p:nvPr>
        </p:nvSpPr>
        <p:spPr/>
        <p:txBody>
          <a:bodyPr/>
          <a:lstStyle/>
          <a:p>
            <a:r>
              <a:rPr lang="en-GB" dirty="0"/>
              <a:t>What is a Blog?</a:t>
            </a:r>
          </a:p>
        </p:txBody>
      </p:sp>
      <p:sp>
        <p:nvSpPr>
          <p:cNvPr id="5" name="Date Placeholder 4">
            <a:extLst>
              <a:ext uri="{FF2B5EF4-FFF2-40B4-BE49-F238E27FC236}">
                <a16:creationId xmlns:a16="http://schemas.microsoft.com/office/drawing/2014/main" id="{52945A6B-F69F-43F3-B8AB-7DF47CC56EF3}"/>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DE6FEA7B-BA91-4F69-8518-6968D4F879BA}"/>
              </a:ext>
            </a:extLst>
          </p:cNvPr>
          <p:cNvSpPr>
            <a:spLocks noGrp="1"/>
          </p:cNvSpPr>
          <p:nvPr>
            <p:ph type="sldNum" sz="quarter" idx="11"/>
          </p:nvPr>
        </p:nvSpPr>
        <p:spPr/>
        <p:txBody>
          <a:bodyPr/>
          <a:lstStyle/>
          <a:p>
            <a:pPr>
              <a:defRPr/>
            </a:pPr>
            <a:fld id="{386495F9-B3F5-4DDF-9323-6CEC80C52C17}" type="slidenum">
              <a:rPr lang="en-GB" altLang="en-US" smtClean="0"/>
              <a:pPr>
                <a:defRPr/>
              </a:pPr>
              <a:t>9</a:t>
            </a:fld>
            <a:endParaRPr lang="en-GB" altLang="en-US"/>
          </a:p>
        </p:txBody>
      </p:sp>
      <p:pic>
        <p:nvPicPr>
          <p:cNvPr id="3074" name="Picture 2" descr="Image result for website">
            <a:extLst>
              <a:ext uri="{FF2B5EF4-FFF2-40B4-BE49-F238E27FC236}">
                <a16:creationId xmlns:a16="http://schemas.microsoft.com/office/drawing/2014/main" id="{9F497A43-A345-4889-B250-919CF05EF61B}"/>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6989" y="3317726"/>
            <a:ext cx="3853992" cy="24155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blog post">
            <a:extLst>
              <a:ext uri="{FF2B5EF4-FFF2-40B4-BE49-F238E27FC236}">
                <a16:creationId xmlns:a16="http://schemas.microsoft.com/office/drawing/2014/main" id="{C00253DE-F9BD-467B-986B-8C692422BA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1196752"/>
            <a:ext cx="5141792" cy="3102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413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34706-D102-4BAF-8D2F-1CAD5E6E5589}"/>
              </a:ext>
            </a:extLst>
          </p:cNvPr>
          <p:cNvSpPr>
            <a:spLocks noGrp="1"/>
          </p:cNvSpPr>
          <p:nvPr>
            <p:ph type="title"/>
          </p:nvPr>
        </p:nvSpPr>
        <p:spPr/>
        <p:txBody>
          <a:bodyPr/>
          <a:lstStyle/>
          <a:p>
            <a:r>
              <a:rPr lang="en-GB" dirty="0"/>
              <a:t>Do you know what a Blog is?</a:t>
            </a:r>
          </a:p>
        </p:txBody>
      </p:sp>
      <p:sp>
        <p:nvSpPr>
          <p:cNvPr id="4" name="Content Placeholder 3">
            <a:extLst>
              <a:ext uri="{FF2B5EF4-FFF2-40B4-BE49-F238E27FC236}">
                <a16:creationId xmlns:a16="http://schemas.microsoft.com/office/drawing/2014/main" id="{4E8B6335-D398-4EBC-8C7E-18C3E7568F07}"/>
              </a:ext>
            </a:extLst>
          </p:cNvPr>
          <p:cNvSpPr>
            <a:spLocks noGrp="1"/>
          </p:cNvSpPr>
          <p:nvPr>
            <p:ph sz="half" idx="2"/>
          </p:nvPr>
        </p:nvSpPr>
        <p:spPr>
          <a:xfrm>
            <a:off x="426368" y="1417638"/>
            <a:ext cx="8291264" cy="4104457"/>
          </a:xfrm>
        </p:spPr>
        <p:txBody>
          <a:bodyPr/>
          <a:lstStyle/>
          <a:p>
            <a:r>
              <a:rPr lang="en-GB" sz="1800" dirty="0"/>
              <a:t>Blogs began in 1994. A blog was more of a personal diary that people shared online. In this online journal, you could talk about your daily life or share about things that you were doing. Then, people saw an opportunity to communicate information in a new way online. Then began blogging.</a:t>
            </a:r>
          </a:p>
          <a:p>
            <a:endParaRPr lang="en-GB" dirty="0"/>
          </a:p>
          <a:p>
            <a:r>
              <a:rPr lang="en-GB" b="1" u="sng" dirty="0"/>
              <a:t>Definition</a:t>
            </a:r>
            <a:r>
              <a:rPr lang="en-GB" dirty="0"/>
              <a:t>: </a:t>
            </a:r>
            <a:r>
              <a:rPr lang="en-GB" sz="1800" dirty="0"/>
              <a:t>A blog (a shortened version of “weblog”) is </a:t>
            </a:r>
            <a:r>
              <a:rPr lang="en-GB" sz="1800" b="1" dirty="0"/>
              <a:t>an online journal or informational website</a:t>
            </a:r>
            <a:r>
              <a:rPr lang="en-GB" sz="1800" dirty="0"/>
              <a:t> displaying information in reverse chronological order, with the latest posts appearing first, at the top. It is a platform where a writer or a group of writers share their views on an individual subject</a:t>
            </a:r>
          </a:p>
        </p:txBody>
      </p:sp>
      <p:sp>
        <p:nvSpPr>
          <p:cNvPr id="5" name="Date Placeholder 4">
            <a:extLst>
              <a:ext uri="{FF2B5EF4-FFF2-40B4-BE49-F238E27FC236}">
                <a16:creationId xmlns:a16="http://schemas.microsoft.com/office/drawing/2014/main" id="{DDB406CB-6C5F-411B-BB36-751EB6811C75}"/>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DCD374D4-8573-4B06-B9C3-C0B453939937}"/>
              </a:ext>
            </a:extLst>
          </p:cNvPr>
          <p:cNvSpPr>
            <a:spLocks noGrp="1"/>
          </p:cNvSpPr>
          <p:nvPr>
            <p:ph type="sldNum" sz="quarter" idx="11"/>
          </p:nvPr>
        </p:nvSpPr>
        <p:spPr/>
        <p:txBody>
          <a:bodyPr/>
          <a:lstStyle/>
          <a:p>
            <a:pPr>
              <a:defRPr/>
            </a:pPr>
            <a:fld id="{386495F9-B3F5-4DDF-9323-6CEC80C52C17}" type="slidenum">
              <a:rPr lang="en-GB" altLang="en-US" smtClean="0"/>
              <a:pPr>
                <a:defRPr/>
              </a:pPr>
              <a:t>10</a:t>
            </a:fld>
            <a:endParaRPr lang="en-GB" altLang="en-US"/>
          </a:p>
        </p:txBody>
      </p:sp>
    </p:spTree>
    <p:extLst>
      <p:ext uri="{BB962C8B-B14F-4D97-AF65-F5344CB8AC3E}">
        <p14:creationId xmlns:p14="http://schemas.microsoft.com/office/powerpoint/2010/main" val="29398158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A84D5-D27D-49BA-B09B-4DA80187D08C}"/>
              </a:ext>
            </a:extLst>
          </p:cNvPr>
          <p:cNvSpPr>
            <a:spLocks noGrp="1"/>
          </p:cNvSpPr>
          <p:nvPr>
            <p:ph type="title"/>
          </p:nvPr>
        </p:nvSpPr>
        <p:spPr>
          <a:xfrm>
            <a:off x="270408" y="25067"/>
            <a:ext cx="8229600" cy="1143000"/>
          </a:xfrm>
        </p:spPr>
        <p:txBody>
          <a:bodyPr/>
          <a:lstStyle/>
          <a:p>
            <a:r>
              <a:rPr lang="en-GB" dirty="0"/>
              <a:t>Website or Blog?</a:t>
            </a:r>
          </a:p>
        </p:txBody>
      </p:sp>
      <p:pic>
        <p:nvPicPr>
          <p:cNvPr id="7" name="Online Media 6" title="What is a Blog? How It Works and the Difference Between a Blog and a Website">
            <a:hlinkClick r:id="" action="ppaction://media"/>
            <a:extLst>
              <a:ext uri="{FF2B5EF4-FFF2-40B4-BE49-F238E27FC236}">
                <a16:creationId xmlns:a16="http://schemas.microsoft.com/office/drawing/2014/main" id="{0BC1FFAE-4915-4B5B-B24D-F65EA697C592}"/>
              </a:ext>
            </a:extLst>
          </p:cNvPr>
          <p:cNvPicPr>
            <a:picLocks noGrp="1" noRot="1" noChangeAspect="1"/>
          </p:cNvPicPr>
          <p:nvPr>
            <p:ph sz="half" idx="2"/>
            <a:videoFile r:link="rId1"/>
          </p:nvPr>
        </p:nvPicPr>
        <p:blipFill>
          <a:blip r:embed="rId3"/>
          <a:stretch>
            <a:fillRect/>
          </a:stretch>
        </p:blipFill>
        <p:spPr>
          <a:xfrm>
            <a:off x="666753" y="980728"/>
            <a:ext cx="7416824" cy="4190756"/>
          </a:xfrm>
          <a:prstGeom prst="rect">
            <a:avLst/>
          </a:prstGeom>
        </p:spPr>
      </p:pic>
      <p:sp>
        <p:nvSpPr>
          <p:cNvPr id="5" name="Date Placeholder 4">
            <a:extLst>
              <a:ext uri="{FF2B5EF4-FFF2-40B4-BE49-F238E27FC236}">
                <a16:creationId xmlns:a16="http://schemas.microsoft.com/office/drawing/2014/main" id="{0FDFD8D6-03EB-4D09-B90A-913EE7BAE4F0}"/>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D5973A34-624D-4C42-A493-EF28AAF6632A}"/>
              </a:ext>
            </a:extLst>
          </p:cNvPr>
          <p:cNvSpPr>
            <a:spLocks noGrp="1"/>
          </p:cNvSpPr>
          <p:nvPr>
            <p:ph type="sldNum" sz="quarter" idx="11"/>
          </p:nvPr>
        </p:nvSpPr>
        <p:spPr/>
        <p:txBody>
          <a:bodyPr/>
          <a:lstStyle/>
          <a:p>
            <a:pPr>
              <a:defRPr/>
            </a:pPr>
            <a:fld id="{386495F9-B3F5-4DDF-9323-6CEC80C52C17}" type="slidenum">
              <a:rPr lang="en-GB" altLang="en-US" smtClean="0"/>
              <a:pPr>
                <a:defRPr/>
              </a:pPr>
              <a:t>11</a:t>
            </a:fld>
            <a:endParaRPr lang="en-GB" altLang="en-US"/>
          </a:p>
        </p:txBody>
      </p:sp>
      <p:sp>
        <p:nvSpPr>
          <p:cNvPr id="8" name="Rectangle 7">
            <a:extLst>
              <a:ext uri="{FF2B5EF4-FFF2-40B4-BE49-F238E27FC236}">
                <a16:creationId xmlns:a16="http://schemas.microsoft.com/office/drawing/2014/main" id="{F4C4DFB3-0E5F-49EC-AE6F-8E831C07C20F}"/>
              </a:ext>
            </a:extLst>
          </p:cNvPr>
          <p:cNvSpPr/>
          <p:nvPr/>
        </p:nvSpPr>
        <p:spPr>
          <a:xfrm>
            <a:off x="1619672" y="5287823"/>
            <a:ext cx="5976664" cy="646331"/>
          </a:xfrm>
          <a:prstGeom prst="rect">
            <a:avLst/>
          </a:prstGeom>
        </p:spPr>
        <p:txBody>
          <a:bodyPr wrap="square">
            <a:spAutoFit/>
          </a:bodyPr>
          <a:lstStyle/>
          <a:p>
            <a:r>
              <a:rPr lang="en-GB" dirty="0">
                <a:hlinkClick r:id="rId4"/>
              </a:rPr>
              <a:t>https://www.youtube.com/watch?v=SXbEN5lWRt8</a:t>
            </a:r>
            <a:endParaRPr lang="en-GB" dirty="0"/>
          </a:p>
          <a:p>
            <a:endParaRPr lang="en-GB" dirty="0"/>
          </a:p>
        </p:txBody>
      </p:sp>
    </p:spTree>
    <p:extLst>
      <p:ext uri="{BB962C8B-B14F-4D97-AF65-F5344CB8AC3E}">
        <p14:creationId xmlns:p14="http://schemas.microsoft.com/office/powerpoint/2010/main" val="2811584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C6D2D-70F7-4D77-86AA-9A3519FB35C6}"/>
              </a:ext>
            </a:extLst>
          </p:cNvPr>
          <p:cNvSpPr>
            <a:spLocks noGrp="1"/>
          </p:cNvSpPr>
          <p:nvPr>
            <p:ph type="title"/>
          </p:nvPr>
        </p:nvSpPr>
        <p:spPr/>
        <p:txBody>
          <a:bodyPr/>
          <a:lstStyle/>
          <a:p>
            <a:r>
              <a:rPr lang="en-GB" dirty="0"/>
              <a:t>How do I Start a Blog?</a:t>
            </a:r>
          </a:p>
        </p:txBody>
      </p:sp>
      <p:sp>
        <p:nvSpPr>
          <p:cNvPr id="4" name="Content Placeholder 3">
            <a:extLst>
              <a:ext uri="{FF2B5EF4-FFF2-40B4-BE49-F238E27FC236}">
                <a16:creationId xmlns:a16="http://schemas.microsoft.com/office/drawing/2014/main" id="{6AEAC45F-0922-4E55-9AF0-B2315536C2C8}"/>
              </a:ext>
            </a:extLst>
          </p:cNvPr>
          <p:cNvSpPr>
            <a:spLocks noGrp="1"/>
          </p:cNvSpPr>
          <p:nvPr>
            <p:ph sz="half" idx="2"/>
          </p:nvPr>
        </p:nvSpPr>
        <p:spPr>
          <a:xfrm>
            <a:off x="4648200" y="1600201"/>
            <a:ext cx="4038600" cy="3701007"/>
          </a:xfrm>
        </p:spPr>
        <p:txBody>
          <a:bodyPr/>
          <a:lstStyle/>
          <a:p>
            <a:r>
              <a:rPr lang="en-GB" dirty="0">
                <a:hlinkClick r:id="rId2"/>
              </a:rPr>
              <a:t>h</a:t>
            </a:r>
            <a:r>
              <a:rPr lang="en-GB" dirty="0">
                <a:hlinkClick r:id="rId2"/>
              </a:rPr>
              <a:t>ttps://firstsiteguide.com/start-blog/</a:t>
            </a:r>
            <a:endParaRPr lang="en-GB" dirty="0"/>
          </a:p>
          <a:p>
            <a:endParaRPr lang="en-GB" dirty="0"/>
          </a:p>
          <a:p>
            <a:r>
              <a:rPr lang="en-GB" dirty="0">
                <a:hlinkClick r:id="rId3"/>
              </a:rPr>
              <a:t>https://makeawebsitehub.com/what-is-a-blog/</a:t>
            </a:r>
            <a:endParaRPr lang="en-GB" dirty="0"/>
          </a:p>
          <a:p>
            <a:endParaRPr lang="en-GB" dirty="0"/>
          </a:p>
          <a:p>
            <a:endParaRPr lang="en-GB" dirty="0"/>
          </a:p>
          <a:p>
            <a:pPr marL="0" indent="0">
              <a:buNone/>
            </a:pPr>
            <a:endParaRPr lang="en-GB" dirty="0"/>
          </a:p>
        </p:txBody>
      </p:sp>
      <p:sp>
        <p:nvSpPr>
          <p:cNvPr id="5" name="Date Placeholder 4">
            <a:extLst>
              <a:ext uri="{FF2B5EF4-FFF2-40B4-BE49-F238E27FC236}">
                <a16:creationId xmlns:a16="http://schemas.microsoft.com/office/drawing/2014/main" id="{FA1B7FA5-98D8-4FAD-926B-D2F70CFAB8B6}"/>
              </a:ext>
            </a:extLst>
          </p:cNvPr>
          <p:cNvSpPr>
            <a:spLocks noGrp="1"/>
          </p:cNvSpPr>
          <p:nvPr>
            <p:ph type="dt" sz="half" idx="10"/>
          </p:nvPr>
        </p:nvSpPr>
        <p:spPr/>
        <p:txBody>
          <a:bodyPr/>
          <a:lstStyle/>
          <a:p>
            <a:pPr>
              <a:defRPr/>
            </a:pPr>
            <a:fld id="{F7614AD2-EBEE-4B9C-B8EB-7B45076136C4}" type="datetime1">
              <a:rPr lang="en-GB" altLang="en-US" smtClean="0"/>
              <a:pPr>
                <a:defRPr/>
              </a:pPr>
              <a:t>09/02/2021</a:t>
            </a:fld>
            <a:endParaRPr lang="en-GB" altLang="en-US"/>
          </a:p>
        </p:txBody>
      </p:sp>
      <p:sp>
        <p:nvSpPr>
          <p:cNvPr id="6" name="Slide Number Placeholder 5">
            <a:extLst>
              <a:ext uri="{FF2B5EF4-FFF2-40B4-BE49-F238E27FC236}">
                <a16:creationId xmlns:a16="http://schemas.microsoft.com/office/drawing/2014/main" id="{1EA2845E-9B67-4C31-8527-FB63C14E7CEE}"/>
              </a:ext>
            </a:extLst>
          </p:cNvPr>
          <p:cNvSpPr>
            <a:spLocks noGrp="1"/>
          </p:cNvSpPr>
          <p:nvPr>
            <p:ph type="sldNum" sz="quarter" idx="11"/>
          </p:nvPr>
        </p:nvSpPr>
        <p:spPr/>
        <p:txBody>
          <a:bodyPr/>
          <a:lstStyle/>
          <a:p>
            <a:pPr>
              <a:defRPr/>
            </a:pPr>
            <a:fld id="{386495F9-B3F5-4DDF-9323-6CEC80C52C17}" type="slidenum">
              <a:rPr lang="en-GB" altLang="en-US" smtClean="0"/>
              <a:pPr>
                <a:defRPr/>
              </a:pPr>
              <a:t>12</a:t>
            </a:fld>
            <a:endParaRPr lang="en-GB" altLang="en-US"/>
          </a:p>
        </p:txBody>
      </p:sp>
      <p:pic>
        <p:nvPicPr>
          <p:cNvPr id="7" name="Content Placeholder 6" descr="What is reflection? | Psychology | tutor2u">
            <a:extLst>
              <a:ext uri="{FF2B5EF4-FFF2-40B4-BE49-F238E27FC236}">
                <a16:creationId xmlns:a16="http://schemas.microsoft.com/office/drawing/2014/main" id="{8DCF0E1A-2D02-4C15-A537-5BFA2E05481C}"/>
              </a:ext>
            </a:extLst>
          </p:cNvPr>
          <p:cNvPicPr>
            <a:picLocks noGrp="1" noChangeAspect="1" noChangeArrowheads="1"/>
          </p:cNvPicPr>
          <p:nvPr>
            <p:ph sz="half" idx="1"/>
          </p:nvPr>
        </p:nvPicPr>
        <p:blipFill>
          <a:blip r:embed="rId4" cstate="print">
            <a:extLst>
              <a:ext uri="{28A0092B-C50C-407E-A947-70E740481C1C}">
                <a14:useLocalDpi xmlns:a14="http://schemas.microsoft.com/office/drawing/2010/main" val="0"/>
              </a:ext>
            </a:extLst>
          </a:blip>
          <a:stretch>
            <a:fillRect/>
          </a:stretch>
        </p:blipFill>
        <p:spPr bwMode="auto">
          <a:xfrm>
            <a:off x="457200" y="2151440"/>
            <a:ext cx="4038600" cy="2886907"/>
          </a:xfrm>
          <a:prstGeom prst="rect">
            <a:avLst/>
          </a:prstGeom>
          <a:solidFill>
            <a:schemeClr val="accent6"/>
          </a:solidFill>
          <a:ln>
            <a:solidFill>
              <a:schemeClr val="accent6"/>
            </a:solidFill>
          </a:ln>
        </p:spPr>
      </p:pic>
    </p:spTree>
    <p:extLst>
      <p:ext uri="{BB962C8B-B14F-4D97-AF65-F5344CB8AC3E}">
        <p14:creationId xmlns:p14="http://schemas.microsoft.com/office/powerpoint/2010/main" val="30399562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277EF-840B-4476-8058-FEC7DD17B440}"/>
              </a:ext>
            </a:extLst>
          </p:cNvPr>
          <p:cNvSpPr>
            <a:spLocks noGrp="1"/>
          </p:cNvSpPr>
          <p:nvPr>
            <p:ph type="title"/>
          </p:nvPr>
        </p:nvSpPr>
        <p:spPr>
          <a:xfrm>
            <a:off x="457200" y="0"/>
            <a:ext cx="8229600" cy="634082"/>
          </a:xfrm>
        </p:spPr>
        <p:txBody>
          <a:bodyPr wrap="square" anchor="ctr">
            <a:normAutofit/>
          </a:bodyPr>
          <a:lstStyle/>
          <a:p>
            <a:pPr>
              <a:lnSpc>
                <a:spcPct val="90000"/>
              </a:lnSpc>
            </a:pPr>
            <a:r>
              <a:rPr lang="en-GB" sz="2800" dirty="0"/>
              <a:t>PLANNING THE BUSINESS MESSAGE </a:t>
            </a:r>
          </a:p>
        </p:txBody>
      </p:sp>
      <p:pic>
        <p:nvPicPr>
          <p:cNvPr id="16" name="Content Placeholder 15">
            <a:extLst>
              <a:ext uri="{FF2B5EF4-FFF2-40B4-BE49-F238E27FC236}">
                <a16:creationId xmlns:a16="http://schemas.microsoft.com/office/drawing/2014/main" id="{8495C169-AF60-44B7-B9CA-533D2028B4E1}"/>
              </a:ext>
            </a:extLst>
          </p:cNvPr>
          <p:cNvPicPr>
            <a:picLocks noGrp="1" noChangeAspect="1"/>
          </p:cNvPicPr>
          <p:nvPr>
            <p:ph idx="1"/>
          </p:nvPr>
        </p:nvPicPr>
        <p:blipFill>
          <a:blip r:embed="rId2"/>
          <a:stretch>
            <a:fillRect/>
          </a:stretch>
        </p:blipFill>
        <p:spPr>
          <a:xfrm>
            <a:off x="2123728" y="526799"/>
            <a:ext cx="4824536" cy="6934649"/>
          </a:xfrm>
          <a:prstGeom prst="rect">
            <a:avLst/>
          </a:prstGeom>
          <a:noFill/>
        </p:spPr>
      </p:pic>
      <p:sp>
        <p:nvSpPr>
          <p:cNvPr id="5" name="Date Placeholder 4">
            <a:extLst>
              <a:ext uri="{FF2B5EF4-FFF2-40B4-BE49-F238E27FC236}">
                <a16:creationId xmlns:a16="http://schemas.microsoft.com/office/drawing/2014/main" id="{BC4D7623-5B75-4E03-AF1C-2A2374AB1089}"/>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F7614AD2-EBEE-4B9C-B8EB-7B45076136C4}" type="datetime1">
              <a:rPr lang="en-GB" altLang="en-US" sz="900" smtClean="0"/>
              <a:pPr>
                <a:lnSpc>
                  <a:spcPct val="90000"/>
                </a:lnSpc>
                <a:spcAft>
                  <a:spcPts val="600"/>
                </a:spcAft>
                <a:defRPr/>
              </a:pPr>
              <a:t>09/02/2021</a:t>
            </a:fld>
            <a:endParaRPr lang="en-GB" altLang="en-US" sz="900"/>
          </a:p>
        </p:txBody>
      </p:sp>
      <p:sp>
        <p:nvSpPr>
          <p:cNvPr id="6" name="Slide Number Placeholder 5">
            <a:extLst>
              <a:ext uri="{FF2B5EF4-FFF2-40B4-BE49-F238E27FC236}">
                <a16:creationId xmlns:a16="http://schemas.microsoft.com/office/drawing/2014/main" id="{C6A7C602-683D-486B-81BF-920601264ACD}"/>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386495F9-B3F5-4DDF-9323-6CEC80C52C17}" type="slidenum">
              <a:rPr lang="en-GB" altLang="en-US" smtClean="0"/>
              <a:pPr>
                <a:spcAft>
                  <a:spcPts val="600"/>
                </a:spcAft>
                <a:defRPr/>
              </a:pPr>
              <a:t>13</a:t>
            </a:fld>
            <a:endParaRPr lang="en-GB" altLang="en-US"/>
          </a:p>
        </p:txBody>
      </p:sp>
    </p:spTree>
    <p:extLst>
      <p:ext uri="{BB962C8B-B14F-4D97-AF65-F5344CB8AC3E}">
        <p14:creationId xmlns:p14="http://schemas.microsoft.com/office/powerpoint/2010/main" val="3454904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C98144F-0EFA-4EBC-99CD-2FCEC34C7B22}"/>
              </a:ext>
            </a:extLst>
          </p:cNvPr>
          <p:cNvPicPr>
            <a:picLocks noGrp="1"/>
          </p:cNvPicPr>
          <p:nvPr>
            <p:ph idx="1"/>
          </p:nvPr>
        </p:nvPicPr>
        <p:blipFill rotWithShape="1">
          <a:blip r:embed="rId2"/>
          <a:srcRect l="27505" t="12116" r="29112" b="4291"/>
          <a:stretch/>
        </p:blipFill>
        <p:spPr bwMode="auto">
          <a:xfrm>
            <a:off x="2555776" y="188640"/>
            <a:ext cx="4248473" cy="5472608"/>
          </a:xfrm>
          <a:prstGeom prst="rect">
            <a:avLst/>
          </a:prstGeom>
          <a:noFill/>
          <a:ln>
            <a:noFill/>
          </a:ln>
          <a:extLst>
            <a:ext uri="{53640926-AAD7-44D8-BBD7-CCE9431645EC}">
              <a14:shadowObscured xmlns:a14="http://schemas.microsoft.com/office/drawing/2010/main"/>
            </a:ext>
          </a:extLst>
        </p:spPr>
      </p:pic>
      <p:sp>
        <p:nvSpPr>
          <p:cNvPr id="4" name="Date Placeholder 3" hidden="1">
            <a:extLst>
              <a:ext uri="{FF2B5EF4-FFF2-40B4-BE49-F238E27FC236}">
                <a16:creationId xmlns:a16="http://schemas.microsoft.com/office/drawing/2014/main" id="{0B8D5DC8-72DE-43A9-9977-ACE3FA7BF72E}"/>
              </a:ext>
            </a:extLst>
          </p:cNvPr>
          <p:cNvSpPr>
            <a:spLocks noGrp="1"/>
          </p:cNvSpPr>
          <p:nvPr>
            <p:ph type="dt" sz="half" idx="10"/>
          </p:nvPr>
        </p:nvSpPr>
        <p:spPr/>
        <p:txBody>
          <a:bodyPr/>
          <a:lstStyle/>
          <a:p>
            <a:pPr>
              <a:spcAft>
                <a:spcPts val="600"/>
              </a:spcAft>
              <a:defRPr/>
            </a:pPr>
            <a:fld id="{2303D31F-598B-47EE-BA37-93F097A3D676}" type="datetime1">
              <a:rPr lang="en-GB" altLang="en-US" smtClean="0"/>
              <a:pPr>
                <a:spcAft>
                  <a:spcPts val="600"/>
                </a:spcAft>
                <a:defRPr/>
              </a:pPr>
              <a:t>09/02/2021</a:t>
            </a:fld>
            <a:endParaRPr lang="en-GB" altLang="en-US"/>
          </a:p>
        </p:txBody>
      </p:sp>
      <p:sp>
        <p:nvSpPr>
          <p:cNvPr id="5" name="Slide Number Placeholder 4" hidden="1">
            <a:extLst>
              <a:ext uri="{FF2B5EF4-FFF2-40B4-BE49-F238E27FC236}">
                <a16:creationId xmlns:a16="http://schemas.microsoft.com/office/drawing/2014/main" id="{023FA57F-4217-4C01-B7D1-E00EB2E907CF}"/>
              </a:ext>
            </a:extLst>
          </p:cNvPr>
          <p:cNvSpPr>
            <a:spLocks noGrp="1"/>
          </p:cNvSpPr>
          <p:nvPr>
            <p:ph type="sldNum" sz="quarter" idx="12"/>
          </p:nvPr>
        </p:nvSpPr>
        <p:spPr/>
        <p:txBody>
          <a:bodyPr/>
          <a:lstStyle/>
          <a:p>
            <a:pPr>
              <a:spcAft>
                <a:spcPts val="600"/>
              </a:spcAft>
              <a:defRPr/>
            </a:pPr>
            <a:fld id="{6550E941-99E4-4403-A917-B30FF69A9617}" type="slidenum">
              <a:rPr lang="en-GB" altLang="en-US" smtClean="0"/>
              <a:pPr>
                <a:spcAft>
                  <a:spcPts val="600"/>
                </a:spcAft>
                <a:defRPr/>
              </a:pPr>
              <a:t>14</a:t>
            </a:fld>
            <a:endParaRPr lang="en-GB" altLang="en-US"/>
          </a:p>
        </p:txBody>
      </p:sp>
    </p:spTree>
    <p:extLst>
      <p:ext uri="{BB962C8B-B14F-4D97-AF65-F5344CB8AC3E}">
        <p14:creationId xmlns:p14="http://schemas.microsoft.com/office/powerpoint/2010/main" val="3465042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0F832-003D-42EA-815C-A3D1D2AB89F0}"/>
              </a:ext>
            </a:extLst>
          </p:cNvPr>
          <p:cNvSpPr>
            <a:spLocks noGrp="1"/>
          </p:cNvSpPr>
          <p:nvPr>
            <p:ph type="title"/>
          </p:nvPr>
        </p:nvSpPr>
        <p:spPr>
          <a:xfrm>
            <a:off x="457200" y="274638"/>
            <a:ext cx="8229600" cy="1143000"/>
          </a:xfrm>
        </p:spPr>
        <p:txBody>
          <a:bodyPr wrap="square" anchor="ctr">
            <a:normAutofit/>
          </a:bodyPr>
          <a:lstStyle/>
          <a:p>
            <a:r>
              <a:rPr lang="en-GB" b="1" i="1" dirty="0"/>
              <a:t>What do you think of today?</a:t>
            </a:r>
          </a:p>
        </p:txBody>
      </p:sp>
      <p:pic>
        <p:nvPicPr>
          <p:cNvPr id="4098" name="Picture 2" descr="How often do you think about thinking??? | by Carmelo Colon | Christian  Perspectives: Society and Life | Medium">
            <a:extLst>
              <a:ext uri="{FF2B5EF4-FFF2-40B4-BE49-F238E27FC236}">
                <a16:creationId xmlns:a16="http://schemas.microsoft.com/office/drawing/2014/main" id="{5CBDF778-7315-4B45-84C5-D59C8DF9002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044" r="12542" b="-1"/>
          <a:stretch/>
        </p:blipFill>
        <p:spPr bwMode="auto">
          <a:xfrm>
            <a:off x="457200" y="1600201"/>
            <a:ext cx="4038600" cy="3989040"/>
          </a:xfrm>
          <a:prstGeom prst="rect">
            <a:avLst/>
          </a:prstGeom>
          <a:solidFill>
            <a:srgbClr val="FFFFFF"/>
          </a:solidFill>
        </p:spPr>
      </p:pic>
      <p:sp>
        <p:nvSpPr>
          <p:cNvPr id="3" name="Content Placeholder 2">
            <a:extLst>
              <a:ext uri="{FF2B5EF4-FFF2-40B4-BE49-F238E27FC236}">
                <a16:creationId xmlns:a16="http://schemas.microsoft.com/office/drawing/2014/main" id="{22F1B900-19D0-4EF4-B095-767E9DB38235}"/>
              </a:ext>
            </a:extLst>
          </p:cNvPr>
          <p:cNvSpPr>
            <a:spLocks noGrp="1"/>
          </p:cNvSpPr>
          <p:nvPr>
            <p:ph sz="half" idx="2"/>
          </p:nvPr>
        </p:nvSpPr>
        <p:spPr>
          <a:xfrm>
            <a:off x="4648200" y="1600201"/>
            <a:ext cx="4038600" cy="3989040"/>
          </a:xfrm>
        </p:spPr>
        <p:txBody>
          <a:bodyPr wrap="square" anchor="t">
            <a:normAutofit/>
          </a:bodyPr>
          <a:lstStyle/>
          <a:p>
            <a:pPr marL="0" indent="0">
              <a:lnSpc>
                <a:spcPct val="90000"/>
              </a:lnSpc>
              <a:buNone/>
            </a:pPr>
            <a:r>
              <a:rPr lang="en-GB" sz="2400" b="1" i="1" dirty="0"/>
              <a:t>Now’s your chance to have a chat…</a:t>
            </a:r>
          </a:p>
          <a:p>
            <a:pPr marL="0" indent="0">
              <a:lnSpc>
                <a:spcPct val="90000"/>
              </a:lnSpc>
              <a:buNone/>
            </a:pPr>
            <a:endParaRPr lang="en-GB" sz="2400" b="1" i="1" dirty="0"/>
          </a:p>
          <a:p>
            <a:pPr marL="0" indent="0">
              <a:lnSpc>
                <a:spcPct val="90000"/>
              </a:lnSpc>
              <a:buNone/>
            </a:pPr>
            <a:r>
              <a:rPr lang="en-GB" sz="2400" b="1" i="1" dirty="0"/>
              <a:t>Any questions?</a:t>
            </a:r>
          </a:p>
          <a:p>
            <a:pPr marL="0" indent="0">
              <a:lnSpc>
                <a:spcPct val="90000"/>
              </a:lnSpc>
              <a:buNone/>
            </a:pPr>
            <a:endParaRPr lang="en-GB" sz="2400" b="1" i="1" dirty="0"/>
          </a:p>
          <a:p>
            <a:pPr marL="0" indent="0">
              <a:lnSpc>
                <a:spcPct val="90000"/>
              </a:lnSpc>
              <a:buNone/>
            </a:pPr>
            <a:r>
              <a:rPr lang="en-GB" sz="2400" b="1" i="1" dirty="0"/>
              <a:t>Don’t Forget – There is Study Skill hour every Wednesday during term times between 1-2pm</a:t>
            </a:r>
          </a:p>
          <a:p>
            <a:pPr>
              <a:lnSpc>
                <a:spcPct val="90000"/>
              </a:lnSpc>
            </a:pPr>
            <a:endParaRPr lang="en-GB" sz="2200" dirty="0"/>
          </a:p>
          <a:p>
            <a:pPr>
              <a:lnSpc>
                <a:spcPct val="90000"/>
              </a:lnSpc>
            </a:pPr>
            <a:endParaRPr lang="en-GB" sz="2200" dirty="0"/>
          </a:p>
        </p:txBody>
      </p:sp>
      <p:sp>
        <p:nvSpPr>
          <p:cNvPr id="71" name="Date Placeholder 4">
            <a:extLst>
              <a:ext uri="{FF2B5EF4-FFF2-40B4-BE49-F238E27FC236}">
                <a16:creationId xmlns:a16="http://schemas.microsoft.com/office/drawing/2014/main" id="{AFD1FAF5-9A32-41C7-AC5C-2DFBB4135C19}"/>
              </a:ext>
            </a:extLst>
          </p:cNvPr>
          <p:cNvSpPr>
            <a:spLocks noGrp="1"/>
          </p:cNvSpPr>
          <p:nvPr>
            <p:ph type="dt" sz="half" idx="10"/>
          </p:nvPr>
        </p:nvSpPr>
        <p:spPr>
          <a:xfrm>
            <a:off x="250825" y="6524625"/>
            <a:ext cx="971550" cy="219075"/>
          </a:xfrm>
        </p:spPr>
        <p:txBody>
          <a:bodyPr/>
          <a:lstStyle/>
          <a:p>
            <a:pPr>
              <a:spcAft>
                <a:spcPts val="600"/>
              </a:spcAft>
              <a:defRPr/>
            </a:pPr>
            <a:fld id="{F7614AD2-EBEE-4B9C-B8EB-7B45076136C4}" type="datetime1">
              <a:rPr lang="en-GB" altLang="en-US"/>
              <a:pPr>
                <a:spcAft>
                  <a:spcPts val="600"/>
                </a:spcAft>
                <a:defRPr/>
              </a:pPr>
              <a:t>09/02/2021</a:t>
            </a:fld>
            <a:endParaRPr lang="en-GB" altLang="en-US"/>
          </a:p>
        </p:txBody>
      </p:sp>
      <p:sp>
        <p:nvSpPr>
          <p:cNvPr id="73" name="Slide Number Placeholder 5">
            <a:extLst>
              <a:ext uri="{FF2B5EF4-FFF2-40B4-BE49-F238E27FC236}">
                <a16:creationId xmlns:a16="http://schemas.microsoft.com/office/drawing/2014/main" id="{4DC21D31-8D40-4C44-8A1B-E0BFF3F9ABAF}"/>
              </a:ext>
            </a:extLst>
          </p:cNvPr>
          <p:cNvSpPr>
            <a:spLocks noGrp="1"/>
          </p:cNvSpPr>
          <p:nvPr>
            <p:ph type="sldNum" sz="quarter" idx="11"/>
          </p:nvPr>
        </p:nvSpPr>
        <p:spPr>
          <a:xfrm>
            <a:off x="7956550" y="6381750"/>
            <a:ext cx="730250" cy="339725"/>
          </a:xfrm>
        </p:spPr>
        <p:txBody>
          <a:bodyPr/>
          <a:lstStyle/>
          <a:p>
            <a:pPr>
              <a:spcAft>
                <a:spcPts val="600"/>
              </a:spcAft>
              <a:defRPr/>
            </a:pPr>
            <a:fld id="{386495F9-B3F5-4DDF-9323-6CEC80C52C17}" type="slidenum">
              <a:rPr lang="en-GB" altLang="en-US"/>
              <a:pPr>
                <a:spcAft>
                  <a:spcPts val="600"/>
                </a:spcAft>
                <a:defRPr/>
              </a:pPr>
              <a:t>15</a:t>
            </a:fld>
            <a:endParaRPr lang="en-GB" altLang="en-US"/>
          </a:p>
        </p:txBody>
      </p:sp>
    </p:spTree>
    <p:extLst>
      <p:ext uri="{BB962C8B-B14F-4D97-AF65-F5344CB8AC3E}">
        <p14:creationId xmlns:p14="http://schemas.microsoft.com/office/powerpoint/2010/main" val="61025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1251</Words>
  <Application>Microsoft Office PowerPoint</Application>
  <PresentationFormat>On-screen Show (4:3)</PresentationFormat>
  <Paragraphs>149</Paragraphs>
  <Slides>15</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Myriad Pro</vt:lpstr>
      <vt:lpstr>Verdana</vt:lpstr>
      <vt:lpstr>20140311PresentationUWTSDTemplate</vt:lpstr>
      <vt:lpstr>LCBB4004</vt:lpstr>
      <vt:lpstr>Its a Social World</vt:lpstr>
      <vt:lpstr>Being a Digital Native</vt:lpstr>
      <vt:lpstr>So How Connected are our Customers?</vt:lpstr>
      <vt:lpstr>So Who’s seen the most Growth?</vt:lpstr>
      <vt:lpstr>So let’s consider a definition….</vt:lpstr>
      <vt:lpstr>Mind Boggling Social Media Stats</vt:lpstr>
      <vt:lpstr>So what can we use social media for?</vt:lpstr>
      <vt:lpstr>What is a Blog?</vt:lpstr>
      <vt:lpstr>Do you know what a Blog is?</vt:lpstr>
      <vt:lpstr>Website or Blog?</vt:lpstr>
      <vt:lpstr>How do I Start a Blog?</vt:lpstr>
      <vt:lpstr>PLANNING THE BUSINESS MESSAGE </vt:lpstr>
      <vt:lpstr>PowerPoint Presentation</vt:lpstr>
      <vt:lpstr>What do you think of 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LCBB4004</dc:title>
  <dc:creator>Efua Adams </dc:creator>
  <cp:lastModifiedBy>Efua Adams </cp:lastModifiedBy>
  <cp:revision>2</cp:revision>
  <dcterms:created xsi:type="dcterms:W3CDTF">2021-02-09T22:23:14Z</dcterms:created>
  <dcterms:modified xsi:type="dcterms:W3CDTF">2021-02-09T22:31:40Z</dcterms:modified>
</cp:coreProperties>
</file>