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57"/>
  </p:notesMasterIdLst>
  <p:sldIdLst>
    <p:sldId id="258" r:id="rId5"/>
    <p:sldId id="370" r:id="rId6"/>
    <p:sldId id="376" r:id="rId7"/>
    <p:sldId id="369" r:id="rId8"/>
    <p:sldId id="286" r:id="rId9"/>
    <p:sldId id="287" r:id="rId10"/>
    <p:sldId id="373" r:id="rId11"/>
    <p:sldId id="405" r:id="rId12"/>
    <p:sldId id="406" r:id="rId13"/>
    <p:sldId id="374" r:id="rId14"/>
    <p:sldId id="375" r:id="rId15"/>
    <p:sldId id="408" r:id="rId16"/>
    <p:sldId id="377" r:id="rId17"/>
    <p:sldId id="359" r:id="rId18"/>
    <p:sldId id="413" r:id="rId19"/>
    <p:sldId id="414" r:id="rId20"/>
    <p:sldId id="380" r:id="rId21"/>
    <p:sldId id="417" r:id="rId22"/>
    <p:sldId id="418" r:id="rId23"/>
    <p:sldId id="296" r:id="rId24"/>
    <p:sldId id="416" r:id="rId25"/>
    <p:sldId id="378" r:id="rId26"/>
    <p:sldId id="347" r:id="rId27"/>
    <p:sldId id="310" r:id="rId28"/>
    <p:sldId id="315" r:id="rId29"/>
    <p:sldId id="311" r:id="rId30"/>
    <p:sldId id="343" r:id="rId31"/>
    <p:sldId id="360" r:id="rId32"/>
    <p:sldId id="317" r:id="rId33"/>
    <p:sldId id="403" r:id="rId34"/>
    <p:sldId id="349" r:id="rId35"/>
    <p:sldId id="415" r:id="rId36"/>
    <p:sldId id="350" r:id="rId37"/>
    <p:sldId id="351" r:id="rId38"/>
    <p:sldId id="352" r:id="rId39"/>
    <p:sldId id="353" r:id="rId40"/>
    <p:sldId id="270" r:id="rId41"/>
    <p:sldId id="354" r:id="rId42"/>
    <p:sldId id="355" r:id="rId43"/>
    <p:sldId id="356" r:id="rId44"/>
    <p:sldId id="357" r:id="rId45"/>
    <p:sldId id="358" r:id="rId46"/>
    <p:sldId id="419" r:id="rId47"/>
    <p:sldId id="361" r:id="rId48"/>
    <p:sldId id="362" r:id="rId49"/>
    <p:sldId id="367" r:id="rId50"/>
    <p:sldId id="289" r:id="rId51"/>
    <p:sldId id="421" r:id="rId52"/>
    <p:sldId id="422" r:id="rId53"/>
    <p:sldId id="423" r:id="rId54"/>
    <p:sldId id="371" r:id="rId55"/>
    <p:sldId id="424" r:id="rId56"/>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50ED79-CB18-463F-9B06-F3ADE4FE4724}" v="3" dt="2022-02-01T09:36:34.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85" d="100"/>
          <a:sy n="85" d="100"/>
        </p:scale>
        <p:origin x="11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CF50ED79-CB18-463F-9B06-F3ADE4FE4724}"/>
    <pc:docChg chg="undo custSel delSld modSld sldOrd modNotesMaster">
      <pc:chgData name="Alexander Scott" userId="60900361-c968-457a-be84-5b7d7c948694" providerId="ADAL" clId="{CF50ED79-CB18-463F-9B06-F3ADE4FE4724}" dt="2022-02-01T13:24:59.851" v="150" actId="20577"/>
      <pc:docMkLst>
        <pc:docMk/>
      </pc:docMkLst>
      <pc:sldChg chg="del">
        <pc:chgData name="Alexander Scott" userId="60900361-c968-457a-be84-5b7d7c948694" providerId="ADAL" clId="{CF50ED79-CB18-463F-9B06-F3ADE4FE4724}" dt="2022-02-01T09:20:58.408" v="85" actId="47"/>
        <pc:sldMkLst>
          <pc:docMk/>
          <pc:sldMk cId="2675989113" sldId="265"/>
        </pc:sldMkLst>
      </pc:sldChg>
      <pc:sldChg chg="modSp mod">
        <pc:chgData name="Alexander Scott" userId="60900361-c968-457a-be84-5b7d7c948694" providerId="ADAL" clId="{CF50ED79-CB18-463F-9B06-F3ADE4FE4724}" dt="2022-02-01T09:23:26.684" v="97" actId="113"/>
        <pc:sldMkLst>
          <pc:docMk/>
          <pc:sldMk cId="1283077106" sldId="270"/>
        </pc:sldMkLst>
        <pc:spChg chg="mod">
          <ac:chgData name="Alexander Scott" userId="60900361-c968-457a-be84-5b7d7c948694" providerId="ADAL" clId="{CF50ED79-CB18-463F-9B06-F3ADE4FE4724}" dt="2022-02-01T09:23:26.684" v="97" actId="113"/>
          <ac:spMkLst>
            <pc:docMk/>
            <pc:sldMk cId="1283077106" sldId="270"/>
            <ac:spMk id="4" creationId="{00000000-0000-0000-0000-000000000000}"/>
          </ac:spMkLst>
        </pc:spChg>
      </pc:sldChg>
      <pc:sldChg chg="modSp mod">
        <pc:chgData name="Alexander Scott" userId="60900361-c968-457a-be84-5b7d7c948694" providerId="ADAL" clId="{CF50ED79-CB18-463F-9B06-F3ADE4FE4724}" dt="2022-02-01T13:24:44.907" v="149" actId="20577"/>
        <pc:sldMkLst>
          <pc:docMk/>
          <pc:sldMk cId="2161292290" sldId="287"/>
        </pc:sldMkLst>
        <pc:spChg chg="mod">
          <ac:chgData name="Alexander Scott" userId="60900361-c968-457a-be84-5b7d7c948694" providerId="ADAL" clId="{CF50ED79-CB18-463F-9B06-F3ADE4FE4724}" dt="2022-02-01T13:24:44.907" v="149" actId="20577"/>
          <ac:spMkLst>
            <pc:docMk/>
            <pc:sldMk cId="2161292290" sldId="287"/>
            <ac:spMk id="3" creationId="{00000000-0000-0000-0000-000000000000}"/>
          </ac:spMkLst>
        </pc:spChg>
      </pc:sldChg>
      <pc:sldChg chg="modSp mod">
        <pc:chgData name="Alexander Scott" userId="60900361-c968-457a-be84-5b7d7c948694" providerId="ADAL" clId="{CF50ED79-CB18-463F-9B06-F3ADE4FE4724}" dt="2022-02-01T13:23:51.361" v="144" actId="2711"/>
        <pc:sldMkLst>
          <pc:docMk/>
          <pc:sldMk cId="1492238328" sldId="289"/>
        </pc:sldMkLst>
        <pc:spChg chg="mod">
          <ac:chgData name="Alexander Scott" userId="60900361-c968-457a-be84-5b7d7c948694" providerId="ADAL" clId="{CF50ED79-CB18-463F-9B06-F3ADE4FE4724}" dt="2022-02-01T13:23:51.361" v="144" actId="2711"/>
          <ac:spMkLst>
            <pc:docMk/>
            <pc:sldMk cId="1492238328" sldId="289"/>
            <ac:spMk id="4" creationId="{00000000-0000-0000-0000-000000000000}"/>
          </ac:spMkLst>
        </pc:spChg>
      </pc:sldChg>
      <pc:sldChg chg="del">
        <pc:chgData name="Alexander Scott" userId="60900361-c968-457a-be84-5b7d7c948694" providerId="ADAL" clId="{CF50ED79-CB18-463F-9B06-F3ADE4FE4724}" dt="2022-02-01T09:17:51.736" v="6" actId="47"/>
        <pc:sldMkLst>
          <pc:docMk/>
          <pc:sldMk cId="250384485" sldId="295"/>
        </pc:sldMkLst>
      </pc:sldChg>
      <pc:sldChg chg="modSp mod">
        <pc:chgData name="Alexander Scott" userId="60900361-c968-457a-be84-5b7d7c948694" providerId="ADAL" clId="{CF50ED79-CB18-463F-9B06-F3ADE4FE4724}" dt="2022-02-01T13:23:13.250" v="138" actId="6549"/>
        <pc:sldMkLst>
          <pc:docMk/>
          <pc:sldMk cId="1529525513" sldId="296"/>
        </pc:sldMkLst>
        <pc:spChg chg="mod">
          <ac:chgData name="Alexander Scott" userId="60900361-c968-457a-be84-5b7d7c948694" providerId="ADAL" clId="{CF50ED79-CB18-463F-9B06-F3ADE4FE4724}" dt="2022-02-01T13:23:13.250" v="138" actId="6549"/>
          <ac:spMkLst>
            <pc:docMk/>
            <pc:sldMk cId="1529525513" sldId="296"/>
            <ac:spMk id="11" creationId="{00000000-0000-0000-0000-000000000000}"/>
          </ac:spMkLst>
        </pc:spChg>
      </pc:sldChg>
      <pc:sldChg chg="modNotes">
        <pc:chgData name="Alexander Scott" userId="60900361-c968-457a-be84-5b7d7c948694" providerId="ADAL" clId="{CF50ED79-CB18-463F-9B06-F3ADE4FE4724}" dt="2022-02-01T09:36:34.429" v="137"/>
        <pc:sldMkLst>
          <pc:docMk/>
          <pc:sldMk cId="2421431702" sldId="310"/>
        </pc:sldMkLst>
      </pc:sldChg>
      <pc:sldChg chg="modNotes">
        <pc:chgData name="Alexander Scott" userId="60900361-c968-457a-be84-5b7d7c948694" providerId="ADAL" clId="{CF50ED79-CB18-463F-9B06-F3ADE4FE4724}" dt="2022-02-01T09:36:34.429" v="137"/>
        <pc:sldMkLst>
          <pc:docMk/>
          <pc:sldMk cId="4127319843" sldId="311"/>
        </pc:sldMkLst>
      </pc:sldChg>
      <pc:sldChg chg="modNotes">
        <pc:chgData name="Alexander Scott" userId="60900361-c968-457a-be84-5b7d7c948694" providerId="ADAL" clId="{CF50ED79-CB18-463F-9B06-F3ADE4FE4724}" dt="2022-02-01T09:36:34.429" v="137"/>
        <pc:sldMkLst>
          <pc:docMk/>
          <pc:sldMk cId="4281131696" sldId="315"/>
        </pc:sldMkLst>
      </pc:sldChg>
      <pc:sldChg chg="modNotes">
        <pc:chgData name="Alexander Scott" userId="60900361-c968-457a-be84-5b7d7c948694" providerId="ADAL" clId="{CF50ED79-CB18-463F-9B06-F3ADE4FE4724}" dt="2022-02-01T09:36:34.429" v="137"/>
        <pc:sldMkLst>
          <pc:docMk/>
          <pc:sldMk cId="2061226440" sldId="317"/>
        </pc:sldMkLst>
      </pc:sldChg>
      <pc:sldChg chg="modNotes">
        <pc:chgData name="Alexander Scott" userId="60900361-c968-457a-be84-5b7d7c948694" providerId="ADAL" clId="{CF50ED79-CB18-463F-9B06-F3ADE4FE4724}" dt="2022-02-01T09:36:34.429" v="137"/>
        <pc:sldMkLst>
          <pc:docMk/>
          <pc:sldMk cId="1237958985" sldId="343"/>
        </pc:sldMkLst>
      </pc:sldChg>
      <pc:sldChg chg="modSp mod modNotes">
        <pc:chgData name="Alexander Scott" userId="60900361-c968-457a-be84-5b7d7c948694" providerId="ADAL" clId="{CF50ED79-CB18-463F-9B06-F3ADE4FE4724}" dt="2022-02-01T09:36:34.429" v="137"/>
        <pc:sldMkLst>
          <pc:docMk/>
          <pc:sldMk cId="429466427" sldId="347"/>
        </pc:sldMkLst>
        <pc:spChg chg="mod">
          <ac:chgData name="Alexander Scott" userId="60900361-c968-457a-be84-5b7d7c948694" providerId="ADAL" clId="{CF50ED79-CB18-463F-9B06-F3ADE4FE4724}" dt="2022-02-01T09:21:20.187" v="87" actId="113"/>
          <ac:spMkLst>
            <pc:docMk/>
            <pc:sldMk cId="429466427" sldId="347"/>
            <ac:spMk id="4" creationId="{00000000-0000-0000-0000-000000000000}"/>
          </ac:spMkLst>
        </pc:spChg>
      </pc:sldChg>
      <pc:sldChg chg="modSp mod modNotes">
        <pc:chgData name="Alexander Scott" userId="60900361-c968-457a-be84-5b7d7c948694" providerId="ADAL" clId="{CF50ED79-CB18-463F-9B06-F3ADE4FE4724}" dt="2022-02-01T09:36:34.429" v="137"/>
        <pc:sldMkLst>
          <pc:docMk/>
          <pc:sldMk cId="2227074507" sldId="349"/>
        </pc:sldMkLst>
        <pc:spChg chg="mod">
          <ac:chgData name="Alexander Scott" userId="60900361-c968-457a-be84-5b7d7c948694" providerId="ADAL" clId="{CF50ED79-CB18-463F-9B06-F3ADE4FE4724}" dt="2022-02-01T09:21:58.572" v="88" actId="2711"/>
          <ac:spMkLst>
            <pc:docMk/>
            <pc:sldMk cId="2227074507" sldId="349"/>
            <ac:spMk id="4" creationId="{00000000-0000-0000-0000-000000000000}"/>
          </ac:spMkLst>
        </pc:spChg>
      </pc:sldChg>
      <pc:sldChg chg="modSp mod modNotes">
        <pc:chgData name="Alexander Scott" userId="60900361-c968-457a-be84-5b7d7c948694" providerId="ADAL" clId="{CF50ED79-CB18-463F-9B06-F3ADE4FE4724}" dt="2022-02-01T09:36:34.429" v="137"/>
        <pc:sldMkLst>
          <pc:docMk/>
          <pc:sldMk cId="506156291" sldId="350"/>
        </pc:sldMkLst>
        <pc:spChg chg="mod">
          <ac:chgData name="Alexander Scott" userId="60900361-c968-457a-be84-5b7d7c948694" providerId="ADAL" clId="{CF50ED79-CB18-463F-9B06-F3ADE4FE4724}" dt="2022-02-01T09:22:17.737" v="90" actId="113"/>
          <ac:spMkLst>
            <pc:docMk/>
            <pc:sldMk cId="506156291" sldId="350"/>
            <ac:spMk id="4" creationId="{00000000-0000-0000-0000-000000000000}"/>
          </ac:spMkLst>
        </pc:spChg>
      </pc:sldChg>
      <pc:sldChg chg="modSp mod modNotes">
        <pc:chgData name="Alexander Scott" userId="60900361-c968-457a-be84-5b7d7c948694" providerId="ADAL" clId="{CF50ED79-CB18-463F-9B06-F3ADE4FE4724}" dt="2022-02-01T09:36:34.429" v="137"/>
        <pc:sldMkLst>
          <pc:docMk/>
          <pc:sldMk cId="1683031705" sldId="351"/>
        </pc:sldMkLst>
        <pc:spChg chg="mod">
          <ac:chgData name="Alexander Scott" userId="60900361-c968-457a-be84-5b7d7c948694" providerId="ADAL" clId="{CF50ED79-CB18-463F-9B06-F3ADE4FE4724}" dt="2022-02-01T09:22:28.178" v="91" actId="2711"/>
          <ac:spMkLst>
            <pc:docMk/>
            <pc:sldMk cId="1683031705" sldId="351"/>
            <ac:spMk id="4" creationId="{00000000-0000-0000-0000-000000000000}"/>
          </ac:spMkLst>
        </pc:spChg>
      </pc:sldChg>
      <pc:sldChg chg="modSp mod modNotes">
        <pc:chgData name="Alexander Scott" userId="60900361-c968-457a-be84-5b7d7c948694" providerId="ADAL" clId="{CF50ED79-CB18-463F-9B06-F3ADE4FE4724}" dt="2022-02-01T09:36:34.429" v="137"/>
        <pc:sldMkLst>
          <pc:docMk/>
          <pc:sldMk cId="603434916" sldId="352"/>
        </pc:sldMkLst>
        <pc:spChg chg="mod">
          <ac:chgData name="Alexander Scott" userId="60900361-c968-457a-be84-5b7d7c948694" providerId="ADAL" clId="{CF50ED79-CB18-463F-9B06-F3ADE4FE4724}" dt="2022-02-01T09:22:35.647" v="92" actId="2711"/>
          <ac:spMkLst>
            <pc:docMk/>
            <pc:sldMk cId="603434916" sldId="352"/>
            <ac:spMk id="4" creationId="{00000000-0000-0000-0000-000000000000}"/>
          </ac:spMkLst>
        </pc:spChg>
      </pc:sldChg>
      <pc:sldChg chg="modSp mod">
        <pc:chgData name="Alexander Scott" userId="60900361-c968-457a-be84-5b7d7c948694" providerId="ADAL" clId="{CF50ED79-CB18-463F-9B06-F3ADE4FE4724}" dt="2022-02-01T09:23:29.947" v="98" actId="113"/>
        <pc:sldMkLst>
          <pc:docMk/>
          <pc:sldMk cId="652311850" sldId="353"/>
        </pc:sldMkLst>
        <pc:spChg chg="mod">
          <ac:chgData name="Alexander Scott" userId="60900361-c968-457a-be84-5b7d7c948694" providerId="ADAL" clId="{CF50ED79-CB18-463F-9B06-F3ADE4FE4724}" dt="2022-02-01T09:23:29.947" v="98" actId="113"/>
          <ac:spMkLst>
            <pc:docMk/>
            <pc:sldMk cId="652311850" sldId="353"/>
            <ac:spMk id="4" creationId="{00000000-0000-0000-0000-000000000000}"/>
          </ac:spMkLst>
        </pc:spChg>
      </pc:sldChg>
      <pc:sldChg chg="modSp mod">
        <pc:chgData name="Alexander Scott" userId="60900361-c968-457a-be84-5b7d7c948694" providerId="ADAL" clId="{CF50ED79-CB18-463F-9B06-F3ADE4FE4724}" dt="2022-02-01T09:23:23.470" v="96" actId="113"/>
        <pc:sldMkLst>
          <pc:docMk/>
          <pc:sldMk cId="502226102" sldId="354"/>
        </pc:sldMkLst>
        <pc:spChg chg="mod">
          <ac:chgData name="Alexander Scott" userId="60900361-c968-457a-be84-5b7d7c948694" providerId="ADAL" clId="{CF50ED79-CB18-463F-9B06-F3ADE4FE4724}" dt="2022-02-01T09:23:23.470" v="96" actId="113"/>
          <ac:spMkLst>
            <pc:docMk/>
            <pc:sldMk cId="502226102" sldId="354"/>
            <ac:spMk id="4" creationId="{00000000-0000-0000-0000-000000000000}"/>
          </ac:spMkLst>
        </pc:spChg>
      </pc:sldChg>
      <pc:sldChg chg="modSp mod">
        <pc:chgData name="Alexander Scott" userId="60900361-c968-457a-be84-5b7d7c948694" providerId="ADAL" clId="{CF50ED79-CB18-463F-9B06-F3ADE4FE4724}" dt="2022-02-01T09:23:37.396" v="99" actId="2711"/>
        <pc:sldMkLst>
          <pc:docMk/>
          <pc:sldMk cId="1185721086" sldId="355"/>
        </pc:sldMkLst>
        <pc:spChg chg="mod">
          <ac:chgData name="Alexander Scott" userId="60900361-c968-457a-be84-5b7d7c948694" providerId="ADAL" clId="{CF50ED79-CB18-463F-9B06-F3ADE4FE4724}" dt="2022-02-01T09:23:37.396" v="99" actId="2711"/>
          <ac:spMkLst>
            <pc:docMk/>
            <pc:sldMk cId="1185721086" sldId="355"/>
            <ac:spMk id="4" creationId="{00000000-0000-0000-0000-000000000000}"/>
          </ac:spMkLst>
        </pc:spChg>
      </pc:sldChg>
      <pc:sldChg chg="addSp modSp mod">
        <pc:chgData name="Alexander Scott" userId="60900361-c968-457a-be84-5b7d7c948694" providerId="ADAL" clId="{CF50ED79-CB18-463F-9B06-F3ADE4FE4724}" dt="2022-02-01T09:24:10.636" v="127" actId="113"/>
        <pc:sldMkLst>
          <pc:docMk/>
          <pc:sldMk cId="1108618094" sldId="357"/>
        </pc:sldMkLst>
        <pc:spChg chg="add mod">
          <ac:chgData name="Alexander Scott" userId="60900361-c968-457a-be84-5b7d7c948694" providerId="ADAL" clId="{CF50ED79-CB18-463F-9B06-F3ADE4FE4724}" dt="2022-02-01T09:24:10.636" v="127" actId="113"/>
          <ac:spMkLst>
            <pc:docMk/>
            <pc:sldMk cId="1108618094" sldId="357"/>
            <ac:spMk id="6" creationId="{A73BC0FB-4A0B-4614-A746-ED1B19F0B1FF}"/>
          </ac:spMkLst>
        </pc:spChg>
      </pc:sldChg>
      <pc:sldChg chg="modSp mod">
        <pc:chgData name="Alexander Scott" userId="60900361-c968-457a-be84-5b7d7c948694" providerId="ADAL" clId="{CF50ED79-CB18-463F-9B06-F3ADE4FE4724}" dt="2022-02-01T09:24:38.524" v="131" actId="113"/>
        <pc:sldMkLst>
          <pc:docMk/>
          <pc:sldMk cId="2532292256" sldId="358"/>
        </pc:sldMkLst>
        <pc:spChg chg="mod">
          <ac:chgData name="Alexander Scott" userId="60900361-c968-457a-be84-5b7d7c948694" providerId="ADAL" clId="{CF50ED79-CB18-463F-9B06-F3ADE4FE4724}" dt="2022-02-01T09:24:38.524" v="131" actId="113"/>
          <ac:spMkLst>
            <pc:docMk/>
            <pc:sldMk cId="2532292256" sldId="358"/>
            <ac:spMk id="4" creationId="{00000000-0000-0000-0000-000000000000}"/>
          </ac:spMkLst>
        </pc:spChg>
      </pc:sldChg>
      <pc:sldChg chg="modSp mod">
        <pc:chgData name="Alexander Scott" userId="60900361-c968-457a-be84-5b7d7c948694" providerId="ADAL" clId="{CF50ED79-CB18-463F-9B06-F3ADE4FE4724}" dt="2022-02-01T13:24:59.851" v="150" actId="20577"/>
        <pc:sldMkLst>
          <pc:docMk/>
          <pc:sldMk cId="432240082" sldId="359"/>
        </pc:sldMkLst>
        <pc:graphicFrameChg chg="modGraphic">
          <ac:chgData name="Alexander Scott" userId="60900361-c968-457a-be84-5b7d7c948694" providerId="ADAL" clId="{CF50ED79-CB18-463F-9B06-F3ADE4FE4724}" dt="2022-02-01T13:24:59.851" v="150" actId="20577"/>
          <ac:graphicFrameMkLst>
            <pc:docMk/>
            <pc:sldMk cId="432240082" sldId="359"/>
            <ac:graphicFrameMk id="4" creationId="{00000000-0000-0000-0000-000000000000}"/>
          </ac:graphicFrameMkLst>
        </pc:graphicFrameChg>
      </pc:sldChg>
      <pc:sldChg chg="modSp mod">
        <pc:chgData name="Alexander Scott" userId="60900361-c968-457a-be84-5b7d7c948694" providerId="ADAL" clId="{CF50ED79-CB18-463F-9B06-F3ADE4FE4724}" dt="2022-02-01T09:24:57.723" v="133" actId="113"/>
        <pc:sldMkLst>
          <pc:docMk/>
          <pc:sldMk cId="343766311" sldId="361"/>
        </pc:sldMkLst>
        <pc:spChg chg="mod">
          <ac:chgData name="Alexander Scott" userId="60900361-c968-457a-be84-5b7d7c948694" providerId="ADAL" clId="{CF50ED79-CB18-463F-9B06-F3ADE4FE4724}" dt="2022-02-01T09:24:57.723" v="133" actId="113"/>
          <ac:spMkLst>
            <pc:docMk/>
            <pc:sldMk cId="343766311" sldId="361"/>
            <ac:spMk id="4" creationId="{00000000-0000-0000-0000-000000000000}"/>
          </ac:spMkLst>
        </pc:spChg>
      </pc:sldChg>
      <pc:sldChg chg="modSp mod">
        <pc:chgData name="Alexander Scott" userId="60900361-c968-457a-be84-5b7d7c948694" providerId="ADAL" clId="{CF50ED79-CB18-463F-9B06-F3ADE4FE4724}" dt="2022-02-01T09:25:05.659" v="135" actId="113"/>
        <pc:sldMkLst>
          <pc:docMk/>
          <pc:sldMk cId="1441520308" sldId="362"/>
        </pc:sldMkLst>
        <pc:spChg chg="mod">
          <ac:chgData name="Alexander Scott" userId="60900361-c968-457a-be84-5b7d7c948694" providerId="ADAL" clId="{CF50ED79-CB18-463F-9B06-F3ADE4FE4724}" dt="2022-02-01T09:25:05.659" v="135" actId="113"/>
          <ac:spMkLst>
            <pc:docMk/>
            <pc:sldMk cId="1441520308" sldId="362"/>
            <ac:spMk id="4" creationId="{00000000-0000-0000-0000-000000000000}"/>
          </ac:spMkLst>
        </pc:spChg>
      </pc:sldChg>
      <pc:sldChg chg="modSp mod">
        <pc:chgData name="Alexander Scott" userId="60900361-c968-457a-be84-5b7d7c948694" providerId="ADAL" clId="{CF50ED79-CB18-463F-9B06-F3ADE4FE4724}" dt="2022-02-01T13:23:45.193" v="143" actId="2711"/>
        <pc:sldMkLst>
          <pc:docMk/>
          <pc:sldMk cId="3304131006" sldId="367"/>
        </pc:sldMkLst>
        <pc:spChg chg="mod">
          <ac:chgData name="Alexander Scott" userId="60900361-c968-457a-be84-5b7d7c948694" providerId="ADAL" clId="{CF50ED79-CB18-463F-9B06-F3ADE4FE4724}" dt="2022-02-01T13:23:45.193" v="143" actId="2711"/>
          <ac:spMkLst>
            <pc:docMk/>
            <pc:sldMk cId="3304131006" sldId="367"/>
            <ac:spMk id="4" creationId="{00000000-0000-0000-0000-000000000000}"/>
          </ac:spMkLst>
        </pc:spChg>
      </pc:sldChg>
      <pc:sldChg chg="modNotes">
        <pc:chgData name="Alexander Scott" userId="60900361-c968-457a-be84-5b7d7c948694" providerId="ADAL" clId="{CF50ED79-CB18-463F-9B06-F3ADE4FE4724}" dt="2022-02-01T09:36:34.429" v="137"/>
        <pc:sldMkLst>
          <pc:docMk/>
          <pc:sldMk cId="4011595220" sldId="373"/>
        </pc:sldMkLst>
      </pc:sldChg>
      <pc:sldChg chg="modNotes">
        <pc:chgData name="Alexander Scott" userId="60900361-c968-457a-be84-5b7d7c948694" providerId="ADAL" clId="{CF50ED79-CB18-463F-9B06-F3ADE4FE4724}" dt="2022-02-01T09:36:34.429" v="137"/>
        <pc:sldMkLst>
          <pc:docMk/>
          <pc:sldMk cId="2512942746" sldId="374"/>
        </pc:sldMkLst>
      </pc:sldChg>
      <pc:sldChg chg="modNotes">
        <pc:chgData name="Alexander Scott" userId="60900361-c968-457a-be84-5b7d7c948694" providerId="ADAL" clId="{CF50ED79-CB18-463F-9B06-F3ADE4FE4724}" dt="2022-02-01T09:36:34.429" v="137"/>
        <pc:sldMkLst>
          <pc:docMk/>
          <pc:sldMk cId="1046767557" sldId="375"/>
        </pc:sldMkLst>
      </pc:sldChg>
      <pc:sldChg chg="modNotes">
        <pc:chgData name="Alexander Scott" userId="60900361-c968-457a-be84-5b7d7c948694" providerId="ADAL" clId="{CF50ED79-CB18-463F-9B06-F3ADE4FE4724}" dt="2022-02-01T09:36:34.429" v="137"/>
        <pc:sldMkLst>
          <pc:docMk/>
          <pc:sldMk cId="1097029489" sldId="377"/>
        </pc:sldMkLst>
      </pc:sldChg>
      <pc:sldChg chg="modNotes">
        <pc:chgData name="Alexander Scott" userId="60900361-c968-457a-be84-5b7d7c948694" providerId="ADAL" clId="{CF50ED79-CB18-463F-9B06-F3ADE4FE4724}" dt="2022-02-01T09:36:34.429" v="137"/>
        <pc:sldMkLst>
          <pc:docMk/>
          <pc:sldMk cId="97008084" sldId="378"/>
        </pc:sldMkLst>
      </pc:sldChg>
      <pc:sldChg chg="del">
        <pc:chgData name="Alexander Scott" userId="60900361-c968-457a-be84-5b7d7c948694" providerId="ADAL" clId="{CF50ED79-CB18-463F-9B06-F3ADE4FE4724}" dt="2022-02-01T09:25:08.545" v="136" actId="47"/>
        <pc:sldMkLst>
          <pc:docMk/>
          <pc:sldMk cId="683131562" sldId="407"/>
        </pc:sldMkLst>
      </pc:sldChg>
      <pc:sldChg chg="ord modNotes">
        <pc:chgData name="Alexander Scott" userId="60900361-c968-457a-be84-5b7d7c948694" providerId="ADAL" clId="{CF50ED79-CB18-463F-9B06-F3ADE4FE4724}" dt="2022-02-01T09:36:34.429" v="137"/>
        <pc:sldMkLst>
          <pc:docMk/>
          <pc:sldMk cId="3535307132" sldId="413"/>
        </pc:sldMkLst>
      </pc:sldChg>
      <pc:sldChg chg="ord modNotes">
        <pc:chgData name="Alexander Scott" userId="60900361-c968-457a-be84-5b7d7c948694" providerId="ADAL" clId="{CF50ED79-CB18-463F-9B06-F3ADE4FE4724}" dt="2022-02-01T09:36:34.429" v="137"/>
        <pc:sldMkLst>
          <pc:docMk/>
          <pc:sldMk cId="1232892387" sldId="414"/>
        </pc:sldMkLst>
      </pc:sldChg>
      <pc:sldChg chg="modSp mod modNotes">
        <pc:chgData name="Alexander Scott" userId="60900361-c968-457a-be84-5b7d7c948694" providerId="ADAL" clId="{CF50ED79-CB18-463F-9B06-F3ADE4FE4724}" dt="2022-02-01T13:23:32.329" v="142" actId="2711"/>
        <pc:sldMkLst>
          <pc:docMk/>
          <pc:sldMk cId="2187371331" sldId="415"/>
        </pc:sldMkLst>
        <pc:spChg chg="mod">
          <ac:chgData name="Alexander Scott" userId="60900361-c968-457a-be84-5b7d7c948694" providerId="ADAL" clId="{CF50ED79-CB18-463F-9B06-F3ADE4FE4724}" dt="2022-02-01T13:23:32.329" v="142" actId="2711"/>
          <ac:spMkLst>
            <pc:docMk/>
            <pc:sldMk cId="2187371331" sldId="415"/>
            <ac:spMk id="4" creationId="{00000000-0000-0000-0000-000000000000}"/>
          </ac:spMkLst>
        </pc:spChg>
      </pc:sldChg>
      <pc:sldChg chg="addSp modSp mod modNotes">
        <pc:chgData name="Alexander Scott" userId="60900361-c968-457a-be84-5b7d7c948694" providerId="ADAL" clId="{CF50ED79-CB18-463F-9B06-F3ADE4FE4724}" dt="2022-02-01T13:23:22.576" v="141" actId="14100"/>
        <pc:sldMkLst>
          <pc:docMk/>
          <pc:sldMk cId="3525844691" sldId="416"/>
        </pc:sldMkLst>
        <pc:spChg chg="mod">
          <ac:chgData name="Alexander Scott" userId="60900361-c968-457a-be84-5b7d7c948694" providerId="ADAL" clId="{CF50ED79-CB18-463F-9B06-F3ADE4FE4724}" dt="2022-02-01T09:20:54.146" v="84" actId="6549"/>
          <ac:spMkLst>
            <pc:docMk/>
            <pc:sldMk cId="3525844691" sldId="416"/>
            <ac:spMk id="11" creationId="{00000000-0000-0000-0000-000000000000}"/>
          </ac:spMkLst>
        </pc:spChg>
        <pc:picChg chg="add mod">
          <ac:chgData name="Alexander Scott" userId="60900361-c968-457a-be84-5b7d7c948694" providerId="ADAL" clId="{CF50ED79-CB18-463F-9B06-F3ADE4FE4724}" dt="2022-02-01T13:23:18.450" v="139" actId="1076"/>
          <ac:picMkLst>
            <pc:docMk/>
            <pc:sldMk cId="3525844691" sldId="416"/>
            <ac:picMk id="2" creationId="{37729234-2CB3-453C-9341-BD839BFF0E22}"/>
          </ac:picMkLst>
        </pc:picChg>
        <pc:picChg chg="add mod">
          <ac:chgData name="Alexander Scott" userId="60900361-c968-457a-be84-5b7d7c948694" providerId="ADAL" clId="{CF50ED79-CB18-463F-9B06-F3ADE4FE4724}" dt="2022-02-01T13:23:22.576" v="141" actId="14100"/>
          <ac:picMkLst>
            <pc:docMk/>
            <pc:sldMk cId="3525844691" sldId="416"/>
            <ac:picMk id="3" creationId="{DAAA6C6B-7B8B-46AA-9B0F-677B9E8599B5}"/>
          </ac:picMkLst>
        </pc:picChg>
      </pc:sldChg>
      <pc:sldChg chg="modSp mod">
        <pc:chgData name="Alexander Scott" userId="60900361-c968-457a-be84-5b7d7c948694" providerId="ADAL" clId="{CF50ED79-CB18-463F-9B06-F3ADE4FE4724}" dt="2022-02-01T09:24:35.500" v="130" actId="113"/>
        <pc:sldMkLst>
          <pc:docMk/>
          <pc:sldMk cId="3492231393" sldId="419"/>
        </pc:sldMkLst>
        <pc:spChg chg="mod">
          <ac:chgData name="Alexander Scott" userId="60900361-c968-457a-be84-5b7d7c948694" providerId="ADAL" clId="{CF50ED79-CB18-463F-9B06-F3ADE4FE4724}" dt="2022-02-01T09:24:35.500" v="130" actId="113"/>
          <ac:spMkLst>
            <pc:docMk/>
            <pc:sldMk cId="3492231393" sldId="419"/>
            <ac:spMk id="4" creationId="{00000000-0000-0000-0000-000000000000}"/>
          </ac:spMkLst>
        </pc:spChg>
      </pc:sldChg>
      <pc:sldChg chg="modSp mod">
        <pc:chgData name="Alexander Scott" userId="60900361-c968-457a-be84-5b7d7c948694" providerId="ADAL" clId="{CF50ED79-CB18-463F-9B06-F3ADE4FE4724}" dt="2022-02-01T13:23:56.600" v="145" actId="2711"/>
        <pc:sldMkLst>
          <pc:docMk/>
          <pc:sldMk cId="3611397064" sldId="421"/>
        </pc:sldMkLst>
        <pc:spChg chg="mod">
          <ac:chgData name="Alexander Scott" userId="60900361-c968-457a-be84-5b7d7c948694" providerId="ADAL" clId="{CF50ED79-CB18-463F-9B06-F3ADE4FE4724}" dt="2022-02-01T13:23:56.600" v="145" actId="2711"/>
          <ac:spMkLst>
            <pc:docMk/>
            <pc:sldMk cId="3611397064" sldId="421"/>
            <ac:spMk id="4" creationId="{00000000-0000-0000-0000-000000000000}"/>
          </ac:spMkLst>
        </pc:spChg>
      </pc:sldChg>
      <pc:sldChg chg="modSp mod">
        <pc:chgData name="Alexander Scott" userId="60900361-c968-457a-be84-5b7d7c948694" providerId="ADAL" clId="{CF50ED79-CB18-463F-9B06-F3ADE4FE4724}" dt="2022-02-01T13:24:02.776" v="146" actId="2711"/>
        <pc:sldMkLst>
          <pc:docMk/>
          <pc:sldMk cId="1734293962" sldId="422"/>
        </pc:sldMkLst>
        <pc:spChg chg="mod">
          <ac:chgData name="Alexander Scott" userId="60900361-c968-457a-be84-5b7d7c948694" providerId="ADAL" clId="{CF50ED79-CB18-463F-9B06-F3ADE4FE4724}" dt="2022-02-01T13:24:02.776" v="146" actId="2711"/>
          <ac:spMkLst>
            <pc:docMk/>
            <pc:sldMk cId="1734293962" sldId="422"/>
            <ac:spMk id="7" creationId="{00000000-0000-0000-0000-000000000000}"/>
          </ac:spMkLst>
        </pc:spChg>
      </pc:sldChg>
      <pc:sldChg chg="modSp mod">
        <pc:chgData name="Alexander Scott" userId="60900361-c968-457a-be84-5b7d7c948694" providerId="ADAL" clId="{CF50ED79-CB18-463F-9B06-F3ADE4FE4724}" dt="2022-02-01T13:24:09.032" v="147" actId="2711"/>
        <pc:sldMkLst>
          <pc:docMk/>
          <pc:sldMk cId="2276174469" sldId="423"/>
        </pc:sldMkLst>
        <pc:spChg chg="mod">
          <ac:chgData name="Alexander Scott" userId="60900361-c968-457a-be84-5b7d7c948694" providerId="ADAL" clId="{CF50ED79-CB18-463F-9B06-F3ADE4FE4724}" dt="2022-02-01T13:24:09.032" v="147" actId="2711"/>
          <ac:spMkLst>
            <pc:docMk/>
            <pc:sldMk cId="2276174469" sldId="423"/>
            <ac:spMk id="5" creationId="{00000000-0000-0000-0000-000000000000}"/>
          </ac:spMkLst>
        </pc:spChg>
      </pc:sldChg>
      <pc:sldChg chg="modSp mod">
        <pc:chgData name="Alexander Scott" userId="60900361-c968-457a-be84-5b7d7c948694" providerId="ADAL" clId="{CF50ED79-CB18-463F-9B06-F3ADE4FE4724}" dt="2022-02-01T13:24:16.784" v="148" actId="2711"/>
        <pc:sldMkLst>
          <pc:docMk/>
          <pc:sldMk cId="2800109924" sldId="424"/>
        </pc:sldMkLst>
        <pc:spChg chg="mod">
          <ac:chgData name="Alexander Scott" userId="60900361-c968-457a-be84-5b7d7c948694" providerId="ADAL" clId="{CF50ED79-CB18-463F-9B06-F3ADE4FE4724}" dt="2022-02-01T13:24:16.784" v="148" actId="2711"/>
          <ac:spMkLst>
            <pc:docMk/>
            <pc:sldMk cId="2800109924" sldId="424"/>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1607268-19CC-4B7D-BDF9-35E2AD9ED151}" type="datetimeFigureOut">
              <a:rPr lang="en-GB" smtClean="0"/>
              <a:t>01/02/2022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D9D37BC-D28B-4690-AF10-B8730B99CFF0}" type="slidenum">
              <a:rPr lang="en-GB" smtClean="0"/>
              <a:t>‹#›</a:t>
            </a:fld>
            <a:endParaRPr lang="en-GB"/>
          </a:p>
        </p:txBody>
      </p:sp>
    </p:spTree>
    <p:extLst>
      <p:ext uri="{BB962C8B-B14F-4D97-AF65-F5344CB8AC3E}">
        <p14:creationId xmlns:p14="http://schemas.microsoft.com/office/powerpoint/2010/main" val="4292960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12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mn-lt"/>
                <a:cs typeface="+mn-lt"/>
              </a:rPr>
              <a:t>: Dunmore's Proclamation (issued by John Murray, 4th Earl of Dunmore, royal governor of the British Colony of Virginia. The proclamation declared martial law[1] and promised freedom for slaves of American revolutionaries who left their owners and joined the royal forces.</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8D50BCF-0BFC-43DE-A32B-3E4F10AF56D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3116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i="1" kern="1200" dirty="0">
                <a:solidFill>
                  <a:schemeClr val="tx1"/>
                </a:solidFill>
                <a:effectLst/>
                <a:latin typeface="+mn-lt"/>
                <a:ea typeface="+mn-ea"/>
                <a:cs typeface="+mn-cs"/>
              </a:rPr>
              <a:t>Tobacco basis of more solid basis of England colony</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Virginia Company est. 1606; permanent settlement at Jamestown (note James I, Stuarts)</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Thrived on tobacco wealth</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Mercantile enterprise; trade with Old World</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Eventually reliant on African slaves from mid-17</a:t>
            </a:r>
            <a:r>
              <a:rPr lang="en-GB" sz="1200" i="1" kern="1200" baseline="30000" dirty="0">
                <a:solidFill>
                  <a:schemeClr val="tx1"/>
                </a:solidFill>
                <a:effectLst/>
                <a:latin typeface="+mn-lt"/>
                <a:ea typeface="+mn-ea"/>
                <a:cs typeface="+mn-cs"/>
              </a:rPr>
              <a:t>th</a:t>
            </a:r>
            <a:r>
              <a:rPr lang="en-GB" sz="1200" i="1" kern="1200" dirty="0">
                <a:solidFill>
                  <a:schemeClr val="tx1"/>
                </a:solidFill>
                <a:effectLst/>
                <a:latin typeface="+mn-lt"/>
                <a:ea typeface="+mn-ea"/>
                <a:cs typeface="+mn-cs"/>
              </a:rPr>
              <a:t> century – as with Caribbean transatlantic trade</a:t>
            </a:r>
          </a:p>
          <a:p>
            <a:pPr lvl="0"/>
            <a:r>
              <a:rPr lang="en-GB" sz="1200" i="1" kern="1200" dirty="0">
                <a:solidFill>
                  <a:schemeClr val="tx1"/>
                </a:solidFill>
                <a:effectLst/>
                <a:latin typeface="+mn-lt"/>
                <a:ea typeface="+mn-ea"/>
                <a:cs typeface="+mn-cs"/>
              </a:rPr>
              <a:t>SOUTHERN</a:t>
            </a:r>
            <a:r>
              <a:rPr lang="en-GB" sz="1200" i="1" kern="1200" baseline="0" dirty="0">
                <a:solidFill>
                  <a:schemeClr val="tx1"/>
                </a:solidFill>
                <a:effectLst/>
                <a:latin typeface="+mn-lt"/>
                <a:ea typeface="+mn-ea"/>
                <a:cs typeface="+mn-cs"/>
              </a:rPr>
              <a:t> American colonies based on slave economy – tobacco then eventually cotton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6194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Significance of Boston</a:t>
            </a:r>
            <a:r>
              <a:rPr lang="en-GB" baseline="0" dirty="0"/>
              <a:t> Massacre:  </a:t>
            </a:r>
            <a:r>
              <a:rPr lang="en-GB" dirty="0" err="1"/>
              <a:t>Crispus</a:t>
            </a:r>
            <a:r>
              <a:rPr lang="en-GB" dirty="0"/>
              <a:t> Attucks (c.1723 –1770), stevedore of African and Native American descent, widely regarded as the first person killed in the </a:t>
            </a:r>
            <a:r>
              <a:rPr lang="en-GB" b="1" dirty="0"/>
              <a:t>Boston Massacre </a:t>
            </a:r>
            <a:r>
              <a:rPr lang="en-GB" dirty="0"/>
              <a:t>(5 March 1770) = first martyr of the Revolution</a:t>
            </a: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C126E80-93F2-4A30-A37F-07FC036028F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4257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We noted the flipside to this</a:t>
            </a:r>
            <a:r>
              <a:rPr lang="en-GB" b="0" i="0" baseline="0" dirty="0">
                <a:solidFill>
                  <a:srgbClr val="222222"/>
                </a:solidFill>
                <a:effectLst/>
                <a:latin typeface="Arial" panose="020B0604020202020204" pitchFamily="34" charset="0"/>
              </a:rPr>
              <a:t> last time</a:t>
            </a:r>
            <a:endParaRPr lang="en-GB" b="0" i="0" dirty="0">
              <a:solidFill>
                <a:srgbClr val="222222"/>
              </a:solidFill>
              <a:effectLst/>
              <a:latin typeface="Arial" panose="020B0604020202020204" pitchFamily="34" charset="0"/>
            </a:endParaRP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Black</a:t>
            </a:r>
            <a:r>
              <a:rPr lang="en-GB" b="0" i="0" baseline="0" dirty="0">
                <a:solidFill>
                  <a:srgbClr val="222222"/>
                </a:solidFill>
                <a:effectLst/>
                <a:latin typeface="Arial" panose="020B0604020202020204" pitchFamily="34" charset="0"/>
              </a:rPr>
              <a:t> Loyalists – discuss painting</a:t>
            </a:r>
          </a:p>
          <a:p>
            <a:endParaRPr lang="en-GB" b="0" i="0" baseline="0" dirty="0">
              <a:solidFill>
                <a:srgbClr val="222222"/>
              </a:solidFill>
              <a:effectLst/>
              <a:latin typeface="Arial" panose="020B0604020202020204" pitchFamily="34" charset="0"/>
            </a:endParaRPr>
          </a:p>
          <a:p>
            <a:r>
              <a:rPr lang="en-GB" dirty="0"/>
              <a:t>The </a:t>
            </a:r>
            <a:r>
              <a:rPr lang="en-GB" b="1" dirty="0"/>
              <a:t>Ethiopian Regiment</a:t>
            </a:r>
            <a:r>
              <a:rPr lang="en-GB" dirty="0"/>
              <a:t>, better known as </a:t>
            </a:r>
            <a:r>
              <a:rPr lang="en-GB" b="1" dirty="0"/>
              <a:t>Lord Dunmore's Ethiopian Regiment</a:t>
            </a:r>
            <a:r>
              <a:rPr lang="en-GB" dirty="0"/>
              <a:t>, was a British colonial military unit</a:t>
            </a: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8D50BCF-0BFC-43DE-A32B-3E4F10AF56D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0521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 existence of slavery</a:t>
            </a:r>
            <a:r>
              <a:rPr lang="en-GB" baseline="0" dirty="0"/>
              <a:t> self-evidently created an ambiguity with regards the revolutionary sentiments which underpinned to the War of Independence</a:t>
            </a:r>
          </a:p>
          <a:p>
            <a:pPr marL="170644" indent="-170644">
              <a:buFont typeface="Arial" panose="020B0604020202020204" pitchFamily="34" charset="0"/>
              <a:buChar char="•"/>
            </a:pPr>
            <a:r>
              <a:rPr lang="en-GB" baseline="0" dirty="0"/>
              <a:t>There is an obvious dissonance between the lofty ideals embodied in the Declaration of Independence and the persistence of chattel slavery</a:t>
            </a:r>
          </a:p>
          <a:p>
            <a:pPr marL="170644" indent="-170644">
              <a:buFont typeface="Arial" panose="020B0604020202020204" pitchFamily="34" charset="0"/>
              <a:buChar char="•"/>
            </a:pPr>
            <a:r>
              <a:rPr lang="en-GB" baseline="0" dirty="0"/>
              <a:t>Because of this, the Founding Fathers opted for constructive ambiguity surrounding slavery</a:t>
            </a:r>
          </a:p>
          <a:p>
            <a:pPr marL="170644" indent="-170644">
              <a:buFont typeface="Arial" panose="020B0604020202020204" pitchFamily="34" charset="0"/>
              <a:buChar char="•"/>
            </a:pPr>
            <a:r>
              <a:rPr lang="en-GB" baseline="0" dirty="0"/>
              <a:t>They avoided directly naming the institution – doing so deliberately in the drafting process</a:t>
            </a:r>
          </a:p>
          <a:p>
            <a:pPr marL="170644" indent="-170644">
              <a:buFont typeface="Arial" panose="020B0604020202020204" pitchFamily="34" charset="0"/>
              <a:buChar char="•"/>
            </a:pPr>
            <a:r>
              <a:rPr lang="en-GB" baseline="0" dirty="0"/>
              <a:t>Jefferson had advocated including mentions of the desire to end the international slave trade and to include </a:t>
            </a:r>
            <a:r>
              <a:rPr lang="en-GB" baseline="0" dirty="0" err="1"/>
              <a:t>Lockean</a:t>
            </a:r>
            <a:r>
              <a:rPr lang="en-GB" baseline="0" dirty="0"/>
              <a:t> ideas about property</a:t>
            </a:r>
          </a:p>
          <a:p>
            <a:pPr marL="170644" indent="-170644">
              <a:buFont typeface="Arial" panose="020B0604020202020204" pitchFamily="34" charset="0"/>
              <a:buChar char="•"/>
            </a:pPr>
            <a:r>
              <a:rPr lang="en-GB" baseline="0" dirty="0"/>
              <a:t>Instead Declaration says nothing; a kind of structuring absence </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156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C126E80-93F2-4A30-A37F-07FC036028F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3913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Similarly sleight</a:t>
            </a:r>
            <a:r>
              <a:rPr lang="en-GB" baseline="0" dirty="0"/>
              <a:t> of hand was later employed in the wording of the US Constitution, ratified in 1788</a:t>
            </a:r>
          </a:p>
          <a:p>
            <a:pPr marL="170644" indent="-170644">
              <a:buFont typeface="Arial" panose="020B0604020202020204" pitchFamily="34" charset="0"/>
              <a:buChar char="•"/>
            </a:pPr>
            <a:r>
              <a:rPr lang="en-GB" baseline="0" dirty="0"/>
              <a:t>“All other persons”</a:t>
            </a:r>
          </a:p>
          <a:p>
            <a:pPr marL="170644" indent="-170644">
              <a:buFont typeface="Arial" panose="020B0604020202020204" pitchFamily="34" charset="0"/>
              <a:buChar char="•"/>
            </a:pPr>
            <a:r>
              <a:rPr lang="en-GB" baseline="0" dirty="0"/>
              <a:t>To South’s advantage: increased its influence in House and Senate</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4678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Elsewhere,</a:t>
            </a:r>
            <a:r>
              <a:rPr lang="en-GB" baseline="0" dirty="0"/>
              <a:t> the Constitution was more overt in addressing southern concerns about slavery – albeit without ever referring to the peculiar institution by name</a:t>
            </a:r>
          </a:p>
          <a:p>
            <a:pPr marL="170644" indent="-170644">
              <a:buFont typeface="Arial" panose="020B0604020202020204" pitchFamily="34" charset="0"/>
              <a:buChar char="•"/>
            </a:pPr>
            <a:r>
              <a:rPr lang="en-GB" i="1" baseline="0" dirty="0"/>
              <a:t>List them</a:t>
            </a:r>
          </a:p>
          <a:p>
            <a:pPr marL="170644" indent="-170644">
              <a:buFont typeface="Arial" panose="020B0604020202020204" pitchFamily="34" charset="0"/>
              <a:buChar char="•"/>
            </a:pPr>
            <a:r>
              <a:rPr lang="en-GB" i="0" dirty="0"/>
              <a:t>The</a:t>
            </a:r>
            <a:r>
              <a:rPr lang="en-GB" i="0" baseline="0" dirty="0"/>
              <a:t> latter did, though, in time lead to abolition of slave trade ...</a:t>
            </a:r>
            <a:endParaRPr lang="en-GB" i="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4A58A30-1318-419C-BB40-EC883DF94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1578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C126E80-93F2-4A30-A37F-07FC036028F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19126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Elsewhere,</a:t>
            </a:r>
            <a:r>
              <a:rPr lang="en-GB" baseline="0" dirty="0"/>
              <a:t> the Constitution was more overt in addressing southern concerns about slavery – albeit without ever referring to the peculiar institution by name</a:t>
            </a:r>
          </a:p>
          <a:p>
            <a:pPr marL="170644" indent="-170644">
              <a:buFont typeface="Arial" panose="020B0604020202020204" pitchFamily="34" charset="0"/>
              <a:buChar char="•"/>
            </a:pPr>
            <a:r>
              <a:rPr lang="en-GB" i="1" baseline="0" dirty="0"/>
              <a:t>List them</a:t>
            </a:r>
          </a:p>
          <a:p>
            <a:pPr marL="170644" indent="-170644">
              <a:buFont typeface="Arial" panose="020B0604020202020204" pitchFamily="34" charset="0"/>
              <a:buChar char="•"/>
            </a:pPr>
            <a:r>
              <a:rPr lang="en-GB" i="0" dirty="0"/>
              <a:t>The</a:t>
            </a:r>
            <a:r>
              <a:rPr lang="en-GB" i="0" baseline="0" dirty="0"/>
              <a:t> latter did, though, in time lead to abolition of slave trade ...</a:t>
            </a:r>
            <a:endParaRPr lang="en-GB" i="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4A58A30-1318-419C-BB40-EC883DF94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21674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C126E80-93F2-4A30-A37F-07FC036028F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99279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 next</a:t>
            </a:r>
            <a:r>
              <a:rPr lang="en-GB" baseline="0" dirty="0"/>
              <a:t> slave state admitted into the union came via a rather different route</a:t>
            </a:r>
          </a:p>
          <a:p>
            <a:pPr marL="170644" indent="-170644">
              <a:buFont typeface="Arial" panose="020B0604020202020204" pitchFamily="34" charset="0"/>
              <a:buChar char="•"/>
            </a:pPr>
            <a:r>
              <a:rPr lang="en-GB" baseline="0" dirty="0"/>
              <a:t>American settlers – lots of slave owners – moved south into Mexican territory#</a:t>
            </a:r>
          </a:p>
          <a:p>
            <a:pPr marL="170644" indent="-170644">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16544365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a:t>
            </a:r>
            <a:r>
              <a:rPr lang="en-GB" baseline="0" dirty="0"/>
              <a:t> Texas Revolution was notable for the racial language that surrounded it</a:t>
            </a:r>
          </a:p>
          <a:p>
            <a:pPr marL="170644" indent="-170644">
              <a:buFont typeface="Arial" panose="020B0604020202020204" pitchFamily="34" charset="0"/>
              <a:buChar char="•"/>
            </a:pPr>
            <a:r>
              <a:rPr lang="en-GB" baseline="0" dirty="0"/>
              <a:t>Conceived as a race war ...</a:t>
            </a:r>
          </a:p>
          <a:p>
            <a:pPr marL="170644" indent="-170644">
              <a:buFont typeface="Arial" panose="020B0604020202020204" pitchFamily="34" charset="0"/>
              <a:buChar char="•"/>
            </a:pPr>
            <a:r>
              <a:rPr lang="en-GB" dirty="0"/>
              <a:t>Granted,</a:t>
            </a:r>
            <a:r>
              <a:rPr lang="en-GB" baseline="0" dirty="0"/>
              <a:t> the target of Austin’s rhetoric may have been Mexicans, but a similar logic applied to those of African descent</a:t>
            </a:r>
          </a:p>
          <a:p>
            <a:pPr marL="170644" indent="-170644">
              <a:buFont typeface="Arial" panose="020B0604020202020204" pitchFamily="34" charset="0"/>
              <a:buChar char="•"/>
            </a:pPr>
            <a:r>
              <a:rPr lang="en-GB" baseline="0" dirty="0"/>
              <a:t>Austin had a somewhat Jeffersonian take on slavery, lamenting some of its evils while still making apologia for the institution</a:t>
            </a:r>
          </a:p>
          <a:p>
            <a:pPr marL="170644" indent="-170644">
              <a:buFont typeface="Arial" panose="020B0604020202020204" pitchFamily="34" charset="0"/>
              <a:buChar char="•"/>
            </a:pPr>
            <a:r>
              <a:rPr lang="en-GB" baseline="0" dirty="0"/>
              <a:t>QUOTE</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527884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889000"/>
            <a:ext cx="5916613" cy="44386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36315238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1831 – year significant in more pacific mode of abolition</a:t>
            </a:r>
          </a:p>
          <a:p>
            <a:pPr marL="170644" indent="-170644">
              <a:buFont typeface="Arial" panose="020B0604020202020204" pitchFamily="34" charset="0"/>
              <a:buChar char="•"/>
            </a:pPr>
            <a:r>
              <a:rPr lang="en-GB" dirty="0"/>
              <a:t>Still, the most famous</a:t>
            </a:r>
            <a:r>
              <a:rPr lang="en-GB" baseline="0" dirty="0"/>
              <a:t> white abolitionist, William Lloyd Garrison was a staunch opponent of colonization</a:t>
            </a:r>
          </a:p>
          <a:p>
            <a:pPr marL="170644" indent="-170644">
              <a:buFont typeface="Arial" panose="020B0604020202020204" pitchFamily="34" charset="0"/>
              <a:buChar char="•"/>
            </a:pPr>
            <a:r>
              <a:rPr lang="en-GB" baseline="0" dirty="0"/>
              <a:t>Popular, mass, national movement: newspaper</a:t>
            </a:r>
          </a:p>
          <a:p>
            <a:pPr marL="170644" indent="-170644">
              <a:buFont typeface="Arial" panose="020B0604020202020204" pitchFamily="34" charset="0"/>
              <a:buChar char="•"/>
            </a:pPr>
            <a:r>
              <a:rPr lang="en-GB" baseline="0" dirty="0"/>
              <a:t>Although some paternalism … </a:t>
            </a:r>
            <a:r>
              <a:rPr lang="en-GB" b="1" baseline="0" dirty="0"/>
              <a:t>DISCUSS masthead</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55851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Coalesced</a:t>
            </a:r>
            <a:r>
              <a:rPr lang="en-GB" baseline="0" dirty="0"/>
              <a:t> into a variety of intersecting reform movements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Abolitionism was one of them</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But not only approach to slavery in circulation at this time. </a:t>
            </a:r>
            <a:r>
              <a:rPr lang="en-GB" b="1" baseline="0" dirty="0"/>
              <a:t>Colonisation in this context?</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1149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This</a:t>
            </a:r>
            <a:r>
              <a:rPr lang="en-GB" baseline="0" dirty="0"/>
              <a:t> belied the very active role of African American abolitionists, some of whom we’ll be discussing today and in future lectures.</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44539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r>
              <a:rPr lang="en-GB" dirty="0"/>
              <a:t>… in direct response</a:t>
            </a:r>
            <a:r>
              <a:rPr lang="en-GB" baseline="0" dirty="0"/>
              <a:t> to one of the most famous slave revolts in history</a:t>
            </a:r>
          </a:p>
          <a:p>
            <a:pPr marL="170644" indent="-170644">
              <a:buFont typeface="Arial" panose="020B0604020202020204" pitchFamily="34" charset="0"/>
              <a:buChar char="•"/>
            </a:pPr>
            <a:r>
              <a:rPr lang="en-GB" baseline="0" dirty="0"/>
              <a:t>In August 1831 the plantation slave Nat Turner led a band of 80 slaves on a rampage throughout Southampton Country Virginia</a:t>
            </a:r>
          </a:p>
          <a:p>
            <a:pPr marL="170644" indent="-170644">
              <a:buFont typeface="Arial" panose="020B0604020202020204" pitchFamily="34" charset="0"/>
              <a:buChar char="•"/>
            </a:pPr>
            <a:r>
              <a:rPr lang="en-GB" baseline="0" dirty="0"/>
              <a:t>Nos. disputed but Turner’s rebels killed from 55 to 65 white people, including women and children</a:t>
            </a:r>
          </a:p>
          <a:p>
            <a:pPr marL="170644" indent="-170644">
              <a:buFont typeface="Arial" panose="020B0604020202020204" pitchFamily="34" charset="0"/>
              <a:buChar char="•"/>
            </a:pPr>
            <a:r>
              <a:rPr lang="en-GB" baseline="0" dirty="0"/>
              <a:t>Huge fears – stoked by publication of an interview with an unrepentant Turner which was published as his </a:t>
            </a:r>
            <a:r>
              <a:rPr lang="en-GB" i="1" baseline="0" dirty="0"/>
              <a:t>Confessions</a:t>
            </a:r>
            <a:r>
              <a:rPr lang="en-GB" baseline="0" dirty="0"/>
              <a:t> </a:t>
            </a:r>
          </a:p>
          <a:p>
            <a:pPr marL="170644" indent="-170644">
              <a:buFont typeface="Arial" panose="020B0604020202020204" pitchFamily="34" charset="0"/>
              <a:buChar char="•"/>
            </a:pPr>
            <a:r>
              <a:rPr lang="en-GB" baseline="0" dirty="0"/>
              <a:t>Not a random act: Turner motivated by an intense sense of racial injustice and claimed his actions had been endorsed by religious visions and had God’s approval – even compared himself to Christ as a martyr upon his execution</a:t>
            </a:r>
          </a:p>
          <a:p>
            <a:pPr marL="170644" indent="-170644" defTabSz="910102">
              <a:buFont typeface="Arial" panose="020B0604020202020204" pitchFamily="34" charset="0"/>
              <a:buChar char="•"/>
            </a:pPr>
            <a:r>
              <a:rPr lang="en-GB" baseline="0" dirty="0"/>
              <a:t>Questioning – and challenging slavery – within and without: same year as </a:t>
            </a:r>
            <a:r>
              <a:rPr lang="en-GB" i="1" baseline="0" dirty="0"/>
              <a:t>Liberator </a:t>
            </a:r>
            <a:r>
              <a:rPr lang="en-GB" i="0" baseline="0" dirty="0"/>
              <a:t>established; in 1832 </a:t>
            </a:r>
            <a:r>
              <a:rPr lang="en-GB" baseline="0" dirty="0"/>
              <a:t>Virginia legislature even debated gradual emancipation</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93806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C126E80-93F2-4A30-A37F-07FC036028F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3256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For our</a:t>
            </a:r>
            <a:r>
              <a:rPr lang="en-GB" baseline="0" dirty="0"/>
              <a:t> purposes, the most important of these was Frederick Douglass</a:t>
            </a:r>
          </a:p>
          <a:p>
            <a:pPr marL="170644" indent="-170644" defTabSz="910102">
              <a:buFont typeface="Arial" panose="020B0604020202020204" pitchFamily="34" charset="0"/>
              <a:buChar char="•"/>
              <a:defRPr/>
            </a:pPr>
            <a:r>
              <a:rPr lang="en-GB" baseline="0" dirty="0"/>
              <a:t>Became the face and voice of the </a:t>
            </a:r>
            <a:r>
              <a:rPr lang="en-GB" dirty="0"/>
              <a:t>American Anti-Slavery Society</a:t>
            </a:r>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35651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889000"/>
            <a:ext cx="5916613" cy="44386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dirty="0">
              <a:solidFill>
                <a:prstClr val="black"/>
              </a:solidFill>
            </a:endParaRPr>
          </a:p>
        </p:txBody>
      </p:sp>
    </p:spTree>
    <p:extLst>
      <p:ext uri="{BB962C8B-B14F-4D97-AF65-F5344CB8AC3E}">
        <p14:creationId xmlns:p14="http://schemas.microsoft.com/office/powerpoint/2010/main" val="31151372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889000"/>
            <a:ext cx="5916613" cy="44386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dirty="0">
              <a:solidFill>
                <a:prstClr val="black"/>
              </a:solidFill>
            </a:endParaRPr>
          </a:p>
        </p:txBody>
      </p:sp>
    </p:spTree>
    <p:extLst>
      <p:ext uri="{BB962C8B-B14F-4D97-AF65-F5344CB8AC3E}">
        <p14:creationId xmlns:p14="http://schemas.microsoft.com/office/powerpoint/2010/main" val="1380653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889000"/>
            <a:ext cx="5916613" cy="44386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dirty="0">
              <a:solidFill>
                <a:prstClr val="black"/>
              </a:solidFill>
            </a:endParaRPr>
          </a:p>
        </p:txBody>
      </p:sp>
    </p:spTree>
    <p:extLst>
      <p:ext uri="{BB962C8B-B14F-4D97-AF65-F5344CB8AC3E}">
        <p14:creationId xmlns:p14="http://schemas.microsoft.com/office/powerpoint/2010/main" val="7695299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889000"/>
            <a:ext cx="5916613" cy="44386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dirty="0">
              <a:solidFill>
                <a:prstClr val="black"/>
              </a:solidFill>
            </a:endParaRPr>
          </a:p>
        </p:txBody>
      </p:sp>
    </p:spTree>
    <p:extLst>
      <p:ext uri="{BB962C8B-B14F-4D97-AF65-F5344CB8AC3E}">
        <p14:creationId xmlns:p14="http://schemas.microsoft.com/office/powerpoint/2010/main" val="313805396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889000"/>
            <a:ext cx="5916613" cy="44386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26683410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14931601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37</a:t>
            </a:fld>
            <a:endParaRPr lang="en-GB" dirty="0">
              <a:solidFill>
                <a:prstClr val="black"/>
              </a:solidFill>
            </a:endParaRPr>
          </a:p>
        </p:txBody>
      </p:sp>
    </p:spTree>
    <p:extLst>
      <p:ext uri="{BB962C8B-B14F-4D97-AF65-F5344CB8AC3E}">
        <p14:creationId xmlns:p14="http://schemas.microsoft.com/office/powerpoint/2010/main" val="8224760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dirty="0">
              <a:solidFill>
                <a:prstClr val="black"/>
              </a:solidFill>
            </a:endParaRPr>
          </a:p>
        </p:txBody>
      </p:sp>
    </p:spTree>
    <p:extLst>
      <p:ext uri="{BB962C8B-B14F-4D97-AF65-F5344CB8AC3E}">
        <p14:creationId xmlns:p14="http://schemas.microsoft.com/office/powerpoint/2010/main" val="34502985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dirty="0">
              <a:solidFill>
                <a:prstClr val="black"/>
              </a:solidFill>
            </a:endParaRPr>
          </a:p>
        </p:txBody>
      </p:sp>
    </p:spTree>
    <p:extLst>
      <p:ext uri="{BB962C8B-B14F-4D97-AF65-F5344CB8AC3E}">
        <p14:creationId xmlns:p14="http://schemas.microsoft.com/office/powerpoint/2010/main" val="20938485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41</a:t>
            </a:fld>
            <a:endParaRPr lang="en-GB" dirty="0">
              <a:solidFill>
                <a:prstClr val="black"/>
              </a:solidFill>
            </a:endParaRPr>
          </a:p>
        </p:txBody>
      </p:sp>
    </p:spTree>
    <p:extLst>
      <p:ext uri="{BB962C8B-B14F-4D97-AF65-F5344CB8AC3E}">
        <p14:creationId xmlns:p14="http://schemas.microsoft.com/office/powerpoint/2010/main" val="11895105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42</a:t>
            </a:fld>
            <a:endParaRPr lang="en-GB" dirty="0">
              <a:solidFill>
                <a:prstClr val="black"/>
              </a:solidFill>
            </a:endParaRPr>
          </a:p>
        </p:txBody>
      </p:sp>
    </p:spTree>
    <p:extLst>
      <p:ext uri="{BB962C8B-B14F-4D97-AF65-F5344CB8AC3E}">
        <p14:creationId xmlns:p14="http://schemas.microsoft.com/office/powerpoint/2010/main" val="41706630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43</a:t>
            </a:fld>
            <a:endParaRPr lang="en-GB" dirty="0">
              <a:solidFill>
                <a:prstClr val="black"/>
              </a:solidFill>
            </a:endParaRPr>
          </a:p>
        </p:txBody>
      </p:sp>
    </p:spTree>
    <p:extLst>
      <p:ext uri="{BB962C8B-B14F-4D97-AF65-F5344CB8AC3E}">
        <p14:creationId xmlns:p14="http://schemas.microsoft.com/office/powerpoint/2010/main" val="306593373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44</a:t>
            </a:fld>
            <a:endParaRPr lang="en-GB" dirty="0">
              <a:solidFill>
                <a:prstClr val="black"/>
              </a:solidFill>
            </a:endParaRPr>
          </a:p>
        </p:txBody>
      </p:sp>
    </p:spTree>
    <p:extLst>
      <p:ext uri="{BB962C8B-B14F-4D97-AF65-F5344CB8AC3E}">
        <p14:creationId xmlns:p14="http://schemas.microsoft.com/office/powerpoint/2010/main" val="2107296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45</a:t>
            </a:fld>
            <a:endParaRPr lang="en-GB" dirty="0">
              <a:solidFill>
                <a:prstClr val="black"/>
              </a:solidFill>
            </a:endParaRPr>
          </a:p>
        </p:txBody>
      </p:sp>
    </p:spTree>
    <p:extLst>
      <p:ext uri="{BB962C8B-B14F-4D97-AF65-F5344CB8AC3E}">
        <p14:creationId xmlns:p14="http://schemas.microsoft.com/office/powerpoint/2010/main" val="227064295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46</a:t>
            </a:fld>
            <a:endParaRPr lang="en-GB" dirty="0">
              <a:solidFill>
                <a:prstClr val="black"/>
              </a:solidFill>
            </a:endParaRPr>
          </a:p>
        </p:txBody>
      </p:sp>
    </p:spTree>
    <p:extLst>
      <p:ext uri="{BB962C8B-B14F-4D97-AF65-F5344CB8AC3E}">
        <p14:creationId xmlns:p14="http://schemas.microsoft.com/office/powerpoint/2010/main" val="143922507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47</a:t>
            </a:fld>
            <a:endParaRPr lang="en-GB" dirty="0">
              <a:solidFill>
                <a:prstClr val="black"/>
              </a:solidFill>
            </a:endParaRPr>
          </a:p>
        </p:txBody>
      </p:sp>
    </p:spTree>
    <p:extLst>
      <p:ext uri="{BB962C8B-B14F-4D97-AF65-F5344CB8AC3E}">
        <p14:creationId xmlns:p14="http://schemas.microsoft.com/office/powerpoint/2010/main" val="71662508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48</a:t>
            </a:fld>
            <a:endParaRPr lang="en-GB" dirty="0">
              <a:solidFill>
                <a:prstClr val="black"/>
              </a:solidFill>
            </a:endParaRPr>
          </a:p>
        </p:txBody>
      </p:sp>
    </p:spTree>
    <p:extLst>
      <p:ext uri="{BB962C8B-B14F-4D97-AF65-F5344CB8AC3E}">
        <p14:creationId xmlns:p14="http://schemas.microsoft.com/office/powerpoint/2010/main" val="355247126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49</a:t>
            </a:fld>
            <a:endParaRPr lang="en-GB" dirty="0">
              <a:solidFill>
                <a:prstClr val="black"/>
              </a:solidFill>
            </a:endParaRPr>
          </a:p>
        </p:txBody>
      </p:sp>
    </p:spTree>
    <p:extLst>
      <p:ext uri="{BB962C8B-B14F-4D97-AF65-F5344CB8AC3E}">
        <p14:creationId xmlns:p14="http://schemas.microsoft.com/office/powerpoint/2010/main" val="325439937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50</a:t>
            </a:fld>
            <a:endParaRPr lang="en-GB" dirty="0">
              <a:solidFill>
                <a:prstClr val="black"/>
              </a:solidFill>
            </a:endParaRPr>
          </a:p>
        </p:txBody>
      </p:sp>
    </p:spTree>
    <p:extLst>
      <p:ext uri="{BB962C8B-B14F-4D97-AF65-F5344CB8AC3E}">
        <p14:creationId xmlns:p14="http://schemas.microsoft.com/office/powerpoint/2010/main" val="232217182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52</a:t>
            </a:fld>
            <a:endParaRPr lang="en-GB" dirty="0">
              <a:solidFill>
                <a:prstClr val="black"/>
              </a:solidFill>
            </a:endParaRPr>
          </a:p>
        </p:txBody>
      </p:sp>
    </p:spTree>
    <p:extLst>
      <p:ext uri="{BB962C8B-B14F-4D97-AF65-F5344CB8AC3E}">
        <p14:creationId xmlns:p14="http://schemas.microsoft.com/office/powerpoint/2010/main" val="620993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883174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133416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878406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01/02/2022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178709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01/02/2022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985861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01/02/2022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739568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01/02/2022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79330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783933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339029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104655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53986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01/02/2022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2472376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3" Type="http://schemas.openxmlformats.org/officeDocument/2006/relationships/hyperlink" Target="http://frederickdouglassinbritain.com/"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51.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4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5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264920"/>
            <a:ext cx="9144000" cy="5593080"/>
          </a:xfrm>
          <a:prstGeom prst="rect">
            <a:avLst/>
          </a:prstGeom>
        </p:spPr>
        <p:txBody>
          <a:bodyPr wrap="square" lIns="540000" tIns="360000" rIns="540000" bIns="360000" numCol="2" spcCol="360000">
            <a:normAutofit fontScale="70000" lnSpcReduction="20000"/>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b="1" i="0" u="sng" strike="noStrike" kern="1200" cap="none" spc="0" normalizeH="0" baseline="0" noProof="0" dirty="0">
                <a:ln>
                  <a:noFill/>
                </a:ln>
                <a:solidFill>
                  <a:prstClr val="black"/>
                </a:solidFill>
                <a:effectLst/>
                <a:uLnTx/>
                <a:uFillTx/>
                <a:ea typeface="+mn-ea"/>
                <a:cs typeface="+mn-cs"/>
              </a:rPr>
              <a:t>1. Chronology of Abolition</a:t>
            </a: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solidFill>
                  <a:prstClr val="black"/>
                </a:solidFill>
                <a:effectLst/>
                <a:uLnTx/>
                <a:uFillTx/>
                <a:ea typeface="+mn-ea"/>
                <a:cs typeface="+mn-cs"/>
              </a:rPr>
              <a:t>2. Slavery in the United States</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Colonial era</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War of Independence</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Patriots &amp; Loyalists</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Dunmore’s Proclamation</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Slavery in Declaration of Independence and Constitution</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Slaveholding and the Founding Fathers</a:t>
            </a:r>
          </a:p>
          <a:p>
            <a:pPr marR="0" lvl="0" algn="l" defTabSz="457200" rtl="0" eaLnBrk="1" fontAlgn="auto" latinLnBrk="0" hangingPunct="1">
              <a:lnSpc>
                <a:spcPct val="100000"/>
              </a:lnSpc>
              <a:spcBef>
                <a:spcPts val="0"/>
              </a:spcBef>
              <a:spcAft>
                <a:spcPts val="0"/>
              </a:spcAft>
              <a:buClrTx/>
              <a:buSzTx/>
              <a:tabLst/>
              <a:defRPr/>
            </a:pPr>
            <a:endParaRPr kumimoji="0" lang="en-US" b="0" i="0" u="none" strike="noStrike" kern="1200" cap="none" spc="0" normalizeH="0" baseline="0" noProof="0" dirty="0">
              <a:ln>
                <a:noFill/>
              </a:ln>
              <a:solidFill>
                <a:prstClr val="black"/>
              </a:solidFill>
              <a:effectLst/>
              <a:uLnTx/>
              <a:uFillTx/>
              <a:ea typeface="+mn-ea"/>
              <a:cs typeface="+mn-cs"/>
            </a:endParaRPr>
          </a:p>
          <a:p>
            <a:pPr marR="0" lvl="0" algn="l" defTabSz="457200" rtl="0" eaLnBrk="1" fontAlgn="auto" latinLnBrk="0" hangingPunct="1">
              <a:lnSpc>
                <a:spcPct val="100000"/>
              </a:lnSpc>
              <a:spcBef>
                <a:spcPts val="0"/>
              </a:spcBef>
              <a:spcAft>
                <a:spcPts val="0"/>
              </a:spcAft>
              <a:buClrTx/>
              <a:buSzTx/>
              <a:tabLst/>
              <a:defRPr/>
            </a:pPr>
            <a:r>
              <a:rPr kumimoji="0" lang="en-US" b="1" i="0" u="sng" strike="noStrike" kern="1200" cap="none" spc="0" normalizeH="0" baseline="0" noProof="0" dirty="0">
                <a:ln>
                  <a:noFill/>
                </a:ln>
                <a:solidFill>
                  <a:prstClr val="black"/>
                </a:solidFill>
                <a:effectLst/>
                <a:uLnTx/>
                <a:uFillTx/>
                <a:ea typeface="+mn-ea"/>
                <a:cs typeface="+mn-cs"/>
              </a:rPr>
              <a:t>3. Expansion and Compromise</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Louisiana Purchase</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Missouri Compromise</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lang="en-US" dirty="0">
                <a:solidFill>
                  <a:prstClr val="black"/>
                </a:solidFill>
              </a:rPr>
              <a:t>Texas Revolution</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Manifest Destiny</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lang="en-US" dirty="0">
                <a:solidFill>
                  <a:prstClr val="black"/>
                </a:solidFill>
              </a:rPr>
              <a:t>Mexican-American War</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Compromise of 1850</a:t>
            </a:r>
          </a:p>
          <a:p>
            <a:pPr marR="0" lvl="0" algn="l" defTabSz="457200" rtl="0" eaLnBrk="1" fontAlgn="auto" latinLnBrk="0" hangingPunct="1">
              <a:lnSpc>
                <a:spcPct val="100000"/>
              </a:lnSpc>
              <a:spcBef>
                <a:spcPts val="0"/>
              </a:spcBef>
              <a:spcAft>
                <a:spcPts val="0"/>
              </a:spcAft>
              <a:buClrTx/>
              <a:buSzTx/>
              <a:tabLst/>
              <a:defRPr/>
            </a:pPr>
            <a:endParaRPr kumimoji="0" lang="en-US" b="0" i="0" u="none" strike="noStrike" kern="1200" cap="none" spc="0" normalizeH="0" baseline="0" noProof="0" dirty="0">
              <a:ln>
                <a:noFill/>
              </a:ln>
              <a:solidFill>
                <a:prstClr val="black"/>
              </a:solidFill>
              <a:effectLst/>
              <a:uLnTx/>
              <a:uFillTx/>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Tx/>
              <a:buChar char="-"/>
              <a:tabLst/>
              <a:defRPr/>
            </a:pPr>
            <a:endParaRPr kumimoji="0" lang="en-US" b="0" i="0" u="none" strike="noStrike" kern="1200" cap="none" spc="0" normalizeH="0" baseline="0" noProof="0" dirty="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solidFill>
                  <a:prstClr val="black"/>
                </a:solidFill>
                <a:effectLst/>
                <a:uLnTx/>
                <a:uFillTx/>
                <a:ea typeface="+mn-ea"/>
                <a:cs typeface="+mn-cs"/>
              </a:rPr>
              <a:t>4. Abolitionism and Resistance</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Origins and makeup of the Republican Party</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William Garrison and </a:t>
            </a:r>
            <a:r>
              <a:rPr kumimoji="0" lang="en-US" b="0" i="1" u="none" strike="noStrike" kern="1200" cap="none" spc="0" normalizeH="0" baseline="0" noProof="0" dirty="0">
                <a:ln>
                  <a:noFill/>
                </a:ln>
                <a:solidFill>
                  <a:prstClr val="black"/>
                </a:solidFill>
                <a:effectLst/>
                <a:uLnTx/>
                <a:uFillTx/>
                <a:ea typeface="+mn-ea"/>
                <a:cs typeface="+mn-cs"/>
              </a:rPr>
              <a:t>The Liberator</a:t>
            </a:r>
            <a:endParaRPr kumimoji="0" lang="en-US" b="0" i="0" u="none" strike="noStrike" kern="1200" cap="none" spc="0" normalizeH="0" baseline="0" noProof="0" dirty="0">
              <a:ln>
                <a:noFill/>
              </a:ln>
              <a:solidFill>
                <a:prstClr val="black"/>
              </a:solidFill>
              <a:effectLst/>
              <a:uLnTx/>
              <a:uFillTx/>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Abolitionism and </a:t>
            </a:r>
            <a:r>
              <a:rPr kumimoji="0" lang="en-US" b="0" i="0" u="none" strike="noStrike" kern="1200" cap="none" spc="0" normalizeH="0" baseline="0" noProof="0" dirty="0" err="1">
                <a:ln>
                  <a:noFill/>
                </a:ln>
                <a:solidFill>
                  <a:prstClr val="black"/>
                </a:solidFill>
                <a:effectLst/>
                <a:uLnTx/>
                <a:uFillTx/>
                <a:ea typeface="+mn-ea"/>
                <a:cs typeface="+mn-cs"/>
              </a:rPr>
              <a:t>Reformn</a:t>
            </a:r>
            <a:endParaRPr kumimoji="0" lang="en-US" b="0" i="0" u="none" strike="noStrike" kern="1200" cap="none" spc="0" normalizeH="0" baseline="0" noProof="0" dirty="0">
              <a:ln>
                <a:noFill/>
              </a:ln>
              <a:solidFill>
                <a:prstClr val="black"/>
              </a:solidFill>
              <a:effectLst/>
              <a:uLnTx/>
              <a:uFillTx/>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b="0" i="0" u="none" strike="noStrike" kern="1200" cap="none" spc="0" normalizeH="0" baseline="0" noProof="0" dirty="0">
                <a:ln>
                  <a:noFill/>
                </a:ln>
                <a:solidFill>
                  <a:prstClr val="black"/>
                </a:solidFill>
                <a:effectLst/>
                <a:uLnTx/>
                <a:uFillTx/>
                <a:ea typeface="+mn-ea"/>
                <a:cs typeface="+mn-cs"/>
              </a:rPr>
              <a:t>Frederick Douglass</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GB" i="0" strike="noStrike" kern="1200" cap="none" spc="0" normalizeH="0" baseline="0" noProof="0" dirty="0">
                <a:ln>
                  <a:noFill/>
                </a:ln>
                <a:solidFill>
                  <a:prstClr val="black"/>
                </a:solidFill>
                <a:effectLst/>
                <a:uLnTx/>
                <a:uFillTx/>
                <a:ea typeface="+mn-ea"/>
                <a:cs typeface="+mn-cs"/>
              </a:rPr>
              <a:t>‘What to the Slave is the 4</a:t>
            </a:r>
            <a:r>
              <a:rPr kumimoji="0" lang="en-GB" i="0" strike="noStrike" kern="1200" cap="none" spc="0" normalizeH="0" baseline="30000" noProof="0" dirty="0">
                <a:ln>
                  <a:noFill/>
                </a:ln>
                <a:solidFill>
                  <a:prstClr val="black"/>
                </a:solidFill>
                <a:effectLst/>
                <a:uLnTx/>
                <a:uFillTx/>
                <a:ea typeface="+mn-ea"/>
                <a:cs typeface="+mn-cs"/>
              </a:rPr>
              <a:t>th</a:t>
            </a:r>
            <a:r>
              <a:rPr kumimoji="0" lang="en-GB" i="0" strike="noStrike" kern="1200" cap="none" spc="0" normalizeH="0" baseline="0" noProof="0" dirty="0">
                <a:ln>
                  <a:noFill/>
                </a:ln>
                <a:solidFill>
                  <a:prstClr val="black"/>
                </a:solidFill>
                <a:effectLst/>
                <a:uLnTx/>
                <a:uFillTx/>
                <a:ea typeface="+mn-ea"/>
                <a:cs typeface="+mn-cs"/>
              </a:rPr>
              <a:t> July’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b="1" i="0" u="sng" strike="noStrike" kern="1200" cap="none" spc="0" normalizeH="0" baseline="0" noProof="0" dirty="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b="1" i="0" u="sng" strike="noStrike" kern="1200" cap="none" spc="0" normalizeH="0" baseline="0" noProof="0" dirty="0">
                <a:ln>
                  <a:noFill/>
                </a:ln>
                <a:solidFill>
                  <a:prstClr val="black"/>
                </a:solidFill>
                <a:effectLst/>
                <a:uLnTx/>
                <a:uFillTx/>
                <a:ea typeface="+mn-ea"/>
                <a:cs typeface="+mn-cs"/>
              </a:rPr>
              <a:t>5. Civil War </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lang="en-GB" dirty="0">
                <a:solidFill>
                  <a:prstClr val="black"/>
                </a:solidFill>
              </a:rPr>
              <a:t>Lincoln-Douglas debates</a:t>
            </a:r>
          </a:p>
          <a:p>
            <a:pPr marL="285750" indent="-285750">
              <a:buFontTx/>
              <a:buChar char="-"/>
            </a:pPr>
            <a:r>
              <a:rPr lang="en-GB" dirty="0">
                <a:solidFill>
                  <a:prstClr val="black"/>
                </a:solidFill>
              </a:rPr>
              <a:t>1860 Election</a:t>
            </a:r>
          </a:p>
          <a:p>
            <a:pPr marL="285750" indent="-285750">
              <a:buFontTx/>
              <a:buChar char="-"/>
            </a:pPr>
            <a:r>
              <a:rPr lang="en-GB" dirty="0">
                <a:solidFill>
                  <a:prstClr val="black"/>
                </a:solidFill>
              </a:rPr>
              <a:t>Secession</a:t>
            </a:r>
          </a:p>
          <a:p>
            <a:pPr marL="285750" indent="-285750">
              <a:buFontTx/>
              <a:buChar char="-"/>
            </a:pPr>
            <a:r>
              <a:rPr lang="en-GB" dirty="0">
                <a:solidFill>
                  <a:prstClr val="black"/>
                </a:solidFill>
              </a:rPr>
              <a:t>Emancipation proclamation</a:t>
            </a:r>
          </a:p>
          <a:p>
            <a:pPr marL="285750" indent="-285750">
              <a:buFontTx/>
              <a:buChar char="-"/>
            </a:pPr>
            <a:r>
              <a:rPr lang="en-GB" dirty="0">
                <a:solidFill>
                  <a:prstClr val="black"/>
                </a:solidFill>
              </a:rPr>
              <a:t>African Americans and the Civil War</a:t>
            </a:r>
          </a:p>
          <a:p>
            <a:pPr algn="r"/>
            <a:endParaRPr lang="en-GB" b="1" u="sng" dirty="0">
              <a:solidFill>
                <a:prstClr val="black"/>
              </a:solidFill>
            </a:endParaRPr>
          </a:p>
          <a:p>
            <a:r>
              <a:rPr lang="en-GB" b="1" u="sng" dirty="0">
                <a:solidFill>
                  <a:prstClr val="black"/>
                </a:solidFill>
              </a:rPr>
              <a:t>6. Reconstruction</a:t>
            </a:r>
          </a:p>
          <a:p>
            <a:pPr marL="285750" indent="-285750">
              <a:buFontTx/>
              <a:buChar char="-"/>
            </a:pPr>
            <a:r>
              <a:rPr lang="en-GB" dirty="0">
                <a:solidFill>
                  <a:prstClr val="black"/>
                </a:solidFill>
              </a:rPr>
              <a:t>Presidential Reconstruction</a:t>
            </a:r>
          </a:p>
          <a:p>
            <a:pPr marL="285750" indent="-285750">
              <a:buFontTx/>
              <a:buChar char="-"/>
            </a:pPr>
            <a:r>
              <a:rPr lang="en-GB" dirty="0">
                <a:solidFill>
                  <a:prstClr val="black"/>
                </a:solidFill>
              </a:rPr>
              <a:t>Congressional Reconstruction</a:t>
            </a:r>
          </a:p>
          <a:p>
            <a:pPr marL="285750" indent="-285750">
              <a:buFontTx/>
              <a:buChar char="-"/>
            </a:pPr>
            <a:r>
              <a:rPr lang="en-GB" dirty="0">
                <a:solidFill>
                  <a:prstClr val="black"/>
                </a:solidFill>
              </a:rPr>
              <a:t>End of Reconstruction</a:t>
            </a:r>
          </a:p>
          <a:p>
            <a:pPr marL="285750" indent="-285750">
              <a:buFontTx/>
              <a:buChar char="-"/>
            </a:pPr>
            <a:r>
              <a:rPr lang="en-GB" dirty="0">
                <a:solidFill>
                  <a:prstClr val="black"/>
                </a:solidFill>
              </a:rPr>
              <a:t>Compromise of 1877</a:t>
            </a:r>
          </a:p>
          <a:p>
            <a:pPr marR="0" lvl="0" algn="l" defTabSz="457200" rtl="0" eaLnBrk="1" fontAlgn="auto" latinLnBrk="0" hangingPunct="1">
              <a:lnSpc>
                <a:spcPct val="100000"/>
              </a:lnSpc>
              <a:spcBef>
                <a:spcPts val="0"/>
              </a:spcBef>
              <a:spcAft>
                <a:spcPts val="0"/>
              </a:spcAft>
              <a:buClrTx/>
              <a:buSzTx/>
              <a:tabLst/>
              <a:defRPr/>
            </a:pPr>
            <a:endParaRPr kumimoji="0" lang="en-GB" b="0" i="0" u="none" strike="noStrike" kern="1200" cap="none" spc="0" normalizeH="0" baseline="0" noProof="0" dirty="0">
              <a:ln>
                <a:noFill/>
              </a:ln>
              <a:solidFill>
                <a:prstClr val="black"/>
              </a:solidFill>
              <a:effectLst/>
              <a:uLnTx/>
              <a:uFillTx/>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Tx/>
              <a:buChar char="-"/>
              <a:tabLst/>
              <a:defRPr/>
            </a:pP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b="1" i="0" u="sng" strike="noStrike" kern="1200" cap="none" spc="0" normalizeH="0" baseline="0" noProof="0" dirty="0">
                <a:ln>
                  <a:noFill/>
                </a:ln>
                <a:solidFill>
                  <a:srgbClr val="FF0000"/>
                </a:solidFill>
                <a:effectLst/>
                <a:uLnTx/>
                <a:uFillTx/>
                <a:ea typeface="+mn-ea"/>
                <a:cs typeface="+mn-cs"/>
              </a:rPr>
              <a:t>AIMS</a:t>
            </a:r>
          </a:p>
          <a:p>
            <a:pPr marL="285750" indent="-285750" algn="r">
              <a:buFont typeface="Arial" panose="020B0604020202020204" pitchFamily="34" charset="0"/>
              <a:buChar char="•"/>
            </a:pPr>
            <a:r>
              <a:rPr lang="en-GB" b="1" dirty="0">
                <a:solidFill>
                  <a:srgbClr val="FF0000"/>
                </a:solidFill>
              </a:rPr>
              <a:t>Explain and contextualise causes and consequences of American Civil War (1861–1865)</a:t>
            </a:r>
          </a:p>
          <a:p>
            <a:pPr marL="285750" marR="0" lvl="0" indent="-285750" algn="r"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1" i="0" u="none" strike="noStrike" kern="1200" cap="none" spc="0" normalizeH="0" baseline="0" noProof="0" dirty="0">
                <a:ln>
                  <a:noFill/>
                </a:ln>
                <a:solidFill>
                  <a:srgbClr val="FF0000"/>
                </a:solidFill>
                <a:effectLst/>
                <a:uLnTx/>
                <a:uFillTx/>
                <a:ea typeface="+mn-ea"/>
                <a:cs typeface="+mn-cs"/>
              </a:rPr>
              <a:t>Provide overview of history of transatlantic slavery and slavery in United States</a:t>
            </a:r>
          </a:p>
          <a:p>
            <a:pPr marL="285750" marR="0" lvl="0" indent="-285750" algn="r"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1" i="0" u="none" strike="noStrike" kern="1200" cap="none" spc="0" normalizeH="0" baseline="0" noProof="0" dirty="0">
                <a:ln>
                  <a:noFill/>
                </a:ln>
                <a:solidFill>
                  <a:srgbClr val="FF0000"/>
                </a:solidFill>
                <a:effectLst/>
                <a:uLnTx/>
                <a:uFillTx/>
                <a:ea typeface="+mn-ea"/>
                <a:cs typeface="+mn-cs"/>
              </a:rPr>
              <a:t>Examine ways slavery was (and was not) dealt with in Declaration and Constitution</a:t>
            </a:r>
          </a:p>
          <a:p>
            <a:pPr marL="285750" indent="-285750" algn="r">
              <a:buFont typeface="Arial" panose="020B0604020202020204" pitchFamily="34" charset="0"/>
              <a:buChar char="•"/>
            </a:pPr>
            <a:r>
              <a:rPr lang="en-GB" b="1" dirty="0">
                <a:solidFill>
                  <a:srgbClr val="FF0000"/>
                </a:solidFill>
              </a:rPr>
              <a:t>Discuss sectional tensions relating to expansion of United States and slavery as key contributors to Civil War</a:t>
            </a:r>
          </a:p>
          <a:p>
            <a:pPr marL="285750" marR="0" lvl="0" indent="-285750" algn="r"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1" i="0" u="none" strike="noStrike" kern="1200" cap="none" spc="0" normalizeH="0" baseline="0" noProof="0" dirty="0">
                <a:ln>
                  <a:noFill/>
                </a:ln>
                <a:solidFill>
                  <a:srgbClr val="FF0000"/>
                </a:solidFill>
                <a:effectLst/>
                <a:uLnTx/>
                <a:uFillTx/>
                <a:ea typeface="+mn-ea"/>
                <a:cs typeface="+mn-cs"/>
              </a:rPr>
              <a:t>Discuss African Americans’ resistance to slavery and contributions to the abolition movement and Union victory in Civil War</a:t>
            </a:r>
          </a:p>
          <a:p>
            <a:pPr marL="285750" marR="0" lvl="0" indent="-285750" algn="r"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1" i="0" u="none" strike="noStrike" kern="1200" cap="none" spc="0" normalizeH="0" baseline="0" noProof="0" dirty="0">
                <a:ln>
                  <a:noFill/>
                </a:ln>
                <a:solidFill>
                  <a:srgbClr val="FF0000"/>
                </a:solidFill>
                <a:effectLst/>
                <a:uLnTx/>
                <a:uFillTx/>
                <a:ea typeface="+mn-ea"/>
                <a:cs typeface="+mn-cs"/>
              </a:rPr>
              <a:t>Contextualise Frederick Douglass’s ‘What to the Slave is 4 July’</a:t>
            </a:r>
          </a:p>
          <a:p>
            <a:pPr marL="285750" indent="-285750" algn="r">
              <a:buFont typeface="Arial" panose="020B0604020202020204" pitchFamily="34" charset="0"/>
              <a:buChar char="•"/>
            </a:pPr>
            <a:r>
              <a:rPr lang="en-GB" b="1" dirty="0">
                <a:solidFill>
                  <a:srgbClr val="FF0000"/>
                </a:solidFill>
              </a:rPr>
              <a:t>Sketch aftermath of Civil War (Reconstruction</a:t>
            </a:r>
            <a:r>
              <a:rPr lang="en-GB" sz="1800" b="1" dirty="0">
                <a:solidFill>
                  <a:srgbClr val="FF0000"/>
                </a:solidFill>
              </a:rPr>
              <a:t>)</a:t>
            </a:r>
          </a:p>
          <a:p>
            <a:pPr marR="0" lvl="0" algn="r" defTabSz="457200" rtl="0" eaLnBrk="1" fontAlgn="auto" latinLnBrk="0" hangingPunct="1">
              <a:lnSpc>
                <a:spcPct val="100000"/>
              </a:lnSpc>
              <a:spcBef>
                <a:spcPts val="0"/>
              </a:spcBef>
              <a:spcAft>
                <a:spcPts val="0"/>
              </a:spcAft>
              <a:buClrTx/>
              <a:buSzTx/>
              <a:tabLst/>
              <a:defRPr/>
            </a:pPr>
            <a:r>
              <a:rPr kumimoji="0" lang="en-GB" sz="1650" b="1" i="0" u="none" strike="noStrike" kern="1200" cap="none" spc="0" normalizeH="0" baseline="0" noProof="0" dirty="0">
                <a:ln>
                  <a:noFill/>
                </a:ln>
                <a:solidFill>
                  <a:srgbClr val="FF0000"/>
                </a:solidFill>
                <a:effectLst/>
                <a:uLnTx/>
                <a:uFillTx/>
                <a:latin typeface="Calibri" panose="020F0502020204030204"/>
                <a:ea typeface="+mn-ea"/>
                <a:cs typeface="+mn-cs"/>
              </a:rPr>
              <a:t> </a:t>
            </a:r>
          </a:p>
        </p:txBody>
      </p:sp>
      <p:sp>
        <p:nvSpPr>
          <p:cNvPr id="4" name="Rectangle 3"/>
          <p:cNvSpPr/>
          <p:nvPr/>
        </p:nvSpPr>
        <p:spPr>
          <a:xfrm>
            <a:off x="-1" y="0"/>
            <a:ext cx="9144000" cy="1588806"/>
          </a:xfrm>
          <a:prstGeom prst="rect">
            <a:avLst/>
          </a:prstGeom>
        </p:spPr>
        <p:txBody>
          <a:bodyPr wrap="square" lIns="540000" tIns="360000" rIns="540000" bIns="36000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‘You May Rejoice, I Must Mourn’: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African Americans and US Democracy</a:t>
            </a:r>
          </a:p>
        </p:txBody>
      </p:sp>
    </p:spTree>
    <p:extLst>
      <p:ext uri="{BB962C8B-B14F-4D97-AF65-F5344CB8AC3E}">
        <p14:creationId xmlns:p14="http://schemas.microsoft.com/office/powerpoint/2010/main" val="424111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0A733-CAB2-4478-AEEA-A7251B1312F9}"/>
              </a:ext>
            </a:extLst>
          </p:cNvPr>
          <p:cNvSpPr>
            <a:spLocks noGrp="1"/>
          </p:cNvSpPr>
          <p:nvPr>
            <p:ph type="title"/>
          </p:nvPr>
        </p:nvSpPr>
        <p:spPr>
          <a:xfrm>
            <a:off x="628650" y="165652"/>
            <a:ext cx="7886700" cy="994172"/>
          </a:xfrm>
        </p:spPr>
        <p:txBody>
          <a:bodyPr/>
          <a:lstStyle/>
          <a:p>
            <a:pPr algn="ctr"/>
            <a:r>
              <a:rPr lang="en-GB" b="1" dirty="0"/>
              <a:t>Chronology of Abolition</a:t>
            </a:r>
          </a:p>
        </p:txBody>
      </p:sp>
      <p:sp>
        <p:nvSpPr>
          <p:cNvPr id="3" name="Content Placeholder 2">
            <a:extLst>
              <a:ext uri="{FF2B5EF4-FFF2-40B4-BE49-F238E27FC236}">
                <a16:creationId xmlns:a16="http://schemas.microsoft.com/office/drawing/2014/main" id="{C497A48B-0310-400A-9AA2-9BFDA524BEDF}"/>
              </a:ext>
            </a:extLst>
          </p:cNvPr>
          <p:cNvSpPr>
            <a:spLocks noGrp="1"/>
          </p:cNvSpPr>
          <p:nvPr>
            <p:ph idx="1"/>
          </p:nvPr>
        </p:nvSpPr>
        <p:spPr>
          <a:xfrm>
            <a:off x="215536" y="1364974"/>
            <a:ext cx="8680268" cy="5327374"/>
          </a:xfrm>
          <a:noFill/>
        </p:spPr>
        <p:txBody>
          <a:bodyPr vert="horz" lIns="270000" tIns="270000" rIns="270000" bIns="270000" numCol="2" spcCol="360000" rtlCol="0" anchor="t">
            <a:normAutofit lnSpcReduction="10000"/>
          </a:bodyPr>
          <a:lstStyle/>
          <a:p>
            <a:r>
              <a:rPr lang="en-GB" sz="2400" b="1" dirty="0">
                <a:latin typeface="+mj-lt"/>
                <a:ea typeface="+mn-lt"/>
                <a:cs typeface="+mn-lt"/>
              </a:rPr>
              <a:t>1775–1783 – American Revolutionary War</a:t>
            </a:r>
            <a:endParaRPr lang="en-GB" sz="1800" dirty="0">
              <a:latin typeface="+mj-lt"/>
              <a:cs typeface="Calibri"/>
            </a:endParaRPr>
          </a:p>
          <a:p>
            <a:r>
              <a:rPr lang="en-GB" sz="2400" b="1" dirty="0">
                <a:latin typeface="+mj-lt"/>
              </a:rPr>
              <a:t>1791 – Slave revolt in Saint-Domingue begins</a:t>
            </a:r>
          </a:p>
          <a:p>
            <a:r>
              <a:rPr lang="en-GB" sz="2400" b="1" dirty="0">
                <a:latin typeface="+mj-lt"/>
              </a:rPr>
              <a:t>1793 – French Republic abolishes slavery (later revoked)</a:t>
            </a:r>
          </a:p>
          <a:p>
            <a:r>
              <a:rPr lang="en-GB" sz="2400" b="1" dirty="0">
                <a:latin typeface="+mj-lt"/>
              </a:rPr>
              <a:t>1804 – Haitian Independence</a:t>
            </a:r>
          </a:p>
          <a:p>
            <a:r>
              <a:rPr lang="en-GB" sz="2400" b="1" dirty="0">
                <a:latin typeface="+mj-lt"/>
              </a:rPr>
              <a:t>1807/1808 – British parliament abolishes slave trade</a:t>
            </a:r>
          </a:p>
          <a:p>
            <a:r>
              <a:rPr lang="en-GB" sz="2400" b="1" dirty="0">
                <a:latin typeface="+mj-lt"/>
              </a:rPr>
              <a:t>1808 –  US ban on international slave trade</a:t>
            </a:r>
          </a:p>
          <a:p>
            <a:r>
              <a:rPr lang="en-GB" sz="2400" b="1" dirty="0">
                <a:latin typeface="+mj-lt"/>
              </a:rPr>
              <a:t>1811 – abolition of slavery by Spain</a:t>
            </a:r>
          </a:p>
          <a:p>
            <a:r>
              <a:rPr lang="en-GB" sz="2400" b="1" dirty="0">
                <a:latin typeface="+mj-lt"/>
              </a:rPr>
              <a:t>1833 – British Slave Emancipation Act</a:t>
            </a:r>
          </a:p>
          <a:p>
            <a:r>
              <a:rPr lang="en-GB" sz="2400" b="1" dirty="0">
                <a:latin typeface="+mj-lt"/>
              </a:rPr>
              <a:t>1838 – End of British ‘Apprentice’ System</a:t>
            </a:r>
          </a:p>
          <a:p>
            <a:r>
              <a:rPr lang="en-GB" sz="2400" b="1" dirty="0">
                <a:latin typeface="+mj-lt"/>
              </a:rPr>
              <a:t>1848 – Second French Emancipation</a:t>
            </a:r>
          </a:p>
          <a:p>
            <a:r>
              <a:rPr lang="en-GB" sz="2400" b="1" dirty="0">
                <a:latin typeface="+mj-lt"/>
              </a:rPr>
              <a:t>1865 – Abolition of Slavery in United States </a:t>
            </a:r>
          </a:p>
          <a:p>
            <a:r>
              <a:rPr lang="en-GB" sz="2400" b="1" dirty="0">
                <a:latin typeface="+mj-lt"/>
              </a:rPr>
              <a:t>1888 – abolition of Slavery in Brazil - </a:t>
            </a:r>
          </a:p>
          <a:p>
            <a:endParaRPr lang="en-GB" dirty="0"/>
          </a:p>
        </p:txBody>
      </p:sp>
    </p:spTree>
    <p:extLst>
      <p:ext uri="{BB962C8B-B14F-4D97-AF65-F5344CB8AC3E}">
        <p14:creationId xmlns:p14="http://schemas.microsoft.com/office/powerpoint/2010/main" val="2754285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Map&#10;&#10;Description automatically generated">
            <a:extLst>
              <a:ext uri="{FF2B5EF4-FFF2-40B4-BE49-F238E27FC236}">
                <a16:creationId xmlns:a16="http://schemas.microsoft.com/office/drawing/2014/main" id="{AF08DE31-C403-4765-A0F2-C8533438C8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14616"/>
            <a:ext cx="9117495" cy="5512904"/>
          </a:xfrm>
          <a:prstGeom prst="rect">
            <a:avLst/>
          </a:prstGeom>
        </p:spPr>
      </p:pic>
      <p:sp>
        <p:nvSpPr>
          <p:cNvPr id="12" name="Title 1">
            <a:extLst>
              <a:ext uri="{FF2B5EF4-FFF2-40B4-BE49-F238E27FC236}">
                <a16:creationId xmlns:a16="http://schemas.microsoft.com/office/drawing/2014/main" id="{23FC301B-5B37-4349-844E-CB24C82E682E}"/>
              </a:ext>
            </a:extLst>
          </p:cNvPr>
          <p:cNvSpPr txBox="1">
            <a:spLocks/>
          </p:cNvSpPr>
          <p:nvPr/>
        </p:nvSpPr>
        <p:spPr>
          <a:xfrm>
            <a:off x="628650" y="165652"/>
            <a:ext cx="7886700" cy="9941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Calibri Light" panose="020F0302020204030204"/>
                <a:ea typeface="+mj-ea"/>
                <a:cs typeface="+mj-cs"/>
              </a:rPr>
              <a:t>Chronology of Abolition</a:t>
            </a:r>
            <a:endParaRPr kumimoji="0" lang="en-GB" sz="4400" b="1" i="0"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3713757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100" y="4649873"/>
            <a:ext cx="9143999" cy="2022601"/>
          </a:xfrm>
          <a:prstGeom prst="rect">
            <a:avLst/>
          </a:prstGeom>
        </p:spPr>
        <p:txBody>
          <a:bodyPr wrap="square" lIns="405000" tIns="270000" rIns="405000" bIns="270000">
            <a:spAutoFit/>
          </a:bodyPr>
          <a:lstStyle/>
          <a:p>
            <a:pPr marL="257175" marR="0" lvl="0" indent="-2571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Light" panose="020F0302020204030204"/>
                <a:ea typeface="+mn-ea"/>
                <a:cs typeface="+mn-cs"/>
              </a:rPr>
              <a:t>1607 – Jamestown established (first permanent English settlement in North America)</a:t>
            </a:r>
          </a:p>
          <a:p>
            <a:pPr marL="257175" marR="0" lvl="0" indent="-257175"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Light" panose="020F0302020204030204"/>
                <a:ea typeface="+mn-ea"/>
                <a:cs typeface="+mn-cs"/>
              </a:rPr>
              <a:t>1611 – First Virginia tobacco crop; leads to expansion of Virginia economy</a:t>
            </a:r>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259681" y="748903"/>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Rectangle 9"/>
          <p:cNvSpPr/>
          <p:nvPr/>
        </p:nvSpPr>
        <p:spPr>
          <a:xfrm>
            <a:off x="-99068" y="-29434"/>
            <a:ext cx="9362337" cy="1222382"/>
          </a:xfrm>
          <a:prstGeom prst="rect">
            <a:avLst/>
          </a:prstGeom>
        </p:spPr>
        <p:txBody>
          <a:bodyPr wrap="square" lIns="405000" tIns="270000" rIns="405000" bIns="27000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Calibri Light" panose="020F0302020204030204"/>
                <a:ea typeface="+mn-ea"/>
                <a:cs typeface="+mn-cs"/>
              </a:rPr>
              <a:t>SLAVERY IN THE UNITED STATES</a:t>
            </a:r>
            <a:endParaRPr kumimoji="0" lang="en-GB" sz="2000" b="1" i="0" u="none" strike="noStrike" kern="1200" cap="none" spc="0" normalizeH="0" baseline="0" noProof="0" dirty="0">
              <a:ln>
                <a:noFill/>
              </a:ln>
              <a:solidFill>
                <a:prstClr val="black"/>
              </a:solidFill>
              <a:effectLst/>
              <a:uLnTx/>
              <a:uFillTx/>
              <a:latin typeface="Calibri Light" panose="020F03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122" y="1289853"/>
            <a:ext cx="4026908" cy="34789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a:extLst>
              <a:ext uri="{FF2B5EF4-FFF2-40B4-BE49-F238E27FC236}">
                <a16:creationId xmlns:a16="http://schemas.microsoft.com/office/drawing/2014/main" id="{585CECF7-E84F-454E-8EB5-007B80C1F0EC}"/>
              </a:ext>
            </a:extLst>
          </p:cNvPr>
          <p:cNvPicPr>
            <a:picLocks noChangeAspect="1"/>
          </p:cNvPicPr>
          <p:nvPr/>
        </p:nvPicPr>
        <p:blipFill>
          <a:blip r:embed="rId4"/>
          <a:stretch>
            <a:fillRect/>
          </a:stretch>
        </p:blipFill>
        <p:spPr>
          <a:xfrm>
            <a:off x="4582099" y="1289853"/>
            <a:ext cx="4595308" cy="2915149"/>
          </a:xfrm>
          <a:prstGeom prst="rect">
            <a:avLst/>
          </a:prstGeom>
        </p:spPr>
      </p:pic>
    </p:spTree>
    <p:extLst>
      <p:ext uri="{BB962C8B-B14F-4D97-AF65-F5344CB8AC3E}">
        <p14:creationId xmlns:p14="http://schemas.microsoft.com/office/powerpoint/2010/main" val="2388308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949700" y="0"/>
            <a:ext cx="5194300" cy="3848111"/>
          </a:xfrm>
          <a:prstGeom prst="rect">
            <a:avLst/>
          </a:prstGeom>
        </p:spPr>
      </p:pic>
      <p:sp>
        <p:nvSpPr>
          <p:cNvPr id="3" name="Rectangle 2"/>
          <p:cNvSpPr/>
          <p:nvPr/>
        </p:nvSpPr>
        <p:spPr>
          <a:xfrm>
            <a:off x="7111999" y="736600"/>
            <a:ext cx="1825727" cy="738664"/>
          </a:xfrm>
          <a:prstGeom prst="rect">
            <a:avLst/>
          </a:prstGeom>
          <a:solidFill>
            <a:schemeClr val="bg2"/>
          </a:solid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William L. </a:t>
            </a:r>
            <a:r>
              <a:rPr kumimoji="0" lang="en-GB" sz="1400" b="0" i="0" u="none" strike="noStrike" kern="1200" cap="none" spc="0" normalizeH="0" baseline="0" noProof="0" dirty="0" err="1">
                <a:ln>
                  <a:noFill/>
                </a:ln>
                <a:solidFill>
                  <a:prstClr val="black"/>
                </a:solidFill>
                <a:effectLst/>
                <a:uLnTx/>
                <a:uFillTx/>
                <a:latin typeface="Calibri" panose="020F0502020204030204"/>
                <a:ea typeface="+mn-ea"/>
                <a:cs typeface="+mn-cs"/>
              </a:rPr>
              <a:t>Champney</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400" b="0" i="1" u="none" strike="noStrike" kern="1200" cap="none" spc="0" normalizeH="0" baseline="0" noProof="0" dirty="0">
                <a:ln>
                  <a:noFill/>
                </a:ln>
                <a:solidFill>
                  <a:prstClr val="black"/>
                </a:solidFill>
                <a:effectLst/>
                <a:uLnTx/>
                <a:uFillTx/>
                <a:latin typeface="Calibri" panose="020F0502020204030204"/>
                <a:ea typeface="+mn-ea"/>
                <a:cs typeface="+mn-cs"/>
              </a:rPr>
              <a:t>Boston Massacre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(c. 1850-1857)</a:t>
            </a:r>
            <a:endParaRPr kumimoji="0" lang="en-GB" sz="14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Content Placeholder 4"/>
          <p:cNvSpPr>
            <a:spLocks noGrp="1"/>
          </p:cNvSpPr>
          <p:nvPr>
            <p:ph idx="1"/>
          </p:nvPr>
        </p:nvSpPr>
        <p:spPr>
          <a:xfrm>
            <a:off x="231471" y="1397122"/>
            <a:ext cx="3667429" cy="5460878"/>
          </a:xfrm>
        </p:spPr>
        <p:txBody>
          <a:bodyPr>
            <a:normAutofit fontScale="77500" lnSpcReduction="20000"/>
          </a:bodyPr>
          <a:lstStyle/>
          <a:p>
            <a:r>
              <a:rPr lang="en-GB" dirty="0"/>
              <a:t>Black Patriots fought against British in various capacities</a:t>
            </a:r>
          </a:p>
          <a:p>
            <a:endParaRPr lang="en-GB" dirty="0"/>
          </a:p>
          <a:p>
            <a:r>
              <a:rPr lang="en-GB" dirty="0"/>
              <a:t>Est. c. 5000 African Americans served in George Washington’s  Continental Army during the war – </a:t>
            </a:r>
            <a:r>
              <a:rPr lang="en-GB" dirty="0" err="1"/>
              <a:t>inc.</a:t>
            </a:r>
            <a:r>
              <a:rPr lang="en-GB" dirty="0"/>
              <a:t> in 1</a:t>
            </a:r>
            <a:r>
              <a:rPr lang="en-GB" baseline="30000" dirty="0"/>
              <a:t>st</a:t>
            </a:r>
            <a:r>
              <a:rPr lang="en-GB" dirty="0"/>
              <a:t> Rhode Island ‘Black Regiment’</a:t>
            </a:r>
          </a:p>
          <a:p>
            <a:endParaRPr lang="en-GB" dirty="0"/>
          </a:p>
          <a:p>
            <a:r>
              <a:rPr lang="en-GB" dirty="0" err="1"/>
              <a:t>Crispus</a:t>
            </a:r>
            <a:r>
              <a:rPr lang="en-GB" dirty="0"/>
              <a:t> Attucks (c.1723 –1770), stevedore of African and Native American descent, widely regarded as the first person killed in the </a:t>
            </a:r>
            <a:r>
              <a:rPr lang="en-GB" b="1" dirty="0"/>
              <a:t>Boston Massacre </a:t>
            </a:r>
            <a:r>
              <a:rPr lang="en-GB" dirty="0"/>
              <a:t>(5 March 1770) = first martyr of the Revolution</a:t>
            </a:r>
          </a:p>
        </p:txBody>
      </p:sp>
      <p:sp>
        <p:nvSpPr>
          <p:cNvPr id="6" name="Title 3"/>
          <p:cNvSpPr txBox="1">
            <a:spLocks/>
          </p:cNvSpPr>
          <p:nvPr/>
        </p:nvSpPr>
        <p:spPr>
          <a:xfrm>
            <a:off x="50496" y="71559"/>
            <a:ext cx="3905859" cy="1325563"/>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Calibri Light" panose="020F0302020204030204"/>
                <a:ea typeface="+mj-ea"/>
                <a:cs typeface="+mj-cs"/>
              </a:rPr>
              <a:t>Black Patriots and the War of Independence</a:t>
            </a:r>
          </a:p>
        </p:txBody>
      </p:sp>
      <p:pic>
        <p:nvPicPr>
          <p:cNvPr id="8" name="Picture 7"/>
          <p:cNvPicPr>
            <a:picLocks noChangeAspect="1"/>
          </p:cNvPicPr>
          <p:nvPr/>
        </p:nvPicPr>
        <p:blipFill>
          <a:blip r:embed="rId4"/>
          <a:stretch>
            <a:fillRect/>
          </a:stretch>
        </p:blipFill>
        <p:spPr>
          <a:xfrm>
            <a:off x="7414941" y="2427287"/>
            <a:ext cx="1729059" cy="4430713"/>
          </a:xfrm>
          <a:prstGeom prst="rect">
            <a:avLst/>
          </a:prstGeom>
        </p:spPr>
      </p:pic>
      <p:sp>
        <p:nvSpPr>
          <p:cNvPr id="9" name="Rectangle 8"/>
          <p:cNvSpPr/>
          <p:nvPr/>
        </p:nvSpPr>
        <p:spPr>
          <a:xfrm>
            <a:off x="4277691" y="3950145"/>
            <a:ext cx="2639944" cy="2585323"/>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Infantryman at the siege of Yorktown, by Jean-Baptiste-Antoine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DeVerger</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(1781), shows member of 1st Rhode Island Regiment, which had largest number of black Patriot soldiers in the Continental Army</a:t>
            </a:r>
          </a:p>
        </p:txBody>
      </p:sp>
    </p:spTree>
    <p:extLst>
      <p:ext uri="{BB962C8B-B14F-4D97-AF65-F5344CB8AC3E}">
        <p14:creationId xmlns:p14="http://schemas.microsoft.com/office/powerpoint/2010/main" val="2265772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631095" y="4452731"/>
            <a:ext cx="5360505" cy="2405270"/>
          </a:xfrm>
        </p:spPr>
        <p:txBody>
          <a:bodyPr>
            <a:normAutofit fontScale="32500" lnSpcReduction="20000"/>
          </a:bodyPr>
          <a:lstStyle/>
          <a:p>
            <a:r>
              <a:rPr lang="en-GB" sz="6000" dirty="0">
                <a:ea typeface="+mn-lt"/>
                <a:cs typeface="+mn-lt"/>
              </a:rPr>
              <a:t>Dunmore’s Proclamation, November 1775: Lord Dunmore (colonial governor of Virginia) promised freedom for slaves of American revolutionaries who left their owners and joined the royal forces inc. ‘Dunmore’s Ethiopian Regiment’</a:t>
            </a:r>
            <a:endParaRPr lang="en-GB" sz="6000" dirty="0">
              <a:cs typeface="Calibri"/>
            </a:endParaRPr>
          </a:p>
          <a:p>
            <a:r>
              <a:rPr lang="en-GB" sz="6000" dirty="0"/>
              <a:t>Up to 20,000 ‘loyalist’ Africans fought for the British army in the American Revolutionary War</a:t>
            </a:r>
          </a:p>
          <a:p>
            <a:endParaRPr lang="en-GB" dirty="0"/>
          </a:p>
        </p:txBody>
      </p:sp>
      <p:pic>
        <p:nvPicPr>
          <p:cNvPr id="6" name="Picture 5"/>
          <p:cNvPicPr>
            <a:picLocks noChangeAspect="1"/>
          </p:cNvPicPr>
          <p:nvPr/>
        </p:nvPicPr>
        <p:blipFill>
          <a:blip r:embed="rId3"/>
          <a:stretch>
            <a:fillRect/>
          </a:stretch>
        </p:blipFill>
        <p:spPr>
          <a:xfrm>
            <a:off x="3674170" y="784513"/>
            <a:ext cx="5079305" cy="3472181"/>
          </a:xfrm>
          <a:prstGeom prst="rect">
            <a:avLst/>
          </a:prstGeom>
        </p:spPr>
      </p:pic>
      <p:sp>
        <p:nvSpPr>
          <p:cNvPr id="7" name="Rectangle 6"/>
          <p:cNvSpPr/>
          <p:nvPr/>
        </p:nvSpPr>
        <p:spPr>
          <a:xfrm>
            <a:off x="6591299" y="846048"/>
            <a:ext cx="2552700" cy="938719"/>
          </a:xfrm>
          <a:prstGeom prst="rect">
            <a:avLst/>
          </a:prstGeom>
          <a:solidFill>
            <a:schemeClr val="bg2"/>
          </a:solid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John Singleton Copley, </a:t>
            </a:r>
            <a:r>
              <a:rPr kumimoji="0" lang="en-GB" sz="1100" b="0" i="1" u="none" strike="noStrike" kern="1200" cap="none" spc="0" normalizeH="0" baseline="0" noProof="0" dirty="0">
                <a:ln>
                  <a:noFill/>
                </a:ln>
                <a:solidFill>
                  <a:prstClr val="black"/>
                </a:solidFill>
                <a:effectLst/>
                <a:uLnTx/>
                <a:uFillTx/>
                <a:latin typeface="Calibri" panose="020F0502020204030204"/>
                <a:ea typeface="+mn-ea"/>
                <a:cs typeface="+mn-cs"/>
              </a:rPr>
              <a:t>The Death of Major </a:t>
            </a:r>
            <a:r>
              <a:rPr kumimoji="0" lang="en-GB" sz="1100" b="0" i="1" u="none" strike="noStrike" kern="1200" cap="none" spc="0" normalizeH="0" baseline="0" noProof="0" dirty="0" err="1">
                <a:ln>
                  <a:noFill/>
                </a:ln>
                <a:solidFill>
                  <a:prstClr val="black"/>
                </a:solidFill>
                <a:effectLst/>
                <a:uLnTx/>
                <a:uFillTx/>
                <a:latin typeface="Calibri" panose="020F0502020204030204"/>
                <a:ea typeface="+mn-ea"/>
                <a:cs typeface="+mn-cs"/>
              </a:rPr>
              <a:t>Peirson</a:t>
            </a:r>
            <a:r>
              <a:rPr kumimoji="0" lang="en-GB" sz="1100" b="0" i="1" u="none" strike="noStrike" kern="1200" cap="none" spc="0" normalizeH="0" baseline="0" noProof="0" dirty="0">
                <a:ln>
                  <a:noFill/>
                </a:ln>
                <a:solidFill>
                  <a:prstClr val="black"/>
                </a:solidFill>
                <a:effectLst/>
                <a:uLnTx/>
                <a:uFillTx/>
                <a:latin typeface="Calibri" panose="020F0502020204030204"/>
                <a:ea typeface="+mn-ea"/>
                <a:cs typeface="+mn-cs"/>
              </a:rPr>
              <a:t>, 6 January 1781 </a:t>
            </a: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(1783). Shows black servant Pompey avenges his master by shooting Pierson’s sniper during British defence of New Jersey</a:t>
            </a:r>
          </a:p>
        </p:txBody>
      </p:sp>
      <p:sp>
        <p:nvSpPr>
          <p:cNvPr id="9" name="Title 3"/>
          <p:cNvSpPr txBox="1">
            <a:spLocks/>
          </p:cNvSpPr>
          <p:nvPr/>
        </p:nvSpPr>
        <p:spPr>
          <a:xfrm>
            <a:off x="628651" y="-220166"/>
            <a:ext cx="836295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Calibri Light" panose="020F0302020204030204"/>
                <a:ea typeface="+mj-ea"/>
                <a:cs typeface="+mj-cs"/>
              </a:rPr>
              <a:t>Black Loyalists and the War of Independence</a:t>
            </a:r>
          </a:p>
        </p:txBody>
      </p:sp>
      <p:pic>
        <p:nvPicPr>
          <p:cNvPr id="1026" name="Picture 2" descr="Black presence">
            <a:extLst>
              <a:ext uri="{FF2B5EF4-FFF2-40B4-BE49-F238E27FC236}">
                <a16:creationId xmlns:a16="http://schemas.microsoft.com/office/drawing/2014/main" id="{7D36E8B2-C242-4A9F-AB7F-DB302FA10C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14330"/>
            <a:ext cx="3436045" cy="5678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1292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359342"/>
          </a:xfrm>
          <a:prstGeom prst="rect">
            <a:avLst/>
          </a:prstGeom>
        </p:spPr>
        <p:txBody>
          <a:bodyPr wrap="square" lIns="540000" tIns="360000" rIns="540000" bIns="36000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Calibri Light" panose="020F0302020204030204"/>
                <a:ea typeface="+mn-ea"/>
                <a:cs typeface="+mn-cs"/>
              </a:rPr>
              <a:t>SLAVERY AND THE DECLARATION</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“We hold these truths to be self-evident, that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all </a:t>
            </a:r>
            <a:r>
              <a:rPr kumimoji="0" lang="en-GB" sz="2400" b="1" i="1" u="none" strike="noStrike" kern="1200" cap="none" spc="0" normalizeH="0" baseline="0" noProof="0" dirty="0">
                <a:ln>
                  <a:noFill/>
                </a:ln>
                <a:solidFill>
                  <a:prstClr val="black"/>
                </a:solidFill>
                <a:effectLst/>
                <a:uLnTx/>
                <a:uFillTx/>
                <a:latin typeface="Calibri" panose="020F0502020204030204"/>
                <a:ea typeface="+mn-ea"/>
                <a:cs typeface="+mn-cs"/>
              </a:rPr>
              <a:t>men</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are created equal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that they are endowed by their Creator with certain unalienable Rights, that among these are Life, Liberty and the pursuit of Happiness.” </a:t>
            </a:r>
          </a:p>
          <a:p>
            <a:pPr marL="285750" marR="0" lvl="0" indent="-285750" algn="r" defTabSz="4572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Declaration of Independence, 1776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NO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OVER</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 MENTION OF SLAVERY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EARLIER DRAFTS HAD MENTIONED DESIRE TO END SLAVE TRADE</a:t>
            </a:r>
          </a:p>
          <a:p>
            <a:pPr marL="342900" marR="0" lvl="0" indent="-342900" algn="l" defTabSz="4572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JOHN LOCKE (KEY INSPIRATION) HAD MENTIONED PROPERTY AS ONE OF THE KEY RIGHTS </a:t>
            </a:r>
          </a:p>
        </p:txBody>
      </p:sp>
    </p:spTree>
    <p:extLst>
      <p:ext uri="{BB962C8B-B14F-4D97-AF65-F5344CB8AC3E}">
        <p14:creationId xmlns:p14="http://schemas.microsoft.com/office/powerpoint/2010/main" val="4011595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5B8AA-DD85-4E9B-A1EB-395676A4A279}"/>
              </a:ext>
            </a:extLst>
          </p:cNvPr>
          <p:cNvSpPr>
            <a:spLocks noGrp="1"/>
          </p:cNvSpPr>
          <p:nvPr>
            <p:ph type="title"/>
          </p:nvPr>
        </p:nvSpPr>
        <p:spPr/>
        <p:txBody>
          <a:bodyPr/>
          <a:lstStyle/>
          <a:p>
            <a:r>
              <a:rPr lang="en-US" dirty="0"/>
              <a:t>Slaveholding Founding Fathers</a:t>
            </a:r>
            <a:endParaRPr lang="en-GB" dirty="0"/>
          </a:p>
        </p:txBody>
      </p:sp>
      <p:pic>
        <p:nvPicPr>
          <p:cNvPr id="5" name="Content Placeholder 4">
            <a:extLst>
              <a:ext uri="{FF2B5EF4-FFF2-40B4-BE49-F238E27FC236}">
                <a16:creationId xmlns:a16="http://schemas.microsoft.com/office/drawing/2014/main" id="{88AD83F1-51E4-44FE-B958-E1BD9C6C145F}"/>
              </a:ext>
            </a:extLst>
          </p:cNvPr>
          <p:cNvPicPr>
            <a:picLocks noGrp="1" noChangeAspect="1"/>
          </p:cNvPicPr>
          <p:nvPr>
            <p:ph idx="1"/>
          </p:nvPr>
        </p:nvPicPr>
        <p:blipFill>
          <a:blip r:embed="rId2"/>
          <a:stretch>
            <a:fillRect/>
          </a:stretch>
        </p:blipFill>
        <p:spPr>
          <a:xfrm>
            <a:off x="1283635" y="1825625"/>
            <a:ext cx="6576730" cy="4351338"/>
          </a:xfrm>
        </p:spPr>
      </p:pic>
    </p:spTree>
    <p:extLst>
      <p:ext uri="{BB962C8B-B14F-4D97-AF65-F5344CB8AC3E}">
        <p14:creationId xmlns:p14="http://schemas.microsoft.com/office/powerpoint/2010/main" val="1654516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FBD770-D63C-4834-8C7D-2DA862888FFB}"/>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2FA8D8CF-A621-4761-B5AC-70EBCB47A4B2}"/>
              </a:ext>
            </a:extLst>
          </p:cNvPr>
          <p:cNvSpPr>
            <a:spLocks noGrp="1"/>
          </p:cNvSpPr>
          <p:nvPr>
            <p:ph idx="1"/>
          </p:nvPr>
        </p:nvSpPr>
        <p:spPr>
          <a:xfrm>
            <a:off x="628650" y="365126"/>
            <a:ext cx="7886700" cy="6127748"/>
          </a:xfrm>
        </p:spPr>
        <p:txBody>
          <a:bodyPr numCol="5" spcCol="360000">
            <a:normAutofit fontScale="25000" lnSpcReduction="20000"/>
          </a:bodyPr>
          <a:lstStyle/>
          <a:p>
            <a:pPr marL="0" indent="0">
              <a:lnSpc>
                <a:spcPct val="120000"/>
              </a:lnSpc>
              <a:spcBef>
                <a:spcPts val="0"/>
              </a:spcBef>
              <a:buNone/>
            </a:pPr>
            <a:r>
              <a:rPr lang="en-GB" sz="6000" b="1" dirty="0"/>
              <a:t>Connecticut:</a:t>
            </a:r>
          </a:p>
          <a:p>
            <a:pPr>
              <a:lnSpc>
                <a:spcPct val="120000"/>
              </a:lnSpc>
              <a:spcBef>
                <a:spcPts val="0"/>
              </a:spcBef>
            </a:pPr>
            <a:r>
              <a:rPr lang="en-GB" sz="6000" dirty="0">
                <a:solidFill>
                  <a:srgbClr val="FF0000"/>
                </a:solidFill>
              </a:rPr>
              <a:t>Oliver Wolcott </a:t>
            </a:r>
          </a:p>
          <a:p>
            <a:pPr>
              <a:lnSpc>
                <a:spcPct val="120000"/>
              </a:lnSpc>
              <a:spcBef>
                <a:spcPts val="0"/>
              </a:spcBef>
            </a:pPr>
            <a:r>
              <a:rPr lang="en-GB" sz="6000" dirty="0"/>
              <a:t>Roger Sherman</a:t>
            </a:r>
          </a:p>
          <a:p>
            <a:pPr>
              <a:lnSpc>
                <a:spcPct val="120000"/>
              </a:lnSpc>
              <a:spcBef>
                <a:spcPts val="0"/>
              </a:spcBef>
            </a:pPr>
            <a:r>
              <a:rPr lang="en-GB" sz="6000" dirty="0"/>
              <a:t>Samuel Huntington</a:t>
            </a:r>
          </a:p>
          <a:p>
            <a:pPr>
              <a:lnSpc>
                <a:spcPct val="120000"/>
              </a:lnSpc>
              <a:spcBef>
                <a:spcPts val="0"/>
              </a:spcBef>
            </a:pPr>
            <a:r>
              <a:rPr lang="en-GB" sz="6000" dirty="0"/>
              <a:t>William Williams</a:t>
            </a:r>
          </a:p>
          <a:p>
            <a:pPr>
              <a:lnSpc>
                <a:spcPct val="120000"/>
              </a:lnSpc>
              <a:spcBef>
                <a:spcPts val="0"/>
              </a:spcBef>
            </a:pPr>
            <a:endParaRPr lang="en-GB" sz="6000" dirty="0"/>
          </a:p>
          <a:p>
            <a:pPr marL="0" indent="0">
              <a:lnSpc>
                <a:spcPct val="120000"/>
              </a:lnSpc>
              <a:spcBef>
                <a:spcPts val="0"/>
              </a:spcBef>
              <a:buNone/>
            </a:pPr>
            <a:r>
              <a:rPr lang="en-GB" sz="6000" b="1" dirty="0"/>
              <a:t>Delaware:</a:t>
            </a:r>
          </a:p>
          <a:p>
            <a:pPr>
              <a:lnSpc>
                <a:spcPct val="120000"/>
              </a:lnSpc>
              <a:spcBef>
                <a:spcPts val="0"/>
              </a:spcBef>
            </a:pPr>
            <a:r>
              <a:rPr lang="en-GB" sz="6000" dirty="0">
                <a:solidFill>
                  <a:srgbClr val="FF0000"/>
                </a:solidFill>
              </a:rPr>
              <a:t>Caesar Rodney </a:t>
            </a:r>
          </a:p>
          <a:p>
            <a:pPr>
              <a:lnSpc>
                <a:spcPct val="120000"/>
              </a:lnSpc>
              <a:spcBef>
                <a:spcPts val="0"/>
              </a:spcBef>
            </a:pPr>
            <a:r>
              <a:rPr lang="en-GB" sz="6000" dirty="0">
                <a:solidFill>
                  <a:srgbClr val="FF0000"/>
                </a:solidFill>
              </a:rPr>
              <a:t>George Read </a:t>
            </a:r>
          </a:p>
          <a:p>
            <a:pPr>
              <a:lnSpc>
                <a:spcPct val="120000"/>
              </a:lnSpc>
              <a:spcBef>
                <a:spcPts val="0"/>
              </a:spcBef>
            </a:pPr>
            <a:r>
              <a:rPr lang="en-GB" sz="6000" dirty="0"/>
              <a:t>Thomas McKean</a:t>
            </a:r>
          </a:p>
          <a:p>
            <a:pPr>
              <a:lnSpc>
                <a:spcPct val="120000"/>
              </a:lnSpc>
              <a:spcBef>
                <a:spcPts val="0"/>
              </a:spcBef>
            </a:pPr>
            <a:endParaRPr lang="en-GB" sz="6000" dirty="0"/>
          </a:p>
          <a:p>
            <a:pPr marL="0" indent="0">
              <a:lnSpc>
                <a:spcPct val="120000"/>
              </a:lnSpc>
              <a:spcBef>
                <a:spcPts val="0"/>
              </a:spcBef>
              <a:buNone/>
            </a:pPr>
            <a:r>
              <a:rPr lang="en-GB" sz="6000" b="1" dirty="0"/>
              <a:t>Georgia:</a:t>
            </a:r>
          </a:p>
          <a:p>
            <a:pPr>
              <a:lnSpc>
                <a:spcPct val="120000"/>
              </a:lnSpc>
              <a:spcBef>
                <a:spcPts val="0"/>
              </a:spcBef>
            </a:pPr>
            <a:r>
              <a:rPr lang="en-GB" sz="6000" dirty="0">
                <a:solidFill>
                  <a:srgbClr val="FF0000"/>
                </a:solidFill>
              </a:rPr>
              <a:t>Button </a:t>
            </a:r>
            <a:r>
              <a:rPr lang="en-GB" sz="6000" dirty="0" err="1">
                <a:solidFill>
                  <a:srgbClr val="FF0000"/>
                </a:solidFill>
              </a:rPr>
              <a:t>Gwinnett</a:t>
            </a:r>
            <a:r>
              <a:rPr lang="en-GB" sz="6000" dirty="0">
                <a:solidFill>
                  <a:srgbClr val="FF0000"/>
                </a:solidFill>
              </a:rPr>
              <a:t> </a:t>
            </a:r>
          </a:p>
          <a:p>
            <a:pPr>
              <a:lnSpc>
                <a:spcPct val="120000"/>
              </a:lnSpc>
              <a:spcBef>
                <a:spcPts val="0"/>
              </a:spcBef>
            </a:pPr>
            <a:r>
              <a:rPr lang="en-GB" sz="6000" dirty="0">
                <a:solidFill>
                  <a:srgbClr val="FF0000"/>
                </a:solidFill>
              </a:rPr>
              <a:t>Lyman Hall </a:t>
            </a:r>
          </a:p>
          <a:p>
            <a:pPr>
              <a:lnSpc>
                <a:spcPct val="120000"/>
              </a:lnSpc>
              <a:spcBef>
                <a:spcPts val="0"/>
              </a:spcBef>
            </a:pPr>
            <a:r>
              <a:rPr lang="en-GB" sz="6000" dirty="0"/>
              <a:t>George Walton</a:t>
            </a:r>
          </a:p>
          <a:p>
            <a:pPr>
              <a:lnSpc>
                <a:spcPct val="120000"/>
              </a:lnSpc>
              <a:spcBef>
                <a:spcPts val="0"/>
              </a:spcBef>
            </a:pPr>
            <a:endParaRPr lang="en-GB" sz="6000" dirty="0"/>
          </a:p>
          <a:p>
            <a:pPr marL="0" indent="0">
              <a:lnSpc>
                <a:spcPct val="120000"/>
              </a:lnSpc>
              <a:spcBef>
                <a:spcPts val="0"/>
              </a:spcBef>
              <a:buNone/>
            </a:pPr>
            <a:r>
              <a:rPr lang="en-GB" sz="6000" b="1" dirty="0"/>
              <a:t>Maryland:</a:t>
            </a:r>
          </a:p>
          <a:p>
            <a:pPr>
              <a:lnSpc>
                <a:spcPct val="120000"/>
              </a:lnSpc>
              <a:spcBef>
                <a:spcPts val="0"/>
              </a:spcBef>
            </a:pPr>
            <a:r>
              <a:rPr lang="en-GB" sz="6000" dirty="0">
                <a:solidFill>
                  <a:srgbClr val="FF0000"/>
                </a:solidFill>
              </a:rPr>
              <a:t>Samuel Chase </a:t>
            </a:r>
          </a:p>
          <a:p>
            <a:pPr>
              <a:lnSpc>
                <a:spcPct val="120000"/>
              </a:lnSpc>
              <a:spcBef>
                <a:spcPts val="0"/>
              </a:spcBef>
            </a:pPr>
            <a:r>
              <a:rPr lang="en-GB" sz="6000" dirty="0">
                <a:solidFill>
                  <a:srgbClr val="FF0000"/>
                </a:solidFill>
              </a:rPr>
              <a:t>William </a:t>
            </a:r>
            <a:r>
              <a:rPr lang="en-GB" sz="6000" dirty="0" err="1">
                <a:solidFill>
                  <a:srgbClr val="FF0000"/>
                </a:solidFill>
              </a:rPr>
              <a:t>Paca</a:t>
            </a:r>
            <a:r>
              <a:rPr lang="en-GB" sz="6000" dirty="0">
                <a:solidFill>
                  <a:srgbClr val="FF0000"/>
                </a:solidFill>
              </a:rPr>
              <a:t> </a:t>
            </a:r>
          </a:p>
          <a:p>
            <a:pPr>
              <a:lnSpc>
                <a:spcPct val="120000"/>
              </a:lnSpc>
              <a:spcBef>
                <a:spcPts val="0"/>
              </a:spcBef>
            </a:pPr>
            <a:r>
              <a:rPr lang="en-GB" sz="6000" dirty="0">
                <a:solidFill>
                  <a:srgbClr val="FF0000"/>
                </a:solidFill>
              </a:rPr>
              <a:t>Thomas Stone </a:t>
            </a:r>
          </a:p>
          <a:p>
            <a:pPr>
              <a:lnSpc>
                <a:spcPct val="120000"/>
              </a:lnSpc>
              <a:spcBef>
                <a:spcPts val="0"/>
              </a:spcBef>
            </a:pPr>
            <a:r>
              <a:rPr lang="en-GB" sz="6000" dirty="0">
                <a:solidFill>
                  <a:srgbClr val="FF0000"/>
                </a:solidFill>
              </a:rPr>
              <a:t>Charles Carroll </a:t>
            </a:r>
          </a:p>
          <a:p>
            <a:pPr>
              <a:lnSpc>
                <a:spcPct val="120000"/>
              </a:lnSpc>
              <a:spcBef>
                <a:spcPts val="0"/>
              </a:spcBef>
            </a:pPr>
            <a:endParaRPr lang="en-GB" sz="6000" dirty="0"/>
          </a:p>
          <a:p>
            <a:pPr marL="0" indent="0">
              <a:lnSpc>
                <a:spcPct val="120000"/>
              </a:lnSpc>
              <a:spcBef>
                <a:spcPts val="0"/>
              </a:spcBef>
              <a:buNone/>
            </a:pPr>
            <a:r>
              <a:rPr lang="en-GB" sz="6000" b="1" dirty="0"/>
              <a:t>Massachusetts:</a:t>
            </a:r>
          </a:p>
          <a:p>
            <a:pPr>
              <a:lnSpc>
                <a:spcPct val="120000"/>
              </a:lnSpc>
              <a:spcBef>
                <a:spcPts val="0"/>
              </a:spcBef>
            </a:pPr>
            <a:r>
              <a:rPr lang="en-GB" sz="6000" dirty="0">
                <a:solidFill>
                  <a:srgbClr val="FF0000"/>
                </a:solidFill>
              </a:rPr>
              <a:t>John Hancock </a:t>
            </a:r>
          </a:p>
          <a:p>
            <a:pPr>
              <a:lnSpc>
                <a:spcPct val="120000"/>
              </a:lnSpc>
              <a:spcBef>
                <a:spcPts val="0"/>
              </a:spcBef>
            </a:pPr>
            <a:r>
              <a:rPr lang="en-GB" sz="6000" dirty="0"/>
              <a:t>Samuel Adams</a:t>
            </a:r>
          </a:p>
          <a:p>
            <a:pPr>
              <a:lnSpc>
                <a:spcPct val="120000"/>
              </a:lnSpc>
              <a:spcBef>
                <a:spcPts val="0"/>
              </a:spcBef>
            </a:pPr>
            <a:r>
              <a:rPr lang="en-GB" sz="6000" dirty="0"/>
              <a:t>John Adams</a:t>
            </a:r>
          </a:p>
          <a:p>
            <a:pPr>
              <a:lnSpc>
                <a:spcPct val="120000"/>
              </a:lnSpc>
              <a:spcBef>
                <a:spcPts val="0"/>
              </a:spcBef>
            </a:pPr>
            <a:r>
              <a:rPr lang="en-GB" sz="6000" dirty="0"/>
              <a:t>Robert Treat Paine</a:t>
            </a:r>
          </a:p>
          <a:p>
            <a:pPr>
              <a:lnSpc>
                <a:spcPct val="120000"/>
              </a:lnSpc>
              <a:spcBef>
                <a:spcPts val="0"/>
              </a:spcBef>
            </a:pPr>
            <a:r>
              <a:rPr lang="en-GB" sz="6000" dirty="0"/>
              <a:t>Elbridge Gerry</a:t>
            </a:r>
          </a:p>
          <a:p>
            <a:pPr>
              <a:lnSpc>
                <a:spcPct val="120000"/>
              </a:lnSpc>
              <a:spcBef>
                <a:spcPts val="0"/>
              </a:spcBef>
            </a:pPr>
            <a:endParaRPr lang="en-GB" sz="6000" dirty="0"/>
          </a:p>
          <a:p>
            <a:pPr marL="0" indent="0">
              <a:lnSpc>
                <a:spcPct val="120000"/>
              </a:lnSpc>
              <a:spcBef>
                <a:spcPts val="0"/>
              </a:spcBef>
              <a:buNone/>
            </a:pPr>
            <a:r>
              <a:rPr lang="en-GB" sz="6000" b="1" dirty="0"/>
              <a:t>New Hampshire:</a:t>
            </a:r>
          </a:p>
          <a:p>
            <a:pPr>
              <a:lnSpc>
                <a:spcPct val="120000"/>
              </a:lnSpc>
              <a:spcBef>
                <a:spcPts val="0"/>
              </a:spcBef>
            </a:pPr>
            <a:r>
              <a:rPr lang="en-GB" sz="6000" dirty="0">
                <a:solidFill>
                  <a:srgbClr val="FF0000"/>
                </a:solidFill>
              </a:rPr>
              <a:t>Josiah Bartlett </a:t>
            </a:r>
          </a:p>
          <a:p>
            <a:pPr>
              <a:lnSpc>
                <a:spcPct val="120000"/>
              </a:lnSpc>
              <a:spcBef>
                <a:spcPts val="0"/>
              </a:spcBef>
            </a:pPr>
            <a:r>
              <a:rPr lang="en-GB" sz="6000" dirty="0">
                <a:solidFill>
                  <a:srgbClr val="FF0000"/>
                </a:solidFill>
              </a:rPr>
              <a:t>William Whipple </a:t>
            </a:r>
          </a:p>
          <a:p>
            <a:pPr>
              <a:lnSpc>
                <a:spcPct val="120000"/>
              </a:lnSpc>
              <a:spcBef>
                <a:spcPts val="0"/>
              </a:spcBef>
            </a:pPr>
            <a:r>
              <a:rPr lang="en-GB" sz="6000" dirty="0"/>
              <a:t>Matthew Thornton</a:t>
            </a:r>
          </a:p>
          <a:p>
            <a:pPr marL="0" indent="0">
              <a:lnSpc>
                <a:spcPct val="120000"/>
              </a:lnSpc>
              <a:spcBef>
                <a:spcPts val="0"/>
              </a:spcBef>
              <a:buNone/>
            </a:pPr>
            <a:r>
              <a:rPr lang="en-GB" sz="6000" b="1" dirty="0"/>
              <a:t>New Jersey:</a:t>
            </a:r>
          </a:p>
          <a:p>
            <a:pPr>
              <a:lnSpc>
                <a:spcPct val="120000"/>
              </a:lnSpc>
              <a:spcBef>
                <a:spcPts val="0"/>
              </a:spcBef>
            </a:pPr>
            <a:r>
              <a:rPr lang="en-GB" sz="6000" dirty="0">
                <a:solidFill>
                  <a:srgbClr val="FF0000"/>
                </a:solidFill>
              </a:rPr>
              <a:t>Richard Stockton </a:t>
            </a:r>
          </a:p>
          <a:p>
            <a:pPr>
              <a:lnSpc>
                <a:spcPct val="120000"/>
              </a:lnSpc>
              <a:spcBef>
                <a:spcPts val="0"/>
              </a:spcBef>
            </a:pPr>
            <a:r>
              <a:rPr lang="en-GB" sz="6000" dirty="0">
                <a:solidFill>
                  <a:srgbClr val="FF0000"/>
                </a:solidFill>
              </a:rPr>
              <a:t>John Witherspoon </a:t>
            </a:r>
          </a:p>
          <a:p>
            <a:pPr>
              <a:lnSpc>
                <a:spcPct val="120000"/>
              </a:lnSpc>
              <a:spcBef>
                <a:spcPts val="0"/>
              </a:spcBef>
            </a:pPr>
            <a:r>
              <a:rPr lang="en-GB" sz="6000" dirty="0">
                <a:solidFill>
                  <a:srgbClr val="FF0000"/>
                </a:solidFill>
              </a:rPr>
              <a:t>Francis Hopkinson </a:t>
            </a:r>
          </a:p>
          <a:p>
            <a:pPr>
              <a:lnSpc>
                <a:spcPct val="120000"/>
              </a:lnSpc>
              <a:spcBef>
                <a:spcPts val="0"/>
              </a:spcBef>
            </a:pPr>
            <a:r>
              <a:rPr lang="en-GB" sz="6000" dirty="0">
                <a:solidFill>
                  <a:srgbClr val="FF0000"/>
                </a:solidFill>
              </a:rPr>
              <a:t>John Hart </a:t>
            </a:r>
          </a:p>
          <a:p>
            <a:pPr>
              <a:lnSpc>
                <a:spcPct val="120000"/>
              </a:lnSpc>
              <a:spcBef>
                <a:spcPts val="0"/>
              </a:spcBef>
            </a:pPr>
            <a:r>
              <a:rPr lang="en-GB" sz="6000" dirty="0">
                <a:solidFill>
                  <a:srgbClr val="FF0000"/>
                </a:solidFill>
              </a:rPr>
              <a:t>Abraham Clark </a:t>
            </a:r>
          </a:p>
          <a:p>
            <a:pPr>
              <a:lnSpc>
                <a:spcPct val="120000"/>
              </a:lnSpc>
              <a:spcBef>
                <a:spcPts val="0"/>
              </a:spcBef>
            </a:pPr>
            <a:endParaRPr lang="en-GB" sz="6000" dirty="0"/>
          </a:p>
          <a:p>
            <a:pPr marL="0" indent="0">
              <a:lnSpc>
                <a:spcPct val="120000"/>
              </a:lnSpc>
              <a:spcBef>
                <a:spcPts val="0"/>
              </a:spcBef>
              <a:buNone/>
            </a:pPr>
            <a:r>
              <a:rPr lang="en-GB" sz="6000" b="1" dirty="0"/>
              <a:t>New York:</a:t>
            </a:r>
          </a:p>
          <a:p>
            <a:pPr>
              <a:lnSpc>
                <a:spcPct val="120000"/>
              </a:lnSpc>
              <a:spcBef>
                <a:spcPts val="0"/>
              </a:spcBef>
            </a:pPr>
            <a:r>
              <a:rPr lang="en-GB" sz="6000" dirty="0">
                <a:solidFill>
                  <a:srgbClr val="FF0000"/>
                </a:solidFill>
              </a:rPr>
              <a:t>William Floyd </a:t>
            </a:r>
          </a:p>
          <a:p>
            <a:pPr>
              <a:lnSpc>
                <a:spcPct val="120000"/>
              </a:lnSpc>
              <a:spcBef>
                <a:spcPts val="0"/>
              </a:spcBef>
            </a:pPr>
            <a:r>
              <a:rPr lang="en-GB" sz="6000" dirty="0">
                <a:solidFill>
                  <a:srgbClr val="FF0000"/>
                </a:solidFill>
              </a:rPr>
              <a:t>Philip Livingston </a:t>
            </a:r>
          </a:p>
          <a:p>
            <a:pPr>
              <a:lnSpc>
                <a:spcPct val="120000"/>
              </a:lnSpc>
              <a:spcBef>
                <a:spcPts val="0"/>
              </a:spcBef>
            </a:pPr>
            <a:r>
              <a:rPr lang="en-GB" sz="6000" dirty="0">
                <a:solidFill>
                  <a:srgbClr val="FF0000"/>
                </a:solidFill>
              </a:rPr>
              <a:t>Francis Lewis </a:t>
            </a:r>
          </a:p>
          <a:p>
            <a:pPr>
              <a:lnSpc>
                <a:spcPct val="120000"/>
              </a:lnSpc>
              <a:spcBef>
                <a:spcPts val="0"/>
              </a:spcBef>
            </a:pPr>
            <a:r>
              <a:rPr lang="en-GB" sz="6000" dirty="0">
                <a:solidFill>
                  <a:srgbClr val="FF0000"/>
                </a:solidFill>
              </a:rPr>
              <a:t>Lewis Morris </a:t>
            </a:r>
          </a:p>
          <a:p>
            <a:pPr>
              <a:lnSpc>
                <a:spcPct val="120000"/>
              </a:lnSpc>
              <a:spcBef>
                <a:spcPts val="0"/>
              </a:spcBef>
            </a:pPr>
            <a:endParaRPr lang="en-GB" sz="6000" dirty="0"/>
          </a:p>
          <a:p>
            <a:pPr marL="0" indent="0">
              <a:lnSpc>
                <a:spcPct val="120000"/>
              </a:lnSpc>
              <a:spcBef>
                <a:spcPts val="0"/>
              </a:spcBef>
              <a:buNone/>
            </a:pPr>
            <a:r>
              <a:rPr lang="en-GB" sz="6000" b="1" dirty="0"/>
              <a:t>North Carolina:</a:t>
            </a:r>
          </a:p>
          <a:p>
            <a:pPr>
              <a:lnSpc>
                <a:spcPct val="120000"/>
              </a:lnSpc>
              <a:spcBef>
                <a:spcPts val="0"/>
              </a:spcBef>
            </a:pPr>
            <a:r>
              <a:rPr lang="en-GB" sz="6000" dirty="0">
                <a:solidFill>
                  <a:srgbClr val="FF0000"/>
                </a:solidFill>
              </a:rPr>
              <a:t>William Hooper </a:t>
            </a:r>
          </a:p>
          <a:p>
            <a:pPr>
              <a:lnSpc>
                <a:spcPct val="120000"/>
              </a:lnSpc>
              <a:spcBef>
                <a:spcPts val="0"/>
              </a:spcBef>
            </a:pPr>
            <a:r>
              <a:rPr lang="en-GB" sz="6000" dirty="0">
                <a:solidFill>
                  <a:srgbClr val="FF0000"/>
                </a:solidFill>
              </a:rPr>
              <a:t>Joseph Hewes </a:t>
            </a:r>
          </a:p>
          <a:p>
            <a:pPr>
              <a:lnSpc>
                <a:spcPct val="120000"/>
              </a:lnSpc>
              <a:spcBef>
                <a:spcPts val="0"/>
              </a:spcBef>
            </a:pPr>
            <a:r>
              <a:rPr lang="en-GB" sz="6000" dirty="0">
                <a:solidFill>
                  <a:srgbClr val="FF0000"/>
                </a:solidFill>
              </a:rPr>
              <a:t>John Penn </a:t>
            </a:r>
          </a:p>
          <a:p>
            <a:pPr>
              <a:lnSpc>
                <a:spcPct val="120000"/>
              </a:lnSpc>
              <a:spcBef>
                <a:spcPts val="0"/>
              </a:spcBef>
            </a:pPr>
            <a:endParaRPr lang="en-GB" sz="6000" dirty="0"/>
          </a:p>
          <a:p>
            <a:pPr marL="0" indent="0">
              <a:lnSpc>
                <a:spcPct val="120000"/>
              </a:lnSpc>
              <a:spcBef>
                <a:spcPts val="0"/>
              </a:spcBef>
              <a:buNone/>
            </a:pPr>
            <a:r>
              <a:rPr lang="en-GB" sz="6000" b="1" dirty="0"/>
              <a:t>Pennsylvania:</a:t>
            </a:r>
          </a:p>
          <a:p>
            <a:pPr>
              <a:lnSpc>
                <a:spcPct val="120000"/>
              </a:lnSpc>
              <a:spcBef>
                <a:spcPts val="0"/>
              </a:spcBef>
            </a:pPr>
            <a:r>
              <a:rPr lang="en-GB" sz="6000" dirty="0">
                <a:solidFill>
                  <a:srgbClr val="FF0000"/>
                </a:solidFill>
              </a:rPr>
              <a:t>Robert Morris </a:t>
            </a:r>
          </a:p>
          <a:p>
            <a:pPr>
              <a:lnSpc>
                <a:spcPct val="120000"/>
              </a:lnSpc>
              <a:spcBef>
                <a:spcPts val="0"/>
              </a:spcBef>
            </a:pPr>
            <a:r>
              <a:rPr lang="en-GB" sz="6000" dirty="0">
                <a:solidFill>
                  <a:srgbClr val="FF0000"/>
                </a:solidFill>
              </a:rPr>
              <a:t>Benjamin Rush </a:t>
            </a:r>
          </a:p>
          <a:p>
            <a:pPr>
              <a:lnSpc>
                <a:spcPct val="120000"/>
              </a:lnSpc>
              <a:spcBef>
                <a:spcPts val="0"/>
              </a:spcBef>
            </a:pPr>
            <a:r>
              <a:rPr lang="en-GB" sz="6000" dirty="0">
                <a:solidFill>
                  <a:srgbClr val="FF0000"/>
                </a:solidFill>
              </a:rPr>
              <a:t>Benjamin Franklin </a:t>
            </a:r>
          </a:p>
          <a:p>
            <a:pPr>
              <a:lnSpc>
                <a:spcPct val="120000"/>
              </a:lnSpc>
              <a:spcBef>
                <a:spcPts val="0"/>
              </a:spcBef>
            </a:pPr>
            <a:r>
              <a:rPr lang="en-GB" sz="6000" dirty="0">
                <a:solidFill>
                  <a:srgbClr val="FF0000"/>
                </a:solidFill>
              </a:rPr>
              <a:t>George Taylor </a:t>
            </a:r>
          </a:p>
          <a:p>
            <a:pPr>
              <a:lnSpc>
                <a:spcPct val="120000"/>
              </a:lnSpc>
              <a:spcBef>
                <a:spcPts val="0"/>
              </a:spcBef>
            </a:pPr>
            <a:r>
              <a:rPr lang="en-GB" sz="6000" dirty="0"/>
              <a:t>John Morton</a:t>
            </a:r>
          </a:p>
          <a:p>
            <a:pPr>
              <a:lnSpc>
                <a:spcPct val="120000"/>
              </a:lnSpc>
              <a:spcBef>
                <a:spcPts val="0"/>
              </a:spcBef>
            </a:pPr>
            <a:r>
              <a:rPr lang="en-GB" sz="6000" dirty="0"/>
              <a:t>George Clymer</a:t>
            </a:r>
          </a:p>
          <a:p>
            <a:pPr>
              <a:lnSpc>
                <a:spcPct val="120000"/>
              </a:lnSpc>
              <a:spcBef>
                <a:spcPts val="0"/>
              </a:spcBef>
            </a:pPr>
            <a:r>
              <a:rPr lang="en-GB" sz="6000" dirty="0"/>
              <a:t>James Smith</a:t>
            </a:r>
          </a:p>
          <a:p>
            <a:pPr>
              <a:lnSpc>
                <a:spcPct val="120000"/>
              </a:lnSpc>
              <a:spcBef>
                <a:spcPts val="0"/>
              </a:spcBef>
            </a:pPr>
            <a:r>
              <a:rPr lang="en-GB" sz="6000" dirty="0"/>
              <a:t>James Wilson</a:t>
            </a:r>
          </a:p>
          <a:p>
            <a:pPr>
              <a:lnSpc>
                <a:spcPct val="120000"/>
              </a:lnSpc>
              <a:spcBef>
                <a:spcPts val="0"/>
              </a:spcBef>
            </a:pPr>
            <a:r>
              <a:rPr lang="en-GB" sz="6000" dirty="0"/>
              <a:t>George Ross</a:t>
            </a:r>
          </a:p>
          <a:p>
            <a:pPr>
              <a:lnSpc>
                <a:spcPct val="120000"/>
              </a:lnSpc>
              <a:spcBef>
                <a:spcPts val="0"/>
              </a:spcBef>
            </a:pPr>
            <a:endParaRPr lang="en-GB" sz="6000" b="1" dirty="0"/>
          </a:p>
          <a:p>
            <a:pPr marL="0" indent="0">
              <a:lnSpc>
                <a:spcPct val="120000"/>
              </a:lnSpc>
              <a:spcBef>
                <a:spcPts val="0"/>
              </a:spcBef>
              <a:buNone/>
            </a:pPr>
            <a:r>
              <a:rPr lang="en-GB" sz="6000" b="1" dirty="0"/>
              <a:t>Rhode Island:</a:t>
            </a:r>
          </a:p>
          <a:p>
            <a:pPr>
              <a:lnSpc>
                <a:spcPct val="120000"/>
              </a:lnSpc>
              <a:spcBef>
                <a:spcPts val="0"/>
              </a:spcBef>
            </a:pPr>
            <a:r>
              <a:rPr lang="en-GB" sz="6000" dirty="0">
                <a:solidFill>
                  <a:srgbClr val="FF0000"/>
                </a:solidFill>
              </a:rPr>
              <a:t>Stephen Hopkins </a:t>
            </a:r>
          </a:p>
          <a:p>
            <a:pPr>
              <a:lnSpc>
                <a:spcPct val="120000"/>
              </a:lnSpc>
              <a:spcBef>
                <a:spcPts val="0"/>
              </a:spcBef>
            </a:pPr>
            <a:r>
              <a:rPr lang="en-GB" sz="6000" dirty="0"/>
              <a:t>William Ellery</a:t>
            </a:r>
          </a:p>
          <a:p>
            <a:pPr marL="0" indent="0">
              <a:lnSpc>
                <a:spcPct val="120000"/>
              </a:lnSpc>
              <a:spcBef>
                <a:spcPts val="0"/>
              </a:spcBef>
              <a:buNone/>
            </a:pPr>
            <a:endParaRPr lang="en-GB" sz="6000" dirty="0"/>
          </a:p>
          <a:p>
            <a:pPr marL="0" indent="0">
              <a:lnSpc>
                <a:spcPct val="120000"/>
              </a:lnSpc>
              <a:spcBef>
                <a:spcPts val="0"/>
              </a:spcBef>
              <a:buNone/>
            </a:pPr>
            <a:r>
              <a:rPr lang="en-GB" sz="6000" b="1" dirty="0"/>
              <a:t>South Carolina:</a:t>
            </a:r>
          </a:p>
          <a:p>
            <a:pPr>
              <a:lnSpc>
                <a:spcPct val="120000"/>
              </a:lnSpc>
              <a:spcBef>
                <a:spcPts val="0"/>
              </a:spcBef>
            </a:pPr>
            <a:r>
              <a:rPr lang="en-GB" sz="6000" dirty="0">
                <a:solidFill>
                  <a:srgbClr val="FF0000"/>
                </a:solidFill>
              </a:rPr>
              <a:t>Edward Rutledge </a:t>
            </a:r>
          </a:p>
          <a:p>
            <a:pPr>
              <a:lnSpc>
                <a:spcPct val="120000"/>
              </a:lnSpc>
              <a:spcBef>
                <a:spcPts val="0"/>
              </a:spcBef>
            </a:pPr>
            <a:r>
              <a:rPr lang="en-GB" sz="6000" dirty="0">
                <a:solidFill>
                  <a:srgbClr val="FF0000"/>
                </a:solidFill>
              </a:rPr>
              <a:t>Thomas Heyward </a:t>
            </a:r>
          </a:p>
          <a:p>
            <a:pPr>
              <a:lnSpc>
                <a:spcPct val="120000"/>
              </a:lnSpc>
              <a:spcBef>
                <a:spcPts val="0"/>
              </a:spcBef>
            </a:pPr>
            <a:r>
              <a:rPr lang="en-GB" sz="6000" dirty="0">
                <a:solidFill>
                  <a:srgbClr val="FF0000"/>
                </a:solidFill>
              </a:rPr>
              <a:t>Thomas Lynch, Jr </a:t>
            </a:r>
          </a:p>
          <a:p>
            <a:pPr>
              <a:lnSpc>
                <a:spcPct val="120000"/>
              </a:lnSpc>
              <a:spcBef>
                <a:spcPts val="0"/>
              </a:spcBef>
            </a:pPr>
            <a:r>
              <a:rPr lang="en-GB" sz="6000" dirty="0">
                <a:solidFill>
                  <a:srgbClr val="FF0000"/>
                </a:solidFill>
              </a:rPr>
              <a:t>Arthur Middleton </a:t>
            </a:r>
          </a:p>
          <a:p>
            <a:pPr>
              <a:lnSpc>
                <a:spcPct val="120000"/>
              </a:lnSpc>
              <a:spcBef>
                <a:spcPts val="0"/>
              </a:spcBef>
            </a:pPr>
            <a:endParaRPr lang="en-GB" sz="6000" dirty="0"/>
          </a:p>
          <a:p>
            <a:pPr marL="0" indent="0">
              <a:lnSpc>
                <a:spcPct val="120000"/>
              </a:lnSpc>
              <a:spcBef>
                <a:spcPts val="0"/>
              </a:spcBef>
              <a:buNone/>
            </a:pPr>
            <a:r>
              <a:rPr lang="en-GB" sz="6000" b="1" dirty="0"/>
              <a:t>Virginia:</a:t>
            </a:r>
          </a:p>
          <a:p>
            <a:pPr>
              <a:lnSpc>
                <a:spcPct val="120000"/>
              </a:lnSpc>
              <a:spcBef>
                <a:spcPts val="0"/>
              </a:spcBef>
            </a:pPr>
            <a:r>
              <a:rPr lang="en-GB" sz="6000" dirty="0">
                <a:solidFill>
                  <a:srgbClr val="FF0000"/>
                </a:solidFill>
              </a:rPr>
              <a:t>George </a:t>
            </a:r>
            <a:r>
              <a:rPr lang="en-GB" sz="6000" dirty="0" err="1">
                <a:solidFill>
                  <a:srgbClr val="FF0000"/>
                </a:solidFill>
              </a:rPr>
              <a:t>Wythe</a:t>
            </a:r>
            <a:r>
              <a:rPr lang="en-GB" sz="6000" dirty="0">
                <a:solidFill>
                  <a:srgbClr val="FF0000"/>
                </a:solidFill>
              </a:rPr>
              <a:t> </a:t>
            </a:r>
          </a:p>
          <a:p>
            <a:pPr>
              <a:lnSpc>
                <a:spcPct val="120000"/>
              </a:lnSpc>
              <a:spcBef>
                <a:spcPts val="0"/>
              </a:spcBef>
            </a:pPr>
            <a:r>
              <a:rPr lang="en-GB" sz="6000" dirty="0">
                <a:solidFill>
                  <a:srgbClr val="FF0000"/>
                </a:solidFill>
              </a:rPr>
              <a:t>Richard Henry Lee </a:t>
            </a:r>
          </a:p>
          <a:p>
            <a:pPr>
              <a:lnSpc>
                <a:spcPct val="120000"/>
              </a:lnSpc>
              <a:spcBef>
                <a:spcPts val="0"/>
              </a:spcBef>
            </a:pPr>
            <a:r>
              <a:rPr lang="en-GB" sz="6000" dirty="0">
                <a:solidFill>
                  <a:srgbClr val="FF0000"/>
                </a:solidFill>
              </a:rPr>
              <a:t>Thomas Jefferson </a:t>
            </a:r>
          </a:p>
          <a:p>
            <a:pPr>
              <a:lnSpc>
                <a:spcPct val="120000"/>
              </a:lnSpc>
              <a:spcBef>
                <a:spcPts val="0"/>
              </a:spcBef>
            </a:pPr>
            <a:r>
              <a:rPr lang="en-GB" sz="6000" dirty="0">
                <a:solidFill>
                  <a:srgbClr val="FF0000"/>
                </a:solidFill>
              </a:rPr>
              <a:t>Benjamin Harrison </a:t>
            </a:r>
          </a:p>
          <a:p>
            <a:pPr>
              <a:lnSpc>
                <a:spcPct val="120000"/>
              </a:lnSpc>
              <a:spcBef>
                <a:spcPts val="0"/>
              </a:spcBef>
            </a:pPr>
            <a:r>
              <a:rPr lang="en-GB" sz="6000" dirty="0">
                <a:solidFill>
                  <a:srgbClr val="FF0000"/>
                </a:solidFill>
              </a:rPr>
              <a:t>Thomas Nelson, Jr. </a:t>
            </a:r>
          </a:p>
          <a:p>
            <a:pPr>
              <a:lnSpc>
                <a:spcPct val="120000"/>
              </a:lnSpc>
              <a:spcBef>
                <a:spcPts val="0"/>
              </a:spcBef>
            </a:pPr>
            <a:r>
              <a:rPr lang="en-GB" sz="6000" dirty="0">
                <a:solidFill>
                  <a:srgbClr val="FF0000"/>
                </a:solidFill>
              </a:rPr>
              <a:t>Francis Lightfoot Lee </a:t>
            </a:r>
          </a:p>
          <a:p>
            <a:pPr>
              <a:lnSpc>
                <a:spcPct val="120000"/>
              </a:lnSpc>
              <a:spcBef>
                <a:spcPts val="0"/>
              </a:spcBef>
            </a:pPr>
            <a:r>
              <a:rPr lang="en-GB" sz="6000" dirty="0">
                <a:solidFill>
                  <a:srgbClr val="FF0000"/>
                </a:solidFill>
              </a:rPr>
              <a:t>Carter Braxton </a:t>
            </a:r>
          </a:p>
          <a:p>
            <a:pPr>
              <a:lnSpc>
                <a:spcPct val="120000"/>
              </a:lnSpc>
              <a:spcBef>
                <a:spcPts val="0"/>
              </a:spcBef>
            </a:pPr>
            <a:endParaRPr lang="en-GB" sz="6000" dirty="0">
              <a:solidFill>
                <a:srgbClr val="FF0000"/>
              </a:solidFill>
            </a:endParaRPr>
          </a:p>
          <a:p>
            <a:pPr marL="0" indent="0" algn="r">
              <a:lnSpc>
                <a:spcPct val="120000"/>
              </a:lnSpc>
              <a:spcBef>
                <a:spcPts val="0"/>
              </a:spcBef>
              <a:buNone/>
            </a:pPr>
            <a:r>
              <a:rPr lang="en-GB" sz="6000" dirty="0">
                <a:solidFill>
                  <a:srgbClr val="FF0000"/>
                </a:solidFill>
              </a:rPr>
              <a:t>Red = slaveowner</a:t>
            </a:r>
          </a:p>
        </p:txBody>
      </p:sp>
    </p:spTree>
    <p:extLst>
      <p:ext uri="{BB962C8B-B14F-4D97-AF65-F5344CB8AC3E}">
        <p14:creationId xmlns:p14="http://schemas.microsoft.com/office/powerpoint/2010/main" val="437911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113121"/>
          </a:xfrm>
          <a:prstGeom prst="rect">
            <a:avLst/>
          </a:prstGeom>
        </p:spPr>
        <p:txBody>
          <a:bodyPr wrap="square" lIns="540000" tIns="360000" rIns="540000" bIns="36000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Calibri Light" panose="020F0302020204030204"/>
                <a:ea typeface="+mn-ea"/>
                <a:cs typeface="+mn-cs"/>
              </a:rPr>
              <a:t>SLAVERY AND THE CONSTITUTION</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“Representatives and direct Taxes shall be apportioned among the several States which may be included within this Union, according to their respective Numbers, which shall be determined by adding to the whole Number of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free Persons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including those bound to Service for a Term of Years, and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excluding Indians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not taxed,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three fifths of all other Persons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r" defTabSz="457200" rtl="0" eaLnBrk="1" fontAlgn="auto" latinLnBrk="0" hangingPunct="1">
              <a:lnSpc>
                <a:spcPct val="100000"/>
              </a:lnSpc>
              <a:spcBef>
                <a:spcPts val="0"/>
              </a:spcBef>
              <a:spcAft>
                <a:spcPts val="0"/>
              </a:spcAft>
              <a:buClrTx/>
              <a:buSzTx/>
              <a:buFontTx/>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Article I, Section 2 of US Constitution, ratified 1788</a:t>
            </a:r>
          </a:p>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2942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3485" y="22376"/>
            <a:ext cx="9144000" cy="7405783"/>
          </a:xfrm>
          <a:prstGeom prst="rect">
            <a:avLst/>
          </a:prstGeom>
        </p:spPr>
        <p:txBody>
          <a:bodyPr wrap="square" lIns="540000" tIns="360000" rIns="540000" bIns="36000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Light" panose="020F0302020204030204"/>
                <a:ea typeface="+mn-ea"/>
                <a:cs typeface="+mn-cs"/>
              </a:rPr>
              <a:t>SLAVERY AND THE CONSTITUTION</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“No Person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held to Service or Labour in one State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under the Laws thereof, escaping into another,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shall … be discharged from such Service or Labour</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but shall be delivered up on Claim of the Party to whom such Service or Labour may be due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r" defTabSz="457200" rtl="0" eaLnBrk="1" fontAlgn="auto" latinLnBrk="0" hangingPunct="1">
              <a:lnSpc>
                <a:spcPct val="100000"/>
              </a:lnSpc>
              <a:spcBef>
                <a:spcPts val="0"/>
              </a:spcBef>
              <a:spcAft>
                <a:spcPts val="0"/>
              </a:spcAft>
              <a:buClrTx/>
              <a:buSzTx/>
              <a:buFontTx/>
              <a:buChar char="-"/>
              <a:tabLst/>
              <a:defRPr/>
            </a:pPr>
            <a:r>
              <a:rPr kumimoji="0" lang="fr-FR" sz="2400" b="0" i="0" u="none" strike="noStrike" kern="1200" cap="none" spc="0" normalizeH="0" baseline="0" noProof="0" dirty="0">
                <a:ln>
                  <a:noFill/>
                </a:ln>
                <a:solidFill>
                  <a:prstClr val="black"/>
                </a:solidFill>
                <a:effectLst/>
                <a:uLnTx/>
                <a:uFillTx/>
                <a:latin typeface="Calibri" panose="020F0502020204030204"/>
                <a:ea typeface="+mn-ea"/>
                <a:cs typeface="+mn-cs"/>
              </a:rPr>
              <a:t>‘Fugitive slave clause’ Article IV, Section 2, </a:t>
            </a:r>
          </a:p>
          <a:p>
            <a:pPr marL="342900" marR="0" lvl="0" indent="-342900" algn="just" defTabSz="457200" rtl="0" eaLnBrk="1" fontAlgn="auto" latinLnBrk="0" hangingPunct="1">
              <a:lnSpc>
                <a:spcPct val="100000"/>
              </a:lnSpc>
              <a:spcBef>
                <a:spcPts val="0"/>
              </a:spcBef>
              <a:spcAft>
                <a:spcPts val="0"/>
              </a:spcAft>
              <a:buClrTx/>
              <a:buSzTx/>
              <a:buFontTx/>
              <a:buChar char="-"/>
              <a:tabLst/>
              <a:defRPr/>
            </a:pPr>
            <a:endParaRPr kumimoji="0" lang="fr-FR"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United States shall … protect each of them against Invasion; and on application … against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domestic Violence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Article IV, Section 2 – potential for federal forces to be used against slave insurrection</a:t>
            </a:r>
          </a:p>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3"/>
          <p:cNvSpPr/>
          <p:nvPr/>
        </p:nvSpPr>
        <p:spPr>
          <a:xfrm>
            <a:off x="-23485" y="22376"/>
            <a:ext cx="9144000" cy="1219474"/>
          </a:xfrm>
          <a:prstGeom prst="rect">
            <a:avLst/>
          </a:prstGeom>
        </p:spPr>
        <p:txBody>
          <a:bodyPr wrap="square" lIns="540000" tIns="360000" rIns="540000" bIns="36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1" i="1"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6767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2AAE-A36C-4117-80D6-68015FDB4C64}"/>
              </a:ext>
            </a:extLst>
          </p:cNvPr>
          <p:cNvSpPr>
            <a:spLocks noGrp="1"/>
          </p:cNvSpPr>
          <p:nvPr>
            <p:ph type="title"/>
          </p:nvPr>
        </p:nvSpPr>
        <p:spPr>
          <a:xfrm>
            <a:off x="628650" y="0"/>
            <a:ext cx="7886700" cy="1325563"/>
          </a:xfrm>
        </p:spPr>
        <p:txBody>
          <a:bodyPr/>
          <a:lstStyle/>
          <a:p>
            <a:pPr algn="ctr"/>
            <a:r>
              <a:rPr lang="en-GB" b="1" dirty="0"/>
              <a:t>FUGITIVE SLAVE ACT, 1850</a:t>
            </a:r>
          </a:p>
        </p:txBody>
      </p:sp>
      <p:sp>
        <p:nvSpPr>
          <p:cNvPr id="3" name="Content Placeholder 2">
            <a:extLst>
              <a:ext uri="{FF2B5EF4-FFF2-40B4-BE49-F238E27FC236}">
                <a16:creationId xmlns:a16="http://schemas.microsoft.com/office/drawing/2014/main" id="{2A111307-52E5-466C-96EF-296E5309B61D}"/>
              </a:ext>
            </a:extLst>
          </p:cNvPr>
          <p:cNvSpPr>
            <a:spLocks noGrp="1"/>
          </p:cNvSpPr>
          <p:nvPr>
            <p:ph idx="1"/>
          </p:nvPr>
        </p:nvSpPr>
        <p:spPr>
          <a:xfrm>
            <a:off x="368489" y="1187355"/>
            <a:ext cx="8407021" cy="5540991"/>
          </a:xfrm>
        </p:spPr>
        <p:txBody>
          <a:bodyPr>
            <a:normAutofit fontScale="92500" lnSpcReduction="20000"/>
          </a:bodyPr>
          <a:lstStyle/>
          <a:p>
            <a:pPr marL="0" indent="0">
              <a:buNone/>
            </a:pPr>
            <a:r>
              <a:rPr lang="en-US" b="1" dirty="0"/>
              <a:t>RIGHT TO PURSUE FUGITIVE SLAVES ACROSS STATE/TERREITORY BOUNDARIES …</a:t>
            </a:r>
          </a:p>
          <a:p>
            <a:pPr marL="0" indent="0">
              <a:buNone/>
            </a:pPr>
            <a:r>
              <a:rPr lang="en-US" dirty="0"/>
              <a:t>When a person held to service or labor in </a:t>
            </a:r>
            <a:r>
              <a:rPr lang="en-US" b="1" u="sng" dirty="0"/>
              <a:t>any</a:t>
            </a:r>
            <a:r>
              <a:rPr lang="en-US" dirty="0"/>
              <a:t> State or Territory of the United States escape[s] into another State or Territory … the persons to whom such service or labor may be due …  may pursue and reclaim such fugitive person … [and] use reasonable force and restraint … to take and remove such fugitive person back to the State or Territory whence he or she escaped, </a:t>
            </a:r>
          </a:p>
          <a:p>
            <a:pPr marL="0" indent="0">
              <a:buNone/>
            </a:pPr>
            <a:r>
              <a:rPr lang="en-US" dirty="0"/>
              <a:t>... </a:t>
            </a:r>
            <a:r>
              <a:rPr lang="en-US" b="1" dirty="0"/>
              <a:t>WITHOUT INTERFERENCE FROM LOCAL OR STATE LAWS</a:t>
            </a:r>
            <a:endParaRPr lang="en-US" dirty="0"/>
          </a:p>
          <a:p>
            <a:pPr marL="0" indent="0">
              <a:buNone/>
            </a:pPr>
            <a:r>
              <a:rPr lang="en-US" dirty="0"/>
              <a:t>In </a:t>
            </a:r>
            <a:r>
              <a:rPr lang="en-US" dirty="0">
                <a:solidFill>
                  <a:srgbClr val="FF0000"/>
                </a:solidFill>
              </a:rPr>
              <a:t>no trial or hearing under this act shall the testimony of such alleged fugitive be admitted in evidence</a:t>
            </a:r>
            <a:r>
              <a:rPr lang="en-US" dirty="0"/>
              <a:t>… [this Act] shall be conclusive of the right … to remove such fugitive to the State or Territory from which he escaped, and </a:t>
            </a:r>
            <a:r>
              <a:rPr lang="en-US" b="1" dirty="0"/>
              <a:t>shall prevent all molestation of such person or persons by any process issued by any court, judge, magistrate, or other person whomsoeve</a:t>
            </a:r>
            <a:r>
              <a:rPr lang="en-US" dirty="0"/>
              <a:t>r.</a:t>
            </a:r>
            <a:endParaRPr lang="en-GB" dirty="0"/>
          </a:p>
        </p:txBody>
      </p:sp>
    </p:spTree>
    <p:extLst>
      <p:ext uri="{BB962C8B-B14F-4D97-AF65-F5344CB8AC3E}">
        <p14:creationId xmlns:p14="http://schemas.microsoft.com/office/powerpoint/2010/main" val="2821565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9144000" cy="7036451"/>
          </a:xfrm>
          <a:prstGeom prst="rect">
            <a:avLst/>
          </a:prstGeom>
        </p:spPr>
        <p:txBody>
          <a:bodyPr wrap="square" lIns="540000" tIns="360000" rIns="540000" bIns="36000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Light" panose="020F0302020204030204"/>
                <a:ea typeface="+mn-ea"/>
                <a:cs typeface="+mn-cs"/>
              </a:rPr>
              <a:t>SLAVERY AND THE CONSTITUTION</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t>“The Migration or Importation of </a:t>
            </a: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such Persons as any of the States now existing shall think proper to admit</a:t>
            </a:r>
            <a: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t>, shall not be prohibited by the Congress prior to the Year 1808 … ”</a:t>
            </a:r>
          </a:p>
          <a:p>
            <a:pPr marL="342900" marR="0" lvl="0" indent="-342900" algn="r" defTabSz="457200" rtl="0" eaLnBrk="1" fontAlgn="auto" latinLnBrk="0" hangingPunct="1">
              <a:lnSpc>
                <a:spcPct val="100000"/>
              </a:lnSpc>
              <a:spcBef>
                <a:spcPts val="0"/>
              </a:spcBef>
              <a:spcAft>
                <a:spcPts val="0"/>
              </a:spcAft>
              <a:buClrTx/>
              <a:buSzTx/>
              <a:buFontTx/>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Article I, Section 9 – constitutional limitation on attempts to deal with Slave Trade –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abolition of international slave trade was implemented by Jefferson administration</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7029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t>Slave Population in United States</a:t>
            </a:r>
          </a:p>
        </p:txBody>
      </p:sp>
      <p:sp>
        <p:nvSpPr>
          <p:cNvPr id="3" name="Content Placeholder 2"/>
          <p:cNvSpPr>
            <a:spLocks noGrp="1"/>
          </p:cNvSpPr>
          <p:nvPr>
            <p:ph idx="1"/>
          </p:nvPr>
        </p:nvSpPr>
        <p:spPr/>
        <p:txBody>
          <a:bodyPr/>
          <a:lstStyle/>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63462724"/>
              </p:ext>
            </p:extLst>
          </p:nvPr>
        </p:nvGraphicFramePr>
        <p:xfrm>
          <a:off x="628650" y="1690689"/>
          <a:ext cx="8096251" cy="4759557"/>
        </p:xfrm>
        <a:graphic>
          <a:graphicData uri="http://schemas.openxmlformats.org/drawingml/2006/table">
            <a:tbl>
              <a:tblPr firstRow="1" firstCol="1" bandRow="1">
                <a:tableStyleId>{5C22544A-7EE6-4342-B048-85BDC9FD1C3A}</a:tableStyleId>
              </a:tblPr>
              <a:tblGrid>
                <a:gridCol w="3244977">
                  <a:extLst>
                    <a:ext uri="{9D8B030D-6E8A-4147-A177-3AD203B41FA5}">
                      <a16:colId xmlns:a16="http://schemas.microsoft.com/office/drawing/2014/main" val="4221741215"/>
                    </a:ext>
                  </a:extLst>
                </a:gridCol>
                <a:gridCol w="1588485">
                  <a:extLst>
                    <a:ext uri="{9D8B030D-6E8A-4147-A177-3AD203B41FA5}">
                      <a16:colId xmlns:a16="http://schemas.microsoft.com/office/drawing/2014/main" val="3884026949"/>
                    </a:ext>
                  </a:extLst>
                </a:gridCol>
                <a:gridCol w="1471898">
                  <a:extLst>
                    <a:ext uri="{9D8B030D-6E8A-4147-A177-3AD203B41FA5}">
                      <a16:colId xmlns:a16="http://schemas.microsoft.com/office/drawing/2014/main" val="3385472181"/>
                    </a:ext>
                  </a:extLst>
                </a:gridCol>
                <a:gridCol w="1790891">
                  <a:extLst>
                    <a:ext uri="{9D8B030D-6E8A-4147-A177-3AD203B41FA5}">
                      <a16:colId xmlns:a16="http://schemas.microsoft.com/office/drawing/2014/main" val="4287419756"/>
                    </a:ext>
                  </a:extLst>
                </a:gridCol>
              </a:tblGrid>
              <a:tr h="803219">
                <a:tc>
                  <a:txBody>
                    <a:bodyPr/>
                    <a:lstStyle/>
                    <a:p>
                      <a:pPr algn="ctr">
                        <a:lnSpc>
                          <a:spcPct val="107000"/>
                        </a:lnSpc>
                        <a:spcBef>
                          <a:spcPts val="1200"/>
                        </a:spcBef>
                        <a:spcAft>
                          <a:spcPts val="1200"/>
                        </a:spcAft>
                      </a:pPr>
                      <a:r>
                        <a:rPr lang="en-GB" sz="2200" dirty="0">
                          <a:effectLst/>
                          <a:latin typeface="+mn-lt"/>
                        </a:rPr>
                        <a:t>Year</a:t>
                      </a:r>
                      <a:endParaRPr lang="en-GB" sz="2200" dirty="0">
                        <a:effectLst/>
                        <a:latin typeface="+mn-lt"/>
                        <a:ea typeface="Calibri" panose="020F0502020204030204" pitchFamily="34" charset="0"/>
                        <a:cs typeface="Times New Roman" panose="02020603050405020304" pitchFamily="18" charset="0"/>
                      </a:endParaRPr>
                    </a:p>
                  </a:txBody>
                  <a:tcPr marL="19148" marR="62829" marT="9574" marB="9574" anchor="ctr"/>
                </a:tc>
                <a:tc>
                  <a:txBody>
                    <a:bodyPr/>
                    <a:lstStyle/>
                    <a:p>
                      <a:pPr algn="ctr">
                        <a:lnSpc>
                          <a:spcPct val="107000"/>
                        </a:lnSpc>
                        <a:spcBef>
                          <a:spcPts val="1200"/>
                        </a:spcBef>
                        <a:spcAft>
                          <a:spcPts val="1200"/>
                        </a:spcAft>
                      </a:pPr>
                      <a:r>
                        <a:rPr lang="en-GB" sz="2200" b="0" dirty="0">
                          <a:effectLst/>
                          <a:latin typeface="+mn-lt"/>
                        </a:rPr>
                        <a:t>Total population</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ctr">
                        <a:lnSpc>
                          <a:spcPct val="107000"/>
                        </a:lnSpc>
                        <a:spcBef>
                          <a:spcPts val="1200"/>
                        </a:spcBef>
                        <a:spcAft>
                          <a:spcPts val="1200"/>
                        </a:spcAft>
                      </a:pPr>
                      <a:r>
                        <a:rPr lang="en-GB" sz="2200" dirty="0">
                          <a:effectLst/>
                          <a:latin typeface="+mn-lt"/>
                        </a:rPr>
                        <a:t>Slave Population</a:t>
                      </a:r>
                      <a:endParaRPr lang="en-GB" sz="2200" dirty="0">
                        <a:effectLst/>
                        <a:latin typeface="+mn-lt"/>
                        <a:ea typeface="Calibri" panose="020F0502020204030204" pitchFamily="34" charset="0"/>
                        <a:cs typeface="Times New Roman" panose="02020603050405020304" pitchFamily="18" charset="0"/>
                      </a:endParaRPr>
                    </a:p>
                  </a:txBody>
                  <a:tcPr marL="19148" marR="62829" marT="9574" marB="9574" anchor="ctr"/>
                </a:tc>
                <a:tc>
                  <a:txBody>
                    <a:bodyPr/>
                    <a:lstStyle/>
                    <a:p>
                      <a:pPr algn="ctr">
                        <a:lnSpc>
                          <a:spcPct val="107000"/>
                        </a:lnSpc>
                        <a:spcBef>
                          <a:spcPts val="1200"/>
                        </a:spcBef>
                        <a:spcAft>
                          <a:spcPts val="1200"/>
                        </a:spcAft>
                      </a:pPr>
                      <a:r>
                        <a:rPr lang="en-GB" sz="2200" dirty="0">
                          <a:effectLst/>
                          <a:latin typeface="+mn-lt"/>
                        </a:rPr>
                        <a:t>Enslaved % of population</a:t>
                      </a:r>
                      <a:endParaRPr lang="en-GB" sz="2200" dirty="0">
                        <a:effectLst/>
                        <a:latin typeface="+mn-lt"/>
                        <a:ea typeface="Calibri" panose="020F0502020204030204" pitchFamily="34" charset="0"/>
                        <a:cs typeface="Times New Roman" panose="02020603050405020304" pitchFamily="18" charset="0"/>
                      </a:endParaRPr>
                    </a:p>
                  </a:txBody>
                  <a:tcPr marL="19148" marR="62829" marT="9574" marB="9574" anchor="ctr"/>
                </a:tc>
                <a:extLst>
                  <a:ext uri="{0D108BD9-81ED-4DB2-BD59-A6C34878D82A}">
                    <a16:rowId xmlns:a16="http://schemas.microsoft.com/office/drawing/2014/main" val="2511095235"/>
                  </a:ext>
                </a:extLst>
              </a:tr>
              <a:tr h="269363">
                <a:tc>
                  <a:txBody>
                    <a:bodyPr/>
                    <a:lstStyle/>
                    <a:p>
                      <a:pPr algn="ctr">
                        <a:lnSpc>
                          <a:spcPct val="107000"/>
                        </a:lnSpc>
                        <a:spcBef>
                          <a:spcPts val="1200"/>
                        </a:spcBef>
                        <a:spcAft>
                          <a:spcPts val="1200"/>
                        </a:spcAft>
                      </a:pPr>
                      <a:r>
                        <a:rPr lang="en-GB" sz="2200" dirty="0">
                          <a:effectLst/>
                          <a:latin typeface="+mn-lt"/>
                        </a:rPr>
                        <a:t>1790</a:t>
                      </a:r>
                      <a:endParaRPr lang="en-GB" sz="22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r">
                        <a:lnSpc>
                          <a:spcPct val="107000"/>
                        </a:lnSpc>
                        <a:spcBef>
                          <a:spcPts val="1200"/>
                        </a:spcBef>
                        <a:spcAft>
                          <a:spcPts val="1200"/>
                        </a:spcAft>
                      </a:pPr>
                      <a:r>
                        <a:rPr lang="en-GB" sz="2200" b="0" dirty="0">
                          <a:effectLst/>
                          <a:latin typeface="+mn-lt"/>
                        </a:rPr>
                        <a:t>3,893,635</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rPr>
                        <a:t>694,280</a:t>
                      </a:r>
                      <a:endParaRPr lang="en-GB" sz="2200" b="1"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rPr>
                        <a:t>17.8%</a:t>
                      </a:r>
                      <a:endParaRPr lang="en-GB" sz="2200" b="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2585916502"/>
                  </a:ext>
                </a:extLst>
              </a:tr>
              <a:tr h="30047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1800</a:t>
                      </a:r>
                    </a:p>
                  </a:txBody>
                  <a:tcPr marL="60960" marR="60960" marT="30480" marB="30480"/>
                </a:tc>
                <a:tc>
                  <a:txBody>
                    <a:bodyPr/>
                    <a:lstStyle/>
                    <a:p>
                      <a:pPr algn="r">
                        <a:lnSpc>
                          <a:spcPct val="107000"/>
                        </a:lnSpc>
                        <a:spcBef>
                          <a:spcPts val="1200"/>
                        </a:spcBef>
                        <a:spcAft>
                          <a:spcPts val="1200"/>
                        </a:spcAft>
                      </a:pPr>
                      <a:r>
                        <a:rPr lang="en-GB" sz="2200" b="0" i="0" kern="1200" dirty="0">
                          <a:solidFill>
                            <a:schemeClr val="dk1"/>
                          </a:solidFill>
                          <a:effectLst/>
                          <a:latin typeface="+mn-lt"/>
                          <a:ea typeface="+mn-ea"/>
                          <a:cs typeface="+mn-cs"/>
                        </a:rPr>
                        <a:t>5,308,483</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2200" b="1" i="0" kern="1200" dirty="0">
                          <a:solidFill>
                            <a:schemeClr val="dk1"/>
                          </a:solidFill>
                          <a:effectLst/>
                          <a:latin typeface="+mn-lt"/>
                          <a:ea typeface="+mn-ea"/>
                          <a:cs typeface="+mn-cs"/>
                        </a:rPr>
                        <a:t>893,602</a:t>
                      </a:r>
                      <a:endParaRPr lang="en-GB" sz="2200" b="1"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rPr>
                        <a:t>16.8%</a:t>
                      </a:r>
                      <a:endParaRPr lang="en-GB" sz="2200" b="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1798321385"/>
                  </a:ext>
                </a:extLst>
              </a:tr>
              <a:tr h="30047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1810</a:t>
                      </a:r>
                    </a:p>
                  </a:txBody>
                  <a:tcPr marL="60960" marR="60960" marT="30480" marB="30480"/>
                </a:tc>
                <a:tc>
                  <a:txBody>
                    <a:bodyPr/>
                    <a:lstStyle/>
                    <a:p>
                      <a:pPr algn="r">
                        <a:lnSpc>
                          <a:spcPct val="107000"/>
                        </a:lnSpc>
                        <a:spcBef>
                          <a:spcPts val="1200"/>
                        </a:spcBef>
                        <a:spcAft>
                          <a:spcPts val="1200"/>
                        </a:spcAft>
                      </a:pPr>
                      <a:r>
                        <a:rPr lang="en-GB" sz="2200" b="0" i="0" kern="1200" dirty="0">
                          <a:solidFill>
                            <a:schemeClr val="dk1"/>
                          </a:solidFill>
                          <a:effectLst/>
                          <a:latin typeface="+mn-lt"/>
                          <a:ea typeface="+mn-ea"/>
                          <a:cs typeface="+mn-cs"/>
                        </a:rPr>
                        <a:t>7,239,881</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2200" b="1" i="0" kern="1200" dirty="0">
                          <a:solidFill>
                            <a:schemeClr val="dk1"/>
                          </a:solidFill>
                          <a:effectLst/>
                          <a:latin typeface="+mn-lt"/>
                          <a:ea typeface="+mn-ea"/>
                          <a:cs typeface="+mn-cs"/>
                        </a:rPr>
                        <a:t>1,191,362</a:t>
                      </a:r>
                      <a:endParaRPr lang="en-GB" sz="2200" b="1"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rPr>
                        <a:t>16.4%</a:t>
                      </a:r>
                      <a:endParaRPr lang="en-GB" sz="2200" b="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3702884799"/>
                  </a:ext>
                </a:extLst>
              </a:tr>
              <a:tr h="30047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1820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 9,638,453</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1,538,022 </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16.0%</a:t>
                      </a:r>
                    </a:p>
                  </a:txBody>
                  <a:tcPr marL="19148" marR="19148" marT="9574" marB="9574" anchor="ctr"/>
                </a:tc>
                <a:extLst>
                  <a:ext uri="{0D108BD9-81ED-4DB2-BD59-A6C34878D82A}">
                    <a16:rowId xmlns:a16="http://schemas.microsoft.com/office/drawing/2014/main" val="1840102390"/>
                  </a:ext>
                </a:extLst>
              </a:tr>
              <a:tr h="526497">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1830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12,866,020,</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2,009,043</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15.5%</a:t>
                      </a:r>
                    </a:p>
                  </a:txBody>
                  <a:tcPr marL="19148" marR="19148" marT="9574" marB="9574" anchor="ctr"/>
                </a:tc>
                <a:extLst>
                  <a:ext uri="{0D108BD9-81ED-4DB2-BD59-A6C34878D82A}">
                    <a16:rowId xmlns:a16="http://schemas.microsoft.com/office/drawing/2014/main" val="2821698567"/>
                  </a:ext>
                </a:extLst>
              </a:tr>
              <a:tr h="53629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1840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17,069,453</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 2,487,355</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14.5%</a:t>
                      </a:r>
                    </a:p>
                  </a:txBody>
                  <a:tcPr marL="19148" marR="19148" marT="9574" marB="9574" anchor="ctr"/>
                </a:tc>
                <a:extLst>
                  <a:ext uri="{0D108BD9-81ED-4DB2-BD59-A6C34878D82A}">
                    <a16:rowId xmlns:a16="http://schemas.microsoft.com/office/drawing/2014/main" val="1910097679"/>
                  </a:ext>
                </a:extLst>
              </a:tr>
              <a:tr h="526497">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1850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23,191,876</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3,204,313 </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13.8%</a:t>
                      </a:r>
                    </a:p>
                  </a:txBody>
                  <a:tcPr marL="19148" marR="19148" marT="9574" marB="9574" anchor="ctr"/>
                </a:tc>
                <a:extLst>
                  <a:ext uri="{0D108BD9-81ED-4DB2-BD59-A6C34878D82A}">
                    <a16:rowId xmlns:a16="http://schemas.microsoft.com/office/drawing/2014/main" val="3650459681"/>
                  </a:ext>
                </a:extLst>
              </a:tr>
              <a:tr h="793425">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1860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 31,443,322</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3,953,762</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12.55%</a:t>
                      </a:r>
                    </a:p>
                  </a:txBody>
                  <a:tcPr marL="19148" marR="19148" marT="9574" marB="9574" anchor="ctr"/>
                </a:tc>
                <a:extLst>
                  <a:ext uri="{0D108BD9-81ED-4DB2-BD59-A6C34878D82A}">
                    <a16:rowId xmlns:a16="http://schemas.microsoft.com/office/drawing/2014/main" val="479421679"/>
                  </a:ext>
                </a:extLst>
              </a:tr>
            </a:tbl>
          </a:graphicData>
        </a:graphic>
      </p:graphicFrame>
    </p:spTree>
    <p:extLst>
      <p:ext uri="{BB962C8B-B14F-4D97-AF65-F5344CB8AC3E}">
        <p14:creationId xmlns:p14="http://schemas.microsoft.com/office/powerpoint/2010/main" val="432240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2"/>
            <a:ext cx="9200886" cy="1619583"/>
          </a:xfrm>
          <a:prstGeom prst="rect">
            <a:avLst/>
          </a:prstGeom>
        </p:spPr>
        <p:txBody>
          <a:bodyPr wrap="square" lIns="540000" tIns="360000" rIns="540000" bIns="360000">
            <a:spAutoFit/>
          </a:bodyPr>
          <a:lstStyle/>
          <a:p>
            <a:r>
              <a:rPr lang="en-GB" sz="2000" b="1" u="sng" dirty="0">
                <a:solidFill>
                  <a:prstClr val="black"/>
                </a:solidFill>
              </a:rPr>
              <a:t>Territorial Expansion &amp; Sectional Conflict: Louisiana Purchase</a:t>
            </a:r>
          </a:p>
          <a:p>
            <a:endParaRPr lang="en-GB" sz="2000" b="1" dirty="0">
              <a:solidFill>
                <a:prstClr val="black"/>
              </a:solidFill>
            </a:endParaRPr>
          </a:p>
          <a:p>
            <a:pPr lvl="1"/>
            <a:endParaRPr lang="en-GB" dirty="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2218" y="890910"/>
            <a:ext cx="6313559" cy="4757091"/>
          </a:xfrm>
          <a:prstGeom prst="rect">
            <a:avLst/>
          </a:prstGeom>
        </p:spPr>
      </p:pic>
      <p:sp>
        <p:nvSpPr>
          <p:cNvPr id="5" name="Rectangle 4"/>
          <p:cNvSpPr/>
          <p:nvPr/>
        </p:nvSpPr>
        <p:spPr>
          <a:xfrm>
            <a:off x="832464" y="5469539"/>
            <a:ext cx="7792247" cy="1927360"/>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b="1" dirty="0">
                <a:solidFill>
                  <a:prstClr val="black"/>
                </a:solidFill>
              </a:rPr>
              <a:t>Perennial disputes over whether slavery would be admitted into Louisiana territory West of the Mississippi </a:t>
            </a:r>
          </a:p>
          <a:p>
            <a:endParaRPr lang="en-GB" sz="2000" b="1" dirty="0">
              <a:solidFill>
                <a:prstClr val="black"/>
              </a:solidFill>
            </a:endParaRPr>
          </a:p>
          <a:p>
            <a:pPr lvl="1"/>
            <a:endParaRPr lang="en-GB" dirty="0"/>
          </a:p>
        </p:txBody>
      </p:sp>
    </p:spTree>
    <p:extLst>
      <p:ext uri="{BB962C8B-B14F-4D97-AF65-F5344CB8AC3E}">
        <p14:creationId xmlns:p14="http://schemas.microsoft.com/office/powerpoint/2010/main" val="35353071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927360"/>
          </a:xfrm>
          <a:prstGeom prst="rect">
            <a:avLst/>
          </a:prstGeom>
        </p:spPr>
        <p:txBody>
          <a:bodyPr wrap="square" lIns="540000" tIns="360000" rIns="540000" bIns="360000">
            <a:spAutoFit/>
          </a:bodyPr>
          <a:lstStyle/>
          <a:p>
            <a:r>
              <a:rPr lang="en-GB" sz="2000" b="1" u="sng" dirty="0">
                <a:solidFill>
                  <a:prstClr val="black"/>
                </a:solidFill>
              </a:rPr>
              <a:t>Territorial Expansion &amp; Sectional Conflict: Missouri Compromise, 1820 </a:t>
            </a:r>
          </a:p>
          <a:p>
            <a:endParaRPr lang="en-GB" sz="2000" b="1" u="sng" dirty="0">
              <a:solidFill>
                <a:prstClr val="black"/>
              </a:solidFill>
            </a:endParaRPr>
          </a:p>
          <a:p>
            <a:endParaRPr lang="en-GB" sz="2000" b="1" dirty="0">
              <a:solidFill>
                <a:prstClr val="black"/>
              </a:solidFill>
            </a:endParaRPr>
          </a:p>
          <a:p>
            <a:pPr lvl="1"/>
            <a:endParaRPr lang="en-GB" dirty="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862889"/>
            <a:ext cx="6766326" cy="3920862"/>
          </a:xfrm>
          <a:prstGeom prst="rect">
            <a:avLst/>
          </a:prstGeom>
        </p:spPr>
      </p:pic>
      <p:sp>
        <p:nvSpPr>
          <p:cNvPr id="8" name="Rectangle 7"/>
          <p:cNvSpPr/>
          <p:nvPr/>
        </p:nvSpPr>
        <p:spPr>
          <a:xfrm>
            <a:off x="-31041" y="4592086"/>
            <a:ext cx="9200886" cy="2265914"/>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dirty="0">
                <a:solidFill>
                  <a:prstClr val="black"/>
                </a:solidFill>
              </a:rPr>
              <a:t>Settled dispute over whether Missouri should be admitted to Union as a slave state – Maine admitted as free state and banned slavery from all other former Louisiana territories north of parallel 36°30′</a:t>
            </a: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r>
              <a:rPr lang="en-GB" sz="2000" dirty="0">
                <a:solidFill>
                  <a:prstClr val="black"/>
                </a:solidFill>
              </a:rPr>
              <a:t>Created balance in no. senators admitted from slave and free states</a:t>
            </a:r>
            <a:endParaRPr lang="en-GB" dirty="0"/>
          </a:p>
        </p:txBody>
      </p:sp>
    </p:spTree>
    <p:extLst>
      <p:ext uri="{BB962C8B-B14F-4D97-AF65-F5344CB8AC3E}">
        <p14:creationId xmlns:p14="http://schemas.microsoft.com/office/powerpoint/2010/main" val="1232892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790230"/>
          </a:xfrm>
          <a:prstGeom prst="rect">
            <a:avLst/>
          </a:prstGeom>
        </p:spPr>
        <p:txBody>
          <a:bodyPr wrap="square" lIns="540000" tIns="360000" rIns="540000" bIns="360000">
            <a:spAutoFit/>
          </a:bodyPr>
          <a:lstStyle/>
          <a:p>
            <a:pPr algn="ctr"/>
            <a:r>
              <a:rPr lang="en-GB" sz="3600" b="1" dirty="0">
                <a:solidFill>
                  <a:prstClr val="black"/>
                </a:solidFill>
                <a:latin typeface="+mj-lt"/>
              </a:rPr>
              <a:t>Texas Revolution</a:t>
            </a:r>
          </a:p>
          <a:p>
            <a:endParaRPr lang="en-GB" sz="2000" b="1" u="sng" dirty="0">
              <a:solidFill>
                <a:prstClr val="black"/>
              </a:solidFill>
            </a:endParaRPr>
          </a:p>
          <a:p>
            <a:r>
              <a:rPr lang="en-GB" sz="2000" dirty="0">
                <a:solidFill>
                  <a:prstClr val="black"/>
                </a:solidFill>
              </a:rPr>
              <a:t>1810–1821 	Mexican war of independence; Mexico abolishes slavery</a:t>
            </a:r>
          </a:p>
          <a:p>
            <a:endParaRPr lang="en-US" sz="1200" dirty="0"/>
          </a:p>
          <a:p>
            <a:r>
              <a:rPr lang="en-US" sz="2000" dirty="0"/>
              <a:t>1830s		</a:t>
            </a:r>
            <a:r>
              <a:rPr lang="en-US" sz="2000" b="1" i="1" dirty="0"/>
              <a:t>Insurrection</a:t>
            </a:r>
            <a:r>
              <a:rPr lang="en-US" sz="2000" dirty="0"/>
              <a:t>: US settlers and adventurers (“filibusters”)</a:t>
            </a:r>
            <a:r>
              <a:rPr lang="en-GB" sz="2000" dirty="0"/>
              <a:t> </a:t>
            </a:r>
            <a:r>
              <a:rPr lang="en-US" sz="2000" dirty="0"/>
              <a:t>fight 				for 	Independence of Texas from Mexico</a:t>
            </a:r>
            <a:endParaRPr lang="en-GB" sz="2000" dirty="0"/>
          </a:p>
          <a:p>
            <a:pPr lvl="0"/>
            <a:endParaRPr lang="en-US" sz="1200" dirty="0"/>
          </a:p>
          <a:p>
            <a:pPr marL="457200" indent="-457200">
              <a:buAutoNum type="arabicPlain" startAt="1836"/>
            </a:pPr>
            <a:r>
              <a:rPr lang="en-US" sz="2000" dirty="0"/>
              <a:t> 	February 23–March 6: </a:t>
            </a:r>
            <a:r>
              <a:rPr lang="en-US" sz="2000" b="1" i="1" dirty="0"/>
              <a:t>Siege of the Alamo</a:t>
            </a:r>
            <a:r>
              <a:rPr lang="en-US" sz="2000" dirty="0"/>
              <a:t>: Defeat begins the heroic 		myth of 	the Alamo </a:t>
            </a:r>
          </a:p>
          <a:p>
            <a:pPr marL="228600" indent="-228600">
              <a:buAutoNum type="arabicPlain" startAt="1836"/>
            </a:pPr>
            <a:endParaRPr lang="en-US" sz="1000" dirty="0"/>
          </a:p>
          <a:p>
            <a:r>
              <a:rPr lang="en-US" sz="2000" dirty="0"/>
              <a:t>		April: </a:t>
            </a:r>
            <a:r>
              <a:rPr lang="en-US" sz="2000" b="1" i="1" dirty="0"/>
              <a:t>Texas War</a:t>
            </a:r>
            <a:r>
              <a:rPr lang="en-US" sz="2000" b="1" dirty="0"/>
              <a:t> </a:t>
            </a:r>
            <a:r>
              <a:rPr lang="en-US" sz="2000" dirty="0"/>
              <a:t>(Battles of Goliad and San Jacinto)</a:t>
            </a:r>
            <a:endParaRPr lang="en-GB" sz="2000" dirty="0"/>
          </a:p>
          <a:p>
            <a:r>
              <a:rPr lang="en-US" sz="2000" dirty="0"/>
              <a:t>		Sam Houston’s army defeats General Santa Anna at the 					Battle of San Jacinto, winning independence for a Texan 					republic.</a:t>
            </a:r>
          </a:p>
          <a:p>
            <a:endParaRPr lang="en-US" sz="2000" dirty="0"/>
          </a:p>
          <a:p>
            <a:endParaRPr lang="en-GB" sz="1200" dirty="0"/>
          </a:p>
          <a:p>
            <a:r>
              <a:rPr lang="en-US" sz="2000" dirty="0"/>
              <a:t>1836–1845	</a:t>
            </a:r>
            <a:r>
              <a:rPr lang="en-US" sz="2000" b="1" i="1" dirty="0"/>
              <a:t>Republic of Texas</a:t>
            </a:r>
            <a:r>
              <a:rPr lang="en-US" sz="2000" dirty="0"/>
              <a:t> (Lone Star Republic) </a:t>
            </a:r>
          </a:p>
          <a:p>
            <a:endParaRPr lang="en-GB" sz="1200" dirty="0"/>
          </a:p>
          <a:p>
            <a:r>
              <a:rPr lang="en-US" sz="2000" dirty="0"/>
              <a:t>1845		</a:t>
            </a:r>
            <a:r>
              <a:rPr lang="en-US" sz="2000" b="1" i="1" dirty="0"/>
              <a:t>Annexation of Texas</a:t>
            </a:r>
            <a:r>
              <a:rPr lang="en-US" sz="2000" dirty="0"/>
              <a:t> (becomes a member of the USA) </a:t>
            </a:r>
            <a:endParaRPr lang="en-GB" sz="2000" dirty="0"/>
          </a:p>
          <a:p>
            <a:endParaRPr lang="en-GB" sz="2000" b="1" u="sng" dirty="0">
              <a:solidFill>
                <a:prstClr val="black"/>
              </a:solidFill>
            </a:endParaRPr>
          </a:p>
        </p:txBody>
      </p:sp>
    </p:spTree>
    <p:extLst>
      <p:ext uri="{BB962C8B-B14F-4D97-AF65-F5344CB8AC3E}">
        <p14:creationId xmlns:p14="http://schemas.microsoft.com/office/powerpoint/2010/main" val="1438182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6562005" cy="7067228"/>
          </a:xfrm>
          <a:prstGeom prst="rect">
            <a:avLst/>
          </a:prstGeom>
        </p:spPr>
        <p:txBody>
          <a:bodyPr wrap="square" lIns="540000" tIns="360000" rIns="540000" bIns="360000">
            <a:spAutoFit/>
          </a:bodyPr>
          <a:lstStyle/>
          <a:p>
            <a:r>
              <a:rPr lang="en-GB" sz="3200" b="1" dirty="0">
                <a:solidFill>
                  <a:prstClr val="black"/>
                </a:solidFill>
                <a:latin typeface="+mj-lt"/>
              </a:rPr>
              <a:t>Racial Ideology of Texas Revolution</a:t>
            </a:r>
          </a:p>
          <a:p>
            <a:endParaRPr lang="en-GB" sz="2000" b="1" u="sng" dirty="0">
              <a:solidFill>
                <a:prstClr val="black"/>
              </a:solidFill>
            </a:endParaRPr>
          </a:p>
          <a:p>
            <a:pPr algn="just"/>
            <a:r>
              <a:rPr lang="en-US" sz="2400" dirty="0"/>
              <a:t>“Nothing shall daunt my courage or abate my object  to </a:t>
            </a:r>
            <a:r>
              <a:rPr lang="en-US" sz="2400" b="1" i="1" dirty="0">
                <a:solidFill>
                  <a:srgbClr val="FF0000"/>
                </a:solidFill>
              </a:rPr>
              <a:t>Americanize</a:t>
            </a:r>
            <a:r>
              <a:rPr lang="en-US" sz="2400" i="1" dirty="0"/>
              <a:t> </a:t>
            </a:r>
            <a:r>
              <a:rPr lang="en-US" sz="2400" dirty="0"/>
              <a:t>Texas.  My sole and only desire is to </a:t>
            </a:r>
            <a:r>
              <a:rPr lang="en-US" sz="2400" dirty="0">
                <a:solidFill>
                  <a:srgbClr val="FF0000"/>
                </a:solidFill>
              </a:rPr>
              <a:t>redeem</a:t>
            </a:r>
            <a:r>
              <a:rPr lang="en-US" sz="2400" dirty="0"/>
              <a:t> [Texas] from the </a:t>
            </a:r>
            <a:r>
              <a:rPr lang="en-US" sz="2400" dirty="0">
                <a:solidFill>
                  <a:srgbClr val="FF0000"/>
                </a:solidFill>
              </a:rPr>
              <a:t>wilderness</a:t>
            </a:r>
            <a:r>
              <a:rPr lang="en-US" sz="2400" dirty="0"/>
              <a:t> … to settle it with intelligent and honorable and enterprising people.”</a:t>
            </a:r>
            <a:endParaRPr lang="en-GB" sz="2400" dirty="0"/>
          </a:p>
          <a:p>
            <a:pPr algn="just"/>
            <a:r>
              <a:rPr lang="en-US" sz="2400" dirty="0"/>
              <a:t> 	[A conflict was between] “the </a:t>
            </a:r>
            <a:r>
              <a:rPr lang="en-US" sz="2400" b="1" dirty="0">
                <a:solidFill>
                  <a:srgbClr val="FF0000"/>
                </a:solidFill>
              </a:rPr>
              <a:t>mongrel Spanish-Indian </a:t>
            </a:r>
            <a:r>
              <a:rPr lang="en-US" sz="2400" dirty="0"/>
              <a:t>[versus] </a:t>
            </a:r>
            <a:r>
              <a:rPr lang="en-US" sz="2400" dirty="0">
                <a:solidFill>
                  <a:srgbClr val="FF0000"/>
                </a:solidFill>
              </a:rPr>
              <a:t>civilisation and the Anglo-Saxon race.</a:t>
            </a:r>
            <a:r>
              <a:rPr lang="en-US" sz="2400" dirty="0"/>
              <a:t>”  </a:t>
            </a:r>
          </a:p>
          <a:p>
            <a:pPr algn="just"/>
            <a:endParaRPr lang="en-US" sz="2400" dirty="0"/>
          </a:p>
          <a:p>
            <a:pPr algn="just"/>
            <a:r>
              <a:rPr lang="en-US" sz="2400" dirty="0"/>
              <a:t>“</a:t>
            </a:r>
            <a:r>
              <a:rPr lang="en-GB" sz="2400" dirty="0"/>
              <a:t>Texas </a:t>
            </a:r>
            <a:r>
              <a:rPr lang="en-GB" sz="2400" b="1" u="sng" dirty="0">
                <a:solidFill>
                  <a:srgbClr val="FF0000"/>
                </a:solidFill>
              </a:rPr>
              <a:t>must</a:t>
            </a:r>
            <a:r>
              <a:rPr lang="en-GB" sz="2400" b="1" dirty="0">
                <a:solidFill>
                  <a:srgbClr val="FF0000"/>
                </a:solidFill>
              </a:rPr>
              <a:t> be a slave country</a:t>
            </a:r>
            <a:r>
              <a:rPr lang="en-GB" sz="2400" dirty="0"/>
              <a:t>. </a:t>
            </a:r>
            <a:r>
              <a:rPr lang="en-GB" sz="2400" i="1" dirty="0"/>
              <a:t>Circumstances and unavoidable necessity compel it</a:t>
            </a:r>
            <a:r>
              <a:rPr lang="en-GB" sz="2400" dirty="0"/>
              <a:t>. It is the wish of the people there.”</a:t>
            </a:r>
          </a:p>
          <a:p>
            <a:pPr marL="342900" indent="-342900" algn="r">
              <a:buFontTx/>
              <a:buChar char="-"/>
            </a:pPr>
            <a:r>
              <a:rPr lang="en-US" sz="2000" b="1" dirty="0"/>
              <a:t>Stephen Austin, 1833, 1834</a:t>
            </a:r>
            <a:r>
              <a:rPr lang="en-US" sz="2000" dirty="0"/>
              <a:t> </a:t>
            </a:r>
          </a:p>
          <a:p>
            <a:r>
              <a:rPr lang="en-US" sz="2000" dirty="0"/>
              <a:t>  </a:t>
            </a:r>
            <a:endParaRPr lang="en-GB" sz="20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5609" y="-53893"/>
            <a:ext cx="2608391" cy="4629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AutoShape 4" descr="https://upload.wikimedia.org/wikipedia/commons/b/b9/General_Sam_Houston,_the_hero_of_San_Jacinto.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Rectangle 2"/>
          <p:cNvSpPr/>
          <p:nvPr/>
        </p:nvSpPr>
        <p:spPr>
          <a:xfrm>
            <a:off x="6535609" y="4576001"/>
            <a:ext cx="2495550" cy="2185214"/>
          </a:xfrm>
          <a:prstGeom prst="rect">
            <a:avLst/>
          </a:prstGeom>
        </p:spPr>
        <p:txBody>
          <a:bodyPr wrap="square">
            <a:spAutoFit/>
          </a:bodyPr>
          <a:lstStyle/>
          <a:p>
            <a:pPr algn="just"/>
            <a:r>
              <a:rPr lang="en-US" b="1" dirty="0"/>
              <a:t>Austin (1793–1836) = leader of the ‘old 300’ – 300 American families who in 1825 settled in Texas</a:t>
            </a:r>
          </a:p>
          <a:p>
            <a:pPr algn="just"/>
            <a:endParaRPr lang="en-US" b="1" dirty="0"/>
          </a:p>
          <a:p>
            <a:pPr algn="just"/>
            <a:r>
              <a:rPr lang="en-GB" sz="1400" dirty="0">
                <a:solidFill>
                  <a:prstClr val="black"/>
                </a:solidFill>
              </a:rPr>
              <a:t>(image = painting of Austin by </a:t>
            </a:r>
            <a:r>
              <a:rPr lang="en-GB" sz="1400" dirty="0"/>
              <a:t>William Howard, 1833)</a:t>
            </a:r>
            <a:endParaRPr lang="en-US" sz="1400" dirty="0">
              <a:solidFill>
                <a:prstClr val="black"/>
              </a:solidFill>
            </a:endParaRPr>
          </a:p>
        </p:txBody>
      </p:sp>
    </p:spTree>
    <p:extLst>
      <p:ext uri="{BB962C8B-B14F-4D97-AF65-F5344CB8AC3E}">
        <p14:creationId xmlns:p14="http://schemas.microsoft.com/office/powerpoint/2010/main" val="20904405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882563"/>
          </a:xfrm>
          <a:prstGeom prst="rect">
            <a:avLst/>
          </a:prstGeom>
        </p:spPr>
        <p:txBody>
          <a:bodyPr wrap="square" lIns="540000" tIns="360000" rIns="540000" bIns="360000">
            <a:spAutoFit/>
          </a:bodyPr>
          <a:lstStyle/>
          <a:p>
            <a:r>
              <a:rPr lang="en-GB" sz="2000" b="1" u="sng" dirty="0">
                <a:solidFill>
                  <a:prstClr val="black"/>
                </a:solidFill>
              </a:rPr>
              <a:t>‘Annexation’ and Manifest Destiny</a:t>
            </a:r>
          </a:p>
          <a:p>
            <a:endParaRPr lang="en-GB" sz="2000" dirty="0"/>
          </a:p>
          <a:p>
            <a:pPr algn="just"/>
            <a:r>
              <a:rPr lang="en-GB" sz="2000" dirty="0"/>
              <a:t>“Texas is now ours … the fulfilment of our</a:t>
            </a:r>
            <a:r>
              <a:rPr lang="en-GB" sz="2000" dirty="0">
                <a:solidFill>
                  <a:srgbClr val="FF0000"/>
                </a:solidFill>
                <a:effectLst>
                  <a:outerShdw blurRad="38100" dist="38100" dir="2700000" algn="tl">
                    <a:srgbClr val="000000">
                      <a:alpha val="43137"/>
                    </a:srgbClr>
                  </a:outerShdw>
                </a:effectLst>
              </a:rPr>
              <a:t> </a:t>
            </a:r>
            <a:r>
              <a:rPr lang="en-GB" sz="2000" b="1" dirty="0">
                <a:solidFill>
                  <a:srgbClr val="FF0000"/>
                </a:solidFill>
                <a:effectLst>
                  <a:outerShdw blurRad="38100" dist="38100" dir="2700000" algn="tl">
                    <a:srgbClr val="000000">
                      <a:alpha val="43137"/>
                    </a:srgbClr>
                  </a:outerShdw>
                </a:effectLst>
              </a:rPr>
              <a:t>manifest destiny </a:t>
            </a:r>
            <a:r>
              <a:rPr lang="en-GB" sz="2000" dirty="0"/>
              <a:t>to overspread the continent allotted by Providence for the free development of our yearly multiplying millions. </a:t>
            </a:r>
          </a:p>
          <a:p>
            <a:pPr algn="just"/>
            <a:r>
              <a:rPr lang="en-GB" sz="2000" dirty="0"/>
              <a:t>	“ … Texas, has been absorbed into the Union in the inevitable fulfilment of the general law which is rolling our population westward; the connexion of which with that ratio of growth in population which is destined within a hundred years to swell our numbers to the enormous population of </a:t>
            </a:r>
            <a:r>
              <a:rPr lang="en-GB" sz="2000" i="1" dirty="0"/>
              <a:t>two hundred and fifty millions</a:t>
            </a:r>
            <a:r>
              <a:rPr lang="en-GB" sz="2000" dirty="0"/>
              <a:t> (if not more), is too evident to leave us in doubt of the manifest design of Providence in regard to the occupation of this continent.</a:t>
            </a:r>
          </a:p>
          <a:p>
            <a:pPr algn="just"/>
            <a:r>
              <a:rPr lang="en-GB" sz="2000" dirty="0"/>
              <a:t>	“ … California probably, next fall away from the loose adhesion which, in such a country as Mexico, holds … </a:t>
            </a:r>
            <a:r>
              <a:rPr lang="en-GB" sz="2000" b="1" dirty="0">
                <a:solidFill>
                  <a:srgbClr val="FF0000"/>
                </a:solidFill>
              </a:rPr>
              <a:t>The Anglo-Saxon foot is already on its borders</a:t>
            </a:r>
            <a:r>
              <a:rPr lang="en-GB" sz="2000" dirty="0"/>
              <a:t>. Already the advance guard of the irresistible army of Anglo-Saxon emigration has begun to pour down upon it, armed with the plough and the rifle, and marking its trail with schools and colleges, courts and representative halls, mills and meeting-house.”</a:t>
            </a:r>
          </a:p>
          <a:p>
            <a:pPr algn="r"/>
            <a:r>
              <a:rPr lang="en-GB" sz="2000" dirty="0"/>
              <a:t>-  John L O’Sullivan, ‘Annexation,’ </a:t>
            </a:r>
            <a:r>
              <a:rPr lang="en-GB" sz="2000" i="1" dirty="0"/>
              <a:t>United States Magazine and Democratic Review</a:t>
            </a:r>
            <a:r>
              <a:rPr lang="en-GB" sz="2000" dirty="0"/>
              <a:t> (July–August 1845), pp. 5–10</a:t>
            </a:r>
            <a:endParaRPr lang="en-GB" sz="2000" b="1" u="sng" dirty="0">
              <a:solidFill>
                <a:prstClr val="black"/>
              </a:solidFill>
            </a:endParaRPr>
          </a:p>
        </p:txBody>
      </p:sp>
    </p:spTree>
    <p:extLst>
      <p:ext uri="{BB962C8B-B14F-4D97-AF65-F5344CB8AC3E}">
        <p14:creationId xmlns:p14="http://schemas.microsoft.com/office/powerpoint/2010/main" val="24948851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5508104" cy="6882563"/>
          </a:xfrm>
          <a:prstGeom prst="rect">
            <a:avLst/>
          </a:prstGeom>
        </p:spPr>
        <p:txBody>
          <a:bodyPr wrap="square" lIns="540000" tIns="360000" rIns="540000" bIns="360000">
            <a:spAutoFit/>
          </a:bodyPr>
          <a:lstStyle/>
          <a:p>
            <a:r>
              <a:rPr lang="en-GB" sz="2000" b="1" u="sng" dirty="0">
                <a:solidFill>
                  <a:prstClr val="black"/>
                </a:solidFill>
              </a:rPr>
              <a:t>War with Mexico</a:t>
            </a:r>
          </a:p>
          <a:p>
            <a:endParaRPr lang="en-GB" sz="2000" b="1" u="sng" dirty="0">
              <a:solidFill>
                <a:prstClr val="black"/>
              </a:solidFill>
            </a:endParaRPr>
          </a:p>
          <a:p>
            <a:r>
              <a:rPr lang="en-US" sz="2000" dirty="0"/>
              <a:t>1846–1848 </a:t>
            </a:r>
            <a:r>
              <a:rPr lang="en-US" sz="2000" b="1" i="1" dirty="0"/>
              <a:t>Mexican-American War</a:t>
            </a:r>
            <a:r>
              <a:rPr lang="en-US" sz="2000" dirty="0"/>
              <a:t> </a:t>
            </a:r>
          </a:p>
          <a:p>
            <a:pPr algn="just"/>
            <a:r>
              <a:rPr lang="en-US" sz="2000" dirty="0"/>
              <a:t>(US forces destroy or  capture many Mexican cities including Vera Cruz, Matamoros [in 	which civilians were massacred], Monterey, and Mexico City)</a:t>
            </a:r>
          </a:p>
          <a:p>
            <a:endParaRPr lang="en-GB" sz="2000" dirty="0"/>
          </a:p>
          <a:p>
            <a:pPr marL="457200" indent="-457200">
              <a:buAutoNum type="arabicPlain" startAt="1848"/>
            </a:pPr>
            <a:r>
              <a:rPr lang="en-US" sz="2000" b="1" dirty="0"/>
              <a:t> </a:t>
            </a:r>
            <a:r>
              <a:rPr lang="en-US" sz="2000" b="1" i="1" dirty="0"/>
              <a:t>	Treaty of Guadalupe Hidalgo</a:t>
            </a:r>
            <a:r>
              <a:rPr lang="en-US" sz="2000" dirty="0"/>
              <a:t>.  	Mexico accepts Rio Grande 	river as Texas’s border with 	Mexico and cedes present day 	territory of California, New 	Mexico, Nevada, and parts of 	Colorado, Arizona, and Utah, to 	the United States.</a:t>
            </a:r>
          </a:p>
          <a:p>
            <a:r>
              <a:rPr lang="en-US" sz="2000" b="1" dirty="0"/>
              <a:t>	Mexican-American War hero 	Zachary Tyler elected president</a:t>
            </a:r>
            <a:endParaRPr lang="en-US" sz="2000" dirty="0"/>
          </a:p>
          <a:p>
            <a:pPr marL="457200" indent="-457200">
              <a:buAutoNum type="arabicPlain" startAt="1848"/>
            </a:pPr>
            <a:endParaRPr lang="en-GB" sz="2000" dirty="0"/>
          </a:p>
          <a:p>
            <a:endParaRPr lang="en-GB" sz="2000" b="1" u="sng" dirty="0">
              <a:solidFill>
                <a:prstClr val="black"/>
              </a:solidFill>
            </a:endParaRPr>
          </a:p>
        </p:txBody>
      </p:sp>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13502" r="3672" b="2277"/>
          <a:stretch/>
        </p:blipFill>
        <p:spPr bwMode="auto">
          <a:xfrm>
            <a:off x="5379930" y="404664"/>
            <a:ext cx="3761867" cy="4083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95255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7" y="898773"/>
            <a:ext cx="6803957" cy="5651456"/>
          </a:xfrm>
          <a:prstGeom prst="rect">
            <a:avLst/>
          </a:prstGeom>
        </p:spPr>
        <p:txBody>
          <a:bodyPr wrap="square" lIns="540000" tIns="360000" rIns="540000" bIns="360000">
            <a:spAutoFit/>
          </a:bodyPr>
          <a:lstStyle/>
          <a:p>
            <a:pPr algn="just"/>
            <a:r>
              <a:rPr lang="en-GB" sz="2000" dirty="0"/>
              <a:t>1846: Congressman David Wilmot </a:t>
            </a:r>
            <a:r>
              <a:rPr lang="en-GB" sz="1200" dirty="0"/>
              <a:t>(1814—1868, top)  </a:t>
            </a:r>
            <a:r>
              <a:rPr lang="en-GB" sz="2000" dirty="0"/>
              <a:t>proposes prohibition of slavery in  any land acquired from Mexico</a:t>
            </a:r>
          </a:p>
          <a:p>
            <a:pPr algn="just"/>
            <a:endParaRPr lang="en-GB" sz="2000" dirty="0"/>
          </a:p>
          <a:p>
            <a:pPr marL="457200" indent="-457200" algn="just">
              <a:buAutoNum type="arabicPlain" startAt="1847"/>
            </a:pPr>
            <a:r>
              <a:rPr lang="en-GB" sz="2000" dirty="0"/>
              <a:t>: Senator Stephen A Douglas </a:t>
            </a:r>
            <a:r>
              <a:rPr lang="en-GB" sz="1600" dirty="0"/>
              <a:t>(1813–1861, bottom)</a:t>
            </a:r>
            <a:r>
              <a:rPr lang="en-GB" sz="2000" dirty="0"/>
              <a:t>  articulates the doctrine of  popular sovereignty</a:t>
            </a:r>
          </a:p>
          <a:p>
            <a:pPr marL="457200" indent="-457200" algn="just">
              <a:buAutoNum type="arabicPlain" startAt="1847"/>
            </a:pPr>
            <a:endParaRPr lang="en-GB" sz="2000" dirty="0"/>
          </a:p>
          <a:p>
            <a:pPr algn="just"/>
            <a:r>
              <a:rPr lang="en-GB" sz="2000" dirty="0"/>
              <a:t>1849: California and New Mexico draft constitutions forbidding slavery  and apply for admission to Union, upsetting 15:15 free-slave state balance </a:t>
            </a:r>
          </a:p>
          <a:p>
            <a:pPr algn="just"/>
            <a:endParaRPr lang="en-GB" sz="2000" dirty="0"/>
          </a:p>
          <a:p>
            <a:pPr algn="ctr"/>
            <a:r>
              <a:rPr lang="en-GB" sz="2000" b="1" dirty="0"/>
              <a:t>Wilmot Proviso </a:t>
            </a:r>
            <a:r>
              <a:rPr lang="en-GB" sz="2000" dirty="0"/>
              <a:t>=</a:t>
            </a:r>
            <a:r>
              <a:rPr lang="en-GB" sz="2000" b="1" dirty="0"/>
              <a:t> </a:t>
            </a:r>
            <a:r>
              <a:rPr lang="en-GB" sz="2000" dirty="0"/>
              <a:t>ban on spread of slavery</a:t>
            </a:r>
            <a:endParaRPr lang="en-GB" sz="2000" b="1" dirty="0"/>
          </a:p>
          <a:p>
            <a:pPr algn="ctr"/>
            <a:r>
              <a:rPr lang="en-US" sz="2000" dirty="0"/>
              <a:t> v</a:t>
            </a:r>
          </a:p>
          <a:p>
            <a:pPr algn="ctr"/>
            <a:r>
              <a:rPr lang="en-US" sz="2000" b="1" dirty="0"/>
              <a:t>Popular Sovereignty </a:t>
            </a:r>
            <a:r>
              <a:rPr lang="en-US" sz="2000" dirty="0"/>
              <a:t>= states’ rights to self-determination on slave issue via democratic vote of the electorate</a:t>
            </a:r>
            <a:endParaRPr lang="en-GB" sz="2000" b="1" u="sng" dirty="0">
              <a:solidFill>
                <a:prstClr val="black"/>
              </a:solidFill>
            </a:endParaRP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a:solidFill>
                  <a:prstClr val="black"/>
                </a:solidFill>
              </a:rPr>
              <a:t>Territorial Expansion &amp; Sectional Conflict: Texas and Mexican-American War</a:t>
            </a:r>
          </a:p>
        </p:txBody>
      </p:sp>
      <p:pic>
        <p:nvPicPr>
          <p:cNvPr id="2" name="Picture 1">
            <a:extLst>
              <a:ext uri="{FF2B5EF4-FFF2-40B4-BE49-F238E27FC236}">
                <a16:creationId xmlns:a16="http://schemas.microsoft.com/office/drawing/2014/main" id="{37729234-2CB3-453C-9341-BD839BFF0E22}"/>
              </a:ext>
            </a:extLst>
          </p:cNvPr>
          <p:cNvPicPr>
            <a:picLocks noChangeAspect="1"/>
          </p:cNvPicPr>
          <p:nvPr/>
        </p:nvPicPr>
        <p:blipFill>
          <a:blip r:embed="rId3"/>
          <a:stretch>
            <a:fillRect/>
          </a:stretch>
        </p:blipFill>
        <p:spPr>
          <a:xfrm>
            <a:off x="6823464" y="3811947"/>
            <a:ext cx="2281522" cy="3046053"/>
          </a:xfrm>
          <a:prstGeom prst="rect">
            <a:avLst/>
          </a:prstGeom>
        </p:spPr>
      </p:pic>
      <p:pic>
        <p:nvPicPr>
          <p:cNvPr id="3" name="Picture 2">
            <a:extLst>
              <a:ext uri="{FF2B5EF4-FFF2-40B4-BE49-F238E27FC236}">
                <a16:creationId xmlns:a16="http://schemas.microsoft.com/office/drawing/2014/main" id="{DAAA6C6B-7B8B-46AA-9B0F-677B9E8599B5}"/>
              </a:ext>
            </a:extLst>
          </p:cNvPr>
          <p:cNvPicPr>
            <a:picLocks noChangeAspect="1"/>
          </p:cNvPicPr>
          <p:nvPr/>
        </p:nvPicPr>
        <p:blipFill>
          <a:blip r:embed="rId4"/>
          <a:stretch>
            <a:fillRect/>
          </a:stretch>
        </p:blipFill>
        <p:spPr>
          <a:xfrm>
            <a:off x="6823464" y="678448"/>
            <a:ext cx="2218406" cy="3133499"/>
          </a:xfrm>
          <a:prstGeom prst="rect">
            <a:avLst/>
          </a:prstGeom>
        </p:spPr>
      </p:pic>
    </p:spTree>
    <p:extLst>
      <p:ext uri="{BB962C8B-B14F-4D97-AF65-F5344CB8AC3E}">
        <p14:creationId xmlns:p14="http://schemas.microsoft.com/office/powerpoint/2010/main" val="35258446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898773"/>
            <a:ext cx="9124498" cy="5959233"/>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California admitted as a free state</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Decree that popular sovereignty would decide whether slavery was permitted in New Mexico and Utah  - Texas relinquished claims to New Mexico territory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New Fugitive Slave Act – enabled slave-owners to arrest runaway slaves without warrant; runaways denied right to trial by jury; fines and jail terms as punishments for those assisting runaways</a:t>
            </a:r>
            <a:endParaRPr lang="en-GB" sz="2000" b="1" u="sng" dirty="0">
              <a:solidFill>
                <a:prstClr val="black"/>
              </a:solidFill>
            </a:endParaRP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a:solidFill>
                  <a:prstClr val="black"/>
                </a:solidFill>
              </a:rPr>
              <a:t>Territorial Expansion &amp; Sectional Conflict: Compromise of 1850</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1759" y="790526"/>
            <a:ext cx="4896546" cy="2864845"/>
          </a:xfrm>
          <a:prstGeom prst="rect">
            <a:avLst/>
          </a:prstGeom>
        </p:spPr>
      </p:pic>
    </p:spTree>
    <p:extLst>
      <p:ext uri="{BB962C8B-B14F-4D97-AF65-F5344CB8AC3E}">
        <p14:creationId xmlns:p14="http://schemas.microsoft.com/office/powerpoint/2010/main" val="97008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
            <a:ext cx="9144000" cy="7128784"/>
          </a:xfrm>
          <a:prstGeom prst="rect">
            <a:avLst/>
          </a:prstGeom>
        </p:spPr>
        <p:txBody>
          <a:bodyPr wrap="square" lIns="540000" tIns="360000" rIns="540000" bIns="360000">
            <a:spAutoFit/>
          </a:bodyPr>
          <a:lstStyle/>
          <a:p>
            <a:pPr algn="ctr"/>
            <a:r>
              <a:rPr lang="en-GB" sz="3200" dirty="0">
                <a:solidFill>
                  <a:prstClr val="black"/>
                </a:solidFill>
              </a:rPr>
              <a:t>ORIGINS AND MAKEUP OF THE REPUBLICAN PARTY</a:t>
            </a:r>
          </a:p>
          <a:p>
            <a:endParaRPr lang="en-GB" sz="2000" b="1" u="sng" dirty="0">
              <a:solidFill>
                <a:prstClr val="black"/>
              </a:solidFill>
            </a:endParaRPr>
          </a:p>
          <a:p>
            <a:pPr marL="342900" indent="-342900">
              <a:buFont typeface="Arial" panose="020B0604020202020204" pitchFamily="34" charset="0"/>
              <a:buChar char="•"/>
            </a:pPr>
            <a:r>
              <a:rPr lang="en-GB" sz="2400" dirty="0">
                <a:solidFill>
                  <a:prstClr val="black"/>
                </a:solidFill>
              </a:rPr>
              <a:t>Est. 1854, drawing members and support from Whig Party (rival to Jacksonian Democrats in ‘second party system’ which had fractured as a result of the Kansas-Nebraska Act)</a:t>
            </a:r>
          </a:p>
          <a:p>
            <a:pPr marL="342900" indent="-342900">
              <a:buFont typeface="Arial" panose="020B0604020202020204" pitchFamily="34" charset="0"/>
              <a:buChar char="•"/>
            </a:pPr>
            <a:endParaRPr lang="en-GB" sz="2400" dirty="0">
              <a:solidFill>
                <a:prstClr val="black"/>
              </a:solidFill>
            </a:endParaRPr>
          </a:p>
          <a:p>
            <a:pPr marL="342900" indent="-342900">
              <a:buFont typeface="Arial" panose="020B0604020202020204" pitchFamily="34" charset="0"/>
              <a:buChar char="•"/>
            </a:pPr>
            <a:r>
              <a:rPr lang="en-GB" sz="2400" dirty="0">
                <a:solidFill>
                  <a:prstClr val="black"/>
                </a:solidFill>
              </a:rPr>
              <a:t>Supported </a:t>
            </a:r>
            <a:r>
              <a:rPr lang="en-GB" sz="2400" b="1" i="1" dirty="0">
                <a:solidFill>
                  <a:prstClr val="black"/>
                </a:solidFill>
              </a:rPr>
              <a:t>explicit </a:t>
            </a:r>
            <a:r>
              <a:rPr lang="en-GB" sz="2400" b="1" dirty="0">
                <a:solidFill>
                  <a:prstClr val="black"/>
                </a:solidFill>
              </a:rPr>
              <a:t>forbidding of slavery </a:t>
            </a:r>
            <a:r>
              <a:rPr lang="en-GB" sz="2400" dirty="0">
                <a:solidFill>
                  <a:prstClr val="black"/>
                </a:solidFill>
              </a:rPr>
              <a:t>in western territories; actively abolitionist; opposed to popular sovereignty and in favour of federal government control</a:t>
            </a:r>
          </a:p>
          <a:p>
            <a:pPr marL="342900" indent="-342900">
              <a:buFont typeface="Arial" panose="020B0604020202020204" pitchFamily="34" charset="0"/>
              <a:buChar char="•"/>
            </a:pPr>
            <a:endParaRPr lang="en-GB" sz="2400" dirty="0">
              <a:solidFill>
                <a:prstClr val="black"/>
              </a:solidFill>
            </a:endParaRPr>
          </a:p>
          <a:p>
            <a:pPr marL="342900" indent="-342900">
              <a:buFont typeface="Arial" panose="020B0604020202020204" pitchFamily="34" charset="0"/>
              <a:buChar char="•"/>
            </a:pPr>
            <a:r>
              <a:rPr lang="en-GB" sz="2400" dirty="0">
                <a:solidFill>
                  <a:prstClr val="black"/>
                </a:solidFill>
              </a:rPr>
              <a:t>Support mainly in north</a:t>
            </a:r>
          </a:p>
          <a:p>
            <a:pPr marL="342900" indent="-342900">
              <a:buFont typeface="Arial" panose="020B0604020202020204" pitchFamily="34" charset="0"/>
              <a:buChar char="•"/>
            </a:pPr>
            <a:endParaRPr lang="en-GB" sz="2400" dirty="0">
              <a:solidFill>
                <a:prstClr val="black"/>
              </a:solidFill>
            </a:endParaRPr>
          </a:p>
          <a:p>
            <a:pPr marL="342900" indent="-342900">
              <a:buFont typeface="Arial" panose="020B0604020202020204" pitchFamily="34" charset="0"/>
              <a:buChar char="•"/>
            </a:pPr>
            <a:r>
              <a:rPr lang="en-GB" sz="2400" dirty="0">
                <a:solidFill>
                  <a:prstClr val="black"/>
                </a:solidFill>
              </a:rPr>
              <a:t>John C. Frémont, an explorer, first Republican nominee for President in 1856 with slogan: "Free soil, free silver, free men, Frémont and victory</a:t>
            </a:r>
            <a:r>
              <a:rPr lang="en-GB" sz="2000" dirty="0">
                <a:solidFill>
                  <a:prstClr val="black"/>
                </a:solidFill>
              </a:rPr>
              <a:t>!" </a:t>
            </a:r>
          </a:p>
          <a:p>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4294664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8692" y="1291080"/>
            <a:ext cx="6974883" cy="2573691"/>
          </a:xfrm>
          <a:prstGeom prst="rect">
            <a:avLst/>
          </a:prstGeom>
        </p:spPr>
        <p:txBody>
          <a:bodyPr wrap="square" lIns="540000" tIns="360000" rIns="540000" bIns="360000">
            <a:spAutoFit/>
          </a:bodyPr>
          <a:lstStyle/>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William Lloyd Garrison (1805–1879)</a:t>
            </a:r>
            <a:r>
              <a:rPr kumimoji="0" lang="en-GB" altLang="en-US" sz="2400" b="0" i="1" u="none" strike="noStrike" kern="1200" cap="none" spc="0" normalizeH="0" baseline="0" noProof="0" dirty="0">
                <a:ln>
                  <a:noFill/>
                </a:ln>
                <a:solidFill>
                  <a:prstClr val="black"/>
                </a:solidFill>
                <a:effectLst/>
                <a:uLnTx/>
                <a:uFillTx/>
                <a:latin typeface="Calibri" panose="020F0502020204030204"/>
                <a:ea typeface="+mn-ea"/>
                <a:cs typeface="+mn-cs"/>
              </a:rPr>
              <a:t> The Liberator </a:t>
            </a: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as an abolitionist newspaper 1831</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Est.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American Anti-Slavery Society est. by </a:t>
            </a: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in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1833</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Anti-colonisation </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3"/>
          <p:cNvSpPr/>
          <p:nvPr/>
        </p:nvSpPr>
        <p:spPr>
          <a:xfrm>
            <a:off x="-56886" y="0"/>
            <a:ext cx="9200886" cy="1835027"/>
          </a:xfrm>
          <a:prstGeom prst="rect">
            <a:avLst/>
          </a:prstGeom>
        </p:spPr>
        <p:txBody>
          <a:bodyPr wrap="square" lIns="540000" tIns="360000" rIns="540000" bIns="36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Calibri Light" panose="020F0302020204030204"/>
                <a:ea typeface="+mn-ea"/>
                <a:cs typeface="+mn-cs"/>
              </a:rPr>
              <a:t>Abolitionism: William Lloyd Garrison and </a:t>
            </a:r>
            <a:r>
              <a:rPr kumimoji="0" lang="en-GB" sz="3600" b="1" i="1" u="none" strike="noStrike" kern="1200" cap="none" spc="0" normalizeH="0" baseline="0" noProof="0" dirty="0">
                <a:ln>
                  <a:noFill/>
                </a:ln>
                <a:solidFill>
                  <a:prstClr val="black"/>
                </a:solidFill>
                <a:effectLst/>
                <a:uLnTx/>
                <a:uFillTx/>
                <a:latin typeface="Calibri Light" panose="020F0302020204030204"/>
                <a:ea typeface="+mn-ea"/>
                <a:cs typeface="+mn-cs"/>
              </a:rPr>
              <a:t>The Liberator</a:t>
            </a:r>
            <a:endParaRPr kumimoji="0" lang="en-GB" sz="3600" b="1"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pic>
        <p:nvPicPr>
          <p:cNvPr id="3" name="Picture 2" descr="https://upload.wikimedia.org/wikipedia/commons/b/bf/1850_Liberator_HammattBillings_desig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8404" y="3614491"/>
            <a:ext cx="60960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338094" y="3629737"/>
            <a:ext cx="2073524" cy="3052228"/>
          </a:xfrm>
          <a:prstGeom prst="rect">
            <a:avLst/>
          </a:prstGeom>
        </p:spPr>
      </p:pic>
      <p:pic>
        <p:nvPicPr>
          <p:cNvPr id="6" name="Picture 5"/>
          <p:cNvPicPr>
            <a:picLocks noChangeAspect="1"/>
          </p:cNvPicPr>
          <p:nvPr/>
        </p:nvPicPr>
        <p:blipFill>
          <a:blip r:embed="rId5"/>
          <a:stretch>
            <a:fillRect/>
          </a:stretch>
        </p:blipFill>
        <p:spPr>
          <a:xfrm>
            <a:off x="7235787" y="1036446"/>
            <a:ext cx="1908213" cy="2292295"/>
          </a:xfrm>
          <a:prstGeom prst="rect">
            <a:avLst/>
          </a:prstGeom>
        </p:spPr>
      </p:pic>
    </p:spTree>
    <p:extLst>
      <p:ext uri="{BB962C8B-B14F-4D97-AF65-F5344CB8AC3E}">
        <p14:creationId xmlns:p14="http://schemas.microsoft.com/office/powerpoint/2010/main" val="24214317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5" y="749846"/>
            <a:ext cx="6501811" cy="7067228"/>
          </a:xfrm>
          <a:prstGeom prst="rect">
            <a:avLst/>
          </a:prstGeom>
        </p:spPr>
        <p:txBody>
          <a:bodyPr wrap="square" lIns="540000" tIns="360000" rIns="540000" bIns="36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1" u="none" strike="noStrike" kern="1200" cap="none" spc="0" normalizeH="0" baseline="0" noProof="0" dirty="0">
                <a:ln>
                  <a:noFill/>
                </a:ln>
                <a:solidFill>
                  <a:prstClr val="black"/>
                </a:solidFill>
                <a:effectLst/>
                <a:uLnTx/>
                <a:uFillTx/>
                <a:latin typeface="Calibri" panose="020F0502020204030204"/>
                <a:ea typeface="+mn-ea"/>
                <a:cs typeface="+mn-cs"/>
              </a:rPr>
              <a:t>Reform causes included:</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Prison legislation</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Asylums for physically disabled people as well as those deemed “insane”</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Introduction of free public school system</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Sunday schools and religious education</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Temperance</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Pacifism</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Anti-prostitution (e.g. </a:t>
            </a:r>
            <a:r>
              <a:rPr kumimoji="0" lang="en-GB" altLang="en-US" sz="2200" b="0" i="0" u="none" strike="noStrike" kern="1200" cap="none" spc="0" normalizeH="0" baseline="0" noProof="0" dirty="0">
                <a:ln>
                  <a:noFill/>
                </a:ln>
                <a:solidFill>
                  <a:prstClr val="black"/>
                </a:solidFill>
                <a:effectLst/>
                <a:uLnTx/>
                <a:uFillTx/>
                <a:latin typeface="Calibri" panose="020F0502020204030204"/>
                <a:ea typeface="+mn-ea"/>
                <a:cs typeface="+mn-cs"/>
              </a:rPr>
              <a:t>Female Moral Reform Society)</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Missionary work (e.g. American Bible Society)</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Women’s rights and women’s suffrage (e.g. Seneca Falls Declaration)</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Abolitionism</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Colonisation</a:t>
            </a:r>
          </a:p>
          <a:p>
            <a:pPr marL="342900" marR="0" lvl="0" indent="-342900" algn="just" defTabSz="457200" rtl="0" eaLnBrk="1" fontAlgn="auto" latinLnBrk="0" hangingPunct="1">
              <a:lnSpc>
                <a:spcPct val="10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457200" rtl="0" eaLnBrk="1" fontAlgn="auto" latinLnBrk="0" hangingPunct="1">
              <a:lnSpc>
                <a:spcPct val="10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5201" t="14903" r="4758" b="8404"/>
          <a:stretch/>
        </p:blipFill>
        <p:spPr bwMode="auto">
          <a:xfrm>
            <a:off x="6521316" y="1196757"/>
            <a:ext cx="2622684" cy="3413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6886" y="0"/>
            <a:ext cx="9200886" cy="1219474"/>
          </a:xfrm>
          <a:prstGeom prst="rect">
            <a:avLst/>
          </a:prstGeom>
          <a:noFill/>
        </p:spPr>
        <p:txBody>
          <a:bodyPr wrap="square" lIns="540000" tIns="360000" rIns="540000" bIns="36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Light" panose="020F0302020204030204"/>
                <a:ea typeface="+mn-ea"/>
                <a:cs typeface="+mn-cs"/>
              </a:rPr>
              <a:t>Abolitionism and Mid-19</a:t>
            </a:r>
            <a:r>
              <a:rPr kumimoji="0" lang="en-GB" sz="3200" b="0" i="0" u="none" strike="noStrike" kern="1200" cap="none" spc="0" normalizeH="0" baseline="30000" noProof="0" dirty="0">
                <a:ln>
                  <a:noFill/>
                </a:ln>
                <a:solidFill>
                  <a:prstClr val="black"/>
                </a:solidFill>
                <a:effectLst/>
                <a:uLnTx/>
                <a:uFillTx/>
                <a:latin typeface="Calibri Light" panose="020F0302020204030204"/>
                <a:ea typeface="+mn-ea"/>
                <a:cs typeface="+mn-cs"/>
              </a:rPr>
              <a:t>th</a:t>
            </a:r>
            <a:r>
              <a:rPr kumimoji="0" lang="en-GB" sz="3200" b="0" i="0" u="none" strike="noStrike" kern="1200" cap="none" spc="0" normalizeH="0" baseline="0" noProof="0" dirty="0">
                <a:ln>
                  <a:noFill/>
                </a:ln>
                <a:solidFill>
                  <a:prstClr val="black"/>
                </a:solidFill>
                <a:effectLst/>
                <a:uLnTx/>
                <a:uFillTx/>
                <a:latin typeface="Calibri Light" panose="020F0302020204030204"/>
                <a:ea typeface="+mn-ea"/>
                <a:cs typeface="+mn-cs"/>
              </a:rPr>
              <a:t>-Century Reform </a:t>
            </a:r>
          </a:p>
        </p:txBody>
      </p:sp>
    </p:spTree>
    <p:extLst>
      <p:ext uri="{BB962C8B-B14F-4D97-AF65-F5344CB8AC3E}">
        <p14:creationId xmlns:p14="http://schemas.microsoft.com/office/powerpoint/2010/main" val="4281131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54335" y="1331750"/>
            <a:ext cx="3222347" cy="5651456"/>
          </a:xfrm>
          <a:prstGeom prst="rect">
            <a:avLst/>
          </a:prstGeom>
        </p:spPr>
        <p:txBody>
          <a:bodyPr wrap="square" lIns="540000" tIns="360000" rIns="540000" bIns="36000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Harriet Tubman, organiser of ‘Underground Railway’ network for escaped slaves</a:t>
            </a:r>
          </a:p>
        </p:txBody>
      </p:sp>
      <p:sp>
        <p:nvSpPr>
          <p:cNvPr id="4" name="Rectangle 3"/>
          <p:cNvSpPr/>
          <p:nvPr/>
        </p:nvSpPr>
        <p:spPr>
          <a:xfrm>
            <a:off x="-56886" y="0"/>
            <a:ext cx="9200886" cy="1711916"/>
          </a:xfrm>
          <a:prstGeom prst="rect">
            <a:avLst/>
          </a:prstGeom>
        </p:spPr>
        <p:txBody>
          <a:bodyPr wrap="square" lIns="540000" tIns="360000" rIns="540000" bIns="36000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Light" panose="020F0302020204030204"/>
                <a:ea typeface="+mn-ea"/>
                <a:cs typeface="+mn-cs"/>
              </a:rPr>
              <a:t>AFRICAN AMERICAN ROLE IN ABOLITION MOVEMENT </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92" y="1424350"/>
            <a:ext cx="2175793" cy="3630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25185" y="1401078"/>
            <a:ext cx="2560463" cy="3578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689945" y="1658597"/>
            <a:ext cx="2459977" cy="4728127"/>
          </a:xfrm>
          <a:prstGeom prst="rect">
            <a:avLst/>
          </a:prstGeom>
        </p:spPr>
        <p:txBody>
          <a:bodyPr wrap="square" lIns="540000" tIns="360000" rIns="540000" bIns="36000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Sojourner Truth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70577" y="1392010"/>
            <a:ext cx="2670858" cy="3076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0F73D811-861B-485E-B72B-97C60ACF296D}"/>
              </a:ext>
            </a:extLst>
          </p:cNvPr>
          <p:cNvPicPr>
            <a:picLocks noChangeAspect="1"/>
          </p:cNvPicPr>
          <p:nvPr/>
        </p:nvPicPr>
        <p:blipFill>
          <a:blip r:embed="rId6"/>
          <a:stretch>
            <a:fillRect/>
          </a:stretch>
        </p:blipFill>
        <p:spPr>
          <a:xfrm>
            <a:off x="7110137" y="2835965"/>
            <a:ext cx="2037831" cy="4022035"/>
          </a:xfrm>
          <a:prstGeom prst="rect">
            <a:avLst/>
          </a:prstGeom>
        </p:spPr>
      </p:pic>
      <p:sp>
        <p:nvSpPr>
          <p:cNvPr id="12" name="TextBox 11">
            <a:extLst>
              <a:ext uri="{FF2B5EF4-FFF2-40B4-BE49-F238E27FC236}">
                <a16:creationId xmlns:a16="http://schemas.microsoft.com/office/drawing/2014/main" id="{D718EF94-59C3-440B-BF69-870B0AC85878}"/>
              </a:ext>
            </a:extLst>
          </p:cNvPr>
          <p:cNvSpPr txBox="1"/>
          <p:nvPr/>
        </p:nvSpPr>
        <p:spPr>
          <a:xfrm>
            <a:off x="5860954" y="6063558"/>
            <a:ext cx="1139307"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Harriet Jacobs</a:t>
            </a:r>
          </a:p>
        </p:txBody>
      </p:sp>
      <p:sp>
        <p:nvSpPr>
          <p:cNvPr id="14" name="TextBox 13">
            <a:extLst>
              <a:ext uri="{FF2B5EF4-FFF2-40B4-BE49-F238E27FC236}">
                <a16:creationId xmlns:a16="http://schemas.microsoft.com/office/drawing/2014/main" id="{EB268FA6-CF1D-4492-8B61-0ECBFFB88565}"/>
              </a:ext>
            </a:extLst>
          </p:cNvPr>
          <p:cNvSpPr txBox="1"/>
          <p:nvPr/>
        </p:nvSpPr>
        <p:spPr>
          <a:xfrm>
            <a:off x="5257063" y="4533075"/>
            <a:ext cx="1359366"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William Wells Brown</a:t>
            </a:r>
          </a:p>
        </p:txBody>
      </p:sp>
    </p:spTree>
    <p:extLst>
      <p:ext uri="{BB962C8B-B14F-4D97-AF65-F5344CB8AC3E}">
        <p14:creationId xmlns:p14="http://schemas.microsoft.com/office/powerpoint/2010/main" val="41273198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5674" y="692696"/>
            <a:ext cx="2736128" cy="2573691"/>
          </a:xfrm>
          <a:prstGeom prst="rect">
            <a:avLst/>
          </a:prstGeom>
        </p:spPr>
        <p:txBody>
          <a:bodyPr wrap="square" lIns="540000" tIns="360000" rIns="540000" bIns="36000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3"/>
          <p:cNvSpPr/>
          <p:nvPr/>
        </p:nvSpPr>
        <p:spPr>
          <a:xfrm>
            <a:off x="-56886" y="12"/>
            <a:ext cx="9200886" cy="1404140"/>
          </a:xfrm>
          <a:prstGeom prst="rect">
            <a:avLst/>
          </a:prstGeom>
        </p:spPr>
        <p:txBody>
          <a:bodyPr wrap="square" lIns="540000" tIns="360000" rIns="540000" bIns="36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Calibri Light" panose="020F0302020204030204"/>
                <a:ea typeface="+mn-ea"/>
                <a:cs typeface="+mn-cs"/>
              </a:rPr>
              <a:t>NAT TURNER’S REBELLION, 1831</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p:cNvSpPr/>
          <p:nvPr/>
        </p:nvSpPr>
        <p:spPr>
          <a:xfrm>
            <a:off x="5364088" y="686272"/>
            <a:ext cx="2736128" cy="1342584"/>
          </a:xfrm>
          <a:prstGeom prst="rect">
            <a:avLst/>
          </a:prstGeom>
        </p:spPr>
        <p:txBody>
          <a:bodyPr wrap="square" lIns="540000" tIns="360000" rIns="540000" bIns="36000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p:cNvPicPr>
            <a:picLocks noChangeAspect="1"/>
          </p:cNvPicPr>
          <p:nvPr/>
        </p:nvPicPr>
        <p:blipFill>
          <a:blip r:embed="rId3"/>
          <a:stretch>
            <a:fillRect/>
          </a:stretch>
        </p:blipFill>
        <p:spPr>
          <a:xfrm>
            <a:off x="155575" y="1219486"/>
            <a:ext cx="6096000" cy="5143500"/>
          </a:xfrm>
          <a:prstGeom prst="rect">
            <a:avLst/>
          </a:prstGeom>
        </p:spPr>
      </p:pic>
      <p:sp>
        <p:nvSpPr>
          <p:cNvPr id="6" name="Rectangle 5"/>
          <p:cNvSpPr/>
          <p:nvPr/>
        </p:nvSpPr>
        <p:spPr>
          <a:xfrm flipH="1">
            <a:off x="6477000" y="1319606"/>
            <a:ext cx="2260600" cy="4893647"/>
          </a:xfrm>
          <a:prstGeom prst="rect">
            <a:avLst/>
          </a:prstGeom>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Rebel slaves killed from 55 to 65 people in Southampton, Virginia</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Led by Nat Turner – motivated by religious visions and racial injustice</a:t>
            </a:r>
          </a:p>
        </p:txBody>
      </p:sp>
      <p:pic>
        <p:nvPicPr>
          <p:cNvPr id="3" name="Picture 2"/>
          <p:cNvPicPr>
            <a:picLocks noChangeAspect="1"/>
          </p:cNvPicPr>
          <p:nvPr/>
        </p:nvPicPr>
        <p:blipFill>
          <a:blip r:embed="rId4"/>
          <a:stretch>
            <a:fillRect/>
          </a:stretch>
        </p:blipFill>
        <p:spPr>
          <a:xfrm>
            <a:off x="4990170" y="4198531"/>
            <a:ext cx="1486830" cy="2691245"/>
          </a:xfrm>
          <a:prstGeom prst="rect">
            <a:avLst/>
          </a:prstGeom>
        </p:spPr>
      </p:pic>
    </p:spTree>
    <p:extLst>
      <p:ext uri="{BB962C8B-B14F-4D97-AF65-F5344CB8AC3E}">
        <p14:creationId xmlns:p14="http://schemas.microsoft.com/office/powerpoint/2010/main" val="12379589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94508" y="0"/>
            <a:ext cx="7143750" cy="3000375"/>
          </a:xfrm>
          <a:prstGeom prst="rect">
            <a:avLst/>
          </a:prstGeom>
        </p:spPr>
      </p:pic>
      <p:pic>
        <p:nvPicPr>
          <p:cNvPr id="3" name="Picture 2"/>
          <p:cNvPicPr>
            <a:picLocks noChangeAspect="1"/>
          </p:cNvPicPr>
          <p:nvPr/>
        </p:nvPicPr>
        <p:blipFill>
          <a:blip r:embed="rId4"/>
          <a:stretch>
            <a:fillRect/>
          </a:stretch>
        </p:blipFill>
        <p:spPr>
          <a:xfrm>
            <a:off x="5852843" y="3000375"/>
            <a:ext cx="2852573" cy="3857625"/>
          </a:xfrm>
          <a:prstGeom prst="rect">
            <a:avLst/>
          </a:prstGeom>
        </p:spPr>
      </p:pic>
      <p:sp>
        <p:nvSpPr>
          <p:cNvPr id="4" name="Rectangle 3"/>
          <p:cNvSpPr/>
          <p:nvPr/>
        </p:nvSpPr>
        <p:spPr>
          <a:xfrm flipH="1">
            <a:off x="2607990" y="3000375"/>
            <a:ext cx="2919973" cy="3231654"/>
          </a:xfrm>
          <a:prstGeom prst="rect">
            <a:avLst/>
          </a:prstGeom>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Gabriel Prosser leader of rebellion (1800)</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Denmark Vesey, leader of 1822 rebellion (and one of Wells’ subjects) memorial in Hampton Park in Charleston, South Carolina</a:t>
            </a:r>
          </a:p>
        </p:txBody>
      </p:sp>
      <p:pic>
        <p:nvPicPr>
          <p:cNvPr id="5" name="Picture 4"/>
          <p:cNvPicPr>
            <a:picLocks noChangeAspect="1"/>
          </p:cNvPicPr>
          <p:nvPr/>
        </p:nvPicPr>
        <p:blipFill>
          <a:blip r:embed="rId5"/>
          <a:stretch>
            <a:fillRect/>
          </a:stretch>
        </p:blipFill>
        <p:spPr>
          <a:xfrm>
            <a:off x="0" y="3000375"/>
            <a:ext cx="2381887" cy="4037298"/>
          </a:xfrm>
          <a:prstGeom prst="rect">
            <a:avLst/>
          </a:prstGeom>
        </p:spPr>
      </p:pic>
    </p:spTree>
    <p:extLst>
      <p:ext uri="{BB962C8B-B14F-4D97-AF65-F5344CB8AC3E}">
        <p14:creationId xmlns:p14="http://schemas.microsoft.com/office/powerpoint/2010/main" val="4046560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1025098"/>
            <a:ext cx="5970906" cy="5805345"/>
          </a:xfrm>
          <a:prstGeom prst="rect">
            <a:avLst/>
          </a:prstGeom>
        </p:spPr>
        <p:txBody>
          <a:bodyPr wrap="square" lIns="540000" tIns="360000" rIns="540000" bIns="360000">
            <a:spAutoFit/>
          </a:bodyPr>
          <a:lstStyle/>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b. as a slave in Maryland</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Semi-autodidact</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Escaped slavery in 1838</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Began preaching and public oratory: caught attention  of Garrison (and vice versa)</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Member of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Anti-Slavery Society</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400" b="0" i="1" u="none" strike="noStrike" kern="1200" cap="none" spc="0" normalizeH="0" baseline="0" noProof="0" dirty="0">
                <a:ln>
                  <a:noFill/>
                </a:ln>
                <a:solidFill>
                  <a:prstClr val="black"/>
                </a:solidFill>
                <a:effectLst/>
                <a:uLnTx/>
                <a:uFillTx/>
                <a:latin typeface="Calibri" panose="020F0502020204030204"/>
                <a:ea typeface="+mn-ea"/>
                <a:cs typeface="+mn-cs"/>
              </a:rPr>
              <a:t>Narrative of the Life of Frederick Douglass, an American Slave </a:t>
            </a: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(1845) published with support of Garrison</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Attracted widespread acclaim;  toured Britain and Ireland to publicise abolitionism; see </a:t>
            </a: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website</a:t>
            </a:r>
            <a:endPar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3"/>
          <p:cNvSpPr/>
          <p:nvPr/>
        </p:nvSpPr>
        <p:spPr>
          <a:xfrm>
            <a:off x="-56886" y="0"/>
            <a:ext cx="9200886" cy="1281029"/>
          </a:xfrm>
          <a:prstGeom prst="rect">
            <a:avLst/>
          </a:prstGeom>
        </p:spPr>
        <p:txBody>
          <a:bodyPr wrap="square" lIns="540000" tIns="360000" rIns="540000" bIns="36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Calibri Light" panose="020F0302020204030204"/>
                <a:ea typeface="+mn-ea"/>
                <a:cs typeface="+mn-cs"/>
              </a:rPr>
              <a:t>Frederick Douglass (1818–1895)  </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06592" y="3865294"/>
            <a:ext cx="2137408" cy="27225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a:extLst>
              <a:ext uri="{FF2B5EF4-FFF2-40B4-BE49-F238E27FC236}">
                <a16:creationId xmlns:a16="http://schemas.microsoft.com/office/drawing/2014/main" id="{2EED91AC-F335-4E0B-9BD6-B0955CAC5FA9}"/>
              </a:ext>
            </a:extLst>
          </p:cNvPr>
          <p:cNvPicPr>
            <a:picLocks noChangeAspect="1"/>
          </p:cNvPicPr>
          <p:nvPr/>
        </p:nvPicPr>
        <p:blipFill>
          <a:blip r:embed="rId5"/>
          <a:stretch>
            <a:fillRect/>
          </a:stretch>
        </p:blipFill>
        <p:spPr>
          <a:xfrm>
            <a:off x="6004560" y="1025099"/>
            <a:ext cx="3173094" cy="2567020"/>
          </a:xfrm>
          <a:prstGeom prst="rect">
            <a:avLst/>
          </a:prstGeom>
        </p:spPr>
      </p:pic>
    </p:spTree>
    <p:extLst>
      <p:ext uri="{BB962C8B-B14F-4D97-AF65-F5344CB8AC3E}">
        <p14:creationId xmlns:p14="http://schemas.microsoft.com/office/powerpoint/2010/main" val="20612264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811B2-2A1F-47E5-B5FB-58EEF7379075}"/>
              </a:ext>
            </a:extLst>
          </p:cNvPr>
          <p:cNvSpPr>
            <a:spLocks noGrp="1"/>
          </p:cNvSpPr>
          <p:nvPr>
            <p:ph type="title"/>
          </p:nvPr>
        </p:nvSpPr>
        <p:spPr>
          <a:xfrm>
            <a:off x="628649" y="37580"/>
            <a:ext cx="7886700" cy="1325563"/>
          </a:xfrm>
        </p:spPr>
        <p:txBody>
          <a:bodyPr/>
          <a:lstStyle/>
          <a:p>
            <a:r>
              <a:rPr lang="en-US" dirty="0"/>
              <a:t>What to the Slave is the 4</a:t>
            </a:r>
            <a:r>
              <a:rPr lang="en-US" baseline="30000" dirty="0"/>
              <a:t>th</a:t>
            </a:r>
            <a:r>
              <a:rPr lang="en-US" dirty="0"/>
              <a:t> July?</a:t>
            </a:r>
            <a:endParaRPr lang="en-GB" dirty="0"/>
          </a:p>
        </p:txBody>
      </p:sp>
      <p:pic>
        <p:nvPicPr>
          <p:cNvPr id="5" name="Content Placeholder 4">
            <a:extLst>
              <a:ext uri="{FF2B5EF4-FFF2-40B4-BE49-F238E27FC236}">
                <a16:creationId xmlns:a16="http://schemas.microsoft.com/office/drawing/2014/main" id="{06394FA7-F031-4E18-BCBB-DF7CAF846DF2}"/>
              </a:ext>
            </a:extLst>
          </p:cNvPr>
          <p:cNvPicPr>
            <a:picLocks noGrp="1" noChangeAspect="1"/>
          </p:cNvPicPr>
          <p:nvPr>
            <p:ph idx="1"/>
          </p:nvPr>
        </p:nvPicPr>
        <p:blipFill rotWithShape="1">
          <a:blip r:embed="rId2"/>
          <a:srcRect l="8356" t="3487" r="8686" b="1478"/>
          <a:stretch/>
        </p:blipFill>
        <p:spPr>
          <a:xfrm>
            <a:off x="6164423" y="1363143"/>
            <a:ext cx="2979575" cy="4802185"/>
          </a:xfrm>
        </p:spPr>
      </p:pic>
      <p:sp>
        <p:nvSpPr>
          <p:cNvPr id="6" name="Rectangle 5">
            <a:extLst>
              <a:ext uri="{FF2B5EF4-FFF2-40B4-BE49-F238E27FC236}">
                <a16:creationId xmlns:a16="http://schemas.microsoft.com/office/drawing/2014/main" id="{AC733B77-82AA-4E6A-8B96-77781D5ABCB4}"/>
              </a:ext>
            </a:extLst>
          </p:cNvPr>
          <p:cNvSpPr/>
          <p:nvPr/>
        </p:nvSpPr>
        <p:spPr>
          <a:xfrm>
            <a:off x="0" y="1025098"/>
            <a:ext cx="5970906" cy="5528346"/>
          </a:xfrm>
          <a:prstGeom prst="rect">
            <a:avLst/>
          </a:prstGeom>
        </p:spPr>
        <p:txBody>
          <a:bodyPr wrap="square" lIns="540000" tIns="360000" rIns="540000" bIns="360000">
            <a:spAutoFit/>
          </a:bodyPr>
          <a:lstStyle/>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Delivered Monday 5 July 1852 to Rochester Ladies' Anti-Slavery Society  </a:t>
            </a: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sz="2400" dirty="0">
              <a:solidFill>
                <a:prstClr val="black"/>
              </a:solidFill>
              <a:latin typeface="Calibri" panose="020F0502020204030204"/>
            </a:endParaRPr>
          </a:p>
          <a:p>
            <a:pPr marR="0" lvl="0" algn="just" defTabSz="457200" rtl="0" eaLnBrk="1" fontAlgn="auto" latinLnBrk="0" hangingPunct="1">
              <a:lnSpc>
                <a:spcPct val="100000"/>
              </a:lnSpc>
              <a:spcBef>
                <a:spcPts val="0"/>
              </a:spcBef>
              <a:spcAft>
                <a:spcPts val="0"/>
              </a:spcAft>
              <a:buClrTx/>
              <a:buSzTx/>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This Fourth [of] July is yours, not mine. You may rejoice, I must mourn. To drag a man in fetters into the grand illuminated temple of liberty, and call upon him to join you in joyous anthems, were inhuman mockery and sacrilegious irony. Do you mean, citizens, to mock me, by asking me to speak to-day</a:t>
            </a:r>
          </a:p>
        </p:txBody>
      </p:sp>
    </p:spTree>
    <p:extLst>
      <p:ext uri="{BB962C8B-B14F-4D97-AF65-F5344CB8AC3E}">
        <p14:creationId xmlns:p14="http://schemas.microsoft.com/office/powerpoint/2010/main" val="12163784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0"/>
            <a:ext cx="9200886" cy="5866900"/>
          </a:xfrm>
          <a:prstGeom prst="rect">
            <a:avLst/>
          </a:prstGeom>
        </p:spPr>
        <p:txBody>
          <a:bodyPr wrap="square" lIns="540000" tIns="360000" rIns="540000" bIns="360000">
            <a:spAutoFit/>
          </a:bodyPr>
          <a:lstStyle/>
          <a:p>
            <a:pPr algn="ctr"/>
            <a:r>
              <a:rPr lang="en-GB" sz="3200" b="1" dirty="0">
                <a:solidFill>
                  <a:prstClr val="black"/>
                </a:solidFill>
              </a:rPr>
              <a:t>LINCOLN-DOUGLAS DEBATES</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b="1" u="sng" dirty="0">
              <a:solidFill>
                <a:prstClr val="black"/>
              </a:solidFill>
            </a:endParaRPr>
          </a:p>
          <a:p>
            <a:endParaRPr lang="en-GB" b="1" u="sng" dirty="0">
              <a:solidFill>
                <a:prstClr val="black"/>
              </a:solidFill>
            </a:endParaRPr>
          </a:p>
          <a:p>
            <a:endParaRPr lang="en-GB" b="1" u="sng" dirty="0">
              <a:solidFill>
                <a:prstClr val="black"/>
              </a:solidFill>
            </a:endParaRPr>
          </a:p>
          <a:p>
            <a:pPr marL="342900" indent="-342900">
              <a:buFont typeface="Arial" panose="020B0604020202020204" pitchFamily="34" charset="0"/>
              <a:buChar char="•"/>
            </a:pPr>
            <a:r>
              <a:rPr lang="en-GB" sz="2400" dirty="0">
                <a:solidFill>
                  <a:prstClr val="black"/>
                </a:solidFill>
              </a:rPr>
              <a:t>Lincoln opposed to Douglas’s exercise of the popular sovereignty argument; stood against him in the 1858 Illinois Senatorial election</a:t>
            </a:r>
          </a:p>
          <a:p>
            <a:pPr marL="342900" indent="-342900">
              <a:buFont typeface="Arial" panose="020B0604020202020204" pitchFamily="34" charset="0"/>
              <a:buChar char="•"/>
            </a:pPr>
            <a:endParaRPr lang="en-GB" sz="2400" dirty="0">
              <a:solidFill>
                <a:prstClr val="black"/>
              </a:solidFill>
            </a:endParaRPr>
          </a:p>
          <a:p>
            <a:pPr marL="342900" indent="-342900">
              <a:buFont typeface="Arial" panose="020B0604020202020204" pitchFamily="34" charset="0"/>
              <a:buChar char="•"/>
            </a:pPr>
            <a:r>
              <a:rPr lang="en-GB" sz="2400" dirty="0">
                <a:solidFill>
                  <a:prstClr val="black"/>
                </a:solidFill>
              </a:rPr>
              <a:t>Challenged Douglas to series of debates which received national attention, and won Lincoln a reputation for oratory. Response to increased secessionist sentiments in South</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8841" y="852777"/>
            <a:ext cx="2741290" cy="1929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70745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0"/>
            <a:ext cx="9200886" cy="6974895"/>
          </a:xfrm>
          <a:prstGeom prst="rect">
            <a:avLst/>
          </a:prstGeom>
        </p:spPr>
        <p:txBody>
          <a:bodyPr wrap="square" lIns="540000" tIns="360000" rIns="540000" bIns="360000">
            <a:spAutoFit/>
          </a:bodyPr>
          <a:lstStyle/>
          <a:p>
            <a:pPr algn="ctr"/>
            <a:r>
              <a:rPr lang="en-GB" sz="3200" b="1" dirty="0">
                <a:solidFill>
                  <a:prstClr val="black"/>
                </a:solidFill>
              </a:rPr>
              <a:t>LINCOLN-DOUGLAS DEBATES</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b="1" u="sng" dirty="0">
              <a:solidFill>
                <a:prstClr val="black"/>
              </a:solidFill>
            </a:endParaRPr>
          </a:p>
          <a:p>
            <a:endParaRPr lang="en-GB" b="1" u="sng" dirty="0">
              <a:solidFill>
                <a:prstClr val="black"/>
              </a:solidFill>
            </a:endParaRPr>
          </a:p>
          <a:p>
            <a:endParaRPr lang="en-GB" b="1" u="sng" dirty="0">
              <a:solidFill>
                <a:prstClr val="black"/>
              </a:solidFill>
            </a:endParaRPr>
          </a:p>
          <a:p>
            <a:pPr algn="just"/>
            <a:r>
              <a:rPr lang="en-GB" sz="2400" dirty="0">
                <a:solidFill>
                  <a:srgbClr val="FF0000"/>
                </a:solidFill>
              </a:rPr>
              <a:t>A house divided against itself cannot stand</a:t>
            </a:r>
            <a:r>
              <a:rPr lang="en-GB" sz="2400" dirty="0">
                <a:solidFill>
                  <a:prstClr val="black"/>
                </a:solidFill>
              </a:rPr>
              <a:t>. </a:t>
            </a:r>
            <a:r>
              <a:rPr lang="en-GB" sz="2400" b="1" dirty="0">
                <a:solidFill>
                  <a:srgbClr val="FF0000"/>
                </a:solidFill>
              </a:rPr>
              <a:t>I believe this government cannot endure, permanently, half slave and half free</a:t>
            </a:r>
            <a:r>
              <a:rPr lang="en-GB" sz="2400" dirty="0">
                <a:solidFill>
                  <a:prstClr val="black"/>
                </a:solidFill>
              </a:rPr>
              <a:t>. I do not expect the Union to be dissolved — I do not expect the house to fall — but I do expect it will cease to be divided. </a:t>
            </a:r>
            <a:r>
              <a:rPr lang="en-GB" sz="2400" dirty="0">
                <a:solidFill>
                  <a:srgbClr val="FF0000"/>
                </a:solidFill>
              </a:rPr>
              <a:t>It will become all one thing or all the other</a:t>
            </a:r>
            <a:r>
              <a:rPr lang="en-GB" sz="2400" dirty="0">
                <a:solidFill>
                  <a:prstClr val="black"/>
                </a:solidFill>
              </a:rPr>
              <a:t>. Either the opponents of slavery will arrest the further spread of it, and place it where the public mind shall rest in the belief that it is in the course of ultimate extinction; or its advocates will push it forward, till it shall become lawful in all the States, old as well as new — North as well as South.</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8841" y="852777"/>
            <a:ext cx="2741290" cy="1929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73713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
            <a:ext cx="9200886" cy="7067228"/>
          </a:xfrm>
          <a:prstGeom prst="rect">
            <a:avLst/>
          </a:prstGeom>
        </p:spPr>
        <p:txBody>
          <a:bodyPr wrap="square" lIns="540000" tIns="360000" rIns="540000" bIns="360000">
            <a:spAutoFit/>
          </a:bodyPr>
          <a:lstStyle/>
          <a:p>
            <a:pPr algn="ctr"/>
            <a:r>
              <a:rPr lang="en-GB" sz="3200" dirty="0">
                <a:solidFill>
                  <a:prstClr val="black"/>
                </a:solidFill>
                <a:latin typeface="Calibri" panose="020F0502020204030204" pitchFamily="34" charset="0"/>
                <a:cs typeface="Calibri" panose="020F0502020204030204" pitchFamily="34" charset="0"/>
              </a:rPr>
              <a:t>LINCOLN’S ELECTION</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r>
              <a:rPr lang="en-GB" sz="2000" dirty="0">
                <a:solidFill>
                  <a:prstClr val="black"/>
                </a:solidFill>
              </a:rPr>
              <a:t>Lincoln the Republican nominee for November 1860 presidential election</a:t>
            </a:r>
          </a:p>
          <a:p>
            <a:pPr marL="342900" indent="-342900">
              <a:buFont typeface="Arial" panose="020B0604020202020204" pitchFamily="34" charset="0"/>
              <a:buChar char="•"/>
            </a:pPr>
            <a:endParaRPr lang="en-GB" sz="1400" dirty="0">
              <a:solidFill>
                <a:prstClr val="black"/>
              </a:solidFill>
            </a:endParaRPr>
          </a:p>
          <a:p>
            <a:pPr marL="342900" indent="-342900">
              <a:buFont typeface="Arial" panose="020B0604020202020204" pitchFamily="34" charset="0"/>
              <a:buChar char="•"/>
            </a:pPr>
            <a:r>
              <a:rPr lang="en-GB" sz="2000" dirty="0">
                <a:solidFill>
                  <a:prstClr val="black"/>
                </a:solidFill>
              </a:rPr>
              <a:t>Democratic candidacy split between John C Breckinridge (‘Southern Democrats’) and Douglas, plus Constitutional Union Party of non-secessionist southern ex-Whigs and Democrats</a:t>
            </a:r>
          </a:p>
          <a:p>
            <a:pPr marL="342900" indent="-342900">
              <a:buFont typeface="Arial" panose="020B0604020202020204" pitchFamily="34" charset="0"/>
              <a:buChar char="•"/>
            </a:pPr>
            <a:endParaRPr lang="en-GB" sz="1600" dirty="0">
              <a:solidFill>
                <a:prstClr val="black"/>
              </a:solidFill>
            </a:endParaRPr>
          </a:p>
          <a:p>
            <a:pPr marL="342900" indent="-342900">
              <a:buFont typeface="Arial" panose="020B0604020202020204" pitchFamily="34" charset="0"/>
              <a:buChar char="•"/>
            </a:pPr>
            <a:r>
              <a:rPr lang="en-GB" sz="2000" dirty="0">
                <a:solidFill>
                  <a:prstClr val="black"/>
                </a:solidFill>
              </a:rPr>
              <a:t>Exaggerating sectional differences: polarization between North/West (Republican) and South (Democrats of various stripes)</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824" y="850897"/>
            <a:ext cx="3980867" cy="317552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3539" y="850897"/>
            <a:ext cx="3747511" cy="3175527"/>
          </a:xfrm>
          <a:prstGeom prst="rect">
            <a:avLst/>
          </a:prstGeom>
        </p:spPr>
      </p:pic>
      <p:sp>
        <p:nvSpPr>
          <p:cNvPr id="6" name="Rectangle 5"/>
          <p:cNvSpPr/>
          <p:nvPr/>
        </p:nvSpPr>
        <p:spPr>
          <a:xfrm>
            <a:off x="938833" y="908732"/>
            <a:ext cx="1080120" cy="783869"/>
          </a:xfrm>
          <a:prstGeom prst="rect">
            <a:avLst/>
          </a:prstGeom>
        </p:spPr>
        <p:txBody>
          <a:bodyPr wrap="square">
            <a:spAutoFit/>
          </a:bodyPr>
          <a:lstStyle/>
          <a:p>
            <a:pPr algn="r">
              <a:lnSpc>
                <a:spcPct val="107000"/>
              </a:lnSpc>
              <a:spcAft>
                <a:spcPts val="800"/>
              </a:spcAft>
            </a:pP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1856 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5095112" y="1051607"/>
            <a:ext cx="1108907" cy="783869"/>
          </a:xfrm>
          <a:prstGeom prst="rect">
            <a:avLst/>
          </a:prstGeom>
        </p:spPr>
        <p:txBody>
          <a:bodyPr wrap="square">
            <a:spAutoFit/>
          </a:bodyPr>
          <a:lstStyle/>
          <a:p>
            <a:pPr algn="r">
              <a:lnSpc>
                <a:spcPct val="107000"/>
              </a:lnSpc>
              <a:spcAft>
                <a:spcPts val="800"/>
              </a:spcAft>
            </a:pP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1860 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061562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6"/>
            <a:ext cx="7681110" cy="6790230"/>
          </a:xfrm>
          <a:prstGeom prst="rect">
            <a:avLst/>
          </a:prstGeom>
        </p:spPr>
        <p:txBody>
          <a:bodyPr wrap="square" lIns="540000" tIns="360000" rIns="540000" bIns="360000">
            <a:spAutoFit/>
          </a:bodyPr>
          <a:lstStyle/>
          <a:p>
            <a:pPr algn="ctr"/>
            <a:r>
              <a:rPr lang="en-GB" sz="3200" b="1" dirty="0">
                <a:solidFill>
                  <a:prstClr val="black"/>
                </a:solidFill>
              </a:rPr>
              <a:t>Secession </a:t>
            </a:r>
          </a:p>
          <a:p>
            <a:endParaRPr lang="en-GB" sz="2000" b="1" u="sng" dirty="0">
              <a:solidFill>
                <a:prstClr val="black"/>
              </a:solidFill>
            </a:endParaRPr>
          </a:p>
          <a:p>
            <a:pPr algn="just"/>
            <a:r>
              <a:rPr lang="en-GB" sz="2400" dirty="0">
                <a:solidFill>
                  <a:prstClr val="black"/>
                </a:solidFill>
              </a:rPr>
              <a:t>“The people of the State of South Carolina, in Convention assembled, on the 26th day of April, AD 1852, declared that the </a:t>
            </a:r>
            <a:r>
              <a:rPr lang="en-GB" sz="2400" b="1" dirty="0">
                <a:solidFill>
                  <a:prstClr val="black"/>
                </a:solidFill>
              </a:rPr>
              <a:t>frequent violations of the Constitution of the United States by the Federal Government, and its encroachments upon the reserved rights of the States, fully justified this State in then withdrawing from the Federal Union</a:t>
            </a:r>
            <a:r>
              <a:rPr lang="en-GB" sz="2400" dirty="0">
                <a:solidFill>
                  <a:prstClr val="black"/>
                </a:solidFill>
              </a:rPr>
              <a:t>; but in deference to the opinions and wishes of the other </a:t>
            </a:r>
            <a:r>
              <a:rPr lang="en-GB" sz="2400" b="1" dirty="0">
                <a:solidFill>
                  <a:srgbClr val="FF0000"/>
                </a:solidFill>
              </a:rPr>
              <a:t>slaveholding States</a:t>
            </a:r>
            <a:r>
              <a:rPr lang="en-GB" sz="2400" dirty="0">
                <a:solidFill>
                  <a:prstClr val="black"/>
                </a:solidFill>
              </a:rPr>
              <a:t>, she forbore at that time to exercise this right. Since that time, these </a:t>
            </a:r>
            <a:r>
              <a:rPr lang="en-GB" sz="2400" b="1" dirty="0">
                <a:solidFill>
                  <a:prstClr val="black"/>
                </a:solidFill>
              </a:rPr>
              <a:t>encroachments have continued to increase, and further forbearance ceases to be a virtue</a:t>
            </a:r>
            <a:r>
              <a:rPr lang="en-GB" sz="2400" dirty="0">
                <a:solidFill>
                  <a:prstClr val="black"/>
                </a:solidFill>
              </a:rPr>
              <a:t>.”</a:t>
            </a:r>
          </a:p>
          <a:p>
            <a:pPr marL="342900" indent="-342900" algn="r">
              <a:buFontTx/>
              <a:buChar char="-"/>
            </a:pPr>
            <a:r>
              <a:rPr lang="en-GB" i="1" dirty="0"/>
              <a:t>Declaration of the Immediate Causes Which Induce and Justify the Secession of South Carolina from the Federal Union</a:t>
            </a:r>
            <a:r>
              <a:rPr lang="en-GB" dirty="0"/>
              <a:t>, December 20 1860</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30317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0"/>
            <a:ext cx="7624223" cy="6851785"/>
          </a:xfrm>
          <a:prstGeom prst="rect">
            <a:avLst/>
          </a:prstGeom>
        </p:spPr>
        <p:txBody>
          <a:bodyPr wrap="square" lIns="540000" tIns="360000" rIns="540000" bIns="360000">
            <a:spAutoFit/>
          </a:bodyPr>
          <a:lstStyle/>
          <a:p>
            <a:pPr algn="ctr"/>
            <a:r>
              <a:rPr lang="en-GB" sz="3200" b="1" dirty="0">
                <a:solidFill>
                  <a:prstClr val="black"/>
                </a:solidFill>
                <a:latin typeface="Calibri" panose="020F0502020204030204" pitchFamily="34" charset="0"/>
                <a:cs typeface="Calibri" panose="020F0502020204030204" pitchFamily="34" charset="0"/>
              </a:rPr>
              <a:t>Secession </a:t>
            </a:r>
          </a:p>
          <a:p>
            <a:endParaRPr lang="en-GB" sz="2000" b="1" u="sng" dirty="0">
              <a:solidFill>
                <a:prstClr val="black"/>
              </a:solidFill>
            </a:endParaRPr>
          </a:p>
          <a:p>
            <a:pPr algn="just"/>
            <a:r>
              <a:rPr lang="en-GB" sz="2400" dirty="0">
                <a:solidFill>
                  <a:prstClr val="black"/>
                </a:solidFill>
              </a:rPr>
              <a:t>“</a:t>
            </a:r>
            <a:r>
              <a:rPr lang="en-GB" sz="2400" b="1" dirty="0">
                <a:solidFill>
                  <a:prstClr val="black"/>
                </a:solidFill>
              </a:rPr>
              <a:t>An increasing </a:t>
            </a:r>
            <a:r>
              <a:rPr lang="en-GB" sz="2400" b="1" dirty="0">
                <a:solidFill>
                  <a:srgbClr val="FF0000"/>
                </a:solidFill>
              </a:rPr>
              <a:t>hostility on the part of the non-slaveholding States to the institution of slavery</a:t>
            </a:r>
            <a:r>
              <a:rPr lang="en-GB" sz="2400" dirty="0">
                <a:solidFill>
                  <a:srgbClr val="FF0000"/>
                </a:solidFill>
              </a:rPr>
              <a:t>, </a:t>
            </a:r>
            <a:r>
              <a:rPr lang="en-GB" sz="2400" dirty="0">
                <a:solidFill>
                  <a:prstClr val="black"/>
                </a:solidFill>
              </a:rPr>
              <a:t>has led to a disregard of their obligations [to other slave states], and the laws of the General Government have ceased to effect the objects of the Constitution.</a:t>
            </a:r>
          </a:p>
          <a:p>
            <a:pPr algn="just"/>
            <a:r>
              <a:rPr lang="en-GB" sz="2400" i="1" dirty="0">
                <a:solidFill>
                  <a:prstClr val="black"/>
                </a:solidFill>
              </a:rPr>
              <a:t>	“… </a:t>
            </a:r>
            <a:r>
              <a:rPr lang="en-GB" sz="2400" b="1" dirty="0"/>
              <a:t>The </a:t>
            </a:r>
            <a:r>
              <a:rPr lang="en-GB" sz="2400" b="1" dirty="0">
                <a:solidFill>
                  <a:srgbClr val="FF0000"/>
                </a:solidFill>
              </a:rPr>
              <a:t>right</a:t>
            </a:r>
            <a:r>
              <a:rPr lang="en-GB" sz="2400" b="1" dirty="0"/>
              <a:t> of property in slaves was recognized by giving to free persons distinct political rights, by giving them the right to represent, and burthening them with direct taxes for three-fifths of their slaves; by authorizing the importation of slaves for twenty years; and by stipulating for the rendition of fugitives from labour</a:t>
            </a:r>
            <a:r>
              <a:rPr lang="en-GB" sz="2400" dirty="0"/>
              <a:t>.”</a:t>
            </a:r>
            <a:endParaRPr lang="en-GB" sz="2400" i="1" dirty="0">
              <a:solidFill>
                <a:prstClr val="black"/>
              </a:solidFill>
            </a:endParaRPr>
          </a:p>
          <a:p>
            <a:pPr marL="285750" indent="-285750" algn="r">
              <a:buFontTx/>
              <a:buChar char="-"/>
            </a:pPr>
            <a:r>
              <a:rPr lang="en-GB" sz="1700" i="1" dirty="0"/>
              <a:t>Declaration of … the Secession of South Carolina from the Federal Union</a:t>
            </a:r>
            <a:r>
              <a:rPr lang="en-GB" sz="1700" dirty="0"/>
              <a:t>, December 20 1860</a:t>
            </a:r>
            <a:endParaRPr lang="en-GB" sz="16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34349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4481905"/>
          </a:xfrm>
          <a:prstGeom prst="rect">
            <a:avLst/>
          </a:prstGeom>
        </p:spPr>
        <p:txBody>
          <a:bodyPr wrap="square" lIns="540000" tIns="360000" rIns="540000" bIns="360000">
            <a:spAutoFit/>
          </a:bodyPr>
          <a:lstStyle/>
          <a:p>
            <a:pPr algn="ctr"/>
            <a:r>
              <a:rPr lang="en-GB" sz="2400" b="1" dirty="0">
                <a:solidFill>
                  <a:prstClr val="black"/>
                </a:solidFill>
              </a:rPr>
              <a:t>The Civil War: Key Events</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575" y="784470"/>
            <a:ext cx="4233795" cy="2787553"/>
          </a:xfrm>
          <a:prstGeom prst="rect">
            <a:avLst/>
          </a:prstGeom>
        </p:spPr>
      </p:pic>
      <p:pic>
        <p:nvPicPr>
          <p:cNvPr id="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5166" y="784470"/>
            <a:ext cx="1947643" cy="1078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60232" y="784470"/>
            <a:ext cx="1803261" cy="10819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88434" y="3505128"/>
            <a:ext cx="5426075" cy="3322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0" y="4250712"/>
            <a:ext cx="3344930" cy="2031325"/>
          </a:xfrm>
          <a:prstGeom prst="rect">
            <a:avLst/>
          </a:prstGeom>
        </p:spPr>
        <p:txBody>
          <a:bodyPr wrap="square">
            <a:spAutoFit/>
          </a:bodyPr>
          <a:lstStyle/>
          <a:p>
            <a:pPr marL="342900" indent="-342900" algn="just">
              <a:buFont typeface="Arial" panose="020B0604020202020204" pitchFamily="34" charset="0"/>
              <a:buChar char="•"/>
            </a:pPr>
            <a:r>
              <a:rPr lang="en-GB" dirty="0">
                <a:solidFill>
                  <a:prstClr val="black"/>
                </a:solidFill>
              </a:rPr>
              <a:t>Successful siege of the Federal arsenal Fort Sumter opened direct hostilities between newly-est. Confederate States of America (CSA) and states remaining loyal to the Union</a:t>
            </a:r>
          </a:p>
        </p:txBody>
      </p:sp>
    </p:spTree>
    <p:extLst>
      <p:ext uri="{BB962C8B-B14F-4D97-AF65-F5344CB8AC3E}">
        <p14:creationId xmlns:p14="http://schemas.microsoft.com/office/powerpoint/2010/main" val="6523118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918"/>
            <a:ext cx="9200887" cy="6328565"/>
          </a:xfrm>
          <a:prstGeom prst="rect">
            <a:avLst/>
          </a:prstGeom>
        </p:spPr>
        <p:txBody>
          <a:bodyPr wrap="square" lIns="540000" tIns="360000" rIns="540000" bIns="360000">
            <a:spAutoFit/>
          </a:bodyPr>
          <a:lstStyle/>
          <a:p>
            <a:pPr algn="ctr"/>
            <a:r>
              <a:rPr lang="en-GB" sz="2400" b="1" dirty="0">
                <a:solidFill>
                  <a:prstClr val="black"/>
                </a:solidFill>
                <a:latin typeface="Calibri" panose="020F0502020204030204" pitchFamily="34" charset="0"/>
                <a:cs typeface="Calibri" panose="020F0502020204030204" pitchFamily="34" charset="0"/>
              </a:rPr>
              <a:t>The Civil War: Key Events</a:t>
            </a:r>
          </a:p>
          <a:p>
            <a:endParaRPr lang="en-GB" sz="2000" b="1" u="sng" dirty="0">
              <a:solidFill>
                <a:prstClr val="black"/>
              </a:solidFill>
            </a:endParaRPr>
          </a:p>
          <a:p>
            <a:pPr marL="342900" indent="-342900">
              <a:buFont typeface="Arial" panose="020B0604020202020204" pitchFamily="34" charset="0"/>
              <a:buChar char="•"/>
            </a:pPr>
            <a:r>
              <a:rPr lang="en-GB" sz="2000" dirty="0">
                <a:solidFill>
                  <a:prstClr val="black"/>
                </a:solidFill>
              </a:rPr>
              <a:t>Several important victories for the South on the eastern theatre in early years of war</a:t>
            </a:r>
          </a:p>
          <a:p>
            <a:endParaRPr lang="en-GB" sz="2000" dirty="0">
              <a:solidFill>
                <a:prstClr val="black"/>
              </a:solidFill>
            </a:endParaRP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9672" y="1628800"/>
            <a:ext cx="6556787" cy="5037224"/>
          </a:xfrm>
          <a:prstGeom prst="rect">
            <a:avLst/>
          </a:prstGeom>
        </p:spPr>
      </p:pic>
    </p:spTree>
    <p:extLst>
      <p:ext uri="{BB962C8B-B14F-4D97-AF65-F5344CB8AC3E}">
        <p14:creationId xmlns:p14="http://schemas.microsoft.com/office/powerpoint/2010/main" val="12830771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918"/>
            <a:ext cx="9200887" cy="6574786"/>
          </a:xfrm>
          <a:prstGeom prst="rect">
            <a:avLst/>
          </a:prstGeom>
        </p:spPr>
        <p:txBody>
          <a:bodyPr wrap="square" lIns="540000" tIns="360000" rIns="540000" bIns="360000">
            <a:spAutoFit/>
          </a:bodyPr>
          <a:lstStyle/>
          <a:p>
            <a:pPr algn="ctr"/>
            <a:r>
              <a:rPr lang="en-GB" sz="2400" b="1" dirty="0">
                <a:solidFill>
                  <a:prstClr val="black"/>
                </a:solidFill>
              </a:rPr>
              <a:t>The Civil War: Key Events</a:t>
            </a:r>
          </a:p>
          <a:p>
            <a:endParaRPr lang="en-GB" sz="1000" b="1" u="sng" dirty="0">
              <a:solidFill>
                <a:prstClr val="black"/>
              </a:solidFill>
            </a:endParaRPr>
          </a:p>
          <a:p>
            <a:pPr marL="342900" indent="-342900">
              <a:buFont typeface="Arial" panose="020B0604020202020204" pitchFamily="34" charset="0"/>
              <a:buChar char="•"/>
            </a:pPr>
            <a:r>
              <a:rPr lang="en-GB" sz="2000" dirty="0">
                <a:solidFill>
                  <a:prstClr val="black"/>
                </a:solidFill>
              </a:rPr>
              <a:t>By 1862, though, northern forces captured several locations in the South – most notably the port of New Orleans (the importance of which was heightened in the context of the Union naval blockade)</a:t>
            </a:r>
          </a:p>
          <a:p>
            <a:endParaRPr lang="en-GB" sz="2000" dirty="0">
              <a:solidFill>
                <a:prstClr val="black"/>
              </a:solidFill>
            </a:endParaRP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9712" y="2028569"/>
            <a:ext cx="5918933" cy="4540299"/>
          </a:xfrm>
          <a:prstGeom prst="rect">
            <a:avLst/>
          </a:prstGeom>
        </p:spPr>
      </p:pic>
    </p:spTree>
    <p:extLst>
      <p:ext uri="{BB962C8B-B14F-4D97-AF65-F5344CB8AC3E}">
        <p14:creationId xmlns:p14="http://schemas.microsoft.com/office/powerpoint/2010/main" val="5022261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574786"/>
          </a:xfrm>
          <a:prstGeom prst="rect">
            <a:avLst/>
          </a:prstGeom>
        </p:spPr>
        <p:txBody>
          <a:bodyPr wrap="square" lIns="540000" tIns="360000" rIns="540000" bIns="360000">
            <a:spAutoFit/>
          </a:bodyPr>
          <a:lstStyle/>
          <a:p>
            <a:pPr algn="ctr"/>
            <a:r>
              <a:rPr lang="en-GB" sz="2400" dirty="0">
                <a:solidFill>
                  <a:prstClr val="black"/>
                </a:solidFill>
                <a:latin typeface="Calibri" panose="020F0502020204030204" pitchFamily="34" charset="0"/>
                <a:cs typeface="Calibri" panose="020F0502020204030204" pitchFamily="34" charset="0"/>
              </a:rPr>
              <a:t>The Civil War: Key Events</a:t>
            </a:r>
          </a:p>
          <a:p>
            <a:endParaRPr lang="en-GB" sz="1000" b="1" dirty="0">
              <a:solidFill>
                <a:prstClr val="black"/>
              </a:solidFill>
            </a:endParaRPr>
          </a:p>
          <a:p>
            <a:pPr marL="342900" indent="-342900">
              <a:buFont typeface="Arial" panose="020B0604020202020204" pitchFamily="34" charset="0"/>
              <a:buChar char="•"/>
            </a:pPr>
            <a:r>
              <a:rPr lang="en-GB" sz="2000" dirty="0">
                <a:solidFill>
                  <a:prstClr val="black"/>
                </a:solidFill>
              </a:rPr>
              <a:t>Further Union victories in south throughout 1863 and 1864</a:t>
            </a:r>
          </a:p>
          <a:p>
            <a:endParaRPr lang="en-GB" sz="1000" b="1" dirty="0">
              <a:solidFill>
                <a:prstClr val="black"/>
              </a:solidFill>
            </a:endParaRPr>
          </a:p>
          <a:p>
            <a:r>
              <a:rPr lang="en-GB" sz="2000" b="1" dirty="0">
                <a:solidFill>
                  <a:prstClr val="black"/>
                </a:solidFill>
              </a:rPr>
              <a:t>		1863					1864-1865</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r>
              <a:rPr lang="en-GB" sz="2000" dirty="0">
                <a:solidFill>
                  <a:prstClr val="black"/>
                </a:solidFill>
              </a:rPr>
              <a:t>Confederate forces eventually surrender at Appomattox, April 9 1865</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4392" y="1655469"/>
            <a:ext cx="3729608" cy="3765539"/>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1071" y="1772816"/>
            <a:ext cx="4668961" cy="3530846"/>
          </a:xfrm>
          <a:prstGeom prst="rect">
            <a:avLst/>
          </a:prstGeom>
        </p:spPr>
      </p:pic>
    </p:spTree>
    <p:extLst>
      <p:ext uri="{BB962C8B-B14F-4D97-AF65-F5344CB8AC3E}">
        <p14:creationId xmlns:p14="http://schemas.microsoft.com/office/powerpoint/2010/main" val="11857210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4000" y="149224"/>
            <a:ext cx="8610600" cy="2798445"/>
          </a:xfrm>
          <a:prstGeom prst="rect">
            <a:avLst/>
          </a:prstGeom>
        </p:spPr>
      </p:pic>
      <p:pic>
        <p:nvPicPr>
          <p:cNvPr id="3" name="Picture 2"/>
          <p:cNvPicPr>
            <a:picLocks noChangeAspect="1"/>
          </p:cNvPicPr>
          <p:nvPr/>
        </p:nvPicPr>
        <p:blipFill>
          <a:blip r:embed="rId3"/>
          <a:stretch>
            <a:fillRect/>
          </a:stretch>
        </p:blipFill>
        <p:spPr>
          <a:xfrm>
            <a:off x="254000" y="4502071"/>
            <a:ext cx="5956300" cy="2355929"/>
          </a:xfrm>
          <a:prstGeom prst="rect">
            <a:avLst/>
          </a:prstGeom>
        </p:spPr>
      </p:pic>
      <p:sp>
        <p:nvSpPr>
          <p:cNvPr id="4" name="Rectangle 3"/>
          <p:cNvSpPr/>
          <p:nvPr/>
        </p:nvSpPr>
        <p:spPr>
          <a:xfrm>
            <a:off x="2374900" y="4717534"/>
            <a:ext cx="3083536" cy="369332"/>
          </a:xfrm>
          <a:prstGeom prst="rect">
            <a:avLst/>
          </a:prstGeom>
        </p:spPr>
        <p:txBody>
          <a:bodyPr wrap="none">
            <a:spAutoFit/>
          </a:bodyPr>
          <a:lstStyle/>
          <a:p>
            <a:r>
              <a:rPr lang="en-GB" dirty="0"/>
              <a:t>Civil War Service by Population</a:t>
            </a:r>
          </a:p>
        </p:txBody>
      </p:sp>
      <p:sp>
        <p:nvSpPr>
          <p:cNvPr id="5" name="Rectangle 4"/>
          <p:cNvSpPr/>
          <p:nvPr/>
        </p:nvSpPr>
        <p:spPr>
          <a:xfrm>
            <a:off x="5274153" y="1179115"/>
            <a:ext cx="3269293" cy="369332"/>
          </a:xfrm>
          <a:prstGeom prst="rect">
            <a:avLst/>
          </a:prstGeom>
        </p:spPr>
        <p:txBody>
          <a:bodyPr wrap="none">
            <a:spAutoFit/>
          </a:bodyPr>
          <a:lstStyle/>
          <a:p>
            <a:r>
              <a:rPr lang="en-GB" dirty="0"/>
              <a:t>Military Losses in American Wars</a:t>
            </a:r>
          </a:p>
        </p:txBody>
      </p:sp>
      <p:pic>
        <p:nvPicPr>
          <p:cNvPr id="6" name="Picture 5"/>
          <p:cNvPicPr>
            <a:picLocks noChangeAspect="1"/>
          </p:cNvPicPr>
          <p:nvPr/>
        </p:nvPicPr>
        <p:blipFill>
          <a:blip r:embed="rId4"/>
          <a:stretch>
            <a:fillRect/>
          </a:stretch>
        </p:blipFill>
        <p:spPr>
          <a:xfrm>
            <a:off x="5458436" y="2057400"/>
            <a:ext cx="3607594" cy="2565400"/>
          </a:xfrm>
          <a:prstGeom prst="rect">
            <a:avLst/>
          </a:prstGeom>
        </p:spPr>
      </p:pic>
      <p:sp>
        <p:nvSpPr>
          <p:cNvPr id="7" name="Rectangle 6"/>
          <p:cNvSpPr/>
          <p:nvPr/>
        </p:nvSpPr>
        <p:spPr>
          <a:xfrm>
            <a:off x="731757" y="3042403"/>
            <a:ext cx="3184911" cy="1200329"/>
          </a:xfrm>
          <a:prstGeom prst="rect">
            <a:avLst/>
          </a:prstGeom>
        </p:spPr>
        <p:txBody>
          <a:bodyPr wrap="none">
            <a:spAutoFit/>
          </a:bodyPr>
          <a:lstStyle/>
          <a:p>
            <a:r>
              <a:rPr lang="en-GB" dirty="0"/>
              <a:t>Total est. casualties = c. 620,000</a:t>
            </a:r>
          </a:p>
          <a:p>
            <a:endParaRPr lang="en-GB" dirty="0"/>
          </a:p>
          <a:p>
            <a:r>
              <a:rPr lang="en-GB" dirty="0"/>
              <a:t>Union = c. 360,000</a:t>
            </a:r>
          </a:p>
          <a:p>
            <a:r>
              <a:rPr lang="en-GB" dirty="0"/>
              <a:t>Confederacy =  c. 258,000</a:t>
            </a:r>
          </a:p>
        </p:txBody>
      </p:sp>
    </p:spTree>
    <p:extLst>
      <p:ext uri="{BB962C8B-B14F-4D97-AF65-F5344CB8AC3E}">
        <p14:creationId xmlns:p14="http://schemas.microsoft.com/office/powerpoint/2010/main" val="20137288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267009"/>
          </a:xfrm>
          <a:prstGeom prst="rect">
            <a:avLst/>
          </a:prstGeom>
        </p:spPr>
        <p:txBody>
          <a:bodyPr wrap="square" lIns="540000" tIns="360000" rIns="540000" bIns="360000">
            <a:spAutoFit/>
          </a:bodyPr>
          <a:lstStyle/>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lgn="just">
              <a:buFont typeface="Arial" panose="020B0604020202020204" pitchFamily="34" charset="0"/>
              <a:buChar char="•"/>
            </a:pPr>
            <a:r>
              <a:rPr lang="en-GB" sz="2000" dirty="0">
                <a:solidFill>
                  <a:prstClr val="black"/>
                </a:solidFill>
              </a:rPr>
              <a:t>Outcome of Civil War reflected demographic, social and economic differences between North and South</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Pitted agricultural, plantation economy based on the cultivation of a few staples (tobacco and – especially – cotton) against an industrial(ising) one, based increasingly on manufacture  </a:t>
            </a:r>
          </a:p>
          <a:p>
            <a:endParaRPr lang="en-GB" sz="20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374" y="1276944"/>
            <a:ext cx="8360097" cy="1991695"/>
          </a:xfrm>
          <a:prstGeom prst="rect">
            <a:avLst/>
          </a:prstGeom>
        </p:spPr>
      </p:pic>
      <p:sp>
        <p:nvSpPr>
          <p:cNvPr id="6" name="TextBox 5">
            <a:extLst>
              <a:ext uri="{FF2B5EF4-FFF2-40B4-BE49-F238E27FC236}">
                <a16:creationId xmlns:a16="http://schemas.microsoft.com/office/drawing/2014/main" id="{A73BC0FB-4A0B-4614-A746-ED1B19F0B1FF}"/>
              </a:ext>
            </a:extLst>
          </p:cNvPr>
          <p:cNvSpPr txBox="1"/>
          <p:nvPr/>
        </p:nvSpPr>
        <p:spPr>
          <a:xfrm>
            <a:off x="155574" y="349309"/>
            <a:ext cx="8988425" cy="584775"/>
          </a:xfrm>
          <a:prstGeom prst="rect">
            <a:avLst/>
          </a:prstGeom>
          <a:noFill/>
        </p:spPr>
        <p:txBody>
          <a:bodyPr wrap="square">
            <a:spAutoFit/>
          </a:bodyPr>
          <a:lstStyle/>
          <a:p>
            <a:pPr algn="ctr"/>
            <a:r>
              <a:rPr lang="en-GB" sz="3200" b="1" dirty="0">
                <a:solidFill>
                  <a:prstClr val="black"/>
                </a:solidFill>
                <a:latin typeface="Calibri" panose="020F0502020204030204" pitchFamily="34" charset="0"/>
                <a:cs typeface="Calibri" panose="020F0502020204030204" pitchFamily="34" charset="0"/>
              </a:rPr>
              <a:t>The Civil War: Regional Contrasts </a:t>
            </a:r>
          </a:p>
        </p:txBody>
      </p:sp>
    </p:spTree>
    <p:extLst>
      <p:ext uri="{BB962C8B-B14F-4D97-AF65-F5344CB8AC3E}">
        <p14:creationId xmlns:p14="http://schemas.microsoft.com/office/powerpoint/2010/main" val="11086180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7498116"/>
          </a:xfrm>
          <a:prstGeom prst="rect">
            <a:avLst/>
          </a:prstGeom>
        </p:spPr>
        <p:txBody>
          <a:bodyPr wrap="square" lIns="540000" tIns="360000" rIns="540000" bIns="360000">
            <a:spAutoFit/>
          </a:bodyPr>
          <a:lstStyle/>
          <a:p>
            <a:pPr algn="ctr"/>
            <a:r>
              <a:rPr lang="en-GB" sz="2400" b="1" dirty="0">
                <a:solidFill>
                  <a:prstClr val="black"/>
                </a:solidFill>
                <a:latin typeface="Calibri" panose="020F0502020204030204" pitchFamily="34" charset="0"/>
                <a:cs typeface="Calibri" panose="020F0502020204030204" pitchFamily="34" charset="0"/>
              </a:rPr>
              <a:t>Emancipation Proclamation</a:t>
            </a:r>
          </a:p>
          <a:p>
            <a:endParaRPr lang="en-GB" sz="2000" b="1" u="sng"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r>
              <a:rPr lang="en-GB" sz="2000" dirty="0">
                <a:solidFill>
                  <a:prstClr val="black"/>
                </a:solidFill>
              </a:rPr>
              <a:t>“… All persons held as slaves within </a:t>
            </a:r>
            <a:r>
              <a:rPr lang="en-GB" sz="2000" dirty="0">
                <a:solidFill>
                  <a:srgbClr val="FF0000"/>
                </a:solidFill>
              </a:rPr>
              <a:t>any State or designated part of a State, the people whereof shall then be in </a:t>
            </a:r>
            <a:r>
              <a:rPr lang="en-GB" sz="2000" b="1" dirty="0">
                <a:solidFill>
                  <a:srgbClr val="FF0000"/>
                </a:solidFill>
              </a:rPr>
              <a:t>rebellion</a:t>
            </a:r>
            <a:r>
              <a:rPr lang="en-GB" sz="2000" dirty="0">
                <a:solidFill>
                  <a:srgbClr val="FF0000"/>
                </a:solidFill>
              </a:rPr>
              <a:t> against the United States</a:t>
            </a:r>
            <a:r>
              <a:rPr lang="en-GB" sz="2000" dirty="0">
                <a:solidFill>
                  <a:prstClr val="black"/>
                </a:solidFill>
              </a:rPr>
              <a:t>, shall be </a:t>
            </a:r>
            <a:r>
              <a:rPr lang="en-GB" sz="2000" b="1" dirty="0">
                <a:solidFill>
                  <a:srgbClr val="FF0000"/>
                </a:solidFill>
              </a:rPr>
              <a:t>thenceforward and forever free</a:t>
            </a:r>
            <a:r>
              <a:rPr lang="en-GB" sz="2000" dirty="0">
                <a:solidFill>
                  <a:prstClr val="black"/>
                </a:solidFill>
              </a:rPr>
              <a:t>; and the Executive Government of the United States, including the military and naval authority thereof, will </a:t>
            </a:r>
            <a:r>
              <a:rPr lang="en-GB" sz="2000" dirty="0">
                <a:solidFill>
                  <a:srgbClr val="FF0000"/>
                </a:solidFill>
              </a:rPr>
              <a:t>recognize and maintain the freedom of such persons</a:t>
            </a:r>
            <a:r>
              <a:rPr lang="en-GB" sz="2000" dirty="0">
                <a:solidFill>
                  <a:prstClr val="black"/>
                </a:solidFill>
              </a:rPr>
              <a:t>, and will do no act or acts to repress such persons in any efforts they may make for their actual freedom.”</a:t>
            </a:r>
          </a:p>
          <a:p>
            <a:pPr marL="342900" indent="-342900" algn="r">
              <a:buFontTx/>
              <a:buChar char="-"/>
            </a:pPr>
            <a:r>
              <a:rPr lang="en-GB" sz="2000" dirty="0">
                <a:solidFill>
                  <a:prstClr val="black"/>
                </a:solidFill>
              </a:rPr>
              <a:t>Abraham Lincoln, Emancipation Proclamation, January 1 1863</a:t>
            </a:r>
          </a:p>
          <a:p>
            <a:pPr algn="just"/>
            <a:endParaRPr lang="en-GB" sz="2000" dirty="0">
              <a:solidFill>
                <a:prstClr val="black"/>
              </a:solidFill>
            </a:endParaRPr>
          </a:p>
          <a:p>
            <a:pPr algn="just"/>
            <a:r>
              <a:rPr lang="en-GB" sz="2000" dirty="0">
                <a:solidFill>
                  <a:prstClr val="black"/>
                </a:solidFill>
              </a:rPr>
              <a:t> </a:t>
            </a:r>
          </a:p>
          <a:p>
            <a:pPr algn="just"/>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7903" y="836712"/>
            <a:ext cx="5250843" cy="3240360"/>
          </a:xfrm>
          <a:prstGeom prst="rect">
            <a:avLst/>
          </a:prstGeom>
        </p:spPr>
      </p:pic>
    </p:spTree>
    <p:extLst>
      <p:ext uri="{BB962C8B-B14F-4D97-AF65-F5344CB8AC3E}">
        <p14:creationId xmlns:p14="http://schemas.microsoft.com/office/powerpoint/2010/main" val="25322922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1835027"/>
          </a:xfrm>
          <a:prstGeom prst="rect">
            <a:avLst/>
          </a:prstGeom>
        </p:spPr>
        <p:txBody>
          <a:bodyPr wrap="square" lIns="540000" tIns="360000" rIns="540000" bIns="360000">
            <a:spAutoFit/>
          </a:bodyPr>
          <a:lstStyle/>
          <a:p>
            <a:pPr algn="ctr"/>
            <a:r>
              <a:rPr lang="en-GB" sz="2800" b="1" dirty="0">
                <a:solidFill>
                  <a:prstClr val="black"/>
                </a:solidFill>
                <a:latin typeface="+mj-lt"/>
              </a:rPr>
              <a:t>Emancipation Proclamation</a:t>
            </a:r>
          </a:p>
          <a:p>
            <a:endParaRPr lang="en-GB" sz="2400" b="1" u="sng" dirty="0">
              <a:solidFill>
                <a:prstClr val="black"/>
              </a:solidFill>
            </a:endParaRPr>
          </a:p>
          <a:p>
            <a:pPr algn="just"/>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41712" y="1052736"/>
            <a:ext cx="3768890" cy="4869160"/>
          </a:xfrm>
          <a:prstGeom prst="rect">
            <a:avLst/>
          </a:prstGeom>
        </p:spPr>
      </p:pic>
      <p:sp>
        <p:nvSpPr>
          <p:cNvPr id="11" name="Rectangle 10"/>
          <p:cNvSpPr/>
          <p:nvPr/>
        </p:nvSpPr>
        <p:spPr>
          <a:xfrm>
            <a:off x="-56889" y="761581"/>
            <a:ext cx="5398601" cy="5959233"/>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a:t>Federal troops and government made protector and guarantor of African Americans’ rights, freedom and liberty – and empowered to assist enslaved peoples obtain  freedom </a:t>
            </a:r>
          </a:p>
          <a:p>
            <a:pPr algn="just"/>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Asserted based on “the power in [Lincoln] vested as </a:t>
            </a:r>
            <a:r>
              <a:rPr lang="en-GB" sz="2000" dirty="0">
                <a:solidFill>
                  <a:srgbClr val="FF0000"/>
                </a:solidFill>
              </a:rPr>
              <a:t>Commander-in-Chief</a:t>
            </a:r>
            <a:r>
              <a:rPr lang="en-GB" sz="2000" dirty="0">
                <a:solidFill>
                  <a:prstClr val="black"/>
                </a:solidFill>
              </a:rPr>
              <a:t>, of the Army and Navy of the US in time of actual armed rebellion against the authority and government of the US, and as </a:t>
            </a:r>
            <a:r>
              <a:rPr lang="en-GB" sz="2000" b="1" dirty="0">
                <a:solidFill>
                  <a:srgbClr val="FF0000"/>
                </a:solidFill>
              </a:rPr>
              <a:t>a fit and necessary war measure for suppressing said rebellion</a:t>
            </a:r>
            <a:r>
              <a:rPr lang="en-GB" sz="2000" dirty="0">
                <a:solidFill>
                  <a:prstClr val="black"/>
                </a:solidFill>
              </a:rPr>
              <a:t>”</a:t>
            </a:r>
          </a:p>
          <a:p>
            <a:pPr algn="just"/>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Emancipation becomes explicit </a:t>
            </a:r>
            <a:r>
              <a:rPr lang="en-GB" sz="2000" dirty="0">
                <a:solidFill>
                  <a:srgbClr val="FF0000"/>
                </a:solidFill>
                <a:effectLst>
                  <a:outerShdw blurRad="38100" dist="38100" dir="2700000" algn="tl">
                    <a:srgbClr val="000000">
                      <a:alpha val="43137"/>
                    </a:srgbClr>
                  </a:outerShdw>
                </a:effectLst>
              </a:rPr>
              <a:t>war aim</a:t>
            </a:r>
          </a:p>
        </p:txBody>
      </p:sp>
    </p:spTree>
    <p:extLst>
      <p:ext uri="{BB962C8B-B14F-4D97-AF65-F5344CB8AC3E}">
        <p14:creationId xmlns:p14="http://schemas.microsoft.com/office/powerpoint/2010/main" val="34922313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1465695"/>
          </a:xfrm>
          <a:prstGeom prst="rect">
            <a:avLst/>
          </a:prstGeom>
        </p:spPr>
        <p:txBody>
          <a:bodyPr wrap="square" lIns="540000" tIns="360000" rIns="540000" bIns="360000">
            <a:spAutoFit/>
          </a:bodyPr>
          <a:lstStyle/>
          <a:p>
            <a:pPr algn="ctr"/>
            <a:r>
              <a:rPr lang="en-GB" sz="2400" b="1" dirty="0">
                <a:solidFill>
                  <a:prstClr val="black"/>
                </a:solidFill>
                <a:latin typeface="Calibri" panose="020F0502020204030204" pitchFamily="34" charset="0"/>
                <a:cs typeface="Calibri" panose="020F0502020204030204" pitchFamily="34" charset="0"/>
              </a:rPr>
              <a:t>Emancipation Proclamation</a:t>
            </a:r>
          </a:p>
          <a:p>
            <a:pPr algn="just"/>
            <a:endParaRPr lang="en-GB" sz="24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41712" y="1052736"/>
            <a:ext cx="3768890" cy="4869160"/>
          </a:xfrm>
          <a:prstGeom prst="rect">
            <a:avLst/>
          </a:prstGeom>
        </p:spPr>
      </p:pic>
      <p:sp>
        <p:nvSpPr>
          <p:cNvPr id="11" name="Rectangle 10"/>
          <p:cNvSpPr/>
          <p:nvPr/>
        </p:nvSpPr>
        <p:spPr>
          <a:xfrm>
            <a:off x="0" y="617538"/>
            <a:ext cx="5398601" cy="7190339"/>
          </a:xfrm>
          <a:prstGeom prst="rect">
            <a:avLst/>
          </a:prstGeom>
        </p:spPr>
        <p:txBody>
          <a:bodyPr wrap="square" lIns="540000" tIns="360000" rIns="540000" bIns="360000">
            <a:spAutoFit/>
          </a:bodyPr>
          <a:lstStyle/>
          <a:p>
            <a:pPr algn="just"/>
            <a:r>
              <a:rPr lang="en-GB" sz="2400" dirty="0"/>
              <a:t>“I hereby enjoin upon the people so declared to be free to abstain from all violence, unless in necessary self-defence; and I recommend to them that, in all cases when allowed, they </a:t>
            </a:r>
            <a:r>
              <a:rPr lang="en-GB" sz="2400" dirty="0">
                <a:solidFill>
                  <a:srgbClr val="FF0000"/>
                </a:solidFill>
              </a:rPr>
              <a:t>labor faithfully for reasonable wages</a:t>
            </a:r>
            <a:r>
              <a:rPr lang="en-GB" sz="2400" dirty="0"/>
              <a:t>.</a:t>
            </a:r>
          </a:p>
          <a:p>
            <a:pPr algn="just"/>
            <a:r>
              <a:rPr lang="en-GB" sz="2400" dirty="0"/>
              <a:t>	“And I further declare and make known, that such persons of suitable condition, </a:t>
            </a:r>
            <a:r>
              <a:rPr lang="en-GB" sz="2400" b="1" dirty="0">
                <a:solidFill>
                  <a:srgbClr val="FF0000"/>
                </a:solidFill>
              </a:rPr>
              <a:t>will be received into the armed service of the United States to garrison forts, positions, stations, and other places, and to man vessels of all sorts in said service</a:t>
            </a:r>
            <a:r>
              <a:rPr lang="en-GB" sz="2400" dirty="0"/>
              <a:t>.”</a:t>
            </a:r>
          </a:p>
          <a:p>
            <a:pPr marL="342900" indent="-342900" algn="just">
              <a:buFont typeface="Arial" panose="020B0604020202020204" pitchFamily="34" charset="0"/>
              <a:buChar char="•"/>
            </a:pPr>
            <a:endParaRPr lang="en-GB" sz="2000" dirty="0">
              <a:solidFill>
                <a:srgbClr val="FF000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endParaRPr lang="en-GB" sz="2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37663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1404140"/>
          </a:xfrm>
          <a:prstGeom prst="rect">
            <a:avLst/>
          </a:prstGeom>
        </p:spPr>
        <p:txBody>
          <a:bodyPr wrap="square" lIns="540000" tIns="360000" rIns="540000" bIns="360000">
            <a:spAutoFit/>
          </a:bodyPr>
          <a:lstStyle/>
          <a:p>
            <a:pPr algn="ctr"/>
            <a:r>
              <a:rPr lang="en-GB" sz="2400" b="1" dirty="0">
                <a:solidFill>
                  <a:prstClr val="black"/>
                </a:solidFill>
              </a:rPr>
              <a:t>African American Service in Civil War</a:t>
            </a:r>
          </a:p>
          <a:p>
            <a:pPr algn="just"/>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1" name="Rectangle 10"/>
          <p:cNvSpPr/>
          <p:nvPr/>
        </p:nvSpPr>
        <p:spPr>
          <a:xfrm>
            <a:off x="-56890" y="3449194"/>
            <a:ext cx="9381417" cy="349702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a:solidFill>
                  <a:prstClr val="black"/>
                </a:solidFill>
              </a:rPr>
              <a:t>Approx. 175 regiments comprising of c. 178,000 free blacks and freedmen served during last two years of the war – inc. famous 54</a:t>
            </a:r>
            <a:r>
              <a:rPr lang="en-GB" sz="2000" baseline="30000" dirty="0">
                <a:solidFill>
                  <a:prstClr val="black"/>
                </a:solidFill>
              </a:rPr>
              <a:t>th</a:t>
            </a:r>
            <a:r>
              <a:rPr lang="en-GB" sz="2000" dirty="0">
                <a:solidFill>
                  <a:prstClr val="black"/>
                </a:solidFill>
              </a:rPr>
              <a:t> Massachusetts</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Thousands of slaves exiled themselves from the Confederacy – but biggest percentage of enlistments from border states (where slavery remained permitted)</a:t>
            </a:r>
          </a:p>
          <a:p>
            <a:pPr algn="just"/>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Discrimination persisted in northern society, and black regiments were officered by white soldiers</a:t>
            </a:r>
            <a:endParaRPr lang="en-GB" sz="2000" dirty="0">
              <a:solidFill>
                <a:srgbClr val="FF0000"/>
              </a:solidFill>
              <a:effectLst>
                <a:outerShdw blurRad="38100" dist="38100" dir="2700000" algn="tl">
                  <a:srgbClr val="000000">
                    <a:alpha val="43137"/>
                  </a:srgbClr>
                </a:outerShdw>
              </a:effectLst>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58166"/>
            <a:ext cx="3913584" cy="272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5255668" y="758165"/>
            <a:ext cx="3915171" cy="2691028"/>
          </a:xfrm>
          <a:prstGeom prst="rect">
            <a:avLst/>
          </a:prstGeom>
        </p:spPr>
      </p:pic>
      <p:sp>
        <p:nvSpPr>
          <p:cNvPr id="6" name="Rectangle 5"/>
          <p:cNvSpPr/>
          <p:nvPr/>
        </p:nvSpPr>
        <p:spPr>
          <a:xfrm>
            <a:off x="3940423" y="872573"/>
            <a:ext cx="1546654" cy="2462213"/>
          </a:xfrm>
          <a:prstGeom prst="rect">
            <a:avLst/>
          </a:prstGeom>
          <a:solidFill>
            <a:schemeClr val="bg1">
              <a:alpha val="50000"/>
            </a:schemeClr>
          </a:solidFill>
        </p:spPr>
        <p:txBody>
          <a:bodyPr wrap="square">
            <a:spAutoFit/>
          </a:bodyPr>
          <a:lstStyle/>
          <a:p>
            <a:r>
              <a:rPr lang="en-GB" sz="1400" dirty="0"/>
              <a:t>Augustus Saint-Gaudens and Charles McKim, Memorial to Robert Gould Shaw and the Massachusetts Fifty-Fourth Regimen Shaw Memorial, Boston, Massachusetts</a:t>
            </a:r>
          </a:p>
        </p:txBody>
      </p:sp>
    </p:spTree>
    <p:extLst>
      <p:ext uri="{BB962C8B-B14F-4D97-AF65-F5344CB8AC3E}">
        <p14:creationId xmlns:p14="http://schemas.microsoft.com/office/powerpoint/2010/main" val="14415203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7498116"/>
          </a:xfrm>
          <a:prstGeom prst="rect">
            <a:avLst/>
          </a:prstGeom>
        </p:spPr>
        <p:txBody>
          <a:bodyPr wrap="square" lIns="540000" tIns="360000" rIns="540000" bIns="360000">
            <a:spAutoFit/>
          </a:bodyPr>
          <a:lstStyle/>
          <a:p>
            <a:pPr algn="ctr"/>
            <a:r>
              <a:rPr lang="en-GB" sz="3200" dirty="0">
                <a:solidFill>
                  <a:prstClr val="black"/>
                </a:solidFill>
              </a:rPr>
              <a:t>Reconstruction</a:t>
            </a:r>
          </a:p>
          <a:p>
            <a:endParaRPr lang="en-GB" sz="2000" b="1" u="sng" dirty="0">
              <a:solidFill>
                <a:prstClr val="black"/>
              </a:solidFill>
            </a:endParaRPr>
          </a:p>
          <a:p>
            <a:r>
              <a:rPr lang="en-GB" sz="3200" dirty="0">
                <a:solidFill>
                  <a:prstClr val="black"/>
                </a:solidFill>
              </a:rPr>
              <a:t>Reconstruction = attempts to put Union victory on solid legal footing</a:t>
            </a:r>
          </a:p>
          <a:p>
            <a:endParaRPr lang="en-GB" sz="3200" dirty="0">
              <a:solidFill>
                <a:prstClr val="black"/>
              </a:solidFill>
            </a:endParaRPr>
          </a:p>
          <a:p>
            <a:r>
              <a:rPr lang="en-GB" sz="3200" dirty="0">
                <a:solidFill>
                  <a:prstClr val="black"/>
                </a:solidFill>
              </a:rPr>
              <a:t>Two eras:</a:t>
            </a:r>
          </a:p>
          <a:p>
            <a:endParaRPr lang="en-GB" sz="3200" dirty="0">
              <a:solidFill>
                <a:prstClr val="black"/>
              </a:solidFill>
            </a:endParaRPr>
          </a:p>
          <a:p>
            <a:pPr marL="457200" indent="-457200">
              <a:buAutoNum type="alphaLcParenR"/>
            </a:pPr>
            <a:r>
              <a:rPr lang="en-GB" sz="3200" b="1" dirty="0">
                <a:solidFill>
                  <a:prstClr val="black"/>
                </a:solidFill>
              </a:rPr>
              <a:t>Presidential Reconstruction, c.1862–1866</a:t>
            </a:r>
          </a:p>
          <a:p>
            <a:pPr marL="457200" indent="-457200">
              <a:buAutoNum type="alphaLcParenR"/>
            </a:pPr>
            <a:endParaRPr lang="en-GB" sz="3200" b="1" dirty="0">
              <a:solidFill>
                <a:prstClr val="black"/>
              </a:solidFill>
            </a:endParaRPr>
          </a:p>
          <a:p>
            <a:pPr marL="457200" indent="-457200">
              <a:buAutoNum type="alphaLcParenR"/>
            </a:pPr>
            <a:r>
              <a:rPr lang="en-GB" sz="3200" b="1" dirty="0">
                <a:solidFill>
                  <a:prstClr val="black"/>
                </a:solidFill>
              </a:rPr>
              <a:t>Congressional (‘Radical’) Reconstruction, 1866–1877</a:t>
            </a:r>
            <a:r>
              <a:rPr lang="en-GB" sz="3200" dirty="0">
                <a:solidFill>
                  <a:prstClr val="black"/>
                </a:solidFill>
              </a:rPr>
              <a:t> </a:t>
            </a:r>
            <a:endParaRPr lang="en-GB" sz="32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33041310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8236779"/>
          </a:xfrm>
          <a:prstGeom prst="rect">
            <a:avLst/>
          </a:prstGeom>
        </p:spPr>
        <p:txBody>
          <a:bodyPr wrap="square" lIns="540000" tIns="360000" rIns="540000" bIns="360000">
            <a:spAutoFit/>
          </a:bodyPr>
          <a:lstStyle/>
          <a:p>
            <a:pPr algn="ctr"/>
            <a:r>
              <a:rPr lang="en-GB" sz="3200" dirty="0">
                <a:solidFill>
                  <a:prstClr val="black"/>
                </a:solidFill>
              </a:rPr>
              <a:t>Reconstruction</a:t>
            </a:r>
          </a:p>
          <a:p>
            <a:pPr algn="ctr"/>
            <a:endParaRPr lang="en-GB" sz="3200" dirty="0">
              <a:solidFill>
                <a:prstClr val="black"/>
              </a:solidFill>
              <a:latin typeface="Cooper Black" panose="0208090404030B020404" pitchFamily="18" charset="0"/>
            </a:endParaRPr>
          </a:p>
          <a:p>
            <a:pPr marL="285750" indent="-285750" algn="just">
              <a:buFont typeface="Arial" panose="020B0604020202020204" pitchFamily="34" charset="0"/>
              <a:buChar char="•"/>
            </a:pPr>
            <a:r>
              <a:rPr lang="en-GB" sz="2000" dirty="0">
                <a:solidFill>
                  <a:prstClr val="black"/>
                </a:solidFill>
              </a:rPr>
              <a:t>Attempts to put Union victory on legal footing, and to transform Southern society accordingly: </a:t>
            </a:r>
          </a:p>
          <a:p>
            <a:pPr marL="285750" indent="-285750" algn="just">
              <a:buFont typeface="Arial" panose="020B0604020202020204" pitchFamily="34" charset="0"/>
              <a:buChar char="•"/>
            </a:pPr>
            <a:endParaRPr lang="en-GB" sz="2000" dirty="0">
              <a:solidFill>
                <a:prstClr val="black"/>
              </a:solidFill>
            </a:endParaRPr>
          </a:p>
          <a:p>
            <a:pPr marL="742950" lvl="1" indent="-285750" algn="just">
              <a:buFontTx/>
              <a:buChar char="-"/>
            </a:pPr>
            <a:r>
              <a:rPr lang="en-GB" sz="2400" b="1" i="1" dirty="0">
                <a:solidFill>
                  <a:prstClr val="black"/>
                </a:solidFill>
              </a:rPr>
              <a:t>13</a:t>
            </a:r>
            <a:r>
              <a:rPr lang="en-GB" sz="2400" b="1" i="1" baseline="30000" dirty="0">
                <a:solidFill>
                  <a:prstClr val="black"/>
                </a:solidFill>
              </a:rPr>
              <a:t>th</a:t>
            </a:r>
            <a:r>
              <a:rPr lang="en-GB" sz="2400" b="1" i="1" dirty="0">
                <a:solidFill>
                  <a:prstClr val="black"/>
                </a:solidFill>
              </a:rPr>
              <a:t> Amendment to US Constitution abolished slavery </a:t>
            </a:r>
          </a:p>
          <a:p>
            <a:pPr lvl="1" algn="r"/>
            <a:r>
              <a:rPr lang="en-GB" sz="2000" i="1" dirty="0">
                <a:solidFill>
                  <a:prstClr val="black"/>
                </a:solidFill>
              </a:rPr>
              <a:t>Submitted January 1865; ratified December 1865</a:t>
            </a:r>
          </a:p>
          <a:p>
            <a:pPr lvl="1" algn="just"/>
            <a:endParaRPr lang="en-GB" sz="2000" i="1" dirty="0">
              <a:solidFill>
                <a:prstClr val="black"/>
              </a:solidFill>
            </a:endParaRPr>
          </a:p>
          <a:p>
            <a:pPr marL="742950" lvl="1" indent="-285750" algn="just">
              <a:buFontTx/>
              <a:buChar char="-"/>
            </a:pPr>
            <a:r>
              <a:rPr lang="en-GB" sz="2400" b="1" i="1" dirty="0">
                <a:solidFill>
                  <a:prstClr val="black"/>
                </a:solidFill>
              </a:rPr>
              <a:t>14</a:t>
            </a:r>
            <a:r>
              <a:rPr lang="en-GB" sz="2400" b="1" i="1" baseline="30000" dirty="0">
                <a:solidFill>
                  <a:prstClr val="black"/>
                </a:solidFill>
              </a:rPr>
              <a:t>th</a:t>
            </a:r>
            <a:r>
              <a:rPr lang="en-GB" sz="2400" b="1" i="1" dirty="0">
                <a:solidFill>
                  <a:prstClr val="black"/>
                </a:solidFill>
              </a:rPr>
              <a:t> Amendment grants citizenship rights to “all persons born or naturalized in the US” (inc. former slaves)</a:t>
            </a:r>
          </a:p>
          <a:p>
            <a:pPr lvl="1" algn="r"/>
            <a:r>
              <a:rPr lang="en-GB" sz="2000" i="1" dirty="0">
                <a:solidFill>
                  <a:prstClr val="black"/>
                </a:solidFill>
              </a:rPr>
              <a:t>Submitted June 1866; ratified July 1868</a:t>
            </a:r>
          </a:p>
          <a:p>
            <a:pPr lvl="1" algn="just"/>
            <a:endParaRPr lang="en-GB" sz="2000" i="1" dirty="0">
              <a:solidFill>
                <a:prstClr val="black"/>
              </a:solidFill>
            </a:endParaRPr>
          </a:p>
          <a:p>
            <a:pPr marL="742950" lvl="1" indent="-285750" algn="just">
              <a:buFontTx/>
              <a:buChar char="-"/>
            </a:pPr>
            <a:r>
              <a:rPr lang="en-GB" sz="2400" b="1" i="1" dirty="0">
                <a:solidFill>
                  <a:prstClr val="black"/>
                </a:solidFill>
              </a:rPr>
              <a:t>15</a:t>
            </a:r>
            <a:r>
              <a:rPr lang="en-GB" sz="2400" b="1" i="1" baseline="30000" dirty="0">
                <a:solidFill>
                  <a:prstClr val="black"/>
                </a:solidFill>
              </a:rPr>
              <a:t>th</a:t>
            </a:r>
            <a:r>
              <a:rPr lang="en-GB" sz="2400" b="1" i="1" dirty="0">
                <a:solidFill>
                  <a:prstClr val="black"/>
                </a:solidFill>
              </a:rPr>
              <a:t> Amendment prohibits federal/state governments from denying the right to vote based on “race, color, or previous servitude</a:t>
            </a:r>
            <a:r>
              <a:rPr lang="en-GB" sz="2400" b="1" dirty="0">
                <a:solidFill>
                  <a:prstClr val="black"/>
                </a:solidFill>
              </a:rPr>
              <a:t>”</a:t>
            </a:r>
          </a:p>
          <a:p>
            <a:pPr lvl="1" algn="r"/>
            <a:r>
              <a:rPr lang="en-GB" sz="2000" i="1" dirty="0">
                <a:solidFill>
                  <a:prstClr val="black"/>
                </a:solidFill>
              </a:rPr>
              <a:t>Submitted February 1869; ratified February 1870</a:t>
            </a:r>
            <a:endParaRPr lang="en-GB" sz="2000" b="1"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14922383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3220" y="0"/>
            <a:ext cx="9207220" cy="8359890"/>
          </a:xfrm>
          <a:prstGeom prst="rect">
            <a:avLst/>
          </a:prstGeom>
        </p:spPr>
        <p:txBody>
          <a:bodyPr wrap="square" lIns="540000" tIns="360000" rIns="540000" bIns="360000">
            <a:spAutoFit/>
          </a:bodyPr>
          <a:lstStyle/>
          <a:p>
            <a:pPr algn="ctr"/>
            <a:r>
              <a:rPr lang="en-GB" sz="2400" dirty="0">
                <a:solidFill>
                  <a:prstClr val="black"/>
                </a:solidFill>
              </a:rPr>
              <a:t>Presidential Reconstruction, c.1862–1866</a:t>
            </a:r>
          </a:p>
          <a:p>
            <a:r>
              <a:rPr lang="en-GB" sz="2400" b="1" u="sng" dirty="0">
                <a:solidFill>
                  <a:prstClr val="black"/>
                </a:solidFill>
              </a:rPr>
              <a:t> </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r>
              <a:rPr lang="en-GB" sz="2400" dirty="0">
                <a:solidFill>
                  <a:prstClr val="black"/>
                </a:solidFill>
              </a:rPr>
              <a:t>Assassination of Lincoln, April 14 1865; replaced by his Vice President Andrew Johnson </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815" y="980728"/>
            <a:ext cx="5112568" cy="35851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44082" y="901668"/>
            <a:ext cx="2619375" cy="32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616362" y="4095552"/>
            <a:ext cx="3488432" cy="1333012"/>
          </a:xfrm>
          <a:prstGeom prst="rect">
            <a:avLst/>
          </a:prstGeom>
          <a:noFill/>
        </p:spPr>
        <p:txBody>
          <a:bodyPr wrap="square" lIns="360000" tIns="180000" rIns="360000" bIns="180000" rtlCol="0">
            <a:spAutoFit/>
          </a:bodyPr>
          <a:lstStyle/>
          <a:p>
            <a:pPr algn="ctr"/>
            <a:r>
              <a:rPr lang="en-GB" sz="1400" dirty="0"/>
              <a:t>Andrew Johnson (1808–1875), 17</a:t>
            </a:r>
            <a:r>
              <a:rPr lang="en-GB" sz="1400" baseline="30000" dirty="0"/>
              <a:t>th</a:t>
            </a:r>
            <a:r>
              <a:rPr lang="en-GB" sz="1400" dirty="0"/>
              <a:t> US President, 1865–1869</a:t>
            </a:r>
          </a:p>
          <a:p>
            <a:endParaRPr lang="en-GB" sz="2000" b="1" dirty="0"/>
          </a:p>
          <a:p>
            <a:endParaRPr lang="en-GB" sz="1500" dirty="0"/>
          </a:p>
        </p:txBody>
      </p:sp>
    </p:spTree>
    <p:extLst>
      <p:ext uri="{BB962C8B-B14F-4D97-AF65-F5344CB8AC3E}">
        <p14:creationId xmlns:p14="http://schemas.microsoft.com/office/powerpoint/2010/main" val="36113970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3220" y="0"/>
            <a:ext cx="5983659" cy="68825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marL="342900" indent="-342900" algn="just">
              <a:buFont typeface="Arial" panose="020B0604020202020204" pitchFamily="34" charset="0"/>
              <a:buChar char="•"/>
            </a:pPr>
            <a:r>
              <a:rPr lang="en-GB" sz="2000" dirty="0">
                <a:solidFill>
                  <a:prstClr val="black"/>
                </a:solidFill>
              </a:rPr>
              <a:t>In 1864, Johnson was Lincoln’s running mate on the National Union ticket</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Johnson a southerner (Tennessee) and a Democrat</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Johnson moderate in attitude towards ex-slaves and conciliatory towards the South </a:t>
            </a:r>
          </a:p>
          <a:p>
            <a:pPr marL="342900" indent="-342900" algn="just">
              <a:buFont typeface="Arial" panose="020B0604020202020204" pitchFamily="34" charset="0"/>
              <a:buChar char="•"/>
            </a:pPr>
            <a:endParaRPr lang="en-GB" sz="2000" dirty="0">
              <a:solidFill>
                <a:prstClr val="black"/>
              </a:solidFill>
            </a:endParaRPr>
          </a:p>
          <a:p>
            <a:pPr marL="800100" lvl="1" indent="-342900" algn="just">
              <a:buFontTx/>
              <a:buChar char="-"/>
            </a:pPr>
            <a:r>
              <a:rPr lang="en-GB" sz="2000" dirty="0">
                <a:solidFill>
                  <a:prstClr val="black"/>
                </a:solidFill>
              </a:rPr>
              <a:t>Issued pardons to Confederates who swore oath of allegiance to the Union</a:t>
            </a:r>
          </a:p>
          <a:p>
            <a:pPr marL="800100" lvl="1" indent="-342900" algn="just">
              <a:buFontTx/>
              <a:buChar char="-"/>
            </a:pPr>
            <a:endParaRPr lang="en-GB" sz="2000" dirty="0">
              <a:solidFill>
                <a:prstClr val="black"/>
              </a:solidFill>
            </a:endParaRPr>
          </a:p>
          <a:p>
            <a:pPr marL="800100" lvl="1" indent="-342900" algn="just">
              <a:buFontTx/>
              <a:buChar char="-"/>
            </a:pPr>
            <a:r>
              <a:rPr lang="en-GB" sz="2000" dirty="0">
                <a:solidFill>
                  <a:prstClr val="black"/>
                </a:solidFill>
              </a:rPr>
              <a:t>Opposed 14</a:t>
            </a:r>
            <a:r>
              <a:rPr lang="en-GB" sz="2000" baseline="30000" dirty="0">
                <a:solidFill>
                  <a:prstClr val="black"/>
                </a:solidFill>
              </a:rPr>
              <a:t>th</a:t>
            </a:r>
            <a:r>
              <a:rPr lang="en-GB" sz="2000" dirty="0">
                <a:solidFill>
                  <a:prstClr val="black"/>
                </a:solidFill>
              </a:rPr>
              <a:t> Amendment</a:t>
            </a:r>
          </a:p>
          <a:p>
            <a:pPr marL="800100" lvl="1" indent="-342900" algn="just">
              <a:buFontTx/>
              <a:buChar char="-"/>
            </a:pPr>
            <a:endParaRPr lang="en-GB" sz="2000" b="1" dirty="0">
              <a:solidFill>
                <a:prstClr val="black"/>
              </a:solidFill>
            </a:endParaRPr>
          </a:p>
          <a:p>
            <a:pPr marL="800100" lvl="1" indent="-342900" algn="just">
              <a:buFontTx/>
              <a:buChar char="-"/>
            </a:pPr>
            <a:r>
              <a:rPr lang="en-GB" sz="2000" dirty="0">
                <a:solidFill>
                  <a:prstClr val="black"/>
                </a:solidFill>
              </a:rPr>
              <a:t>Vetoed establishment of Freedmen’s Bureau and Civil Rights Bill, February–March 1866</a:t>
            </a:r>
          </a:p>
          <a:p>
            <a:pPr marL="800100" lvl="1" indent="-342900" algn="just">
              <a:buFontTx/>
              <a:buChar char="-"/>
            </a:pP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6" name="TextBox 5"/>
          <p:cNvSpPr txBox="1"/>
          <p:nvPr/>
        </p:nvSpPr>
        <p:spPr>
          <a:xfrm>
            <a:off x="5622865" y="3651084"/>
            <a:ext cx="3488432" cy="1333012"/>
          </a:xfrm>
          <a:prstGeom prst="rect">
            <a:avLst/>
          </a:prstGeom>
          <a:noFill/>
        </p:spPr>
        <p:txBody>
          <a:bodyPr wrap="square" lIns="360000" tIns="180000" rIns="360000" bIns="180000" rtlCol="0">
            <a:spAutoFit/>
          </a:bodyPr>
          <a:lstStyle/>
          <a:p>
            <a:pPr algn="ctr"/>
            <a:r>
              <a:rPr lang="en-GB" sz="1400" dirty="0"/>
              <a:t>Andrew Johnson (1808–1875), 17</a:t>
            </a:r>
            <a:r>
              <a:rPr lang="en-GB" sz="1400" baseline="30000" dirty="0"/>
              <a:t>th</a:t>
            </a:r>
            <a:r>
              <a:rPr lang="en-GB" sz="1400" dirty="0"/>
              <a:t> US President, 1865–1869</a:t>
            </a:r>
          </a:p>
          <a:p>
            <a:endParaRPr lang="en-GB" sz="2000" b="1" dirty="0"/>
          </a:p>
          <a:p>
            <a:endParaRPr lang="en-GB" sz="1500" dirty="0"/>
          </a:p>
        </p:txBody>
      </p:sp>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85827" y="980728"/>
            <a:ext cx="3200246" cy="45010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8849" y="0"/>
            <a:ext cx="9149534" cy="1096363"/>
          </a:xfrm>
          <a:prstGeom prst="rect">
            <a:avLst/>
          </a:prstGeom>
        </p:spPr>
        <p:txBody>
          <a:bodyPr wrap="square" lIns="540000" tIns="360000" rIns="540000" bIns="360000">
            <a:spAutoFit/>
          </a:bodyPr>
          <a:lstStyle/>
          <a:p>
            <a:pPr algn="ctr"/>
            <a:r>
              <a:rPr lang="en-GB" sz="2400" dirty="0">
                <a:solidFill>
                  <a:prstClr val="black"/>
                </a:solidFill>
              </a:rPr>
              <a:t>Presidential Reconstruction, c.1862–1866</a:t>
            </a:r>
          </a:p>
        </p:txBody>
      </p:sp>
    </p:spTree>
    <p:extLst>
      <p:ext uri="{BB962C8B-B14F-4D97-AF65-F5344CB8AC3E}">
        <p14:creationId xmlns:p14="http://schemas.microsoft.com/office/powerpoint/2010/main" val="17342939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14336"/>
            <a:ext cx="7068455" cy="5966927"/>
          </a:xfrm>
          <a:prstGeom prst="rect">
            <a:avLst/>
          </a:prstGeom>
        </p:spPr>
        <p:txBody>
          <a:bodyPr wrap="square" lIns="360000" tIns="360000" rIns="360000" bIns="360000">
            <a:spAutoFit/>
          </a:bodyPr>
          <a:lstStyle/>
          <a:p>
            <a:pPr marL="342900" indent="-342900" algn="just">
              <a:buFont typeface="Arial" panose="020B0604020202020204" pitchFamily="34" charset="0"/>
              <a:buChar char="•"/>
            </a:pPr>
            <a:r>
              <a:rPr lang="en-GB" sz="2000" dirty="0">
                <a:solidFill>
                  <a:prstClr val="black"/>
                </a:solidFill>
              </a:rPr>
              <a:t>1866 Congressional elections bring (Radical) Republicans 2/3s+ majority necessary to override presidential vetoes</a:t>
            </a:r>
          </a:p>
          <a:p>
            <a:pPr marL="342900" indent="-342900" algn="just">
              <a:buFont typeface="Arial" panose="020B0604020202020204" pitchFamily="34" charset="0"/>
              <a:buChar char="•"/>
            </a:pPr>
            <a:endParaRPr lang="en-GB" sz="2000" dirty="0">
              <a:solidFill>
                <a:prstClr val="black"/>
              </a:solidFill>
            </a:endParaRPr>
          </a:p>
          <a:p>
            <a:pPr marL="800100" lvl="1" indent="-342900" algn="just">
              <a:buFontTx/>
              <a:buChar char="-"/>
            </a:pPr>
            <a:r>
              <a:rPr lang="en-GB" sz="2000" b="1" dirty="0">
                <a:solidFill>
                  <a:prstClr val="black"/>
                </a:solidFill>
              </a:rPr>
              <a:t>Freedman’s Bureau </a:t>
            </a:r>
            <a:r>
              <a:rPr lang="en-GB" sz="2000" dirty="0">
                <a:solidFill>
                  <a:prstClr val="black"/>
                </a:solidFill>
              </a:rPr>
              <a:t>est. to assist African Americans (with everyday problems such as c</a:t>
            </a:r>
            <a:r>
              <a:rPr lang="en-GB" sz="2000" dirty="0"/>
              <a:t>lothing, food and water access, employment, communication with family members, plus expanded education system)</a:t>
            </a:r>
          </a:p>
          <a:p>
            <a:pPr marL="800100" lvl="1" indent="-342900" algn="just">
              <a:buFontTx/>
              <a:buChar char="-"/>
            </a:pPr>
            <a:r>
              <a:rPr lang="en-GB" sz="2000" dirty="0"/>
              <a:t>Passes </a:t>
            </a:r>
            <a:r>
              <a:rPr lang="en-GB" sz="2000" b="1" dirty="0"/>
              <a:t>Civil Rights Bill</a:t>
            </a:r>
          </a:p>
          <a:p>
            <a:pPr marL="800100" lvl="1" indent="-342900" algn="just">
              <a:buFontTx/>
              <a:buChar char="-"/>
            </a:pPr>
            <a:r>
              <a:rPr lang="en-GB" sz="2000" dirty="0"/>
              <a:t>First Reconstruction Act mandates </a:t>
            </a:r>
            <a:r>
              <a:rPr lang="en-GB" sz="2000" b="1" dirty="0"/>
              <a:t>new state constitutions</a:t>
            </a:r>
            <a:r>
              <a:rPr lang="en-GB" sz="2000" dirty="0"/>
              <a:t> acknowledge </a:t>
            </a:r>
            <a:r>
              <a:rPr lang="en-GB" sz="2000" b="1" dirty="0"/>
              <a:t>black suffrage </a:t>
            </a:r>
            <a:r>
              <a:rPr lang="en-GB" sz="2000" dirty="0"/>
              <a:t>as a condition of full readmission to the Union </a:t>
            </a:r>
          </a:p>
          <a:p>
            <a:pPr marL="800100" lvl="1" indent="-342900" algn="just">
              <a:buFontTx/>
              <a:buChar char="-"/>
            </a:pPr>
            <a:r>
              <a:rPr lang="en-GB" sz="2000" dirty="0"/>
              <a:t>Accelerates process of constitutional amendment</a:t>
            </a:r>
          </a:p>
          <a:p>
            <a:pPr marL="800100" lvl="1" indent="-342900" algn="just">
              <a:buFontTx/>
              <a:buChar char="-"/>
            </a:pPr>
            <a:endParaRPr lang="en-GB" sz="1000" dirty="0"/>
          </a:p>
          <a:p>
            <a:pPr marL="342900" indent="-342900" algn="just">
              <a:buFont typeface="Arial" panose="020B0604020202020204" pitchFamily="34" charset="0"/>
              <a:buChar char="•"/>
            </a:pPr>
            <a:r>
              <a:rPr lang="en-GB" sz="2000" dirty="0"/>
              <a:t>Attempted impeachment of Johnson (failed by one vote) weakens his authority, Feb 1868</a:t>
            </a:r>
          </a:p>
          <a:p>
            <a:pPr algn="just"/>
            <a:endParaRPr lang="en-GB" sz="1050" dirty="0">
              <a:solidFill>
                <a:prstClr val="black"/>
              </a:solidFill>
            </a:endParaRPr>
          </a:p>
          <a:p>
            <a:pPr marL="342900" indent="-342900" algn="just">
              <a:buFont typeface="Arial" panose="020B0604020202020204" pitchFamily="34" charset="0"/>
              <a:buChar char="•"/>
            </a:pPr>
            <a:r>
              <a:rPr lang="en-GB" sz="2000" dirty="0">
                <a:solidFill>
                  <a:prstClr val="black"/>
                </a:solidFill>
              </a:rPr>
              <a:t>1868 Presidential election brings Ulysses S Grant, Civil War hero and a ‘Radical’ by persuasion, to White House</a:t>
            </a:r>
            <a:endParaRPr lang="en-GB" sz="24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8456" y="1154766"/>
            <a:ext cx="2075543" cy="2835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6780947" y="3990252"/>
            <a:ext cx="2396925" cy="1009846"/>
          </a:xfrm>
          <a:prstGeom prst="rect">
            <a:avLst/>
          </a:prstGeom>
          <a:noFill/>
        </p:spPr>
        <p:txBody>
          <a:bodyPr wrap="square" lIns="360000" tIns="180000" rIns="360000" bIns="180000" rtlCol="0">
            <a:spAutoFit/>
          </a:bodyPr>
          <a:lstStyle/>
          <a:p>
            <a:pPr algn="ctr"/>
            <a:r>
              <a:rPr lang="en-GB" sz="1400" dirty="0"/>
              <a:t>Ulysses S Grant (1822–1885), 18</a:t>
            </a:r>
            <a:r>
              <a:rPr lang="en-GB" sz="1400" baseline="30000" dirty="0"/>
              <a:t>th</a:t>
            </a:r>
            <a:r>
              <a:rPr lang="en-GB" sz="1400" dirty="0"/>
              <a:t> US President, 1869–1877</a:t>
            </a:r>
            <a:endParaRPr lang="en-GB" sz="1500" dirty="0"/>
          </a:p>
        </p:txBody>
      </p:sp>
      <p:sp>
        <p:nvSpPr>
          <p:cNvPr id="5" name="Rectangle 4"/>
          <p:cNvSpPr/>
          <p:nvPr/>
        </p:nvSpPr>
        <p:spPr>
          <a:xfrm>
            <a:off x="155574" y="160338"/>
            <a:ext cx="8669111" cy="553998"/>
          </a:xfrm>
          <a:prstGeom prst="rect">
            <a:avLst/>
          </a:prstGeom>
        </p:spPr>
        <p:txBody>
          <a:bodyPr wrap="square">
            <a:spAutoFit/>
          </a:bodyPr>
          <a:lstStyle/>
          <a:p>
            <a:pPr algn="ctr"/>
            <a:r>
              <a:rPr lang="en-GB" sz="3000" dirty="0">
                <a:solidFill>
                  <a:prstClr val="black"/>
                </a:solidFill>
              </a:rPr>
              <a:t>Congressional  Reconstruction, 1866–1877</a:t>
            </a:r>
          </a:p>
        </p:txBody>
      </p:sp>
    </p:spTree>
    <p:extLst>
      <p:ext uri="{BB962C8B-B14F-4D97-AF65-F5344CB8AC3E}">
        <p14:creationId xmlns:p14="http://schemas.microsoft.com/office/powerpoint/2010/main" val="22761744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900862"/>
          </a:xfrm>
          <a:prstGeom prst="rect">
            <a:avLst/>
          </a:prstGeom>
        </p:spPr>
      </p:pic>
    </p:spTree>
    <p:extLst>
      <p:ext uri="{BB962C8B-B14F-4D97-AF65-F5344CB8AC3E}">
        <p14:creationId xmlns:p14="http://schemas.microsoft.com/office/powerpoint/2010/main" val="1355909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605" y="927884"/>
            <a:ext cx="6948266" cy="6267009"/>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dirty="0">
                <a:solidFill>
                  <a:prstClr val="black"/>
                </a:solidFill>
              </a:rPr>
              <a:t>Disputed 1876 Presidential election: Democrat candidate Samuel J Tilden in virtual tie with Republican Rutherford B Hayes</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a:solidFill>
                  <a:prstClr val="black"/>
                </a:solidFill>
              </a:rPr>
              <a:t>Compromise of 1877: in exchange for permitting a Hayes victory, Republicans agree to withdraw Federal troops from the South – Republican governments in Louisiana, Florida and South Carolina promptly collapse</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a:solidFill>
                  <a:prstClr val="black"/>
                </a:solidFill>
              </a:rPr>
              <a:t>Initiates Jim Crow era </a:t>
            </a:r>
          </a:p>
          <a:p>
            <a:pPr marL="342900" indent="-342900" algn="just">
              <a:buFont typeface="Arial" panose="020B0604020202020204" pitchFamily="34" charset="0"/>
              <a:buChar char="•"/>
            </a:pPr>
            <a:endParaRPr lang="en-GB" dirty="0">
              <a:solidFill>
                <a:prstClr val="black"/>
              </a:solidFill>
            </a:endParaRPr>
          </a:p>
          <a:p>
            <a:pPr algn="just">
              <a:buFontTx/>
              <a:buNone/>
            </a:pPr>
            <a:r>
              <a:rPr lang="en-GB" altLang="en-US" sz="3200" b="1" dirty="0"/>
              <a:t>“The slave went free; stood for a brief moment in the sun; then moved back again toward slavery.”</a:t>
            </a:r>
          </a:p>
          <a:p>
            <a:pPr marL="285750" indent="-285750" algn="r">
              <a:buFontTx/>
              <a:buChar char="-"/>
            </a:pPr>
            <a:r>
              <a:rPr lang="en-GB" altLang="en-US" sz="1600" dirty="0"/>
              <a:t>WEB DuBois, </a:t>
            </a:r>
            <a:r>
              <a:rPr lang="en-GB" altLang="en-US" sz="1600" i="1" dirty="0"/>
              <a:t>Black Reconstruction: An Essay Toward a History of the Part Which Black Folk Played in the Attempt to Reconstruct Democracy in America, 1860–1880 </a:t>
            </a:r>
            <a:r>
              <a:rPr lang="en-GB" altLang="en-US" sz="1600" dirty="0"/>
              <a:t>(1935</a:t>
            </a:r>
            <a:r>
              <a:rPr lang="en-GB" altLang="en-US" sz="1400" dirty="0"/>
              <a:t>)</a:t>
            </a:r>
          </a:p>
          <a:p>
            <a:pPr algn="just"/>
            <a:endParaRPr lang="en-GB"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6418" y="1172210"/>
            <a:ext cx="2211470" cy="30458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6417" y="4804795"/>
            <a:ext cx="2304999" cy="16503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0" y="-1"/>
            <a:ext cx="9111416" cy="769441"/>
          </a:xfrm>
          <a:prstGeom prst="rect">
            <a:avLst/>
          </a:prstGeom>
        </p:spPr>
        <p:txBody>
          <a:bodyPr wrap="square">
            <a:spAutoFit/>
          </a:bodyPr>
          <a:lstStyle/>
          <a:p>
            <a:pPr algn="ctr"/>
            <a:endParaRPr lang="en-GB" sz="1600" dirty="0">
              <a:solidFill>
                <a:prstClr val="black"/>
              </a:solidFill>
              <a:latin typeface="Cooper Black" panose="0208090404030B020404" pitchFamily="18" charset="0"/>
            </a:endParaRPr>
          </a:p>
          <a:p>
            <a:pPr algn="ctr"/>
            <a:r>
              <a:rPr lang="en-GB" sz="2800" dirty="0">
                <a:solidFill>
                  <a:prstClr val="black"/>
                </a:solidFill>
              </a:rPr>
              <a:t>End of Reconstruction: Compromise of 1877</a:t>
            </a:r>
          </a:p>
        </p:txBody>
      </p:sp>
    </p:spTree>
    <p:extLst>
      <p:ext uri="{BB962C8B-B14F-4D97-AF65-F5344CB8AC3E}">
        <p14:creationId xmlns:p14="http://schemas.microsoft.com/office/powerpoint/2010/main" val="2800109924"/>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BB663E0-59DC-4138-A36F-D6F0E35A85BA}">
  <ds:schemaRefs>
    <ds:schemaRef ds:uri="http://schemas.microsoft.com/sharepoint/v3/contenttype/forms"/>
  </ds:schemaRefs>
</ds:datastoreItem>
</file>

<file path=customXml/itemProps2.xml><?xml version="1.0" encoding="utf-8"?>
<ds:datastoreItem xmlns:ds="http://schemas.openxmlformats.org/officeDocument/2006/customXml" ds:itemID="{AE3A894E-6C30-4168-BEB9-6F6D28F8DE0A}">
  <ds:schemaRefs>
    <ds:schemaRef ds:uri="http://schemas.microsoft.com/office/2006/documentManagement/types"/>
    <ds:schemaRef ds:uri="http://schemas.microsoft.com/office/infopath/2007/PartnerControls"/>
    <ds:schemaRef ds:uri="18e00798-69c8-4d73-a841-5247a1895ee0"/>
    <ds:schemaRef ds:uri="http://purl.org/dc/terms/"/>
    <ds:schemaRef ds:uri="http://purl.org/dc/elements/1.1/"/>
    <ds:schemaRef ds:uri="http://purl.org/dc/dcmitype/"/>
    <ds:schemaRef ds:uri="http://schemas.microsoft.com/office/2006/metadata/properties"/>
    <ds:schemaRef ds:uri="http://schemas.openxmlformats.org/package/2006/metadata/core-properties"/>
    <ds:schemaRef ds:uri="53eb33a0-f383-4069-9f53-0e79fd56955c"/>
    <ds:schemaRef ds:uri="http://www.w3.org/XML/1998/namespace"/>
  </ds:schemaRefs>
</ds:datastoreItem>
</file>

<file path=customXml/itemProps3.xml><?xml version="1.0" encoding="utf-8"?>
<ds:datastoreItem xmlns:ds="http://schemas.openxmlformats.org/officeDocument/2006/customXml" ds:itemID="{9B547AD3-DD86-494A-813C-C46B22B442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268</TotalTime>
  <Words>4897</Words>
  <Application>Microsoft Office PowerPoint</Application>
  <PresentationFormat>On-screen Show (4:3)</PresentationFormat>
  <Paragraphs>728</Paragraphs>
  <Slides>52</Slides>
  <Notes>47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Arial</vt:lpstr>
      <vt:lpstr>Calibri</vt:lpstr>
      <vt:lpstr>Calibri Light</vt:lpstr>
      <vt:lpstr>Cooper Black</vt:lpstr>
      <vt:lpstr>1_Office Theme</vt:lpstr>
      <vt:lpstr>PowerPoint Presentation</vt:lpstr>
      <vt:lpstr>Chronology of Abolition</vt:lpstr>
      <vt:lpstr>PowerPoint Presentation</vt:lpstr>
      <vt:lpstr>PowerPoint Presentation</vt:lpstr>
      <vt:lpstr>PowerPoint Presentation</vt:lpstr>
      <vt:lpstr>PowerPoint Presentation</vt:lpstr>
      <vt:lpstr>PowerPoint Presentation</vt:lpstr>
      <vt:lpstr>Slaveholding Founding Fathers</vt:lpstr>
      <vt:lpstr>PowerPoint Presentation</vt:lpstr>
      <vt:lpstr>PowerPoint Presentation</vt:lpstr>
      <vt:lpstr>PowerPoint Presentation</vt:lpstr>
      <vt:lpstr>FUGITIVE SLAVE ACT, 1850</vt:lpstr>
      <vt:lpstr>PowerPoint Presentation</vt:lpstr>
      <vt:lpstr>Slave Population in United States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to the Slave is the 4th July?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cp:revision>
  <cp:lastPrinted>2022-02-01T09:36:43Z</cp:lastPrinted>
  <dcterms:created xsi:type="dcterms:W3CDTF">2022-01-28T09:29:46Z</dcterms:created>
  <dcterms:modified xsi:type="dcterms:W3CDTF">2022-02-01T13:25:03Z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