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2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autoCompressPictures="0">
  <p:sldMasterIdLst>
    <p:sldMasterId id="2147485030" r:id="rId1"/>
  </p:sldMasterIdLst>
  <p:notesMasterIdLst>
    <p:notesMasterId r:id="rId23"/>
  </p:notesMasterIdLst>
  <p:sldIdLst>
    <p:sldId id="290" r:id="rId2"/>
    <p:sldId id="302" r:id="rId3"/>
    <p:sldId id="257" r:id="rId4"/>
    <p:sldId id="293" r:id="rId5"/>
    <p:sldId id="304" r:id="rId6"/>
    <p:sldId id="303" r:id="rId7"/>
    <p:sldId id="291" r:id="rId8"/>
    <p:sldId id="305" r:id="rId9"/>
    <p:sldId id="268" r:id="rId10"/>
    <p:sldId id="281" r:id="rId11"/>
    <p:sldId id="283" r:id="rId12"/>
    <p:sldId id="289" r:id="rId13"/>
    <p:sldId id="300" r:id="rId14"/>
    <p:sldId id="292" r:id="rId15"/>
    <p:sldId id="299" r:id="rId16"/>
    <p:sldId id="296" r:id="rId17"/>
    <p:sldId id="306" r:id="rId18"/>
    <p:sldId id="297" r:id="rId19"/>
    <p:sldId id="278" r:id="rId20"/>
    <p:sldId id="307" r:id="rId21"/>
    <p:sldId id="295" r:id="rId2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Vladimir Krasimirov Totev (2024467)" initials="VKT(" lastIdx="2" clrIdx="0">
    <p:extLst>
      <p:ext uri="{19B8F6BF-5375-455C-9EA6-DF929625EA0E}">
        <p15:presenceInfo xmlns:p15="http://schemas.microsoft.com/office/powerpoint/2012/main" userId="S::2024467@student.uwtsd.ac.uk::02e6ea78-a2ac-42e9-82d6-e484ae3c7ee4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551F53"/>
    <a:srgbClr val="5F0660"/>
    <a:srgbClr val="592C67"/>
    <a:srgbClr val="D4D4D4"/>
    <a:srgbClr val="EBEBE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Estilo medio 2 - Énfasis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D27102A9-8310-4765-A935-A1911B00CA55}" styleName="Light Style 1 - Accent 4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17292A2E-F333-43FB-9621-5CBBE7FDCDCB}" styleName="Light Style 2 - Accent 4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</a:tcStyle>
    </a:band1H>
    <a:band1V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</a:tcBdr>
      </a:tcStyle>
    </a:band1V>
    <a:band2V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4"/>
        </a:fillRef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EB9631B5-78F2-41C9-869B-9F39066F8104}" styleName="Medium Style 3 - Accent 4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C4B1156A-380E-4F78-BDF5-A606A8083BF9}" styleName="Medium Style 4 - Accent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4"/>
              </a:solidFill>
            </a:ln>
          </a:top>
        </a:tcBdr>
        <a:fill>
          <a:solidFill>
            <a:schemeClr val="accent4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4">
              <a:tint val="20000"/>
            </a:schemeClr>
          </a:solidFill>
        </a:fill>
      </a:tcStyle>
    </a:firstRow>
  </a:tblStyle>
  <a:tblStyle styleId="{91EBBBCC-DAD2-459C-BE2E-F6DE35CF9A28}" styleName="Dark Style 2 - Accent 3/Accent 4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9459"/>
    <p:restoredTop sz="94670"/>
  </p:normalViewPr>
  <p:slideViewPr>
    <p:cSldViewPr snapToGrid="0">
      <p:cViewPr varScale="1">
        <p:scale>
          <a:sx n="77" d="100"/>
          <a:sy n="77" d="100"/>
        </p:scale>
        <p:origin x="216" y="8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commentAuthors" Target="commentAuthor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notesMaster" Target="notesMasters/notesMaster1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6" Type="http://schemas.openxmlformats.org/officeDocument/2006/relationships/image" Target="../media/image15.svg"/><Relationship Id="rId5" Type="http://schemas.openxmlformats.org/officeDocument/2006/relationships/image" Target="../media/image14.png"/><Relationship Id="rId4" Type="http://schemas.openxmlformats.org/officeDocument/2006/relationships/image" Target="../media/image13.svg"/></Relationships>
</file>

<file path=ppt/diagrams/_rels/data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svg"/><Relationship Id="rId3" Type="http://schemas.openxmlformats.org/officeDocument/2006/relationships/image" Target="../media/image19.png"/><Relationship Id="rId7" Type="http://schemas.openxmlformats.org/officeDocument/2006/relationships/image" Target="../media/image23.png"/><Relationship Id="rId2" Type="http://schemas.openxmlformats.org/officeDocument/2006/relationships/image" Target="../media/image18.svg"/><Relationship Id="rId1" Type="http://schemas.openxmlformats.org/officeDocument/2006/relationships/image" Target="../media/image17.png"/><Relationship Id="rId6" Type="http://schemas.openxmlformats.org/officeDocument/2006/relationships/image" Target="../media/image22.svg"/><Relationship Id="rId5" Type="http://schemas.openxmlformats.org/officeDocument/2006/relationships/image" Target="../media/image21.png"/><Relationship Id="rId4" Type="http://schemas.openxmlformats.org/officeDocument/2006/relationships/image" Target="../media/image20.svg"/></Relationships>
</file>

<file path=ppt/diagrams/_rels/data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image" Target="../media/image32.svg"/><Relationship Id="rId1" Type="http://schemas.openxmlformats.org/officeDocument/2006/relationships/image" Target="../media/image31.png"/><Relationship Id="rId6" Type="http://schemas.openxmlformats.org/officeDocument/2006/relationships/image" Target="../media/image36.svg"/><Relationship Id="rId5" Type="http://schemas.openxmlformats.org/officeDocument/2006/relationships/image" Target="../media/image35.png"/><Relationship Id="rId4" Type="http://schemas.openxmlformats.org/officeDocument/2006/relationships/image" Target="../media/image34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svg"/><Relationship Id="rId1" Type="http://schemas.openxmlformats.org/officeDocument/2006/relationships/image" Target="../media/image10.png"/><Relationship Id="rId6" Type="http://schemas.openxmlformats.org/officeDocument/2006/relationships/image" Target="../media/image15.svg"/><Relationship Id="rId5" Type="http://schemas.openxmlformats.org/officeDocument/2006/relationships/image" Target="../media/image14.png"/><Relationship Id="rId4" Type="http://schemas.openxmlformats.org/officeDocument/2006/relationships/image" Target="../media/image13.svg"/></Relationships>
</file>

<file path=ppt/diagrams/_rels/drawing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svg"/><Relationship Id="rId3" Type="http://schemas.openxmlformats.org/officeDocument/2006/relationships/image" Target="../media/image19.png"/><Relationship Id="rId7" Type="http://schemas.openxmlformats.org/officeDocument/2006/relationships/image" Target="../media/image23.png"/><Relationship Id="rId2" Type="http://schemas.openxmlformats.org/officeDocument/2006/relationships/image" Target="../media/image18.svg"/><Relationship Id="rId1" Type="http://schemas.openxmlformats.org/officeDocument/2006/relationships/image" Target="../media/image17.png"/><Relationship Id="rId6" Type="http://schemas.openxmlformats.org/officeDocument/2006/relationships/image" Target="../media/image22.svg"/><Relationship Id="rId5" Type="http://schemas.openxmlformats.org/officeDocument/2006/relationships/image" Target="../media/image21.png"/><Relationship Id="rId4" Type="http://schemas.openxmlformats.org/officeDocument/2006/relationships/image" Target="../media/image20.svg"/></Relationships>
</file>

<file path=ppt/diagrams/_rels/drawing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image" Target="../media/image32.svg"/><Relationship Id="rId1" Type="http://schemas.openxmlformats.org/officeDocument/2006/relationships/image" Target="../media/image31.png"/><Relationship Id="rId6" Type="http://schemas.openxmlformats.org/officeDocument/2006/relationships/image" Target="../media/image36.svg"/><Relationship Id="rId5" Type="http://schemas.openxmlformats.org/officeDocument/2006/relationships/image" Target="../media/image35.png"/><Relationship Id="rId4" Type="http://schemas.openxmlformats.org/officeDocument/2006/relationships/image" Target="../media/image34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C5362DC-759C-4C4E-8D95-00E76B864D76}" type="doc">
      <dgm:prSet loTypeId="urn:microsoft.com/office/officeart/2005/8/layout/vList2" loCatId="list" qsTypeId="urn:microsoft.com/office/officeart/2005/8/quickstyle/simple2" qsCatId="simple" csTypeId="urn:microsoft.com/office/officeart/2005/8/colors/colorful4" csCatId="colorful" phldr="1"/>
      <dgm:spPr/>
      <dgm:t>
        <a:bodyPr/>
        <a:lstStyle/>
        <a:p>
          <a:endParaRPr lang="en-US"/>
        </a:p>
      </dgm:t>
    </dgm:pt>
    <dgm:pt modelId="{2531DC0A-83CD-4CF2-A172-8D8D7AFD3460}">
      <dgm:prSet/>
      <dgm:spPr/>
      <dgm:t>
        <a:bodyPr/>
        <a:lstStyle/>
        <a:p>
          <a:pPr algn="ctr"/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Founded September 2020</a:t>
          </a:r>
        </a:p>
      </dgm:t>
    </dgm:pt>
    <dgm:pt modelId="{BA962D64-1134-4F0F-B783-C203E89FD346}" type="parTrans" cxnId="{7ACCA27F-C4A7-4124-9894-D966801E129E}">
      <dgm:prSet/>
      <dgm:spPr/>
      <dgm:t>
        <a:bodyPr/>
        <a:lstStyle/>
        <a:p>
          <a:endParaRPr lang="en-US"/>
        </a:p>
      </dgm:t>
    </dgm:pt>
    <dgm:pt modelId="{B6CE0931-18ED-4988-9A2E-1F655E8280D2}" type="sibTrans" cxnId="{7ACCA27F-C4A7-4124-9894-D966801E129E}">
      <dgm:prSet/>
      <dgm:spPr/>
      <dgm:t>
        <a:bodyPr/>
        <a:lstStyle/>
        <a:p>
          <a:endParaRPr lang="en-US"/>
        </a:p>
      </dgm:t>
    </dgm:pt>
    <dgm:pt modelId="{317F4B5A-4BC8-43B7-AD60-0E4A974E6D87}">
      <dgm:prSet/>
      <dgm:spPr/>
      <dgm:t>
        <a:bodyPr/>
        <a:lstStyle/>
        <a:p>
          <a:pPr algn="ctr"/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Based in Bournemouth</a:t>
          </a:r>
        </a:p>
      </dgm:t>
    </dgm:pt>
    <dgm:pt modelId="{BAEE1A46-3F5E-43E4-BC9D-E84E5641816C}" type="parTrans" cxnId="{5ADC7AFC-C88A-4102-B293-6A0BBC55ED54}">
      <dgm:prSet/>
      <dgm:spPr/>
      <dgm:t>
        <a:bodyPr/>
        <a:lstStyle/>
        <a:p>
          <a:endParaRPr lang="en-US"/>
        </a:p>
      </dgm:t>
    </dgm:pt>
    <dgm:pt modelId="{4A334FF9-9EFC-4A4D-A9C9-A26BE9F7406C}" type="sibTrans" cxnId="{5ADC7AFC-C88A-4102-B293-6A0BBC55ED54}">
      <dgm:prSet/>
      <dgm:spPr/>
      <dgm:t>
        <a:bodyPr/>
        <a:lstStyle/>
        <a:p>
          <a:endParaRPr lang="en-US"/>
        </a:p>
      </dgm:t>
    </dgm:pt>
    <dgm:pt modelId="{60271281-A1D2-4E6F-A69E-726F0C977D1D}">
      <dgm:prSet/>
      <dgm:spPr/>
      <dgm:t>
        <a:bodyPr/>
        <a:lstStyle/>
        <a:p>
          <a:pPr algn="ctr"/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Manufacturing Bulgarian yogurt</a:t>
          </a:r>
        </a:p>
      </dgm:t>
    </dgm:pt>
    <dgm:pt modelId="{6CE624CE-D386-4C20-BE13-689BA4E35C81}" type="parTrans" cxnId="{F44C1B2B-EC54-4CD3-AA18-165B824C6587}">
      <dgm:prSet/>
      <dgm:spPr/>
      <dgm:t>
        <a:bodyPr/>
        <a:lstStyle/>
        <a:p>
          <a:endParaRPr lang="en-US"/>
        </a:p>
      </dgm:t>
    </dgm:pt>
    <dgm:pt modelId="{AB17A090-74BF-46EA-91F4-63A7C9A02FDF}" type="sibTrans" cxnId="{F44C1B2B-EC54-4CD3-AA18-165B824C6587}">
      <dgm:prSet/>
      <dgm:spPr/>
      <dgm:t>
        <a:bodyPr/>
        <a:lstStyle/>
        <a:p>
          <a:endParaRPr lang="en-US"/>
        </a:p>
      </dgm:t>
    </dgm:pt>
    <dgm:pt modelId="{13C2D9D1-C2A4-4061-86D1-580973C7CC08}">
      <dgm:prSet/>
      <dgm:spPr/>
      <dgm:t>
        <a:bodyPr/>
        <a:lstStyle/>
        <a:p>
          <a:pPr algn="ctr"/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Director is Vladimir </a:t>
          </a:r>
          <a:r>
            <a:rPr lang="en-US" dirty="0" err="1">
              <a:latin typeface="Arial" panose="020B0604020202020204" pitchFamily="34" charset="0"/>
              <a:cs typeface="Arial" panose="020B0604020202020204" pitchFamily="34" charset="0"/>
            </a:rPr>
            <a:t>Totev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3BFFD46-5CDB-434D-AE79-0BF55896D0AD}" type="parTrans" cxnId="{64C2DFFF-3324-4D6B-B869-890422C767E4}">
      <dgm:prSet/>
      <dgm:spPr/>
      <dgm:t>
        <a:bodyPr/>
        <a:lstStyle/>
        <a:p>
          <a:endParaRPr lang="en-US"/>
        </a:p>
      </dgm:t>
    </dgm:pt>
    <dgm:pt modelId="{E0166267-2C18-459E-8715-5926E579F2F6}" type="sibTrans" cxnId="{64C2DFFF-3324-4D6B-B869-890422C767E4}">
      <dgm:prSet/>
      <dgm:spPr/>
      <dgm:t>
        <a:bodyPr/>
        <a:lstStyle/>
        <a:p>
          <a:endParaRPr lang="en-US"/>
        </a:p>
      </dgm:t>
    </dgm:pt>
    <dgm:pt modelId="{4DEC51A9-4C74-424A-9DF1-1434F27F5081}">
      <dgm:prSet/>
      <dgm:spPr/>
      <dgm:t>
        <a:bodyPr/>
        <a:lstStyle/>
        <a:p>
          <a:pPr algn="ctr"/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Company name is </a:t>
          </a:r>
          <a:r>
            <a:rPr lang="en-US" dirty="0" err="1">
              <a:latin typeface="Arial" panose="020B0604020202020204" pitchFamily="34" charset="0"/>
              <a:cs typeface="Arial" panose="020B0604020202020204" pitchFamily="34" charset="0"/>
            </a:rPr>
            <a:t>TradePlanet</a:t>
          </a: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 ltd </a:t>
          </a:r>
        </a:p>
      </dgm:t>
    </dgm:pt>
    <dgm:pt modelId="{481DAE15-4399-4E7C-9DD1-BB4E0391DC20}" type="parTrans" cxnId="{F5A5748E-97D5-4F62-A5E9-BB7F3E2CC60E}">
      <dgm:prSet/>
      <dgm:spPr/>
      <dgm:t>
        <a:bodyPr/>
        <a:lstStyle/>
        <a:p>
          <a:endParaRPr lang="en-US"/>
        </a:p>
      </dgm:t>
    </dgm:pt>
    <dgm:pt modelId="{C0770FE4-F815-4E28-979C-F911FB39E6A2}" type="sibTrans" cxnId="{F5A5748E-97D5-4F62-A5E9-BB7F3E2CC60E}">
      <dgm:prSet/>
      <dgm:spPr/>
      <dgm:t>
        <a:bodyPr/>
        <a:lstStyle/>
        <a:p>
          <a:endParaRPr lang="en-US"/>
        </a:p>
      </dgm:t>
    </dgm:pt>
    <dgm:pt modelId="{BE568E1F-D548-7844-A895-A6FABDA1E9FB}" type="pres">
      <dgm:prSet presAssocID="{CC5362DC-759C-4C4E-8D95-00E76B864D76}" presName="linear" presStyleCnt="0">
        <dgm:presLayoutVars>
          <dgm:animLvl val="lvl"/>
          <dgm:resizeHandles val="exact"/>
        </dgm:presLayoutVars>
      </dgm:prSet>
      <dgm:spPr/>
    </dgm:pt>
    <dgm:pt modelId="{6FA2ED32-B9AF-AD4E-934E-F9A0C94E0AE8}" type="pres">
      <dgm:prSet presAssocID="{2531DC0A-83CD-4CF2-A172-8D8D7AFD3460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85BED00B-9A95-484A-8BEB-385E1DD85D83}" type="pres">
      <dgm:prSet presAssocID="{B6CE0931-18ED-4988-9A2E-1F655E8280D2}" presName="spacer" presStyleCnt="0"/>
      <dgm:spPr/>
    </dgm:pt>
    <dgm:pt modelId="{8CB1A9CA-BD0D-DC43-B083-C6CAA9ECAE0D}" type="pres">
      <dgm:prSet presAssocID="{317F4B5A-4BC8-43B7-AD60-0E4A974E6D87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DBB950DE-2B42-AA4D-BB7B-3DF772889BC7}" type="pres">
      <dgm:prSet presAssocID="{4A334FF9-9EFC-4A4D-A9C9-A26BE9F7406C}" presName="spacer" presStyleCnt="0"/>
      <dgm:spPr/>
    </dgm:pt>
    <dgm:pt modelId="{4C3D6463-4134-C04A-A90D-EADF6D84E11D}" type="pres">
      <dgm:prSet presAssocID="{60271281-A1D2-4E6F-A69E-726F0C977D1D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246B4831-A998-5449-B43E-EB91D71E59CD}" type="pres">
      <dgm:prSet presAssocID="{AB17A090-74BF-46EA-91F4-63A7C9A02FDF}" presName="spacer" presStyleCnt="0"/>
      <dgm:spPr/>
    </dgm:pt>
    <dgm:pt modelId="{69496374-9D6F-EF4C-9C43-035997053AFF}" type="pres">
      <dgm:prSet presAssocID="{13C2D9D1-C2A4-4061-86D1-580973C7CC08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301D77B2-D474-BF45-A6E6-B96A555CE259}" type="pres">
      <dgm:prSet presAssocID="{E0166267-2C18-459E-8715-5926E579F2F6}" presName="spacer" presStyleCnt="0"/>
      <dgm:spPr/>
    </dgm:pt>
    <dgm:pt modelId="{42CB6CCD-577E-5645-BEAA-2D4805E9980A}" type="pres">
      <dgm:prSet presAssocID="{4DEC51A9-4C74-424A-9DF1-1434F27F5081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F44C1B2B-EC54-4CD3-AA18-165B824C6587}" srcId="{CC5362DC-759C-4C4E-8D95-00E76B864D76}" destId="{60271281-A1D2-4E6F-A69E-726F0C977D1D}" srcOrd="2" destOrd="0" parTransId="{6CE624CE-D386-4C20-BE13-689BA4E35C81}" sibTransId="{AB17A090-74BF-46EA-91F4-63A7C9A02FDF}"/>
    <dgm:cxn modelId="{B1C8E039-209F-EA46-B0BA-A01CD0D78815}" type="presOf" srcId="{CC5362DC-759C-4C4E-8D95-00E76B864D76}" destId="{BE568E1F-D548-7844-A895-A6FABDA1E9FB}" srcOrd="0" destOrd="0" presId="urn:microsoft.com/office/officeart/2005/8/layout/vList2"/>
    <dgm:cxn modelId="{2D5BB75B-F6DA-F749-9894-A78971B4EB8A}" type="presOf" srcId="{317F4B5A-4BC8-43B7-AD60-0E4A974E6D87}" destId="{8CB1A9CA-BD0D-DC43-B083-C6CAA9ECAE0D}" srcOrd="0" destOrd="0" presId="urn:microsoft.com/office/officeart/2005/8/layout/vList2"/>
    <dgm:cxn modelId="{A7B31668-322B-7C49-9FA1-8150F712F5EF}" type="presOf" srcId="{60271281-A1D2-4E6F-A69E-726F0C977D1D}" destId="{4C3D6463-4134-C04A-A90D-EADF6D84E11D}" srcOrd="0" destOrd="0" presId="urn:microsoft.com/office/officeart/2005/8/layout/vList2"/>
    <dgm:cxn modelId="{060EEB72-4CCA-DC49-A7FB-6B83BA40C51E}" type="presOf" srcId="{2531DC0A-83CD-4CF2-A172-8D8D7AFD3460}" destId="{6FA2ED32-B9AF-AD4E-934E-F9A0C94E0AE8}" srcOrd="0" destOrd="0" presId="urn:microsoft.com/office/officeart/2005/8/layout/vList2"/>
    <dgm:cxn modelId="{7ACCA27F-C4A7-4124-9894-D966801E129E}" srcId="{CC5362DC-759C-4C4E-8D95-00E76B864D76}" destId="{2531DC0A-83CD-4CF2-A172-8D8D7AFD3460}" srcOrd="0" destOrd="0" parTransId="{BA962D64-1134-4F0F-B783-C203E89FD346}" sibTransId="{B6CE0931-18ED-4988-9A2E-1F655E8280D2}"/>
    <dgm:cxn modelId="{3573538D-D167-8147-ADE7-C75F03FF4117}" type="presOf" srcId="{4DEC51A9-4C74-424A-9DF1-1434F27F5081}" destId="{42CB6CCD-577E-5645-BEAA-2D4805E9980A}" srcOrd="0" destOrd="0" presId="urn:microsoft.com/office/officeart/2005/8/layout/vList2"/>
    <dgm:cxn modelId="{F5A5748E-97D5-4F62-A5E9-BB7F3E2CC60E}" srcId="{CC5362DC-759C-4C4E-8D95-00E76B864D76}" destId="{4DEC51A9-4C74-424A-9DF1-1434F27F5081}" srcOrd="4" destOrd="0" parTransId="{481DAE15-4399-4E7C-9DD1-BB4E0391DC20}" sibTransId="{C0770FE4-F815-4E28-979C-F911FB39E6A2}"/>
    <dgm:cxn modelId="{41891199-F06F-8443-ABCD-8EDAC5BBFA5E}" type="presOf" srcId="{13C2D9D1-C2A4-4061-86D1-580973C7CC08}" destId="{69496374-9D6F-EF4C-9C43-035997053AFF}" srcOrd="0" destOrd="0" presId="urn:microsoft.com/office/officeart/2005/8/layout/vList2"/>
    <dgm:cxn modelId="{5ADC7AFC-C88A-4102-B293-6A0BBC55ED54}" srcId="{CC5362DC-759C-4C4E-8D95-00E76B864D76}" destId="{317F4B5A-4BC8-43B7-AD60-0E4A974E6D87}" srcOrd="1" destOrd="0" parTransId="{BAEE1A46-3F5E-43E4-BC9D-E84E5641816C}" sibTransId="{4A334FF9-9EFC-4A4D-A9C9-A26BE9F7406C}"/>
    <dgm:cxn modelId="{64C2DFFF-3324-4D6B-B869-890422C767E4}" srcId="{CC5362DC-759C-4C4E-8D95-00E76B864D76}" destId="{13C2D9D1-C2A4-4061-86D1-580973C7CC08}" srcOrd="3" destOrd="0" parTransId="{A3BFFD46-5CDB-434D-AE79-0BF55896D0AD}" sibTransId="{E0166267-2C18-459E-8715-5926E579F2F6}"/>
    <dgm:cxn modelId="{28F4B088-4235-C246-8036-F69614C79451}" type="presParOf" srcId="{BE568E1F-D548-7844-A895-A6FABDA1E9FB}" destId="{6FA2ED32-B9AF-AD4E-934E-F9A0C94E0AE8}" srcOrd="0" destOrd="0" presId="urn:microsoft.com/office/officeart/2005/8/layout/vList2"/>
    <dgm:cxn modelId="{0228E685-100A-8740-A8F9-9AABC2FEB0F9}" type="presParOf" srcId="{BE568E1F-D548-7844-A895-A6FABDA1E9FB}" destId="{85BED00B-9A95-484A-8BEB-385E1DD85D83}" srcOrd="1" destOrd="0" presId="urn:microsoft.com/office/officeart/2005/8/layout/vList2"/>
    <dgm:cxn modelId="{B4BA5B3D-260F-C542-BA4D-1A56E4AD6431}" type="presParOf" srcId="{BE568E1F-D548-7844-A895-A6FABDA1E9FB}" destId="{8CB1A9CA-BD0D-DC43-B083-C6CAA9ECAE0D}" srcOrd="2" destOrd="0" presId="urn:microsoft.com/office/officeart/2005/8/layout/vList2"/>
    <dgm:cxn modelId="{0331BF46-739A-3B42-AD3F-CE472E646D7D}" type="presParOf" srcId="{BE568E1F-D548-7844-A895-A6FABDA1E9FB}" destId="{DBB950DE-2B42-AA4D-BB7B-3DF772889BC7}" srcOrd="3" destOrd="0" presId="urn:microsoft.com/office/officeart/2005/8/layout/vList2"/>
    <dgm:cxn modelId="{1DD9B892-7F9F-A742-AD33-78CC44EEE6A0}" type="presParOf" srcId="{BE568E1F-D548-7844-A895-A6FABDA1E9FB}" destId="{4C3D6463-4134-C04A-A90D-EADF6D84E11D}" srcOrd="4" destOrd="0" presId="urn:microsoft.com/office/officeart/2005/8/layout/vList2"/>
    <dgm:cxn modelId="{3E2FA509-8394-FF45-A0DB-5ECAFA9DC45A}" type="presParOf" srcId="{BE568E1F-D548-7844-A895-A6FABDA1E9FB}" destId="{246B4831-A998-5449-B43E-EB91D71E59CD}" srcOrd="5" destOrd="0" presId="urn:microsoft.com/office/officeart/2005/8/layout/vList2"/>
    <dgm:cxn modelId="{B38516FD-80C6-C046-B509-4C3FA6269184}" type="presParOf" srcId="{BE568E1F-D548-7844-A895-A6FABDA1E9FB}" destId="{69496374-9D6F-EF4C-9C43-035997053AFF}" srcOrd="6" destOrd="0" presId="urn:microsoft.com/office/officeart/2005/8/layout/vList2"/>
    <dgm:cxn modelId="{28F73A45-7F44-2F49-83B7-ABE09EAA3139}" type="presParOf" srcId="{BE568E1F-D548-7844-A895-A6FABDA1E9FB}" destId="{301D77B2-D474-BF45-A6E6-B96A555CE259}" srcOrd="7" destOrd="0" presId="urn:microsoft.com/office/officeart/2005/8/layout/vList2"/>
    <dgm:cxn modelId="{B271021E-2C48-3B4B-9840-7DDC17E2C721}" type="presParOf" srcId="{BE568E1F-D548-7844-A895-A6FABDA1E9FB}" destId="{42CB6CCD-577E-5645-BEAA-2D4805E9980A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CC2E8B0C-FE4E-481D-99A9-27551D324375}" type="doc">
      <dgm:prSet loTypeId="urn:microsoft.com/office/officeart/2018/5/layout/IconCircleLabelList" loCatId="icon" qsTypeId="urn:microsoft.com/office/officeart/2005/8/quickstyle/simple1" qsCatId="simple" csTypeId="urn:microsoft.com/office/officeart/2005/8/colors/colorful4" csCatId="colorful" phldr="1"/>
      <dgm:spPr/>
      <dgm:t>
        <a:bodyPr/>
        <a:lstStyle/>
        <a:p>
          <a:endParaRPr lang="en-US"/>
        </a:p>
      </dgm:t>
    </dgm:pt>
    <dgm:pt modelId="{B9331685-FE64-40B0-A2E2-181465FCD11F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Our customers</a:t>
          </a:r>
        </a:p>
      </dgm:t>
    </dgm:pt>
    <dgm:pt modelId="{2585299A-5FC7-4C77-8567-39C7B7824723}" type="parTrans" cxnId="{E3944C65-C519-48A1-A29C-728CE6867262}">
      <dgm:prSet/>
      <dgm:spPr/>
      <dgm:t>
        <a:bodyPr/>
        <a:lstStyle/>
        <a:p>
          <a:endParaRPr lang="en-US"/>
        </a:p>
      </dgm:t>
    </dgm:pt>
    <dgm:pt modelId="{174F893D-AACF-4B89-927F-1D4DBB353EC5}" type="sibTrans" cxnId="{E3944C65-C519-48A1-A29C-728CE6867262}">
      <dgm:prSet/>
      <dgm:spPr/>
      <dgm:t>
        <a:bodyPr/>
        <a:lstStyle/>
        <a:p>
          <a:endParaRPr lang="en-US"/>
        </a:p>
      </dgm:t>
    </dgm:pt>
    <dgm:pt modelId="{5139576F-BF41-4FAB-9F60-10C0538D7816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 dirty="0"/>
            <a:t>Wholesalers</a:t>
          </a:r>
        </a:p>
      </dgm:t>
    </dgm:pt>
    <dgm:pt modelId="{A7A37B53-1D17-4699-B798-A9FE2AB20AC1}" type="parTrans" cxnId="{8F7757C4-D7B4-4A4E-AD40-E261958E0EB5}">
      <dgm:prSet/>
      <dgm:spPr/>
      <dgm:t>
        <a:bodyPr/>
        <a:lstStyle/>
        <a:p>
          <a:endParaRPr lang="en-US"/>
        </a:p>
      </dgm:t>
    </dgm:pt>
    <dgm:pt modelId="{90046D6C-536F-4E07-A3DF-0C2D1F6B5DBF}" type="sibTrans" cxnId="{8F7757C4-D7B4-4A4E-AD40-E261958E0EB5}">
      <dgm:prSet/>
      <dgm:spPr/>
      <dgm:t>
        <a:bodyPr/>
        <a:lstStyle/>
        <a:p>
          <a:endParaRPr lang="en-US"/>
        </a:p>
      </dgm:t>
    </dgm:pt>
    <dgm:pt modelId="{4D19AFE9-475E-4367-BB9B-2BAC5063EBF6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/>
            <a:t>Distributors </a:t>
          </a:r>
        </a:p>
      </dgm:t>
    </dgm:pt>
    <dgm:pt modelId="{F850FD4D-E17E-420A-A35C-753A72EA0EDD}" type="parTrans" cxnId="{49B00F74-5B58-4988-B108-CC1BB94F445F}">
      <dgm:prSet/>
      <dgm:spPr/>
      <dgm:t>
        <a:bodyPr/>
        <a:lstStyle/>
        <a:p>
          <a:endParaRPr lang="en-US"/>
        </a:p>
      </dgm:t>
    </dgm:pt>
    <dgm:pt modelId="{B4E01A15-07DB-4964-9B97-1E18D4E2A571}" type="sibTrans" cxnId="{49B00F74-5B58-4988-B108-CC1BB94F445F}">
      <dgm:prSet/>
      <dgm:spPr/>
      <dgm:t>
        <a:bodyPr/>
        <a:lstStyle/>
        <a:p>
          <a:endParaRPr lang="en-US"/>
        </a:p>
      </dgm:t>
    </dgm:pt>
    <dgm:pt modelId="{D4CBD38D-A8E7-46B3-AED9-E1D40259E502}" type="pres">
      <dgm:prSet presAssocID="{CC2E8B0C-FE4E-481D-99A9-27551D324375}" presName="root" presStyleCnt="0">
        <dgm:presLayoutVars>
          <dgm:dir/>
          <dgm:resizeHandles val="exact"/>
        </dgm:presLayoutVars>
      </dgm:prSet>
      <dgm:spPr/>
    </dgm:pt>
    <dgm:pt modelId="{D08CFF59-F590-4CE0-8A23-EEBEAFF9C09E}" type="pres">
      <dgm:prSet presAssocID="{B9331685-FE64-40B0-A2E2-181465FCD11F}" presName="compNode" presStyleCnt="0"/>
      <dgm:spPr/>
    </dgm:pt>
    <dgm:pt modelId="{CFEF391A-2648-4035-AEC7-B190E9EBAE2F}" type="pres">
      <dgm:prSet presAssocID="{B9331685-FE64-40B0-A2E2-181465FCD11F}" presName="iconBgRect" presStyleLbl="bgShp" presStyleIdx="0" presStyleCnt="3"/>
      <dgm:spPr/>
    </dgm:pt>
    <dgm:pt modelId="{F38AE179-7F45-4F01-BAD2-1D748A07BDF2}" type="pres">
      <dgm:prSet presAssocID="{B9331685-FE64-40B0-A2E2-181465FCD11F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5839D1FD-F738-4CF8-8DAE-1512811ED48D}" type="pres">
      <dgm:prSet presAssocID="{B9331685-FE64-40B0-A2E2-181465FCD11F}" presName="spaceRect" presStyleCnt="0"/>
      <dgm:spPr/>
    </dgm:pt>
    <dgm:pt modelId="{BE8EADEF-C295-48FA-B404-77B54E2C12DD}" type="pres">
      <dgm:prSet presAssocID="{B9331685-FE64-40B0-A2E2-181465FCD11F}" presName="textRect" presStyleLbl="revTx" presStyleIdx="0" presStyleCnt="3">
        <dgm:presLayoutVars>
          <dgm:chMax val="1"/>
          <dgm:chPref val="1"/>
        </dgm:presLayoutVars>
      </dgm:prSet>
      <dgm:spPr/>
    </dgm:pt>
    <dgm:pt modelId="{8D581544-9109-4EEF-A7F5-3EA495C2090E}" type="pres">
      <dgm:prSet presAssocID="{174F893D-AACF-4B89-927F-1D4DBB353EC5}" presName="sibTrans" presStyleCnt="0"/>
      <dgm:spPr/>
    </dgm:pt>
    <dgm:pt modelId="{66A95099-F55F-4407-AFEA-EFC314921F5C}" type="pres">
      <dgm:prSet presAssocID="{5139576F-BF41-4FAB-9F60-10C0538D7816}" presName="compNode" presStyleCnt="0"/>
      <dgm:spPr/>
    </dgm:pt>
    <dgm:pt modelId="{F39443C4-2AFD-4FA2-BB17-3EE07690965B}" type="pres">
      <dgm:prSet presAssocID="{5139576F-BF41-4FAB-9F60-10C0538D7816}" presName="iconBgRect" presStyleLbl="bgShp" presStyleIdx="1" presStyleCnt="3"/>
      <dgm:spPr/>
    </dgm:pt>
    <dgm:pt modelId="{10E83C39-582E-4C23-957E-E73E8FA4D6E7}" type="pres">
      <dgm:prSet presAssocID="{5139576F-BF41-4FAB-9F60-10C0538D7816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tore"/>
        </a:ext>
      </dgm:extLst>
    </dgm:pt>
    <dgm:pt modelId="{B844E5FD-A902-459F-886C-C81AFA03FC31}" type="pres">
      <dgm:prSet presAssocID="{5139576F-BF41-4FAB-9F60-10C0538D7816}" presName="spaceRect" presStyleCnt="0"/>
      <dgm:spPr/>
    </dgm:pt>
    <dgm:pt modelId="{818BADB6-81C1-45CC-8C33-4A7492953C2A}" type="pres">
      <dgm:prSet presAssocID="{5139576F-BF41-4FAB-9F60-10C0538D7816}" presName="textRect" presStyleLbl="revTx" presStyleIdx="1" presStyleCnt="3">
        <dgm:presLayoutVars>
          <dgm:chMax val="1"/>
          <dgm:chPref val="1"/>
        </dgm:presLayoutVars>
      </dgm:prSet>
      <dgm:spPr/>
    </dgm:pt>
    <dgm:pt modelId="{0E3F9D86-DA89-4419-A382-84786D0EA2F1}" type="pres">
      <dgm:prSet presAssocID="{90046D6C-536F-4E07-A3DF-0C2D1F6B5DBF}" presName="sibTrans" presStyleCnt="0"/>
      <dgm:spPr/>
    </dgm:pt>
    <dgm:pt modelId="{7C1B3C8C-4671-46D2-AA3C-B26A6DB074BA}" type="pres">
      <dgm:prSet presAssocID="{4D19AFE9-475E-4367-BB9B-2BAC5063EBF6}" presName="compNode" presStyleCnt="0"/>
      <dgm:spPr/>
    </dgm:pt>
    <dgm:pt modelId="{4A4004B0-92D2-41F3-A832-794BD2F39B81}" type="pres">
      <dgm:prSet presAssocID="{4D19AFE9-475E-4367-BB9B-2BAC5063EBF6}" presName="iconBgRect" presStyleLbl="bgShp" presStyleIdx="2" presStyleCnt="3"/>
      <dgm:spPr/>
    </dgm:pt>
    <dgm:pt modelId="{7AC91042-9490-45C7-B0E4-2179F4092706}" type="pres">
      <dgm:prSet presAssocID="{4D19AFE9-475E-4367-BB9B-2BAC5063EBF6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ruck"/>
        </a:ext>
      </dgm:extLst>
    </dgm:pt>
    <dgm:pt modelId="{348793CA-9FC8-4220-AE6E-45BE471FBD97}" type="pres">
      <dgm:prSet presAssocID="{4D19AFE9-475E-4367-BB9B-2BAC5063EBF6}" presName="spaceRect" presStyleCnt="0"/>
      <dgm:spPr/>
    </dgm:pt>
    <dgm:pt modelId="{70E7D551-FEA3-4265-82A1-D14BBD127FB1}" type="pres">
      <dgm:prSet presAssocID="{4D19AFE9-475E-4367-BB9B-2BAC5063EBF6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159FD538-3FD8-4244-8F05-8FF88965F3B4}" type="presOf" srcId="{5139576F-BF41-4FAB-9F60-10C0538D7816}" destId="{818BADB6-81C1-45CC-8C33-4A7492953C2A}" srcOrd="0" destOrd="0" presId="urn:microsoft.com/office/officeart/2018/5/layout/IconCircleLabelList"/>
    <dgm:cxn modelId="{76AF9953-53F4-0841-9791-783835C2BD25}" type="presOf" srcId="{B9331685-FE64-40B0-A2E2-181465FCD11F}" destId="{BE8EADEF-C295-48FA-B404-77B54E2C12DD}" srcOrd="0" destOrd="0" presId="urn:microsoft.com/office/officeart/2018/5/layout/IconCircleLabelList"/>
    <dgm:cxn modelId="{E3944C65-C519-48A1-A29C-728CE6867262}" srcId="{CC2E8B0C-FE4E-481D-99A9-27551D324375}" destId="{B9331685-FE64-40B0-A2E2-181465FCD11F}" srcOrd="0" destOrd="0" parTransId="{2585299A-5FC7-4C77-8567-39C7B7824723}" sibTransId="{174F893D-AACF-4B89-927F-1D4DBB353EC5}"/>
    <dgm:cxn modelId="{49B00F74-5B58-4988-B108-CC1BB94F445F}" srcId="{CC2E8B0C-FE4E-481D-99A9-27551D324375}" destId="{4D19AFE9-475E-4367-BB9B-2BAC5063EBF6}" srcOrd="2" destOrd="0" parTransId="{F850FD4D-E17E-420A-A35C-753A72EA0EDD}" sibTransId="{B4E01A15-07DB-4964-9B97-1E18D4E2A571}"/>
    <dgm:cxn modelId="{047DBCB7-FC29-7143-89BC-39C3A03EDED4}" type="presOf" srcId="{4D19AFE9-475E-4367-BB9B-2BAC5063EBF6}" destId="{70E7D551-FEA3-4265-82A1-D14BBD127FB1}" srcOrd="0" destOrd="0" presId="urn:microsoft.com/office/officeart/2018/5/layout/IconCircleLabelList"/>
    <dgm:cxn modelId="{8F7757C4-D7B4-4A4E-AD40-E261958E0EB5}" srcId="{CC2E8B0C-FE4E-481D-99A9-27551D324375}" destId="{5139576F-BF41-4FAB-9F60-10C0538D7816}" srcOrd="1" destOrd="0" parTransId="{A7A37B53-1D17-4699-B798-A9FE2AB20AC1}" sibTransId="{90046D6C-536F-4E07-A3DF-0C2D1F6B5DBF}"/>
    <dgm:cxn modelId="{C04BE5E5-1097-EE44-9BC6-9003D23C1F49}" type="presOf" srcId="{CC2E8B0C-FE4E-481D-99A9-27551D324375}" destId="{D4CBD38D-A8E7-46B3-AED9-E1D40259E502}" srcOrd="0" destOrd="0" presId="urn:microsoft.com/office/officeart/2018/5/layout/IconCircleLabelList"/>
    <dgm:cxn modelId="{0A122F90-5BDE-A946-8BE2-16AD844B5922}" type="presParOf" srcId="{D4CBD38D-A8E7-46B3-AED9-E1D40259E502}" destId="{D08CFF59-F590-4CE0-8A23-EEBEAFF9C09E}" srcOrd="0" destOrd="0" presId="urn:microsoft.com/office/officeart/2018/5/layout/IconCircleLabelList"/>
    <dgm:cxn modelId="{96FCB85C-6B02-1241-A510-80BF11C1FAE5}" type="presParOf" srcId="{D08CFF59-F590-4CE0-8A23-EEBEAFF9C09E}" destId="{CFEF391A-2648-4035-AEC7-B190E9EBAE2F}" srcOrd="0" destOrd="0" presId="urn:microsoft.com/office/officeart/2018/5/layout/IconCircleLabelList"/>
    <dgm:cxn modelId="{9471CBE1-CBB4-F74A-B648-2D0536B50EF0}" type="presParOf" srcId="{D08CFF59-F590-4CE0-8A23-EEBEAFF9C09E}" destId="{F38AE179-7F45-4F01-BAD2-1D748A07BDF2}" srcOrd="1" destOrd="0" presId="urn:microsoft.com/office/officeart/2018/5/layout/IconCircleLabelList"/>
    <dgm:cxn modelId="{50F53BD4-AD68-CA4C-8D88-A42428FCC169}" type="presParOf" srcId="{D08CFF59-F590-4CE0-8A23-EEBEAFF9C09E}" destId="{5839D1FD-F738-4CF8-8DAE-1512811ED48D}" srcOrd="2" destOrd="0" presId="urn:microsoft.com/office/officeart/2018/5/layout/IconCircleLabelList"/>
    <dgm:cxn modelId="{F770AA13-D153-8641-A59C-69FA85255823}" type="presParOf" srcId="{D08CFF59-F590-4CE0-8A23-EEBEAFF9C09E}" destId="{BE8EADEF-C295-48FA-B404-77B54E2C12DD}" srcOrd="3" destOrd="0" presId="urn:microsoft.com/office/officeart/2018/5/layout/IconCircleLabelList"/>
    <dgm:cxn modelId="{95DD86B2-54AD-D74C-ACDE-940624890804}" type="presParOf" srcId="{D4CBD38D-A8E7-46B3-AED9-E1D40259E502}" destId="{8D581544-9109-4EEF-A7F5-3EA495C2090E}" srcOrd="1" destOrd="0" presId="urn:microsoft.com/office/officeart/2018/5/layout/IconCircleLabelList"/>
    <dgm:cxn modelId="{DD26C719-F841-554E-BF56-0FA7DD17E0FA}" type="presParOf" srcId="{D4CBD38D-A8E7-46B3-AED9-E1D40259E502}" destId="{66A95099-F55F-4407-AFEA-EFC314921F5C}" srcOrd="2" destOrd="0" presId="urn:microsoft.com/office/officeart/2018/5/layout/IconCircleLabelList"/>
    <dgm:cxn modelId="{7A705D5F-7C26-CC43-A341-D14E911F398E}" type="presParOf" srcId="{66A95099-F55F-4407-AFEA-EFC314921F5C}" destId="{F39443C4-2AFD-4FA2-BB17-3EE07690965B}" srcOrd="0" destOrd="0" presId="urn:microsoft.com/office/officeart/2018/5/layout/IconCircleLabelList"/>
    <dgm:cxn modelId="{A7497ACC-4FBA-E246-873D-0557A2DDC466}" type="presParOf" srcId="{66A95099-F55F-4407-AFEA-EFC314921F5C}" destId="{10E83C39-582E-4C23-957E-E73E8FA4D6E7}" srcOrd="1" destOrd="0" presId="urn:microsoft.com/office/officeart/2018/5/layout/IconCircleLabelList"/>
    <dgm:cxn modelId="{390E36B0-D9C3-6A41-BEF5-B1CE552E7E6F}" type="presParOf" srcId="{66A95099-F55F-4407-AFEA-EFC314921F5C}" destId="{B844E5FD-A902-459F-886C-C81AFA03FC31}" srcOrd="2" destOrd="0" presId="urn:microsoft.com/office/officeart/2018/5/layout/IconCircleLabelList"/>
    <dgm:cxn modelId="{C4B9463E-4FB3-4E4D-AE4C-950D23307198}" type="presParOf" srcId="{66A95099-F55F-4407-AFEA-EFC314921F5C}" destId="{818BADB6-81C1-45CC-8C33-4A7492953C2A}" srcOrd="3" destOrd="0" presId="urn:microsoft.com/office/officeart/2018/5/layout/IconCircleLabelList"/>
    <dgm:cxn modelId="{FA41BA26-6A4B-BF49-95BD-D0E179D53872}" type="presParOf" srcId="{D4CBD38D-A8E7-46B3-AED9-E1D40259E502}" destId="{0E3F9D86-DA89-4419-A382-84786D0EA2F1}" srcOrd="3" destOrd="0" presId="urn:microsoft.com/office/officeart/2018/5/layout/IconCircleLabelList"/>
    <dgm:cxn modelId="{B4EB5365-FB92-8B45-878E-888EF97D91C4}" type="presParOf" srcId="{D4CBD38D-A8E7-46B3-AED9-E1D40259E502}" destId="{7C1B3C8C-4671-46D2-AA3C-B26A6DB074BA}" srcOrd="4" destOrd="0" presId="urn:microsoft.com/office/officeart/2018/5/layout/IconCircleLabelList"/>
    <dgm:cxn modelId="{3537330D-58B0-8947-A9B1-B682BEED5BD7}" type="presParOf" srcId="{7C1B3C8C-4671-46D2-AA3C-B26A6DB074BA}" destId="{4A4004B0-92D2-41F3-A832-794BD2F39B81}" srcOrd="0" destOrd="0" presId="urn:microsoft.com/office/officeart/2018/5/layout/IconCircleLabelList"/>
    <dgm:cxn modelId="{4D015FB1-2E97-AB47-95C4-62D95AEE8E4C}" type="presParOf" srcId="{7C1B3C8C-4671-46D2-AA3C-B26A6DB074BA}" destId="{7AC91042-9490-45C7-B0E4-2179F4092706}" srcOrd="1" destOrd="0" presId="urn:microsoft.com/office/officeart/2018/5/layout/IconCircleLabelList"/>
    <dgm:cxn modelId="{652286FB-26D8-FA42-A175-BE2B3FCF75F8}" type="presParOf" srcId="{7C1B3C8C-4671-46D2-AA3C-B26A6DB074BA}" destId="{348793CA-9FC8-4220-AE6E-45BE471FBD97}" srcOrd="2" destOrd="0" presId="urn:microsoft.com/office/officeart/2018/5/layout/IconCircleLabelList"/>
    <dgm:cxn modelId="{28DBAE96-0605-6042-9514-901F96BD3BC3}" type="presParOf" srcId="{7C1B3C8C-4671-46D2-AA3C-B26A6DB074BA}" destId="{70E7D551-FEA3-4265-82A1-D14BBD127FB1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4C825A06-B646-4FF3-A80F-84ABEC5C776A}" type="doc">
      <dgm:prSet loTypeId="urn:microsoft.com/office/officeart/2018/2/layout/IconCircleList" loCatId="icon" qsTypeId="urn:microsoft.com/office/officeart/2005/8/quickstyle/simple1" qsCatId="simple" csTypeId="urn:microsoft.com/office/officeart/2005/8/colors/colorful4" csCatId="colorful" phldr="1"/>
      <dgm:spPr/>
      <dgm:t>
        <a:bodyPr/>
        <a:lstStyle/>
        <a:p>
          <a:endParaRPr lang="en-US"/>
        </a:p>
      </dgm:t>
    </dgm:pt>
    <dgm:pt modelId="{9A68F735-C559-4A31-B589-146CCE8B8BBC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Creating the future of dairy with natural and healthy products. ​</a:t>
          </a:r>
        </a:p>
      </dgm:t>
    </dgm:pt>
    <dgm:pt modelId="{8704A843-6C60-47E4-8C0E-C9BB7911B562}" type="parTrans" cxnId="{F14FC667-2499-4E38-8102-6AE50D7BD986}">
      <dgm:prSet/>
      <dgm:spPr/>
      <dgm:t>
        <a:bodyPr/>
        <a:lstStyle/>
        <a:p>
          <a:endParaRPr lang="en-US"/>
        </a:p>
      </dgm:t>
    </dgm:pt>
    <dgm:pt modelId="{1BD0E94C-8DB1-42F3-B1DE-A235C7E0095C}" type="sibTrans" cxnId="{F14FC667-2499-4E38-8102-6AE50D7BD986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D1D3CA5D-8EF0-4320-9229-0493F0D38AFF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To satisfy  the needs of the customer.​</a:t>
          </a:r>
        </a:p>
      </dgm:t>
    </dgm:pt>
    <dgm:pt modelId="{8C70D51E-CD16-442A-A7CB-8F70859A580D}" type="parTrans" cxnId="{E3E6B96F-02AA-480F-94C4-4CB4481B55FA}">
      <dgm:prSet/>
      <dgm:spPr/>
      <dgm:t>
        <a:bodyPr/>
        <a:lstStyle/>
        <a:p>
          <a:endParaRPr lang="en-US"/>
        </a:p>
      </dgm:t>
    </dgm:pt>
    <dgm:pt modelId="{CEF3F46E-D633-491C-B3E4-B84C4FC2734F}" type="sibTrans" cxnId="{E3E6B96F-02AA-480F-94C4-4CB4481B55FA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240B275E-ED80-4257-82DB-7316A48DC470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To manage and develop in the most efficient way the production and delivery.​</a:t>
          </a:r>
        </a:p>
      </dgm:t>
    </dgm:pt>
    <dgm:pt modelId="{93E14078-90E9-4B6D-9198-740A3EC25718}" type="parTrans" cxnId="{107F78EF-3C74-4BE8-83D1-82ABFDE5ED8E}">
      <dgm:prSet/>
      <dgm:spPr/>
      <dgm:t>
        <a:bodyPr/>
        <a:lstStyle/>
        <a:p>
          <a:endParaRPr lang="en-US"/>
        </a:p>
      </dgm:t>
    </dgm:pt>
    <dgm:pt modelId="{452EBF06-8360-4B82-A5E0-C9E06FE5AAD8}" type="sibTrans" cxnId="{107F78EF-3C74-4BE8-83D1-82ABFDE5ED8E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9B2E4AF4-2225-4191-B8BF-962BA6172F1F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To offer online products and services.</a:t>
          </a:r>
        </a:p>
      </dgm:t>
    </dgm:pt>
    <dgm:pt modelId="{6882E3AF-1F3B-4B66-B445-6B22F9116BD3}" type="parTrans" cxnId="{078F7CE0-41C6-4B7B-956A-12F8BC0A134A}">
      <dgm:prSet/>
      <dgm:spPr/>
      <dgm:t>
        <a:bodyPr/>
        <a:lstStyle/>
        <a:p>
          <a:endParaRPr lang="en-US"/>
        </a:p>
      </dgm:t>
    </dgm:pt>
    <dgm:pt modelId="{FF1FF05E-37BD-43A3-A4FD-D9FE8DF92C68}" type="sibTrans" cxnId="{078F7CE0-41C6-4B7B-956A-12F8BC0A134A}">
      <dgm:prSet/>
      <dgm:spPr/>
      <dgm:t>
        <a:bodyPr/>
        <a:lstStyle/>
        <a:p>
          <a:endParaRPr lang="en-US"/>
        </a:p>
      </dgm:t>
    </dgm:pt>
    <dgm:pt modelId="{7FEDA8E7-A291-4CEC-A259-EB3967F42E5C}" type="pres">
      <dgm:prSet presAssocID="{4C825A06-B646-4FF3-A80F-84ABEC5C776A}" presName="root" presStyleCnt="0">
        <dgm:presLayoutVars>
          <dgm:dir/>
          <dgm:resizeHandles val="exact"/>
        </dgm:presLayoutVars>
      </dgm:prSet>
      <dgm:spPr/>
    </dgm:pt>
    <dgm:pt modelId="{51A8EDFF-F149-4488-98C3-B1420BB2A5A6}" type="pres">
      <dgm:prSet presAssocID="{4C825A06-B646-4FF3-A80F-84ABEC5C776A}" presName="container" presStyleCnt="0">
        <dgm:presLayoutVars>
          <dgm:dir/>
          <dgm:resizeHandles val="exact"/>
        </dgm:presLayoutVars>
      </dgm:prSet>
      <dgm:spPr/>
    </dgm:pt>
    <dgm:pt modelId="{AB847064-BD27-4911-A929-4E58536A9493}" type="pres">
      <dgm:prSet presAssocID="{9A68F735-C559-4A31-B589-146CCE8B8BBC}" presName="compNode" presStyleCnt="0"/>
      <dgm:spPr/>
    </dgm:pt>
    <dgm:pt modelId="{8AF5B0F6-2C32-408D-A432-A1685382E9F5}" type="pres">
      <dgm:prSet presAssocID="{9A68F735-C559-4A31-B589-146CCE8B8BBC}" presName="iconBgRect" presStyleLbl="bgShp" presStyleIdx="0" presStyleCnt="4"/>
      <dgm:spPr/>
    </dgm:pt>
    <dgm:pt modelId="{886F43BE-7C12-4DAB-9026-98FA6C3C1A9B}" type="pres">
      <dgm:prSet presAssocID="{9A68F735-C559-4A31-B589-146CCE8B8BBC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Farm scene"/>
        </a:ext>
      </dgm:extLst>
    </dgm:pt>
    <dgm:pt modelId="{3521DC6C-B787-4CA3-8CDF-DF57648AE483}" type="pres">
      <dgm:prSet presAssocID="{9A68F735-C559-4A31-B589-146CCE8B8BBC}" presName="spaceRect" presStyleCnt="0"/>
      <dgm:spPr/>
    </dgm:pt>
    <dgm:pt modelId="{5B6FA454-D0A9-4CDF-A201-38D40F1B8451}" type="pres">
      <dgm:prSet presAssocID="{9A68F735-C559-4A31-B589-146CCE8B8BBC}" presName="textRect" presStyleLbl="revTx" presStyleIdx="0" presStyleCnt="4">
        <dgm:presLayoutVars>
          <dgm:chMax val="1"/>
          <dgm:chPref val="1"/>
        </dgm:presLayoutVars>
      </dgm:prSet>
      <dgm:spPr/>
    </dgm:pt>
    <dgm:pt modelId="{0203FD64-072D-40D4-8F85-3995D60BB13A}" type="pres">
      <dgm:prSet presAssocID="{1BD0E94C-8DB1-42F3-B1DE-A235C7E0095C}" presName="sibTrans" presStyleLbl="sibTrans2D1" presStyleIdx="0" presStyleCnt="0"/>
      <dgm:spPr/>
    </dgm:pt>
    <dgm:pt modelId="{8E120E00-5603-4903-8311-26F33E2C6325}" type="pres">
      <dgm:prSet presAssocID="{D1D3CA5D-8EF0-4320-9229-0493F0D38AFF}" presName="compNode" presStyleCnt="0"/>
      <dgm:spPr/>
    </dgm:pt>
    <dgm:pt modelId="{A670041F-9361-4B2A-A816-39EF15289ABF}" type="pres">
      <dgm:prSet presAssocID="{D1D3CA5D-8EF0-4320-9229-0493F0D38AFF}" presName="iconBgRect" presStyleLbl="bgShp" presStyleIdx="1" presStyleCnt="4"/>
      <dgm:spPr/>
    </dgm:pt>
    <dgm:pt modelId="{6BCC59E8-C1AD-4352-AB52-63762CB8CBAA}" type="pres">
      <dgm:prSet presAssocID="{D1D3CA5D-8EF0-4320-9229-0493F0D38AFF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ox"/>
        </a:ext>
      </dgm:extLst>
    </dgm:pt>
    <dgm:pt modelId="{C4DFD711-E61B-4527-85DD-3EA2DC9FA7BA}" type="pres">
      <dgm:prSet presAssocID="{D1D3CA5D-8EF0-4320-9229-0493F0D38AFF}" presName="spaceRect" presStyleCnt="0"/>
      <dgm:spPr/>
    </dgm:pt>
    <dgm:pt modelId="{B9BAAB84-1104-41C3-8D3D-1583AC961D02}" type="pres">
      <dgm:prSet presAssocID="{D1D3CA5D-8EF0-4320-9229-0493F0D38AFF}" presName="textRect" presStyleLbl="revTx" presStyleIdx="1" presStyleCnt="4">
        <dgm:presLayoutVars>
          <dgm:chMax val="1"/>
          <dgm:chPref val="1"/>
        </dgm:presLayoutVars>
      </dgm:prSet>
      <dgm:spPr/>
    </dgm:pt>
    <dgm:pt modelId="{2929221A-BD4D-46C2-B06C-106A15FB704E}" type="pres">
      <dgm:prSet presAssocID="{CEF3F46E-D633-491C-B3E4-B84C4FC2734F}" presName="sibTrans" presStyleLbl="sibTrans2D1" presStyleIdx="0" presStyleCnt="0"/>
      <dgm:spPr/>
    </dgm:pt>
    <dgm:pt modelId="{CFBBB5BF-4DA9-48A3-B887-9543B0565793}" type="pres">
      <dgm:prSet presAssocID="{240B275E-ED80-4257-82DB-7316A48DC470}" presName="compNode" presStyleCnt="0"/>
      <dgm:spPr/>
    </dgm:pt>
    <dgm:pt modelId="{53A5F54F-E899-485B-A41F-8A801E4FEE35}" type="pres">
      <dgm:prSet presAssocID="{240B275E-ED80-4257-82DB-7316A48DC470}" presName="iconBgRect" presStyleLbl="bgShp" presStyleIdx="2" presStyleCnt="4"/>
      <dgm:spPr/>
    </dgm:pt>
    <dgm:pt modelId="{73CD7D6D-493A-4A1C-A3CF-60CE8091A759}" type="pres">
      <dgm:prSet presAssocID="{240B275E-ED80-4257-82DB-7316A48DC470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ox trolley"/>
        </a:ext>
      </dgm:extLst>
    </dgm:pt>
    <dgm:pt modelId="{AC51220F-D704-498D-B94C-622ACD51C2C7}" type="pres">
      <dgm:prSet presAssocID="{240B275E-ED80-4257-82DB-7316A48DC470}" presName="spaceRect" presStyleCnt="0"/>
      <dgm:spPr/>
    </dgm:pt>
    <dgm:pt modelId="{1F8938C5-58DC-4BB7-91A1-674D2E1DDE50}" type="pres">
      <dgm:prSet presAssocID="{240B275E-ED80-4257-82DB-7316A48DC470}" presName="textRect" presStyleLbl="revTx" presStyleIdx="2" presStyleCnt="4">
        <dgm:presLayoutVars>
          <dgm:chMax val="1"/>
          <dgm:chPref val="1"/>
        </dgm:presLayoutVars>
      </dgm:prSet>
      <dgm:spPr/>
    </dgm:pt>
    <dgm:pt modelId="{0CCE7487-E5F0-4409-9F48-4EEBBEA54AA7}" type="pres">
      <dgm:prSet presAssocID="{452EBF06-8360-4B82-A5E0-C9E06FE5AAD8}" presName="sibTrans" presStyleLbl="sibTrans2D1" presStyleIdx="0" presStyleCnt="0"/>
      <dgm:spPr/>
    </dgm:pt>
    <dgm:pt modelId="{0B5C6F34-C2C0-430B-A074-D094C602962E}" type="pres">
      <dgm:prSet presAssocID="{9B2E4AF4-2225-4191-B8BF-962BA6172F1F}" presName="compNode" presStyleCnt="0"/>
      <dgm:spPr/>
    </dgm:pt>
    <dgm:pt modelId="{97F9BFF7-CFE6-4603-8085-B1F0F8A9C58D}" type="pres">
      <dgm:prSet presAssocID="{9B2E4AF4-2225-4191-B8BF-962BA6172F1F}" presName="iconBgRect" presStyleLbl="bgShp" presStyleIdx="3" presStyleCnt="4"/>
      <dgm:spPr/>
    </dgm:pt>
    <dgm:pt modelId="{9AA65FC2-6A89-4817-A14A-B8724E75E86F}" type="pres">
      <dgm:prSet presAssocID="{9B2E4AF4-2225-4191-B8BF-962BA6172F1F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hopping cart"/>
        </a:ext>
      </dgm:extLst>
    </dgm:pt>
    <dgm:pt modelId="{B8295B74-B7D3-43F0-AC9F-55200A6C0FB4}" type="pres">
      <dgm:prSet presAssocID="{9B2E4AF4-2225-4191-B8BF-962BA6172F1F}" presName="spaceRect" presStyleCnt="0"/>
      <dgm:spPr/>
    </dgm:pt>
    <dgm:pt modelId="{043E5FF1-5316-4BCE-8DBD-5BDA781C18DE}" type="pres">
      <dgm:prSet presAssocID="{9B2E4AF4-2225-4191-B8BF-962BA6172F1F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BF14C01E-C61E-4A9A-A013-9541D59771F4}" type="presOf" srcId="{452EBF06-8360-4B82-A5E0-C9E06FE5AAD8}" destId="{0CCE7487-E5F0-4409-9F48-4EEBBEA54AA7}" srcOrd="0" destOrd="0" presId="urn:microsoft.com/office/officeart/2018/2/layout/IconCircleList"/>
    <dgm:cxn modelId="{2F7B8030-3FCE-4F8F-A2E7-9DDA7778D9BC}" type="presOf" srcId="{D1D3CA5D-8EF0-4320-9229-0493F0D38AFF}" destId="{B9BAAB84-1104-41C3-8D3D-1583AC961D02}" srcOrd="0" destOrd="0" presId="urn:microsoft.com/office/officeart/2018/2/layout/IconCircleList"/>
    <dgm:cxn modelId="{8F0D6931-17AF-4641-9D0C-F8298EF1478C}" type="presOf" srcId="{4C825A06-B646-4FF3-A80F-84ABEC5C776A}" destId="{7FEDA8E7-A291-4CEC-A259-EB3967F42E5C}" srcOrd="0" destOrd="0" presId="urn:microsoft.com/office/officeart/2018/2/layout/IconCircleList"/>
    <dgm:cxn modelId="{826AC240-0DD3-4312-8A37-7B9AB1253A21}" type="presOf" srcId="{240B275E-ED80-4257-82DB-7316A48DC470}" destId="{1F8938C5-58DC-4BB7-91A1-674D2E1DDE50}" srcOrd="0" destOrd="0" presId="urn:microsoft.com/office/officeart/2018/2/layout/IconCircleList"/>
    <dgm:cxn modelId="{CB216242-F918-4D99-B917-246EC61E866E}" type="presOf" srcId="{9A68F735-C559-4A31-B589-146CCE8B8BBC}" destId="{5B6FA454-D0A9-4CDF-A201-38D40F1B8451}" srcOrd="0" destOrd="0" presId="urn:microsoft.com/office/officeart/2018/2/layout/IconCircleList"/>
    <dgm:cxn modelId="{F14FC667-2499-4E38-8102-6AE50D7BD986}" srcId="{4C825A06-B646-4FF3-A80F-84ABEC5C776A}" destId="{9A68F735-C559-4A31-B589-146CCE8B8BBC}" srcOrd="0" destOrd="0" parTransId="{8704A843-6C60-47E4-8C0E-C9BB7911B562}" sibTransId="{1BD0E94C-8DB1-42F3-B1DE-A235C7E0095C}"/>
    <dgm:cxn modelId="{B19E096C-F841-4159-8512-C52FDAEC0CD2}" type="presOf" srcId="{CEF3F46E-D633-491C-B3E4-B84C4FC2734F}" destId="{2929221A-BD4D-46C2-B06C-106A15FB704E}" srcOrd="0" destOrd="0" presId="urn:microsoft.com/office/officeart/2018/2/layout/IconCircleList"/>
    <dgm:cxn modelId="{E3E6B96F-02AA-480F-94C4-4CB4481B55FA}" srcId="{4C825A06-B646-4FF3-A80F-84ABEC5C776A}" destId="{D1D3CA5D-8EF0-4320-9229-0493F0D38AFF}" srcOrd="1" destOrd="0" parTransId="{8C70D51E-CD16-442A-A7CB-8F70859A580D}" sibTransId="{CEF3F46E-D633-491C-B3E4-B84C4FC2734F}"/>
    <dgm:cxn modelId="{3B25F5A5-9301-40BA-B66B-10E2C9A637F1}" type="presOf" srcId="{9B2E4AF4-2225-4191-B8BF-962BA6172F1F}" destId="{043E5FF1-5316-4BCE-8DBD-5BDA781C18DE}" srcOrd="0" destOrd="0" presId="urn:microsoft.com/office/officeart/2018/2/layout/IconCircleList"/>
    <dgm:cxn modelId="{3AF89FD2-0B25-4EB2-96FD-683D8333C60F}" type="presOf" srcId="{1BD0E94C-8DB1-42F3-B1DE-A235C7E0095C}" destId="{0203FD64-072D-40D4-8F85-3995D60BB13A}" srcOrd="0" destOrd="0" presId="urn:microsoft.com/office/officeart/2018/2/layout/IconCircleList"/>
    <dgm:cxn modelId="{078F7CE0-41C6-4B7B-956A-12F8BC0A134A}" srcId="{4C825A06-B646-4FF3-A80F-84ABEC5C776A}" destId="{9B2E4AF4-2225-4191-B8BF-962BA6172F1F}" srcOrd="3" destOrd="0" parTransId="{6882E3AF-1F3B-4B66-B445-6B22F9116BD3}" sibTransId="{FF1FF05E-37BD-43A3-A4FD-D9FE8DF92C68}"/>
    <dgm:cxn modelId="{107F78EF-3C74-4BE8-83D1-82ABFDE5ED8E}" srcId="{4C825A06-B646-4FF3-A80F-84ABEC5C776A}" destId="{240B275E-ED80-4257-82DB-7316A48DC470}" srcOrd="2" destOrd="0" parTransId="{93E14078-90E9-4B6D-9198-740A3EC25718}" sibTransId="{452EBF06-8360-4B82-A5E0-C9E06FE5AAD8}"/>
    <dgm:cxn modelId="{87E36B08-2EE3-4321-9242-580F2124CF52}" type="presParOf" srcId="{7FEDA8E7-A291-4CEC-A259-EB3967F42E5C}" destId="{51A8EDFF-F149-4488-98C3-B1420BB2A5A6}" srcOrd="0" destOrd="0" presId="urn:microsoft.com/office/officeart/2018/2/layout/IconCircleList"/>
    <dgm:cxn modelId="{EBC97AE7-73F8-4625-A467-1F63C2DB01A5}" type="presParOf" srcId="{51A8EDFF-F149-4488-98C3-B1420BB2A5A6}" destId="{AB847064-BD27-4911-A929-4E58536A9493}" srcOrd="0" destOrd="0" presId="urn:microsoft.com/office/officeart/2018/2/layout/IconCircleList"/>
    <dgm:cxn modelId="{95D244B2-0481-4249-AD4A-77CCFF6B6A0F}" type="presParOf" srcId="{AB847064-BD27-4911-A929-4E58536A9493}" destId="{8AF5B0F6-2C32-408D-A432-A1685382E9F5}" srcOrd="0" destOrd="0" presId="urn:microsoft.com/office/officeart/2018/2/layout/IconCircleList"/>
    <dgm:cxn modelId="{D604BDD5-A83F-4F80-945C-BACC42467C12}" type="presParOf" srcId="{AB847064-BD27-4911-A929-4E58536A9493}" destId="{886F43BE-7C12-4DAB-9026-98FA6C3C1A9B}" srcOrd="1" destOrd="0" presId="urn:microsoft.com/office/officeart/2018/2/layout/IconCircleList"/>
    <dgm:cxn modelId="{F0F0A3DA-2B88-43F8-BD9B-E6203A068221}" type="presParOf" srcId="{AB847064-BD27-4911-A929-4E58536A9493}" destId="{3521DC6C-B787-4CA3-8CDF-DF57648AE483}" srcOrd="2" destOrd="0" presId="urn:microsoft.com/office/officeart/2018/2/layout/IconCircleList"/>
    <dgm:cxn modelId="{8EB8BB09-884F-4556-A74E-673F24DB14C9}" type="presParOf" srcId="{AB847064-BD27-4911-A929-4E58536A9493}" destId="{5B6FA454-D0A9-4CDF-A201-38D40F1B8451}" srcOrd="3" destOrd="0" presId="urn:microsoft.com/office/officeart/2018/2/layout/IconCircleList"/>
    <dgm:cxn modelId="{D7FAAF8A-5095-4A86-BCE0-73639D5260F2}" type="presParOf" srcId="{51A8EDFF-F149-4488-98C3-B1420BB2A5A6}" destId="{0203FD64-072D-40D4-8F85-3995D60BB13A}" srcOrd="1" destOrd="0" presId="urn:microsoft.com/office/officeart/2018/2/layout/IconCircleList"/>
    <dgm:cxn modelId="{F6EDC95C-1362-45E0-AEB2-14B4743F1C2A}" type="presParOf" srcId="{51A8EDFF-F149-4488-98C3-B1420BB2A5A6}" destId="{8E120E00-5603-4903-8311-26F33E2C6325}" srcOrd="2" destOrd="0" presId="urn:microsoft.com/office/officeart/2018/2/layout/IconCircleList"/>
    <dgm:cxn modelId="{A392B87E-B4A4-448B-BA20-BA5A3A395788}" type="presParOf" srcId="{8E120E00-5603-4903-8311-26F33E2C6325}" destId="{A670041F-9361-4B2A-A816-39EF15289ABF}" srcOrd="0" destOrd="0" presId="urn:microsoft.com/office/officeart/2018/2/layout/IconCircleList"/>
    <dgm:cxn modelId="{F702E872-E682-49E5-9A3C-923789EFC7B0}" type="presParOf" srcId="{8E120E00-5603-4903-8311-26F33E2C6325}" destId="{6BCC59E8-C1AD-4352-AB52-63762CB8CBAA}" srcOrd="1" destOrd="0" presId="urn:microsoft.com/office/officeart/2018/2/layout/IconCircleList"/>
    <dgm:cxn modelId="{4BCC1D76-66FF-45C0-91A9-F5F776E61836}" type="presParOf" srcId="{8E120E00-5603-4903-8311-26F33E2C6325}" destId="{C4DFD711-E61B-4527-85DD-3EA2DC9FA7BA}" srcOrd="2" destOrd="0" presId="urn:microsoft.com/office/officeart/2018/2/layout/IconCircleList"/>
    <dgm:cxn modelId="{6C675D54-872E-410E-8303-C4EA12ADE444}" type="presParOf" srcId="{8E120E00-5603-4903-8311-26F33E2C6325}" destId="{B9BAAB84-1104-41C3-8D3D-1583AC961D02}" srcOrd="3" destOrd="0" presId="urn:microsoft.com/office/officeart/2018/2/layout/IconCircleList"/>
    <dgm:cxn modelId="{B380FC2B-3E57-4CF4-997D-BBDD25BA7D90}" type="presParOf" srcId="{51A8EDFF-F149-4488-98C3-B1420BB2A5A6}" destId="{2929221A-BD4D-46C2-B06C-106A15FB704E}" srcOrd="3" destOrd="0" presId="urn:microsoft.com/office/officeart/2018/2/layout/IconCircleList"/>
    <dgm:cxn modelId="{4B6C71EE-BAAB-41F3-AECF-31D41ADD1A4D}" type="presParOf" srcId="{51A8EDFF-F149-4488-98C3-B1420BB2A5A6}" destId="{CFBBB5BF-4DA9-48A3-B887-9543B0565793}" srcOrd="4" destOrd="0" presId="urn:microsoft.com/office/officeart/2018/2/layout/IconCircleList"/>
    <dgm:cxn modelId="{C803C73C-3733-43DD-BEDA-53273BC65208}" type="presParOf" srcId="{CFBBB5BF-4DA9-48A3-B887-9543B0565793}" destId="{53A5F54F-E899-485B-A41F-8A801E4FEE35}" srcOrd="0" destOrd="0" presId="urn:microsoft.com/office/officeart/2018/2/layout/IconCircleList"/>
    <dgm:cxn modelId="{7F0F56FE-7124-46A0-8275-F1EBEC015934}" type="presParOf" srcId="{CFBBB5BF-4DA9-48A3-B887-9543B0565793}" destId="{73CD7D6D-493A-4A1C-A3CF-60CE8091A759}" srcOrd="1" destOrd="0" presId="urn:microsoft.com/office/officeart/2018/2/layout/IconCircleList"/>
    <dgm:cxn modelId="{728C0221-B9EB-4D03-B239-BD1826B5B17A}" type="presParOf" srcId="{CFBBB5BF-4DA9-48A3-B887-9543B0565793}" destId="{AC51220F-D704-498D-B94C-622ACD51C2C7}" srcOrd="2" destOrd="0" presId="urn:microsoft.com/office/officeart/2018/2/layout/IconCircleList"/>
    <dgm:cxn modelId="{3C32B271-C1C9-42B3-8F40-1274C0159A30}" type="presParOf" srcId="{CFBBB5BF-4DA9-48A3-B887-9543B0565793}" destId="{1F8938C5-58DC-4BB7-91A1-674D2E1DDE50}" srcOrd="3" destOrd="0" presId="urn:microsoft.com/office/officeart/2018/2/layout/IconCircleList"/>
    <dgm:cxn modelId="{8963021A-73F6-4173-B57B-97C84C647320}" type="presParOf" srcId="{51A8EDFF-F149-4488-98C3-B1420BB2A5A6}" destId="{0CCE7487-E5F0-4409-9F48-4EEBBEA54AA7}" srcOrd="5" destOrd="0" presId="urn:microsoft.com/office/officeart/2018/2/layout/IconCircleList"/>
    <dgm:cxn modelId="{3AF3E629-2756-4DA0-B705-CED81083F509}" type="presParOf" srcId="{51A8EDFF-F149-4488-98C3-B1420BB2A5A6}" destId="{0B5C6F34-C2C0-430B-A074-D094C602962E}" srcOrd="6" destOrd="0" presId="urn:microsoft.com/office/officeart/2018/2/layout/IconCircleList"/>
    <dgm:cxn modelId="{1C09348D-F423-41E3-8A9A-EC1380320F77}" type="presParOf" srcId="{0B5C6F34-C2C0-430B-A074-D094C602962E}" destId="{97F9BFF7-CFE6-4603-8085-B1F0F8A9C58D}" srcOrd="0" destOrd="0" presId="urn:microsoft.com/office/officeart/2018/2/layout/IconCircleList"/>
    <dgm:cxn modelId="{02630FD8-3B6F-4FDB-B532-5A762F90B3A7}" type="presParOf" srcId="{0B5C6F34-C2C0-430B-A074-D094C602962E}" destId="{9AA65FC2-6A89-4817-A14A-B8724E75E86F}" srcOrd="1" destOrd="0" presId="urn:microsoft.com/office/officeart/2018/2/layout/IconCircleList"/>
    <dgm:cxn modelId="{815BD2BD-355F-4315-A83A-B963FD84353A}" type="presParOf" srcId="{0B5C6F34-C2C0-430B-A074-D094C602962E}" destId="{B8295B74-B7D3-43F0-AC9F-55200A6C0FB4}" srcOrd="2" destOrd="0" presId="urn:microsoft.com/office/officeart/2018/2/layout/IconCircleList"/>
    <dgm:cxn modelId="{0DB0C25F-C7D6-44A1-B1E8-4252EEED2F47}" type="presParOf" srcId="{0B5C6F34-C2C0-430B-A074-D094C602962E}" destId="{043E5FF1-5316-4BCE-8DBD-5BDA781C18DE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532BDD1B-9941-44BE-9BA3-1EF11B5B2F62}" type="doc">
      <dgm:prSet loTypeId="urn:microsoft.com/office/officeart/2005/8/layout/process4" loCatId="process" qsTypeId="urn:microsoft.com/office/officeart/2005/8/quickstyle/simple1" qsCatId="simple" csTypeId="urn:microsoft.com/office/officeart/2005/8/colors/colorful4" csCatId="colorful" phldr="1"/>
      <dgm:spPr/>
      <dgm:t>
        <a:bodyPr/>
        <a:lstStyle/>
        <a:p>
          <a:endParaRPr lang="en-US"/>
        </a:p>
      </dgm:t>
    </dgm:pt>
    <dgm:pt modelId="{52161BE4-4D31-4D20-8D9D-D660DA81EC5B}">
      <dgm:prSet custT="1"/>
      <dgm:spPr/>
      <dgm:t>
        <a:bodyPr/>
        <a:lstStyle/>
        <a:p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To be the earth's most customer centric company in offer organic and healthy products, where customer can find anything, they might want it.​</a:t>
          </a:r>
        </a:p>
      </dgm:t>
    </dgm:pt>
    <dgm:pt modelId="{DD566911-07AE-4AC1-A32F-51854D8E55F9}" type="parTrans" cxnId="{B7B90E60-BF03-4DB3-9BB1-DACD517D3E4F}">
      <dgm:prSet/>
      <dgm:spPr/>
      <dgm:t>
        <a:bodyPr/>
        <a:lstStyle/>
        <a:p>
          <a:endParaRPr lang="en-US"/>
        </a:p>
      </dgm:t>
    </dgm:pt>
    <dgm:pt modelId="{07EC7104-A281-4AA8-A407-CF18513CFC19}" type="sibTrans" cxnId="{B7B90E60-BF03-4DB3-9BB1-DACD517D3E4F}">
      <dgm:prSet/>
      <dgm:spPr/>
      <dgm:t>
        <a:bodyPr/>
        <a:lstStyle/>
        <a:p>
          <a:endParaRPr lang="en-US"/>
        </a:p>
      </dgm:t>
    </dgm:pt>
    <dgm:pt modelId="{A2D0F64C-0358-4F41-96EB-2E127DF381A3}">
      <dgm:prSet custT="1"/>
      <dgm:spPr/>
      <dgm:t>
        <a:bodyPr/>
        <a:lstStyle/>
        <a:p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To improve the quality and product of our yogurt  every day.​</a:t>
          </a:r>
        </a:p>
      </dgm:t>
    </dgm:pt>
    <dgm:pt modelId="{0783D33B-7263-4E76-A79C-587AD6DC6CC1}" type="parTrans" cxnId="{7DA9DB77-12EA-4E8A-B6A2-FE5EEE621120}">
      <dgm:prSet/>
      <dgm:spPr/>
      <dgm:t>
        <a:bodyPr/>
        <a:lstStyle/>
        <a:p>
          <a:endParaRPr lang="en-US"/>
        </a:p>
      </dgm:t>
    </dgm:pt>
    <dgm:pt modelId="{77D25DB1-75AF-474B-A4F9-FE953A29F2DB}" type="sibTrans" cxnId="{7DA9DB77-12EA-4E8A-B6A2-FE5EEE621120}">
      <dgm:prSet/>
      <dgm:spPr/>
      <dgm:t>
        <a:bodyPr/>
        <a:lstStyle/>
        <a:p>
          <a:endParaRPr lang="en-US"/>
        </a:p>
      </dgm:t>
    </dgm:pt>
    <dgm:pt modelId="{4A83DE70-0A08-404F-B4E5-D7EDD1057360}">
      <dgm:prSet custT="1"/>
      <dgm:spPr/>
      <dgm:t>
        <a:bodyPr/>
        <a:lstStyle/>
        <a:p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To have a sustainable business models.</a:t>
          </a:r>
        </a:p>
      </dgm:t>
    </dgm:pt>
    <dgm:pt modelId="{2D34D3C7-03AB-4432-942B-2661E435DE59}" type="parTrans" cxnId="{422173D7-2AE2-4064-B87A-2084F102D3BE}">
      <dgm:prSet/>
      <dgm:spPr/>
      <dgm:t>
        <a:bodyPr/>
        <a:lstStyle/>
        <a:p>
          <a:endParaRPr lang="en-US"/>
        </a:p>
      </dgm:t>
    </dgm:pt>
    <dgm:pt modelId="{7AA8B976-7353-42ED-B3A3-88B278F2D765}" type="sibTrans" cxnId="{422173D7-2AE2-4064-B87A-2084F102D3BE}">
      <dgm:prSet/>
      <dgm:spPr/>
      <dgm:t>
        <a:bodyPr/>
        <a:lstStyle/>
        <a:p>
          <a:endParaRPr lang="en-US"/>
        </a:p>
      </dgm:t>
    </dgm:pt>
    <dgm:pt modelId="{3C87DF71-D6B0-7347-AC6E-3513DC599B37}" type="pres">
      <dgm:prSet presAssocID="{532BDD1B-9941-44BE-9BA3-1EF11B5B2F62}" presName="Name0" presStyleCnt="0">
        <dgm:presLayoutVars>
          <dgm:dir/>
          <dgm:animLvl val="lvl"/>
          <dgm:resizeHandles val="exact"/>
        </dgm:presLayoutVars>
      </dgm:prSet>
      <dgm:spPr/>
    </dgm:pt>
    <dgm:pt modelId="{66DD2A4B-AED6-0341-8AE8-5BF20F1D9194}" type="pres">
      <dgm:prSet presAssocID="{4A83DE70-0A08-404F-B4E5-D7EDD1057360}" presName="boxAndChildren" presStyleCnt="0"/>
      <dgm:spPr/>
    </dgm:pt>
    <dgm:pt modelId="{F45F2CA0-62F9-9648-89ED-E0BB619292F8}" type="pres">
      <dgm:prSet presAssocID="{4A83DE70-0A08-404F-B4E5-D7EDD1057360}" presName="parentTextBox" presStyleLbl="node1" presStyleIdx="0" presStyleCnt="3"/>
      <dgm:spPr/>
    </dgm:pt>
    <dgm:pt modelId="{0345C82E-F3A7-134E-B579-A2B6CFCF2142}" type="pres">
      <dgm:prSet presAssocID="{77D25DB1-75AF-474B-A4F9-FE953A29F2DB}" presName="sp" presStyleCnt="0"/>
      <dgm:spPr/>
    </dgm:pt>
    <dgm:pt modelId="{63920AF2-E9CC-5E45-91A5-42FD61CE2275}" type="pres">
      <dgm:prSet presAssocID="{A2D0F64C-0358-4F41-96EB-2E127DF381A3}" presName="arrowAndChildren" presStyleCnt="0"/>
      <dgm:spPr/>
    </dgm:pt>
    <dgm:pt modelId="{4B70A30C-DEB4-1241-8238-791A906C8FCD}" type="pres">
      <dgm:prSet presAssocID="{A2D0F64C-0358-4F41-96EB-2E127DF381A3}" presName="parentTextArrow" presStyleLbl="node1" presStyleIdx="1" presStyleCnt="3"/>
      <dgm:spPr/>
    </dgm:pt>
    <dgm:pt modelId="{E82052E8-8071-974E-8566-10CAB716E9A1}" type="pres">
      <dgm:prSet presAssocID="{07EC7104-A281-4AA8-A407-CF18513CFC19}" presName="sp" presStyleCnt="0"/>
      <dgm:spPr/>
    </dgm:pt>
    <dgm:pt modelId="{F8304940-5852-1B4F-B298-B6C6CDDEA8EF}" type="pres">
      <dgm:prSet presAssocID="{52161BE4-4D31-4D20-8D9D-D660DA81EC5B}" presName="arrowAndChildren" presStyleCnt="0"/>
      <dgm:spPr/>
    </dgm:pt>
    <dgm:pt modelId="{220F9939-14B2-A346-9514-67D8F75F0E4D}" type="pres">
      <dgm:prSet presAssocID="{52161BE4-4D31-4D20-8D9D-D660DA81EC5B}" presName="parentTextArrow" presStyleLbl="node1" presStyleIdx="2" presStyleCnt="3" custScaleY="180371"/>
      <dgm:spPr/>
    </dgm:pt>
  </dgm:ptLst>
  <dgm:cxnLst>
    <dgm:cxn modelId="{91F7C826-5395-5843-93D3-2AB09ECE6E7D}" type="presOf" srcId="{4A83DE70-0A08-404F-B4E5-D7EDD1057360}" destId="{F45F2CA0-62F9-9648-89ED-E0BB619292F8}" srcOrd="0" destOrd="0" presId="urn:microsoft.com/office/officeart/2005/8/layout/process4"/>
    <dgm:cxn modelId="{B7B90E60-BF03-4DB3-9BB1-DACD517D3E4F}" srcId="{532BDD1B-9941-44BE-9BA3-1EF11B5B2F62}" destId="{52161BE4-4D31-4D20-8D9D-D660DA81EC5B}" srcOrd="0" destOrd="0" parTransId="{DD566911-07AE-4AC1-A32F-51854D8E55F9}" sibTransId="{07EC7104-A281-4AA8-A407-CF18513CFC19}"/>
    <dgm:cxn modelId="{F474E464-EFD8-C440-A019-E2389710D7ED}" type="presOf" srcId="{A2D0F64C-0358-4F41-96EB-2E127DF381A3}" destId="{4B70A30C-DEB4-1241-8238-791A906C8FCD}" srcOrd="0" destOrd="0" presId="urn:microsoft.com/office/officeart/2005/8/layout/process4"/>
    <dgm:cxn modelId="{532C6B68-D07F-FE43-912F-82ABEB307DD5}" type="presOf" srcId="{532BDD1B-9941-44BE-9BA3-1EF11B5B2F62}" destId="{3C87DF71-D6B0-7347-AC6E-3513DC599B37}" srcOrd="0" destOrd="0" presId="urn:microsoft.com/office/officeart/2005/8/layout/process4"/>
    <dgm:cxn modelId="{7DA9DB77-12EA-4E8A-B6A2-FE5EEE621120}" srcId="{532BDD1B-9941-44BE-9BA3-1EF11B5B2F62}" destId="{A2D0F64C-0358-4F41-96EB-2E127DF381A3}" srcOrd="1" destOrd="0" parTransId="{0783D33B-7263-4E76-A79C-587AD6DC6CC1}" sibTransId="{77D25DB1-75AF-474B-A4F9-FE953A29F2DB}"/>
    <dgm:cxn modelId="{6E9D2FD1-5D42-2246-A7E2-E5C928C4DCAD}" type="presOf" srcId="{52161BE4-4D31-4D20-8D9D-D660DA81EC5B}" destId="{220F9939-14B2-A346-9514-67D8F75F0E4D}" srcOrd="0" destOrd="0" presId="urn:microsoft.com/office/officeart/2005/8/layout/process4"/>
    <dgm:cxn modelId="{422173D7-2AE2-4064-B87A-2084F102D3BE}" srcId="{532BDD1B-9941-44BE-9BA3-1EF11B5B2F62}" destId="{4A83DE70-0A08-404F-B4E5-D7EDD1057360}" srcOrd="2" destOrd="0" parTransId="{2D34D3C7-03AB-4432-942B-2661E435DE59}" sibTransId="{7AA8B976-7353-42ED-B3A3-88B278F2D765}"/>
    <dgm:cxn modelId="{5893DC9E-1102-4948-B26A-18BC0D5303DD}" type="presParOf" srcId="{3C87DF71-D6B0-7347-AC6E-3513DC599B37}" destId="{66DD2A4B-AED6-0341-8AE8-5BF20F1D9194}" srcOrd="0" destOrd="0" presId="urn:microsoft.com/office/officeart/2005/8/layout/process4"/>
    <dgm:cxn modelId="{680AE893-4515-AA46-9F2E-061868E679B6}" type="presParOf" srcId="{66DD2A4B-AED6-0341-8AE8-5BF20F1D9194}" destId="{F45F2CA0-62F9-9648-89ED-E0BB619292F8}" srcOrd="0" destOrd="0" presId="urn:microsoft.com/office/officeart/2005/8/layout/process4"/>
    <dgm:cxn modelId="{74089D07-FB1F-9743-B1D0-E5BE921F22B1}" type="presParOf" srcId="{3C87DF71-D6B0-7347-AC6E-3513DC599B37}" destId="{0345C82E-F3A7-134E-B579-A2B6CFCF2142}" srcOrd="1" destOrd="0" presId="urn:microsoft.com/office/officeart/2005/8/layout/process4"/>
    <dgm:cxn modelId="{8F4E61D2-0099-7E4B-98CC-A262CAD3FD43}" type="presParOf" srcId="{3C87DF71-D6B0-7347-AC6E-3513DC599B37}" destId="{63920AF2-E9CC-5E45-91A5-42FD61CE2275}" srcOrd="2" destOrd="0" presId="urn:microsoft.com/office/officeart/2005/8/layout/process4"/>
    <dgm:cxn modelId="{E192747A-2B76-4D42-B3A1-4D7DC5165BF3}" type="presParOf" srcId="{63920AF2-E9CC-5E45-91A5-42FD61CE2275}" destId="{4B70A30C-DEB4-1241-8238-791A906C8FCD}" srcOrd="0" destOrd="0" presId="urn:microsoft.com/office/officeart/2005/8/layout/process4"/>
    <dgm:cxn modelId="{A07EB3DE-4DF9-4542-AB1A-69D3C896728A}" type="presParOf" srcId="{3C87DF71-D6B0-7347-AC6E-3513DC599B37}" destId="{E82052E8-8071-974E-8566-10CAB716E9A1}" srcOrd="3" destOrd="0" presId="urn:microsoft.com/office/officeart/2005/8/layout/process4"/>
    <dgm:cxn modelId="{2591A84E-4B22-AC4D-B934-5704031CAD89}" type="presParOf" srcId="{3C87DF71-D6B0-7347-AC6E-3513DC599B37}" destId="{F8304940-5852-1B4F-B298-B6C6CDDEA8EF}" srcOrd="4" destOrd="0" presId="urn:microsoft.com/office/officeart/2005/8/layout/process4"/>
    <dgm:cxn modelId="{BF9E93BB-7047-5A43-9CAE-326B604D1B8C}" type="presParOf" srcId="{F8304940-5852-1B4F-B298-B6C6CDDEA8EF}" destId="{220F9939-14B2-A346-9514-67D8F75F0E4D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35E6F876-71EB-4C2D-8665-8B8E78257049}" type="doc">
      <dgm:prSet loTypeId="urn:microsoft.com/office/officeart/2005/8/layout/vProcess5" loCatId="process" qsTypeId="urn:microsoft.com/office/officeart/2005/8/quickstyle/simple1" qsCatId="simple" csTypeId="urn:microsoft.com/office/officeart/2005/8/colors/colorful4" csCatId="colorful"/>
      <dgm:spPr/>
      <dgm:t>
        <a:bodyPr/>
        <a:lstStyle/>
        <a:p>
          <a:endParaRPr lang="en-US"/>
        </a:p>
      </dgm:t>
    </dgm:pt>
    <dgm:pt modelId="{A5EC845D-EA25-41C1-9D66-366E5D0839B3}">
      <dgm:prSet custT="1"/>
      <dgm:spPr/>
      <dgm:t>
        <a:bodyPr/>
        <a:lstStyle/>
        <a:p>
          <a:r>
            <a:rPr lang="en-GB" sz="2000" dirty="0">
              <a:latin typeface="Arial" panose="020B0604020202020204" pitchFamily="34" charset="0"/>
              <a:cs typeface="Arial" panose="020B0604020202020204" pitchFamily="34" charset="0"/>
            </a:rPr>
            <a:t>Our Business is register with BCP ( Bournemouth ) Council as a food business.</a:t>
          </a:r>
          <a:endParaRPr lang="en-US" sz="2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29F119A-5447-41FE-A59A-54EAFDD165A7}" type="parTrans" cxnId="{0DFD541D-AA25-4A4A-9E93-9A010C757F38}">
      <dgm:prSet/>
      <dgm:spPr/>
      <dgm:t>
        <a:bodyPr/>
        <a:lstStyle/>
        <a:p>
          <a:endParaRPr lang="en-US"/>
        </a:p>
      </dgm:t>
    </dgm:pt>
    <dgm:pt modelId="{EC6EFA60-D9D1-4248-B8BC-E87057F2FAF4}" type="sibTrans" cxnId="{0DFD541D-AA25-4A4A-9E93-9A010C757F38}">
      <dgm:prSet/>
      <dgm:spPr/>
      <dgm:t>
        <a:bodyPr/>
        <a:lstStyle/>
        <a:p>
          <a:endParaRPr lang="en-US"/>
        </a:p>
      </dgm:t>
    </dgm:pt>
    <dgm:pt modelId="{05C461C5-E973-4155-AFA9-6BA25C0727E0}">
      <dgm:prSet custT="1"/>
      <dgm:spPr/>
      <dgm:t>
        <a:bodyPr/>
        <a:lstStyle/>
        <a:p>
          <a:r>
            <a:rPr lang="en-GB" sz="2000" dirty="0">
              <a:latin typeface="Arial" panose="020B0604020202020204" pitchFamily="34" charset="0"/>
              <a:cs typeface="Arial" panose="020B0604020202020204" pitchFamily="34" charset="0"/>
            </a:rPr>
            <a:t>Hygiene is our priority to reach the right standard for inspection by local authorities.</a:t>
          </a:r>
          <a:endParaRPr lang="en-US" sz="2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EA40837-1354-40F3-8DAB-583471CB605B}" type="parTrans" cxnId="{72A4D245-7351-4A5E-B5D6-F1DD13233B50}">
      <dgm:prSet/>
      <dgm:spPr/>
      <dgm:t>
        <a:bodyPr/>
        <a:lstStyle/>
        <a:p>
          <a:endParaRPr lang="en-US"/>
        </a:p>
      </dgm:t>
    </dgm:pt>
    <dgm:pt modelId="{4DCFC685-4E69-4A85-B297-BBAA02737ED1}" type="sibTrans" cxnId="{72A4D245-7351-4A5E-B5D6-F1DD13233B50}">
      <dgm:prSet/>
      <dgm:spPr/>
      <dgm:t>
        <a:bodyPr/>
        <a:lstStyle/>
        <a:p>
          <a:endParaRPr lang="en-US"/>
        </a:p>
      </dgm:t>
    </dgm:pt>
    <dgm:pt modelId="{555253A7-8B5E-45AF-93CF-3FB4D38D94BC}">
      <dgm:prSet custT="1"/>
      <dgm:spPr/>
      <dgm:t>
        <a:bodyPr/>
        <a:lstStyle/>
        <a:p>
          <a:r>
            <a:rPr lang="en-GB" sz="2000" dirty="0">
              <a:latin typeface="Arial" panose="020B0604020202020204" pitchFamily="34" charset="0"/>
              <a:cs typeface="Arial" panose="020B0604020202020204" pitchFamily="34" charset="0"/>
            </a:rPr>
            <a:t>The business manufacturing focus in implement and maintain hygiene procedures HACCP (Hazard Analysis and Critical Control Points) and  plan of how can we produce the food safely. </a:t>
          </a:r>
          <a:endParaRPr lang="en-US" sz="2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0FBF498-B048-479C-814C-C510D419B4D1}" type="parTrans" cxnId="{11C29746-212E-4573-9C0D-36843F0DB4D9}">
      <dgm:prSet/>
      <dgm:spPr/>
      <dgm:t>
        <a:bodyPr/>
        <a:lstStyle/>
        <a:p>
          <a:endParaRPr lang="en-US"/>
        </a:p>
      </dgm:t>
    </dgm:pt>
    <dgm:pt modelId="{906F6B7B-AA77-4DC7-831A-6C44192640C1}" type="sibTrans" cxnId="{11C29746-212E-4573-9C0D-36843F0DB4D9}">
      <dgm:prSet/>
      <dgm:spPr/>
      <dgm:t>
        <a:bodyPr/>
        <a:lstStyle/>
        <a:p>
          <a:endParaRPr lang="en-US"/>
        </a:p>
      </dgm:t>
    </dgm:pt>
    <dgm:pt modelId="{93A2DCC6-6CC1-4AC4-BBA3-9C87E7CF5559}">
      <dgm:prSet custT="1"/>
      <dgm:spPr/>
      <dgm:t>
        <a:bodyPr/>
        <a:lstStyle/>
        <a:p>
          <a:r>
            <a:rPr lang="en-GB" sz="2000" dirty="0">
              <a:latin typeface="Arial" panose="020B0604020202020204" pitchFamily="34" charset="0"/>
              <a:cs typeface="Arial" panose="020B0604020202020204" pitchFamily="34" charset="0"/>
            </a:rPr>
            <a:t>The distribution type for our yogurt is Specialty, as requires unique handling and only meant to be sold in certain locations.</a:t>
          </a:r>
          <a:endParaRPr lang="en-US" sz="2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1C2653F-5A24-4CDB-A423-B2230FB0E039}" type="parTrans" cxnId="{05AEC939-F6A2-49AB-8CAA-7E9019DFDE8D}">
      <dgm:prSet/>
      <dgm:spPr/>
      <dgm:t>
        <a:bodyPr/>
        <a:lstStyle/>
        <a:p>
          <a:endParaRPr lang="en-US"/>
        </a:p>
      </dgm:t>
    </dgm:pt>
    <dgm:pt modelId="{28213445-E88E-49E4-9B7E-91BE63029F5C}" type="sibTrans" cxnId="{05AEC939-F6A2-49AB-8CAA-7E9019DFDE8D}">
      <dgm:prSet/>
      <dgm:spPr/>
      <dgm:t>
        <a:bodyPr/>
        <a:lstStyle/>
        <a:p>
          <a:endParaRPr lang="en-US"/>
        </a:p>
      </dgm:t>
    </dgm:pt>
    <dgm:pt modelId="{20F2110E-922C-41CD-A17A-3302B6AFD416}">
      <dgm:prSet custT="1"/>
      <dgm:spPr/>
      <dgm:t>
        <a:bodyPr/>
        <a:lstStyle/>
        <a:p>
          <a:r>
            <a:rPr lang="en-GB" sz="2000" dirty="0">
              <a:latin typeface="Arial" panose="020B0604020202020204" pitchFamily="34" charset="0"/>
              <a:cs typeface="Arial" panose="020B0604020202020204" pitchFamily="34" charset="0"/>
            </a:rPr>
            <a:t>Our business is affected by the new allergen labelling requirement and COVID 19 guidance.</a:t>
          </a:r>
          <a:endParaRPr lang="en-US" sz="2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2042A54-B703-4DCC-983F-34CFA00EF688}" type="parTrans" cxnId="{CBCB6D97-B400-489E-B5EA-8EE300ADDD84}">
      <dgm:prSet/>
      <dgm:spPr/>
      <dgm:t>
        <a:bodyPr/>
        <a:lstStyle/>
        <a:p>
          <a:endParaRPr lang="en-US"/>
        </a:p>
      </dgm:t>
    </dgm:pt>
    <dgm:pt modelId="{0A92AC1E-6DA1-4C11-8521-8BE3BB1DAF5D}" type="sibTrans" cxnId="{CBCB6D97-B400-489E-B5EA-8EE300ADDD84}">
      <dgm:prSet/>
      <dgm:spPr/>
      <dgm:t>
        <a:bodyPr/>
        <a:lstStyle/>
        <a:p>
          <a:endParaRPr lang="en-US"/>
        </a:p>
      </dgm:t>
    </dgm:pt>
    <dgm:pt modelId="{71EAE30C-A0F5-FE4C-882D-5DE835214366}" type="pres">
      <dgm:prSet presAssocID="{35E6F876-71EB-4C2D-8665-8B8E78257049}" presName="outerComposite" presStyleCnt="0">
        <dgm:presLayoutVars>
          <dgm:chMax val="5"/>
          <dgm:dir/>
          <dgm:resizeHandles val="exact"/>
        </dgm:presLayoutVars>
      </dgm:prSet>
      <dgm:spPr/>
    </dgm:pt>
    <dgm:pt modelId="{C0D6A9B2-FA5E-904F-9C92-47521FB43A13}" type="pres">
      <dgm:prSet presAssocID="{35E6F876-71EB-4C2D-8665-8B8E78257049}" presName="dummyMaxCanvas" presStyleCnt="0">
        <dgm:presLayoutVars/>
      </dgm:prSet>
      <dgm:spPr/>
    </dgm:pt>
    <dgm:pt modelId="{B674BBA1-168D-B24B-AE08-9B55C9867A53}" type="pres">
      <dgm:prSet presAssocID="{35E6F876-71EB-4C2D-8665-8B8E78257049}" presName="FiveNodes_1" presStyleLbl="node1" presStyleIdx="0" presStyleCnt="5">
        <dgm:presLayoutVars>
          <dgm:bulletEnabled val="1"/>
        </dgm:presLayoutVars>
      </dgm:prSet>
      <dgm:spPr/>
    </dgm:pt>
    <dgm:pt modelId="{75135EDC-3648-1940-BA8A-595D6254C297}" type="pres">
      <dgm:prSet presAssocID="{35E6F876-71EB-4C2D-8665-8B8E78257049}" presName="FiveNodes_2" presStyleLbl="node1" presStyleIdx="1" presStyleCnt="5">
        <dgm:presLayoutVars>
          <dgm:bulletEnabled val="1"/>
        </dgm:presLayoutVars>
      </dgm:prSet>
      <dgm:spPr/>
    </dgm:pt>
    <dgm:pt modelId="{556896C3-BE2C-174C-B746-6157242F8D53}" type="pres">
      <dgm:prSet presAssocID="{35E6F876-71EB-4C2D-8665-8B8E78257049}" presName="FiveNodes_3" presStyleLbl="node1" presStyleIdx="2" presStyleCnt="5">
        <dgm:presLayoutVars>
          <dgm:bulletEnabled val="1"/>
        </dgm:presLayoutVars>
      </dgm:prSet>
      <dgm:spPr/>
    </dgm:pt>
    <dgm:pt modelId="{C1B3D769-EFB5-B84C-BE09-F97273561979}" type="pres">
      <dgm:prSet presAssocID="{35E6F876-71EB-4C2D-8665-8B8E78257049}" presName="FiveNodes_4" presStyleLbl="node1" presStyleIdx="3" presStyleCnt="5">
        <dgm:presLayoutVars>
          <dgm:bulletEnabled val="1"/>
        </dgm:presLayoutVars>
      </dgm:prSet>
      <dgm:spPr/>
    </dgm:pt>
    <dgm:pt modelId="{5774144B-96B2-CF4F-ADBF-A73A7E941D48}" type="pres">
      <dgm:prSet presAssocID="{35E6F876-71EB-4C2D-8665-8B8E78257049}" presName="FiveNodes_5" presStyleLbl="node1" presStyleIdx="4" presStyleCnt="5">
        <dgm:presLayoutVars>
          <dgm:bulletEnabled val="1"/>
        </dgm:presLayoutVars>
      </dgm:prSet>
      <dgm:spPr/>
    </dgm:pt>
    <dgm:pt modelId="{B9117184-2289-A946-BC58-C1233E010472}" type="pres">
      <dgm:prSet presAssocID="{35E6F876-71EB-4C2D-8665-8B8E78257049}" presName="FiveConn_1-2" presStyleLbl="fgAccFollowNode1" presStyleIdx="0" presStyleCnt="4">
        <dgm:presLayoutVars>
          <dgm:bulletEnabled val="1"/>
        </dgm:presLayoutVars>
      </dgm:prSet>
      <dgm:spPr/>
    </dgm:pt>
    <dgm:pt modelId="{1C36ED42-8BCD-974F-8B05-2936349E3427}" type="pres">
      <dgm:prSet presAssocID="{35E6F876-71EB-4C2D-8665-8B8E78257049}" presName="FiveConn_2-3" presStyleLbl="fgAccFollowNode1" presStyleIdx="1" presStyleCnt="4">
        <dgm:presLayoutVars>
          <dgm:bulletEnabled val="1"/>
        </dgm:presLayoutVars>
      </dgm:prSet>
      <dgm:spPr/>
    </dgm:pt>
    <dgm:pt modelId="{71A4E4BC-6B58-EB4E-911B-E91306F49130}" type="pres">
      <dgm:prSet presAssocID="{35E6F876-71EB-4C2D-8665-8B8E78257049}" presName="FiveConn_3-4" presStyleLbl="fgAccFollowNode1" presStyleIdx="2" presStyleCnt="4">
        <dgm:presLayoutVars>
          <dgm:bulletEnabled val="1"/>
        </dgm:presLayoutVars>
      </dgm:prSet>
      <dgm:spPr/>
    </dgm:pt>
    <dgm:pt modelId="{91E03D63-3530-024D-929B-F7DD2E742494}" type="pres">
      <dgm:prSet presAssocID="{35E6F876-71EB-4C2D-8665-8B8E78257049}" presName="FiveConn_4-5" presStyleLbl="fgAccFollowNode1" presStyleIdx="3" presStyleCnt="4">
        <dgm:presLayoutVars>
          <dgm:bulletEnabled val="1"/>
        </dgm:presLayoutVars>
      </dgm:prSet>
      <dgm:spPr/>
    </dgm:pt>
    <dgm:pt modelId="{447416BB-6949-F442-AF6A-93C967D6AFB3}" type="pres">
      <dgm:prSet presAssocID="{35E6F876-71EB-4C2D-8665-8B8E78257049}" presName="FiveNodes_1_text" presStyleLbl="node1" presStyleIdx="4" presStyleCnt="5">
        <dgm:presLayoutVars>
          <dgm:bulletEnabled val="1"/>
        </dgm:presLayoutVars>
      </dgm:prSet>
      <dgm:spPr/>
    </dgm:pt>
    <dgm:pt modelId="{3BD5FE85-A2AC-2D45-BC75-8B73736F1EEE}" type="pres">
      <dgm:prSet presAssocID="{35E6F876-71EB-4C2D-8665-8B8E78257049}" presName="FiveNodes_2_text" presStyleLbl="node1" presStyleIdx="4" presStyleCnt="5">
        <dgm:presLayoutVars>
          <dgm:bulletEnabled val="1"/>
        </dgm:presLayoutVars>
      </dgm:prSet>
      <dgm:spPr/>
    </dgm:pt>
    <dgm:pt modelId="{C3C9A5B6-0C64-174A-820A-3D91FF1C4DBC}" type="pres">
      <dgm:prSet presAssocID="{35E6F876-71EB-4C2D-8665-8B8E78257049}" presName="FiveNodes_3_text" presStyleLbl="node1" presStyleIdx="4" presStyleCnt="5">
        <dgm:presLayoutVars>
          <dgm:bulletEnabled val="1"/>
        </dgm:presLayoutVars>
      </dgm:prSet>
      <dgm:spPr/>
    </dgm:pt>
    <dgm:pt modelId="{8E3EF5B3-72B7-3941-9E60-69E5B7636F1A}" type="pres">
      <dgm:prSet presAssocID="{35E6F876-71EB-4C2D-8665-8B8E78257049}" presName="FiveNodes_4_text" presStyleLbl="node1" presStyleIdx="4" presStyleCnt="5">
        <dgm:presLayoutVars>
          <dgm:bulletEnabled val="1"/>
        </dgm:presLayoutVars>
      </dgm:prSet>
      <dgm:spPr/>
    </dgm:pt>
    <dgm:pt modelId="{B34559C5-871B-1C42-8467-FD535B2523B2}" type="pres">
      <dgm:prSet presAssocID="{35E6F876-71EB-4C2D-8665-8B8E78257049}" presName="FiveNodes_5_text" presStyleLbl="node1" presStyleIdx="4" presStyleCnt="5">
        <dgm:presLayoutVars>
          <dgm:bulletEnabled val="1"/>
        </dgm:presLayoutVars>
      </dgm:prSet>
      <dgm:spPr/>
    </dgm:pt>
  </dgm:ptLst>
  <dgm:cxnLst>
    <dgm:cxn modelId="{1AE4B502-A9AF-3949-88D3-FFBD659A15CB}" type="presOf" srcId="{35E6F876-71EB-4C2D-8665-8B8E78257049}" destId="{71EAE30C-A0F5-FE4C-882D-5DE835214366}" srcOrd="0" destOrd="0" presId="urn:microsoft.com/office/officeart/2005/8/layout/vProcess5"/>
    <dgm:cxn modelId="{D1ABAC07-5635-D14E-A1CF-8DD382EC7A61}" type="presOf" srcId="{20F2110E-922C-41CD-A17A-3302B6AFD416}" destId="{5774144B-96B2-CF4F-ADBF-A73A7E941D48}" srcOrd="0" destOrd="0" presId="urn:microsoft.com/office/officeart/2005/8/layout/vProcess5"/>
    <dgm:cxn modelId="{7281A011-ADD9-384F-88D5-B4C05BAADFFA}" type="presOf" srcId="{93A2DCC6-6CC1-4AC4-BBA3-9C87E7CF5559}" destId="{8E3EF5B3-72B7-3941-9E60-69E5B7636F1A}" srcOrd="1" destOrd="0" presId="urn:microsoft.com/office/officeart/2005/8/layout/vProcess5"/>
    <dgm:cxn modelId="{0DFD541D-AA25-4A4A-9E93-9A010C757F38}" srcId="{35E6F876-71EB-4C2D-8665-8B8E78257049}" destId="{A5EC845D-EA25-41C1-9D66-366E5D0839B3}" srcOrd="0" destOrd="0" parTransId="{E29F119A-5447-41FE-A59A-54EAFDD165A7}" sibTransId="{EC6EFA60-D9D1-4248-B8BC-E87057F2FAF4}"/>
    <dgm:cxn modelId="{05AEC939-F6A2-49AB-8CAA-7E9019DFDE8D}" srcId="{35E6F876-71EB-4C2D-8665-8B8E78257049}" destId="{93A2DCC6-6CC1-4AC4-BBA3-9C87E7CF5559}" srcOrd="3" destOrd="0" parTransId="{81C2653F-5A24-4CDB-A423-B2230FB0E039}" sibTransId="{28213445-E88E-49E4-9B7E-91BE63029F5C}"/>
    <dgm:cxn modelId="{5D36ED43-928C-4247-94AF-0E5DDA1184DD}" type="presOf" srcId="{05C461C5-E973-4155-AFA9-6BA25C0727E0}" destId="{75135EDC-3648-1940-BA8A-595D6254C297}" srcOrd="0" destOrd="0" presId="urn:microsoft.com/office/officeart/2005/8/layout/vProcess5"/>
    <dgm:cxn modelId="{72A4D245-7351-4A5E-B5D6-F1DD13233B50}" srcId="{35E6F876-71EB-4C2D-8665-8B8E78257049}" destId="{05C461C5-E973-4155-AFA9-6BA25C0727E0}" srcOrd="1" destOrd="0" parTransId="{BEA40837-1354-40F3-8DAB-583471CB605B}" sibTransId="{4DCFC685-4E69-4A85-B297-BBAA02737ED1}"/>
    <dgm:cxn modelId="{11C29746-212E-4573-9C0D-36843F0DB4D9}" srcId="{35E6F876-71EB-4C2D-8665-8B8E78257049}" destId="{555253A7-8B5E-45AF-93CF-3FB4D38D94BC}" srcOrd="2" destOrd="0" parTransId="{C0FBF498-B048-479C-814C-C510D419B4D1}" sibTransId="{906F6B7B-AA77-4DC7-831A-6C44192640C1}"/>
    <dgm:cxn modelId="{3982C44A-0319-8243-8135-F2EA261C5E8C}" type="presOf" srcId="{28213445-E88E-49E4-9B7E-91BE63029F5C}" destId="{91E03D63-3530-024D-929B-F7DD2E742494}" srcOrd="0" destOrd="0" presId="urn:microsoft.com/office/officeart/2005/8/layout/vProcess5"/>
    <dgm:cxn modelId="{3A135A59-2A53-A94E-89A7-B3C60481353D}" type="presOf" srcId="{555253A7-8B5E-45AF-93CF-3FB4D38D94BC}" destId="{C3C9A5B6-0C64-174A-820A-3D91FF1C4DBC}" srcOrd="1" destOrd="0" presId="urn:microsoft.com/office/officeart/2005/8/layout/vProcess5"/>
    <dgm:cxn modelId="{EED0A95C-1089-1B44-9FC3-14E11791C22F}" type="presOf" srcId="{4DCFC685-4E69-4A85-B297-BBAA02737ED1}" destId="{1C36ED42-8BCD-974F-8B05-2936349E3427}" srcOrd="0" destOrd="0" presId="urn:microsoft.com/office/officeart/2005/8/layout/vProcess5"/>
    <dgm:cxn modelId="{5F9F7B87-37CC-4943-8463-213371E7F180}" type="presOf" srcId="{93A2DCC6-6CC1-4AC4-BBA3-9C87E7CF5559}" destId="{C1B3D769-EFB5-B84C-BE09-F97273561979}" srcOrd="0" destOrd="0" presId="urn:microsoft.com/office/officeart/2005/8/layout/vProcess5"/>
    <dgm:cxn modelId="{E6CBCC8C-E65B-834B-8572-C6939838D228}" type="presOf" srcId="{A5EC845D-EA25-41C1-9D66-366E5D0839B3}" destId="{447416BB-6949-F442-AF6A-93C967D6AFB3}" srcOrd="1" destOrd="0" presId="urn:microsoft.com/office/officeart/2005/8/layout/vProcess5"/>
    <dgm:cxn modelId="{C0DBC494-04FF-C84B-8B50-769DCEDE2878}" type="presOf" srcId="{05C461C5-E973-4155-AFA9-6BA25C0727E0}" destId="{3BD5FE85-A2AC-2D45-BC75-8B73736F1EEE}" srcOrd="1" destOrd="0" presId="urn:microsoft.com/office/officeart/2005/8/layout/vProcess5"/>
    <dgm:cxn modelId="{CBCB6D97-B400-489E-B5EA-8EE300ADDD84}" srcId="{35E6F876-71EB-4C2D-8665-8B8E78257049}" destId="{20F2110E-922C-41CD-A17A-3302B6AFD416}" srcOrd="4" destOrd="0" parTransId="{42042A54-B703-4DCC-983F-34CFA00EF688}" sibTransId="{0A92AC1E-6DA1-4C11-8521-8BE3BB1DAF5D}"/>
    <dgm:cxn modelId="{EF95B2A7-574F-F44B-8868-E245865CC8EF}" type="presOf" srcId="{20F2110E-922C-41CD-A17A-3302B6AFD416}" destId="{B34559C5-871B-1C42-8467-FD535B2523B2}" srcOrd="1" destOrd="0" presId="urn:microsoft.com/office/officeart/2005/8/layout/vProcess5"/>
    <dgm:cxn modelId="{F0D30EDB-728C-604F-A8DE-584E97883571}" type="presOf" srcId="{A5EC845D-EA25-41C1-9D66-366E5D0839B3}" destId="{B674BBA1-168D-B24B-AE08-9B55C9867A53}" srcOrd="0" destOrd="0" presId="urn:microsoft.com/office/officeart/2005/8/layout/vProcess5"/>
    <dgm:cxn modelId="{1809C6E2-EF78-0B45-8ED9-645E05F19EDC}" type="presOf" srcId="{555253A7-8B5E-45AF-93CF-3FB4D38D94BC}" destId="{556896C3-BE2C-174C-B746-6157242F8D53}" srcOrd="0" destOrd="0" presId="urn:microsoft.com/office/officeart/2005/8/layout/vProcess5"/>
    <dgm:cxn modelId="{4AF3FAF5-02B6-9D47-9610-EC098C68F0EB}" type="presOf" srcId="{906F6B7B-AA77-4DC7-831A-6C44192640C1}" destId="{71A4E4BC-6B58-EB4E-911B-E91306F49130}" srcOrd="0" destOrd="0" presId="urn:microsoft.com/office/officeart/2005/8/layout/vProcess5"/>
    <dgm:cxn modelId="{207394FF-0116-5244-A3A1-057F917F96A6}" type="presOf" srcId="{EC6EFA60-D9D1-4248-B8BC-E87057F2FAF4}" destId="{B9117184-2289-A946-BC58-C1233E010472}" srcOrd="0" destOrd="0" presId="urn:microsoft.com/office/officeart/2005/8/layout/vProcess5"/>
    <dgm:cxn modelId="{CF5011ED-0A89-594C-87C7-B5F17FDE50F7}" type="presParOf" srcId="{71EAE30C-A0F5-FE4C-882D-5DE835214366}" destId="{C0D6A9B2-FA5E-904F-9C92-47521FB43A13}" srcOrd="0" destOrd="0" presId="urn:microsoft.com/office/officeart/2005/8/layout/vProcess5"/>
    <dgm:cxn modelId="{15C5EE5C-C4E5-5D4B-AA08-407F2EB9E679}" type="presParOf" srcId="{71EAE30C-A0F5-FE4C-882D-5DE835214366}" destId="{B674BBA1-168D-B24B-AE08-9B55C9867A53}" srcOrd="1" destOrd="0" presId="urn:microsoft.com/office/officeart/2005/8/layout/vProcess5"/>
    <dgm:cxn modelId="{A6AAECFB-C0A0-6C41-8F74-A0E7FB16E566}" type="presParOf" srcId="{71EAE30C-A0F5-FE4C-882D-5DE835214366}" destId="{75135EDC-3648-1940-BA8A-595D6254C297}" srcOrd="2" destOrd="0" presId="urn:microsoft.com/office/officeart/2005/8/layout/vProcess5"/>
    <dgm:cxn modelId="{9CB4747E-E60A-9540-BE8C-63D784CBF4D6}" type="presParOf" srcId="{71EAE30C-A0F5-FE4C-882D-5DE835214366}" destId="{556896C3-BE2C-174C-B746-6157242F8D53}" srcOrd="3" destOrd="0" presId="urn:microsoft.com/office/officeart/2005/8/layout/vProcess5"/>
    <dgm:cxn modelId="{9604302D-7E06-344F-BE78-AD492C8F9CCD}" type="presParOf" srcId="{71EAE30C-A0F5-FE4C-882D-5DE835214366}" destId="{C1B3D769-EFB5-B84C-BE09-F97273561979}" srcOrd="4" destOrd="0" presId="urn:microsoft.com/office/officeart/2005/8/layout/vProcess5"/>
    <dgm:cxn modelId="{A7AD9E6C-419F-1B46-A526-4A4F1D7ED670}" type="presParOf" srcId="{71EAE30C-A0F5-FE4C-882D-5DE835214366}" destId="{5774144B-96B2-CF4F-ADBF-A73A7E941D48}" srcOrd="5" destOrd="0" presId="urn:microsoft.com/office/officeart/2005/8/layout/vProcess5"/>
    <dgm:cxn modelId="{41AC1381-C445-CE46-BDD2-F8444BBFBEE5}" type="presParOf" srcId="{71EAE30C-A0F5-FE4C-882D-5DE835214366}" destId="{B9117184-2289-A946-BC58-C1233E010472}" srcOrd="6" destOrd="0" presId="urn:microsoft.com/office/officeart/2005/8/layout/vProcess5"/>
    <dgm:cxn modelId="{7C41848A-F181-0A43-878B-DA6105F64FB8}" type="presParOf" srcId="{71EAE30C-A0F5-FE4C-882D-5DE835214366}" destId="{1C36ED42-8BCD-974F-8B05-2936349E3427}" srcOrd="7" destOrd="0" presId="urn:microsoft.com/office/officeart/2005/8/layout/vProcess5"/>
    <dgm:cxn modelId="{117CE959-99E3-8C48-AC64-0A191C57574B}" type="presParOf" srcId="{71EAE30C-A0F5-FE4C-882D-5DE835214366}" destId="{71A4E4BC-6B58-EB4E-911B-E91306F49130}" srcOrd="8" destOrd="0" presId="urn:microsoft.com/office/officeart/2005/8/layout/vProcess5"/>
    <dgm:cxn modelId="{88CF60FA-CE6D-CA44-A5FC-763BF76E5154}" type="presParOf" srcId="{71EAE30C-A0F5-FE4C-882D-5DE835214366}" destId="{91E03D63-3530-024D-929B-F7DD2E742494}" srcOrd="9" destOrd="0" presId="urn:microsoft.com/office/officeart/2005/8/layout/vProcess5"/>
    <dgm:cxn modelId="{BDA68672-D8FA-084B-82AA-5ACC23159693}" type="presParOf" srcId="{71EAE30C-A0F5-FE4C-882D-5DE835214366}" destId="{447416BB-6949-F442-AF6A-93C967D6AFB3}" srcOrd="10" destOrd="0" presId="urn:microsoft.com/office/officeart/2005/8/layout/vProcess5"/>
    <dgm:cxn modelId="{E7F8E5AB-1DE6-AB41-84BF-EA69986E557C}" type="presParOf" srcId="{71EAE30C-A0F5-FE4C-882D-5DE835214366}" destId="{3BD5FE85-A2AC-2D45-BC75-8B73736F1EEE}" srcOrd="11" destOrd="0" presId="urn:microsoft.com/office/officeart/2005/8/layout/vProcess5"/>
    <dgm:cxn modelId="{BA63CE11-6D54-7042-8592-046402EA67C0}" type="presParOf" srcId="{71EAE30C-A0F5-FE4C-882D-5DE835214366}" destId="{C3C9A5B6-0C64-174A-820A-3D91FF1C4DBC}" srcOrd="12" destOrd="0" presId="urn:microsoft.com/office/officeart/2005/8/layout/vProcess5"/>
    <dgm:cxn modelId="{E7D5DD31-0C24-E042-BA63-3AF96FDFBF46}" type="presParOf" srcId="{71EAE30C-A0F5-FE4C-882D-5DE835214366}" destId="{8E3EF5B3-72B7-3941-9E60-69E5B7636F1A}" srcOrd="13" destOrd="0" presId="urn:microsoft.com/office/officeart/2005/8/layout/vProcess5"/>
    <dgm:cxn modelId="{8E1157D1-C9BB-414A-8EB4-F681FC8F1BA8}" type="presParOf" srcId="{71EAE30C-A0F5-FE4C-882D-5DE835214366}" destId="{B34559C5-871B-1C42-8467-FD535B2523B2}" srcOrd="14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BB8DB7A7-7871-4176-AB36-BC785F85F388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733804DC-0573-4C6C-B25C-5AC67CFF6644}">
      <dgm:prSet/>
      <dgm:spPr/>
      <dgm:t>
        <a:bodyPr/>
        <a:lstStyle/>
        <a:p>
          <a:r>
            <a:rPr lang="en-GB"/>
            <a:t>For our Annual Financial and all Tax planning and Accounting we will use the services of “Westlake Clark” Chartered Accountants. Local high profile accounting company.</a:t>
          </a:r>
          <a:endParaRPr lang="en-US"/>
        </a:p>
      </dgm:t>
    </dgm:pt>
    <dgm:pt modelId="{A2467BA6-CDAF-47EB-9F7D-0481F2FB7B73}" type="parTrans" cxnId="{9C186B4B-7F28-49D1-B61F-C62254603C2F}">
      <dgm:prSet/>
      <dgm:spPr/>
      <dgm:t>
        <a:bodyPr/>
        <a:lstStyle/>
        <a:p>
          <a:endParaRPr lang="en-US"/>
        </a:p>
      </dgm:t>
    </dgm:pt>
    <dgm:pt modelId="{6825A5AF-1EDB-4630-8D5A-87D79FDB3416}" type="sibTrans" cxnId="{9C186B4B-7F28-49D1-B61F-C62254603C2F}">
      <dgm:prSet/>
      <dgm:spPr/>
      <dgm:t>
        <a:bodyPr/>
        <a:lstStyle/>
        <a:p>
          <a:endParaRPr lang="en-US"/>
        </a:p>
      </dgm:t>
    </dgm:pt>
    <dgm:pt modelId="{2A0D69A2-1231-4582-9073-D4B364519230}">
      <dgm:prSet/>
      <dgm:spPr/>
      <dgm:t>
        <a:bodyPr/>
        <a:lstStyle/>
        <a:p>
          <a:r>
            <a:rPr lang="en-GB" dirty="0"/>
            <a:t>Our company will focus on developing its unique position towards profit and will use it to establish brand recognition for brand nationwide by measuring business goals. annual revenue </a:t>
          </a:r>
          <a:endParaRPr lang="en-US" dirty="0"/>
        </a:p>
      </dgm:t>
    </dgm:pt>
    <dgm:pt modelId="{273CFF30-0709-40C9-834A-3D699123A575}" type="parTrans" cxnId="{E4CA42FB-E3CF-4812-A501-9C9B46E06B4B}">
      <dgm:prSet/>
      <dgm:spPr/>
      <dgm:t>
        <a:bodyPr/>
        <a:lstStyle/>
        <a:p>
          <a:endParaRPr lang="en-US"/>
        </a:p>
      </dgm:t>
    </dgm:pt>
    <dgm:pt modelId="{EF7D5283-0844-4EEB-A0D4-56C7F07FB031}" type="sibTrans" cxnId="{E4CA42FB-E3CF-4812-A501-9C9B46E06B4B}">
      <dgm:prSet/>
      <dgm:spPr/>
      <dgm:t>
        <a:bodyPr/>
        <a:lstStyle/>
        <a:p>
          <a:endParaRPr lang="en-US"/>
        </a:p>
      </dgm:t>
    </dgm:pt>
    <dgm:pt modelId="{E5D25D49-4949-4CDE-83D6-D41A25588E1B}">
      <dgm:prSet/>
      <dgm:spPr/>
      <dgm:t>
        <a:bodyPr/>
        <a:lstStyle/>
        <a:p>
          <a:r>
            <a:rPr lang="en-GB"/>
            <a:t>These 4,444 measured growth targets ensure that the quality of services and products never drop while supporting local communities and increasing sales and profits.</a:t>
          </a:r>
          <a:endParaRPr lang="en-US"/>
        </a:p>
      </dgm:t>
    </dgm:pt>
    <dgm:pt modelId="{2FA9A183-7A8E-4A4F-ADCF-9C420F1EA93C}" type="parTrans" cxnId="{237E9959-30F6-44B6-969B-1258556C6D66}">
      <dgm:prSet/>
      <dgm:spPr/>
      <dgm:t>
        <a:bodyPr/>
        <a:lstStyle/>
        <a:p>
          <a:endParaRPr lang="en-US"/>
        </a:p>
      </dgm:t>
    </dgm:pt>
    <dgm:pt modelId="{F5476F22-888E-489B-81E9-1633FBBDFE20}" type="sibTrans" cxnId="{237E9959-30F6-44B6-969B-1258556C6D66}">
      <dgm:prSet/>
      <dgm:spPr/>
      <dgm:t>
        <a:bodyPr/>
        <a:lstStyle/>
        <a:p>
          <a:endParaRPr lang="en-US"/>
        </a:p>
      </dgm:t>
    </dgm:pt>
    <dgm:pt modelId="{9A8CC667-694D-4044-844E-E102FA477268}" type="pres">
      <dgm:prSet presAssocID="{BB8DB7A7-7871-4176-AB36-BC785F85F388}" presName="root" presStyleCnt="0">
        <dgm:presLayoutVars>
          <dgm:dir/>
          <dgm:resizeHandles val="exact"/>
        </dgm:presLayoutVars>
      </dgm:prSet>
      <dgm:spPr/>
    </dgm:pt>
    <dgm:pt modelId="{608D1300-6AA0-4E53-8B2F-BCDF249B1B59}" type="pres">
      <dgm:prSet presAssocID="{733804DC-0573-4C6C-B25C-5AC67CFF6644}" presName="compNode" presStyleCnt="0"/>
      <dgm:spPr/>
    </dgm:pt>
    <dgm:pt modelId="{8A507332-E767-4D14-809F-DC0BD95AAAA9}" type="pres">
      <dgm:prSet presAssocID="{733804DC-0573-4C6C-B25C-5AC67CFF6644}" presName="bgRect" presStyleLbl="bgShp" presStyleIdx="0" presStyleCnt="3"/>
      <dgm:spPr>
        <a:solidFill>
          <a:schemeClr val="tx2">
            <a:lumMod val="75000"/>
            <a:alpha val="0"/>
          </a:schemeClr>
        </a:solidFill>
      </dgm:spPr>
    </dgm:pt>
    <dgm:pt modelId="{2A3F9772-5D27-47D6-BD44-2D86AF950242}" type="pres">
      <dgm:prSet presAssocID="{733804DC-0573-4C6C-B25C-5AC67CFF6644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ney"/>
        </a:ext>
      </dgm:extLst>
    </dgm:pt>
    <dgm:pt modelId="{2401510E-0C2E-46EF-A79D-F0D6AE73D225}" type="pres">
      <dgm:prSet presAssocID="{733804DC-0573-4C6C-B25C-5AC67CFF6644}" presName="spaceRect" presStyleCnt="0"/>
      <dgm:spPr/>
    </dgm:pt>
    <dgm:pt modelId="{9E7AD619-EC12-41F5-9D3C-08CC454256B3}" type="pres">
      <dgm:prSet presAssocID="{733804DC-0573-4C6C-B25C-5AC67CFF6644}" presName="parTx" presStyleLbl="revTx" presStyleIdx="0" presStyleCnt="3">
        <dgm:presLayoutVars>
          <dgm:chMax val="0"/>
          <dgm:chPref val="0"/>
        </dgm:presLayoutVars>
      </dgm:prSet>
      <dgm:spPr/>
    </dgm:pt>
    <dgm:pt modelId="{5E813600-EAB1-4486-8D2C-AAB70BB76621}" type="pres">
      <dgm:prSet presAssocID="{6825A5AF-1EDB-4630-8D5A-87D79FDB3416}" presName="sibTrans" presStyleCnt="0"/>
      <dgm:spPr/>
    </dgm:pt>
    <dgm:pt modelId="{FBC2E005-E367-4897-B49B-A86DAD1908C3}" type="pres">
      <dgm:prSet presAssocID="{2A0D69A2-1231-4582-9073-D4B364519230}" presName="compNode" presStyleCnt="0"/>
      <dgm:spPr/>
    </dgm:pt>
    <dgm:pt modelId="{ABA5A7BB-A6A1-4D1D-99BD-24D5ECC9EFE9}" type="pres">
      <dgm:prSet presAssocID="{2A0D69A2-1231-4582-9073-D4B364519230}" presName="bgRect" presStyleLbl="bgShp" presStyleIdx="1" presStyleCnt="3"/>
      <dgm:spPr>
        <a:solidFill>
          <a:schemeClr val="bg1">
            <a:lumMod val="95000"/>
            <a:hueOff val="0"/>
            <a:satOff val="0"/>
            <a:lumOff val="0"/>
            <a:alpha val="0"/>
          </a:schemeClr>
        </a:solidFill>
      </dgm:spPr>
    </dgm:pt>
    <dgm:pt modelId="{412CD87E-83B9-4FB8-91DF-3E3C813302CB}" type="pres">
      <dgm:prSet presAssocID="{2A0D69A2-1231-4582-9073-D4B364519230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siness Growth"/>
        </a:ext>
      </dgm:extLst>
    </dgm:pt>
    <dgm:pt modelId="{88DADE82-6E5D-4587-BFD0-BC985A0705AB}" type="pres">
      <dgm:prSet presAssocID="{2A0D69A2-1231-4582-9073-D4B364519230}" presName="spaceRect" presStyleCnt="0"/>
      <dgm:spPr/>
    </dgm:pt>
    <dgm:pt modelId="{EEBF6728-8CB8-4DB8-A926-D9AD4CC527CB}" type="pres">
      <dgm:prSet presAssocID="{2A0D69A2-1231-4582-9073-D4B364519230}" presName="parTx" presStyleLbl="revTx" presStyleIdx="1" presStyleCnt="3">
        <dgm:presLayoutVars>
          <dgm:chMax val="0"/>
          <dgm:chPref val="0"/>
        </dgm:presLayoutVars>
      </dgm:prSet>
      <dgm:spPr/>
    </dgm:pt>
    <dgm:pt modelId="{F0DE5184-E99A-4074-9F0A-5355789479FA}" type="pres">
      <dgm:prSet presAssocID="{EF7D5283-0844-4EEB-A0D4-56C7F07FB031}" presName="sibTrans" presStyleCnt="0"/>
      <dgm:spPr/>
    </dgm:pt>
    <dgm:pt modelId="{D6121829-009E-4664-BAA4-22883C98B35B}" type="pres">
      <dgm:prSet presAssocID="{E5D25D49-4949-4CDE-83D6-D41A25588E1B}" presName="compNode" presStyleCnt="0"/>
      <dgm:spPr/>
    </dgm:pt>
    <dgm:pt modelId="{8D68A1CA-E1D5-4639-8CA3-6C5D3222BAFA}" type="pres">
      <dgm:prSet presAssocID="{E5D25D49-4949-4CDE-83D6-D41A25588E1B}" presName="bgRect" presStyleLbl="bgShp" presStyleIdx="2" presStyleCnt="3"/>
      <dgm:spPr>
        <a:solidFill>
          <a:schemeClr val="bg1">
            <a:lumMod val="95000"/>
            <a:hueOff val="0"/>
            <a:satOff val="0"/>
            <a:lumOff val="0"/>
            <a:alpha val="0"/>
          </a:schemeClr>
        </a:solidFill>
      </dgm:spPr>
    </dgm:pt>
    <dgm:pt modelId="{EB97A313-C749-4F09-B71D-2A8B324561BF}" type="pres">
      <dgm:prSet presAssocID="{E5D25D49-4949-4CDE-83D6-D41A25588E1B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llseye"/>
        </a:ext>
      </dgm:extLst>
    </dgm:pt>
    <dgm:pt modelId="{E42EDD9D-F77D-49DB-897A-7183EC12FFB8}" type="pres">
      <dgm:prSet presAssocID="{E5D25D49-4949-4CDE-83D6-D41A25588E1B}" presName="spaceRect" presStyleCnt="0"/>
      <dgm:spPr/>
    </dgm:pt>
    <dgm:pt modelId="{1D45854D-F769-4224-A0C9-63309892F0BA}" type="pres">
      <dgm:prSet presAssocID="{E5D25D49-4949-4CDE-83D6-D41A25588E1B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1E6FA31A-7B5E-4CBF-A85A-EFDF25C8C7AA}" type="presOf" srcId="{BB8DB7A7-7871-4176-AB36-BC785F85F388}" destId="{9A8CC667-694D-4044-844E-E102FA477268}" srcOrd="0" destOrd="0" presId="urn:microsoft.com/office/officeart/2018/2/layout/IconVerticalSolidList"/>
    <dgm:cxn modelId="{08CE392C-6399-424E-9174-9B1F944134D1}" type="presOf" srcId="{733804DC-0573-4C6C-B25C-5AC67CFF6644}" destId="{9E7AD619-EC12-41F5-9D3C-08CC454256B3}" srcOrd="0" destOrd="0" presId="urn:microsoft.com/office/officeart/2018/2/layout/IconVerticalSolidList"/>
    <dgm:cxn modelId="{797C3349-30FC-48D5-9E12-758F143DFE08}" type="presOf" srcId="{2A0D69A2-1231-4582-9073-D4B364519230}" destId="{EEBF6728-8CB8-4DB8-A926-D9AD4CC527CB}" srcOrd="0" destOrd="0" presId="urn:microsoft.com/office/officeart/2018/2/layout/IconVerticalSolidList"/>
    <dgm:cxn modelId="{9C186B4B-7F28-49D1-B61F-C62254603C2F}" srcId="{BB8DB7A7-7871-4176-AB36-BC785F85F388}" destId="{733804DC-0573-4C6C-B25C-5AC67CFF6644}" srcOrd="0" destOrd="0" parTransId="{A2467BA6-CDAF-47EB-9F7D-0481F2FB7B73}" sibTransId="{6825A5AF-1EDB-4630-8D5A-87D79FDB3416}"/>
    <dgm:cxn modelId="{237E9959-30F6-44B6-969B-1258556C6D66}" srcId="{BB8DB7A7-7871-4176-AB36-BC785F85F388}" destId="{E5D25D49-4949-4CDE-83D6-D41A25588E1B}" srcOrd="2" destOrd="0" parTransId="{2FA9A183-7A8E-4A4F-ADCF-9C420F1EA93C}" sibTransId="{F5476F22-888E-489B-81E9-1633FBBDFE20}"/>
    <dgm:cxn modelId="{BE017EE5-02EF-4EDB-BBAE-83D688058CB4}" type="presOf" srcId="{E5D25D49-4949-4CDE-83D6-D41A25588E1B}" destId="{1D45854D-F769-4224-A0C9-63309892F0BA}" srcOrd="0" destOrd="0" presId="urn:microsoft.com/office/officeart/2018/2/layout/IconVerticalSolidList"/>
    <dgm:cxn modelId="{E4CA42FB-E3CF-4812-A501-9C9B46E06B4B}" srcId="{BB8DB7A7-7871-4176-AB36-BC785F85F388}" destId="{2A0D69A2-1231-4582-9073-D4B364519230}" srcOrd="1" destOrd="0" parTransId="{273CFF30-0709-40C9-834A-3D699123A575}" sibTransId="{EF7D5283-0844-4EEB-A0D4-56C7F07FB031}"/>
    <dgm:cxn modelId="{669BD60E-C446-4C82-A730-701F0D79F7E3}" type="presParOf" srcId="{9A8CC667-694D-4044-844E-E102FA477268}" destId="{608D1300-6AA0-4E53-8B2F-BCDF249B1B59}" srcOrd="0" destOrd="0" presId="urn:microsoft.com/office/officeart/2018/2/layout/IconVerticalSolidList"/>
    <dgm:cxn modelId="{97351C88-384B-4BD2-8CA1-7FC8D2A8BE10}" type="presParOf" srcId="{608D1300-6AA0-4E53-8B2F-BCDF249B1B59}" destId="{8A507332-E767-4D14-809F-DC0BD95AAAA9}" srcOrd="0" destOrd="0" presId="urn:microsoft.com/office/officeart/2018/2/layout/IconVerticalSolidList"/>
    <dgm:cxn modelId="{C59C461A-B364-4F96-BB52-707EAC6BFC4F}" type="presParOf" srcId="{608D1300-6AA0-4E53-8B2F-BCDF249B1B59}" destId="{2A3F9772-5D27-47D6-BD44-2D86AF950242}" srcOrd="1" destOrd="0" presId="urn:microsoft.com/office/officeart/2018/2/layout/IconVerticalSolidList"/>
    <dgm:cxn modelId="{E70ADBAB-F7BD-4768-ACF4-79BDD8B842CF}" type="presParOf" srcId="{608D1300-6AA0-4E53-8B2F-BCDF249B1B59}" destId="{2401510E-0C2E-46EF-A79D-F0D6AE73D225}" srcOrd="2" destOrd="0" presId="urn:microsoft.com/office/officeart/2018/2/layout/IconVerticalSolidList"/>
    <dgm:cxn modelId="{02FC5C88-766C-4792-AFC3-3664D389E725}" type="presParOf" srcId="{608D1300-6AA0-4E53-8B2F-BCDF249B1B59}" destId="{9E7AD619-EC12-41F5-9D3C-08CC454256B3}" srcOrd="3" destOrd="0" presId="urn:microsoft.com/office/officeart/2018/2/layout/IconVerticalSolidList"/>
    <dgm:cxn modelId="{56301F70-77DC-4283-8B32-F83AEC59964A}" type="presParOf" srcId="{9A8CC667-694D-4044-844E-E102FA477268}" destId="{5E813600-EAB1-4486-8D2C-AAB70BB76621}" srcOrd="1" destOrd="0" presId="urn:microsoft.com/office/officeart/2018/2/layout/IconVerticalSolidList"/>
    <dgm:cxn modelId="{3F3E24BD-C750-4775-B538-98A2A3422639}" type="presParOf" srcId="{9A8CC667-694D-4044-844E-E102FA477268}" destId="{FBC2E005-E367-4897-B49B-A86DAD1908C3}" srcOrd="2" destOrd="0" presId="urn:microsoft.com/office/officeart/2018/2/layout/IconVerticalSolidList"/>
    <dgm:cxn modelId="{AAC36D5B-F31A-4476-A41F-6DF873681986}" type="presParOf" srcId="{FBC2E005-E367-4897-B49B-A86DAD1908C3}" destId="{ABA5A7BB-A6A1-4D1D-99BD-24D5ECC9EFE9}" srcOrd="0" destOrd="0" presId="urn:microsoft.com/office/officeart/2018/2/layout/IconVerticalSolidList"/>
    <dgm:cxn modelId="{17D03AE3-12F6-4734-A3CB-6AE814BD5755}" type="presParOf" srcId="{FBC2E005-E367-4897-B49B-A86DAD1908C3}" destId="{412CD87E-83B9-4FB8-91DF-3E3C813302CB}" srcOrd="1" destOrd="0" presId="urn:microsoft.com/office/officeart/2018/2/layout/IconVerticalSolidList"/>
    <dgm:cxn modelId="{6B9037CD-EBB9-4017-A7D4-F4DB8F7E5781}" type="presParOf" srcId="{FBC2E005-E367-4897-B49B-A86DAD1908C3}" destId="{88DADE82-6E5D-4587-BFD0-BC985A0705AB}" srcOrd="2" destOrd="0" presId="urn:microsoft.com/office/officeart/2018/2/layout/IconVerticalSolidList"/>
    <dgm:cxn modelId="{099B6AB7-73B3-4721-BEA5-E04C849D618F}" type="presParOf" srcId="{FBC2E005-E367-4897-B49B-A86DAD1908C3}" destId="{EEBF6728-8CB8-4DB8-A926-D9AD4CC527CB}" srcOrd="3" destOrd="0" presId="urn:microsoft.com/office/officeart/2018/2/layout/IconVerticalSolidList"/>
    <dgm:cxn modelId="{9F270278-D781-457F-B912-5154DB887F18}" type="presParOf" srcId="{9A8CC667-694D-4044-844E-E102FA477268}" destId="{F0DE5184-E99A-4074-9F0A-5355789479FA}" srcOrd="3" destOrd="0" presId="urn:microsoft.com/office/officeart/2018/2/layout/IconVerticalSolidList"/>
    <dgm:cxn modelId="{9A8DC50A-C798-4174-9A5D-95EE7237FFE4}" type="presParOf" srcId="{9A8CC667-694D-4044-844E-E102FA477268}" destId="{D6121829-009E-4664-BAA4-22883C98B35B}" srcOrd="4" destOrd="0" presId="urn:microsoft.com/office/officeart/2018/2/layout/IconVerticalSolidList"/>
    <dgm:cxn modelId="{F3AF33F8-575C-426B-9D3C-F74904DB68B5}" type="presParOf" srcId="{D6121829-009E-4664-BAA4-22883C98B35B}" destId="{8D68A1CA-E1D5-4639-8CA3-6C5D3222BAFA}" srcOrd="0" destOrd="0" presId="urn:microsoft.com/office/officeart/2018/2/layout/IconVerticalSolidList"/>
    <dgm:cxn modelId="{6EA940E4-E2FF-4552-897E-47E614F6B6F8}" type="presParOf" srcId="{D6121829-009E-4664-BAA4-22883C98B35B}" destId="{EB97A313-C749-4F09-B71D-2A8B324561BF}" srcOrd="1" destOrd="0" presId="urn:microsoft.com/office/officeart/2018/2/layout/IconVerticalSolidList"/>
    <dgm:cxn modelId="{CD7FCB2F-11FC-4817-874A-B3429000432F}" type="presParOf" srcId="{D6121829-009E-4664-BAA4-22883C98B35B}" destId="{E42EDD9D-F77D-49DB-897A-7183EC12FFB8}" srcOrd="2" destOrd="0" presId="urn:microsoft.com/office/officeart/2018/2/layout/IconVerticalSolidList"/>
    <dgm:cxn modelId="{2F6C9B9F-4898-45A2-8258-1D6A3AAA8E38}" type="presParOf" srcId="{D6121829-009E-4664-BAA4-22883C98B35B}" destId="{1D45854D-F769-4224-A0C9-63309892F0BA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E93B0142-4545-487A-8339-F194BC87A780}" type="doc">
      <dgm:prSet loTypeId="urn:microsoft.com/office/officeart/2005/8/layout/cycle1" loCatId="cycle" qsTypeId="urn:microsoft.com/office/officeart/2005/8/quickstyle/simple1" qsCatId="simple" csTypeId="urn:microsoft.com/office/officeart/2005/8/colors/colorful4" csCatId="colorful" phldr="1"/>
      <dgm:spPr/>
      <dgm:t>
        <a:bodyPr/>
        <a:lstStyle/>
        <a:p>
          <a:endParaRPr lang="en-US"/>
        </a:p>
      </dgm:t>
    </dgm:pt>
    <dgm:pt modelId="{E503C555-4087-49AE-8F21-A99F8B8670C7}">
      <dgm:prSet custT="1"/>
      <dgm:spPr/>
      <dgm:t>
        <a:bodyPr/>
        <a:lstStyle/>
        <a:p>
          <a:r>
            <a:rPr lang="en-US" sz="2000" dirty="0"/>
            <a:t>TECHNOLOGY</a:t>
          </a:r>
        </a:p>
      </dgm:t>
    </dgm:pt>
    <dgm:pt modelId="{620A6C14-7F0F-473F-8078-41685F68C2A8}" type="parTrans" cxnId="{8EE9E81C-1BD2-4F15-890A-F13DE0D855F4}">
      <dgm:prSet/>
      <dgm:spPr/>
      <dgm:t>
        <a:bodyPr/>
        <a:lstStyle/>
        <a:p>
          <a:endParaRPr lang="en-US"/>
        </a:p>
      </dgm:t>
    </dgm:pt>
    <dgm:pt modelId="{F409D9A8-1D8D-43E8-AC33-3FD656A864E4}" type="sibTrans" cxnId="{8EE9E81C-1BD2-4F15-890A-F13DE0D855F4}">
      <dgm:prSet/>
      <dgm:spPr/>
      <dgm:t>
        <a:bodyPr/>
        <a:lstStyle/>
        <a:p>
          <a:endParaRPr lang="en-US"/>
        </a:p>
      </dgm:t>
    </dgm:pt>
    <dgm:pt modelId="{6A7C9620-A85B-4D44-A9B6-8F95E5C22EDE}">
      <dgm:prSet custT="1"/>
      <dgm:spPr/>
      <dgm:t>
        <a:bodyPr/>
        <a:lstStyle/>
        <a:p>
          <a:r>
            <a:rPr lang="en-US" sz="2000" dirty="0"/>
            <a:t>Use high technology in producing products</a:t>
          </a:r>
        </a:p>
      </dgm:t>
    </dgm:pt>
    <dgm:pt modelId="{BDFB4630-39E1-4114-964F-FD8E60521D2C}" type="parTrans" cxnId="{2FEC13A5-55F4-4F05-B1A8-8B2AEEF814C2}">
      <dgm:prSet/>
      <dgm:spPr/>
      <dgm:t>
        <a:bodyPr/>
        <a:lstStyle/>
        <a:p>
          <a:endParaRPr lang="en-US"/>
        </a:p>
      </dgm:t>
    </dgm:pt>
    <dgm:pt modelId="{56D68A74-863D-4E50-9D04-DE3676418F02}" type="sibTrans" cxnId="{2FEC13A5-55F4-4F05-B1A8-8B2AEEF814C2}">
      <dgm:prSet/>
      <dgm:spPr/>
      <dgm:t>
        <a:bodyPr/>
        <a:lstStyle/>
        <a:p>
          <a:endParaRPr lang="en-US"/>
        </a:p>
      </dgm:t>
    </dgm:pt>
    <dgm:pt modelId="{B52836BD-01FA-4DF4-B62B-80F9FADF1D77}">
      <dgm:prSet custT="1"/>
      <dgm:spPr/>
      <dgm:t>
        <a:bodyPr/>
        <a:lstStyle/>
        <a:p>
          <a:r>
            <a:rPr lang="en-US" sz="2000" dirty="0"/>
            <a:t>Advertise on social media platforms</a:t>
          </a:r>
        </a:p>
      </dgm:t>
    </dgm:pt>
    <dgm:pt modelId="{452A5E82-C471-4461-8461-2A836593E53B}" type="parTrans" cxnId="{FD691AA3-8A68-430A-9264-A376AEDF2C60}">
      <dgm:prSet/>
      <dgm:spPr/>
      <dgm:t>
        <a:bodyPr/>
        <a:lstStyle/>
        <a:p>
          <a:endParaRPr lang="en-US"/>
        </a:p>
      </dgm:t>
    </dgm:pt>
    <dgm:pt modelId="{8E7BEA84-0CF9-4CCB-9480-D2DDC8F2A9F8}" type="sibTrans" cxnId="{FD691AA3-8A68-430A-9264-A376AEDF2C60}">
      <dgm:prSet/>
      <dgm:spPr/>
      <dgm:t>
        <a:bodyPr/>
        <a:lstStyle/>
        <a:p>
          <a:endParaRPr lang="en-US"/>
        </a:p>
      </dgm:t>
    </dgm:pt>
    <dgm:pt modelId="{B24B9E00-C2E1-4DD0-875B-B9FA4BC2985F}">
      <dgm:prSet custT="1"/>
      <dgm:spPr/>
      <dgm:t>
        <a:bodyPr/>
        <a:lstStyle/>
        <a:p>
          <a:r>
            <a:rPr lang="en-US" sz="2000" dirty="0"/>
            <a:t>ENVIRONMENT</a:t>
          </a:r>
        </a:p>
      </dgm:t>
    </dgm:pt>
    <dgm:pt modelId="{1187664B-75FE-4828-97B2-A4E8C48D5639}" type="parTrans" cxnId="{CEC8DDF8-46C5-43BC-ACA9-8BE81863AE25}">
      <dgm:prSet/>
      <dgm:spPr/>
      <dgm:t>
        <a:bodyPr/>
        <a:lstStyle/>
        <a:p>
          <a:endParaRPr lang="en-US"/>
        </a:p>
      </dgm:t>
    </dgm:pt>
    <dgm:pt modelId="{D492F1B6-0350-4215-9325-A3557328C9E4}" type="sibTrans" cxnId="{CEC8DDF8-46C5-43BC-ACA9-8BE81863AE25}">
      <dgm:prSet/>
      <dgm:spPr/>
      <dgm:t>
        <a:bodyPr/>
        <a:lstStyle/>
        <a:p>
          <a:endParaRPr lang="en-US"/>
        </a:p>
      </dgm:t>
    </dgm:pt>
    <dgm:pt modelId="{5BB24E5D-1DDD-4593-8992-B1B9BD50297F}">
      <dgm:prSet custT="1"/>
      <dgm:spPr/>
      <dgm:t>
        <a:bodyPr/>
        <a:lstStyle/>
        <a:p>
          <a:r>
            <a:rPr lang="en-US" sz="2000" dirty="0"/>
            <a:t>Changes in climate may have impact on Business</a:t>
          </a:r>
        </a:p>
      </dgm:t>
    </dgm:pt>
    <dgm:pt modelId="{36A5522D-D564-4B7E-B204-0D8A63162901}" type="parTrans" cxnId="{B5C9ABA3-5678-4C3D-9813-E677E3955DCB}">
      <dgm:prSet/>
      <dgm:spPr/>
      <dgm:t>
        <a:bodyPr/>
        <a:lstStyle/>
        <a:p>
          <a:endParaRPr lang="en-US"/>
        </a:p>
      </dgm:t>
    </dgm:pt>
    <dgm:pt modelId="{36B8DE69-97D0-4365-BC9C-56D7225372CC}" type="sibTrans" cxnId="{B5C9ABA3-5678-4C3D-9813-E677E3955DCB}">
      <dgm:prSet/>
      <dgm:spPr/>
      <dgm:t>
        <a:bodyPr/>
        <a:lstStyle/>
        <a:p>
          <a:endParaRPr lang="en-US"/>
        </a:p>
      </dgm:t>
    </dgm:pt>
    <dgm:pt modelId="{8496C6CC-C8EB-44D0-8DF8-CFDEE0D2CBB2}">
      <dgm:prSet custT="1"/>
      <dgm:spPr/>
      <dgm:t>
        <a:bodyPr/>
        <a:lstStyle/>
        <a:p>
          <a:r>
            <a:rPr lang="en-US" sz="2000" dirty="0"/>
            <a:t>Commercial waste l contract requirement</a:t>
          </a:r>
        </a:p>
      </dgm:t>
    </dgm:pt>
    <dgm:pt modelId="{501C10D6-5868-4B81-816C-268759E62552}" type="parTrans" cxnId="{47FA73D6-E279-4B56-819F-41CCB3B6AE80}">
      <dgm:prSet/>
      <dgm:spPr/>
      <dgm:t>
        <a:bodyPr/>
        <a:lstStyle/>
        <a:p>
          <a:endParaRPr lang="en-US"/>
        </a:p>
      </dgm:t>
    </dgm:pt>
    <dgm:pt modelId="{FBACE30D-9DBD-4DBA-906E-506F75EF44A0}" type="sibTrans" cxnId="{47FA73D6-E279-4B56-819F-41CCB3B6AE80}">
      <dgm:prSet/>
      <dgm:spPr/>
      <dgm:t>
        <a:bodyPr/>
        <a:lstStyle/>
        <a:p>
          <a:endParaRPr lang="en-US"/>
        </a:p>
      </dgm:t>
    </dgm:pt>
    <dgm:pt modelId="{866C321C-FA8E-48EF-B2A5-1AA2F29BF58C}">
      <dgm:prSet custT="1"/>
      <dgm:spPr/>
      <dgm:t>
        <a:bodyPr/>
        <a:lstStyle/>
        <a:p>
          <a:r>
            <a:rPr lang="en-US" sz="2000" dirty="0"/>
            <a:t>LEGAL</a:t>
          </a:r>
        </a:p>
      </dgm:t>
    </dgm:pt>
    <dgm:pt modelId="{3B68CC86-1022-4637-8AE3-975A865995D4}" type="parTrans" cxnId="{3A4BE383-71DB-4C50-911A-F9FF656BE387}">
      <dgm:prSet/>
      <dgm:spPr/>
      <dgm:t>
        <a:bodyPr/>
        <a:lstStyle/>
        <a:p>
          <a:endParaRPr lang="en-US"/>
        </a:p>
      </dgm:t>
    </dgm:pt>
    <dgm:pt modelId="{39E785C3-BAF4-46AC-A349-BBB0DBBF5FF8}" type="sibTrans" cxnId="{3A4BE383-71DB-4C50-911A-F9FF656BE387}">
      <dgm:prSet/>
      <dgm:spPr/>
      <dgm:t>
        <a:bodyPr/>
        <a:lstStyle/>
        <a:p>
          <a:endParaRPr lang="en-US"/>
        </a:p>
      </dgm:t>
    </dgm:pt>
    <dgm:pt modelId="{CA60643D-9961-4C5B-AE4F-689BD6665A44}">
      <dgm:prSet custT="1"/>
      <dgm:spPr/>
      <dgm:t>
        <a:bodyPr/>
        <a:lstStyle/>
        <a:p>
          <a:r>
            <a:rPr lang="en-US" sz="2000" dirty="0"/>
            <a:t>Register within 28days  before opening</a:t>
          </a:r>
        </a:p>
      </dgm:t>
    </dgm:pt>
    <dgm:pt modelId="{760A8FD9-7EA1-48AB-8E2D-73F1FF0028D9}" type="parTrans" cxnId="{123C57C3-A42E-442A-B81C-7CB63D0732CC}">
      <dgm:prSet/>
      <dgm:spPr/>
      <dgm:t>
        <a:bodyPr/>
        <a:lstStyle/>
        <a:p>
          <a:endParaRPr lang="en-US"/>
        </a:p>
      </dgm:t>
    </dgm:pt>
    <dgm:pt modelId="{5B55E9AB-20DA-4493-80F7-AF9CF7B81F52}" type="sibTrans" cxnId="{123C57C3-A42E-442A-B81C-7CB63D0732CC}">
      <dgm:prSet/>
      <dgm:spPr/>
      <dgm:t>
        <a:bodyPr/>
        <a:lstStyle/>
        <a:p>
          <a:endParaRPr lang="en-US"/>
        </a:p>
      </dgm:t>
    </dgm:pt>
    <dgm:pt modelId="{549BAB75-458B-4562-BFFF-79FD21C1399D}">
      <dgm:prSet custT="1"/>
      <dgm:spPr/>
      <dgm:t>
        <a:bodyPr/>
        <a:lstStyle/>
        <a:p>
          <a:r>
            <a:rPr lang="en-US" sz="2000" dirty="0"/>
            <a:t>Apply for approval for producing  dairy products</a:t>
          </a:r>
        </a:p>
      </dgm:t>
    </dgm:pt>
    <dgm:pt modelId="{EAF9D967-F952-47FF-A3DA-DF8AA570F5E9}" type="parTrans" cxnId="{1310652C-5657-4316-BC77-C5C51F41584B}">
      <dgm:prSet/>
      <dgm:spPr/>
      <dgm:t>
        <a:bodyPr/>
        <a:lstStyle/>
        <a:p>
          <a:endParaRPr lang="en-US"/>
        </a:p>
      </dgm:t>
    </dgm:pt>
    <dgm:pt modelId="{84202422-51F6-4FE5-942F-5130DB003E18}" type="sibTrans" cxnId="{1310652C-5657-4316-BC77-C5C51F41584B}">
      <dgm:prSet/>
      <dgm:spPr/>
      <dgm:t>
        <a:bodyPr/>
        <a:lstStyle/>
        <a:p>
          <a:endParaRPr lang="en-US"/>
        </a:p>
      </dgm:t>
    </dgm:pt>
    <dgm:pt modelId="{006F5356-2777-4B0B-AA40-EAE12F0AC661}">
      <dgm:prSet custT="1"/>
      <dgm:spPr/>
      <dgm:t>
        <a:bodyPr/>
        <a:lstStyle/>
        <a:p>
          <a:r>
            <a:rPr lang="en-US" sz="2000" dirty="0"/>
            <a:t>Must have detailed(hazard analysis and critical control points)</a:t>
          </a:r>
        </a:p>
      </dgm:t>
    </dgm:pt>
    <dgm:pt modelId="{33B349C0-1EEB-463C-ABFA-19706A7F961C}" type="parTrans" cxnId="{55A23330-C9A2-477A-AD0A-DDFB0F132D83}">
      <dgm:prSet/>
      <dgm:spPr/>
      <dgm:t>
        <a:bodyPr/>
        <a:lstStyle/>
        <a:p>
          <a:endParaRPr lang="en-US"/>
        </a:p>
      </dgm:t>
    </dgm:pt>
    <dgm:pt modelId="{B9DF4DFE-9032-4669-9EB9-47F4120333B6}" type="sibTrans" cxnId="{55A23330-C9A2-477A-AD0A-DDFB0F132D83}">
      <dgm:prSet/>
      <dgm:spPr/>
      <dgm:t>
        <a:bodyPr/>
        <a:lstStyle/>
        <a:p>
          <a:endParaRPr lang="en-US"/>
        </a:p>
      </dgm:t>
    </dgm:pt>
    <dgm:pt modelId="{E9BE806F-C681-4B09-9158-B5FC01917598}">
      <dgm:prSet custT="1"/>
      <dgm:spPr/>
      <dgm:t>
        <a:bodyPr/>
        <a:lstStyle/>
        <a:p>
          <a:r>
            <a:rPr lang="en-US" sz="2000" dirty="0"/>
            <a:t>Labelling and trading standards</a:t>
          </a:r>
        </a:p>
      </dgm:t>
    </dgm:pt>
    <dgm:pt modelId="{CD7E943C-786D-4A98-AD19-D2039D8AB568}" type="parTrans" cxnId="{0D89E49D-09D2-404F-8702-5156C7F57CE1}">
      <dgm:prSet/>
      <dgm:spPr/>
      <dgm:t>
        <a:bodyPr/>
        <a:lstStyle/>
        <a:p>
          <a:endParaRPr lang="en-US"/>
        </a:p>
      </dgm:t>
    </dgm:pt>
    <dgm:pt modelId="{B8AC2428-5F2D-472D-BAF3-3B9588201690}" type="sibTrans" cxnId="{0D89E49D-09D2-404F-8702-5156C7F57CE1}">
      <dgm:prSet/>
      <dgm:spPr/>
      <dgm:t>
        <a:bodyPr/>
        <a:lstStyle/>
        <a:p>
          <a:endParaRPr lang="en-US"/>
        </a:p>
      </dgm:t>
    </dgm:pt>
    <dgm:pt modelId="{2D04E483-92BB-8A46-BD57-01A7EF365ED0}" type="pres">
      <dgm:prSet presAssocID="{E93B0142-4545-487A-8339-F194BC87A780}" presName="cycle" presStyleCnt="0">
        <dgm:presLayoutVars>
          <dgm:dir/>
          <dgm:resizeHandles val="exact"/>
        </dgm:presLayoutVars>
      </dgm:prSet>
      <dgm:spPr/>
    </dgm:pt>
    <dgm:pt modelId="{844807E9-4B1F-974F-8FE6-784D45BE7484}" type="pres">
      <dgm:prSet presAssocID="{E503C555-4087-49AE-8F21-A99F8B8670C7}" presName="dummy" presStyleCnt="0"/>
      <dgm:spPr/>
    </dgm:pt>
    <dgm:pt modelId="{9E47D26E-1763-0040-A9FB-347F72DF202C}" type="pres">
      <dgm:prSet presAssocID="{E503C555-4087-49AE-8F21-A99F8B8670C7}" presName="node" presStyleLbl="revTx" presStyleIdx="0" presStyleCnt="2" custScaleX="148060" custRadScaleRad="113277" custRadScaleInc="26955">
        <dgm:presLayoutVars>
          <dgm:bulletEnabled val="1"/>
        </dgm:presLayoutVars>
      </dgm:prSet>
      <dgm:spPr/>
    </dgm:pt>
    <dgm:pt modelId="{9C40B692-29D3-8948-B23D-3AF9CF90BE76}" type="pres">
      <dgm:prSet presAssocID="{F409D9A8-1D8D-43E8-AC33-3FD656A864E4}" presName="sibTrans" presStyleLbl="node1" presStyleIdx="0" presStyleCnt="2" custLinFactNeighborX="-27577" custLinFactNeighborY="-964"/>
      <dgm:spPr/>
    </dgm:pt>
    <dgm:pt modelId="{BD6CFA2F-F4D9-4F46-A243-30863158BEE4}" type="pres">
      <dgm:prSet presAssocID="{866C321C-FA8E-48EF-B2A5-1AA2F29BF58C}" presName="dummy" presStyleCnt="0"/>
      <dgm:spPr/>
    </dgm:pt>
    <dgm:pt modelId="{E8BCC305-FBB9-FD43-8E7C-5314448230EB}" type="pres">
      <dgm:prSet presAssocID="{866C321C-FA8E-48EF-B2A5-1AA2F29BF58C}" presName="node" presStyleLbl="revTx" presStyleIdx="1" presStyleCnt="2" custScaleX="150594" custScaleY="131273">
        <dgm:presLayoutVars>
          <dgm:bulletEnabled val="1"/>
        </dgm:presLayoutVars>
      </dgm:prSet>
      <dgm:spPr/>
    </dgm:pt>
    <dgm:pt modelId="{7E3B8045-0589-1A49-A453-6004A25AE68D}" type="pres">
      <dgm:prSet presAssocID="{39E785C3-BAF4-46AC-A349-BBB0DBBF5FF8}" presName="sibTrans" presStyleLbl="node1" presStyleIdx="1" presStyleCnt="2" custLinFactNeighborX="-42944" custLinFactNeighborY="505"/>
      <dgm:spPr/>
    </dgm:pt>
  </dgm:ptLst>
  <dgm:cxnLst>
    <dgm:cxn modelId="{8EE9E81C-1BD2-4F15-890A-F13DE0D855F4}" srcId="{E93B0142-4545-487A-8339-F194BC87A780}" destId="{E503C555-4087-49AE-8F21-A99F8B8670C7}" srcOrd="0" destOrd="0" parTransId="{620A6C14-7F0F-473F-8078-41685F68C2A8}" sibTransId="{F409D9A8-1D8D-43E8-AC33-3FD656A864E4}"/>
    <dgm:cxn modelId="{C7686122-791B-6746-B886-CFED71C45D8A}" type="presOf" srcId="{5BB24E5D-1DDD-4593-8992-B1B9BD50297F}" destId="{9E47D26E-1763-0040-A9FB-347F72DF202C}" srcOrd="0" destOrd="4" presId="urn:microsoft.com/office/officeart/2005/8/layout/cycle1"/>
    <dgm:cxn modelId="{1310652C-5657-4316-BC77-C5C51F41584B}" srcId="{866C321C-FA8E-48EF-B2A5-1AA2F29BF58C}" destId="{549BAB75-458B-4562-BFFF-79FD21C1399D}" srcOrd="1" destOrd="0" parTransId="{EAF9D967-F952-47FF-A3DA-DF8AA570F5E9}" sibTransId="{84202422-51F6-4FE5-942F-5130DB003E18}"/>
    <dgm:cxn modelId="{EA88BA2E-069B-B644-92AD-EC4037549D01}" type="presOf" srcId="{E9BE806F-C681-4B09-9158-B5FC01917598}" destId="{E8BCC305-FBB9-FD43-8E7C-5314448230EB}" srcOrd="0" destOrd="4" presId="urn:microsoft.com/office/officeart/2005/8/layout/cycle1"/>
    <dgm:cxn modelId="{55A23330-C9A2-477A-AD0A-DDFB0F132D83}" srcId="{866C321C-FA8E-48EF-B2A5-1AA2F29BF58C}" destId="{006F5356-2777-4B0B-AA40-EAE12F0AC661}" srcOrd="2" destOrd="0" parTransId="{33B349C0-1EEB-463C-ABFA-19706A7F961C}" sibTransId="{B9DF4DFE-9032-4669-9EB9-47F4120333B6}"/>
    <dgm:cxn modelId="{BC716B51-A9EE-6E4F-8FBD-0D982EAE8D5A}" type="presOf" srcId="{006F5356-2777-4B0B-AA40-EAE12F0AC661}" destId="{E8BCC305-FBB9-FD43-8E7C-5314448230EB}" srcOrd="0" destOrd="3" presId="urn:microsoft.com/office/officeart/2005/8/layout/cycle1"/>
    <dgm:cxn modelId="{3A4BE383-71DB-4C50-911A-F9FF656BE387}" srcId="{E93B0142-4545-487A-8339-F194BC87A780}" destId="{866C321C-FA8E-48EF-B2A5-1AA2F29BF58C}" srcOrd="1" destOrd="0" parTransId="{3B68CC86-1022-4637-8AE3-975A865995D4}" sibTransId="{39E785C3-BAF4-46AC-A349-BBB0DBBF5FF8}"/>
    <dgm:cxn modelId="{E0FF268A-FEF1-164A-BCE3-C0E59F8427A8}" type="presOf" srcId="{E93B0142-4545-487A-8339-F194BC87A780}" destId="{2D04E483-92BB-8A46-BD57-01A7EF365ED0}" srcOrd="0" destOrd="0" presId="urn:microsoft.com/office/officeart/2005/8/layout/cycle1"/>
    <dgm:cxn modelId="{0D89E49D-09D2-404F-8702-5156C7F57CE1}" srcId="{866C321C-FA8E-48EF-B2A5-1AA2F29BF58C}" destId="{E9BE806F-C681-4B09-9158-B5FC01917598}" srcOrd="3" destOrd="0" parTransId="{CD7E943C-786D-4A98-AD19-D2039D8AB568}" sibTransId="{B8AC2428-5F2D-472D-BAF3-3B9588201690}"/>
    <dgm:cxn modelId="{FD691AA3-8A68-430A-9264-A376AEDF2C60}" srcId="{E503C555-4087-49AE-8F21-A99F8B8670C7}" destId="{B52836BD-01FA-4DF4-B62B-80F9FADF1D77}" srcOrd="1" destOrd="0" parTransId="{452A5E82-C471-4461-8461-2A836593E53B}" sibTransId="{8E7BEA84-0CF9-4CCB-9480-D2DDC8F2A9F8}"/>
    <dgm:cxn modelId="{B5C9ABA3-5678-4C3D-9813-E677E3955DCB}" srcId="{E503C555-4087-49AE-8F21-A99F8B8670C7}" destId="{5BB24E5D-1DDD-4593-8992-B1B9BD50297F}" srcOrd="3" destOrd="0" parTransId="{36A5522D-D564-4B7E-B204-0D8A63162901}" sibTransId="{36B8DE69-97D0-4365-BC9C-56D7225372CC}"/>
    <dgm:cxn modelId="{2FEC13A5-55F4-4F05-B1A8-8B2AEEF814C2}" srcId="{E503C555-4087-49AE-8F21-A99F8B8670C7}" destId="{6A7C9620-A85B-4D44-A9B6-8F95E5C22EDE}" srcOrd="0" destOrd="0" parTransId="{BDFB4630-39E1-4114-964F-FD8E60521D2C}" sibTransId="{56D68A74-863D-4E50-9D04-DE3676418F02}"/>
    <dgm:cxn modelId="{831BE9AF-717F-7C43-B6D5-54BBF963E7A1}" type="presOf" srcId="{B52836BD-01FA-4DF4-B62B-80F9FADF1D77}" destId="{9E47D26E-1763-0040-A9FB-347F72DF202C}" srcOrd="0" destOrd="2" presId="urn:microsoft.com/office/officeart/2005/8/layout/cycle1"/>
    <dgm:cxn modelId="{8DB486B7-37BB-984F-9900-B5A05694D728}" type="presOf" srcId="{8496C6CC-C8EB-44D0-8DF8-CFDEE0D2CBB2}" destId="{9E47D26E-1763-0040-A9FB-347F72DF202C}" srcOrd="0" destOrd="5" presId="urn:microsoft.com/office/officeart/2005/8/layout/cycle1"/>
    <dgm:cxn modelId="{1CD450BC-30A5-0242-AB70-F46C15BB2E72}" type="presOf" srcId="{B24B9E00-C2E1-4DD0-875B-B9FA4BC2985F}" destId="{9E47D26E-1763-0040-A9FB-347F72DF202C}" srcOrd="0" destOrd="3" presId="urn:microsoft.com/office/officeart/2005/8/layout/cycle1"/>
    <dgm:cxn modelId="{87C2EFBD-CB8D-6F46-88DC-795CA15A30F6}" type="presOf" srcId="{F409D9A8-1D8D-43E8-AC33-3FD656A864E4}" destId="{9C40B692-29D3-8948-B23D-3AF9CF90BE76}" srcOrd="0" destOrd="0" presId="urn:microsoft.com/office/officeart/2005/8/layout/cycle1"/>
    <dgm:cxn modelId="{9FFF97BF-F6F1-D54D-B12F-5F3A33B221BD}" type="presOf" srcId="{6A7C9620-A85B-4D44-A9B6-8F95E5C22EDE}" destId="{9E47D26E-1763-0040-A9FB-347F72DF202C}" srcOrd="0" destOrd="1" presId="urn:microsoft.com/office/officeart/2005/8/layout/cycle1"/>
    <dgm:cxn modelId="{123C57C3-A42E-442A-B81C-7CB63D0732CC}" srcId="{866C321C-FA8E-48EF-B2A5-1AA2F29BF58C}" destId="{CA60643D-9961-4C5B-AE4F-689BD6665A44}" srcOrd="0" destOrd="0" parTransId="{760A8FD9-7EA1-48AB-8E2D-73F1FF0028D9}" sibTransId="{5B55E9AB-20DA-4493-80F7-AF9CF7B81F52}"/>
    <dgm:cxn modelId="{90F694C3-C44C-2A4E-BBF5-65A737777154}" type="presOf" srcId="{E503C555-4087-49AE-8F21-A99F8B8670C7}" destId="{9E47D26E-1763-0040-A9FB-347F72DF202C}" srcOrd="0" destOrd="0" presId="urn:microsoft.com/office/officeart/2005/8/layout/cycle1"/>
    <dgm:cxn modelId="{8C1510C5-9F4C-F448-B038-EC051AF6D56C}" type="presOf" srcId="{39E785C3-BAF4-46AC-A349-BBB0DBBF5FF8}" destId="{7E3B8045-0589-1A49-A453-6004A25AE68D}" srcOrd="0" destOrd="0" presId="urn:microsoft.com/office/officeart/2005/8/layout/cycle1"/>
    <dgm:cxn modelId="{D03F49C5-2CE4-2643-97E2-F8D257DF4EAC}" type="presOf" srcId="{CA60643D-9961-4C5B-AE4F-689BD6665A44}" destId="{E8BCC305-FBB9-FD43-8E7C-5314448230EB}" srcOrd="0" destOrd="1" presId="urn:microsoft.com/office/officeart/2005/8/layout/cycle1"/>
    <dgm:cxn modelId="{47FA73D6-E279-4B56-819F-41CCB3B6AE80}" srcId="{E503C555-4087-49AE-8F21-A99F8B8670C7}" destId="{8496C6CC-C8EB-44D0-8DF8-CFDEE0D2CBB2}" srcOrd="4" destOrd="0" parTransId="{501C10D6-5868-4B81-816C-268759E62552}" sibTransId="{FBACE30D-9DBD-4DBA-906E-506F75EF44A0}"/>
    <dgm:cxn modelId="{812A4EF1-65A6-8540-BEA1-45D53A2A4C69}" type="presOf" srcId="{549BAB75-458B-4562-BFFF-79FD21C1399D}" destId="{E8BCC305-FBB9-FD43-8E7C-5314448230EB}" srcOrd="0" destOrd="2" presId="urn:microsoft.com/office/officeart/2005/8/layout/cycle1"/>
    <dgm:cxn modelId="{F694FEF2-D580-354F-BA6F-C389A27BD795}" type="presOf" srcId="{866C321C-FA8E-48EF-B2A5-1AA2F29BF58C}" destId="{E8BCC305-FBB9-FD43-8E7C-5314448230EB}" srcOrd="0" destOrd="0" presId="urn:microsoft.com/office/officeart/2005/8/layout/cycle1"/>
    <dgm:cxn modelId="{CEC8DDF8-46C5-43BC-ACA9-8BE81863AE25}" srcId="{E503C555-4087-49AE-8F21-A99F8B8670C7}" destId="{B24B9E00-C2E1-4DD0-875B-B9FA4BC2985F}" srcOrd="2" destOrd="0" parTransId="{1187664B-75FE-4828-97B2-A4E8C48D5639}" sibTransId="{D492F1B6-0350-4215-9325-A3557328C9E4}"/>
    <dgm:cxn modelId="{1B0D2046-9EFB-BA40-949D-72EFD05F2DFA}" type="presParOf" srcId="{2D04E483-92BB-8A46-BD57-01A7EF365ED0}" destId="{844807E9-4B1F-974F-8FE6-784D45BE7484}" srcOrd="0" destOrd="0" presId="urn:microsoft.com/office/officeart/2005/8/layout/cycle1"/>
    <dgm:cxn modelId="{EDEB34DA-F9C2-3743-B1FA-0BE653BCCC19}" type="presParOf" srcId="{2D04E483-92BB-8A46-BD57-01A7EF365ED0}" destId="{9E47D26E-1763-0040-A9FB-347F72DF202C}" srcOrd="1" destOrd="0" presId="urn:microsoft.com/office/officeart/2005/8/layout/cycle1"/>
    <dgm:cxn modelId="{25FF9A7D-728F-A74F-B27C-0C46DE184DD9}" type="presParOf" srcId="{2D04E483-92BB-8A46-BD57-01A7EF365ED0}" destId="{9C40B692-29D3-8948-B23D-3AF9CF90BE76}" srcOrd="2" destOrd="0" presId="urn:microsoft.com/office/officeart/2005/8/layout/cycle1"/>
    <dgm:cxn modelId="{AD169B34-D207-8846-88CB-EB55906DAD7A}" type="presParOf" srcId="{2D04E483-92BB-8A46-BD57-01A7EF365ED0}" destId="{BD6CFA2F-F4D9-4F46-A243-30863158BEE4}" srcOrd="3" destOrd="0" presId="urn:microsoft.com/office/officeart/2005/8/layout/cycle1"/>
    <dgm:cxn modelId="{6F5F7014-6C16-694B-9FC6-8D196FB6186A}" type="presParOf" srcId="{2D04E483-92BB-8A46-BD57-01A7EF365ED0}" destId="{E8BCC305-FBB9-FD43-8E7C-5314448230EB}" srcOrd="4" destOrd="0" presId="urn:microsoft.com/office/officeart/2005/8/layout/cycle1"/>
    <dgm:cxn modelId="{DB14498A-ACED-3547-809A-CBB71E37F570}" type="presParOf" srcId="{2D04E483-92BB-8A46-BD57-01A7EF365ED0}" destId="{7E3B8045-0589-1A49-A453-6004A25AE68D}" srcOrd="5" destOrd="0" presId="urn:microsoft.com/office/officeart/2005/8/layout/cycle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381982AC-2C03-4753-88E7-69F806ADB038}" type="doc">
      <dgm:prSet loTypeId="urn:microsoft.com/office/officeart/2005/8/layout/hList1" loCatId="list" qsTypeId="urn:microsoft.com/office/officeart/2005/8/quickstyle/simple1" qsCatId="simple" csTypeId="urn:microsoft.com/office/officeart/2005/8/colors/colorful4" csCatId="colorful" phldr="1"/>
      <dgm:spPr/>
      <dgm:t>
        <a:bodyPr/>
        <a:lstStyle/>
        <a:p>
          <a:endParaRPr lang="en-US"/>
        </a:p>
      </dgm:t>
    </dgm:pt>
    <dgm:pt modelId="{4B699EE1-1BEE-4011-A8C7-78CA41AAFC13}">
      <dgm:prSet custT="1"/>
      <dgm:spPr/>
      <dgm:t>
        <a:bodyPr/>
        <a:lstStyle/>
        <a:p>
          <a:r>
            <a:rPr lang="en-GB" sz="2000" dirty="0">
              <a:latin typeface="Arial" panose="020B0604020202020204" pitchFamily="34" charset="0"/>
              <a:cs typeface="Arial" panose="020B0604020202020204" pitchFamily="34" charset="0"/>
            </a:rPr>
            <a:t>Strength: </a:t>
          </a:r>
          <a:endParaRPr lang="en-US" sz="2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E547BC2-DD1F-4067-83AB-64B55D25CC35}" type="parTrans" cxnId="{1C4D5129-3D43-444A-BF52-B872307B85F5}">
      <dgm:prSet/>
      <dgm:spPr/>
      <dgm:t>
        <a:bodyPr/>
        <a:lstStyle/>
        <a:p>
          <a:endParaRPr lang="en-US"/>
        </a:p>
      </dgm:t>
    </dgm:pt>
    <dgm:pt modelId="{D90C07AE-7E48-4E71-BB73-52FC9823EDB1}" type="sibTrans" cxnId="{1C4D5129-3D43-444A-BF52-B872307B85F5}">
      <dgm:prSet/>
      <dgm:spPr/>
      <dgm:t>
        <a:bodyPr/>
        <a:lstStyle/>
        <a:p>
          <a:endParaRPr lang="en-US"/>
        </a:p>
      </dgm:t>
    </dgm:pt>
    <dgm:pt modelId="{1714BBC0-D7FF-4FA6-872A-2329B62D21DB}">
      <dgm:prSet custT="1"/>
      <dgm:spPr/>
      <dgm:t>
        <a:bodyPr/>
        <a:lstStyle/>
        <a:p>
          <a:r>
            <a:rPr lang="en-GB" sz="2000" dirty="0">
              <a:latin typeface="Arial" panose="020B0604020202020204" pitchFamily="34" charset="0"/>
              <a:cs typeface="Arial" panose="020B0604020202020204" pitchFamily="34" charset="0"/>
            </a:rPr>
            <a:t>Unique natural ingredients in Bulgarian yoghurt</a:t>
          </a:r>
          <a:endParaRPr lang="en-US" sz="2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8E06E8D-BD2C-48B0-8272-9603E4286C27}" type="parTrans" cxnId="{7176DEE7-6928-4573-A002-DB871B06FE9C}">
      <dgm:prSet/>
      <dgm:spPr/>
      <dgm:t>
        <a:bodyPr/>
        <a:lstStyle/>
        <a:p>
          <a:endParaRPr lang="en-US"/>
        </a:p>
      </dgm:t>
    </dgm:pt>
    <dgm:pt modelId="{A15B0D1F-1DF2-417C-820D-B975F5F6B7F1}" type="sibTrans" cxnId="{7176DEE7-6928-4573-A002-DB871B06FE9C}">
      <dgm:prSet/>
      <dgm:spPr/>
      <dgm:t>
        <a:bodyPr/>
        <a:lstStyle/>
        <a:p>
          <a:endParaRPr lang="en-US"/>
        </a:p>
      </dgm:t>
    </dgm:pt>
    <dgm:pt modelId="{D83FCF22-C7B6-42BF-9A6D-2A5090B4865D}">
      <dgm:prSet custT="1"/>
      <dgm:spPr/>
      <dgm:t>
        <a:bodyPr/>
        <a:lstStyle/>
        <a:p>
          <a:r>
            <a:rPr lang="en-GB" sz="2000" dirty="0">
              <a:latin typeface="Arial" panose="020B0604020202020204" pitchFamily="34" charset="0"/>
              <a:cs typeface="Arial" panose="020B0604020202020204" pitchFamily="34" charset="0"/>
            </a:rPr>
            <a:t>Several health Benefit, simple recipe</a:t>
          </a:r>
          <a:endParaRPr lang="en-US" sz="2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B005E4B-0634-4928-B9BB-B80E4772FCAF}" type="parTrans" cxnId="{327325DA-D530-45D0-AA1E-B40AE4DAD0A3}">
      <dgm:prSet/>
      <dgm:spPr/>
      <dgm:t>
        <a:bodyPr/>
        <a:lstStyle/>
        <a:p>
          <a:endParaRPr lang="en-US"/>
        </a:p>
      </dgm:t>
    </dgm:pt>
    <dgm:pt modelId="{43DFC590-8D80-40DB-8589-7E16630FCC13}" type="sibTrans" cxnId="{327325DA-D530-45D0-AA1E-B40AE4DAD0A3}">
      <dgm:prSet/>
      <dgm:spPr/>
      <dgm:t>
        <a:bodyPr/>
        <a:lstStyle/>
        <a:p>
          <a:endParaRPr lang="en-US"/>
        </a:p>
      </dgm:t>
    </dgm:pt>
    <dgm:pt modelId="{CA508775-99D8-4311-91A8-578981D28E7C}">
      <dgm:prSet custT="1"/>
      <dgm:spPr/>
      <dgm:t>
        <a:bodyPr/>
        <a:lstStyle/>
        <a:p>
          <a:r>
            <a:rPr lang="en-GB" sz="2000" dirty="0">
              <a:latin typeface="Arial" panose="020B0604020202020204" pitchFamily="34" charset="0"/>
              <a:cs typeface="Arial" panose="020B0604020202020204" pitchFamily="34" charset="0"/>
            </a:rPr>
            <a:t>Can be consume anywhere</a:t>
          </a:r>
          <a:endParaRPr lang="en-US" sz="2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F10DD2E-31ED-4AAE-8D1D-884FBBC210C8}" type="parTrans" cxnId="{394BC2F7-265C-44BB-873E-43E726395DCF}">
      <dgm:prSet/>
      <dgm:spPr/>
      <dgm:t>
        <a:bodyPr/>
        <a:lstStyle/>
        <a:p>
          <a:endParaRPr lang="en-US"/>
        </a:p>
      </dgm:t>
    </dgm:pt>
    <dgm:pt modelId="{34287608-D79F-4304-BFDB-174264244499}" type="sibTrans" cxnId="{394BC2F7-265C-44BB-873E-43E726395DCF}">
      <dgm:prSet/>
      <dgm:spPr/>
      <dgm:t>
        <a:bodyPr/>
        <a:lstStyle/>
        <a:p>
          <a:endParaRPr lang="en-US"/>
        </a:p>
      </dgm:t>
    </dgm:pt>
    <dgm:pt modelId="{2863CB21-1A97-41BE-9E72-24C411D178DB}">
      <dgm:prSet custT="1"/>
      <dgm:spPr/>
      <dgm:t>
        <a:bodyPr/>
        <a:lstStyle/>
        <a:p>
          <a:r>
            <a:rPr lang="en-GB" sz="2000" dirty="0">
              <a:latin typeface="Arial" panose="020B0604020202020204" pitchFamily="34" charset="0"/>
              <a:cs typeface="Arial" panose="020B0604020202020204" pitchFamily="34" charset="0"/>
            </a:rPr>
            <a:t>Publicity on social network</a:t>
          </a:r>
          <a:endParaRPr lang="en-US" sz="2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B653127-426A-41C8-A72B-FDB6A8D36262}" type="parTrans" cxnId="{2BF31A72-89B0-4285-AB1A-9037C7F0DEBF}">
      <dgm:prSet/>
      <dgm:spPr/>
      <dgm:t>
        <a:bodyPr/>
        <a:lstStyle/>
        <a:p>
          <a:endParaRPr lang="en-US"/>
        </a:p>
      </dgm:t>
    </dgm:pt>
    <dgm:pt modelId="{AB68F367-4FB1-4362-871E-B58977C585E2}" type="sibTrans" cxnId="{2BF31A72-89B0-4285-AB1A-9037C7F0DEBF}">
      <dgm:prSet/>
      <dgm:spPr/>
      <dgm:t>
        <a:bodyPr/>
        <a:lstStyle/>
        <a:p>
          <a:endParaRPr lang="en-US"/>
        </a:p>
      </dgm:t>
    </dgm:pt>
    <dgm:pt modelId="{F52E83C8-0D27-4A0E-8236-93507F99A5DC}">
      <dgm:prSet custT="1"/>
      <dgm:spPr/>
      <dgm:t>
        <a:bodyPr/>
        <a:lstStyle/>
        <a:p>
          <a:r>
            <a:rPr lang="en-GB" sz="2000" dirty="0">
              <a:latin typeface="Arial" panose="020B0604020202020204" pitchFamily="34" charset="0"/>
              <a:cs typeface="Arial" panose="020B0604020202020204" pitchFamily="34" charset="0"/>
            </a:rPr>
            <a:t>Weakness:</a:t>
          </a:r>
          <a:endParaRPr lang="en-US" sz="2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1452060-732D-4628-B725-FCC6CE0E39D5}" type="parTrans" cxnId="{3039DC60-8F77-487F-8D53-DC153C061975}">
      <dgm:prSet/>
      <dgm:spPr/>
      <dgm:t>
        <a:bodyPr/>
        <a:lstStyle/>
        <a:p>
          <a:endParaRPr lang="en-US"/>
        </a:p>
      </dgm:t>
    </dgm:pt>
    <dgm:pt modelId="{34A89FD8-DFE2-4C40-8153-FF3B9235A635}" type="sibTrans" cxnId="{3039DC60-8F77-487F-8D53-DC153C061975}">
      <dgm:prSet/>
      <dgm:spPr/>
      <dgm:t>
        <a:bodyPr/>
        <a:lstStyle/>
        <a:p>
          <a:endParaRPr lang="en-US"/>
        </a:p>
      </dgm:t>
    </dgm:pt>
    <dgm:pt modelId="{22AB1A3E-CF7A-4BD1-AB2E-6E2A8A2822D1}">
      <dgm:prSet custT="1"/>
      <dgm:spPr/>
      <dgm:t>
        <a:bodyPr/>
        <a:lstStyle/>
        <a:p>
          <a:r>
            <a:rPr lang="en-GB" sz="2000" dirty="0">
              <a:latin typeface="Arial" panose="020B0604020202020204" pitchFamily="34" charset="0"/>
              <a:cs typeface="Arial" panose="020B0604020202020204" pitchFamily="34" charset="0"/>
            </a:rPr>
            <a:t>Competition, low Quality brand awareness</a:t>
          </a:r>
          <a:endParaRPr lang="en-US" sz="2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0084080-9686-4196-AFBE-EE0F806B53BB}" type="parTrans" cxnId="{84534D8C-7E08-4FAF-AEF1-EDA314AA8388}">
      <dgm:prSet/>
      <dgm:spPr/>
      <dgm:t>
        <a:bodyPr/>
        <a:lstStyle/>
        <a:p>
          <a:endParaRPr lang="en-US"/>
        </a:p>
      </dgm:t>
    </dgm:pt>
    <dgm:pt modelId="{2793AEB8-812A-454E-8A47-1F7E0BC5FC9A}" type="sibTrans" cxnId="{84534D8C-7E08-4FAF-AEF1-EDA314AA8388}">
      <dgm:prSet/>
      <dgm:spPr/>
      <dgm:t>
        <a:bodyPr/>
        <a:lstStyle/>
        <a:p>
          <a:endParaRPr lang="en-US"/>
        </a:p>
      </dgm:t>
    </dgm:pt>
    <dgm:pt modelId="{DAB50A01-F3A5-469E-8038-E98A46689E9C}">
      <dgm:prSet custT="1"/>
      <dgm:spPr/>
      <dgm:t>
        <a:bodyPr/>
        <a:lstStyle/>
        <a:p>
          <a:r>
            <a:rPr lang="en-GB" sz="2000" dirty="0">
              <a:latin typeface="Arial" panose="020B0604020202020204" pitchFamily="34" charset="0"/>
              <a:cs typeface="Arial" panose="020B0604020202020204" pitchFamily="34" charset="0"/>
            </a:rPr>
            <a:t>Bulgaria yoghurt taste (Deterring for some)</a:t>
          </a:r>
          <a:endParaRPr lang="en-US" sz="2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939EC79-F112-45FC-9922-824B2A8A06E2}" type="parTrans" cxnId="{F5466B67-E02A-4851-BD50-0BBFAA35D34E}">
      <dgm:prSet/>
      <dgm:spPr/>
      <dgm:t>
        <a:bodyPr/>
        <a:lstStyle/>
        <a:p>
          <a:endParaRPr lang="en-US"/>
        </a:p>
      </dgm:t>
    </dgm:pt>
    <dgm:pt modelId="{4D6B1DB9-98A8-4784-B28F-9BF0469BBDEA}" type="sibTrans" cxnId="{F5466B67-E02A-4851-BD50-0BBFAA35D34E}">
      <dgm:prSet/>
      <dgm:spPr/>
      <dgm:t>
        <a:bodyPr/>
        <a:lstStyle/>
        <a:p>
          <a:endParaRPr lang="en-US"/>
        </a:p>
      </dgm:t>
    </dgm:pt>
    <dgm:pt modelId="{0E40D963-9BBC-464E-A1B3-2BC635346A91}">
      <dgm:prSet custT="1"/>
      <dgm:spPr/>
      <dgm:t>
        <a:bodyPr/>
        <a:lstStyle/>
        <a:p>
          <a:r>
            <a:rPr lang="en-GB" sz="2000" dirty="0">
              <a:latin typeface="Arial" panose="020B0604020202020204" pitchFamily="34" charset="0"/>
              <a:cs typeface="Arial" panose="020B0604020202020204" pitchFamily="34" charset="0"/>
            </a:rPr>
            <a:t>Expensive</a:t>
          </a:r>
          <a:endParaRPr lang="en-US" sz="2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AFEB7D1-8846-4801-BB86-5B458E0DABBE}" type="parTrans" cxnId="{5B369B85-0116-445F-8785-3380A6504C30}">
      <dgm:prSet/>
      <dgm:spPr/>
      <dgm:t>
        <a:bodyPr/>
        <a:lstStyle/>
        <a:p>
          <a:endParaRPr lang="en-US"/>
        </a:p>
      </dgm:t>
    </dgm:pt>
    <dgm:pt modelId="{62300696-209A-4C73-AAD7-52A6760E323F}" type="sibTrans" cxnId="{5B369B85-0116-445F-8785-3380A6504C30}">
      <dgm:prSet/>
      <dgm:spPr/>
      <dgm:t>
        <a:bodyPr/>
        <a:lstStyle/>
        <a:p>
          <a:endParaRPr lang="en-US"/>
        </a:p>
      </dgm:t>
    </dgm:pt>
    <dgm:pt modelId="{675E4595-5AEB-4982-9BF1-46C9FAE4680A}">
      <dgm:prSet custT="1"/>
      <dgm:spPr/>
      <dgm:t>
        <a:bodyPr/>
        <a:lstStyle/>
        <a:p>
          <a:r>
            <a:rPr lang="en-GB" sz="2000" dirty="0">
              <a:latin typeface="Arial" panose="020B0604020202020204" pitchFamily="34" charset="0"/>
              <a:cs typeface="Arial" panose="020B0604020202020204" pitchFamily="34" charset="0"/>
            </a:rPr>
            <a:t>Lack of awareness of health benefits</a:t>
          </a:r>
          <a:endParaRPr lang="en-US" sz="2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C2049D0-857D-4023-9968-7CA50F67B8BB}" type="parTrans" cxnId="{85345AE4-1FA1-48FC-9B2A-886847469CF2}">
      <dgm:prSet/>
      <dgm:spPr/>
      <dgm:t>
        <a:bodyPr/>
        <a:lstStyle/>
        <a:p>
          <a:endParaRPr lang="en-US"/>
        </a:p>
      </dgm:t>
    </dgm:pt>
    <dgm:pt modelId="{81D216FF-08DA-4852-845A-DC67D3453046}" type="sibTrans" cxnId="{85345AE4-1FA1-48FC-9B2A-886847469CF2}">
      <dgm:prSet/>
      <dgm:spPr/>
      <dgm:t>
        <a:bodyPr/>
        <a:lstStyle/>
        <a:p>
          <a:endParaRPr lang="en-US"/>
        </a:p>
      </dgm:t>
    </dgm:pt>
    <dgm:pt modelId="{F0AC745C-D44F-423B-B71E-0C6D8D74ED66}">
      <dgm:prSet/>
      <dgm:spPr/>
      <dgm:t>
        <a:bodyPr/>
        <a:lstStyle/>
        <a:p>
          <a:r>
            <a:rPr lang="en-GB"/>
            <a:t>Opportunity:</a:t>
          </a:r>
          <a:endParaRPr lang="en-US"/>
        </a:p>
      </dgm:t>
    </dgm:pt>
    <dgm:pt modelId="{A3E0BE8F-0128-484D-BD6D-075875B52F0C}" type="parTrans" cxnId="{CF336E22-B8E1-4B36-94B0-95E74BACBC22}">
      <dgm:prSet/>
      <dgm:spPr/>
      <dgm:t>
        <a:bodyPr/>
        <a:lstStyle/>
        <a:p>
          <a:endParaRPr lang="en-US"/>
        </a:p>
      </dgm:t>
    </dgm:pt>
    <dgm:pt modelId="{28CE1F2F-A9AC-4EF5-82CC-9CE8E8C7D274}" type="sibTrans" cxnId="{CF336E22-B8E1-4B36-94B0-95E74BACBC22}">
      <dgm:prSet/>
      <dgm:spPr/>
      <dgm:t>
        <a:bodyPr/>
        <a:lstStyle/>
        <a:p>
          <a:endParaRPr lang="en-US"/>
        </a:p>
      </dgm:t>
    </dgm:pt>
    <dgm:pt modelId="{96CCCFAD-4AA1-4725-9470-0D1A898A8B25}">
      <dgm:prSet/>
      <dgm:spPr/>
      <dgm:t>
        <a:bodyPr/>
        <a:lstStyle/>
        <a:p>
          <a:r>
            <a:rPr lang="en-GB"/>
            <a:t>Attending events to raise awareness</a:t>
          </a:r>
          <a:endParaRPr lang="en-US"/>
        </a:p>
      </dgm:t>
    </dgm:pt>
    <dgm:pt modelId="{4549E08C-69A5-4B31-80C2-A7AE8A33AA35}" type="parTrans" cxnId="{D855CCF0-2B62-4E0E-B26D-7B2A97C99BF4}">
      <dgm:prSet/>
      <dgm:spPr/>
      <dgm:t>
        <a:bodyPr/>
        <a:lstStyle/>
        <a:p>
          <a:endParaRPr lang="en-US"/>
        </a:p>
      </dgm:t>
    </dgm:pt>
    <dgm:pt modelId="{04BE8FB9-CC0D-4F15-B136-3BDF94ECAEFD}" type="sibTrans" cxnId="{D855CCF0-2B62-4E0E-B26D-7B2A97C99BF4}">
      <dgm:prSet/>
      <dgm:spPr/>
      <dgm:t>
        <a:bodyPr/>
        <a:lstStyle/>
        <a:p>
          <a:endParaRPr lang="en-US"/>
        </a:p>
      </dgm:t>
    </dgm:pt>
    <dgm:pt modelId="{AD44FF70-8A31-4A14-9411-1A467B012AD7}">
      <dgm:prSet/>
      <dgm:spPr/>
      <dgm:t>
        <a:bodyPr/>
        <a:lstStyle/>
        <a:p>
          <a:r>
            <a:rPr lang="en-GB"/>
            <a:t>Distributing to wider stores across the country</a:t>
          </a:r>
          <a:endParaRPr lang="en-US"/>
        </a:p>
      </dgm:t>
    </dgm:pt>
    <dgm:pt modelId="{777512BB-F12B-45B3-933D-98E80D7E7213}" type="parTrans" cxnId="{58C595E1-4850-4DBA-B094-D41D6F6263A3}">
      <dgm:prSet/>
      <dgm:spPr/>
      <dgm:t>
        <a:bodyPr/>
        <a:lstStyle/>
        <a:p>
          <a:endParaRPr lang="en-US"/>
        </a:p>
      </dgm:t>
    </dgm:pt>
    <dgm:pt modelId="{9270CC04-2536-4638-ACDE-D4C8973F3700}" type="sibTrans" cxnId="{58C595E1-4850-4DBA-B094-D41D6F6263A3}">
      <dgm:prSet/>
      <dgm:spPr/>
      <dgm:t>
        <a:bodyPr/>
        <a:lstStyle/>
        <a:p>
          <a:endParaRPr lang="en-US"/>
        </a:p>
      </dgm:t>
    </dgm:pt>
    <dgm:pt modelId="{AD756718-F55A-4EA3-86E6-528630F750F1}">
      <dgm:prSet/>
      <dgm:spPr/>
      <dgm:t>
        <a:bodyPr/>
        <a:lstStyle/>
        <a:p>
          <a:r>
            <a:rPr lang="en-GB"/>
            <a:t>Training for improvements</a:t>
          </a:r>
          <a:endParaRPr lang="en-US"/>
        </a:p>
      </dgm:t>
    </dgm:pt>
    <dgm:pt modelId="{88B3CC95-599B-4436-9BD9-2E4883638D62}" type="parTrans" cxnId="{FFBD9810-EF7E-458E-9B7B-DD76ACD017D4}">
      <dgm:prSet/>
      <dgm:spPr/>
      <dgm:t>
        <a:bodyPr/>
        <a:lstStyle/>
        <a:p>
          <a:endParaRPr lang="en-US"/>
        </a:p>
      </dgm:t>
    </dgm:pt>
    <dgm:pt modelId="{EADBA520-C92E-4C86-878D-68BB2C012780}" type="sibTrans" cxnId="{FFBD9810-EF7E-458E-9B7B-DD76ACD017D4}">
      <dgm:prSet/>
      <dgm:spPr/>
      <dgm:t>
        <a:bodyPr/>
        <a:lstStyle/>
        <a:p>
          <a:endParaRPr lang="en-US"/>
        </a:p>
      </dgm:t>
    </dgm:pt>
    <dgm:pt modelId="{B3A11561-D979-4021-BB11-C8AF61955C6C}">
      <dgm:prSet/>
      <dgm:spPr/>
      <dgm:t>
        <a:bodyPr/>
        <a:lstStyle/>
        <a:p>
          <a:r>
            <a:rPr lang="en-GB"/>
            <a:t>Threats:</a:t>
          </a:r>
          <a:endParaRPr lang="en-US"/>
        </a:p>
      </dgm:t>
    </dgm:pt>
    <dgm:pt modelId="{332D2C9A-F24A-4402-9423-E2145D7B4E26}" type="parTrans" cxnId="{2EDD9058-B43C-4AF9-A3C6-3716B556860A}">
      <dgm:prSet/>
      <dgm:spPr/>
      <dgm:t>
        <a:bodyPr/>
        <a:lstStyle/>
        <a:p>
          <a:endParaRPr lang="en-US"/>
        </a:p>
      </dgm:t>
    </dgm:pt>
    <dgm:pt modelId="{307694D2-BD01-45AF-9ED1-90D002D85592}" type="sibTrans" cxnId="{2EDD9058-B43C-4AF9-A3C6-3716B556860A}">
      <dgm:prSet/>
      <dgm:spPr/>
      <dgm:t>
        <a:bodyPr/>
        <a:lstStyle/>
        <a:p>
          <a:endParaRPr lang="en-US"/>
        </a:p>
      </dgm:t>
    </dgm:pt>
    <dgm:pt modelId="{728278B6-48AC-469D-B4BC-896E0BD7A6A0}">
      <dgm:prSet/>
      <dgm:spPr/>
      <dgm:t>
        <a:bodyPr/>
        <a:lstStyle/>
        <a:p>
          <a:r>
            <a:rPr lang="en-GB"/>
            <a:t>Bulgaria yoghurt trend may die out</a:t>
          </a:r>
          <a:endParaRPr lang="en-US"/>
        </a:p>
      </dgm:t>
    </dgm:pt>
    <dgm:pt modelId="{7A4E0F3B-1D13-4393-8BA1-85FFDA441197}" type="parTrans" cxnId="{D3ED75F1-B4F3-41B5-8EEC-C4238C625417}">
      <dgm:prSet/>
      <dgm:spPr/>
      <dgm:t>
        <a:bodyPr/>
        <a:lstStyle/>
        <a:p>
          <a:endParaRPr lang="en-US"/>
        </a:p>
      </dgm:t>
    </dgm:pt>
    <dgm:pt modelId="{28FEAF3D-2314-4E25-8B04-F928442EEC03}" type="sibTrans" cxnId="{D3ED75F1-B4F3-41B5-8EEC-C4238C625417}">
      <dgm:prSet/>
      <dgm:spPr/>
      <dgm:t>
        <a:bodyPr/>
        <a:lstStyle/>
        <a:p>
          <a:endParaRPr lang="en-US"/>
        </a:p>
      </dgm:t>
    </dgm:pt>
    <dgm:pt modelId="{B56364A9-B52B-41C8-8B4F-D4C00B7D3A4E}">
      <dgm:prSet/>
      <dgm:spPr/>
      <dgm:t>
        <a:bodyPr/>
        <a:lstStyle/>
        <a:p>
          <a:r>
            <a:rPr lang="en-GB"/>
            <a:t>Poor management</a:t>
          </a:r>
          <a:endParaRPr lang="en-US"/>
        </a:p>
      </dgm:t>
    </dgm:pt>
    <dgm:pt modelId="{573C51BE-F145-41E5-ACEF-A220987C7D9E}" type="parTrans" cxnId="{9933A4B5-4751-463F-8994-E4E298B92062}">
      <dgm:prSet/>
      <dgm:spPr/>
      <dgm:t>
        <a:bodyPr/>
        <a:lstStyle/>
        <a:p>
          <a:endParaRPr lang="en-US"/>
        </a:p>
      </dgm:t>
    </dgm:pt>
    <dgm:pt modelId="{FFFEBBF5-8EDE-4EE1-9876-1DFB0B9B527B}" type="sibTrans" cxnId="{9933A4B5-4751-463F-8994-E4E298B92062}">
      <dgm:prSet/>
      <dgm:spPr/>
      <dgm:t>
        <a:bodyPr/>
        <a:lstStyle/>
        <a:p>
          <a:endParaRPr lang="en-US"/>
        </a:p>
      </dgm:t>
    </dgm:pt>
    <dgm:pt modelId="{03EDEBA8-A2EF-4A29-B8DE-2CA566007581}">
      <dgm:prSet/>
      <dgm:spPr/>
      <dgm:t>
        <a:bodyPr/>
        <a:lstStyle/>
        <a:p>
          <a:r>
            <a:rPr lang="en-GB"/>
            <a:t>Other products with similar health benefit</a:t>
          </a:r>
          <a:endParaRPr lang="en-US"/>
        </a:p>
      </dgm:t>
    </dgm:pt>
    <dgm:pt modelId="{F64D8880-95BC-4C24-A384-321DAE5004CE}" type="parTrans" cxnId="{C668FC1D-A5F7-44FA-A51B-E83EFD886936}">
      <dgm:prSet/>
      <dgm:spPr/>
      <dgm:t>
        <a:bodyPr/>
        <a:lstStyle/>
        <a:p>
          <a:endParaRPr lang="en-US"/>
        </a:p>
      </dgm:t>
    </dgm:pt>
    <dgm:pt modelId="{852819AE-B061-46C1-A604-CD6EE63014EA}" type="sibTrans" cxnId="{C668FC1D-A5F7-44FA-A51B-E83EFD886936}">
      <dgm:prSet/>
      <dgm:spPr/>
      <dgm:t>
        <a:bodyPr/>
        <a:lstStyle/>
        <a:p>
          <a:endParaRPr lang="en-US"/>
        </a:p>
      </dgm:t>
    </dgm:pt>
    <dgm:pt modelId="{C4FBFB59-32DB-40EC-9A6A-2F5A9AA9E528}" type="pres">
      <dgm:prSet presAssocID="{381982AC-2C03-4753-88E7-69F806ADB038}" presName="Name0" presStyleCnt="0">
        <dgm:presLayoutVars>
          <dgm:dir/>
          <dgm:animLvl val="lvl"/>
          <dgm:resizeHandles val="exact"/>
        </dgm:presLayoutVars>
      </dgm:prSet>
      <dgm:spPr/>
    </dgm:pt>
    <dgm:pt modelId="{3BE0A0D7-A6F1-44C8-BD65-DECE703F4C89}" type="pres">
      <dgm:prSet presAssocID="{4B699EE1-1BEE-4011-A8C7-78CA41AAFC13}" presName="composite" presStyleCnt="0"/>
      <dgm:spPr/>
    </dgm:pt>
    <dgm:pt modelId="{3513E7B2-19C4-49F8-B758-204EFC712DC1}" type="pres">
      <dgm:prSet presAssocID="{4B699EE1-1BEE-4011-A8C7-78CA41AAFC13}" presName="parTx" presStyleLbl="alignNode1" presStyleIdx="0" presStyleCnt="4">
        <dgm:presLayoutVars>
          <dgm:chMax val="0"/>
          <dgm:chPref val="0"/>
          <dgm:bulletEnabled val="1"/>
        </dgm:presLayoutVars>
      </dgm:prSet>
      <dgm:spPr/>
    </dgm:pt>
    <dgm:pt modelId="{E44E7615-B1FC-432B-A721-49B7A2527E95}" type="pres">
      <dgm:prSet presAssocID="{4B699EE1-1BEE-4011-A8C7-78CA41AAFC13}" presName="desTx" presStyleLbl="alignAccFollowNode1" presStyleIdx="0" presStyleCnt="4">
        <dgm:presLayoutVars>
          <dgm:bulletEnabled val="1"/>
        </dgm:presLayoutVars>
      </dgm:prSet>
      <dgm:spPr/>
    </dgm:pt>
    <dgm:pt modelId="{02FF2FEF-7CBB-4591-8F07-70AA019BE653}" type="pres">
      <dgm:prSet presAssocID="{D90C07AE-7E48-4E71-BB73-52FC9823EDB1}" presName="space" presStyleCnt="0"/>
      <dgm:spPr/>
    </dgm:pt>
    <dgm:pt modelId="{6F379600-138E-4586-BDE3-636B3A77B00C}" type="pres">
      <dgm:prSet presAssocID="{F52E83C8-0D27-4A0E-8236-93507F99A5DC}" presName="composite" presStyleCnt="0"/>
      <dgm:spPr/>
    </dgm:pt>
    <dgm:pt modelId="{741D8A51-B502-4771-A856-2A65EABAAB61}" type="pres">
      <dgm:prSet presAssocID="{F52E83C8-0D27-4A0E-8236-93507F99A5DC}" presName="parTx" presStyleLbl="alignNode1" presStyleIdx="1" presStyleCnt="4">
        <dgm:presLayoutVars>
          <dgm:chMax val="0"/>
          <dgm:chPref val="0"/>
          <dgm:bulletEnabled val="1"/>
        </dgm:presLayoutVars>
      </dgm:prSet>
      <dgm:spPr/>
    </dgm:pt>
    <dgm:pt modelId="{073DB14B-16E2-46E1-AF32-3F88D06891BB}" type="pres">
      <dgm:prSet presAssocID="{F52E83C8-0D27-4A0E-8236-93507F99A5DC}" presName="desTx" presStyleLbl="alignAccFollowNode1" presStyleIdx="1" presStyleCnt="4">
        <dgm:presLayoutVars>
          <dgm:bulletEnabled val="1"/>
        </dgm:presLayoutVars>
      </dgm:prSet>
      <dgm:spPr/>
    </dgm:pt>
    <dgm:pt modelId="{B1988B9A-4DEE-4B09-AA5C-AA9E6E421F5A}" type="pres">
      <dgm:prSet presAssocID="{34A89FD8-DFE2-4C40-8153-FF3B9235A635}" presName="space" presStyleCnt="0"/>
      <dgm:spPr/>
    </dgm:pt>
    <dgm:pt modelId="{3ED47092-470B-4C96-B2E8-1A6A06E954F1}" type="pres">
      <dgm:prSet presAssocID="{F0AC745C-D44F-423B-B71E-0C6D8D74ED66}" presName="composite" presStyleCnt="0"/>
      <dgm:spPr/>
    </dgm:pt>
    <dgm:pt modelId="{FC1331E0-71E5-47D5-9A1D-8090F0A9D823}" type="pres">
      <dgm:prSet presAssocID="{F0AC745C-D44F-423B-B71E-0C6D8D74ED66}" presName="parTx" presStyleLbl="alignNode1" presStyleIdx="2" presStyleCnt="4">
        <dgm:presLayoutVars>
          <dgm:chMax val="0"/>
          <dgm:chPref val="0"/>
          <dgm:bulletEnabled val="1"/>
        </dgm:presLayoutVars>
      </dgm:prSet>
      <dgm:spPr/>
    </dgm:pt>
    <dgm:pt modelId="{D4A9B673-ABE4-4173-8C02-F654DB680147}" type="pres">
      <dgm:prSet presAssocID="{F0AC745C-D44F-423B-B71E-0C6D8D74ED66}" presName="desTx" presStyleLbl="alignAccFollowNode1" presStyleIdx="2" presStyleCnt="4">
        <dgm:presLayoutVars>
          <dgm:bulletEnabled val="1"/>
        </dgm:presLayoutVars>
      </dgm:prSet>
      <dgm:spPr/>
    </dgm:pt>
    <dgm:pt modelId="{350DD501-66C6-4239-821D-F88957137A5B}" type="pres">
      <dgm:prSet presAssocID="{28CE1F2F-A9AC-4EF5-82CC-9CE8E8C7D274}" presName="space" presStyleCnt="0"/>
      <dgm:spPr/>
    </dgm:pt>
    <dgm:pt modelId="{C7CA15FE-7152-4157-A1D1-3FF34CD7F957}" type="pres">
      <dgm:prSet presAssocID="{B3A11561-D979-4021-BB11-C8AF61955C6C}" presName="composite" presStyleCnt="0"/>
      <dgm:spPr/>
    </dgm:pt>
    <dgm:pt modelId="{EA32E2F2-5D99-4941-973E-166D27155B09}" type="pres">
      <dgm:prSet presAssocID="{B3A11561-D979-4021-BB11-C8AF61955C6C}" presName="parTx" presStyleLbl="alignNode1" presStyleIdx="3" presStyleCnt="4">
        <dgm:presLayoutVars>
          <dgm:chMax val="0"/>
          <dgm:chPref val="0"/>
          <dgm:bulletEnabled val="1"/>
        </dgm:presLayoutVars>
      </dgm:prSet>
      <dgm:spPr/>
    </dgm:pt>
    <dgm:pt modelId="{2717AD5A-3C71-487D-956B-41FBBC8AF366}" type="pres">
      <dgm:prSet presAssocID="{B3A11561-D979-4021-BB11-C8AF61955C6C}" presName="desTx" presStyleLbl="alignAccFollowNode1" presStyleIdx="3" presStyleCnt="4">
        <dgm:presLayoutVars>
          <dgm:bulletEnabled val="1"/>
        </dgm:presLayoutVars>
      </dgm:prSet>
      <dgm:spPr/>
    </dgm:pt>
  </dgm:ptLst>
  <dgm:cxnLst>
    <dgm:cxn modelId="{199ADD0E-E692-41A1-9818-5AC64AD99B58}" type="presOf" srcId="{728278B6-48AC-469D-B4BC-896E0BD7A6A0}" destId="{2717AD5A-3C71-487D-956B-41FBBC8AF366}" srcOrd="0" destOrd="0" presId="urn:microsoft.com/office/officeart/2005/8/layout/hList1"/>
    <dgm:cxn modelId="{FFBD9810-EF7E-458E-9B7B-DD76ACD017D4}" srcId="{F0AC745C-D44F-423B-B71E-0C6D8D74ED66}" destId="{AD756718-F55A-4EA3-86E6-528630F750F1}" srcOrd="2" destOrd="0" parTransId="{88B3CC95-599B-4436-9BD9-2E4883638D62}" sibTransId="{EADBA520-C92E-4C86-878D-68BB2C012780}"/>
    <dgm:cxn modelId="{F4BCE81D-CAB8-449C-8B47-EE539B7F94CA}" type="presOf" srcId="{0E40D963-9BBC-464E-A1B3-2BC635346A91}" destId="{073DB14B-16E2-46E1-AF32-3F88D06891BB}" srcOrd="0" destOrd="2" presId="urn:microsoft.com/office/officeart/2005/8/layout/hList1"/>
    <dgm:cxn modelId="{C668FC1D-A5F7-44FA-A51B-E83EFD886936}" srcId="{B3A11561-D979-4021-BB11-C8AF61955C6C}" destId="{03EDEBA8-A2EF-4A29-B8DE-2CA566007581}" srcOrd="2" destOrd="0" parTransId="{F64D8880-95BC-4C24-A384-321DAE5004CE}" sibTransId="{852819AE-B061-46C1-A604-CD6EE63014EA}"/>
    <dgm:cxn modelId="{307D6A22-2997-4C63-81C9-2BE6E32BFE02}" type="presOf" srcId="{381982AC-2C03-4753-88E7-69F806ADB038}" destId="{C4FBFB59-32DB-40EC-9A6A-2F5A9AA9E528}" srcOrd="0" destOrd="0" presId="urn:microsoft.com/office/officeart/2005/8/layout/hList1"/>
    <dgm:cxn modelId="{CF336E22-B8E1-4B36-94B0-95E74BACBC22}" srcId="{381982AC-2C03-4753-88E7-69F806ADB038}" destId="{F0AC745C-D44F-423B-B71E-0C6D8D74ED66}" srcOrd="2" destOrd="0" parTransId="{A3E0BE8F-0128-484D-BD6D-075875B52F0C}" sibTransId="{28CE1F2F-A9AC-4EF5-82CC-9CE8E8C7D274}"/>
    <dgm:cxn modelId="{1C4D5129-3D43-444A-BF52-B872307B85F5}" srcId="{381982AC-2C03-4753-88E7-69F806ADB038}" destId="{4B699EE1-1BEE-4011-A8C7-78CA41AAFC13}" srcOrd="0" destOrd="0" parTransId="{7E547BC2-DD1F-4067-83AB-64B55D25CC35}" sibTransId="{D90C07AE-7E48-4E71-BB73-52FC9823EDB1}"/>
    <dgm:cxn modelId="{4B04002A-6D76-44AF-856F-B8476327CE67}" type="presOf" srcId="{CA508775-99D8-4311-91A8-578981D28E7C}" destId="{E44E7615-B1FC-432B-A721-49B7A2527E95}" srcOrd="0" destOrd="2" presId="urn:microsoft.com/office/officeart/2005/8/layout/hList1"/>
    <dgm:cxn modelId="{1F773C36-F529-4261-AAA7-3495C05F7362}" type="presOf" srcId="{675E4595-5AEB-4982-9BF1-46C9FAE4680A}" destId="{073DB14B-16E2-46E1-AF32-3F88D06891BB}" srcOrd="0" destOrd="3" presId="urn:microsoft.com/office/officeart/2005/8/layout/hList1"/>
    <dgm:cxn modelId="{124E7B39-FFD8-4288-BD03-7128979AFFCD}" type="presOf" srcId="{F52E83C8-0D27-4A0E-8236-93507F99A5DC}" destId="{741D8A51-B502-4771-A856-2A65EABAAB61}" srcOrd="0" destOrd="0" presId="urn:microsoft.com/office/officeart/2005/8/layout/hList1"/>
    <dgm:cxn modelId="{CE11CF4C-B54E-43F5-9EF1-F9D30F369C75}" type="presOf" srcId="{B56364A9-B52B-41C8-8B4F-D4C00B7D3A4E}" destId="{2717AD5A-3C71-487D-956B-41FBBC8AF366}" srcOrd="0" destOrd="1" presId="urn:microsoft.com/office/officeart/2005/8/layout/hList1"/>
    <dgm:cxn modelId="{0EDEDC54-7C38-4BD0-B50A-8908EB285945}" type="presOf" srcId="{AD44FF70-8A31-4A14-9411-1A467B012AD7}" destId="{D4A9B673-ABE4-4173-8C02-F654DB680147}" srcOrd="0" destOrd="1" presId="urn:microsoft.com/office/officeart/2005/8/layout/hList1"/>
    <dgm:cxn modelId="{2EDD9058-B43C-4AF9-A3C6-3716B556860A}" srcId="{381982AC-2C03-4753-88E7-69F806ADB038}" destId="{B3A11561-D979-4021-BB11-C8AF61955C6C}" srcOrd="3" destOrd="0" parTransId="{332D2C9A-F24A-4402-9423-E2145D7B4E26}" sibTransId="{307694D2-BD01-45AF-9ED1-90D002D85592}"/>
    <dgm:cxn modelId="{3039DC60-8F77-487F-8D53-DC153C061975}" srcId="{381982AC-2C03-4753-88E7-69F806ADB038}" destId="{F52E83C8-0D27-4A0E-8236-93507F99A5DC}" srcOrd="1" destOrd="0" parTransId="{21452060-732D-4628-B725-FCC6CE0E39D5}" sibTransId="{34A89FD8-DFE2-4C40-8153-FF3B9235A635}"/>
    <dgm:cxn modelId="{F5466B67-E02A-4851-BD50-0BBFAA35D34E}" srcId="{F52E83C8-0D27-4A0E-8236-93507F99A5DC}" destId="{DAB50A01-F3A5-469E-8038-E98A46689E9C}" srcOrd="1" destOrd="0" parTransId="{A939EC79-F112-45FC-9922-824B2A8A06E2}" sibTransId="{4D6B1DB9-98A8-4784-B28F-9BF0469BBDEA}"/>
    <dgm:cxn modelId="{2BF31A72-89B0-4285-AB1A-9037C7F0DEBF}" srcId="{4B699EE1-1BEE-4011-A8C7-78CA41AAFC13}" destId="{2863CB21-1A97-41BE-9E72-24C411D178DB}" srcOrd="3" destOrd="0" parTransId="{9B653127-426A-41C8-A72B-FDB6A8D36262}" sibTransId="{AB68F367-4FB1-4362-871E-B58977C585E2}"/>
    <dgm:cxn modelId="{5B369B85-0116-445F-8785-3380A6504C30}" srcId="{F52E83C8-0D27-4A0E-8236-93507F99A5DC}" destId="{0E40D963-9BBC-464E-A1B3-2BC635346A91}" srcOrd="2" destOrd="0" parTransId="{EAFEB7D1-8846-4801-BB86-5B458E0DABBE}" sibTransId="{62300696-209A-4C73-AAD7-52A6760E323F}"/>
    <dgm:cxn modelId="{84534D8C-7E08-4FAF-AEF1-EDA314AA8388}" srcId="{F52E83C8-0D27-4A0E-8236-93507F99A5DC}" destId="{22AB1A3E-CF7A-4BD1-AB2E-6E2A8A2822D1}" srcOrd="0" destOrd="0" parTransId="{10084080-9686-4196-AFBE-EE0F806B53BB}" sibTransId="{2793AEB8-812A-454E-8A47-1F7E0BC5FC9A}"/>
    <dgm:cxn modelId="{20CAA195-3BC8-472C-8E04-1A65C92CC275}" type="presOf" srcId="{DAB50A01-F3A5-469E-8038-E98A46689E9C}" destId="{073DB14B-16E2-46E1-AF32-3F88D06891BB}" srcOrd="0" destOrd="1" presId="urn:microsoft.com/office/officeart/2005/8/layout/hList1"/>
    <dgm:cxn modelId="{D32F01A6-7EA8-480C-8CF1-3CD251272607}" type="presOf" srcId="{22AB1A3E-CF7A-4BD1-AB2E-6E2A8A2822D1}" destId="{073DB14B-16E2-46E1-AF32-3F88D06891BB}" srcOrd="0" destOrd="0" presId="urn:microsoft.com/office/officeart/2005/8/layout/hList1"/>
    <dgm:cxn modelId="{BE4B85A7-C0E5-4EA8-96AF-DA362FE18F6E}" type="presOf" srcId="{2863CB21-1A97-41BE-9E72-24C411D178DB}" destId="{E44E7615-B1FC-432B-A721-49B7A2527E95}" srcOrd="0" destOrd="3" presId="urn:microsoft.com/office/officeart/2005/8/layout/hList1"/>
    <dgm:cxn modelId="{9933A4B5-4751-463F-8994-E4E298B92062}" srcId="{B3A11561-D979-4021-BB11-C8AF61955C6C}" destId="{B56364A9-B52B-41C8-8B4F-D4C00B7D3A4E}" srcOrd="1" destOrd="0" parTransId="{573C51BE-F145-41E5-ACEF-A220987C7D9E}" sibTransId="{FFFEBBF5-8EDE-4EE1-9876-1DFB0B9B527B}"/>
    <dgm:cxn modelId="{F80229BC-108A-44B4-8C45-CB901859208E}" type="presOf" srcId="{D83FCF22-C7B6-42BF-9A6D-2A5090B4865D}" destId="{E44E7615-B1FC-432B-A721-49B7A2527E95}" srcOrd="0" destOrd="1" presId="urn:microsoft.com/office/officeart/2005/8/layout/hList1"/>
    <dgm:cxn modelId="{C7256FBC-FBBF-498C-A44B-1DD2FEB2E848}" type="presOf" srcId="{4B699EE1-1BEE-4011-A8C7-78CA41AAFC13}" destId="{3513E7B2-19C4-49F8-B758-204EFC712DC1}" srcOrd="0" destOrd="0" presId="urn:microsoft.com/office/officeart/2005/8/layout/hList1"/>
    <dgm:cxn modelId="{B7BB19BF-8036-4733-BBB4-F4CB3A9BBC5D}" type="presOf" srcId="{1714BBC0-D7FF-4FA6-872A-2329B62D21DB}" destId="{E44E7615-B1FC-432B-A721-49B7A2527E95}" srcOrd="0" destOrd="0" presId="urn:microsoft.com/office/officeart/2005/8/layout/hList1"/>
    <dgm:cxn modelId="{8C23A4C4-A3E9-4BF9-B986-C918F46E163F}" type="presOf" srcId="{B3A11561-D979-4021-BB11-C8AF61955C6C}" destId="{EA32E2F2-5D99-4941-973E-166D27155B09}" srcOrd="0" destOrd="0" presId="urn:microsoft.com/office/officeart/2005/8/layout/hList1"/>
    <dgm:cxn modelId="{4F3433D2-FC56-4DD4-8534-F2489B145164}" type="presOf" srcId="{03EDEBA8-A2EF-4A29-B8DE-2CA566007581}" destId="{2717AD5A-3C71-487D-956B-41FBBC8AF366}" srcOrd="0" destOrd="2" presId="urn:microsoft.com/office/officeart/2005/8/layout/hList1"/>
    <dgm:cxn modelId="{DB3EB4D7-C274-4F34-9601-7CD439153698}" type="presOf" srcId="{AD756718-F55A-4EA3-86E6-528630F750F1}" destId="{D4A9B673-ABE4-4173-8C02-F654DB680147}" srcOrd="0" destOrd="2" presId="urn:microsoft.com/office/officeart/2005/8/layout/hList1"/>
    <dgm:cxn modelId="{327325DA-D530-45D0-AA1E-B40AE4DAD0A3}" srcId="{4B699EE1-1BEE-4011-A8C7-78CA41AAFC13}" destId="{D83FCF22-C7B6-42BF-9A6D-2A5090B4865D}" srcOrd="1" destOrd="0" parTransId="{5B005E4B-0634-4928-B9BB-B80E4772FCAF}" sibTransId="{43DFC590-8D80-40DB-8589-7E16630FCC13}"/>
    <dgm:cxn modelId="{4E89B8DF-79A9-4203-9E32-EB9B7CA9B539}" type="presOf" srcId="{96CCCFAD-4AA1-4725-9470-0D1A898A8B25}" destId="{D4A9B673-ABE4-4173-8C02-F654DB680147}" srcOrd="0" destOrd="0" presId="urn:microsoft.com/office/officeart/2005/8/layout/hList1"/>
    <dgm:cxn modelId="{58C595E1-4850-4DBA-B094-D41D6F6263A3}" srcId="{F0AC745C-D44F-423B-B71E-0C6D8D74ED66}" destId="{AD44FF70-8A31-4A14-9411-1A467B012AD7}" srcOrd="1" destOrd="0" parTransId="{777512BB-F12B-45B3-933D-98E80D7E7213}" sibTransId="{9270CC04-2536-4638-ACDE-D4C8973F3700}"/>
    <dgm:cxn modelId="{85345AE4-1FA1-48FC-9B2A-886847469CF2}" srcId="{F52E83C8-0D27-4A0E-8236-93507F99A5DC}" destId="{675E4595-5AEB-4982-9BF1-46C9FAE4680A}" srcOrd="3" destOrd="0" parTransId="{CC2049D0-857D-4023-9968-7CA50F67B8BB}" sibTransId="{81D216FF-08DA-4852-845A-DC67D3453046}"/>
    <dgm:cxn modelId="{7176DEE7-6928-4573-A002-DB871B06FE9C}" srcId="{4B699EE1-1BEE-4011-A8C7-78CA41AAFC13}" destId="{1714BBC0-D7FF-4FA6-872A-2329B62D21DB}" srcOrd="0" destOrd="0" parTransId="{28E06E8D-BD2C-48B0-8272-9603E4286C27}" sibTransId="{A15B0D1F-1DF2-417C-820D-B975F5F6B7F1}"/>
    <dgm:cxn modelId="{F9CF58F0-293E-4D85-A6E4-84968D0D59F5}" type="presOf" srcId="{F0AC745C-D44F-423B-B71E-0C6D8D74ED66}" destId="{FC1331E0-71E5-47D5-9A1D-8090F0A9D823}" srcOrd="0" destOrd="0" presId="urn:microsoft.com/office/officeart/2005/8/layout/hList1"/>
    <dgm:cxn modelId="{D855CCF0-2B62-4E0E-B26D-7B2A97C99BF4}" srcId="{F0AC745C-D44F-423B-B71E-0C6D8D74ED66}" destId="{96CCCFAD-4AA1-4725-9470-0D1A898A8B25}" srcOrd="0" destOrd="0" parTransId="{4549E08C-69A5-4B31-80C2-A7AE8A33AA35}" sibTransId="{04BE8FB9-CC0D-4F15-B136-3BDF94ECAEFD}"/>
    <dgm:cxn modelId="{D3ED75F1-B4F3-41B5-8EEC-C4238C625417}" srcId="{B3A11561-D979-4021-BB11-C8AF61955C6C}" destId="{728278B6-48AC-469D-B4BC-896E0BD7A6A0}" srcOrd="0" destOrd="0" parTransId="{7A4E0F3B-1D13-4393-8BA1-85FFDA441197}" sibTransId="{28FEAF3D-2314-4E25-8B04-F928442EEC03}"/>
    <dgm:cxn modelId="{394BC2F7-265C-44BB-873E-43E726395DCF}" srcId="{4B699EE1-1BEE-4011-A8C7-78CA41AAFC13}" destId="{CA508775-99D8-4311-91A8-578981D28E7C}" srcOrd="2" destOrd="0" parTransId="{4F10DD2E-31ED-4AAE-8D1D-884FBBC210C8}" sibTransId="{34287608-D79F-4304-BFDB-174264244499}"/>
    <dgm:cxn modelId="{55DFAD29-9FB2-4960-8B6E-44EFB2178DDC}" type="presParOf" srcId="{C4FBFB59-32DB-40EC-9A6A-2F5A9AA9E528}" destId="{3BE0A0D7-A6F1-44C8-BD65-DECE703F4C89}" srcOrd="0" destOrd="0" presId="urn:microsoft.com/office/officeart/2005/8/layout/hList1"/>
    <dgm:cxn modelId="{0DE5EDC7-D694-475D-8443-5C805087DA69}" type="presParOf" srcId="{3BE0A0D7-A6F1-44C8-BD65-DECE703F4C89}" destId="{3513E7B2-19C4-49F8-B758-204EFC712DC1}" srcOrd="0" destOrd="0" presId="urn:microsoft.com/office/officeart/2005/8/layout/hList1"/>
    <dgm:cxn modelId="{C13B6679-0445-43A6-98AF-4DA00B3B1045}" type="presParOf" srcId="{3BE0A0D7-A6F1-44C8-BD65-DECE703F4C89}" destId="{E44E7615-B1FC-432B-A721-49B7A2527E95}" srcOrd="1" destOrd="0" presId="urn:microsoft.com/office/officeart/2005/8/layout/hList1"/>
    <dgm:cxn modelId="{5FC90AB0-74A0-4DF4-946A-1AD29BDF93CC}" type="presParOf" srcId="{C4FBFB59-32DB-40EC-9A6A-2F5A9AA9E528}" destId="{02FF2FEF-7CBB-4591-8F07-70AA019BE653}" srcOrd="1" destOrd="0" presId="urn:microsoft.com/office/officeart/2005/8/layout/hList1"/>
    <dgm:cxn modelId="{22536D15-436D-4F72-8D16-B33A31B425EA}" type="presParOf" srcId="{C4FBFB59-32DB-40EC-9A6A-2F5A9AA9E528}" destId="{6F379600-138E-4586-BDE3-636B3A77B00C}" srcOrd="2" destOrd="0" presId="urn:microsoft.com/office/officeart/2005/8/layout/hList1"/>
    <dgm:cxn modelId="{5B20D394-0536-4574-9FE1-518C89F04661}" type="presParOf" srcId="{6F379600-138E-4586-BDE3-636B3A77B00C}" destId="{741D8A51-B502-4771-A856-2A65EABAAB61}" srcOrd="0" destOrd="0" presId="urn:microsoft.com/office/officeart/2005/8/layout/hList1"/>
    <dgm:cxn modelId="{CC9E9967-FBD9-47A9-8811-FD5192255724}" type="presParOf" srcId="{6F379600-138E-4586-BDE3-636B3A77B00C}" destId="{073DB14B-16E2-46E1-AF32-3F88D06891BB}" srcOrd="1" destOrd="0" presId="urn:microsoft.com/office/officeart/2005/8/layout/hList1"/>
    <dgm:cxn modelId="{13E034F2-E829-4D78-860C-6416049CB7B9}" type="presParOf" srcId="{C4FBFB59-32DB-40EC-9A6A-2F5A9AA9E528}" destId="{B1988B9A-4DEE-4B09-AA5C-AA9E6E421F5A}" srcOrd="3" destOrd="0" presId="urn:microsoft.com/office/officeart/2005/8/layout/hList1"/>
    <dgm:cxn modelId="{2A5776CF-97F7-4C1C-BBED-A37E745E9495}" type="presParOf" srcId="{C4FBFB59-32DB-40EC-9A6A-2F5A9AA9E528}" destId="{3ED47092-470B-4C96-B2E8-1A6A06E954F1}" srcOrd="4" destOrd="0" presId="urn:microsoft.com/office/officeart/2005/8/layout/hList1"/>
    <dgm:cxn modelId="{F6D3BD0C-FFAC-4189-9F15-796A348F45B5}" type="presParOf" srcId="{3ED47092-470B-4C96-B2E8-1A6A06E954F1}" destId="{FC1331E0-71E5-47D5-9A1D-8090F0A9D823}" srcOrd="0" destOrd="0" presId="urn:microsoft.com/office/officeart/2005/8/layout/hList1"/>
    <dgm:cxn modelId="{BD591E52-8ED2-4883-8A0C-7A2D96CAF117}" type="presParOf" srcId="{3ED47092-470B-4C96-B2E8-1A6A06E954F1}" destId="{D4A9B673-ABE4-4173-8C02-F654DB680147}" srcOrd="1" destOrd="0" presId="urn:microsoft.com/office/officeart/2005/8/layout/hList1"/>
    <dgm:cxn modelId="{732BCB9A-5CB4-4EA9-BF4D-5A5D95A800F5}" type="presParOf" srcId="{C4FBFB59-32DB-40EC-9A6A-2F5A9AA9E528}" destId="{350DD501-66C6-4239-821D-F88957137A5B}" srcOrd="5" destOrd="0" presId="urn:microsoft.com/office/officeart/2005/8/layout/hList1"/>
    <dgm:cxn modelId="{8FAA0365-9CF8-4F23-BBA1-3139E9C31516}" type="presParOf" srcId="{C4FBFB59-32DB-40EC-9A6A-2F5A9AA9E528}" destId="{C7CA15FE-7152-4157-A1D1-3FF34CD7F957}" srcOrd="6" destOrd="0" presId="urn:microsoft.com/office/officeart/2005/8/layout/hList1"/>
    <dgm:cxn modelId="{4382813A-B335-41E2-B507-F55E3B2FD2E4}" type="presParOf" srcId="{C7CA15FE-7152-4157-A1D1-3FF34CD7F957}" destId="{EA32E2F2-5D99-4941-973E-166D27155B09}" srcOrd="0" destOrd="0" presId="urn:microsoft.com/office/officeart/2005/8/layout/hList1"/>
    <dgm:cxn modelId="{9E2ED3B7-88C9-4F13-9D96-7E269621CF9C}" type="presParOf" srcId="{C7CA15FE-7152-4157-A1D1-3FF34CD7F957}" destId="{2717AD5A-3C71-487D-956B-41FBBC8AF366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FA2ED32-B9AF-AD4E-934E-F9A0C94E0AE8}">
      <dsp:nvSpPr>
        <dsp:cNvPr id="0" name=""/>
        <dsp:cNvSpPr/>
      </dsp:nvSpPr>
      <dsp:spPr>
        <a:xfrm>
          <a:off x="0" y="41420"/>
          <a:ext cx="8946541" cy="748800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85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 dirty="0">
              <a:latin typeface="Arial" panose="020B0604020202020204" pitchFamily="34" charset="0"/>
              <a:cs typeface="Arial" panose="020B0604020202020204" pitchFamily="34" charset="0"/>
            </a:rPr>
            <a:t>Founded September 2020</a:t>
          </a:r>
        </a:p>
      </dsp:txBody>
      <dsp:txXfrm>
        <a:off x="36553" y="77973"/>
        <a:ext cx="8873435" cy="675694"/>
      </dsp:txXfrm>
    </dsp:sp>
    <dsp:sp modelId="{8CB1A9CA-BD0D-DC43-B083-C6CAA9ECAE0D}">
      <dsp:nvSpPr>
        <dsp:cNvPr id="0" name=""/>
        <dsp:cNvSpPr/>
      </dsp:nvSpPr>
      <dsp:spPr>
        <a:xfrm>
          <a:off x="0" y="882380"/>
          <a:ext cx="8946541" cy="748800"/>
        </a:xfrm>
        <a:prstGeom prst="roundRect">
          <a:avLst/>
        </a:prstGeom>
        <a:solidFill>
          <a:schemeClr val="accent4">
            <a:hueOff val="664690"/>
            <a:satOff val="240"/>
            <a:lumOff val="-1961"/>
            <a:alphaOff val="0"/>
          </a:schemeClr>
        </a:solidFill>
        <a:ln w="285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 dirty="0">
              <a:latin typeface="Arial" panose="020B0604020202020204" pitchFamily="34" charset="0"/>
              <a:cs typeface="Arial" panose="020B0604020202020204" pitchFamily="34" charset="0"/>
            </a:rPr>
            <a:t>Based in Bournemouth</a:t>
          </a:r>
        </a:p>
      </dsp:txBody>
      <dsp:txXfrm>
        <a:off x="36553" y="918933"/>
        <a:ext cx="8873435" cy="675694"/>
      </dsp:txXfrm>
    </dsp:sp>
    <dsp:sp modelId="{4C3D6463-4134-C04A-A90D-EADF6D84E11D}">
      <dsp:nvSpPr>
        <dsp:cNvPr id="0" name=""/>
        <dsp:cNvSpPr/>
      </dsp:nvSpPr>
      <dsp:spPr>
        <a:xfrm>
          <a:off x="0" y="1723340"/>
          <a:ext cx="8946541" cy="748800"/>
        </a:xfrm>
        <a:prstGeom prst="roundRect">
          <a:avLst/>
        </a:prstGeom>
        <a:solidFill>
          <a:schemeClr val="accent4">
            <a:hueOff val="1329380"/>
            <a:satOff val="481"/>
            <a:lumOff val="-3921"/>
            <a:alphaOff val="0"/>
          </a:schemeClr>
        </a:solidFill>
        <a:ln w="285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 dirty="0">
              <a:latin typeface="Arial" panose="020B0604020202020204" pitchFamily="34" charset="0"/>
              <a:cs typeface="Arial" panose="020B0604020202020204" pitchFamily="34" charset="0"/>
            </a:rPr>
            <a:t>Manufacturing Bulgarian yogurt</a:t>
          </a:r>
        </a:p>
      </dsp:txBody>
      <dsp:txXfrm>
        <a:off x="36553" y="1759893"/>
        <a:ext cx="8873435" cy="675694"/>
      </dsp:txXfrm>
    </dsp:sp>
    <dsp:sp modelId="{69496374-9D6F-EF4C-9C43-035997053AFF}">
      <dsp:nvSpPr>
        <dsp:cNvPr id="0" name=""/>
        <dsp:cNvSpPr/>
      </dsp:nvSpPr>
      <dsp:spPr>
        <a:xfrm>
          <a:off x="0" y="2564300"/>
          <a:ext cx="8946541" cy="748800"/>
        </a:xfrm>
        <a:prstGeom prst="roundRect">
          <a:avLst/>
        </a:prstGeom>
        <a:solidFill>
          <a:schemeClr val="accent4">
            <a:hueOff val="1994071"/>
            <a:satOff val="721"/>
            <a:lumOff val="-5882"/>
            <a:alphaOff val="0"/>
          </a:schemeClr>
        </a:solidFill>
        <a:ln w="285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 dirty="0">
              <a:latin typeface="Arial" panose="020B0604020202020204" pitchFamily="34" charset="0"/>
              <a:cs typeface="Arial" panose="020B0604020202020204" pitchFamily="34" charset="0"/>
            </a:rPr>
            <a:t>Director is Vladimir </a:t>
          </a:r>
          <a:r>
            <a:rPr lang="en-US" sz="3200" kern="1200" dirty="0" err="1">
              <a:latin typeface="Arial" panose="020B0604020202020204" pitchFamily="34" charset="0"/>
              <a:cs typeface="Arial" panose="020B0604020202020204" pitchFamily="34" charset="0"/>
            </a:rPr>
            <a:t>Totev</a:t>
          </a:r>
          <a:endParaRPr lang="en-US" sz="32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6553" y="2600853"/>
        <a:ext cx="8873435" cy="675694"/>
      </dsp:txXfrm>
    </dsp:sp>
    <dsp:sp modelId="{42CB6CCD-577E-5645-BEAA-2D4805E9980A}">
      <dsp:nvSpPr>
        <dsp:cNvPr id="0" name=""/>
        <dsp:cNvSpPr/>
      </dsp:nvSpPr>
      <dsp:spPr>
        <a:xfrm>
          <a:off x="0" y="3405260"/>
          <a:ext cx="8946541" cy="748800"/>
        </a:xfrm>
        <a:prstGeom prst="roundRect">
          <a:avLst/>
        </a:prstGeom>
        <a:solidFill>
          <a:schemeClr val="accent4">
            <a:hueOff val="2658761"/>
            <a:satOff val="962"/>
            <a:lumOff val="-7843"/>
            <a:alphaOff val="0"/>
          </a:schemeClr>
        </a:solidFill>
        <a:ln w="285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kern="1200" dirty="0">
              <a:latin typeface="Arial" panose="020B0604020202020204" pitchFamily="34" charset="0"/>
              <a:cs typeface="Arial" panose="020B0604020202020204" pitchFamily="34" charset="0"/>
            </a:rPr>
            <a:t>Company name is </a:t>
          </a:r>
          <a:r>
            <a:rPr lang="en-US" sz="3200" kern="1200" dirty="0" err="1">
              <a:latin typeface="Arial" panose="020B0604020202020204" pitchFamily="34" charset="0"/>
              <a:cs typeface="Arial" panose="020B0604020202020204" pitchFamily="34" charset="0"/>
            </a:rPr>
            <a:t>TradePlanet</a:t>
          </a:r>
          <a:r>
            <a:rPr lang="en-US" sz="3200" kern="1200" dirty="0">
              <a:latin typeface="Arial" panose="020B0604020202020204" pitchFamily="34" charset="0"/>
              <a:cs typeface="Arial" panose="020B0604020202020204" pitchFamily="34" charset="0"/>
            </a:rPr>
            <a:t> ltd </a:t>
          </a:r>
        </a:p>
      </dsp:txBody>
      <dsp:txXfrm>
        <a:off x="36553" y="3441813"/>
        <a:ext cx="8873435" cy="67569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FEF391A-2648-4035-AEC7-B190E9EBAE2F}">
      <dsp:nvSpPr>
        <dsp:cNvPr id="0" name=""/>
        <dsp:cNvSpPr/>
      </dsp:nvSpPr>
      <dsp:spPr>
        <a:xfrm>
          <a:off x="566708" y="8558"/>
          <a:ext cx="1715625" cy="1715625"/>
        </a:xfrm>
        <a:prstGeom prst="ellipse">
          <a:avLst/>
        </a:prstGeom>
        <a:solidFill>
          <a:schemeClr val="accent4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38AE179-7F45-4F01-BAD2-1D748A07BDF2}">
      <dsp:nvSpPr>
        <dsp:cNvPr id="0" name=""/>
        <dsp:cNvSpPr/>
      </dsp:nvSpPr>
      <dsp:spPr>
        <a:xfrm>
          <a:off x="932333" y="374184"/>
          <a:ext cx="984375" cy="98437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E8EADEF-C295-48FA-B404-77B54E2C12DD}">
      <dsp:nvSpPr>
        <dsp:cNvPr id="0" name=""/>
        <dsp:cNvSpPr/>
      </dsp:nvSpPr>
      <dsp:spPr>
        <a:xfrm>
          <a:off x="18270" y="2258559"/>
          <a:ext cx="28125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400" kern="1200" dirty="0">
              <a:latin typeface="Arial" panose="020B0604020202020204" pitchFamily="34" charset="0"/>
              <a:cs typeface="Arial" panose="020B0604020202020204" pitchFamily="34" charset="0"/>
            </a:rPr>
            <a:t>Our customers</a:t>
          </a:r>
        </a:p>
      </dsp:txBody>
      <dsp:txXfrm>
        <a:off x="18270" y="2258559"/>
        <a:ext cx="2812500" cy="720000"/>
      </dsp:txXfrm>
    </dsp:sp>
    <dsp:sp modelId="{F39443C4-2AFD-4FA2-BB17-3EE07690965B}">
      <dsp:nvSpPr>
        <dsp:cNvPr id="0" name=""/>
        <dsp:cNvSpPr/>
      </dsp:nvSpPr>
      <dsp:spPr>
        <a:xfrm>
          <a:off x="3871395" y="8558"/>
          <a:ext cx="1715625" cy="1715625"/>
        </a:xfrm>
        <a:prstGeom prst="ellipse">
          <a:avLst/>
        </a:prstGeom>
        <a:solidFill>
          <a:schemeClr val="accent4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0E83C39-582E-4C23-957E-E73E8FA4D6E7}">
      <dsp:nvSpPr>
        <dsp:cNvPr id="0" name=""/>
        <dsp:cNvSpPr/>
      </dsp:nvSpPr>
      <dsp:spPr>
        <a:xfrm>
          <a:off x="4237020" y="374184"/>
          <a:ext cx="984375" cy="98437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18BADB6-81C1-45CC-8C33-4A7492953C2A}">
      <dsp:nvSpPr>
        <dsp:cNvPr id="0" name=""/>
        <dsp:cNvSpPr/>
      </dsp:nvSpPr>
      <dsp:spPr>
        <a:xfrm>
          <a:off x="3322958" y="2258559"/>
          <a:ext cx="28125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400" kern="1200" dirty="0"/>
            <a:t>Wholesalers</a:t>
          </a:r>
        </a:p>
      </dsp:txBody>
      <dsp:txXfrm>
        <a:off x="3322958" y="2258559"/>
        <a:ext cx="2812500" cy="720000"/>
      </dsp:txXfrm>
    </dsp:sp>
    <dsp:sp modelId="{4A4004B0-92D2-41F3-A832-794BD2F39B81}">
      <dsp:nvSpPr>
        <dsp:cNvPr id="0" name=""/>
        <dsp:cNvSpPr/>
      </dsp:nvSpPr>
      <dsp:spPr>
        <a:xfrm>
          <a:off x="7176083" y="8558"/>
          <a:ext cx="1715625" cy="1715625"/>
        </a:xfrm>
        <a:prstGeom prst="ellipse">
          <a:avLst/>
        </a:prstGeom>
        <a:solidFill>
          <a:schemeClr val="accent4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AC91042-9490-45C7-B0E4-2179F4092706}">
      <dsp:nvSpPr>
        <dsp:cNvPr id="0" name=""/>
        <dsp:cNvSpPr/>
      </dsp:nvSpPr>
      <dsp:spPr>
        <a:xfrm>
          <a:off x="7541708" y="374184"/>
          <a:ext cx="984375" cy="98437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0E7D551-FEA3-4265-82A1-D14BBD127FB1}">
      <dsp:nvSpPr>
        <dsp:cNvPr id="0" name=""/>
        <dsp:cNvSpPr/>
      </dsp:nvSpPr>
      <dsp:spPr>
        <a:xfrm>
          <a:off x="6627645" y="2258559"/>
          <a:ext cx="28125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2400" kern="1200"/>
            <a:t>Distributors </a:t>
          </a:r>
        </a:p>
      </dsp:txBody>
      <dsp:txXfrm>
        <a:off x="6627645" y="2258559"/>
        <a:ext cx="2812500" cy="72000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AF5B0F6-2C32-408D-A432-A1685382E9F5}">
      <dsp:nvSpPr>
        <dsp:cNvPr id="0" name=""/>
        <dsp:cNvSpPr/>
      </dsp:nvSpPr>
      <dsp:spPr>
        <a:xfrm>
          <a:off x="108222" y="1020164"/>
          <a:ext cx="903997" cy="903997"/>
        </a:xfrm>
        <a:prstGeom prst="ellipse">
          <a:avLst/>
        </a:prstGeom>
        <a:solidFill>
          <a:schemeClr val="accent4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6F43BE-7C12-4DAB-9026-98FA6C3C1A9B}">
      <dsp:nvSpPr>
        <dsp:cNvPr id="0" name=""/>
        <dsp:cNvSpPr/>
      </dsp:nvSpPr>
      <dsp:spPr>
        <a:xfrm>
          <a:off x="298061" y="1210004"/>
          <a:ext cx="524318" cy="52431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B6FA454-D0A9-4CDF-A201-38D40F1B8451}">
      <dsp:nvSpPr>
        <dsp:cNvPr id="0" name=""/>
        <dsp:cNvSpPr/>
      </dsp:nvSpPr>
      <dsp:spPr>
        <a:xfrm>
          <a:off x="1205933" y="1020164"/>
          <a:ext cx="2130850" cy="90399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Creating the future of dairy with natural and healthy products. ​</a:t>
          </a:r>
        </a:p>
      </dsp:txBody>
      <dsp:txXfrm>
        <a:off x="1205933" y="1020164"/>
        <a:ext cx="2130850" cy="903997"/>
      </dsp:txXfrm>
    </dsp:sp>
    <dsp:sp modelId="{A670041F-9361-4B2A-A816-39EF15289ABF}">
      <dsp:nvSpPr>
        <dsp:cNvPr id="0" name=""/>
        <dsp:cNvSpPr/>
      </dsp:nvSpPr>
      <dsp:spPr>
        <a:xfrm>
          <a:off x="3708068" y="1020164"/>
          <a:ext cx="903997" cy="903997"/>
        </a:xfrm>
        <a:prstGeom prst="ellipse">
          <a:avLst/>
        </a:prstGeom>
        <a:solidFill>
          <a:schemeClr val="accent4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BCC59E8-C1AD-4352-AB52-63762CB8CBAA}">
      <dsp:nvSpPr>
        <dsp:cNvPr id="0" name=""/>
        <dsp:cNvSpPr/>
      </dsp:nvSpPr>
      <dsp:spPr>
        <a:xfrm>
          <a:off x="3897907" y="1210004"/>
          <a:ext cx="524318" cy="52431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9BAAB84-1104-41C3-8D3D-1583AC961D02}">
      <dsp:nvSpPr>
        <dsp:cNvPr id="0" name=""/>
        <dsp:cNvSpPr/>
      </dsp:nvSpPr>
      <dsp:spPr>
        <a:xfrm>
          <a:off x="4805779" y="1020164"/>
          <a:ext cx="2130850" cy="90399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To satisfy  the needs of the customer.​</a:t>
          </a:r>
        </a:p>
      </dsp:txBody>
      <dsp:txXfrm>
        <a:off x="4805779" y="1020164"/>
        <a:ext cx="2130850" cy="903997"/>
      </dsp:txXfrm>
    </dsp:sp>
    <dsp:sp modelId="{53A5F54F-E899-485B-A41F-8A801E4FEE35}">
      <dsp:nvSpPr>
        <dsp:cNvPr id="0" name=""/>
        <dsp:cNvSpPr/>
      </dsp:nvSpPr>
      <dsp:spPr>
        <a:xfrm>
          <a:off x="108222" y="2712372"/>
          <a:ext cx="903997" cy="903997"/>
        </a:xfrm>
        <a:prstGeom prst="ellipse">
          <a:avLst/>
        </a:prstGeom>
        <a:solidFill>
          <a:schemeClr val="accent4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3CD7D6D-493A-4A1C-A3CF-60CE8091A759}">
      <dsp:nvSpPr>
        <dsp:cNvPr id="0" name=""/>
        <dsp:cNvSpPr/>
      </dsp:nvSpPr>
      <dsp:spPr>
        <a:xfrm>
          <a:off x="298061" y="2902212"/>
          <a:ext cx="524318" cy="52431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F8938C5-58DC-4BB7-91A1-674D2E1DDE50}">
      <dsp:nvSpPr>
        <dsp:cNvPr id="0" name=""/>
        <dsp:cNvSpPr/>
      </dsp:nvSpPr>
      <dsp:spPr>
        <a:xfrm>
          <a:off x="1205933" y="2712372"/>
          <a:ext cx="2130850" cy="90399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To manage and develop in the most efficient way the production and delivery.​</a:t>
          </a:r>
        </a:p>
      </dsp:txBody>
      <dsp:txXfrm>
        <a:off x="1205933" y="2712372"/>
        <a:ext cx="2130850" cy="903997"/>
      </dsp:txXfrm>
    </dsp:sp>
    <dsp:sp modelId="{97F9BFF7-CFE6-4603-8085-B1F0F8A9C58D}">
      <dsp:nvSpPr>
        <dsp:cNvPr id="0" name=""/>
        <dsp:cNvSpPr/>
      </dsp:nvSpPr>
      <dsp:spPr>
        <a:xfrm>
          <a:off x="3708068" y="2712372"/>
          <a:ext cx="903997" cy="903997"/>
        </a:xfrm>
        <a:prstGeom prst="ellipse">
          <a:avLst/>
        </a:prstGeom>
        <a:solidFill>
          <a:schemeClr val="accent4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AA65FC2-6A89-4817-A14A-B8724E75E86F}">
      <dsp:nvSpPr>
        <dsp:cNvPr id="0" name=""/>
        <dsp:cNvSpPr/>
      </dsp:nvSpPr>
      <dsp:spPr>
        <a:xfrm>
          <a:off x="3897907" y="2902212"/>
          <a:ext cx="524318" cy="524318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43E5FF1-5316-4BCE-8DBD-5BDA781C18DE}">
      <dsp:nvSpPr>
        <dsp:cNvPr id="0" name=""/>
        <dsp:cNvSpPr/>
      </dsp:nvSpPr>
      <dsp:spPr>
        <a:xfrm>
          <a:off x="4805779" y="2712372"/>
          <a:ext cx="2130850" cy="90399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To offer online products and services.</a:t>
          </a:r>
        </a:p>
      </dsp:txBody>
      <dsp:txXfrm>
        <a:off x="4805779" y="2712372"/>
        <a:ext cx="2130850" cy="903997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45F2CA0-62F9-9648-89ED-E0BB619292F8}">
      <dsp:nvSpPr>
        <dsp:cNvPr id="0" name=""/>
        <dsp:cNvSpPr/>
      </dsp:nvSpPr>
      <dsp:spPr>
        <a:xfrm>
          <a:off x="0" y="2902400"/>
          <a:ext cx="5797877" cy="677555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2240" tIns="142240" rIns="142240" bIns="14224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To have a sustainable business models.</a:t>
          </a:r>
        </a:p>
      </dsp:txBody>
      <dsp:txXfrm>
        <a:off x="0" y="2902400"/>
        <a:ext cx="5797877" cy="677555"/>
      </dsp:txXfrm>
    </dsp:sp>
    <dsp:sp modelId="{4B70A30C-DEB4-1241-8238-791A906C8FCD}">
      <dsp:nvSpPr>
        <dsp:cNvPr id="0" name=""/>
        <dsp:cNvSpPr/>
      </dsp:nvSpPr>
      <dsp:spPr>
        <a:xfrm rot="10800000">
          <a:off x="0" y="1870482"/>
          <a:ext cx="5797877" cy="1042080"/>
        </a:xfrm>
        <a:prstGeom prst="upArrowCallout">
          <a:avLst/>
        </a:prstGeom>
        <a:solidFill>
          <a:schemeClr val="accent4">
            <a:hueOff val="1329380"/>
            <a:satOff val="481"/>
            <a:lumOff val="-3921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2240" tIns="142240" rIns="142240" bIns="14224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To improve the quality and product of our yogurt  every day.​</a:t>
          </a:r>
        </a:p>
      </dsp:txBody>
      <dsp:txXfrm rot="10800000">
        <a:off x="0" y="1870482"/>
        <a:ext cx="5797877" cy="677112"/>
      </dsp:txXfrm>
    </dsp:sp>
    <dsp:sp modelId="{220F9939-14B2-A346-9514-67D8F75F0E4D}">
      <dsp:nvSpPr>
        <dsp:cNvPr id="0" name=""/>
        <dsp:cNvSpPr/>
      </dsp:nvSpPr>
      <dsp:spPr>
        <a:xfrm rot="10800000">
          <a:off x="0" y="1035"/>
          <a:ext cx="5797877" cy="1879611"/>
        </a:xfrm>
        <a:prstGeom prst="upArrowCallout">
          <a:avLst/>
        </a:prstGeom>
        <a:solidFill>
          <a:schemeClr val="accent4">
            <a:hueOff val="2658761"/>
            <a:satOff val="962"/>
            <a:lumOff val="-7843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2240" tIns="142240" rIns="142240" bIns="14224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To be the earth's most customer centric company in offer organic and healthy products, where customer can find anything, they might want it.​</a:t>
          </a:r>
        </a:p>
      </dsp:txBody>
      <dsp:txXfrm rot="10800000">
        <a:off x="0" y="1035"/>
        <a:ext cx="5797877" cy="1221315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674BBA1-168D-B24B-AE08-9B55C9867A53}">
      <dsp:nvSpPr>
        <dsp:cNvPr id="0" name=""/>
        <dsp:cNvSpPr/>
      </dsp:nvSpPr>
      <dsp:spPr>
        <a:xfrm>
          <a:off x="0" y="0"/>
          <a:ext cx="8101995" cy="1037517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Our Business is register with BCP ( Bournemouth ) Council as a food business.</a:t>
          </a:r>
          <a:endParaRPr lang="en-US" sz="2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0388" y="30388"/>
        <a:ext cx="6861043" cy="976741"/>
      </dsp:txXfrm>
    </dsp:sp>
    <dsp:sp modelId="{75135EDC-3648-1940-BA8A-595D6254C297}">
      <dsp:nvSpPr>
        <dsp:cNvPr id="0" name=""/>
        <dsp:cNvSpPr/>
      </dsp:nvSpPr>
      <dsp:spPr>
        <a:xfrm>
          <a:off x="605019" y="1181617"/>
          <a:ext cx="8101995" cy="1037517"/>
        </a:xfrm>
        <a:prstGeom prst="roundRect">
          <a:avLst>
            <a:gd name="adj" fmla="val 10000"/>
          </a:avLst>
        </a:prstGeom>
        <a:solidFill>
          <a:schemeClr val="accent4">
            <a:hueOff val="664690"/>
            <a:satOff val="240"/>
            <a:lumOff val="-1961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Hygiene is our priority to reach the right standard for inspection by local authorities.</a:t>
          </a:r>
          <a:endParaRPr lang="en-US" sz="2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635407" y="1212005"/>
        <a:ext cx="6761813" cy="976741"/>
      </dsp:txXfrm>
    </dsp:sp>
    <dsp:sp modelId="{556896C3-BE2C-174C-B746-6157242F8D53}">
      <dsp:nvSpPr>
        <dsp:cNvPr id="0" name=""/>
        <dsp:cNvSpPr/>
      </dsp:nvSpPr>
      <dsp:spPr>
        <a:xfrm>
          <a:off x="1210038" y="2363234"/>
          <a:ext cx="8101995" cy="1037517"/>
        </a:xfrm>
        <a:prstGeom prst="roundRect">
          <a:avLst>
            <a:gd name="adj" fmla="val 10000"/>
          </a:avLst>
        </a:prstGeom>
        <a:solidFill>
          <a:schemeClr val="accent4">
            <a:hueOff val="1329380"/>
            <a:satOff val="481"/>
            <a:lumOff val="-3921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The business manufacturing focus in implement and maintain hygiene procedures HACCP (Hazard Analysis and Critical Control Points) and  plan of how can we produce the food safely. </a:t>
          </a:r>
          <a:endParaRPr lang="en-US" sz="2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240426" y="2393622"/>
        <a:ext cx="6761813" cy="976741"/>
      </dsp:txXfrm>
    </dsp:sp>
    <dsp:sp modelId="{C1B3D769-EFB5-B84C-BE09-F97273561979}">
      <dsp:nvSpPr>
        <dsp:cNvPr id="0" name=""/>
        <dsp:cNvSpPr/>
      </dsp:nvSpPr>
      <dsp:spPr>
        <a:xfrm>
          <a:off x="1815057" y="3544851"/>
          <a:ext cx="8101995" cy="1037517"/>
        </a:xfrm>
        <a:prstGeom prst="roundRect">
          <a:avLst>
            <a:gd name="adj" fmla="val 10000"/>
          </a:avLst>
        </a:prstGeom>
        <a:solidFill>
          <a:schemeClr val="accent4">
            <a:hueOff val="1994071"/>
            <a:satOff val="721"/>
            <a:lumOff val="-5882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The distribution type for our yogurt is Specialty, as requires unique handling and only meant to be sold in certain locations.</a:t>
          </a:r>
          <a:endParaRPr lang="en-US" sz="2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845445" y="3575239"/>
        <a:ext cx="6761813" cy="976741"/>
      </dsp:txXfrm>
    </dsp:sp>
    <dsp:sp modelId="{5774144B-96B2-CF4F-ADBF-A73A7E941D48}">
      <dsp:nvSpPr>
        <dsp:cNvPr id="0" name=""/>
        <dsp:cNvSpPr/>
      </dsp:nvSpPr>
      <dsp:spPr>
        <a:xfrm>
          <a:off x="2420076" y="4726468"/>
          <a:ext cx="8101995" cy="1037517"/>
        </a:xfrm>
        <a:prstGeom prst="roundRect">
          <a:avLst>
            <a:gd name="adj" fmla="val 10000"/>
          </a:avLst>
        </a:prstGeom>
        <a:solidFill>
          <a:schemeClr val="accent4">
            <a:hueOff val="2658761"/>
            <a:satOff val="962"/>
            <a:lumOff val="-7843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Our business is affected by the new allergen labelling requirement and COVID 19 guidance.</a:t>
          </a:r>
          <a:endParaRPr lang="en-US" sz="2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450464" y="4756856"/>
        <a:ext cx="6761813" cy="976741"/>
      </dsp:txXfrm>
    </dsp:sp>
    <dsp:sp modelId="{B9117184-2289-A946-BC58-C1233E010472}">
      <dsp:nvSpPr>
        <dsp:cNvPr id="0" name=""/>
        <dsp:cNvSpPr/>
      </dsp:nvSpPr>
      <dsp:spPr>
        <a:xfrm>
          <a:off x="7427609" y="757964"/>
          <a:ext cx="674386" cy="674386"/>
        </a:xfrm>
        <a:prstGeom prst="downArrow">
          <a:avLst>
            <a:gd name="adj1" fmla="val 55000"/>
            <a:gd name="adj2" fmla="val 45000"/>
          </a:avLst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000" kern="1200"/>
        </a:p>
      </dsp:txBody>
      <dsp:txXfrm>
        <a:off x="7579346" y="757964"/>
        <a:ext cx="370912" cy="507475"/>
      </dsp:txXfrm>
    </dsp:sp>
    <dsp:sp modelId="{1C36ED42-8BCD-974F-8B05-2936349E3427}">
      <dsp:nvSpPr>
        <dsp:cNvPr id="0" name=""/>
        <dsp:cNvSpPr/>
      </dsp:nvSpPr>
      <dsp:spPr>
        <a:xfrm>
          <a:off x="8032628" y="1939581"/>
          <a:ext cx="674386" cy="674386"/>
        </a:xfrm>
        <a:prstGeom prst="downArrow">
          <a:avLst>
            <a:gd name="adj1" fmla="val 55000"/>
            <a:gd name="adj2" fmla="val 45000"/>
          </a:avLst>
        </a:prstGeom>
        <a:solidFill>
          <a:schemeClr val="accent4">
            <a:tint val="40000"/>
            <a:alpha val="90000"/>
            <a:hueOff val="1045692"/>
            <a:satOff val="-1334"/>
            <a:lumOff val="-520"/>
            <a:alphaOff val="0"/>
          </a:schemeClr>
        </a:solidFill>
        <a:ln w="19050" cap="rnd" cmpd="sng" algn="ctr">
          <a:solidFill>
            <a:schemeClr val="accent4">
              <a:tint val="40000"/>
              <a:alpha val="90000"/>
              <a:hueOff val="1045692"/>
              <a:satOff val="-1334"/>
              <a:lumOff val="-52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000" kern="1200"/>
        </a:p>
      </dsp:txBody>
      <dsp:txXfrm>
        <a:off x="8184365" y="1939581"/>
        <a:ext cx="370912" cy="507475"/>
      </dsp:txXfrm>
    </dsp:sp>
    <dsp:sp modelId="{71A4E4BC-6B58-EB4E-911B-E91306F49130}">
      <dsp:nvSpPr>
        <dsp:cNvPr id="0" name=""/>
        <dsp:cNvSpPr/>
      </dsp:nvSpPr>
      <dsp:spPr>
        <a:xfrm>
          <a:off x="8637647" y="3103906"/>
          <a:ext cx="674386" cy="674386"/>
        </a:xfrm>
        <a:prstGeom prst="downArrow">
          <a:avLst>
            <a:gd name="adj1" fmla="val 55000"/>
            <a:gd name="adj2" fmla="val 45000"/>
          </a:avLst>
        </a:prstGeom>
        <a:solidFill>
          <a:schemeClr val="accent4">
            <a:tint val="40000"/>
            <a:alpha val="90000"/>
            <a:hueOff val="2091383"/>
            <a:satOff val="-2667"/>
            <a:lumOff val="-1041"/>
            <a:alphaOff val="0"/>
          </a:schemeClr>
        </a:solidFill>
        <a:ln w="19050" cap="rnd" cmpd="sng" algn="ctr">
          <a:solidFill>
            <a:schemeClr val="accent4">
              <a:tint val="40000"/>
              <a:alpha val="90000"/>
              <a:hueOff val="2091383"/>
              <a:satOff val="-2667"/>
              <a:lumOff val="-104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000" kern="1200"/>
        </a:p>
      </dsp:txBody>
      <dsp:txXfrm>
        <a:off x="8789384" y="3103906"/>
        <a:ext cx="370912" cy="507475"/>
      </dsp:txXfrm>
    </dsp:sp>
    <dsp:sp modelId="{91E03D63-3530-024D-929B-F7DD2E742494}">
      <dsp:nvSpPr>
        <dsp:cNvPr id="0" name=""/>
        <dsp:cNvSpPr/>
      </dsp:nvSpPr>
      <dsp:spPr>
        <a:xfrm>
          <a:off x="9242666" y="4297051"/>
          <a:ext cx="674386" cy="674386"/>
        </a:xfrm>
        <a:prstGeom prst="downArrow">
          <a:avLst>
            <a:gd name="adj1" fmla="val 55000"/>
            <a:gd name="adj2" fmla="val 45000"/>
          </a:avLst>
        </a:prstGeom>
        <a:solidFill>
          <a:schemeClr val="accent4">
            <a:tint val="40000"/>
            <a:alpha val="90000"/>
            <a:hueOff val="3137075"/>
            <a:satOff val="-4001"/>
            <a:lumOff val="-1561"/>
            <a:alphaOff val="0"/>
          </a:schemeClr>
        </a:solidFill>
        <a:ln w="19050" cap="rnd" cmpd="sng" algn="ctr">
          <a:solidFill>
            <a:schemeClr val="accent4">
              <a:tint val="40000"/>
              <a:alpha val="90000"/>
              <a:hueOff val="3137075"/>
              <a:satOff val="-4001"/>
              <a:lumOff val="-156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marL="0" lvl="0" indent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000" kern="1200"/>
        </a:p>
      </dsp:txBody>
      <dsp:txXfrm>
        <a:off x="9394403" y="4297051"/>
        <a:ext cx="370912" cy="507475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A507332-E767-4D14-809F-DC0BD95AAAA9}">
      <dsp:nvSpPr>
        <dsp:cNvPr id="0" name=""/>
        <dsp:cNvSpPr/>
      </dsp:nvSpPr>
      <dsp:spPr>
        <a:xfrm>
          <a:off x="0" y="640"/>
          <a:ext cx="6391275" cy="1498687"/>
        </a:xfrm>
        <a:prstGeom prst="roundRect">
          <a:avLst>
            <a:gd name="adj" fmla="val 10000"/>
          </a:avLst>
        </a:prstGeom>
        <a:solidFill>
          <a:schemeClr val="tx2">
            <a:lumMod val="75000"/>
            <a:alpha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A3F9772-5D27-47D6-BD44-2D86AF950242}">
      <dsp:nvSpPr>
        <dsp:cNvPr id="0" name=""/>
        <dsp:cNvSpPr/>
      </dsp:nvSpPr>
      <dsp:spPr>
        <a:xfrm>
          <a:off x="453352" y="337845"/>
          <a:ext cx="824278" cy="82427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E7AD619-EC12-41F5-9D3C-08CC454256B3}">
      <dsp:nvSpPr>
        <dsp:cNvPr id="0" name=""/>
        <dsp:cNvSpPr/>
      </dsp:nvSpPr>
      <dsp:spPr>
        <a:xfrm>
          <a:off x="1730984" y="640"/>
          <a:ext cx="4660290" cy="14986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8611" tIns="158611" rIns="158611" bIns="158611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For our Annual Financial and all Tax planning and Accounting we will use the services of “Westlake Clark” Chartered Accountants. Local high profile accounting company.</a:t>
          </a:r>
          <a:endParaRPr lang="en-US" sz="1600" kern="1200"/>
        </a:p>
      </dsp:txBody>
      <dsp:txXfrm>
        <a:off x="1730984" y="640"/>
        <a:ext cx="4660290" cy="1498687"/>
      </dsp:txXfrm>
    </dsp:sp>
    <dsp:sp modelId="{ABA5A7BB-A6A1-4D1D-99BD-24D5ECC9EFE9}">
      <dsp:nvSpPr>
        <dsp:cNvPr id="0" name=""/>
        <dsp:cNvSpPr/>
      </dsp:nvSpPr>
      <dsp:spPr>
        <a:xfrm>
          <a:off x="0" y="1873999"/>
          <a:ext cx="6391275" cy="149868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12CD87E-83B9-4FB8-91DF-3E3C813302CB}">
      <dsp:nvSpPr>
        <dsp:cNvPr id="0" name=""/>
        <dsp:cNvSpPr/>
      </dsp:nvSpPr>
      <dsp:spPr>
        <a:xfrm>
          <a:off x="453352" y="2211204"/>
          <a:ext cx="824278" cy="82427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EBF6728-8CB8-4DB8-A926-D9AD4CC527CB}">
      <dsp:nvSpPr>
        <dsp:cNvPr id="0" name=""/>
        <dsp:cNvSpPr/>
      </dsp:nvSpPr>
      <dsp:spPr>
        <a:xfrm>
          <a:off x="1730984" y="1873999"/>
          <a:ext cx="4660290" cy="14986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8611" tIns="158611" rIns="158611" bIns="158611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Our company will focus on developing its unique position towards profit and will use it to establish brand recognition for brand nationwide by measuring business goals. annual revenue </a:t>
          </a:r>
          <a:endParaRPr lang="en-US" sz="1600" kern="1200" dirty="0"/>
        </a:p>
      </dsp:txBody>
      <dsp:txXfrm>
        <a:off x="1730984" y="1873999"/>
        <a:ext cx="4660290" cy="1498687"/>
      </dsp:txXfrm>
    </dsp:sp>
    <dsp:sp modelId="{8D68A1CA-E1D5-4639-8CA3-6C5D3222BAFA}">
      <dsp:nvSpPr>
        <dsp:cNvPr id="0" name=""/>
        <dsp:cNvSpPr/>
      </dsp:nvSpPr>
      <dsp:spPr>
        <a:xfrm>
          <a:off x="0" y="3747359"/>
          <a:ext cx="6391275" cy="149868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B97A313-C749-4F09-B71D-2A8B324561BF}">
      <dsp:nvSpPr>
        <dsp:cNvPr id="0" name=""/>
        <dsp:cNvSpPr/>
      </dsp:nvSpPr>
      <dsp:spPr>
        <a:xfrm>
          <a:off x="453352" y="4084563"/>
          <a:ext cx="824278" cy="82427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D45854D-F769-4224-A0C9-63309892F0BA}">
      <dsp:nvSpPr>
        <dsp:cNvPr id="0" name=""/>
        <dsp:cNvSpPr/>
      </dsp:nvSpPr>
      <dsp:spPr>
        <a:xfrm>
          <a:off x="1730984" y="3747359"/>
          <a:ext cx="4660290" cy="14986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8611" tIns="158611" rIns="158611" bIns="158611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These 4,444 measured growth targets ensure that the quality of services and products never drop while supporting local communities and increasing sales and profits.</a:t>
          </a:r>
          <a:endParaRPr lang="en-US" sz="1600" kern="1200"/>
        </a:p>
      </dsp:txBody>
      <dsp:txXfrm>
        <a:off x="1730984" y="3747359"/>
        <a:ext cx="4660290" cy="1498687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E47D26E-1763-0040-A9FB-347F72DF202C}">
      <dsp:nvSpPr>
        <dsp:cNvPr id="0" name=""/>
        <dsp:cNvSpPr/>
      </dsp:nvSpPr>
      <dsp:spPr>
        <a:xfrm>
          <a:off x="5922483" y="2341220"/>
          <a:ext cx="4413504" cy="29808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TECHNOLOGY</a:t>
          </a: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000" kern="1200" dirty="0"/>
            <a:t>Use high technology in producing products</a:t>
          </a: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000" kern="1200" dirty="0"/>
            <a:t>Advertise on social media platforms</a:t>
          </a: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000" kern="1200" dirty="0"/>
            <a:t>ENVIRONMENT</a:t>
          </a: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000" kern="1200" dirty="0"/>
            <a:t>Changes in climate may have impact on Business</a:t>
          </a: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000" kern="1200" dirty="0"/>
            <a:t>Commercial waste l contract requirement</a:t>
          </a:r>
        </a:p>
      </dsp:txBody>
      <dsp:txXfrm>
        <a:off x="5922483" y="2341220"/>
        <a:ext cx="4413504" cy="2980889"/>
      </dsp:txXfrm>
    </dsp:sp>
    <dsp:sp modelId="{9C40B692-29D3-8948-B23D-3AF9CF90BE76}">
      <dsp:nvSpPr>
        <dsp:cNvPr id="0" name=""/>
        <dsp:cNvSpPr/>
      </dsp:nvSpPr>
      <dsp:spPr>
        <a:xfrm>
          <a:off x="978450" y="156580"/>
          <a:ext cx="6130706" cy="6130706"/>
        </a:xfrm>
        <a:prstGeom prst="circularArrow">
          <a:avLst>
            <a:gd name="adj1" fmla="val 9481"/>
            <a:gd name="adj2" fmla="val 684823"/>
            <a:gd name="adj3" fmla="val 7382219"/>
            <a:gd name="adj4" fmla="val 3415797"/>
            <a:gd name="adj5" fmla="val 11062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8BCC305-FBB9-FD43-8E7C-5314448230EB}">
      <dsp:nvSpPr>
        <dsp:cNvPr id="0" name=""/>
        <dsp:cNvSpPr/>
      </dsp:nvSpPr>
      <dsp:spPr>
        <a:xfrm>
          <a:off x="799243" y="1106620"/>
          <a:ext cx="4489040" cy="391310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LEGAL</a:t>
          </a: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000" kern="1200" dirty="0"/>
            <a:t>Register within 28days  before opening</a:t>
          </a: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000" kern="1200" dirty="0"/>
            <a:t>Apply for approval for producing  dairy products</a:t>
          </a: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000" kern="1200" dirty="0"/>
            <a:t>Must have detailed(hazard analysis and critical control points)</a:t>
          </a: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000" kern="1200" dirty="0"/>
            <a:t>Labelling and trading standards</a:t>
          </a:r>
        </a:p>
      </dsp:txBody>
      <dsp:txXfrm>
        <a:off x="799243" y="1106620"/>
        <a:ext cx="4489040" cy="3913102"/>
      </dsp:txXfrm>
    </dsp:sp>
    <dsp:sp modelId="{7E3B8045-0589-1A49-A453-6004A25AE68D}">
      <dsp:nvSpPr>
        <dsp:cNvPr id="0" name=""/>
        <dsp:cNvSpPr/>
      </dsp:nvSpPr>
      <dsp:spPr>
        <a:xfrm>
          <a:off x="57015" y="-209605"/>
          <a:ext cx="6130706" cy="6130706"/>
        </a:xfrm>
        <a:prstGeom prst="circularArrow">
          <a:avLst>
            <a:gd name="adj1" fmla="val 9481"/>
            <a:gd name="adj2" fmla="val 684823"/>
            <a:gd name="adj3" fmla="val 20228088"/>
            <a:gd name="adj4" fmla="val 13491846"/>
            <a:gd name="adj5" fmla="val 11062"/>
          </a:avLst>
        </a:prstGeom>
        <a:solidFill>
          <a:schemeClr val="accent4">
            <a:hueOff val="2658761"/>
            <a:satOff val="962"/>
            <a:lumOff val="-7843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13E7B2-19C4-49F8-B758-204EFC712DC1}">
      <dsp:nvSpPr>
        <dsp:cNvPr id="0" name=""/>
        <dsp:cNvSpPr/>
      </dsp:nvSpPr>
      <dsp:spPr>
        <a:xfrm>
          <a:off x="3685" y="67084"/>
          <a:ext cx="2215914" cy="547200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2240" tIns="81280" rIns="142240" bIns="8128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Strength: </a:t>
          </a:r>
          <a:endParaRPr lang="en-US" sz="2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685" y="67084"/>
        <a:ext cx="2215914" cy="547200"/>
      </dsp:txXfrm>
    </dsp:sp>
    <dsp:sp modelId="{E44E7615-B1FC-432B-A721-49B7A2527E95}">
      <dsp:nvSpPr>
        <dsp:cNvPr id="0" name=""/>
        <dsp:cNvSpPr/>
      </dsp:nvSpPr>
      <dsp:spPr>
        <a:xfrm>
          <a:off x="3685" y="614284"/>
          <a:ext cx="2215914" cy="3650849"/>
        </a:xfrm>
        <a:prstGeom prst="rect">
          <a:avLst/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42240" bIns="160020" numCol="1" spcCol="1270" anchor="t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Unique natural ingredients in Bulgarian yoghurt</a:t>
          </a:r>
          <a:endParaRPr lang="en-US" sz="20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Several health Benefit, simple recipe</a:t>
          </a:r>
          <a:endParaRPr lang="en-US" sz="20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Can be consume anywhere</a:t>
          </a:r>
          <a:endParaRPr lang="en-US" sz="20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Publicity on social network</a:t>
          </a:r>
          <a:endParaRPr lang="en-US" sz="2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685" y="614284"/>
        <a:ext cx="2215914" cy="3650849"/>
      </dsp:txXfrm>
    </dsp:sp>
    <dsp:sp modelId="{741D8A51-B502-4771-A856-2A65EABAAB61}">
      <dsp:nvSpPr>
        <dsp:cNvPr id="0" name=""/>
        <dsp:cNvSpPr/>
      </dsp:nvSpPr>
      <dsp:spPr>
        <a:xfrm>
          <a:off x="2529828" y="67084"/>
          <a:ext cx="2215914" cy="547200"/>
        </a:xfrm>
        <a:prstGeom prst="rect">
          <a:avLst/>
        </a:prstGeom>
        <a:solidFill>
          <a:schemeClr val="accent4">
            <a:hueOff val="886254"/>
            <a:satOff val="321"/>
            <a:lumOff val="-2614"/>
            <a:alphaOff val="0"/>
          </a:schemeClr>
        </a:solidFill>
        <a:ln w="19050" cap="rnd" cmpd="sng" algn="ctr">
          <a:solidFill>
            <a:schemeClr val="accent4">
              <a:hueOff val="886254"/>
              <a:satOff val="321"/>
              <a:lumOff val="-2614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2240" tIns="81280" rIns="142240" bIns="8128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Weakness:</a:t>
          </a:r>
          <a:endParaRPr lang="en-US" sz="2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529828" y="67084"/>
        <a:ext cx="2215914" cy="547200"/>
      </dsp:txXfrm>
    </dsp:sp>
    <dsp:sp modelId="{073DB14B-16E2-46E1-AF32-3F88D06891BB}">
      <dsp:nvSpPr>
        <dsp:cNvPr id="0" name=""/>
        <dsp:cNvSpPr/>
      </dsp:nvSpPr>
      <dsp:spPr>
        <a:xfrm>
          <a:off x="2529828" y="614284"/>
          <a:ext cx="2215914" cy="3650849"/>
        </a:xfrm>
        <a:prstGeom prst="rect">
          <a:avLst/>
        </a:prstGeom>
        <a:solidFill>
          <a:schemeClr val="accent4">
            <a:tint val="40000"/>
            <a:alpha val="90000"/>
            <a:hueOff val="1045692"/>
            <a:satOff val="-1334"/>
            <a:lumOff val="-520"/>
            <a:alphaOff val="0"/>
          </a:schemeClr>
        </a:solidFill>
        <a:ln w="19050" cap="rnd" cmpd="sng" algn="ctr">
          <a:solidFill>
            <a:schemeClr val="accent4">
              <a:tint val="40000"/>
              <a:alpha val="90000"/>
              <a:hueOff val="1045692"/>
              <a:satOff val="-1334"/>
              <a:lumOff val="-52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42240" bIns="160020" numCol="1" spcCol="1270" anchor="t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Competition, low Quality brand awareness</a:t>
          </a:r>
          <a:endParaRPr lang="en-US" sz="20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Bulgaria yoghurt taste (Deterring for some)</a:t>
          </a:r>
          <a:endParaRPr lang="en-US" sz="20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Expensive</a:t>
          </a:r>
          <a:endParaRPr lang="en-US" sz="20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Lack of awareness of health benefits</a:t>
          </a:r>
          <a:endParaRPr lang="en-US" sz="2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529828" y="614284"/>
        <a:ext cx="2215914" cy="3650849"/>
      </dsp:txXfrm>
    </dsp:sp>
    <dsp:sp modelId="{FC1331E0-71E5-47D5-9A1D-8090F0A9D823}">
      <dsp:nvSpPr>
        <dsp:cNvPr id="0" name=""/>
        <dsp:cNvSpPr/>
      </dsp:nvSpPr>
      <dsp:spPr>
        <a:xfrm>
          <a:off x="5055971" y="67084"/>
          <a:ext cx="2215914" cy="547200"/>
        </a:xfrm>
        <a:prstGeom prst="rect">
          <a:avLst/>
        </a:prstGeom>
        <a:solidFill>
          <a:schemeClr val="accent4">
            <a:hueOff val="1772507"/>
            <a:satOff val="641"/>
            <a:lumOff val="-5229"/>
            <a:alphaOff val="0"/>
          </a:schemeClr>
        </a:solidFill>
        <a:ln w="19050" cap="rnd" cmpd="sng" algn="ctr">
          <a:solidFill>
            <a:schemeClr val="accent4">
              <a:hueOff val="1772507"/>
              <a:satOff val="641"/>
              <a:lumOff val="-5229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5128" tIns="77216" rIns="135128" bIns="77216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Opportunity:</a:t>
          </a:r>
          <a:endParaRPr lang="en-US" sz="1900" kern="1200"/>
        </a:p>
      </dsp:txBody>
      <dsp:txXfrm>
        <a:off x="5055971" y="67084"/>
        <a:ext cx="2215914" cy="547200"/>
      </dsp:txXfrm>
    </dsp:sp>
    <dsp:sp modelId="{D4A9B673-ABE4-4173-8C02-F654DB680147}">
      <dsp:nvSpPr>
        <dsp:cNvPr id="0" name=""/>
        <dsp:cNvSpPr/>
      </dsp:nvSpPr>
      <dsp:spPr>
        <a:xfrm>
          <a:off x="5055971" y="614284"/>
          <a:ext cx="2215914" cy="3650849"/>
        </a:xfrm>
        <a:prstGeom prst="rect">
          <a:avLst/>
        </a:prstGeom>
        <a:solidFill>
          <a:schemeClr val="accent4">
            <a:tint val="40000"/>
            <a:alpha val="90000"/>
            <a:hueOff val="2091383"/>
            <a:satOff val="-2667"/>
            <a:lumOff val="-1041"/>
            <a:alphaOff val="0"/>
          </a:schemeClr>
        </a:solidFill>
        <a:ln w="19050" cap="rnd" cmpd="sng" algn="ctr">
          <a:solidFill>
            <a:schemeClr val="accent4">
              <a:tint val="40000"/>
              <a:alpha val="90000"/>
              <a:hueOff val="2091383"/>
              <a:satOff val="-2667"/>
              <a:lumOff val="-104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346" tIns="101346" rIns="135128" bIns="152019" numCol="1" spcCol="1270" anchor="t" anchorCtr="0">
          <a:noAutofit/>
        </a:bodyPr>
        <a:lstStyle/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900" kern="1200"/>
            <a:t>Attending events to raise awareness</a:t>
          </a:r>
          <a:endParaRPr lang="en-US" sz="1900" kern="1200"/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900" kern="1200"/>
            <a:t>Distributing to wider stores across the country</a:t>
          </a:r>
          <a:endParaRPr lang="en-US" sz="1900" kern="1200"/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900" kern="1200"/>
            <a:t>Training for improvements</a:t>
          </a:r>
          <a:endParaRPr lang="en-US" sz="1900" kern="1200"/>
        </a:p>
      </dsp:txBody>
      <dsp:txXfrm>
        <a:off x="5055971" y="614284"/>
        <a:ext cx="2215914" cy="3650849"/>
      </dsp:txXfrm>
    </dsp:sp>
    <dsp:sp modelId="{EA32E2F2-5D99-4941-973E-166D27155B09}">
      <dsp:nvSpPr>
        <dsp:cNvPr id="0" name=""/>
        <dsp:cNvSpPr/>
      </dsp:nvSpPr>
      <dsp:spPr>
        <a:xfrm>
          <a:off x="7582113" y="67084"/>
          <a:ext cx="2215914" cy="547200"/>
        </a:xfrm>
        <a:prstGeom prst="rect">
          <a:avLst/>
        </a:prstGeom>
        <a:solidFill>
          <a:schemeClr val="accent4">
            <a:hueOff val="2658761"/>
            <a:satOff val="962"/>
            <a:lumOff val="-7843"/>
            <a:alphaOff val="0"/>
          </a:schemeClr>
        </a:solidFill>
        <a:ln w="19050" cap="rnd" cmpd="sng" algn="ctr">
          <a:solidFill>
            <a:schemeClr val="accent4">
              <a:hueOff val="2658761"/>
              <a:satOff val="962"/>
              <a:lumOff val="-7843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5128" tIns="77216" rIns="135128" bIns="77216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Threats:</a:t>
          </a:r>
          <a:endParaRPr lang="en-US" sz="1900" kern="1200"/>
        </a:p>
      </dsp:txBody>
      <dsp:txXfrm>
        <a:off x="7582113" y="67084"/>
        <a:ext cx="2215914" cy="547200"/>
      </dsp:txXfrm>
    </dsp:sp>
    <dsp:sp modelId="{2717AD5A-3C71-487D-956B-41FBBC8AF366}">
      <dsp:nvSpPr>
        <dsp:cNvPr id="0" name=""/>
        <dsp:cNvSpPr/>
      </dsp:nvSpPr>
      <dsp:spPr>
        <a:xfrm>
          <a:off x="7582113" y="614284"/>
          <a:ext cx="2215914" cy="3650849"/>
        </a:xfrm>
        <a:prstGeom prst="rect">
          <a:avLst/>
        </a:prstGeom>
        <a:solidFill>
          <a:schemeClr val="accent4">
            <a:tint val="40000"/>
            <a:alpha val="90000"/>
            <a:hueOff val="3137075"/>
            <a:satOff val="-4001"/>
            <a:lumOff val="-1561"/>
            <a:alphaOff val="0"/>
          </a:schemeClr>
        </a:solidFill>
        <a:ln w="19050" cap="rnd" cmpd="sng" algn="ctr">
          <a:solidFill>
            <a:schemeClr val="accent4">
              <a:tint val="40000"/>
              <a:alpha val="90000"/>
              <a:hueOff val="3137075"/>
              <a:satOff val="-4001"/>
              <a:lumOff val="-156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1346" tIns="101346" rIns="135128" bIns="152019" numCol="1" spcCol="1270" anchor="t" anchorCtr="0">
          <a:noAutofit/>
        </a:bodyPr>
        <a:lstStyle/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900" kern="1200"/>
            <a:t>Bulgaria yoghurt trend may die out</a:t>
          </a:r>
          <a:endParaRPr lang="en-US" sz="1900" kern="1200"/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900" kern="1200"/>
            <a:t>Poor management</a:t>
          </a:r>
          <a:endParaRPr lang="en-US" sz="1900" kern="1200"/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900" kern="1200"/>
            <a:t>Other products with similar health benefit</a:t>
          </a:r>
          <a:endParaRPr lang="en-US" sz="1900" kern="1200"/>
        </a:p>
      </dsp:txBody>
      <dsp:txXfrm>
        <a:off x="7582113" y="614284"/>
        <a:ext cx="2215914" cy="3650849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cycle1">
  <dgm:title val=""/>
  <dgm:desc val=""/>
  <dgm:catLst>
    <dgm:cat type="cycle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alg type="cycle">
          <dgm:param type="stAng" val="0"/>
          <dgm:param type="spanAng" val="360"/>
        </dgm:alg>
      </dgm:if>
      <dgm:else name="Name2">
        <dgm:alg type="cycle">
          <dgm:param type="stAng" val="0"/>
          <dgm:param type="spanAng" val="-360"/>
        </dgm:alg>
      </dgm:else>
    </dgm:choose>
    <dgm:shape xmlns:r="http://schemas.openxmlformats.org/officeDocument/2006/relationships" r:blip="">
      <dgm:adjLst/>
    </dgm:shape>
    <dgm:presOf/>
    <dgm:choose name="Name3">
      <dgm:if name="Name4" func="var" arg="dir" op="equ" val="norm">
        <dgm:constrLst>
          <dgm:constr type="diam" val="1"/>
          <dgm:constr type="w" for="ch" forName="node" refType="w"/>
          <dgm:constr type="w" for="ch" ptType="sibTrans" refType="w" refFor="ch" refForName="node" fact="0.5"/>
          <dgm:constr type="h" for="ch" ptType="sibTrans" op="equ"/>
          <dgm:constr type="diam" for="ch" ptType="sibTrans" refType="diam" op="equ"/>
          <dgm:constr type="sibSp" refType="w" refFor="ch" refForName="node" fact="0.15"/>
          <dgm:constr type="w" for="ch" forName="dummy" refType="sibSp" fact="2.8"/>
          <dgm:constr type="primFontSz" for="ch" forName="node" op="equ" val="65"/>
        </dgm:constrLst>
      </dgm:if>
      <dgm:else name="Name5">
        <dgm:constrLst>
          <dgm:constr type="diam" val="1"/>
          <dgm:constr type="w" for="ch" forName="node" refType="w"/>
          <dgm:constr type="w" for="ch" ptType="sibTrans" refType="w" refFor="ch" refForName="node" fact="0.5"/>
          <dgm:constr type="h" for="ch" ptType="sibTrans" op="equ"/>
          <dgm:constr type="diam" for="ch" ptType="sibTrans" refType="diam" op="equ" fact="-1"/>
          <dgm:constr type="sibSp" refType="w" refFor="ch" refForName="node" fact="0.15"/>
          <dgm:constr type="w" for="ch" forName="dummy" refType="sibSp" fact="2.8"/>
          <dgm:constr type="primFontSz" for="ch" forName="node" op="equ" val="65"/>
        </dgm:constrLst>
      </dgm:else>
    </dgm:choose>
    <dgm:ruleLst>
      <dgm:rule type="diam" val="INF" fact="NaN" max="NaN"/>
    </dgm:ruleLst>
    <dgm:forEach name="nodesForEach" axis="ch" ptType="node">
      <dgm:choose name="Name6">
        <dgm:if name="Name7" axis="par ch" ptType="doc node" func="cnt" op="gt" val="1">
          <dgm:layoutNode name="dummy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</dgm:if>
        <dgm:else name="Name8"/>
      </dgm:choose>
      <dgm:layoutNode name="node" styleLbl="revTx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Name11" axis="followSib" ptType="sibTrans" hideLastTrans="0" cnt="1">
            <dgm:layoutNode name="sibTrans" styleLbl="node1">
              <dgm:alg type="conn">
                <dgm:param type="connRout" val="curve"/>
                <dgm:param type="begPts" val="radial"/>
                <dgm:param type="endPts" val="radial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begPad"/>
                <dgm:constr type="endPad"/>
              </dgm:constrLst>
              <dgm:ruleLst/>
            </dgm:layoutNode>
          </dgm:forEach>
        </dgm:if>
        <dgm:else name="Name12"/>
      </dgm:choos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378DD80-49FA-1140-95B3-A589456BBD02}" type="datetimeFigureOut">
              <a:rPr lang="en-US" smtClean="0"/>
              <a:t>8/13/21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054690B-095E-ED4F-8674-7830180CEC8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948407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054690B-095E-ED4F-8674-7830180CEC84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6960250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4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91" name="Google Shape;2491;g7b349e6ee3_0_96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492" name="Google Shape;2492;g7b349e6ee3_0_96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E451C3-0FF4-47C4-B829-773ADF60F88C}" type="datetimeFigureOut">
              <a:rPr lang="en-US" smtClean="0"/>
              <a:t>8/13/21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10742111"/>
      </p:ext>
    </p:extLst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E451C3-0FF4-47C4-B829-773ADF60F88C}" type="datetimeFigureOut">
              <a:rPr lang="en-US" smtClean="0"/>
              <a:t>8/13/21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3059842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E451C3-0FF4-47C4-B829-773ADF60F88C}" type="datetimeFigureOut">
              <a:rPr lang="en-US" smtClean="0"/>
              <a:t>8/13/21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99436058"/>
      </p:ext>
    </p:extLst>
  </p:cSld>
  <p:clrMapOvr>
    <a:masterClrMapping/>
  </p:clrMapOvr>
  <p:hf sldNum="0"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E451C3-0FF4-47C4-B829-773ADF60F88C}" type="datetimeFigureOut">
              <a:rPr lang="en-US" smtClean="0"/>
              <a:t>8/13/21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16986616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E451C3-0FF4-47C4-B829-773ADF60F88C}" type="datetimeFigureOut">
              <a:rPr lang="en-US" smtClean="0"/>
              <a:t>8/13/21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3486802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E451C3-0FF4-47C4-B829-773ADF60F88C}" type="datetimeFigureOut">
              <a:rPr lang="en-US" smtClean="0"/>
              <a:t>8/13/21</a:t>
            </a:fld>
            <a:endParaRPr lang="en-US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8499703"/>
      </p:ext>
    </p:extLst>
  </p:cSld>
  <p:clrMapOvr>
    <a:masterClrMapping/>
  </p:clrMapOvr>
  <p:hf sldNum="0"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E451C3-0FF4-47C4-B829-773ADF60F88C}" type="datetimeFigureOut">
              <a:rPr lang="en-US" smtClean="0"/>
              <a:t>8/13/21</a:t>
            </a:fld>
            <a:endParaRPr lang="en-US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52538554"/>
      </p:ext>
    </p:extLst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E451C3-0FF4-47C4-B829-773ADF60F88C}" type="datetimeFigureOut">
              <a:rPr lang="en-US" smtClean="0"/>
              <a:t>8/13/21</a:t>
            </a:fld>
            <a:endParaRPr lang="en-US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91468045"/>
      </p:ext>
    </p:extLst>
  </p:cSld>
  <p:clrMapOvr>
    <a:masterClrMapping/>
  </p:clrMapOvr>
  <p:hf sldNum="0"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E451C3-0FF4-47C4-B829-773ADF60F88C}" type="datetimeFigureOut">
              <a:rPr lang="en-US" smtClean="0"/>
              <a:t>8/13/21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3546595"/>
      </p:ext>
    </p:extLst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E451C3-0FF4-47C4-B829-773ADF60F88C}" type="datetimeFigureOut">
              <a:rPr lang="en-US" smtClean="0"/>
              <a:t>8/13/21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512230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E451C3-0FF4-47C4-B829-773ADF60F88C}" type="datetimeFigureOut">
              <a:rPr lang="en-US" smtClean="0"/>
              <a:t>8/13/21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1861533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E451C3-0FF4-47C4-B829-773ADF60F88C}" type="datetimeFigureOut">
              <a:rPr lang="en-US" smtClean="0"/>
              <a:t>8/13/21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917675723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E451C3-0FF4-47C4-B829-773ADF60F88C}" type="datetimeFigureOut">
              <a:rPr lang="en-US" smtClean="0"/>
              <a:t>8/13/21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1916849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E451C3-0FF4-47C4-B829-773ADF60F88C}" type="datetimeFigureOut">
              <a:rPr lang="en-US" smtClean="0"/>
              <a:t>8/13/21</a:t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53302258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E451C3-0FF4-47C4-B829-773ADF60F88C}" type="datetimeFigureOut">
              <a:rPr lang="en-US" smtClean="0"/>
              <a:t>8/13/21</a:t>
            </a:fld>
            <a:endParaRPr lang="en-US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1431345"/>
      </p:ext>
    </p:extLst>
  </p:cSld>
  <p:clrMapOvr>
    <a:masterClrMapping/>
  </p:clrMapOvr>
  <p:hf sldNum="0"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E451C3-0FF4-47C4-B829-773ADF60F88C}" type="datetimeFigureOut">
              <a:rPr lang="en-US" smtClean="0"/>
              <a:t>8/13/21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4353625"/>
      </p:ext>
    </p:extLst>
  </p:cSld>
  <p:clrMapOvr>
    <a:masterClrMapping/>
  </p:clrMapOvr>
  <p:hf sldNum="0" hdr="0" ft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E451C3-0FF4-47C4-B829-773ADF60F88C}" type="datetimeFigureOut">
              <a:rPr lang="en-US" smtClean="0"/>
              <a:t>8/13/21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54022590"/>
      </p:ext>
    </p:extLst>
  </p:cSld>
  <p:clrMapOvr>
    <a:masterClrMapping/>
  </p:clrMapOvr>
  <p:hf sldNum="0" hdr="0" ftr="0" dt="0"/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Only 1">
  <p:cSld name="Title Only 1">
    <p:spTree>
      <p:nvGrpSpPr>
        <p:cNvPr id="1" name="Shape 4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4" name="Google Shape;504;p26"/>
          <p:cNvSpPr txBox="1">
            <a:spLocks noGrp="1"/>
          </p:cNvSpPr>
          <p:nvPr>
            <p:ph type="title"/>
          </p:nvPr>
        </p:nvSpPr>
        <p:spPr>
          <a:xfrm>
            <a:off x="960000" y="593367"/>
            <a:ext cx="10272000" cy="763600"/>
          </a:xfrm>
          <a:prstGeom prst="rect">
            <a:avLst/>
          </a:prstGeom>
        </p:spPr>
        <p:txBody>
          <a:bodyPr spcFirstLastPara="1" wrap="square" lIns="0" tIns="0" rIns="0" bIns="0" anchor="ctr" anchorCtr="0">
            <a:noAutofit/>
          </a:bodyPr>
          <a:lstStyle>
            <a:lvl1pPr lvl="0" algn="ctr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500"/>
              <a:buNone/>
              <a:defRPr/>
            </a:lvl9pPr>
          </a:lstStyle>
          <a:p>
            <a:endParaRPr/>
          </a:p>
        </p:txBody>
      </p:sp>
    </p:spTree>
    <p:extLst>
      <p:ext uri="{BB962C8B-B14F-4D97-AF65-F5344CB8AC3E}">
        <p14:creationId xmlns:p14="http://schemas.microsoft.com/office/powerpoint/2010/main" val="287153831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3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image" Target="../media/image5.png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4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2BE451C3-0FF4-47C4-B829-773ADF60F88C}" type="datetimeFigureOut">
              <a:rPr lang="en-US" smtClean="0"/>
              <a:t>8/13/21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14257972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5031" r:id="rId1"/>
    <p:sldLayoutId id="2147485032" r:id="rId2"/>
    <p:sldLayoutId id="2147485033" r:id="rId3"/>
    <p:sldLayoutId id="2147485034" r:id="rId4"/>
    <p:sldLayoutId id="2147485035" r:id="rId5"/>
    <p:sldLayoutId id="2147485036" r:id="rId6"/>
    <p:sldLayoutId id="2147485037" r:id="rId7"/>
    <p:sldLayoutId id="2147485038" r:id="rId8"/>
    <p:sldLayoutId id="2147485039" r:id="rId9"/>
    <p:sldLayoutId id="2147485040" r:id="rId10"/>
    <p:sldLayoutId id="2147485041" r:id="rId11"/>
    <p:sldLayoutId id="2147485042" r:id="rId12"/>
    <p:sldLayoutId id="2147485043" r:id="rId13"/>
    <p:sldLayoutId id="2147485044" r:id="rId14"/>
    <p:sldLayoutId id="2147485045" r:id="rId15"/>
    <p:sldLayoutId id="2147485046" r:id="rId16"/>
    <p:sldLayoutId id="2147485047" r:id="rId17"/>
    <p:sldLayoutId id="2147485048" r:id="rId18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6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6.jpeg"/></Relationships>
</file>

<file path=ppt/slides/_rels/slide4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6.jpeg"/><Relationship Id="rId7" Type="http://schemas.openxmlformats.org/officeDocument/2006/relationships/diagramColors" Target="../diagrams/colors1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6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jpeg"/><Relationship Id="rId4" Type="http://schemas.openxmlformats.org/officeDocument/2006/relationships/hyperlink" Target="http://www.6xc.com.au/sous-vide-yoghurt/" TargetMode="Externa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jpeg"/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6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3.xml"/><Relationship Id="rId13" Type="http://schemas.openxmlformats.org/officeDocument/2006/relationships/image" Target="../media/image6.jpeg"/><Relationship Id="rId3" Type="http://schemas.openxmlformats.org/officeDocument/2006/relationships/image" Target="../media/image2.png"/><Relationship Id="rId7" Type="http://schemas.openxmlformats.org/officeDocument/2006/relationships/image" Target="../media/image16.jpeg"/><Relationship Id="rId12" Type="http://schemas.microsoft.com/office/2007/relationships/diagramDrawing" Target="../diagrams/drawing3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5.png"/><Relationship Id="rId11" Type="http://schemas.openxmlformats.org/officeDocument/2006/relationships/diagramColors" Target="../diagrams/colors3.xml"/><Relationship Id="rId5" Type="http://schemas.openxmlformats.org/officeDocument/2006/relationships/image" Target="../media/image4.png"/><Relationship Id="rId10" Type="http://schemas.openxmlformats.org/officeDocument/2006/relationships/diagramQuickStyle" Target="../diagrams/quickStyle3.xml"/><Relationship Id="rId4" Type="http://schemas.openxmlformats.org/officeDocument/2006/relationships/image" Target="../media/image3.png"/><Relationship Id="rId9" Type="http://schemas.openxmlformats.org/officeDocument/2006/relationships/diagramLayout" Target="../diagrams/layout3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4.xml"/><Relationship Id="rId13" Type="http://schemas.openxmlformats.org/officeDocument/2006/relationships/image" Target="../media/image6.jpeg"/><Relationship Id="rId3" Type="http://schemas.openxmlformats.org/officeDocument/2006/relationships/image" Target="../media/image2.png"/><Relationship Id="rId7" Type="http://schemas.openxmlformats.org/officeDocument/2006/relationships/image" Target="../media/image25.jpeg"/><Relationship Id="rId12" Type="http://schemas.microsoft.com/office/2007/relationships/diagramDrawing" Target="../diagrams/drawing4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5.png"/><Relationship Id="rId11" Type="http://schemas.openxmlformats.org/officeDocument/2006/relationships/diagramColors" Target="../diagrams/colors4.xml"/><Relationship Id="rId5" Type="http://schemas.openxmlformats.org/officeDocument/2006/relationships/image" Target="../media/image4.png"/><Relationship Id="rId10" Type="http://schemas.openxmlformats.org/officeDocument/2006/relationships/diagramQuickStyle" Target="../diagrams/quickStyle4.xml"/><Relationship Id="rId4" Type="http://schemas.openxmlformats.org/officeDocument/2006/relationships/image" Target="../media/image3.png"/><Relationship Id="rId9" Type="http://schemas.openxmlformats.org/officeDocument/2006/relationships/diagramLayout" Target="../diagrams/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7" Type="http://schemas.openxmlformats.org/officeDocument/2006/relationships/image" Target="../media/image6.jpeg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4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sv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6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sv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docs.google.com/spreadsheets/d/1Im5QsjdMhFq7frSj0vxVwi-GmTLXphnBkFJvIPqbTZw/copy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8.xml"/><Relationship Id="rId5" Type="http://schemas.openxmlformats.org/officeDocument/2006/relationships/image" Target="../media/image6.jpeg"/><Relationship Id="rId4" Type="http://schemas.openxmlformats.org/officeDocument/2006/relationships/image" Target="../media/image30.pn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7" Type="http://schemas.openxmlformats.org/officeDocument/2006/relationships/image" Target="../media/image6.jpeg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6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7" Type="http://schemas.openxmlformats.org/officeDocument/2006/relationships/image" Target="../media/image6.jpeg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jpeg"/><Relationship Id="rId3" Type="http://schemas.openxmlformats.org/officeDocument/2006/relationships/diagramData" Target="../diagrams/data8.xml"/><Relationship Id="rId7" Type="http://schemas.microsoft.com/office/2007/relationships/diagramDrawing" Target="../diagrams/drawing8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6.xml"/><Relationship Id="rId6" Type="http://schemas.openxmlformats.org/officeDocument/2006/relationships/diagramColors" Target="../diagrams/colors8.xml"/><Relationship Id="rId5" Type="http://schemas.openxmlformats.org/officeDocument/2006/relationships/diagramQuickStyle" Target="../diagrams/quickStyle8.xml"/><Relationship Id="rId4" Type="http://schemas.openxmlformats.org/officeDocument/2006/relationships/diagramLayout" Target="../diagrams/layout8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e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-proquest-com.ezproxy.uwtsd.ac.uk/docview/2557511965/11E0F69393804BAFPQ/1?accountid=130472" TargetMode="External"/><Relationship Id="rId2" Type="http://schemas.openxmlformats.org/officeDocument/2006/relationships/hyperlink" Target="https://r3.vlereader.com/Reader?ean=9780749462536" TargetMode="Externa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6.jpeg"/><Relationship Id="rId4" Type="http://schemas.openxmlformats.org/officeDocument/2006/relationships/hyperlink" Target="https://ebookcentral.proquest.com/lib/trinity/reader.action?docID=4735363" TargetMode="Externa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C46D8866-EFCA-524F-AFC1-4F19759034C9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36866" r="-1" b="21956"/>
          <a:stretch/>
        </p:blipFill>
        <p:spPr>
          <a:xfrm>
            <a:off x="1" y="-5"/>
            <a:ext cx="12191695" cy="5020241"/>
          </a:xfrm>
          <a:custGeom>
            <a:avLst/>
            <a:gdLst/>
            <a:ahLst/>
            <a:cxnLst/>
            <a:rect l="l" t="t" r="r" b="b"/>
            <a:pathLst>
              <a:path w="12191695" h="5020241">
                <a:moveTo>
                  <a:pt x="0" y="0"/>
                </a:moveTo>
                <a:lnTo>
                  <a:pt x="12191695" y="0"/>
                </a:lnTo>
                <a:lnTo>
                  <a:pt x="12191695" y="4057991"/>
                </a:lnTo>
                <a:lnTo>
                  <a:pt x="11914945" y="4110187"/>
                </a:lnTo>
                <a:lnTo>
                  <a:pt x="11639412" y="4159931"/>
                </a:lnTo>
                <a:lnTo>
                  <a:pt x="11362661" y="4208624"/>
                </a:lnTo>
                <a:lnTo>
                  <a:pt x="11084690" y="4250310"/>
                </a:lnTo>
                <a:lnTo>
                  <a:pt x="10807939" y="4292347"/>
                </a:lnTo>
                <a:lnTo>
                  <a:pt x="10529968" y="4331582"/>
                </a:lnTo>
                <a:lnTo>
                  <a:pt x="10255655" y="4365211"/>
                </a:lnTo>
                <a:lnTo>
                  <a:pt x="9977684" y="4397089"/>
                </a:lnTo>
                <a:lnTo>
                  <a:pt x="9700933" y="4426165"/>
                </a:lnTo>
                <a:lnTo>
                  <a:pt x="9429058" y="4451387"/>
                </a:lnTo>
                <a:lnTo>
                  <a:pt x="9153526" y="4476609"/>
                </a:lnTo>
                <a:lnTo>
                  <a:pt x="8881651" y="4497628"/>
                </a:lnTo>
                <a:lnTo>
                  <a:pt x="8609776" y="4514092"/>
                </a:lnTo>
                <a:lnTo>
                  <a:pt x="8339121" y="4531258"/>
                </a:lnTo>
                <a:lnTo>
                  <a:pt x="8070903" y="4545620"/>
                </a:lnTo>
                <a:lnTo>
                  <a:pt x="7805124" y="4555779"/>
                </a:lnTo>
                <a:lnTo>
                  <a:pt x="7539345" y="4564537"/>
                </a:lnTo>
                <a:lnTo>
                  <a:pt x="7276005" y="4572944"/>
                </a:lnTo>
                <a:lnTo>
                  <a:pt x="7016322" y="4576798"/>
                </a:lnTo>
                <a:lnTo>
                  <a:pt x="6756639" y="4581001"/>
                </a:lnTo>
                <a:lnTo>
                  <a:pt x="6500613" y="4583103"/>
                </a:lnTo>
                <a:lnTo>
                  <a:pt x="6247026" y="4581001"/>
                </a:lnTo>
                <a:lnTo>
                  <a:pt x="5995877" y="4581001"/>
                </a:lnTo>
                <a:lnTo>
                  <a:pt x="5747167" y="4576798"/>
                </a:lnTo>
                <a:lnTo>
                  <a:pt x="5503333" y="4570492"/>
                </a:lnTo>
                <a:lnTo>
                  <a:pt x="5261938" y="4564537"/>
                </a:lnTo>
                <a:lnTo>
                  <a:pt x="5025418" y="4557881"/>
                </a:lnTo>
                <a:lnTo>
                  <a:pt x="4790118" y="4547722"/>
                </a:lnTo>
                <a:lnTo>
                  <a:pt x="4558477" y="4536862"/>
                </a:lnTo>
                <a:lnTo>
                  <a:pt x="4331710" y="4527054"/>
                </a:lnTo>
                <a:lnTo>
                  <a:pt x="3889152" y="4499379"/>
                </a:lnTo>
                <a:lnTo>
                  <a:pt x="3464881" y="4469954"/>
                </a:lnTo>
                <a:lnTo>
                  <a:pt x="3057678" y="4439126"/>
                </a:lnTo>
                <a:lnTo>
                  <a:pt x="2672421" y="4405147"/>
                </a:lnTo>
                <a:lnTo>
                  <a:pt x="2304232" y="4369765"/>
                </a:lnTo>
                <a:lnTo>
                  <a:pt x="1962864" y="4331582"/>
                </a:lnTo>
                <a:lnTo>
                  <a:pt x="1642223" y="4294099"/>
                </a:lnTo>
                <a:lnTo>
                  <a:pt x="1347183" y="4256616"/>
                </a:lnTo>
                <a:lnTo>
                  <a:pt x="1076528" y="4221235"/>
                </a:lnTo>
                <a:lnTo>
                  <a:pt x="836351" y="4187605"/>
                </a:lnTo>
                <a:lnTo>
                  <a:pt x="619339" y="4155727"/>
                </a:lnTo>
                <a:lnTo>
                  <a:pt x="436464" y="4129104"/>
                </a:lnTo>
                <a:lnTo>
                  <a:pt x="282848" y="4103881"/>
                </a:lnTo>
                <a:lnTo>
                  <a:pt x="71932" y="4067800"/>
                </a:lnTo>
                <a:lnTo>
                  <a:pt x="1" y="4055539"/>
                </a:lnTo>
                <a:lnTo>
                  <a:pt x="1" y="5020241"/>
                </a:lnTo>
                <a:lnTo>
                  <a:pt x="0" y="5020241"/>
                </a:lnTo>
                <a:close/>
              </a:path>
            </a:pathLst>
          </a:cu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BF73B3F-D83D-F142-A556-193AA7FD9AD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46820" y="5228539"/>
            <a:ext cx="10407602" cy="868026"/>
          </a:xfrm>
        </p:spPr>
        <p:txBody>
          <a:bodyPr>
            <a:noAutofit/>
          </a:bodyPr>
          <a:lstStyle/>
          <a:p>
            <a:pPr algn="ctr">
              <a:lnSpc>
                <a:spcPct val="90000"/>
              </a:lnSpc>
            </a:pPr>
            <a:r>
              <a:rPr lang="en-US" sz="3200" b="1" dirty="0">
                <a:solidFill>
                  <a:srgbClr val="EBEBEB"/>
                </a:solidFill>
                <a:latin typeface="Arial"/>
                <a:cs typeface="Arial"/>
              </a:rPr>
              <a:t>BUSINESS PLAN FOR BULGARIAN PIRIN BIO YOGURT </a:t>
            </a:r>
          </a:p>
        </p:txBody>
      </p:sp>
    </p:spTree>
    <p:extLst>
      <p:ext uri="{BB962C8B-B14F-4D97-AF65-F5344CB8AC3E}">
        <p14:creationId xmlns:p14="http://schemas.microsoft.com/office/powerpoint/2010/main" val="31333213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A76E1BE4-0BD1-1645-91C5-EBD201D8BA3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628230" y="567917"/>
            <a:ext cx="6024320" cy="616767"/>
          </a:xfrm>
        </p:spPr>
        <p:txBody>
          <a:bodyPr vert="horz" lIns="91440" tIns="45720" rIns="91440" bIns="45720" rtlCol="0" anchor="t">
            <a:noAutofit/>
          </a:bodyPr>
          <a:lstStyle/>
          <a:p>
            <a:pPr algn="ctr"/>
            <a:r>
              <a:rPr lang="en-US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BU</a:t>
            </a:r>
            <a:r>
              <a:rPr lang="en-US" sz="2400" b="1" dirty="0">
                <a:solidFill>
                  <a:srgbClr val="EBEBEB"/>
                </a:solidFill>
                <a:latin typeface="Arial"/>
                <a:cs typeface="Arial"/>
              </a:rPr>
              <a:t>BUSINESS PLAN FOR BULGARIAN PIRIN BIO YOGURT </a:t>
            </a:r>
            <a:endParaRPr lang="en-US" sz="24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título 2">
            <a:extLst>
              <a:ext uri="{FF2B5EF4-FFF2-40B4-BE49-F238E27FC236}">
                <a16:creationId xmlns:a16="http://schemas.microsoft.com/office/drawing/2014/main" id="{F9BDF564-16EC-8041-9BFE-317A17D0670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738872" y="5437323"/>
            <a:ext cx="5062233" cy="1317354"/>
          </a:xfrm>
        </p:spPr>
        <p:txBody>
          <a:bodyPr vert="horz" lIns="91440" tIns="45720" rIns="91440" bIns="45720" rtlCol="0">
            <a:noAutofit/>
          </a:bodyPr>
          <a:lstStyle/>
          <a:p>
            <a:pPr algn="ctr">
              <a:lnSpc>
                <a:spcPct val="90000"/>
              </a:lnSpc>
            </a:pPr>
            <a:r>
              <a:rPr lang="en-US" sz="1400" dirty="0">
                <a:solidFill>
                  <a:schemeClr val="tx2">
                    <a:lumMod val="40000"/>
                    <a:lumOff val="6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LECTURER: </a:t>
            </a:r>
            <a:r>
              <a:rPr lang="en-US" sz="1400" dirty="0" err="1">
                <a:solidFill>
                  <a:schemeClr val="tx2">
                    <a:lumMod val="40000"/>
                    <a:lumOff val="6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isaiah</a:t>
            </a:r>
            <a:r>
              <a:rPr lang="en-US" sz="1400" dirty="0">
                <a:solidFill>
                  <a:schemeClr val="tx2">
                    <a:lumMod val="40000"/>
                    <a:lumOff val="6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OINO</a:t>
            </a:r>
          </a:p>
          <a:p>
            <a:pPr algn="ctr">
              <a:lnSpc>
                <a:spcPct val="90000"/>
              </a:lnSpc>
            </a:pPr>
            <a:r>
              <a:rPr lang="en-US" sz="1400" dirty="0">
                <a:solidFill>
                  <a:schemeClr val="tx2">
                    <a:lumMod val="40000"/>
                    <a:lumOff val="6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MANAGING ENTERPRISE IN THE 21ST CENTURY</a:t>
            </a:r>
          </a:p>
          <a:p>
            <a:pPr algn="ctr">
              <a:lnSpc>
                <a:spcPct val="90000"/>
              </a:lnSpc>
            </a:pPr>
            <a:r>
              <a:rPr lang="en-US" sz="1400" dirty="0">
                <a:solidFill>
                  <a:schemeClr val="tx2">
                    <a:lumMod val="40000"/>
                    <a:lumOff val="6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BMSW 4006_LON</a:t>
            </a:r>
          </a:p>
        </p:txBody>
      </p:sp>
      <p:graphicFrame>
        <p:nvGraphicFramePr>
          <p:cNvPr id="5" name="Tabla 5">
            <a:extLst>
              <a:ext uri="{FF2B5EF4-FFF2-40B4-BE49-F238E27FC236}">
                <a16:creationId xmlns:a16="http://schemas.microsoft.com/office/drawing/2014/main" id="{133ADB75-B4FC-D447-B2DA-28C9FC56780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84663890"/>
              </p:ext>
            </p:extLst>
          </p:nvPr>
        </p:nvGraphicFramePr>
        <p:xfrm>
          <a:off x="897860" y="2033341"/>
          <a:ext cx="10530552" cy="3029320"/>
        </p:xfrm>
        <a:graphic>
          <a:graphicData uri="http://schemas.openxmlformats.org/drawingml/2006/table">
            <a:tbl>
              <a:tblPr firstRow="1" bandRow="1">
                <a:tableStyleId>{C4B1156A-380E-4F78-BDF5-A606A8083BF9}</a:tableStyleId>
              </a:tblPr>
              <a:tblGrid>
                <a:gridCol w="3728313">
                  <a:extLst>
                    <a:ext uri="{9D8B030D-6E8A-4147-A177-3AD203B41FA5}">
                      <a16:colId xmlns:a16="http://schemas.microsoft.com/office/drawing/2014/main" val="4082093867"/>
                    </a:ext>
                  </a:extLst>
                </a:gridCol>
                <a:gridCol w="3076742">
                  <a:extLst>
                    <a:ext uri="{9D8B030D-6E8A-4147-A177-3AD203B41FA5}">
                      <a16:colId xmlns:a16="http://schemas.microsoft.com/office/drawing/2014/main" val="4190606920"/>
                    </a:ext>
                  </a:extLst>
                </a:gridCol>
                <a:gridCol w="3725497">
                  <a:extLst>
                    <a:ext uri="{9D8B030D-6E8A-4147-A177-3AD203B41FA5}">
                      <a16:colId xmlns:a16="http://schemas.microsoft.com/office/drawing/2014/main" val="3411069586"/>
                    </a:ext>
                  </a:extLst>
                </a:gridCol>
              </a:tblGrid>
              <a:tr h="433814">
                <a:tc>
                  <a:txBody>
                    <a:bodyPr/>
                    <a:lstStyle/>
                    <a:p>
                      <a:pPr algn="ctr"/>
                      <a:r>
                        <a:rPr lang="es-GB" sz="2300" b="0">
                          <a:solidFill>
                            <a:schemeClr val="tx1">
                              <a:lumMod val="95000"/>
                            </a:schemeClr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STUDENT NAME</a:t>
                      </a:r>
                    </a:p>
                  </a:txBody>
                  <a:tcPr marL="116293" marR="116293" marT="58146" marB="58146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s-GB" sz="2300" b="0">
                          <a:solidFill>
                            <a:schemeClr val="tx1">
                              <a:lumMod val="95000"/>
                            </a:schemeClr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STUDENT ID</a:t>
                      </a:r>
                    </a:p>
                  </a:txBody>
                  <a:tcPr marL="116293" marR="116293" marT="58146" marB="58146">
                    <a:solidFill>
                      <a:schemeClr val="accent4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s-GB" sz="2300" b="0">
                          <a:solidFill>
                            <a:schemeClr val="tx1">
                              <a:lumMod val="95000"/>
                            </a:schemeClr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TOPIC</a:t>
                      </a:r>
                    </a:p>
                  </a:txBody>
                  <a:tcPr marL="116293" marR="116293" marT="58146" marB="58146">
                    <a:solidFill>
                      <a:schemeClr val="accent4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65554779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buFontTx/>
                        <a:buNone/>
                      </a:pPr>
                      <a:r>
                        <a:rPr lang="es-GB" sz="1400">
                          <a:solidFill>
                            <a:schemeClr val="accent4">
                              <a:lumMod val="75000"/>
                            </a:schemeClr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MARIA JOVER JUAN</a:t>
                      </a:r>
                    </a:p>
                  </a:txBody>
                  <a:tcPr marL="116293" marR="116293" marT="58146" marB="58146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buFontTx/>
                        <a:buNone/>
                      </a:pPr>
                      <a:r>
                        <a:rPr lang="es-GB" sz="1400">
                          <a:solidFill>
                            <a:schemeClr val="accent4">
                              <a:lumMod val="75000"/>
                            </a:schemeClr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2022947</a:t>
                      </a:r>
                    </a:p>
                  </a:txBody>
                  <a:tcPr marL="116293" marR="116293" marT="58146" marB="58146" anchor="ctr"/>
                </a:tc>
                <a:tc>
                  <a:txBody>
                    <a:bodyPr/>
                    <a:lstStyle/>
                    <a:p>
                      <a:pPr algn="l">
                        <a:buFontTx/>
                        <a:buNone/>
                      </a:pPr>
                      <a:r>
                        <a:rPr lang="en-GB" sz="1400" b="0" kern="1200" dirty="0">
                          <a:solidFill>
                            <a:schemeClr val="accent4">
                              <a:lumMod val="75000"/>
                            </a:schemeClr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INTRODUCTION, BACKGROUND AND CONCLUSION</a:t>
                      </a:r>
                      <a:endParaRPr lang="en-GB" sz="1400" b="0" i="0" kern="1200" dirty="0">
                        <a:solidFill>
                          <a:schemeClr val="accent4">
                            <a:lumMod val="75000"/>
                          </a:schemeClr>
                        </a:solidFill>
                        <a:effectLst/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</a:txBody>
                  <a:tcPr marL="116293" marR="116293" marT="58146" marB="58146" anchor="ctr"/>
                </a:tc>
                <a:extLst>
                  <a:ext uri="{0D108BD9-81ED-4DB2-BD59-A6C34878D82A}">
                    <a16:rowId xmlns:a16="http://schemas.microsoft.com/office/drawing/2014/main" val="4171417315"/>
                  </a:ext>
                </a:extLst>
              </a:tr>
              <a:tr h="419946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buFontTx/>
                        <a:buNone/>
                      </a:pPr>
                      <a:r>
                        <a:rPr lang="en-GB" sz="1400" b="0" u="none" strike="noStrike" kern="1200" dirty="0">
                          <a:solidFill>
                            <a:schemeClr val="accent4">
                              <a:lumMod val="75000"/>
                            </a:schemeClr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MARIGZA NARCISA JIMENEZ BAYAS</a:t>
                      </a:r>
                      <a:endParaRPr lang="es-GB" sz="1400">
                        <a:solidFill>
                          <a:schemeClr val="accent4">
                            <a:lumMod val="75000"/>
                          </a:schemeClr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116293" marR="116293" marT="58146" marB="58146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buFontTx/>
                        <a:buNone/>
                      </a:pPr>
                      <a:r>
                        <a:rPr lang="en-GB" sz="1400" b="0" u="none" strike="noStrike" kern="1200" dirty="0">
                          <a:solidFill>
                            <a:schemeClr val="accent4">
                              <a:lumMod val="75000"/>
                            </a:schemeClr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2024466</a:t>
                      </a:r>
                      <a:endParaRPr lang="es-GB" sz="1400">
                        <a:solidFill>
                          <a:schemeClr val="accent4">
                            <a:lumMod val="75000"/>
                          </a:schemeClr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116293" marR="116293" marT="58146" marB="58146" anchor="ctr"/>
                </a:tc>
                <a:tc>
                  <a:txBody>
                    <a:bodyPr/>
                    <a:lstStyle/>
                    <a:p>
                      <a:pPr algn="l">
                        <a:buFontTx/>
                        <a:buNone/>
                      </a:pPr>
                      <a:r>
                        <a:rPr lang="en-GB" sz="1400" b="0" kern="1200" dirty="0">
                          <a:solidFill>
                            <a:schemeClr val="accent4">
                              <a:lumMod val="75000"/>
                            </a:schemeClr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MISION AND VISION</a:t>
                      </a:r>
                      <a:endParaRPr lang="en-GB" sz="1400" b="0" i="0" kern="1200" dirty="0">
                        <a:solidFill>
                          <a:schemeClr val="accent4">
                            <a:lumMod val="75000"/>
                          </a:schemeClr>
                        </a:solidFill>
                        <a:effectLst/>
                        <a:latin typeface="Arial" panose="020B0604020202020204" pitchFamily="34" charset="0"/>
                        <a:ea typeface="+mn-ea"/>
                        <a:cs typeface="Arial" panose="020B0604020202020204" pitchFamily="34" charset="0"/>
                      </a:endParaRPr>
                    </a:p>
                  </a:txBody>
                  <a:tcPr marL="116293" marR="116293" marT="58146" marB="58146" anchor="ctr"/>
                </a:tc>
                <a:extLst>
                  <a:ext uri="{0D108BD9-81ED-4DB2-BD59-A6C34878D82A}">
                    <a16:rowId xmlns:a16="http://schemas.microsoft.com/office/drawing/2014/main" val="65783609"/>
                  </a:ext>
                </a:extLst>
              </a:tr>
              <a:tr h="441369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buFontTx/>
                        <a:buNone/>
                      </a:pPr>
                      <a:r>
                        <a:rPr lang="en-GB" sz="1400" b="0" u="none" strike="noStrike" kern="1200">
                          <a:solidFill>
                            <a:schemeClr val="accent4">
                              <a:lumMod val="75000"/>
                            </a:schemeClr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PATRICIA HYIAMANG</a:t>
                      </a:r>
                      <a:endParaRPr lang="es-GB" sz="1400">
                        <a:solidFill>
                          <a:schemeClr val="accent4">
                            <a:lumMod val="75000"/>
                          </a:schemeClr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116293" marR="116293" marT="58146" marB="58146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buFontTx/>
                        <a:buNone/>
                      </a:pPr>
                      <a:r>
                        <a:rPr lang="en-GB" sz="1400" b="0" u="none" strike="noStrike" kern="1200" dirty="0">
                          <a:solidFill>
                            <a:schemeClr val="accent4">
                              <a:lumMod val="75000"/>
                            </a:schemeClr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2020830</a:t>
                      </a:r>
                      <a:endParaRPr lang="es-GB" sz="1400">
                        <a:solidFill>
                          <a:schemeClr val="accent4">
                            <a:lumMod val="75000"/>
                          </a:schemeClr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116293" marR="116293" marT="58146" marB="58146" anchor="ctr"/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b="0" kern="1200">
                          <a:solidFill>
                            <a:schemeClr val="accent4">
                              <a:lumMod val="75000"/>
                            </a:schemeClr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LEGAL COMPLIANCES</a:t>
                      </a:r>
                      <a:endParaRPr lang="es-GB" sz="1400">
                        <a:solidFill>
                          <a:schemeClr val="accent4">
                            <a:lumMod val="75000"/>
                          </a:schemeClr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116293" marR="116293" marT="58146" marB="58146" anchor="ctr"/>
                </a:tc>
                <a:extLst>
                  <a:ext uri="{0D108BD9-81ED-4DB2-BD59-A6C34878D82A}">
                    <a16:rowId xmlns:a16="http://schemas.microsoft.com/office/drawing/2014/main" val="4205819347"/>
                  </a:ext>
                </a:extLst>
              </a:tr>
              <a:tr h="441369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buFontTx/>
                        <a:buNone/>
                      </a:pPr>
                      <a:r>
                        <a:rPr lang="en-GB" sz="1400" b="0" u="none" strike="noStrike" kern="1200">
                          <a:solidFill>
                            <a:schemeClr val="accent4">
                              <a:lumMod val="75000"/>
                            </a:schemeClr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VLADIMIR KRASIMIROF TOTEV</a:t>
                      </a:r>
                      <a:endParaRPr lang="es-GB" sz="1400">
                        <a:solidFill>
                          <a:schemeClr val="accent4">
                            <a:lumMod val="75000"/>
                          </a:schemeClr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116293" marR="116293" marT="58146" marB="58146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buFontTx/>
                        <a:buNone/>
                      </a:pPr>
                      <a:r>
                        <a:rPr lang="en-GB" sz="1400" b="0" u="none" strike="noStrike" kern="1200">
                          <a:solidFill>
                            <a:schemeClr val="accent4">
                              <a:lumMod val="75000"/>
                            </a:schemeClr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2024467</a:t>
                      </a:r>
                      <a:endParaRPr lang="es-GB" sz="1400">
                        <a:solidFill>
                          <a:schemeClr val="accent4">
                            <a:lumMod val="75000"/>
                          </a:schemeClr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116293" marR="116293" marT="58146" marB="58146" anchor="ctr"/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b="0" kern="1200" dirty="0">
                          <a:solidFill>
                            <a:schemeClr val="accent4">
                              <a:lumMod val="75000"/>
                            </a:schemeClr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MANAGEMENT PROCESS (MARKETING, FINANCE, ADMINISTRATION)</a:t>
                      </a:r>
                      <a:endParaRPr lang="es-GB" sz="1400">
                        <a:solidFill>
                          <a:schemeClr val="accent4">
                            <a:lumMod val="75000"/>
                          </a:schemeClr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116293" marR="116293" marT="58146" marB="58146" anchor="ctr"/>
                </a:tc>
                <a:extLst>
                  <a:ext uri="{0D108BD9-81ED-4DB2-BD59-A6C34878D82A}">
                    <a16:rowId xmlns:a16="http://schemas.microsoft.com/office/drawing/2014/main" val="1859415600"/>
                  </a:ext>
                </a:extLst>
              </a:tr>
              <a:tr h="441369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buFontTx/>
                        <a:buNone/>
                      </a:pPr>
                      <a:r>
                        <a:rPr lang="en-GB" sz="1400" b="0" u="none" strike="noStrike" kern="1200">
                          <a:solidFill>
                            <a:schemeClr val="accent4">
                              <a:lumMod val="75000"/>
                            </a:schemeClr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TAIWO DORCAS OLADIPO BRIGHT</a:t>
                      </a:r>
                      <a:endParaRPr lang="es-GB" sz="1400">
                        <a:solidFill>
                          <a:schemeClr val="accent4">
                            <a:lumMod val="75000"/>
                          </a:schemeClr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116293" marR="116293" marT="58146" marB="58146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buFontTx/>
                        <a:buNone/>
                      </a:pPr>
                      <a:r>
                        <a:rPr lang="en-GB" sz="1400" b="0" u="none" strike="noStrike" kern="1200">
                          <a:solidFill>
                            <a:schemeClr val="accent4">
                              <a:lumMod val="75000"/>
                            </a:schemeClr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2020826</a:t>
                      </a:r>
                      <a:endParaRPr lang="es-GB" sz="1400">
                        <a:solidFill>
                          <a:schemeClr val="accent4">
                            <a:lumMod val="75000"/>
                          </a:schemeClr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116293" marR="116293" marT="58146" marB="58146" anchor="ctr"/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dirty="0">
                          <a:solidFill>
                            <a:schemeClr val="accent4">
                              <a:lumMod val="75000"/>
                            </a:schemeClr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PESTEL AND SWOT ANALISIS</a:t>
                      </a:r>
                      <a:endParaRPr lang="es-GB" sz="1400">
                        <a:solidFill>
                          <a:schemeClr val="accent4">
                            <a:lumMod val="75000"/>
                          </a:schemeClr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116293" marR="116293" marT="58146" marB="58146" anchor="ctr"/>
                </a:tc>
                <a:extLst>
                  <a:ext uri="{0D108BD9-81ED-4DB2-BD59-A6C34878D82A}">
                    <a16:rowId xmlns:a16="http://schemas.microsoft.com/office/drawing/2014/main" val="1182424131"/>
                  </a:ext>
                </a:extLst>
              </a:tr>
            </a:tbl>
          </a:graphicData>
        </a:graphic>
      </p:graphicFrame>
      <p:pic>
        <p:nvPicPr>
          <p:cNvPr id="1026" name="Picture 2" descr="Press Releases 2020 | University of Wales Trinity Saint David">
            <a:extLst>
              <a:ext uri="{FF2B5EF4-FFF2-40B4-BE49-F238E27FC236}">
                <a16:creationId xmlns:a16="http://schemas.microsoft.com/office/drawing/2014/main" id="{B58B9587-4A77-3748-A027-BBCFF803970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90024" y="7415"/>
            <a:ext cx="3401976" cy="11339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2627954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ítulo 1">
            <a:extLst>
              <a:ext uri="{FF2B5EF4-FFF2-40B4-BE49-F238E27FC236}">
                <a16:creationId xmlns:a16="http://schemas.microsoft.com/office/drawing/2014/main" id="{44E80543-1CB5-C94C-A895-3939028439A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93010" y="632999"/>
            <a:ext cx="2805946" cy="140053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TABLE OF CONTENTS</a:t>
            </a:r>
          </a:p>
        </p:txBody>
      </p:sp>
      <p:sp>
        <p:nvSpPr>
          <p:cNvPr id="3" name="Subtítulo 2">
            <a:extLst>
              <a:ext uri="{FF2B5EF4-FFF2-40B4-BE49-F238E27FC236}">
                <a16:creationId xmlns:a16="http://schemas.microsoft.com/office/drawing/2014/main" id="{2786D5BD-BA99-0B48-A18B-E5D9CB961C6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096000" y="1463881"/>
            <a:ext cx="6405912" cy="4617513"/>
          </a:xfrm>
        </p:spPr>
        <p:txBody>
          <a:bodyPr vert="horz" lIns="91440" tIns="45720" rIns="91440" bIns="45720" rtlCol="0">
            <a:normAutofit fontScale="92500" lnSpcReduction="10000"/>
          </a:bodyPr>
          <a:lstStyle/>
          <a:p>
            <a:pPr>
              <a:lnSpc>
                <a:spcPct val="90000"/>
              </a:lnSpc>
            </a:pPr>
            <a:endParaRPr lang="en-US" dirty="0">
              <a:solidFill>
                <a:schemeClr val="accent4">
                  <a:lumMod val="20000"/>
                  <a:lumOff val="8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fontAlgn="base"/>
            <a:r>
              <a:rPr lang="en-US" dirty="0">
                <a:solidFill>
                  <a:schemeClr val="accent4">
                    <a:lumMod val="20000"/>
                    <a:lumOff val="80000"/>
                  </a:schemeClr>
                </a:solidFill>
              </a:rPr>
              <a:t>​</a:t>
            </a:r>
          </a:p>
          <a:p>
            <a:pPr fontAlgn="base"/>
            <a:r>
              <a:rPr lang="en-US" dirty="0">
                <a:solidFill>
                  <a:schemeClr val="accent4">
                    <a:lumMod val="20000"/>
                    <a:lumOff val="80000"/>
                  </a:schemeClr>
                </a:solidFill>
              </a:rPr>
              <a:t>1. COMPANY DESCRIPTION​</a:t>
            </a:r>
          </a:p>
          <a:p>
            <a:pPr fontAlgn="base"/>
            <a:r>
              <a:rPr lang="en-US" dirty="0">
                <a:solidFill>
                  <a:schemeClr val="accent4">
                    <a:lumMod val="20000"/>
                    <a:lumOff val="80000"/>
                  </a:schemeClr>
                </a:solidFill>
              </a:rPr>
              <a:t>2. AIM AND OBJECTIVES​</a:t>
            </a:r>
          </a:p>
          <a:p>
            <a:pPr fontAlgn="base"/>
            <a:r>
              <a:rPr lang="en-US" dirty="0">
                <a:solidFill>
                  <a:schemeClr val="accent4">
                    <a:lumMod val="20000"/>
                    <a:lumOff val="80000"/>
                  </a:schemeClr>
                </a:solidFill>
              </a:rPr>
              <a:t>3. MISSION AND VISION​</a:t>
            </a:r>
          </a:p>
          <a:p>
            <a:pPr fontAlgn="base"/>
            <a:r>
              <a:rPr lang="en-US" dirty="0">
                <a:solidFill>
                  <a:schemeClr val="accent4">
                    <a:lumMod val="20000"/>
                    <a:lumOff val="80000"/>
                  </a:schemeClr>
                </a:solidFill>
              </a:rPr>
              <a:t>4. LEGAL COMPLIANCES​</a:t>
            </a:r>
          </a:p>
          <a:p>
            <a:pPr fontAlgn="base"/>
            <a:r>
              <a:rPr lang="en-US" dirty="0">
                <a:solidFill>
                  <a:schemeClr val="accent4">
                    <a:lumMod val="20000"/>
                    <a:lumOff val="80000"/>
                  </a:schemeClr>
                </a:solidFill>
              </a:rPr>
              <a:t>5. MANAGEMENT PROCESS/ MARKETING​</a:t>
            </a:r>
          </a:p>
          <a:p>
            <a:pPr fontAlgn="base"/>
            <a:r>
              <a:rPr lang="en-US" dirty="0">
                <a:solidFill>
                  <a:schemeClr val="accent4">
                    <a:lumMod val="20000"/>
                    <a:lumOff val="80000"/>
                  </a:schemeClr>
                </a:solidFill>
              </a:rPr>
              <a:t>6. MANAGEMENT PROCESS/ FINANCE​</a:t>
            </a:r>
          </a:p>
          <a:p>
            <a:pPr fontAlgn="base"/>
            <a:r>
              <a:rPr lang="en-US" dirty="0">
                <a:solidFill>
                  <a:schemeClr val="accent4">
                    <a:lumMod val="20000"/>
                    <a:lumOff val="80000"/>
                  </a:schemeClr>
                </a:solidFill>
              </a:rPr>
              <a:t>7. MANAGEMENT PROCESS/ ADMINISTRATION​</a:t>
            </a:r>
          </a:p>
          <a:p>
            <a:pPr fontAlgn="base"/>
            <a:r>
              <a:rPr lang="en-US" dirty="0">
                <a:solidFill>
                  <a:schemeClr val="accent4">
                    <a:lumMod val="20000"/>
                    <a:lumOff val="80000"/>
                  </a:schemeClr>
                </a:solidFill>
              </a:rPr>
              <a:t>8. PESTEL analysis</a:t>
            </a:r>
          </a:p>
          <a:p>
            <a:pPr fontAlgn="base"/>
            <a:r>
              <a:rPr lang="en-US" dirty="0">
                <a:solidFill>
                  <a:schemeClr val="accent4">
                    <a:lumMod val="20000"/>
                    <a:lumOff val="80000"/>
                  </a:schemeClr>
                </a:solidFill>
              </a:rPr>
              <a:t>9. SWOT ANALYSIS​</a:t>
            </a:r>
          </a:p>
          <a:p>
            <a:pPr fontAlgn="base"/>
            <a:r>
              <a:rPr lang="en-US" dirty="0">
                <a:solidFill>
                  <a:schemeClr val="accent4">
                    <a:lumMod val="20000"/>
                    <a:lumOff val="80000"/>
                  </a:schemeClr>
                </a:solidFill>
              </a:rPr>
              <a:t>10. CONCLUSION</a:t>
            </a:r>
          </a:p>
          <a:p>
            <a:pPr>
              <a:lnSpc>
                <a:spcPct val="90000"/>
              </a:lnSpc>
              <a:buFont typeface="Wingdings 3" charset="2"/>
              <a:buChar char=""/>
            </a:pPr>
            <a:endParaRPr lang="en-US" sz="1700" dirty="0">
              <a:solidFill>
                <a:schemeClr val="accent4">
                  <a:lumMod val="20000"/>
                  <a:lumOff val="80000"/>
                </a:schemeClr>
              </a:solidFill>
            </a:endParaRPr>
          </a:p>
          <a:p>
            <a:pPr>
              <a:lnSpc>
                <a:spcPct val="90000"/>
              </a:lnSpc>
              <a:buFont typeface="Wingdings 3" charset="2"/>
              <a:buChar char=""/>
            </a:pPr>
            <a:endParaRPr lang="en-US" sz="1700" dirty="0">
              <a:solidFill>
                <a:schemeClr val="accent4">
                  <a:lumMod val="20000"/>
                  <a:lumOff val="80000"/>
                </a:schemeClr>
              </a:solidFill>
            </a:endParaRPr>
          </a:p>
          <a:p>
            <a:pPr>
              <a:lnSpc>
                <a:spcPct val="90000"/>
              </a:lnSpc>
              <a:buFont typeface="Wingdings 3" charset="2"/>
              <a:buChar char=""/>
            </a:pPr>
            <a:endParaRPr lang="en-US" sz="1700" dirty="0">
              <a:solidFill>
                <a:schemeClr val="accent4">
                  <a:lumMod val="20000"/>
                  <a:lumOff val="80000"/>
                </a:schemeClr>
              </a:solidFill>
            </a:endParaRPr>
          </a:p>
          <a:p>
            <a:pPr>
              <a:lnSpc>
                <a:spcPct val="90000"/>
              </a:lnSpc>
              <a:buFont typeface="Wingdings 3" charset="2"/>
              <a:buChar char=""/>
            </a:pPr>
            <a:endParaRPr lang="en-US" sz="1700" dirty="0">
              <a:solidFill>
                <a:schemeClr val="accent4">
                  <a:lumMod val="20000"/>
                  <a:lumOff val="80000"/>
                </a:schemeClr>
              </a:solidFill>
            </a:endParaRPr>
          </a:p>
        </p:txBody>
      </p:sp>
      <p:pic>
        <p:nvPicPr>
          <p:cNvPr id="28" name="Picture 27" descr="A picture containing wooden&#10;&#10;Description automatically generated">
            <a:extLst>
              <a:ext uri="{FF2B5EF4-FFF2-40B4-BE49-F238E27FC236}">
                <a16:creationId xmlns:a16="http://schemas.microsoft.com/office/drawing/2014/main" id="{241F7AF9-1B7A-408E-A0BB-165AB559CC1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8076" r="3" b="3"/>
          <a:stretch/>
        </p:blipFill>
        <p:spPr>
          <a:xfrm>
            <a:off x="3" y="10"/>
            <a:ext cx="4971922" cy="3428990"/>
          </a:xfrm>
          <a:custGeom>
            <a:avLst/>
            <a:gdLst/>
            <a:ahLst/>
            <a:cxnLst/>
            <a:rect l="l" t="t" r="r" b="b"/>
            <a:pathLst>
              <a:path w="4971922" h="3429000">
                <a:moveTo>
                  <a:pt x="3628384" y="0"/>
                </a:moveTo>
                <a:lnTo>
                  <a:pt x="4971922" y="0"/>
                </a:lnTo>
                <a:lnTo>
                  <a:pt x="4946877" y="155677"/>
                </a:lnTo>
                <a:lnTo>
                  <a:pt x="4923008" y="310668"/>
                </a:lnTo>
                <a:lnTo>
                  <a:pt x="4899644" y="466344"/>
                </a:lnTo>
                <a:lnTo>
                  <a:pt x="4879641" y="622707"/>
                </a:lnTo>
                <a:lnTo>
                  <a:pt x="4859470" y="778383"/>
                </a:lnTo>
                <a:lnTo>
                  <a:pt x="4840644" y="934746"/>
                </a:lnTo>
                <a:lnTo>
                  <a:pt x="4824508" y="1089051"/>
                </a:lnTo>
                <a:lnTo>
                  <a:pt x="4809212" y="1245413"/>
                </a:lnTo>
                <a:lnTo>
                  <a:pt x="4795260" y="1401090"/>
                </a:lnTo>
                <a:lnTo>
                  <a:pt x="4783158" y="1554023"/>
                </a:lnTo>
                <a:lnTo>
                  <a:pt x="4771055" y="1709014"/>
                </a:lnTo>
                <a:lnTo>
                  <a:pt x="4760970" y="1861947"/>
                </a:lnTo>
                <a:lnTo>
                  <a:pt x="4753070" y="2014881"/>
                </a:lnTo>
                <a:lnTo>
                  <a:pt x="4744833" y="2167128"/>
                </a:lnTo>
                <a:lnTo>
                  <a:pt x="4737942" y="2318004"/>
                </a:lnTo>
                <a:lnTo>
                  <a:pt x="4733067" y="2467509"/>
                </a:lnTo>
                <a:lnTo>
                  <a:pt x="4728865" y="2617013"/>
                </a:lnTo>
                <a:lnTo>
                  <a:pt x="4724831" y="2765146"/>
                </a:lnTo>
                <a:lnTo>
                  <a:pt x="4722982" y="2911221"/>
                </a:lnTo>
                <a:lnTo>
                  <a:pt x="4720965" y="3057297"/>
                </a:lnTo>
                <a:lnTo>
                  <a:pt x="4719956" y="3201315"/>
                </a:lnTo>
                <a:lnTo>
                  <a:pt x="4720965" y="3343961"/>
                </a:lnTo>
                <a:lnTo>
                  <a:pt x="4720965" y="3429000"/>
                </a:lnTo>
                <a:lnTo>
                  <a:pt x="0" y="3429000"/>
                </a:lnTo>
                <a:lnTo>
                  <a:pt x="0" y="1"/>
                </a:lnTo>
                <a:lnTo>
                  <a:pt x="3628384" y="1"/>
                </a:lnTo>
                <a:close/>
              </a:path>
            </a:pathLst>
          </a:custGeom>
        </p:spPr>
      </p:pic>
      <p:pic>
        <p:nvPicPr>
          <p:cNvPr id="5" name="Picture 4" descr="Logo, company name&#10;&#10;Description automatically generated">
            <a:extLst>
              <a:ext uri="{FF2B5EF4-FFF2-40B4-BE49-F238E27FC236}">
                <a16:creationId xmlns:a16="http://schemas.microsoft.com/office/drawing/2014/main" id="{AC956FF6-5190-49B8-8DB3-C720E7F58C36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22721" r="2" b="8330"/>
          <a:stretch/>
        </p:blipFill>
        <p:spPr>
          <a:xfrm>
            <a:off x="20" y="3428999"/>
            <a:ext cx="4973079" cy="3429001"/>
          </a:xfrm>
          <a:custGeom>
            <a:avLst/>
            <a:gdLst/>
            <a:ahLst/>
            <a:cxnLst/>
            <a:rect l="l" t="t" r="r" b="b"/>
            <a:pathLst>
              <a:path w="4973099" h="3429001">
                <a:moveTo>
                  <a:pt x="0" y="0"/>
                </a:moveTo>
                <a:lnTo>
                  <a:pt x="4720965" y="0"/>
                </a:lnTo>
                <a:lnTo>
                  <a:pt x="4720965" y="56236"/>
                </a:lnTo>
                <a:lnTo>
                  <a:pt x="4722982" y="196139"/>
                </a:lnTo>
                <a:lnTo>
                  <a:pt x="4726007" y="333299"/>
                </a:lnTo>
                <a:lnTo>
                  <a:pt x="4728865" y="469087"/>
                </a:lnTo>
                <a:lnTo>
                  <a:pt x="4732059" y="602133"/>
                </a:lnTo>
                <a:lnTo>
                  <a:pt x="4736933" y="734492"/>
                </a:lnTo>
                <a:lnTo>
                  <a:pt x="4742144" y="864793"/>
                </a:lnTo>
                <a:lnTo>
                  <a:pt x="4746850" y="992352"/>
                </a:lnTo>
                <a:lnTo>
                  <a:pt x="4760130" y="1241298"/>
                </a:lnTo>
                <a:lnTo>
                  <a:pt x="4774249" y="1479956"/>
                </a:lnTo>
                <a:lnTo>
                  <a:pt x="4789041" y="1709013"/>
                </a:lnTo>
                <a:lnTo>
                  <a:pt x="4805346" y="1925726"/>
                </a:lnTo>
                <a:lnTo>
                  <a:pt x="4822323" y="2132838"/>
                </a:lnTo>
                <a:lnTo>
                  <a:pt x="4840644" y="2324862"/>
                </a:lnTo>
                <a:lnTo>
                  <a:pt x="4858630" y="2505227"/>
                </a:lnTo>
                <a:lnTo>
                  <a:pt x="4876615" y="2671191"/>
                </a:lnTo>
                <a:lnTo>
                  <a:pt x="4893592" y="2823438"/>
                </a:lnTo>
                <a:lnTo>
                  <a:pt x="4909729" y="2958541"/>
                </a:lnTo>
                <a:lnTo>
                  <a:pt x="4925025" y="3080613"/>
                </a:lnTo>
                <a:lnTo>
                  <a:pt x="4937800" y="3183483"/>
                </a:lnTo>
                <a:lnTo>
                  <a:pt x="4949902" y="3269894"/>
                </a:lnTo>
                <a:lnTo>
                  <a:pt x="4967216" y="3388538"/>
                </a:lnTo>
                <a:lnTo>
                  <a:pt x="4973099" y="3429000"/>
                </a:lnTo>
                <a:lnTo>
                  <a:pt x="4075210" y="3429000"/>
                </a:lnTo>
                <a:lnTo>
                  <a:pt x="4075210" y="3429001"/>
                </a:lnTo>
                <a:lnTo>
                  <a:pt x="0" y="3429001"/>
                </a:lnTo>
                <a:close/>
              </a:path>
            </a:pathLst>
          </a:custGeom>
        </p:spPr>
      </p:pic>
      <p:pic>
        <p:nvPicPr>
          <p:cNvPr id="15" name="Picture 14" descr="Logo, company name&#10;&#10;Description automatically generated">
            <a:extLst>
              <a:ext uri="{FF2B5EF4-FFF2-40B4-BE49-F238E27FC236}">
                <a16:creationId xmlns:a16="http://schemas.microsoft.com/office/drawing/2014/main" id="{5C1CEB8E-EEB0-4B4E-8A3E-F6A66FB04AB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437811" y="0"/>
            <a:ext cx="1754397" cy="1762067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152035416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" name="Picture 40" descr="Logo, company name&#10;&#10;Description automatically generated">
            <a:extLst>
              <a:ext uri="{FF2B5EF4-FFF2-40B4-BE49-F238E27FC236}">
                <a16:creationId xmlns:a16="http://schemas.microsoft.com/office/drawing/2014/main" id="{F118CCB0-418F-2947-A5E3-C7036922F52B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duotone>
              <a:prstClr val="black"/>
              <a:schemeClr val="accent5">
                <a:tint val="45000"/>
                <a:satMod val="400000"/>
              </a:schemeClr>
            </a:duotone>
            <a:alphaModFix amt="15000"/>
          </a:blip>
          <a:srcRect t="29330" b="14420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7298A67-470A-8848-B819-C546D11A37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90419" y="538914"/>
            <a:ext cx="5710686" cy="758168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1. COMPANY DESCRIPTION</a:t>
            </a:r>
            <a:b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5" name="TextBox 2">
            <a:extLst>
              <a:ext uri="{FF2B5EF4-FFF2-40B4-BE49-F238E27FC236}">
                <a16:creationId xmlns:a16="http://schemas.microsoft.com/office/drawing/2014/main" id="{B9D54194-5AB4-4F2E-9433-5E96F57F6A8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483714639"/>
              </p:ext>
            </p:extLst>
          </p:nvPr>
        </p:nvGraphicFramePr>
        <p:xfrm>
          <a:off x="1793082" y="1745879"/>
          <a:ext cx="8946541" cy="419548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49" name="Picture 48" descr="Logo, company name&#10;&#10;Description automatically generated">
            <a:extLst>
              <a:ext uri="{FF2B5EF4-FFF2-40B4-BE49-F238E27FC236}">
                <a16:creationId xmlns:a16="http://schemas.microsoft.com/office/drawing/2014/main" id="{C6CFE34A-CA87-F44A-838A-A34C84373DC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437811" y="0"/>
            <a:ext cx="1754397" cy="1762067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354023437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38652D-C221-2944-AF68-BBD36A240A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15633" y="698247"/>
            <a:ext cx="5613847" cy="686224"/>
          </a:xfrm>
        </p:spPr>
        <p:txBody>
          <a:bodyPr>
            <a:normAutofit/>
          </a:bodyPr>
          <a:lstStyle/>
          <a:p>
            <a:pPr algn="ctr"/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2. AIM AND OBJECTIVES </a:t>
            </a:r>
            <a:endParaRPr lang="en-US" sz="32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DC9BB1-5496-F949-AE7A-076A68F667A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8457" y="2704494"/>
            <a:ext cx="5993884" cy="3462529"/>
          </a:xfrm>
        </p:spPr>
        <p:txBody>
          <a:bodyPr>
            <a:normAutofit lnSpcReduction="10000"/>
          </a:bodyPr>
          <a:lstStyle/>
          <a:p>
            <a:pPr marL="0" indent="0" algn="ctr">
              <a:buNone/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We will be the fastest growing and most popular yoghurt manufacturer in Dorset with:</a:t>
            </a:r>
          </a:p>
          <a:p>
            <a:pPr marL="0" lvl="0" indent="0">
              <a:buNone/>
            </a:pPr>
            <a:endParaRPr lang="en-US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/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Quality products that will stand out in the marketplace.</a:t>
            </a:r>
          </a:p>
          <a:p>
            <a:pPr lvl="0"/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Highly nutritious and tasty yoghurts. </a:t>
            </a:r>
          </a:p>
          <a:p>
            <a:pPr lvl="0"/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Bio organically packaged.</a:t>
            </a:r>
          </a:p>
          <a:p>
            <a:endParaRPr lang="en-US" dirty="0"/>
          </a:p>
        </p:txBody>
      </p:sp>
      <p:pic>
        <p:nvPicPr>
          <p:cNvPr id="6" name="Picture 5" descr="A picture containing plate, cake, food, fruit&#10;&#10;Description automatically generated">
            <a:extLst>
              <a:ext uri="{FF2B5EF4-FFF2-40B4-BE49-F238E27FC236}">
                <a16:creationId xmlns:a16="http://schemas.microsoft.com/office/drawing/2014/main" id="{C05AF6A3-85E4-EE4F-B53A-7C104A7B216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6926838" y="2191109"/>
            <a:ext cx="4616705" cy="3462529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3000"/>
              </a:prstClr>
            </a:outerShdw>
          </a:effectLst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07A7B0B7-AA1C-734B-87A8-56160029D9A7}"/>
              </a:ext>
            </a:extLst>
          </p:cNvPr>
          <p:cNvSpPr txBox="1"/>
          <p:nvPr/>
        </p:nvSpPr>
        <p:spPr>
          <a:xfrm>
            <a:off x="3215633" y="1961697"/>
            <a:ext cx="89159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Aim</a:t>
            </a:r>
          </a:p>
        </p:txBody>
      </p:sp>
      <p:pic>
        <p:nvPicPr>
          <p:cNvPr id="16" name="Picture 15" descr="Logo, company name&#10;&#10;Description automatically generated">
            <a:extLst>
              <a:ext uri="{FF2B5EF4-FFF2-40B4-BE49-F238E27FC236}">
                <a16:creationId xmlns:a16="http://schemas.microsoft.com/office/drawing/2014/main" id="{843EE178-1C4F-1146-864F-5D991AF852C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437811" y="0"/>
            <a:ext cx="1754397" cy="1762067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312533030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A292A307-799A-6145-887F-231530357FD5}"/>
              </a:ext>
            </a:extLst>
          </p:cNvPr>
          <p:cNvSpPr txBox="1"/>
          <p:nvPr/>
        </p:nvSpPr>
        <p:spPr>
          <a:xfrm>
            <a:off x="646112" y="452718"/>
            <a:ext cx="2700937" cy="839429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spcBef>
                <a:spcPct val="0"/>
              </a:spcBef>
              <a:spcAft>
                <a:spcPts val="600"/>
              </a:spcAft>
            </a:pPr>
            <a:r>
              <a:rPr lang="en-US" sz="3200" dirty="0">
                <a:solidFill>
                  <a:schemeClr val="tx2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Objectives: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DD18A19-2090-044F-A374-0DF3E65E68D8}"/>
              </a:ext>
            </a:extLst>
          </p:cNvPr>
          <p:cNvSpPr txBox="1"/>
          <p:nvPr/>
        </p:nvSpPr>
        <p:spPr>
          <a:xfrm>
            <a:off x="1996580" y="1437821"/>
            <a:ext cx="7851581" cy="143116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Aft>
                <a:spcPts val="600"/>
              </a:spcAft>
            </a:pPr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To maintain an unbeatable relationship with:</a:t>
            </a:r>
          </a:p>
          <a:p>
            <a:pPr algn="ctr">
              <a:spcAft>
                <a:spcPts val="600"/>
              </a:spcAft>
            </a:pPr>
            <a:endParaRPr lang="en-US" dirty="0"/>
          </a:p>
        </p:txBody>
      </p:sp>
      <p:graphicFrame>
        <p:nvGraphicFramePr>
          <p:cNvPr id="85" name="TextBox 13">
            <a:extLst>
              <a:ext uri="{FF2B5EF4-FFF2-40B4-BE49-F238E27FC236}">
                <a16:creationId xmlns:a16="http://schemas.microsoft.com/office/drawing/2014/main" id="{A88A492B-EBD0-42E1-A6F3-3B011F107BD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399149220"/>
              </p:ext>
            </p:extLst>
          </p:nvPr>
        </p:nvGraphicFramePr>
        <p:xfrm>
          <a:off x="1322295" y="3014657"/>
          <a:ext cx="9458417" cy="298711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66" name="Picture 65" descr="Logo, company name&#10;&#10;Description automatically generated">
            <a:extLst>
              <a:ext uri="{FF2B5EF4-FFF2-40B4-BE49-F238E27FC236}">
                <a16:creationId xmlns:a16="http://schemas.microsoft.com/office/drawing/2014/main" id="{CA939685-9A1A-9447-B59E-5609A9ACB23F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0437811" y="0"/>
            <a:ext cx="1754397" cy="1762067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334627267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" name="Picture 24">
            <a:extLst>
              <a:ext uri="{FF2B5EF4-FFF2-40B4-BE49-F238E27FC236}">
                <a16:creationId xmlns:a16="http://schemas.microsoft.com/office/drawing/2014/main" id="{DF19BAF3-7E20-4B9D-B544-BABAEEA1FA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27" name="Picture 26">
            <a:extLst>
              <a:ext uri="{FF2B5EF4-FFF2-40B4-BE49-F238E27FC236}">
                <a16:creationId xmlns:a16="http://schemas.microsoft.com/office/drawing/2014/main" id="{950648F4-ABCD-4DF0-8641-76CFB23547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29" name="Oval 28">
            <a:extLst>
              <a:ext uri="{FF2B5EF4-FFF2-40B4-BE49-F238E27FC236}">
                <a16:creationId xmlns:a16="http://schemas.microsoft.com/office/drawing/2014/main" id="{989BE678-777B-482A-A616-FEDC47B162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31" name="Picture 30">
            <a:extLst>
              <a:ext uri="{FF2B5EF4-FFF2-40B4-BE49-F238E27FC236}">
                <a16:creationId xmlns:a16="http://schemas.microsoft.com/office/drawing/2014/main" id="{CF1EB4BD-9C7E-4AA3-9681-C7EB0DA625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33" name="Picture 32">
            <a:extLst>
              <a:ext uri="{FF2B5EF4-FFF2-40B4-BE49-F238E27FC236}">
                <a16:creationId xmlns:a16="http://schemas.microsoft.com/office/drawing/2014/main" id="{94AAE3AA-3759-4D28-B0EF-575F25A514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35" name="Rectangle 34">
            <a:extLst>
              <a:ext uri="{FF2B5EF4-FFF2-40B4-BE49-F238E27FC236}">
                <a16:creationId xmlns:a16="http://schemas.microsoft.com/office/drawing/2014/main" id="{D28BE0C3-2102-4820-B88B-A448B184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B1C59DD-070D-D944-AB21-BCDC38D15D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7701" y="738045"/>
            <a:ext cx="5447071" cy="662880"/>
          </a:xfrm>
        </p:spPr>
        <p:txBody>
          <a:bodyPr vert="horz" lIns="91440" tIns="45720" rIns="91440" bIns="45720" rtlCol="0" anchor="t">
            <a:normAutofit fontScale="90000"/>
          </a:bodyPr>
          <a:lstStyle/>
          <a:p>
            <a:pPr>
              <a:lnSpc>
                <a:spcPct val="90000"/>
              </a:lnSpc>
            </a:pPr>
            <a:r>
              <a:rPr lang="en-US" sz="3600" dirty="0"/>
              <a:t>3. MISSION AND VISION </a:t>
            </a:r>
            <a:br>
              <a:rPr lang="en-US" sz="3600" dirty="0"/>
            </a:br>
            <a:endParaRPr lang="en-US" sz="3600" dirty="0"/>
          </a:p>
        </p:txBody>
      </p:sp>
      <p:pic>
        <p:nvPicPr>
          <p:cNvPr id="6" name="Picture 5" descr="Cows eating from trough">
            <a:extLst>
              <a:ext uri="{FF2B5EF4-FFF2-40B4-BE49-F238E27FC236}">
                <a16:creationId xmlns:a16="http://schemas.microsoft.com/office/drawing/2014/main" id="{055F1797-6948-4655-8EDE-895AEDCBD5F6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17156" r="18330"/>
          <a:stretch/>
        </p:blipFill>
        <p:spPr>
          <a:xfrm>
            <a:off x="7469395" y="2032247"/>
            <a:ext cx="4074904" cy="4216151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3000"/>
              </a:prstClr>
            </a:outerShdw>
          </a:effectLst>
        </p:spPr>
      </p:pic>
      <p:sp>
        <p:nvSpPr>
          <p:cNvPr id="37" name="Rectangle 36">
            <a:extLst>
              <a:ext uri="{FF2B5EF4-FFF2-40B4-BE49-F238E27FC236}">
                <a16:creationId xmlns:a16="http://schemas.microsoft.com/office/drawing/2014/main" id="{AA047838-7F9E-43CF-A116-26E7AAA8F8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42448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3A41A1A-FD6A-0846-8092-4225B56284D8}"/>
              </a:ext>
            </a:extLst>
          </p:cNvPr>
          <p:cNvSpPr txBox="1"/>
          <p:nvPr/>
        </p:nvSpPr>
        <p:spPr>
          <a:xfrm>
            <a:off x="2968077" y="1714005"/>
            <a:ext cx="122982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Mission</a:t>
            </a:r>
          </a:p>
        </p:txBody>
      </p:sp>
      <p:graphicFrame>
        <p:nvGraphicFramePr>
          <p:cNvPr id="39" name="TextBox 2">
            <a:extLst>
              <a:ext uri="{FF2B5EF4-FFF2-40B4-BE49-F238E27FC236}">
                <a16:creationId xmlns:a16="http://schemas.microsoft.com/office/drawing/2014/main" id="{FDD687F6-0EAA-46AC-B31C-971A33D6D23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375616524"/>
              </p:ext>
            </p:extLst>
          </p:nvPr>
        </p:nvGraphicFramePr>
        <p:xfrm>
          <a:off x="472140" y="1894940"/>
          <a:ext cx="7044852" cy="463653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  <p:pic>
        <p:nvPicPr>
          <p:cNvPr id="28" name="Picture 27" descr="Logo, company name&#10;&#10;Description automatically generated">
            <a:extLst>
              <a:ext uri="{FF2B5EF4-FFF2-40B4-BE49-F238E27FC236}">
                <a16:creationId xmlns:a16="http://schemas.microsoft.com/office/drawing/2014/main" id="{0596B231-46AC-774E-92E2-EDAA8C460765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10437811" y="0"/>
            <a:ext cx="1754397" cy="1762067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20578019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8" name="Picture 47">
            <a:extLst>
              <a:ext uri="{FF2B5EF4-FFF2-40B4-BE49-F238E27FC236}">
                <a16:creationId xmlns:a16="http://schemas.microsoft.com/office/drawing/2014/main" id="{DF19BAF3-7E20-4B9D-B544-BABAEEA1FA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50" name="Picture 49">
            <a:extLst>
              <a:ext uri="{FF2B5EF4-FFF2-40B4-BE49-F238E27FC236}">
                <a16:creationId xmlns:a16="http://schemas.microsoft.com/office/drawing/2014/main" id="{950648F4-ABCD-4DF0-8641-76CFB23547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52" name="Oval 51">
            <a:extLst>
              <a:ext uri="{FF2B5EF4-FFF2-40B4-BE49-F238E27FC236}">
                <a16:creationId xmlns:a16="http://schemas.microsoft.com/office/drawing/2014/main" id="{989BE678-777B-482A-A616-FEDC47B162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54" name="Picture 53">
            <a:extLst>
              <a:ext uri="{FF2B5EF4-FFF2-40B4-BE49-F238E27FC236}">
                <a16:creationId xmlns:a16="http://schemas.microsoft.com/office/drawing/2014/main" id="{CF1EB4BD-9C7E-4AA3-9681-C7EB0DA625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56" name="Picture 55">
            <a:extLst>
              <a:ext uri="{FF2B5EF4-FFF2-40B4-BE49-F238E27FC236}">
                <a16:creationId xmlns:a16="http://schemas.microsoft.com/office/drawing/2014/main" id="{94AAE3AA-3759-4D28-B0EF-575F25A514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58" name="Rectangle 57">
            <a:extLst>
              <a:ext uri="{FF2B5EF4-FFF2-40B4-BE49-F238E27FC236}">
                <a16:creationId xmlns:a16="http://schemas.microsoft.com/office/drawing/2014/main" id="{D28BE0C3-2102-4820-B88B-A448B184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01F4D7B-57AC-1647-86B2-325676928B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08212" y="522218"/>
            <a:ext cx="3000602" cy="76717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Vision</a:t>
            </a:r>
          </a:p>
        </p:txBody>
      </p:sp>
      <p:pic>
        <p:nvPicPr>
          <p:cNvPr id="43" name="Picture 4" descr="Sphere of mesh and nodes">
            <a:extLst>
              <a:ext uri="{FF2B5EF4-FFF2-40B4-BE49-F238E27FC236}">
                <a16:creationId xmlns:a16="http://schemas.microsoft.com/office/drawing/2014/main" id="{606CC224-0D50-4D9C-ADDC-26E3E96097E5}"/>
              </a:ext>
            </a:extLst>
          </p:cNvPr>
          <p:cNvPicPr>
            <a:picLocks noChangeAspect="1"/>
          </p:cNvPicPr>
          <p:nvPr/>
        </p:nvPicPr>
        <p:blipFill rotWithShape="1">
          <a:blip r:embed="rId7"/>
          <a:srcRect l="2561" r="-2" b="-2"/>
          <a:stretch/>
        </p:blipFill>
        <p:spPr>
          <a:xfrm>
            <a:off x="648930" y="2052213"/>
            <a:ext cx="4037013" cy="4196185"/>
          </a:xfrm>
          <a:prstGeom prst="rect">
            <a:avLst/>
          </a:prstGeom>
          <a:effectLst>
            <a:outerShdw blurRad="50800" dist="38100" dir="5400000" algn="t" rotWithShape="0">
              <a:prstClr val="black">
                <a:alpha val="43000"/>
              </a:prstClr>
            </a:outerShdw>
          </a:effectLst>
        </p:spPr>
      </p:pic>
      <p:graphicFrame>
        <p:nvGraphicFramePr>
          <p:cNvPr id="60" name="TextBox 2">
            <a:extLst>
              <a:ext uri="{FF2B5EF4-FFF2-40B4-BE49-F238E27FC236}">
                <a16:creationId xmlns:a16="http://schemas.microsoft.com/office/drawing/2014/main" id="{F4FAF33E-4AA6-4AE8-8464-46B9155636B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167607763"/>
              </p:ext>
            </p:extLst>
          </p:nvPr>
        </p:nvGraphicFramePr>
        <p:xfrm>
          <a:off x="5405273" y="2053054"/>
          <a:ext cx="5797877" cy="358099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  <p:pic>
        <p:nvPicPr>
          <p:cNvPr id="45" name="Picture 44" descr="Logo, company name&#10;&#10;Description automatically generated">
            <a:extLst>
              <a:ext uri="{FF2B5EF4-FFF2-40B4-BE49-F238E27FC236}">
                <a16:creationId xmlns:a16="http://schemas.microsoft.com/office/drawing/2014/main" id="{B182905E-C678-4740-8803-9415A66AFE86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10437811" y="0"/>
            <a:ext cx="1754397" cy="1762067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56304107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CuadroTexto 10">
            <a:extLst>
              <a:ext uri="{FF2B5EF4-FFF2-40B4-BE49-F238E27FC236}">
                <a16:creationId xmlns:a16="http://schemas.microsoft.com/office/drawing/2014/main" id="{C22A039E-03E1-3B44-BEBE-7637DCAAAA4C}"/>
              </a:ext>
            </a:extLst>
          </p:cNvPr>
          <p:cNvSpPr txBox="1"/>
          <p:nvPr/>
        </p:nvSpPr>
        <p:spPr>
          <a:xfrm>
            <a:off x="6212064" y="3714929"/>
            <a:ext cx="473206" cy="314894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pPr marL="285750" indent="-285750" algn="just">
              <a:lnSpc>
                <a:spcPct val="150000"/>
              </a:lnSpc>
              <a:buFont typeface="Wingdings" pitchFamily="2" charset="2"/>
              <a:buChar char="§"/>
            </a:pPr>
            <a:endParaRPr lang="en-US" sz="1100">
              <a:solidFill>
                <a:schemeClr val="bg1"/>
              </a:solidFill>
              <a:latin typeface="Arial"/>
              <a:cs typeface="Arial"/>
            </a:endParaRP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5327445C-59ED-4455-B6D8-E1CBEDF019C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58129" y="1627817"/>
            <a:ext cx="4897044" cy="4915858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150000"/>
              </a:lnSpc>
            </a:pPr>
            <a:endParaRPr lang="en-GB" sz="1600">
              <a:latin typeface="Arial Black"/>
              <a:cs typeface="Arial"/>
            </a:endParaRPr>
          </a:p>
          <a:p>
            <a:pPr>
              <a:lnSpc>
                <a:spcPct val="150000"/>
              </a:lnSpc>
            </a:pPr>
            <a:endParaRPr lang="en-GB" sz="1600" dirty="0">
              <a:latin typeface="Arial Black"/>
              <a:cs typeface="Arial"/>
            </a:endParaRPr>
          </a:p>
        </p:txBody>
      </p:sp>
      <p:graphicFrame>
        <p:nvGraphicFramePr>
          <p:cNvPr id="15" name="Content Placeholder 6">
            <a:extLst>
              <a:ext uri="{FF2B5EF4-FFF2-40B4-BE49-F238E27FC236}">
                <a16:creationId xmlns:a16="http://schemas.microsoft.com/office/drawing/2014/main" id="{C7D388EF-8EEC-4B71-8CAC-88148028B0CD}"/>
              </a:ext>
            </a:extLst>
          </p:cNvPr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4043919149"/>
              </p:ext>
            </p:extLst>
          </p:nvPr>
        </p:nvGraphicFramePr>
        <p:xfrm>
          <a:off x="792937" y="990383"/>
          <a:ext cx="10522072" cy="576398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2" name="TextBox 1">
            <a:extLst>
              <a:ext uri="{FF2B5EF4-FFF2-40B4-BE49-F238E27FC236}">
                <a16:creationId xmlns:a16="http://schemas.microsoft.com/office/drawing/2014/main" id="{EBF7FDC0-3EBC-4374-9EB8-5AB5E54670CE}"/>
              </a:ext>
            </a:extLst>
          </p:cNvPr>
          <p:cNvSpPr txBox="1"/>
          <p:nvPr/>
        </p:nvSpPr>
        <p:spPr>
          <a:xfrm>
            <a:off x="9662271" y="6019800"/>
            <a:ext cx="2743200" cy="33496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ct val="150000"/>
              </a:lnSpc>
            </a:pPr>
            <a:endParaRPr lang="en-GB" sz="1200">
              <a:latin typeface="Arial"/>
              <a:cs typeface="Arial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DDAA278-067E-E341-A9AD-5E71830E815A}"/>
              </a:ext>
            </a:extLst>
          </p:cNvPr>
          <p:cNvSpPr txBox="1"/>
          <p:nvPr/>
        </p:nvSpPr>
        <p:spPr>
          <a:xfrm>
            <a:off x="2923315" y="271221"/>
            <a:ext cx="444012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4. LEGAL COMPLIANCES</a:t>
            </a:r>
          </a:p>
        </p:txBody>
      </p:sp>
      <p:pic>
        <p:nvPicPr>
          <p:cNvPr id="14" name="Picture 13" descr="Logo, company name&#10;&#10;Description automatically generated">
            <a:extLst>
              <a:ext uri="{FF2B5EF4-FFF2-40B4-BE49-F238E27FC236}">
                <a16:creationId xmlns:a16="http://schemas.microsoft.com/office/drawing/2014/main" id="{523861EA-52E1-C249-BE8F-DF1791F023B8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0437811" y="0"/>
            <a:ext cx="1754397" cy="1762067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150276633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itle 15">
            <a:extLst>
              <a:ext uri="{FF2B5EF4-FFF2-40B4-BE49-F238E27FC236}">
                <a16:creationId xmlns:a16="http://schemas.microsoft.com/office/drawing/2014/main" id="{A1965F19-2A0F-4206-A2F2-FB5B3A9FD02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01758" y="373809"/>
            <a:ext cx="8841926" cy="675139"/>
          </a:xfrm>
        </p:spPr>
        <p:txBody>
          <a:bodyPr/>
          <a:lstStyle/>
          <a:p>
            <a:pPr algn="ctr"/>
            <a:r>
              <a:rPr lang="en-GB" sz="3200" dirty="0">
                <a:solidFill>
                  <a:schemeClr val="accent4">
                    <a:lumMod val="40000"/>
                    <a:lumOff val="6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5. MANAGEMENT PROCESS / MARKETING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58BE749-B46A-E64B-9AD9-B76A325DB44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274825" y="2130168"/>
            <a:ext cx="6268246" cy="3942332"/>
          </a:xfrm>
        </p:spPr>
        <p:txBody>
          <a:bodyPr vert="horz" lIns="91440" tIns="45720" rIns="91440" bIns="45720" rtlCol="0" anchor="ctr">
            <a:noAutofit/>
          </a:bodyPr>
          <a:lstStyle/>
          <a:p>
            <a:pPr>
              <a:buFont typeface="Arial" charset="2"/>
              <a:buChar char="•"/>
            </a:pPr>
            <a:endParaRPr lang="en-US" sz="1400">
              <a:latin typeface="Century Gothic"/>
              <a:ea typeface="+mn-lt"/>
              <a:cs typeface="+mn-lt"/>
            </a:endParaRPr>
          </a:p>
          <a:p>
            <a:pPr marL="285750" indent="-285750">
              <a:lnSpc>
                <a:spcPct val="90000"/>
              </a:lnSpc>
              <a:buFont typeface="Arial" charset="2"/>
              <a:buChar char="•"/>
            </a:pPr>
            <a:endParaRPr lang="en-US" sz="1400" b="0" i="0" kern="1200" cap="all">
              <a:latin typeface="+mn-lt"/>
            </a:endParaRPr>
          </a:p>
        </p:txBody>
      </p:sp>
      <p:pic>
        <p:nvPicPr>
          <p:cNvPr id="48" name="Graphic 47" descr="Target Audience">
            <a:extLst>
              <a:ext uri="{FF2B5EF4-FFF2-40B4-BE49-F238E27FC236}">
                <a16:creationId xmlns:a16="http://schemas.microsoft.com/office/drawing/2014/main" id="{AF73B9F1-A7FD-4B94-B142-6A6B0D539EBD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39651" y="4934309"/>
            <a:ext cx="1923691" cy="1923691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3" name="CuadroTexto 2">
            <a:extLst>
              <a:ext uri="{FF2B5EF4-FFF2-40B4-BE49-F238E27FC236}">
                <a16:creationId xmlns:a16="http://schemas.microsoft.com/office/drawing/2014/main" id="{F7936E8A-B8B4-204D-9062-A9CCFDCDCE0F}"/>
              </a:ext>
            </a:extLst>
          </p:cNvPr>
          <p:cNvSpPr txBox="1"/>
          <p:nvPr/>
        </p:nvSpPr>
        <p:spPr>
          <a:xfrm>
            <a:off x="9506847" y="6076531"/>
            <a:ext cx="184731" cy="369332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endParaRPr lang="es-GB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427A47CD-8C5D-440E-B37D-0AA6C8540ABB}"/>
              </a:ext>
            </a:extLst>
          </p:cNvPr>
          <p:cNvSpPr txBox="1"/>
          <p:nvPr/>
        </p:nvSpPr>
        <p:spPr>
          <a:xfrm>
            <a:off x="2500422" y="1411979"/>
            <a:ext cx="7551174" cy="517064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 fontAlgn="base">
              <a:buFont typeface="Wingdings" pitchFamily="2" charset="2"/>
              <a:buChar char="Ø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 Revenues are expected to grow to £ 948.5 million at a combined annual rate of 2.4% for the five years to 2021-22. 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​</a:t>
            </a:r>
          </a:p>
          <a:p>
            <a:pPr fontAlgn="base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​</a:t>
            </a:r>
          </a:p>
          <a:p>
            <a:pPr marL="285750" indent="-285750" fontAlgn="base">
              <a:buFont typeface="Wingdings" pitchFamily="2" charset="2"/>
              <a:buChar char="Ø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The industry has been heavily influenced by changes in consumer preferences yogurt has gained popularity.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​</a:t>
            </a:r>
          </a:p>
          <a:p>
            <a:pPr fontAlgn="base"/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​</a:t>
            </a:r>
          </a:p>
          <a:p>
            <a:pPr marL="285750" indent="-285750" fontAlgn="base">
              <a:buFont typeface="Wingdings" pitchFamily="2" charset="2"/>
              <a:buChar char="Ø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 78% of adults in the UK eat yogurt, and 51% consume  twice a week.  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​</a:t>
            </a:r>
          </a:p>
          <a:p>
            <a:pPr fontAlgn="base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​</a:t>
            </a:r>
          </a:p>
          <a:p>
            <a:pPr marL="285750" indent="-285750" fontAlgn="base">
              <a:buFont typeface="Wingdings" pitchFamily="2" charset="2"/>
              <a:buChar char="Ø"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Yogurt is suitable for breakfast, snacks, dips, and desserts unique and versatile</a:t>
            </a:r>
          </a:p>
          <a:p>
            <a:endParaRPr lang="en-GB" dirty="0"/>
          </a:p>
        </p:txBody>
      </p:sp>
      <p:pic>
        <p:nvPicPr>
          <p:cNvPr id="9" name="Picture 8" descr="Logo, company name&#10;&#10;Description automatically generated">
            <a:extLst>
              <a:ext uri="{FF2B5EF4-FFF2-40B4-BE49-F238E27FC236}">
                <a16:creationId xmlns:a16="http://schemas.microsoft.com/office/drawing/2014/main" id="{DDAF8559-8464-7948-B236-03EF86BA4F4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437811" y="0"/>
            <a:ext cx="1754397" cy="1762067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287403275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678DC9-4648-44B0-9986-6F025B1F2D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1674" y="498132"/>
            <a:ext cx="9964992" cy="75216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6. MANAGEMENT PROCESS / FINANCE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AEB7B605-8524-44F0-B3B5-BE1D00FE045E}"/>
              </a:ext>
            </a:extLst>
          </p:cNvPr>
          <p:cNvSpPr txBox="1"/>
          <p:nvPr/>
        </p:nvSpPr>
        <p:spPr>
          <a:xfrm>
            <a:off x="2150066" y="1569398"/>
            <a:ext cx="8623495" cy="496958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285750" indent="-285750" fontAlgn="base">
              <a:buFont typeface="Wingdings" pitchFamily="2" charset="2"/>
              <a:buChar char="Ø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 Yogurt market across the UK is on the rise,  best products without compromise. healthy bacterial yogurt,  trends are promising.​</a:t>
            </a:r>
          </a:p>
          <a:p>
            <a:pPr fontAlgn="base"/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​</a:t>
            </a:r>
          </a:p>
          <a:p>
            <a:pPr marL="285750" indent="-285750" fontAlgn="base">
              <a:buFont typeface="Wingdings" pitchFamily="2" charset="2"/>
              <a:buChar char="Ø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Our company will focus the initial marketing campaign on developing different promotions and subscription plans.​</a:t>
            </a:r>
          </a:p>
          <a:p>
            <a:pPr fontAlgn="base"/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​</a:t>
            </a:r>
          </a:p>
          <a:p>
            <a:pPr marL="285750" indent="-285750" fontAlgn="base">
              <a:buFont typeface="Wingdings" pitchFamily="2" charset="2"/>
              <a:buChar char="Ø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For the grand opening we will include press releases in the social media and local newspapers and radio.​</a:t>
            </a:r>
          </a:p>
          <a:p>
            <a:pPr fontAlgn="base"/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​</a:t>
            </a:r>
          </a:p>
          <a:p>
            <a:pPr marL="285750" indent="-285750" fontAlgn="base">
              <a:buFont typeface="Wingdings" pitchFamily="2" charset="2"/>
              <a:buChar char="Ø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Offering a give-away is also on the table, for the first 500 orders online via our website we will send a free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Pirin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yogurt t-shirt​</a:t>
            </a:r>
          </a:p>
          <a:p>
            <a:pPr fontAlgn="base"/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​</a:t>
            </a:r>
          </a:p>
          <a:p>
            <a:pPr marL="285750" indent="-285750" fontAlgn="base">
              <a:buFont typeface="Wingdings" pitchFamily="2" charset="2"/>
              <a:buChar char="Ø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We will introduce a loyalty program for our customers based on purchases and points.</a:t>
            </a: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accent1"/>
              </a:buClr>
              <a:buSzPct val="80000"/>
              <a:buFont typeface="Wingdings 3" charset="2"/>
              <a:buChar char=""/>
            </a:pPr>
            <a:endParaRPr lang="en-US" dirty="0"/>
          </a:p>
        </p:txBody>
      </p:sp>
      <p:pic>
        <p:nvPicPr>
          <p:cNvPr id="36" name="Graphic 35" descr="Board Of Directors outline">
            <a:extLst>
              <a:ext uri="{FF2B5EF4-FFF2-40B4-BE49-F238E27FC236}">
                <a16:creationId xmlns:a16="http://schemas.microsoft.com/office/drawing/2014/main" id="{088A3331-A7AF-4F5E-91CD-C95BD257478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/>
        </p:blipFill>
        <p:spPr>
          <a:xfrm>
            <a:off x="396079" y="4875572"/>
            <a:ext cx="1468154" cy="1780191"/>
          </a:xfrm>
          <a:prstGeom prst="rect">
            <a:avLst/>
          </a:prstGeom>
        </p:spPr>
      </p:pic>
      <p:sp>
        <p:nvSpPr>
          <p:cNvPr id="4" name="CuadroTexto 3">
            <a:extLst>
              <a:ext uri="{FF2B5EF4-FFF2-40B4-BE49-F238E27FC236}">
                <a16:creationId xmlns:a16="http://schemas.microsoft.com/office/drawing/2014/main" id="{5CFCC17C-3CA4-7045-8A7B-69A9B16BD3AE}"/>
              </a:ext>
            </a:extLst>
          </p:cNvPr>
          <p:cNvSpPr txBox="1"/>
          <p:nvPr/>
        </p:nvSpPr>
        <p:spPr>
          <a:xfrm>
            <a:off x="9304012" y="6211669"/>
            <a:ext cx="184731" cy="276999"/>
          </a:xfrm>
          <a:prstGeom prst="rect">
            <a:avLst/>
          </a:prstGeom>
          <a:noFill/>
        </p:spPr>
        <p:txBody>
          <a:bodyPr wrap="none" lIns="91440" tIns="45720" rIns="91440" bIns="45720" rtlCol="0" anchor="t">
            <a:spAutoFit/>
          </a:bodyPr>
          <a:lstStyle/>
          <a:p>
            <a:endParaRPr lang="es-GB" sz="1200"/>
          </a:p>
        </p:txBody>
      </p:sp>
      <p:pic>
        <p:nvPicPr>
          <p:cNvPr id="8" name="Picture 7" descr="Logo, company name&#10;&#10;Description automatically generated">
            <a:extLst>
              <a:ext uri="{FF2B5EF4-FFF2-40B4-BE49-F238E27FC236}">
                <a16:creationId xmlns:a16="http://schemas.microsoft.com/office/drawing/2014/main" id="{13A4254F-07EE-8E47-869C-BF52BFB5571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437811" y="0"/>
            <a:ext cx="1754397" cy="1762067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156645144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49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94" name="Google Shape;2494;p67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spcFirstLastPara="1" vert="horz" wrap="square" lIns="0" tIns="0" rIns="0" bIns="0" rtlCol="0" anchor="ctr" anchorCtr="0">
            <a:noAutofit/>
          </a:bodyPr>
          <a:lstStyle/>
          <a:p>
            <a:r>
              <a:rPr lang="en" sz="3200" dirty="0">
                <a:latin typeface="Arial" panose="020B0604020202020204" pitchFamily="34" charset="0"/>
                <a:cs typeface="Arial" panose="020B0604020202020204" pitchFamily="34" charset="0"/>
              </a:rPr>
              <a:t>PREDICTED GROWTH</a:t>
            </a:r>
            <a:endParaRPr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496" name="Google Shape;2496;p67"/>
          <p:cNvSpPr txBox="1">
            <a:spLocks noGrp="1"/>
          </p:cNvSpPr>
          <p:nvPr>
            <p:ph type="subTitle" idx="4294967295"/>
          </p:nvPr>
        </p:nvSpPr>
        <p:spPr>
          <a:xfrm rot="10800000" flipV="1">
            <a:off x="7134225" y="4859338"/>
            <a:ext cx="5057775" cy="225425"/>
          </a:xfrm>
          <a:prstGeom prst="rect">
            <a:avLst/>
          </a:prstGeom>
        </p:spPr>
        <p:txBody>
          <a:bodyPr spcFirstLastPara="1" vert="horz" wrap="square" lIns="0" tIns="0" rIns="0" bIns="0" rtlCol="0" anchor="ctr" anchorCtr="0">
            <a:noAutofit/>
          </a:bodyPr>
          <a:lstStyle/>
          <a:p>
            <a:pPr marL="0" indent="0">
              <a:spcBef>
                <a:spcPts val="0"/>
              </a:spcBef>
              <a:buNone/>
            </a:pPr>
            <a:r>
              <a:rPr lang="en-GB" sz="1600" b="1"/>
              <a:t>         2020                     2021                      2022</a:t>
            </a:r>
            <a:endParaRPr sz="1600" b="1"/>
          </a:p>
        </p:txBody>
      </p:sp>
      <p:pic>
        <p:nvPicPr>
          <p:cNvPr id="2495" name="Google Shape;2495;p67" descr="Chart&#10;&#10;Description automatically generated with medium confidence">
            <a:hlinkClick r:id="rId3"/>
          </p:cNvPr>
          <p:cNvPicPr preferRelativeResize="0"/>
          <p:nvPr/>
        </p:nvPicPr>
        <p:blipFill rotWithShape="1">
          <a:blip r:embed="rId4">
            <a:alphaModFix/>
          </a:blip>
          <a:srcRect l="8411" t="5968" r="2976" b="12500"/>
          <a:stretch/>
        </p:blipFill>
        <p:spPr>
          <a:xfrm>
            <a:off x="5772148" y="1981666"/>
            <a:ext cx="5057777" cy="2877453"/>
          </a:xfrm>
          <a:prstGeom prst="rect">
            <a:avLst/>
          </a:prstGeom>
          <a:noFill/>
          <a:ln>
            <a:noFill/>
          </a:ln>
        </p:spPr>
      </p:pic>
      <p:sp>
        <p:nvSpPr>
          <p:cNvPr id="2497" name="Google Shape;2497;p67"/>
          <p:cNvSpPr txBox="1"/>
          <p:nvPr/>
        </p:nvSpPr>
        <p:spPr>
          <a:xfrm>
            <a:off x="960012" y="4512784"/>
            <a:ext cx="2637600" cy="88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algn="r"/>
            <a:r>
              <a:rPr lang="en" sz="2133" dirty="0">
                <a:latin typeface="Cairo"/>
                <a:ea typeface="Cairo"/>
                <a:cs typeface="Cairo"/>
                <a:sym typeface="Cairo"/>
              </a:rPr>
              <a:t>Sold jars for third year of operating </a:t>
            </a:r>
            <a:endParaRPr sz="2133" dirty="0">
              <a:latin typeface="Cairo"/>
              <a:ea typeface="Cairo"/>
              <a:cs typeface="Cairo"/>
              <a:sym typeface="Cairo"/>
            </a:endParaRPr>
          </a:p>
        </p:txBody>
      </p:sp>
      <p:sp>
        <p:nvSpPr>
          <p:cNvPr id="2498" name="Google Shape;2498;p67"/>
          <p:cNvSpPr txBox="1"/>
          <p:nvPr/>
        </p:nvSpPr>
        <p:spPr>
          <a:xfrm>
            <a:off x="-207" y="1356967"/>
            <a:ext cx="3597808" cy="11847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algn="r"/>
            <a:r>
              <a:rPr lang="en" sz="4000" dirty="0">
                <a:solidFill>
                  <a:schemeClr val="dk2"/>
                </a:solidFill>
                <a:latin typeface="Staatliches"/>
                <a:ea typeface="Staatliches"/>
                <a:cs typeface="Staatliches"/>
                <a:sym typeface="Staatliches"/>
              </a:rPr>
              <a:t>+</a:t>
            </a:r>
            <a:r>
              <a:rPr lang="en" sz="4000" dirty="0">
                <a:latin typeface="Staatliches"/>
                <a:ea typeface="Staatliches"/>
                <a:cs typeface="Staatliches"/>
                <a:sym typeface="Staatliches"/>
              </a:rPr>
              <a:t>250,000</a:t>
            </a:r>
            <a:endParaRPr sz="4000" dirty="0">
              <a:latin typeface="Staatliches"/>
              <a:ea typeface="Staatliches"/>
              <a:cs typeface="Staatliches"/>
              <a:sym typeface="Staatliches"/>
            </a:endParaRPr>
          </a:p>
        </p:txBody>
      </p:sp>
      <p:sp>
        <p:nvSpPr>
          <p:cNvPr id="2499" name="Google Shape;2499;p67"/>
          <p:cNvSpPr txBox="1"/>
          <p:nvPr/>
        </p:nvSpPr>
        <p:spPr>
          <a:xfrm>
            <a:off x="960012" y="2541800"/>
            <a:ext cx="2637600" cy="887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algn="r"/>
            <a:r>
              <a:rPr lang="en" sz="2000" dirty="0">
                <a:latin typeface="Arial" panose="020B0604020202020204" pitchFamily="34" charset="0"/>
                <a:ea typeface="Cairo"/>
                <a:cs typeface="Arial" panose="020B0604020202020204" pitchFamily="34" charset="0"/>
                <a:sym typeface="Cairo"/>
              </a:rPr>
              <a:t>Sold jars for first year </a:t>
            </a:r>
            <a:endParaRPr sz="2000" dirty="0">
              <a:latin typeface="Arial" panose="020B0604020202020204" pitchFamily="34" charset="0"/>
              <a:ea typeface="Cairo"/>
              <a:cs typeface="Arial" panose="020B0604020202020204" pitchFamily="34" charset="0"/>
              <a:sym typeface="Cairo"/>
            </a:endParaRPr>
          </a:p>
        </p:txBody>
      </p:sp>
      <p:sp>
        <p:nvSpPr>
          <p:cNvPr id="2500" name="Google Shape;2500;p67"/>
          <p:cNvSpPr txBox="1"/>
          <p:nvPr/>
        </p:nvSpPr>
        <p:spPr>
          <a:xfrm>
            <a:off x="960000" y="3952784"/>
            <a:ext cx="2637600" cy="560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algn="r"/>
            <a:r>
              <a:rPr lang="en" sz="4000" dirty="0">
                <a:latin typeface="Arial" panose="020B0604020202020204" pitchFamily="34" charset="0"/>
                <a:ea typeface="Staatliches"/>
                <a:cs typeface="Arial" panose="020B0604020202020204" pitchFamily="34" charset="0"/>
                <a:sym typeface="Staatliches"/>
              </a:rPr>
              <a:t>+510,000</a:t>
            </a:r>
            <a:endParaRPr sz="4000" dirty="0">
              <a:latin typeface="Arial" panose="020B0604020202020204" pitchFamily="34" charset="0"/>
              <a:ea typeface="Staatliches"/>
              <a:cs typeface="Arial" panose="020B0604020202020204" pitchFamily="34" charset="0"/>
              <a:sym typeface="Staatliches"/>
            </a:endParaRPr>
          </a:p>
        </p:txBody>
      </p:sp>
      <p:sp>
        <p:nvSpPr>
          <p:cNvPr id="2501" name="Google Shape;2501;p67"/>
          <p:cNvSpPr/>
          <p:nvPr/>
        </p:nvSpPr>
        <p:spPr>
          <a:xfrm>
            <a:off x="4000433" y="2215467"/>
            <a:ext cx="888800" cy="888800"/>
          </a:xfrm>
          <a:prstGeom prst="ellipse">
            <a:avLst/>
          </a:prstGeom>
          <a:solidFill>
            <a:schemeClr val="lt1"/>
          </a:solidFill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endParaRPr sz="2400"/>
          </a:p>
        </p:txBody>
      </p:sp>
      <p:sp>
        <p:nvSpPr>
          <p:cNvPr id="2502" name="Google Shape;2502;p67"/>
          <p:cNvSpPr/>
          <p:nvPr/>
        </p:nvSpPr>
        <p:spPr>
          <a:xfrm>
            <a:off x="4000433" y="4196633"/>
            <a:ext cx="888800" cy="888800"/>
          </a:xfrm>
          <a:prstGeom prst="ellipse">
            <a:avLst/>
          </a:prstGeom>
          <a:solidFill>
            <a:schemeClr val="lt1"/>
          </a:solidFill>
          <a:ln w="9525" cap="flat" cmpd="sng">
            <a:solidFill>
              <a:schemeClr val="dk1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121900" tIns="121900" rIns="121900" bIns="121900" anchor="ctr" anchorCtr="0">
            <a:noAutofit/>
          </a:bodyPr>
          <a:lstStyle/>
          <a:p>
            <a:endParaRPr sz="2400"/>
          </a:p>
        </p:txBody>
      </p:sp>
      <p:grpSp>
        <p:nvGrpSpPr>
          <p:cNvPr id="2503" name="Google Shape;2503;p67"/>
          <p:cNvGrpSpPr/>
          <p:nvPr/>
        </p:nvGrpSpPr>
        <p:grpSpPr>
          <a:xfrm>
            <a:off x="4199100" y="4422926"/>
            <a:ext cx="491488" cy="436193"/>
            <a:chOff x="3527093" y="3810570"/>
            <a:chExt cx="403300" cy="357927"/>
          </a:xfrm>
        </p:grpSpPr>
        <p:sp>
          <p:nvSpPr>
            <p:cNvPr id="2504" name="Google Shape;2504;p67"/>
            <p:cNvSpPr/>
            <p:nvPr/>
          </p:nvSpPr>
          <p:spPr>
            <a:xfrm>
              <a:off x="3565647" y="3848469"/>
              <a:ext cx="314625" cy="314756"/>
            </a:xfrm>
            <a:custGeom>
              <a:avLst/>
              <a:gdLst/>
              <a:ahLst/>
              <a:cxnLst/>
              <a:rect l="l" t="t" r="r" b="b"/>
              <a:pathLst>
                <a:path w="11996" h="12001" extrusionOk="0">
                  <a:moveTo>
                    <a:pt x="6000" y="0"/>
                  </a:moveTo>
                  <a:cubicBezTo>
                    <a:pt x="2685" y="0"/>
                    <a:pt x="0" y="2690"/>
                    <a:pt x="0" y="6001"/>
                  </a:cubicBezTo>
                  <a:cubicBezTo>
                    <a:pt x="0" y="9316"/>
                    <a:pt x="2685" y="12001"/>
                    <a:pt x="6000" y="12001"/>
                  </a:cubicBezTo>
                  <a:cubicBezTo>
                    <a:pt x="9311" y="12001"/>
                    <a:pt x="11996" y="9316"/>
                    <a:pt x="11996" y="6001"/>
                  </a:cubicBezTo>
                  <a:cubicBezTo>
                    <a:pt x="11996" y="2690"/>
                    <a:pt x="9311" y="0"/>
                    <a:pt x="6000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2505" name="Google Shape;2505;p67"/>
            <p:cNvSpPr/>
            <p:nvPr/>
          </p:nvSpPr>
          <p:spPr>
            <a:xfrm>
              <a:off x="3722251" y="3939189"/>
              <a:ext cx="83823" cy="109946"/>
            </a:xfrm>
            <a:custGeom>
              <a:avLst/>
              <a:gdLst/>
              <a:ahLst/>
              <a:cxnLst/>
              <a:rect l="l" t="t" r="r" b="b"/>
              <a:pathLst>
                <a:path w="3196" h="4192" extrusionOk="0">
                  <a:moveTo>
                    <a:pt x="1" y="1"/>
                  </a:moveTo>
                  <a:lnTo>
                    <a:pt x="39" y="2575"/>
                  </a:lnTo>
                  <a:lnTo>
                    <a:pt x="1959" y="4192"/>
                  </a:lnTo>
                  <a:lnTo>
                    <a:pt x="2118" y="3961"/>
                  </a:lnTo>
                  <a:cubicBezTo>
                    <a:pt x="3196" y="2373"/>
                    <a:pt x="2185" y="213"/>
                    <a:pt x="275" y="25"/>
                  </a:cubicBezTo>
                  <a:lnTo>
                    <a:pt x="1" y="1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2506" name="Google Shape;2506;p67"/>
            <p:cNvSpPr/>
            <p:nvPr/>
          </p:nvSpPr>
          <p:spPr>
            <a:xfrm>
              <a:off x="3721884" y="3873463"/>
              <a:ext cx="140973" cy="217951"/>
            </a:xfrm>
            <a:custGeom>
              <a:avLst/>
              <a:gdLst/>
              <a:ahLst/>
              <a:cxnLst/>
              <a:rect l="l" t="t" r="r" b="b"/>
              <a:pathLst>
                <a:path w="5375" h="8310" extrusionOk="0">
                  <a:moveTo>
                    <a:pt x="0" y="0"/>
                  </a:moveTo>
                  <a:lnTo>
                    <a:pt x="15" y="2541"/>
                  </a:lnTo>
                  <a:lnTo>
                    <a:pt x="246" y="2560"/>
                  </a:lnTo>
                  <a:cubicBezTo>
                    <a:pt x="1535" y="2671"/>
                    <a:pt x="2531" y="3748"/>
                    <a:pt x="2536" y="5048"/>
                  </a:cubicBezTo>
                  <a:cubicBezTo>
                    <a:pt x="2536" y="5562"/>
                    <a:pt x="2377" y="6068"/>
                    <a:pt x="2079" y="6486"/>
                  </a:cubicBezTo>
                  <a:lnTo>
                    <a:pt x="1949" y="6674"/>
                  </a:lnTo>
                  <a:lnTo>
                    <a:pt x="3893" y="8310"/>
                  </a:lnTo>
                  <a:lnTo>
                    <a:pt x="4052" y="8098"/>
                  </a:lnTo>
                  <a:lnTo>
                    <a:pt x="4066" y="8079"/>
                  </a:lnTo>
                  <a:lnTo>
                    <a:pt x="4129" y="7997"/>
                  </a:lnTo>
                  <a:cubicBezTo>
                    <a:pt x="5178" y="6539"/>
                    <a:pt x="5375" y="4629"/>
                    <a:pt x="4639" y="2988"/>
                  </a:cubicBezTo>
                  <a:cubicBezTo>
                    <a:pt x="3907" y="1347"/>
                    <a:pt x="2353" y="221"/>
                    <a:pt x="568" y="34"/>
                  </a:cubicBezTo>
                  <a:cubicBezTo>
                    <a:pt x="520" y="29"/>
                    <a:pt x="472" y="24"/>
                    <a:pt x="424" y="19"/>
                  </a:cubicBezTo>
                  <a:lnTo>
                    <a:pt x="395" y="19"/>
                  </a:lnTo>
                  <a:lnTo>
                    <a:pt x="284" y="1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2507" name="Google Shape;2507;p67"/>
            <p:cNvSpPr/>
            <p:nvPr/>
          </p:nvSpPr>
          <p:spPr>
            <a:xfrm>
              <a:off x="3721622" y="3816287"/>
              <a:ext cx="202712" cy="307072"/>
            </a:xfrm>
            <a:custGeom>
              <a:avLst/>
              <a:gdLst/>
              <a:ahLst/>
              <a:cxnLst/>
              <a:rect l="l" t="t" r="r" b="b"/>
              <a:pathLst>
                <a:path w="7729" h="11708" extrusionOk="0">
                  <a:moveTo>
                    <a:pt x="448" y="0"/>
                  </a:moveTo>
                  <a:cubicBezTo>
                    <a:pt x="203" y="0"/>
                    <a:pt x="1" y="202"/>
                    <a:pt x="1" y="453"/>
                  </a:cubicBezTo>
                  <a:lnTo>
                    <a:pt x="10" y="2214"/>
                  </a:lnTo>
                  <a:lnTo>
                    <a:pt x="251" y="2223"/>
                  </a:lnTo>
                  <a:cubicBezTo>
                    <a:pt x="2123" y="2300"/>
                    <a:pt x="3792" y="3407"/>
                    <a:pt x="4586" y="5106"/>
                  </a:cubicBezTo>
                  <a:cubicBezTo>
                    <a:pt x="5380" y="6799"/>
                    <a:pt x="5164" y="8796"/>
                    <a:pt x="4023" y="10278"/>
                  </a:cubicBezTo>
                  <a:lnTo>
                    <a:pt x="3874" y="10471"/>
                  </a:lnTo>
                  <a:lnTo>
                    <a:pt x="5221" y="11601"/>
                  </a:lnTo>
                  <a:cubicBezTo>
                    <a:pt x="5303" y="11674"/>
                    <a:pt x="5404" y="11707"/>
                    <a:pt x="5510" y="11707"/>
                  </a:cubicBezTo>
                  <a:lnTo>
                    <a:pt x="5563" y="11707"/>
                  </a:lnTo>
                  <a:cubicBezTo>
                    <a:pt x="5688" y="11693"/>
                    <a:pt x="5799" y="11625"/>
                    <a:pt x="5871" y="11524"/>
                  </a:cubicBezTo>
                  <a:cubicBezTo>
                    <a:pt x="7449" y="9393"/>
                    <a:pt x="7728" y="6564"/>
                    <a:pt x="6602" y="4158"/>
                  </a:cubicBezTo>
                  <a:cubicBezTo>
                    <a:pt x="5476" y="1752"/>
                    <a:pt x="3128" y="159"/>
                    <a:pt x="477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2508" name="Google Shape;2508;p67"/>
            <p:cNvSpPr/>
            <p:nvPr/>
          </p:nvSpPr>
          <p:spPr>
            <a:xfrm>
              <a:off x="3569161" y="3848469"/>
              <a:ext cx="154139" cy="158152"/>
            </a:xfrm>
            <a:custGeom>
              <a:avLst/>
              <a:gdLst/>
              <a:ahLst/>
              <a:cxnLst/>
              <a:rect l="l" t="t" r="r" b="b"/>
              <a:pathLst>
                <a:path w="5877" h="6030" extrusionOk="0">
                  <a:moveTo>
                    <a:pt x="5852" y="0"/>
                  </a:moveTo>
                  <a:cubicBezTo>
                    <a:pt x="3037" y="5"/>
                    <a:pt x="607" y="1968"/>
                    <a:pt x="1" y="4716"/>
                  </a:cubicBezTo>
                  <a:lnTo>
                    <a:pt x="5876" y="6029"/>
                  </a:lnTo>
                  <a:lnTo>
                    <a:pt x="5876" y="6029"/>
                  </a:lnTo>
                  <a:lnTo>
                    <a:pt x="5852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2509" name="Google Shape;2509;p67"/>
            <p:cNvSpPr/>
            <p:nvPr/>
          </p:nvSpPr>
          <p:spPr>
            <a:xfrm>
              <a:off x="3565647" y="3971764"/>
              <a:ext cx="157654" cy="185796"/>
            </a:xfrm>
            <a:custGeom>
              <a:avLst/>
              <a:gdLst/>
              <a:ahLst/>
              <a:cxnLst/>
              <a:rect l="l" t="t" r="r" b="b"/>
              <a:pathLst>
                <a:path w="6011" h="7084" extrusionOk="0">
                  <a:moveTo>
                    <a:pt x="140" y="0"/>
                  </a:moveTo>
                  <a:cubicBezTo>
                    <a:pt x="44" y="429"/>
                    <a:pt x="0" y="862"/>
                    <a:pt x="0" y="1300"/>
                  </a:cubicBezTo>
                  <a:cubicBezTo>
                    <a:pt x="0" y="3999"/>
                    <a:pt x="1800" y="6366"/>
                    <a:pt x="4398" y="7083"/>
                  </a:cubicBezTo>
                  <a:lnTo>
                    <a:pt x="6010" y="1333"/>
                  </a:lnTo>
                  <a:lnTo>
                    <a:pt x="140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2510" name="Google Shape;2510;p67"/>
            <p:cNvSpPr/>
            <p:nvPr/>
          </p:nvSpPr>
          <p:spPr>
            <a:xfrm>
              <a:off x="3663056" y="4134558"/>
              <a:ext cx="83587" cy="28667"/>
            </a:xfrm>
            <a:custGeom>
              <a:avLst/>
              <a:gdLst/>
              <a:ahLst/>
              <a:cxnLst/>
              <a:rect l="l" t="t" r="r" b="b"/>
              <a:pathLst>
                <a:path w="3187" h="1093" extrusionOk="0">
                  <a:moveTo>
                    <a:pt x="646" y="1"/>
                  </a:moveTo>
                  <a:lnTo>
                    <a:pt x="1" y="640"/>
                  </a:lnTo>
                  <a:cubicBezTo>
                    <a:pt x="727" y="939"/>
                    <a:pt x="1502" y="1093"/>
                    <a:pt x="2282" y="1093"/>
                  </a:cubicBezTo>
                  <a:cubicBezTo>
                    <a:pt x="2585" y="1093"/>
                    <a:pt x="2888" y="1069"/>
                    <a:pt x="3186" y="1025"/>
                  </a:cubicBezTo>
                  <a:cubicBezTo>
                    <a:pt x="2272" y="886"/>
                    <a:pt x="1401" y="535"/>
                    <a:pt x="646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2511" name="Google Shape;2511;p67"/>
            <p:cNvSpPr/>
            <p:nvPr/>
          </p:nvSpPr>
          <p:spPr>
            <a:xfrm>
              <a:off x="3569293" y="3848469"/>
              <a:ext cx="153378" cy="133918"/>
            </a:xfrm>
            <a:custGeom>
              <a:avLst/>
              <a:gdLst/>
              <a:ahLst/>
              <a:cxnLst/>
              <a:rect l="l" t="t" r="r" b="b"/>
              <a:pathLst>
                <a:path w="5848" h="5106" extrusionOk="0">
                  <a:moveTo>
                    <a:pt x="5847" y="0"/>
                  </a:moveTo>
                  <a:cubicBezTo>
                    <a:pt x="3032" y="10"/>
                    <a:pt x="602" y="1968"/>
                    <a:pt x="1" y="4716"/>
                  </a:cubicBezTo>
                  <a:lnTo>
                    <a:pt x="1733" y="5106"/>
                  </a:lnTo>
                  <a:cubicBezTo>
                    <a:pt x="2075" y="2844"/>
                    <a:pt x="3667" y="977"/>
                    <a:pt x="5847" y="284"/>
                  </a:cubicBezTo>
                  <a:lnTo>
                    <a:pt x="5847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2512" name="Google Shape;2512;p67"/>
            <p:cNvSpPr/>
            <p:nvPr/>
          </p:nvSpPr>
          <p:spPr>
            <a:xfrm>
              <a:off x="3650939" y="3931269"/>
              <a:ext cx="39551" cy="33833"/>
            </a:xfrm>
            <a:custGeom>
              <a:avLst/>
              <a:gdLst/>
              <a:ahLst/>
              <a:cxnLst/>
              <a:rect l="l" t="t" r="r" b="b"/>
              <a:pathLst>
                <a:path w="1508" h="1290" extrusionOk="0">
                  <a:moveTo>
                    <a:pt x="859" y="0"/>
                  </a:moveTo>
                  <a:cubicBezTo>
                    <a:pt x="700" y="0"/>
                    <a:pt x="538" y="60"/>
                    <a:pt x="405" y="192"/>
                  </a:cubicBezTo>
                  <a:cubicBezTo>
                    <a:pt x="1" y="596"/>
                    <a:pt x="290" y="1289"/>
                    <a:pt x="862" y="1289"/>
                  </a:cubicBezTo>
                  <a:cubicBezTo>
                    <a:pt x="1218" y="1289"/>
                    <a:pt x="1507" y="1001"/>
                    <a:pt x="1507" y="645"/>
                  </a:cubicBezTo>
                  <a:cubicBezTo>
                    <a:pt x="1507" y="258"/>
                    <a:pt x="1191" y="0"/>
                    <a:pt x="859" y="0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2513" name="Google Shape;2513;p67"/>
            <p:cNvSpPr/>
            <p:nvPr/>
          </p:nvSpPr>
          <p:spPr>
            <a:xfrm>
              <a:off x="3551248" y="3971764"/>
              <a:ext cx="135072" cy="185796"/>
            </a:xfrm>
            <a:custGeom>
              <a:avLst/>
              <a:gdLst/>
              <a:ahLst/>
              <a:cxnLst/>
              <a:rect l="l" t="t" r="r" b="b"/>
              <a:pathLst>
                <a:path w="5150" h="7084" extrusionOk="0">
                  <a:moveTo>
                    <a:pt x="689" y="0"/>
                  </a:moveTo>
                  <a:cubicBezTo>
                    <a:pt x="1" y="3118"/>
                    <a:pt x="1872" y="6232"/>
                    <a:pt x="4947" y="7083"/>
                  </a:cubicBezTo>
                  <a:lnTo>
                    <a:pt x="5149" y="6371"/>
                  </a:lnTo>
                  <a:cubicBezTo>
                    <a:pt x="3407" y="5274"/>
                    <a:pt x="2354" y="3359"/>
                    <a:pt x="2354" y="1300"/>
                  </a:cubicBezTo>
                  <a:cubicBezTo>
                    <a:pt x="2354" y="996"/>
                    <a:pt x="2373" y="693"/>
                    <a:pt x="2421" y="395"/>
                  </a:cubicBezTo>
                  <a:lnTo>
                    <a:pt x="689" y="0"/>
                  </a:ln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2514" name="Google Shape;2514;p67"/>
            <p:cNvSpPr/>
            <p:nvPr/>
          </p:nvSpPr>
          <p:spPr>
            <a:xfrm>
              <a:off x="3527093" y="3810570"/>
              <a:ext cx="403300" cy="357927"/>
            </a:xfrm>
            <a:custGeom>
              <a:avLst/>
              <a:gdLst/>
              <a:ahLst/>
              <a:cxnLst/>
              <a:rect l="l" t="t" r="r" b="b"/>
              <a:pathLst>
                <a:path w="15377" h="13647" extrusionOk="0">
                  <a:moveTo>
                    <a:pt x="5576" y="4857"/>
                  </a:moveTo>
                  <a:cubicBezTo>
                    <a:pt x="5579" y="4857"/>
                    <a:pt x="5581" y="4857"/>
                    <a:pt x="5584" y="4857"/>
                  </a:cubicBezTo>
                  <a:cubicBezTo>
                    <a:pt x="5936" y="4857"/>
                    <a:pt x="6109" y="5280"/>
                    <a:pt x="5859" y="5526"/>
                  </a:cubicBezTo>
                  <a:cubicBezTo>
                    <a:pt x="5779" y="5605"/>
                    <a:pt x="5681" y="5641"/>
                    <a:pt x="5585" y="5641"/>
                  </a:cubicBezTo>
                  <a:cubicBezTo>
                    <a:pt x="5384" y="5641"/>
                    <a:pt x="5190" y="5484"/>
                    <a:pt x="5190" y="5247"/>
                  </a:cubicBezTo>
                  <a:cubicBezTo>
                    <a:pt x="5190" y="5033"/>
                    <a:pt x="5363" y="4857"/>
                    <a:pt x="5576" y="4857"/>
                  </a:cubicBezTo>
                  <a:close/>
                  <a:moveTo>
                    <a:pt x="7206" y="1720"/>
                  </a:moveTo>
                  <a:lnTo>
                    <a:pt x="7211" y="2422"/>
                  </a:lnTo>
                  <a:lnTo>
                    <a:pt x="7220" y="4934"/>
                  </a:lnTo>
                  <a:lnTo>
                    <a:pt x="7230" y="7152"/>
                  </a:lnTo>
                  <a:lnTo>
                    <a:pt x="1932" y="5973"/>
                  </a:lnTo>
                  <a:cubicBezTo>
                    <a:pt x="2293" y="4636"/>
                    <a:pt x="3121" y="3476"/>
                    <a:pt x="4271" y="2701"/>
                  </a:cubicBezTo>
                  <a:lnTo>
                    <a:pt x="5233" y="4462"/>
                  </a:lnTo>
                  <a:cubicBezTo>
                    <a:pt x="4843" y="4636"/>
                    <a:pt x="4636" y="5073"/>
                    <a:pt x="4757" y="5482"/>
                  </a:cubicBezTo>
                  <a:cubicBezTo>
                    <a:pt x="4862" y="5856"/>
                    <a:pt x="5205" y="6110"/>
                    <a:pt x="5587" y="6110"/>
                  </a:cubicBezTo>
                  <a:cubicBezTo>
                    <a:pt x="5623" y="6110"/>
                    <a:pt x="5659" y="6108"/>
                    <a:pt x="5695" y="6103"/>
                  </a:cubicBezTo>
                  <a:cubicBezTo>
                    <a:pt x="6118" y="6050"/>
                    <a:pt x="6441" y="5694"/>
                    <a:pt x="6450" y="5266"/>
                  </a:cubicBezTo>
                  <a:cubicBezTo>
                    <a:pt x="6460" y="4838"/>
                    <a:pt x="6152" y="4472"/>
                    <a:pt x="5733" y="4395"/>
                  </a:cubicBezTo>
                  <a:lnTo>
                    <a:pt x="4670" y="2451"/>
                  </a:lnTo>
                  <a:cubicBezTo>
                    <a:pt x="5445" y="2013"/>
                    <a:pt x="6316" y="1763"/>
                    <a:pt x="7206" y="1720"/>
                  </a:cubicBezTo>
                  <a:close/>
                  <a:moveTo>
                    <a:pt x="7692" y="5179"/>
                  </a:moveTo>
                  <a:cubicBezTo>
                    <a:pt x="9410" y="5352"/>
                    <a:pt x="10319" y="7296"/>
                    <a:pt x="9352" y="8725"/>
                  </a:cubicBezTo>
                  <a:lnTo>
                    <a:pt x="7701" y="7335"/>
                  </a:lnTo>
                  <a:lnTo>
                    <a:pt x="7692" y="5179"/>
                  </a:lnTo>
                  <a:close/>
                  <a:moveTo>
                    <a:pt x="7864" y="473"/>
                  </a:moveTo>
                  <a:cubicBezTo>
                    <a:pt x="7869" y="473"/>
                    <a:pt x="7874" y="473"/>
                    <a:pt x="7879" y="473"/>
                  </a:cubicBezTo>
                  <a:cubicBezTo>
                    <a:pt x="10439" y="623"/>
                    <a:pt x="12710" y="2162"/>
                    <a:pt x="13798" y="4486"/>
                  </a:cubicBezTo>
                  <a:cubicBezTo>
                    <a:pt x="14885" y="6806"/>
                    <a:pt x="14611" y="9539"/>
                    <a:pt x="13086" y="11598"/>
                  </a:cubicBezTo>
                  <a:cubicBezTo>
                    <a:pt x="13052" y="11646"/>
                    <a:pt x="12994" y="11675"/>
                    <a:pt x="12937" y="11675"/>
                  </a:cubicBezTo>
                  <a:cubicBezTo>
                    <a:pt x="12884" y="11675"/>
                    <a:pt x="12836" y="11661"/>
                    <a:pt x="12797" y="11627"/>
                  </a:cubicBezTo>
                  <a:lnTo>
                    <a:pt x="11637" y="10650"/>
                  </a:lnTo>
                  <a:cubicBezTo>
                    <a:pt x="12215" y="9904"/>
                    <a:pt x="12576" y="9014"/>
                    <a:pt x="12691" y="8081"/>
                  </a:cubicBezTo>
                  <a:cubicBezTo>
                    <a:pt x="12706" y="7936"/>
                    <a:pt x="12595" y="7816"/>
                    <a:pt x="12455" y="7816"/>
                  </a:cubicBezTo>
                  <a:cubicBezTo>
                    <a:pt x="12335" y="7816"/>
                    <a:pt x="12234" y="7903"/>
                    <a:pt x="12220" y="8018"/>
                  </a:cubicBezTo>
                  <a:cubicBezTo>
                    <a:pt x="12123" y="8827"/>
                    <a:pt x="11825" y="9592"/>
                    <a:pt x="11349" y="10251"/>
                  </a:cubicBezTo>
                  <a:cubicBezTo>
                    <a:pt x="11329" y="10275"/>
                    <a:pt x="11310" y="10304"/>
                    <a:pt x="11291" y="10328"/>
                  </a:cubicBezTo>
                  <a:lnTo>
                    <a:pt x="11277" y="10347"/>
                  </a:lnTo>
                  <a:lnTo>
                    <a:pt x="9713" y="9029"/>
                  </a:lnTo>
                  <a:cubicBezTo>
                    <a:pt x="10940" y="7292"/>
                    <a:pt x="9809" y="4881"/>
                    <a:pt x="7687" y="4708"/>
                  </a:cubicBezTo>
                  <a:lnTo>
                    <a:pt x="7677" y="2663"/>
                  </a:lnTo>
                  <a:cubicBezTo>
                    <a:pt x="7721" y="2663"/>
                    <a:pt x="7764" y="2668"/>
                    <a:pt x="7802" y="2672"/>
                  </a:cubicBezTo>
                  <a:lnTo>
                    <a:pt x="7831" y="2672"/>
                  </a:lnTo>
                  <a:cubicBezTo>
                    <a:pt x="7875" y="2672"/>
                    <a:pt x="7923" y="2677"/>
                    <a:pt x="7966" y="2682"/>
                  </a:cubicBezTo>
                  <a:cubicBezTo>
                    <a:pt x="10208" y="2923"/>
                    <a:pt x="11979" y="4688"/>
                    <a:pt x="12229" y="6926"/>
                  </a:cubicBezTo>
                  <a:cubicBezTo>
                    <a:pt x="12239" y="7046"/>
                    <a:pt x="12340" y="7138"/>
                    <a:pt x="12460" y="7138"/>
                  </a:cubicBezTo>
                  <a:cubicBezTo>
                    <a:pt x="12600" y="7138"/>
                    <a:pt x="12710" y="7013"/>
                    <a:pt x="12696" y="6873"/>
                  </a:cubicBezTo>
                  <a:cubicBezTo>
                    <a:pt x="12407" y="4289"/>
                    <a:pt x="10276" y="2297"/>
                    <a:pt x="7677" y="2191"/>
                  </a:cubicBezTo>
                  <a:lnTo>
                    <a:pt x="7673" y="680"/>
                  </a:lnTo>
                  <a:cubicBezTo>
                    <a:pt x="7668" y="627"/>
                    <a:pt x="7687" y="574"/>
                    <a:pt x="7721" y="536"/>
                  </a:cubicBezTo>
                  <a:cubicBezTo>
                    <a:pt x="7756" y="496"/>
                    <a:pt x="7807" y="473"/>
                    <a:pt x="7864" y="473"/>
                  </a:cubicBezTo>
                  <a:close/>
                  <a:moveTo>
                    <a:pt x="1826" y="6435"/>
                  </a:moveTo>
                  <a:lnTo>
                    <a:pt x="7177" y="7624"/>
                  </a:lnTo>
                  <a:lnTo>
                    <a:pt x="5709" y="12897"/>
                  </a:lnTo>
                  <a:cubicBezTo>
                    <a:pt x="3342" y="12132"/>
                    <a:pt x="1740" y="9928"/>
                    <a:pt x="1740" y="7446"/>
                  </a:cubicBezTo>
                  <a:lnTo>
                    <a:pt x="1735" y="7446"/>
                  </a:lnTo>
                  <a:cubicBezTo>
                    <a:pt x="1735" y="7109"/>
                    <a:pt x="1769" y="6767"/>
                    <a:pt x="1826" y="6435"/>
                  </a:cubicBezTo>
                  <a:close/>
                  <a:moveTo>
                    <a:pt x="7596" y="7864"/>
                  </a:moveTo>
                  <a:lnTo>
                    <a:pt x="9236" y="9245"/>
                  </a:lnTo>
                  <a:lnTo>
                    <a:pt x="11161" y="10862"/>
                  </a:lnTo>
                  <a:lnTo>
                    <a:pt x="11695" y="11314"/>
                  </a:lnTo>
                  <a:cubicBezTo>
                    <a:pt x="10613" y="12503"/>
                    <a:pt x="9078" y="13176"/>
                    <a:pt x="7470" y="13176"/>
                  </a:cubicBezTo>
                  <a:lnTo>
                    <a:pt x="7466" y="13176"/>
                  </a:lnTo>
                  <a:cubicBezTo>
                    <a:pt x="7028" y="13176"/>
                    <a:pt x="6590" y="13128"/>
                    <a:pt x="6162" y="13027"/>
                  </a:cubicBezTo>
                  <a:lnTo>
                    <a:pt x="7596" y="7864"/>
                  </a:lnTo>
                  <a:close/>
                  <a:moveTo>
                    <a:pt x="7866" y="1"/>
                  </a:moveTo>
                  <a:cubicBezTo>
                    <a:pt x="7495" y="1"/>
                    <a:pt x="7196" y="300"/>
                    <a:pt x="7201" y="675"/>
                  </a:cubicBezTo>
                  <a:lnTo>
                    <a:pt x="7201" y="1253"/>
                  </a:lnTo>
                  <a:cubicBezTo>
                    <a:pt x="6229" y="1291"/>
                    <a:pt x="5281" y="1556"/>
                    <a:pt x="4439" y="2032"/>
                  </a:cubicBezTo>
                  <a:lnTo>
                    <a:pt x="3905" y="1056"/>
                  </a:lnTo>
                  <a:cubicBezTo>
                    <a:pt x="3862" y="979"/>
                    <a:pt x="3785" y="935"/>
                    <a:pt x="3698" y="935"/>
                  </a:cubicBezTo>
                  <a:lnTo>
                    <a:pt x="479" y="935"/>
                  </a:lnTo>
                  <a:lnTo>
                    <a:pt x="479" y="541"/>
                  </a:lnTo>
                  <a:cubicBezTo>
                    <a:pt x="486" y="375"/>
                    <a:pt x="365" y="292"/>
                    <a:pt x="243" y="292"/>
                  </a:cubicBezTo>
                  <a:cubicBezTo>
                    <a:pt x="122" y="292"/>
                    <a:pt x="0" y="375"/>
                    <a:pt x="7" y="541"/>
                  </a:cubicBezTo>
                  <a:lnTo>
                    <a:pt x="7" y="1797"/>
                  </a:lnTo>
                  <a:cubicBezTo>
                    <a:pt x="15" y="1946"/>
                    <a:pt x="129" y="2020"/>
                    <a:pt x="243" y="2020"/>
                  </a:cubicBezTo>
                  <a:cubicBezTo>
                    <a:pt x="358" y="2020"/>
                    <a:pt x="472" y="1946"/>
                    <a:pt x="479" y="1797"/>
                  </a:cubicBezTo>
                  <a:lnTo>
                    <a:pt x="479" y="1407"/>
                  </a:lnTo>
                  <a:lnTo>
                    <a:pt x="3559" y="1407"/>
                  </a:lnTo>
                  <a:lnTo>
                    <a:pt x="4035" y="2283"/>
                  </a:lnTo>
                  <a:cubicBezTo>
                    <a:pt x="3684" y="2514"/>
                    <a:pt x="3356" y="2788"/>
                    <a:pt x="3058" y="3086"/>
                  </a:cubicBezTo>
                  <a:cubicBezTo>
                    <a:pt x="614" y="5559"/>
                    <a:pt x="681" y="9553"/>
                    <a:pt x="3202" y="11945"/>
                  </a:cubicBezTo>
                  <a:cubicBezTo>
                    <a:pt x="4403" y="13083"/>
                    <a:pt x="5937" y="13646"/>
                    <a:pt x="7466" y="13646"/>
                  </a:cubicBezTo>
                  <a:cubicBezTo>
                    <a:pt x="9149" y="13646"/>
                    <a:pt x="10826" y="12965"/>
                    <a:pt x="12051" y="11622"/>
                  </a:cubicBezTo>
                  <a:lnTo>
                    <a:pt x="12494" y="11993"/>
                  </a:lnTo>
                  <a:cubicBezTo>
                    <a:pt x="12619" y="12100"/>
                    <a:pt x="12773" y="12151"/>
                    <a:pt x="12925" y="12151"/>
                  </a:cubicBezTo>
                  <a:cubicBezTo>
                    <a:pt x="13129" y="12151"/>
                    <a:pt x="13332" y="12058"/>
                    <a:pt x="13461" y="11882"/>
                  </a:cubicBezTo>
                  <a:cubicBezTo>
                    <a:pt x="15087" y="9678"/>
                    <a:pt x="15376" y="6762"/>
                    <a:pt x="14217" y="4284"/>
                  </a:cubicBezTo>
                  <a:cubicBezTo>
                    <a:pt x="13057" y="1811"/>
                    <a:pt x="10637" y="165"/>
                    <a:pt x="7904" y="2"/>
                  </a:cubicBezTo>
                  <a:lnTo>
                    <a:pt x="7908" y="2"/>
                  </a:lnTo>
                  <a:cubicBezTo>
                    <a:pt x="7894" y="1"/>
                    <a:pt x="7880" y="1"/>
                    <a:pt x="7866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</p:grpSp>
      <p:grpSp>
        <p:nvGrpSpPr>
          <p:cNvPr id="2515" name="Google Shape;2515;p67"/>
          <p:cNvGrpSpPr/>
          <p:nvPr/>
        </p:nvGrpSpPr>
        <p:grpSpPr>
          <a:xfrm>
            <a:off x="4197216" y="2408172"/>
            <a:ext cx="495193" cy="503297"/>
            <a:chOff x="865841" y="3373121"/>
            <a:chExt cx="355776" cy="361599"/>
          </a:xfrm>
        </p:grpSpPr>
        <p:sp>
          <p:nvSpPr>
            <p:cNvPr id="2516" name="Google Shape;2516;p67"/>
            <p:cNvSpPr/>
            <p:nvPr/>
          </p:nvSpPr>
          <p:spPr>
            <a:xfrm>
              <a:off x="872397" y="3378446"/>
              <a:ext cx="342531" cy="350950"/>
            </a:xfrm>
            <a:custGeom>
              <a:avLst/>
              <a:gdLst/>
              <a:ahLst/>
              <a:cxnLst/>
              <a:rect l="l" t="t" r="r" b="b"/>
              <a:pathLst>
                <a:path w="13060" h="13381" extrusionOk="0">
                  <a:moveTo>
                    <a:pt x="6535" y="0"/>
                  </a:moveTo>
                  <a:cubicBezTo>
                    <a:pt x="6351" y="0"/>
                    <a:pt x="6167" y="89"/>
                    <a:pt x="6059" y="267"/>
                  </a:cubicBezTo>
                  <a:lnTo>
                    <a:pt x="5265" y="1605"/>
                  </a:lnTo>
                  <a:cubicBezTo>
                    <a:pt x="5160" y="1776"/>
                    <a:pt x="4976" y="1874"/>
                    <a:pt x="4786" y="1874"/>
                  </a:cubicBezTo>
                  <a:cubicBezTo>
                    <a:pt x="4714" y="1874"/>
                    <a:pt x="4642" y="1860"/>
                    <a:pt x="4572" y="1831"/>
                  </a:cubicBezTo>
                  <a:lnTo>
                    <a:pt x="3143" y="1215"/>
                  </a:lnTo>
                  <a:cubicBezTo>
                    <a:pt x="3070" y="1184"/>
                    <a:pt x="2996" y="1170"/>
                    <a:pt x="2924" y="1170"/>
                  </a:cubicBezTo>
                  <a:cubicBezTo>
                    <a:pt x="2615" y="1170"/>
                    <a:pt x="2343" y="1434"/>
                    <a:pt x="2378" y="1773"/>
                  </a:cubicBezTo>
                  <a:lnTo>
                    <a:pt x="2517" y="3323"/>
                  </a:lnTo>
                  <a:cubicBezTo>
                    <a:pt x="2541" y="3597"/>
                    <a:pt x="2359" y="3852"/>
                    <a:pt x="2089" y="3910"/>
                  </a:cubicBezTo>
                  <a:lnTo>
                    <a:pt x="573" y="4256"/>
                  </a:lnTo>
                  <a:cubicBezTo>
                    <a:pt x="164" y="4347"/>
                    <a:pt x="1" y="4843"/>
                    <a:pt x="280" y="5156"/>
                  </a:cubicBezTo>
                  <a:lnTo>
                    <a:pt x="1300" y="6330"/>
                  </a:lnTo>
                  <a:cubicBezTo>
                    <a:pt x="1483" y="6537"/>
                    <a:pt x="1483" y="6845"/>
                    <a:pt x="1300" y="7056"/>
                  </a:cubicBezTo>
                  <a:lnTo>
                    <a:pt x="280" y="8226"/>
                  </a:lnTo>
                  <a:cubicBezTo>
                    <a:pt x="1" y="8538"/>
                    <a:pt x="164" y="9034"/>
                    <a:pt x="573" y="9126"/>
                  </a:cubicBezTo>
                  <a:lnTo>
                    <a:pt x="987" y="9222"/>
                  </a:lnTo>
                  <a:lnTo>
                    <a:pt x="1728" y="9390"/>
                  </a:lnTo>
                  <a:lnTo>
                    <a:pt x="2089" y="9472"/>
                  </a:lnTo>
                  <a:cubicBezTo>
                    <a:pt x="2359" y="9535"/>
                    <a:pt x="2537" y="9785"/>
                    <a:pt x="2513" y="10059"/>
                  </a:cubicBezTo>
                  <a:lnTo>
                    <a:pt x="2378" y="11608"/>
                  </a:lnTo>
                  <a:cubicBezTo>
                    <a:pt x="2347" y="11944"/>
                    <a:pt x="2616" y="12207"/>
                    <a:pt x="2925" y="12207"/>
                  </a:cubicBezTo>
                  <a:cubicBezTo>
                    <a:pt x="2996" y="12207"/>
                    <a:pt x="3070" y="12193"/>
                    <a:pt x="3143" y="12162"/>
                  </a:cubicBezTo>
                  <a:lnTo>
                    <a:pt x="4572" y="11551"/>
                  </a:lnTo>
                  <a:cubicBezTo>
                    <a:pt x="4644" y="11520"/>
                    <a:pt x="4718" y="11505"/>
                    <a:pt x="4791" y="11505"/>
                  </a:cubicBezTo>
                  <a:cubicBezTo>
                    <a:pt x="4980" y="11505"/>
                    <a:pt x="5161" y="11602"/>
                    <a:pt x="5265" y="11772"/>
                  </a:cubicBezTo>
                  <a:lnTo>
                    <a:pt x="6059" y="13110"/>
                  </a:lnTo>
                  <a:cubicBezTo>
                    <a:pt x="6165" y="13290"/>
                    <a:pt x="6348" y="13380"/>
                    <a:pt x="6531" y="13380"/>
                  </a:cubicBezTo>
                  <a:cubicBezTo>
                    <a:pt x="6714" y="13380"/>
                    <a:pt x="6899" y="13290"/>
                    <a:pt x="7007" y="13110"/>
                  </a:cubicBezTo>
                  <a:lnTo>
                    <a:pt x="7801" y="11772"/>
                  </a:lnTo>
                  <a:cubicBezTo>
                    <a:pt x="7905" y="11602"/>
                    <a:pt x="8086" y="11505"/>
                    <a:pt x="8274" y="11505"/>
                  </a:cubicBezTo>
                  <a:cubicBezTo>
                    <a:pt x="8348" y="11505"/>
                    <a:pt x="8422" y="11520"/>
                    <a:pt x="8494" y="11551"/>
                  </a:cubicBezTo>
                  <a:lnTo>
                    <a:pt x="9923" y="12162"/>
                  </a:lnTo>
                  <a:cubicBezTo>
                    <a:pt x="9995" y="12193"/>
                    <a:pt x="10069" y="12207"/>
                    <a:pt x="10141" y="12207"/>
                  </a:cubicBezTo>
                  <a:cubicBezTo>
                    <a:pt x="10449" y="12207"/>
                    <a:pt x="10719" y="11944"/>
                    <a:pt x="10688" y="11608"/>
                  </a:cubicBezTo>
                  <a:lnTo>
                    <a:pt x="10548" y="10054"/>
                  </a:lnTo>
                  <a:cubicBezTo>
                    <a:pt x="10524" y="9780"/>
                    <a:pt x="10707" y="9530"/>
                    <a:pt x="10976" y="9467"/>
                  </a:cubicBezTo>
                  <a:lnTo>
                    <a:pt x="12492" y="9126"/>
                  </a:lnTo>
                  <a:cubicBezTo>
                    <a:pt x="12901" y="9034"/>
                    <a:pt x="13060" y="8534"/>
                    <a:pt x="12786" y="8221"/>
                  </a:cubicBezTo>
                  <a:lnTo>
                    <a:pt x="11761" y="7052"/>
                  </a:lnTo>
                  <a:cubicBezTo>
                    <a:pt x="11578" y="6845"/>
                    <a:pt x="11578" y="6532"/>
                    <a:pt x="11761" y="6325"/>
                  </a:cubicBezTo>
                  <a:lnTo>
                    <a:pt x="12781" y="5156"/>
                  </a:lnTo>
                  <a:cubicBezTo>
                    <a:pt x="13060" y="4843"/>
                    <a:pt x="12896" y="4343"/>
                    <a:pt x="12487" y="4251"/>
                  </a:cubicBezTo>
                  <a:lnTo>
                    <a:pt x="10976" y="3910"/>
                  </a:lnTo>
                  <a:cubicBezTo>
                    <a:pt x="10707" y="3847"/>
                    <a:pt x="10524" y="3597"/>
                    <a:pt x="10548" y="3323"/>
                  </a:cubicBezTo>
                  <a:lnTo>
                    <a:pt x="10693" y="1773"/>
                  </a:lnTo>
                  <a:cubicBezTo>
                    <a:pt x="10724" y="1434"/>
                    <a:pt x="10451" y="1170"/>
                    <a:pt x="10141" y="1170"/>
                  </a:cubicBezTo>
                  <a:cubicBezTo>
                    <a:pt x="10069" y="1170"/>
                    <a:pt x="9995" y="1184"/>
                    <a:pt x="9923" y="1215"/>
                  </a:cubicBezTo>
                  <a:lnTo>
                    <a:pt x="8494" y="1831"/>
                  </a:lnTo>
                  <a:cubicBezTo>
                    <a:pt x="8424" y="1860"/>
                    <a:pt x="8351" y="1874"/>
                    <a:pt x="8280" y="1874"/>
                  </a:cubicBezTo>
                  <a:cubicBezTo>
                    <a:pt x="8090" y="1874"/>
                    <a:pt x="7907" y="1776"/>
                    <a:pt x="7806" y="1605"/>
                  </a:cubicBezTo>
                  <a:lnTo>
                    <a:pt x="7007" y="267"/>
                  </a:lnTo>
                  <a:cubicBezTo>
                    <a:pt x="6901" y="89"/>
                    <a:pt x="6718" y="0"/>
                    <a:pt x="6535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2517" name="Google Shape;2517;p67"/>
            <p:cNvSpPr/>
            <p:nvPr/>
          </p:nvSpPr>
          <p:spPr>
            <a:xfrm>
              <a:off x="1026615" y="3378446"/>
              <a:ext cx="50016" cy="49150"/>
            </a:xfrm>
            <a:custGeom>
              <a:avLst/>
              <a:gdLst/>
              <a:ahLst/>
              <a:cxnLst/>
              <a:rect l="l" t="t" r="r" b="b"/>
              <a:pathLst>
                <a:path w="1907" h="1874" extrusionOk="0">
                  <a:moveTo>
                    <a:pt x="655" y="0"/>
                  </a:moveTo>
                  <a:cubicBezTo>
                    <a:pt x="471" y="0"/>
                    <a:pt x="287" y="89"/>
                    <a:pt x="179" y="267"/>
                  </a:cubicBezTo>
                  <a:lnTo>
                    <a:pt x="1" y="570"/>
                  </a:lnTo>
                  <a:lnTo>
                    <a:pt x="617" y="1605"/>
                  </a:lnTo>
                  <a:cubicBezTo>
                    <a:pt x="722" y="1776"/>
                    <a:pt x="905" y="1874"/>
                    <a:pt x="1096" y="1874"/>
                  </a:cubicBezTo>
                  <a:cubicBezTo>
                    <a:pt x="1167" y="1874"/>
                    <a:pt x="1240" y="1860"/>
                    <a:pt x="1310" y="1831"/>
                  </a:cubicBezTo>
                  <a:lnTo>
                    <a:pt x="1906" y="1576"/>
                  </a:lnTo>
                  <a:lnTo>
                    <a:pt x="1127" y="267"/>
                  </a:lnTo>
                  <a:cubicBezTo>
                    <a:pt x="1021" y="89"/>
                    <a:pt x="838" y="0"/>
                    <a:pt x="655" y="0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2518" name="Google Shape;2518;p67"/>
            <p:cNvSpPr/>
            <p:nvPr/>
          </p:nvSpPr>
          <p:spPr>
            <a:xfrm>
              <a:off x="1114215" y="3409105"/>
              <a:ext cx="100845" cy="289630"/>
            </a:xfrm>
            <a:custGeom>
              <a:avLst/>
              <a:gdLst/>
              <a:ahLst/>
              <a:cxnLst/>
              <a:rect l="l" t="t" r="r" b="b"/>
              <a:pathLst>
                <a:path w="3845" h="11043" extrusionOk="0">
                  <a:moveTo>
                    <a:pt x="921" y="1"/>
                  </a:moveTo>
                  <a:cubicBezTo>
                    <a:pt x="849" y="1"/>
                    <a:pt x="775" y="15"/>
                    <a:pt x="703" y="46"/>
                  </a:cubicBezTo>
                  <a:lnTo>
                    <a:pt x="106" y="306"/>
                  </a:lnTo>
                  <a:cubicBezTo>
                    <a:pt x="154" y="397"/>
                    <a:pt x="178" y="498"/>
                    <a:pt x="169" y="604"/>
                  </a:cubicBezTo>
                  <a:lnTo>
                    <a:pt x="24" y="2154"/>
                  </a:lnTo>
                  <a:cubicBezTo>
                    <a:pt x="0" y="2428"/>
                    <a:pt x="183" y="2683"/>
                    <a:pt x="452" y="2741"/>
                  </a:cubicBezTo>
                  <a:lnTo>
                    <a:pt x="1968" y="3087"/>
                  </a:lnTo>
                  <a:cubicBezTo>
                    <a:pt x="2377" y="3178"/>
                    <a:pt x="2541" y="3674"/>
                    <a:pt x="2262" y="3987"/>
                  </a:cubicBezTo>
                  <a:lnTo>
                    <a:pt x="1242" y="5161"/>
                  </a:lnTo>
                  <a:cubicBezTo>
                    <a:pt x="1059" y="5368"/>
                    <a:pt x="1059" y="5676"/>
                    <a:pt x="1242" y="5887"/>
                  </a:cubicBezTo>
                  <a:lnTo>
                    <a:pt x="2262" y="7057"/>
                  </a:lnTo>
                  <a:cubicBezTo>
                    <a:pt x="2541" y="7369"/>
                    <a:pt x="2377" y="7865"/>
                    <a:pt x="1968" y="7961"/>
                  </a:cubicBezTo>
                  <a:lnTo>
                    <a:pt x="452" y="8303"/>
                  </a:lnTo>
                  <a:cubicBezTo>
                    <a:pt x="183" y="8366"/>
                    <a:pt x="0" y="8616"/>
                    <a:pt x="24" y="8890"/>
                  </a:cubicBezTo>
                  <a:lnTo>
                    <a:pt x="169" y="10439"/>
                  </a:lnTo>
                  <a:cubicBezTo>
                    <a:pt x="178" y="10545"/>
                    <a:pt x="154" y="10651"/>
                    <a:pt x="106" y="10743"/>
                  </a:cubicBezTo>
                  <a:lnTo>
                    <a:pt x="703" y="10998"/>
                  </a:lnTo>
                  <a:cubicBezTo>
                    <a:pt x="775" y="11028"/>
                    <a:pt x="849" y="11043"/>
                    <a:pt x="922" y="11043"/>
                  </a:cubicBezTo>
                  <a:cubicBezTo>
                    <a:pt x="1231" y="11043"/>
                    <a:pt x="1504" y="10780"/>
                    <a:pt x="1473" y="10444"/>
                  </a:cubicBezTo>
                  <a:lnTo>
                    <a:pt x="1328" y="8890"/>
                  </a:lnTo>
                  <a:cubicBezTo>
                    <a:pt x="1304" y="8616"/>
                    <a:pt x="1487" y="8366"/>
                    <a:pt x="1756" y="8303"/>
                  </a:cubicBezTo>
                  <a:lnTo>
                    <a:pt x="3272" y="7961"/>
                  </a:lnTo>
                  <a:cubicBezTo>
                    <a:pt x="3681" y="7870"/>
                    <a:pt x="3845" y="7369"/>
                    <a:pt x="3566" y="7057"/>
                  </a:cubicBezTo>
                  <a:lnTo>
                    <a:pt x="2541" y="5883"/>
                  </a:lnTo>
                  <a:cubicBezTo>
                    <a:pt x="2358" y="5676"/>
                    <a:pt x="2358" y="5363"/>
                    <a:pt x="2541" y="5156"/>
                  </a:cubicBezTo>
                  <a:lnTo>
                    <a:pt x="3561" y="3987"/>
                  </a:lnTo>
                  <a:cubicBezTo>
                    <a:pt x="3840" y="3674"/>
                    <a:pt x="3676" y="3174"/>
                    <a:pt x="3267" y="3082"/>
                  </a:cubicBezTo>
                  <a:lnTo>
                    <a:pt x="1756" y="2741"/>
                  </a:lnTo>
                  <a:cubicBezTo>
                    <a:pt x="1487" y="2678"/>
                    <a:pt x="1304" y="2428"/>
                    <a:pt x="1328" y="2154"/>
                  </a:cubicBezTo>
                  <a:lnTo>
                    <a:pt x="1473" y="604"/>
                  </a:lnTo>
                  <a:cubicBezTo>
                    <a:pt x="1504" y="265"/>
                    <a:pt x="1231" y="1"/>
                    <a:pt x="921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2519" name="Google Shape;2519;p67"/>
            <p:cNvSpPr/>
            <p:nvPr/>
          </p:nvSpPr>
          <p:spPr>
            <a:xfrm>
              <a:off x="1026615" y="3680167"/>
              <a:ext cx="50016" cy="49229"/>
            </a:xfrm>
            <a:custGeom>
              <a:avLst/>
              <a:gdLst/>
              <a:ahLst/>
              <a:cxnLst/>
              <a:rect l="l" t="t" r="r" b="b"/>
              <a:pathLst>
                <a:path w="1907" h="1877" extrusionOk="0">
                  <a:moveTo>
                    <a:pt x="1089" y="1"/>
                  </a:moveTo>
                  <a:cubicBezTo>
                    <a:pt x="900" y="1"/>
                    <a:pt x="717" y="98"/>
                    <a:pt x="617" y="268"/>
                  </a:cubicBezTo>
                  <a:lnTo>
                    <a:pt x="1" y="1307"/>
                  </a:lnTo>
                  <a:lnTo>
                    <a:pt x="179" y="1606"/>
                  </a:lnTo>
                  <a:cubicBezTo>
                    <a:pt x="287" y="1786"/>
                    <a:pt x="471" y="1876"/>
                    <a:pt x="655" y="1876"/>
                  </a:cubicBezTo>
                  <a:cubicBezTo>
                    <a:pt x="838" y="1876"/>
                    <a:pt x="1021" y="1786"/>
                    <a:pt x="1127" y="1606"/>
                  </a:cubicBezTo>
                  <a:lnTo>
                    <a:pt x="1906" y="302"/>
                  </a:lnTo>
                  <a:lnTo>
                    <a:pt x="1310" y="47"/>
                  </a:lnTo>
                  <a:cubicBezTo>
                    <a:pt x="1238" y="16"/>
                    <a:pt x="1163" y="1"/>
                    <a:pt x="1089" y="1"/>
                  </a:cubicBezTo>
                  <a:close/>
                </a:path>
              </a:pathLst>
            </a:custGeom>
            <a:solidFill>
              <a:schemeClr val="lt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2520" name="Google Shape;2520;p67"/>
            <p:cNvSpPr/>
            <p:nvPr/>
          </p:nvSpPr>
          <p:spPr>
            <a:xfrm>
              <a:off x="938910" y="3451306"/>
              <a:ext cx="214200" cy="204837"/>
            </a:xfrm>
            <a:custGeom>
              <a:avLst/>
              <a:gdLst/>
              <a:ahLst/>
              <a:cxnLst/>
              <a:rect l="l" t="t" r="r" b="b"/>
              <a:pathLst>
                <a:path w="8167" h="7810" extrusionOk="0">
                  <a:moveTo>
                    <a:pt x="3999" y="1"/>
                  </a:moveTo>
                  <a:cubicBezTo>
                    <a:pt x="1916" y="6"/>
                    <a:pt x="198" y="1642"/>
                    <a:pt x="102" y="3720"/>
                  </a:cubicBezTo>
                  <a:cubicBezTo>
                    <a:pt x="1" y="5804"/>
                    <a:pt x="1550" y="7594"/>
                    <a:pt x="3624" y="7791"/>
                  </a:cubicBezTo>
                  <a:cubicBezTo>
                    <a:pt x="3753" y="7804"/>
                    <a:pt x="3881" y="7810"/>
                    <a:pt x="4008" y="7810"/>
                  </a:cubicBezTo>
                  <a:cubicBezTo>
                    <a:pt x="5924" y="7810"/>
                    <a:pt x="7584" y="6407"/>
                    <a:pt x="7868" y="4476"/>
                  </a:cubicBezTo>
                  <a:cubicBezTo>
                    <a:pt x="8166" y="2416"/>
                    <a:pt x="6800" y="477"/>
                    <a:pt x="4755" y="78"/>
                  </a:cubicBezTo>
                  <a:cubicBezTo>
                    <a:pt x="4504" y="35"/>
                    <a:pt x="4254" y="10"/>
                    <a:pt x="3999" y="1"/>
                  </a:cubicBezTo>
                  <a:close/>
                </a:path>
              </a:pathLst>
            </a:custGeom>
            <a:solidFill>
              <a:schemeClr val="dk2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2521" name="Google Shape;2521;p67"/>
            <p:cNvSpPr/>
            <p:nvPr/>
          </p:nvSpPr>
          <p:spPr>
            <a:xfrm>
              <a:off x="972350" y="3491093"/>
              <a:ext cx="60218" cy="51485"/>
            </a:xfrm>
            <a:custGeom>
              <a:avLst/>
              <a:gdLst/>
              <a:ahLst/>
              <a:cxnLst/>
              <a:rect l="l" t="t" r="r" b="b"/>
              <a:pathLst>
                <a:path w="2296" h="1963" extrusionOk="0">
                  <a:moveTo>
                    <a:pt x="1316" y="406"/>
                  </a:moveTo>
                  <a:cubicBezTo>
                    <a:pt x="1458" y="406"/>
                    <a:pt x="1602" y="459"/>
                    <a:pt x="1719" y="577"/>
                  </a:cubicBezTo>
                  <a:cubicBezTo>
                    <a:pt x="2084" y="938"/>
                    <a:pt x="1824" y="1559"/>
                    <a:pt x="1314" y="1559"/>
                  </a:cubicBezTo>
                  <a:cubicBezTo>
                    <a:pt x="997" y="1559"/>
                    <a:pt x="737" y="1299"/>
                    <a:pt x="737" y="981"/>
                  </a:cubicBezTo>
                  <a:cubicBezTo>
                    <a:pt x="737" y="636"/>
                    <a:pt x="1021" y="406"/>
                    <a:pt x="1316" y="406"/>
                  </a:cubicBezTo>
                  <a:close/>
                  <a:moveTo>
                    <a:pt x="1305" y="0"/>
                  </a:moveTo>
                  <a:cubicBezTo>
                    <a:pt x="1065" y="0"/>
                    <a:pt x="820" y="89"/>
                    <a:pt x="622" y="288"/>
                  </a:cubicBezTo>
                  <a:cubicBezTo>
                    <a:pt x="1" y="909"/>
                    <a:pt x="439" y="1963"/>
                    <a:pt x="1314" y="1963"/>
                  </a:cubicBezTo>
                  <a:cubicBezTo>
                    <a:pt x="1853" y="1963"/>
                    <a:pt x="2291" y="1525"/>
                    <a:pt x="2296" y="981"/>
                  </a:cubicBezTo>
                  <a:cubicBezTo>
                    <a:pt x="2293" y="391"/>
                    <a:pt x="1809" y="0"/>
                    <a:pt x="1305" y="0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2522" name="Google Shape;2522;p67"/>
            <p:cNvSpPr/>
            <p:nvPr/>
          </p:nvSpPr>
          <p:spPr>
            <a:xfrm>
              <a:off x="1055020" y="3565264"/>
              <a:ext cx="60218" cy="51458"/>
            </a:xfrm>
            <a:custGeom>
              <a:avLst/>
              <a:gdLst/>
              <a:ahLst/>
              <a:cxnLst/>
              <a:rect l="l" t="t" r="r" b="b"/>
              <a:pathLst>
                <a:path w="2296" h="1962" extrusionOk="0">
                  <a:moveTo>
                    <a:pt x="982" y="405"/>
                  </a:moveTo>
                  <a:cubicBezTo>
                    <a:pt x="1300" y="405"/>
                    <a:pt x="1559" y="660"/>
                    <a:pt x="1559" y="978"/>
                  </a:cubicBezTo>
                  <a:cubicBezTo>
                    <a:pt x="1559" y="1326"/>
                    <a:pt x="1275" y="1556"/>
                    <a:pt x="979" y="1556"/>
                  </a:cubicBezTo>
                  <a:cubicBezTo>
                    <a:pt x="838" y="1556"/>
                    <a:pt x="695" y="1503"/>
                    <a:pt x="578" y="1387"/>
                  </a:cubicBezTo>
                  <a:cubicBezTo>
                    <a:pt x="212" y="1021"/>
                    <a:pt x="472" y="405"/>
                    <a:pt x="982" y="405"/>
                  </a:cubicBezTo>
                  <a:close/>
                  <a:moveTo>
                    <a:pt x="982" y="1"/>
                  </a:moveTo>
                  <a:cubicBezTo>
                    <a:pt x="443" y="1"/>
                    <a:pt x="5" y="439"/>
                    <a:pt x="0" y="978"/>
                  </a:cubicBezTo>
                  <a:cubicBezTo>
                    <a:pt x="0" y="1570"/>
                    <a:pt x="484" y="1962"/>
                    <a:pt x="988" y="1962"/>
                  </a:cubicBezTo>
                  <a:cubicBezTo>
                    <a:pt x="1229" y="1962"/>
                    <a:pt x="1475" y="1872"/>
                    <a:pt x="1675" y="1671"/>
                  </a:cubicBezTo>
                  <a:cubicBezTo>
                    <a:pt x="2296" y="1055"/>
                    <a:pt x="1858" y="1"/>
                    <a:pt x="982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2523" name="Google Shape;2523;p67"/>
            <p:cNvSpPr/>
            <p:nvPr/>
          </p:nvSpPr>
          <p:spPr>
            <a:xfrm>
              <a:off x="993595" y="3500246"/>
              <a:ext cx="106090" cy="101684"/>
            </a:xfrm>
            <a:custGeom>
              <a:avLst/>
              <a:gdLst/>
              <a:ahLst/>
              <a:cxnLst/>
              <a:rect l="l" t="t" r="r" b="b"/>
              <a:pathLst>
                <a:path w="4045" h="3877" extrusionOk="0">
                  <a:moveTo>
                    <a:pt x="3751" y="1"/>
                  </a:moveTo>
                  <a:cubicBezTo>
                    <a:pt x="3703" y="1"/>
                    <a:pt x="3653" y="20"/>
                    <a:pt x="3608" y="64"/>
                  </a:cubicBezTo>
                  <a:lnTo>
                    <a:pt x="148" y="3524"/>
                  </a:lnTo>
                  <a:cubicBezTo>
                    <a:pt x="1" y="3672"/>
                    <a:pt x="136" y="3876"/>
                    <a:pt x="292" y="3876"/>
                  </a:cubicBezTo>
                  <a:cubicBezTo>
                    <a:pt x="340" y="3876"/>
                    <a:pt x="389" y="3857"/>
                    <a:pt x="432" y="3813"/>
                  </a:cubicBezTo>
                  <a:lnTo>
                    <a:pt x="3897" y="353"/>
                  </a:lnTo>
                  <a:cubicBezTo>
                    <a:pt x="4044" y="205"/>
                    <a:pt x="3909" y="1"/>
                    <a:pt x="375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2524" name="Google Shape;2524;p67"/>
            <p:cNvSpPr/>
            <p:nvPr/>
          </p:nvSpPr>
          <p:spPr>
            <a:xfrm>
              <a:off x="933350" y="3446008"/>
              <a:ext cx="225425" cy="215459"/>
            </a:xfrm>
            <a:custGeom>
              <a:avLst/>
              <a:gdLst/>
              <a:ahLst/>
              <a:cxnLst/>
              <a:rect l="l" t="t" r="r" b="b"/>
              <a:pathLst>
                <a:path w="8595" h="8215" extrusionOk="0">
                  <a:moveTo>
                    <a:pt x="4211" y="1"/>
                  </a:moveTo>
                  <a:cubicBezTo>
                    <a:pt x="2017" y="6"/>
                    <a:pt x="213" y="1723"/>
                    <a:pt x="107" y="3913"/>
                  </a:cubicBezTo>
                  <a:cubicBezTo>
                    <a:pt x="1" y="6102"/>
                    <a:pt x="1632" y="7983"/>
                    <a:pt x="3812" y="8195"/>
                  </a:cubicBezTo>
                  <a:cubicBezTo>
                    <a:pt x="3947" y="8208"/>
                    <a:pt x="4082" y="8215"/>
                    <a:pt x="4215" y="8215"/>
                  </a:cubicBezTo>
                  <a:cubicBezTo>
                    <a:pt x="6233" y="8215"/>
                    <a:pt x="7979" y="6742"/>
                    <a:pt x="8277" y="4707"/>
                  </a:cubicBezTo>
                  <a:cubicBezTo>
                    <a:pt x="8595" y="2541"/>
                    <a:pt x="7156" y="506"/>
                    <a:pt x="5005" y="83"/>
                  </a:cubicBezTo>
                  <a:cubicBezTo>
                    <a:pt x="4989" y="79"/>
                    <a:pt x="4973" y="78"/>
                    <a:pt x="4958" y="78"/>
                  </a:cubicBezTo>
                  <a:cubicBezTo>
                    <a:pt x="4732" y="78"/>
                    <a:pt x="4680" y="427"/>
                    <a:pt x="4928" y="477"/>
                  </a:cubicBezTo>
                  <a:cubicBezTo>
                    <a:pt x="6867" y="862"/>
                    <a:pt x="8166" y="2695"/>
                    <a:pt x="7883" y="4654"/>
                  </a:cubicBezTo>
                  <a:cubicBezTo>
                    <a:pt x="7612" y="6486"/>
                    <a:pt x="6038" y="7818"/>
                    <a:pt x="4220" y="7818"/>
                  </a:cubicBezTo>
                  <a:cubicBezTo>
                    <a:pt x="4099" y="7818"/>
                    <a:pt x="3978" y="7813"/>
                    <a:pt x="3855" y="7801"/>
                  </a:cubicBezTo>
                  <a:cubicBezTo>
                    <a:pt x="1887" y="7613"/>
                    <a:pt x="415" y="5910"/>
                    <a:pt x="511" y="3937"/>
                  </a:cubicBezTo>
                  <a:cubicBezTo>
                    <a:pt x="602" y="1964"/>
                    <a:pt x="2234" y="410"/>
                    <a:pt x="4211" y="410"/>
                  </a:cubicBezTo>
                  <a:cubicBezTo>
                    <a:pt x="4481" y="410"/>
                    <a:pt x="4481" y="1"/>
                    <a:pt x="4211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  <p:sp>
          <p:nvSpPr>
            <p:cNvPr id="2525" name="Google Shape;2525;p67"/>
            <p:cNvSpPr/>
            <p:nvPr/>
          </p:nvSpPr>
          <p:spPr>
            <a:xfrm>
              <a:off x="865841" y="3373121"/>
              <a:ext cx="355776" cy="361599"/>
            </a:xfrm>
            <a:custGeom>
              <a:avLst/>
              <a:gdLst/>
              <a:ahLst/>
              <a:cxnLst/>
              <a:rect l="l" t="t" r="r" b="b"/>
              <a:pathLst>
                <a:path w="13565" h="13787" extrusionOk="0">
                  <a:moveTo>
                    <a:pt x="6783" y="1"/>
                  </a:moveTo>
                  <a:cubicBezTo>
                    <a:pt x="6533" y="1"/>
                    <a:pt x="6282" y="124"/>
                    <a:pt x="6136" y="369"/>
                  </a:cubicBezTo>
                  <a:lnTo>
                    <a:pt x="5342" y="1707"/>
                  </a:lnTo>
                  <a:cubicBezTo>
                    <a:pt x="5275" y="1815"/>
                    <a:pt x="5157" y="1878"/>
                    <a:pt x="5037" y="1878"/>
                  </a:cubicBezTo>
                  <a:cubicBezTo>
                    <a:pt x="4992" y="1878"/>
                    <a:pt x="4947" y="1869"/>
                    <a:pt x="4904" y="1851"/>
                  </a:cubicBezTo>
                  <a:lnTo>
                    <a:pt x="3475" y="1235"/>
                  </a:lnTo>
                  <a:cubicBezTo>
                    <a:pt x="3375" y="1192"/>
                    <a:pt x="3273" y="1173"/>
                    <a:pt x="3174" y="1173"/>
                  </a:cubicBezTo>
                  <a:cubicBezTo>
                    <a:pt x="2751" y="1173"/>
                    <a:pt x="2383" y="1535"/>
                    <a:pt x="2426" y="1995"/>
                  </a:cubicBezTo>
                  <a:lnTo>
                    <a:pt x="2565" y="3545"/>
                  </a:lnTo>
                  <a:cubicBezTo>
                    <a:pt x="2580" y="3718"/>
                    <a:pt x="2464" y="3877"/>
                    <a:pt x="2296" y="3915"/>
                  </a:cubicBezTo>
                  <a:lnTo>
                    <a:pt x="775" y="4262"/>
                  </a:lnTo>
                  <a:cubicBezTo>
                    <a:pt x="222" y="4387"/>
                    <a:pt x="1" y="5061"/>
                    <a:pt x="376" y="5494"/>
                  </a:cubicBezTo>
                  <a:lnTo>
                    <a:pt x="1401" y="6663"/>
                  </a:lnTo>
                  <a:cubicBezTo>
                    <a:pt x="1516" y="6793"/>
                    <a:pt x="1516" y="6990"/>
                    <a:pt x="1401" y="7125"/>
                  </a:cubicBezTo>
                  <a:lnTo>
                    <a:pt x="376" y="8294"/>
                  </a:lnTo>
                  <a:cubicBezTo>
                    <a:pt x="1" y="8722"/>
                    <a:pt x="222" y="9401"/>
                    <a:pt x="775" y="9526"/>
                  </a:cubicBezTo>
                  <a:lnTo>
                    <a:pt x="1194" y="9622"/>
                  </a:lnTo>
                  <a:cubicBezTo>
                    <a:pt x="1212" y="9626"/>
                    <a:pt x="1229" y="9628"/>
                    <a:pt x="1245" y="9628"/>
                  </a:cubicBezTo>
                  <a:cubicBezTo>
                    <a:pt x="1469" y="9628"/>
                    <a:pt x="1527" y="9281"/>
                    <a:pt x="1281" y="9223"/>
                  </a:cubicBezTo>
                  <a:lnTo>
                    <a:pt x="867" y="9126"/>
                  </a:lnTo>
                  <a:cubicBezTo>
                    <a:pt x="612" y="9069"/>
                    <a:pt x="511" y="8756"/>
                    <a:pt x="684" y="8559"/>
                  </a:cubicBezTo>
                  <a:lnTo>
                    <a:pt x="1704" y="7385"/>
                  </a:lnTo>
                  <a:cubicBezTo>
                    <a:pt x="1954" y="7101"/>
                    <a:pt x="1954" y="6677"/>
                    <a:pt x="1704" y="6393"/>
                  </a:cubicBezTo>
                  <a:lnTo>
                    <a:pt x="684" y="5224"/>
                  </a:lnTo>
                  <a:cubicBezTo>
                    <a:pt x="511" y="5022"/>
                    <a:pt x="612" y="4709"/>
                    <a:pt x="867" y="4652"/>
                  </a:cubicBezTo>
                  <a:lnTo>
                    <a:pt x="2387" y="4310"/>
                  </a:lnTo>
                  <a:cubicBezTo>
                    <a:pt x="2753" y="4228"/>
                    <a:pt x="3003" y="3886"/>
                    <a:pt x="2970" y="3506"/>
                  </a:cubicBezTo>
                  <a:lnTo>
                    <a:pt x="2830" y="1957"/>
                  </a:lnTo>
                  <a:cubicBezTo>
                    <a:pt x="2810" y="1745"/>
                    <a:pt x="2979" y="1578"/>
                    <a:pt x="3175" y="1578"/>
                  </a:cubicBezTo>
                  <a:cubicBezTo>
                    <a:pt x="3220" y="1578"/>
                    <a:pt x="3266" y="1587"/>
                    <a:pt x="3311" y="1606"/>
                  </a:cubicBezTo>
                  <a:lnTo>
                    <a:pt x="4740" y="2222"/>
                  </a:lnTo>
                  <a:cubicBezTo>
                    <a:pt x="4835" y="2261"/>
                    <a:pt x="4935" y="2280"/>
                    <a:pt x="5033" y="2280"/>
                  </a:cubicBezTo>
                  <a:cubicBezTo>
                    <a:pt x="5293" y="2280"/>
                    <a:pt x="5544" y="2148"/>
                    <a:pt x="5683" y="1914"/>
                  </a:cubicBezTo>
                  <a:lnTo>
                    <a:pt x="6482" y="576"/>
                  </a:lnTo>
                  <a:cubicBezTo>
                    <a:pt x="6549" y="463"/>
                    <a:pt x="6665" y="406"/>
                    <a:pt x="6780" y="406"/>
                  </a:cubicBezTo>
                  <a:cubicBezTo>
                    <a:pt x="6896" y="406"/>
                    <a:pt x="7011" y="463"/>
                    <a:pt x="7079" y="576"/>
                  </a:cubicBezTo>
                  <a:lnTo>
                    <a:pt x="7877" y="1914"/>
                  </a:lnTo>
                  <a:cubicBezTo>
                    <a:pt x="8017" y="2148"/>
                    <a:pt x="8268" y="2280"/>
                    <a:pt x="8528" y="2280"/>
                  </a:cubicBezTo>
                  <a:cubicBezTo>
                    <a:pt x="8626" y="2280"/>
                    <a:pt x="8726" y="2261"/>
                    <a:pt x="8821" y="2222"/>
                  </a:cubicBezTo>
                  <a:lnTo>
                    <a:pt x="10250" y="1606"/>
                  </a:lnTo>
                  <a:cubicBezTo>
                    <a:pt x="10294" y="1587"/>
                    <a:pt x="10340" y="1578"/>
                    <a:pt x="10384" y="1578"/>
                  </a:cubicBezTo>
                  <a:cubicBezTo>
                    <a:pt x="10578" y="1578"/>
                    <a:pt x="10750" y="1745"/>
                    <a:pt x="10731" y="1957"/>
                  </a:cubicBezTo>
                  <a:lnTo>
                    <a:pt x="10591" y="3506"/>
                  </a:lnTo>
                  <a:cubicBezTo>
                    <a:pt x="10558" y="3886"/>
                    <a:pt x="10808" y="4228"/>
                    <a:pt x="11174" y="4310"/>
                  </a:cubicBezTo>
                  <a:lnTo>
                    <a:pt x="12694" y="4656"/>
                  </a:lnTo>
                  <a:cubicBezTo>
                    <a:pt x="12949" y="4714"/>
                    <a:pt x="13050" y="5027"/>
                    <a:pt x="12877" y="5224"/>
                  </a:cubicBezTo>
                  <a:lnTo>
                    <a:pt x="11852" y="6398"/>
                  </a:lnTo>
                  <a:cubicBezTo>
                    <a:pt x="11607" y="6682"/>
                    <a:pt x="11607" y="7105"/>
                    <a:pt x="11852" y="7389"/>
                  </a:cubicBezTo>
                  <a:lnTo>
                    <a:pt x="12877" y="8563"/>
                  </a:lnTo>
                  <a:cubicBezTo>
                    <a:pt x="13050" y="8761"/>
                    <a:pt x="12949" y="9073"/>
                    <a:pt x="12694" y="9131"/>
                  </a:cubicBezTo>
                  <a:lnTo>
                    <a:pt x="11174" y="9473"/>
                  </a:lnTo>
                  <a:cubicBezTo>
                    <a:pt x="10808" y="9559"/>
                    <a:pt x="10558" y="9901"/>
                    <a:pt x="10591" y="10281"/>
                  </a:cubicBezTo>
                  <a:lnTo>
                    <a:pt x="10731" y="11831"/>
                  </a:lnTo>
                  <a:cubicBezTo>
                    <a:pt x="10750" y="12042"/>
                    <a:pt x="10578" y="12209"/>
                    <a:pt x="10384" y="12209"/>
                  </a:cubicBezTo>
                  <a:cubicBezTo>
                    <a:pt x="10340" y="12209"/>
                    <a:pt x="10294" y="12201"/>
                    <a:pt x="10250" y="12182"/>
                  </a:cubicBezTo>
                  <a:lnTo>
                    <a:pt x="8821" y="11566"/>
                  </a:lnTo>
                  <a:cubicBezTo>
                    <a:pt x="8725" y="11525"/>
                    <a:pt x="8625" y="11505"/>
                    <a:pt x="8527" y="11505"/>
                  </a:cubicBezTo>
                  <a:cubicBezTo>
                    <a:pt x="8267" y="11505"/>
                    <a:pt x="8017" y="11640"/>
                    <a:pt x="7877" y="11874"/>
                  </a:cubicBezTo>
                  <a:lnTo>
                    <a:pt x="7079" y="13212"/>
                  </a:lnTo>
                  <a:cubicBezTo>
                    <a:pt x="7011" y="13325"/>
                    <a:pt x="6896" y="13381"/>
                    <a:pt x="6780" y="13381"/>
                  </a:cubicBezTo>
                  <a:cubicBezTo>
                    <a:pt x="6665" y="13381"/>
                    <a:pt x="6549" y="13325"/>
                    <a:pt x="6482" y="13212"/>
                  </a:cubicBezTo>
                  <a:lnTo>
                    <a:pt x="5683" y="11874"/>
                  </a:lnTo>
                  <a:cubicBezTo>
                    <a:pt x="5544" y="11640"/>
                    <a:pt x="5293" y="11505"/>
                    <a:pt x="5034" y="11505"/>
                  </a:cubicBezTo>
                  <a:cubicBezTo>
                    <a:pt x="4936" y="11505"/>
                    <a:pt x="4836" y="11525"/>
                    <a:pt x="4740" y="11566"/>
                  </a:cubicBezTo>
                  <a:lnTo>
                    <a:pt x="3311" y="12182"/>
                  </a:lnTo>
                  <a:cubicBezTo>
                    <a:pt x="3266" y="12201"/>
                    <a:pt x="3220" y="12209"/>
                    <a:pt x="3175" y="12209"/>
                  </a:cubicBezTo>
                  <a:cubicBezTo>
                    <a:pt x="2979" y="12209"/>
                    <a:pt x="2810" y="12042"/>
                    <a:pt x="2830" y="11831"/>
                  </a:cubicBezTo>
                  <a:lnTo>
                    <a:pt x="2970" y="10281"/>
                  </a:lnTo>
                  <a:cubicBezTo>
                    <a:pt x="3003" y="9901"/>
                    <a:pt x="2753" y="9559"/>
                    <a:pt x="2387" y="9473"/>
                  </a:cubicBezTo>
                  <a:lnTo>
                    <a:pt x="2026" y="9391"/>
                  </a:lnTo>
                  <a:cubicBezTo>
                    <a:pt x="2008" y="9387"/>
                    <a:pt x="1991" y="9385"/>
                    <a:pt x="1975" y="9385"/>
                  </a:cubicBezTo>
                  <a:cubicBezTo>
                    <a:pt x="1751" y="9385"/>
                    <a:pt x="1688" y="9732"/>
                    <a:pt x="1935" y="9786"/>
                  </a:cubicBezTo>
                  <a:lnTo>
                    <a:pt x="2296" y="9872"/>
                  </a:lnTo>
                  <a:cubicBezTo>
                    <a:pt x="2464" y="9911"/>
                    <a:pt x="2580" y="10070"/>
                    <a:pt x="2565" y="10243"/>
                  </a:cubicBezTo>
                  <a:lnTo>
                    <a:pt x="2426" y="11792"/>
                  </a:lnTo>
                  <a:cubicBezTo>
                    <a:pt x="2379" y="12253"/>
                    <a:pt x="2751" y="12619"/>
                    <a:pt x="3176" y="12619"/>
                  </a:cubicBezTo>
                  <a:cubicBezTo>
                    <a:pt x="3274" y="12619"/>
                    <a:pt x="3375" y="12600"/>
                    <a:pt x="3475" y="12557"/>
                  </a:cubicBezTo>
                  <a:lnTo>
                    <a:pt x="4904" y="11941"/>
                  </a:lnTo>
                  <a:cubicBezTo>
                    <a:pt x="4948" y="11923"/>
                    <a:pt x="4994" y="11913"/>
                    <a:pt x="5040" y="11913"/>
                  </a:cubicBezTo>
                  <a:cubicBezTo>
                    <a:pt x="5160" y="11913"/>
                    <a:pt x="5276" y="11974"/>
                    <a:pt x="5342" y="12086"/>
                  </a:cubicBezTo>
                  <a:lnTo>
                    <a:pt x="6136" y="13418"/>
                  </a:lnTo>
                  <a:cubicBezTo>
                    <a:pt x="6282" y="13664"/>
                    <a:pt x="6534" y="13787"/>
                    <a:pt x="6785" y="13787"/>
                  </a:cubicBezTo>
                  <a:cubicBezTo>
                    <a:pt x="7035" y="13787"/>
                    <a:pt x="7286" y="13664"/>
                    <a:pt x="7430" y="13418"/>
                  </a:cubicBezTo>
                  <a:lnTo>
                    <a:pt x="8229" y="12086"/>
                  </a:lnTo>
                  <a:cubicBezTo>
                    <a:pt x="8291" y="11974"/>
                    <a:pt x="8406" y="11913"/>
                    <a:pt x="8527" y="11913"/>
                  </a:cubicBezTo>
                  <a:cubicBezTo>
                    <a:pt x="8574" y="11913"/>
                    <a:pt x="8621" y="11923"/>
                    <a:pt x="8667" y="11941"/>
                  </a:cubicBezTo>
                  <a:lnTo>
                    <a:pt x="10096" y="12557"/>
                  </a:lnTo>
                  <a:cubicBezTo>
                    <a:pt x="10193" y="12598"/>
                    <a:pt x="10293" y="12617"/>
                    <a:pt x="10389" y="12617"/>
                  </a:cubicBezTo>
                  <a:cubicBezTo>
                    <a:pt x="10812" y="12617"/>
                    <a:pt x="11184" y="12254"/>
                    <a:pt x="11145" y="11792"/>
                  </a:cubicBezTo>
                  <a:lnTo>
                    <a:pt x="11000" y="10243"/>
                  </a:lnTo>
                  <a:cubicBezTo>
                    <a:pt x="10986" y="10070"/>
                    <a:pt x="11101" y="9911"/>
                    <a:pt x="11270" y="9872"/>
                  </a:cubicBezTo>
                  <a:lnTo>
                    <a:pt x="12790" y="9526"/>
                  </a:lnTo>
                  <a:cubicBezTo>
                    <a:pt x="13344" y="9401"/>
                    <a:pt x="13565" y="8727"/>
                    <a:pt x="13190" y="8294"/>
                  </a:cubicBezTo>
                  <a:lnTo>
                    <a:pt x="12165" y="7125"/>
                  </a:lnTo>
                  <a:cubicBezTo>
                    <a:pt x="12049" y="6990"/>
                    <a:pt x="12049" y="6793"/>
                    <a:pt x="12165" y="6663"/>
                  </a:cubicBezTo>
                  <a:lnTo>
                    <a:pt x="13185" y="5494"/>
                  </a:lnTo>
                  <a:cubicBezTo>
                    <a:pt x="13560" y="5065"/>
                    <a:pt x="13344" y="4392"/>
                    <a:pt x="12790" y="4262"/>
                  </a:cubicBezTo>
                  <a:lnTo>
                    <a:pt x="11275" y="3915"/>
                  </a:lnTo>
                  <a:cubicBezTo>
                    <a:pt x="11101" y="3877"/>
                    <a:pt x="10986" y="3718"/>
                    <a:pt x="11005" y="3545"/>
                  </a:cubicBezTo>
                  <a:lnTo>
                    <a:pt x="11145" y="1995"/>
                  </a:lnTo>
                  <a:cubicBezTo>
                    <a:pt x="11188" y="1535"/>
                    <a:pt x="10816" y="1173"/>
                    <a:pt x="10394" y="1173"/>
                  </a:cubicBezTo>
                  <a:cubicBezTo>
                    <a:pt x="10296" y="1173"/>
                    <a:pt x="10195" y="1192"/>
                    <a:pt x="10096" y="1235"/>
                  </a:cubicBezTo>
                  <a:lnTo>
                    <a:pt x="8667" y="1851"/>
                  </a:lnTo>
                  <a:cubicBezTo>
                    <a:pt x="8622" y="1869"/>
                    <a:pt x="8576" y="1878"/>
                    <a:pt x="8531" y="1878"/>
                  </a:cubicBezTo>
                  <a:cubicBezTo>
                    <a:pt x="8409" y="1878"/>
                    <a:pt x="8292" y="1815"/>
                    <a:pt x="8229" y="1707"/>
                  </a:cubicBezTo>
                  <a:lnTo>
                    <a:pt x="7430" y="369"/>
                  </a:lnTo>
                  <a:cubicBezTo>
                    <a:pt x="7283" y="124"/>
                    <a:pt x="7033" y="1"/>
                    <a:pt x="6783" y="1"/>
                  </a:cubicBezTo>
                  <a:close/>
                </a:path>
              </a:pathLst>
            </a:custGeom>
            <a:solidFill>
              <a:schemeClr val="dk1"/>
            </a:solidFill>
            <a:ln>
              <a:noFill/>
            </a:ln>
          </p:spPr>
          <p:txBody>
            <a:bodyPr spcFirstLastPara="1" wrap="square" lIns="121900" tIns="121900" rIns="121900" bIns="121900" anchor="ctr" anchorCtr="0">
              <a:noAutofit/>
            </a:bodyPr>
            <a:lstStyle/>
            <a:p>
              <a:endParaRPr sz="2400"/>
            </a:p>
          </p:txBody>
        </p:sp>
      </p:grpSp>
      <p:pic>
        <p:nvPicPr>
          <p:cNvPr id="35" name="Picture 34" descr="Logo, company name&#10;&#10;Description automatically generated">
            <a:extLst>
              <a:ext uri="{FF2B5EF4-FFF2-40B4-BE49-F238E27FC236}">
                <a16:creationId xmlns:a16="http://schemas.microsoft.com/office/drawing/2014/main" id="{B7F73C8B-BE73-724E-882F-FB7D13EA297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437811" y="0"/>
            <a:ext cx="1754397" cy="1762067"/>
          </a:xfrm>
          <a:prstGeom prst="rect">
            <a:avLst/>
          </a:prstGeom>
          <a:effectLst/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C13CED-CDE7-4389-AB01-56558C5BF0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91039" y="567103"/>
            <a:ext cx="9404723" cy="627860"/>
          </a:xfrm>
        </p:spPr>
        <p:txBody>
          <a:bodyPr>
            <a:normAutofit/>
          </a:bodyPr>
          <a:lstStyle/>
          <a:p>
            <a:pPr algn="ctr"/>
            <a:r>
              <a:rPr lang="en-GB" sz="3200" dirty="0">
                <a:solidFill>
                  <a:srgbClr val="EBEBEB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Management / start-up expenses</a:t>
            </a:r>
          </a:p>
        </p:txBody>
      </p:sp>
      <p:graphicFrame>
        <p:nvGraphicFramePr>
          <p:cNvPr id="4" name="Table 6">
            <a:extLst>
              <a:ext uri="{FF2B5EF4-FFF2-40B4-BE49-F238E27FC236}">
                <a16:creationId xmlns:a16="http://schemas.microsoft.com/office/drawing/2014/main" id="{5DB2C548-650C-4620-AD07-DFF553A6FD0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94783862"/>
              </p:ext>
            </p:extLst>
          </p:nvPr>
        </p:nvGraphicFramePr>
        <p:xfrm>
          <a:off x="327803" y="1966822"/>
          <a:ext cx="11218085" cy="4530944"/>
        </p:xfrm>
        <a:graphic>
          <a:graphicData uri="http://schemas.openxmlformats.org/drawingml/2006/table">
            <a:tbl>
              <a:tblPr firstRow="1" bandRow="1">
                <a:tableStyleId>{17292A2E-F333-43FB-9621-5CBBE7FDCDCB}</a:tableStyleId>
              </a:tblPr>
              <a:tblGrid>
                <a:gridCol w="5799847">
                  <a:extLst>
                    <a:ext uri="{9D8B030D-6E8A-4147-A177-3AD203B41FA5}">
                      <a16:colId xmlns:a16="http://schemas.microsoft.com/office/drawing/2014/main" val="3088139654"/>
                    </a:ext>
                  </a:extLst>
                </a:gridCol>
                <a:gridCol w="5418238">
                  <a:extLst>
                    <a:ext uri="{9D8B030D-6E8A-4147-A177-3AD203B41FA5}">
                      <a16:colId xmlns:a16="http://schemas.microsoft.com/office/drawing/2014/main" val="3484975074"/>
                    </a:ext>
                  </a:extLst>
                </a:gridCol>
              </a:tblGrid>
              <a:tr h="479672">
                <a:tc>
                  <a:txBody>
                    <a:bodyPr/>
                    <a:lstStyle/>
                    <a:p>
                      <a:pPr algn="ctr"/>
                      <a:r>
                        <a:rPr lang="en-GB" sz="2000" b="0" i="0" u="none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Pasteurizing machine </a:t>
                      </a: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b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</a:t>
                      </a:r>
                      <a:r>
                        <a:rPr lang="en-GB" sz="2000" b="0" i="1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3000</a:t>
                      </a:r>
                    </a:p>
                  </a:txBody>
                  <a:tcPr>
                    <a:solidFill>
                      <a:schemeClr val="bg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48771117"/>
                  </a:ext>
                </a:extLst>
              </a:tr>
              <a:tr h="479672">
                <a:tc>
                  <a:txBody>
                    <a:bodyPr/>
                    <a:lstStyle/>
                    <a:p>
                      <a:pPr marL="0" marR="0" lvl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Equipment/POS/Hardware/Soft.</a:t>
                      </a: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i="1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£2500</a:t>
                      </a:r>
                    </a:p>
                  </a:txBody>
                  <a:tcPr>
                    <a:solidFill>
                      <a:schemeClr val="bg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76000136"/>
                  </a:ext>
                </a:extLst>
              </a:tr>
              <a:tr h="346077">
                <a:tc>
                  <a:txBody>
                    <a:bodyPr/>
                    <a:lstStyle/>
                    <a:p>
                      <a:pPr marL="0" marR="0" lvl="0" indent="0" algn="ctr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Marketing/Ads/Business Cards/Web</a:t>
                      </a: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i="1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£2000</a:t>
                      </a:r>
                    </a:p>
                  </a:txBody>
                  <a:tcPr>
                    <a:solidFill>
                      <a:schemeClr val="bg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355170"/>
                  </a:ext>
                </a:extLst>
              </a:tr>
              <a:tr h="479672">
                <a:tc>
                  <a:txBody>
                    <a:bodyPr/>
                    <a:lstStyle/>
                    <a:p>
                      <a:pPr algn="ctr"/>
                      <a:r>
                        <a:rPr lang="en-GB" sz="20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Rent and Deposit (annual)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£6000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4953438"/>
                  </a:ext>
                </a:extLst>
              </a:tr>
              <a:tr h="479672"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 Pallets with jars 10 000 pcs</a:t>
                      </a: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£1200</a:t>
                      </a:r>
                    </a:p>
                  </a:txBody>
                  <a:tcPr>
                    <a:solidFill>
                      <a:schemeClr val="bg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27691870"/>
                  </a:ext>
                </a:extLst>
              </a:tr>
              <a:tr h="479672">
                <a:tc>
                  <a:txBody>
                    <a:bodyPr/>
                    <a:lstStyle/>
                    <a:p>
                      <a:pPr algn="ctr"/>
                      <a:r>
                        <a:rPr lang="en-GB"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Heating storage for processing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£2000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02149647"/>
                  </a:ext>
                </a:extLst>
              </a:tr>
              <a:tr h="628336">
                <a:tc>
                  <a:txBody>
                    <a:bodyPr/>
                    <a:lstStyle/>
                    <a:p>
                      <a:pPr algn="ctr"/>
                      <a:r>
                        <a:rPr lang="en-GB"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Branded vehicle with climatized storage </a:t>
                      </a:r>
                    </a:p>
                  </a:txBody>
                  <a:tcPr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£5000</a:t>
                      </a:r>
                    </a:p>
                  </a:txBody>
                  <a:tcPr>
                    <a:solidFill>
                      <a:schemeClr val="bg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58716255"/>
                  </a:ext>
                </a:extLst>
              </a:tr>
              <a:tr h="628336">
                <a:tc>
                  <a:txBody>
                    <a:bodyPr/>
                    <a:lstStyle/>
                    <a:p>
                      <a:pPr algn="ctr"/>
                      <a:r>
                        <a:rPr lang="en-GB"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Licensing , accounting , office stuff, uniforms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£2500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89716807"/>
                  </a:ext>
                </a:extLst>
              </a:tr>
              <a:tr h="479672">
                <a:tc>
                  <a:txBody>
                    <a:bodyPr/>
                    <a:lstStyle/>
                    <a:p>
                      <a:pPr algn="ctr"/>
                      <a:r>
                        <a:rPr lang="en-GB" sz="2000" b="1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Total</a:t>
                      </a:r>
                      <a:r>
                        <a:rPr lang="en-GB" sz="2000">
                          <a:solidFill>
                            <a:schemeClr val="bg2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0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000" b="1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£24200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07519474"/>
                  </a:ext>
                </a:extLst>
              </a:tr>
            </a:tbl>
          </a:graphicData>
        </a:graphic>
      </p:graphicFrame>
      <p:pic>
        <p:nvPicPr>
          <p:cNvPr id="5" name="Picture 4" descr="Logo, company name&#10;&#10;Description automatically generated">
            <a:extLst>
              <a:ext uri="{FF2B5EF4-FFF2-40B4-BE49-F238E27FC236}">
                <a16:creationId xmlns:a16="http://schemas.microsoft.com/office/drawing/2014/main" id="{6E9AF536-3410-0A41-8892-2314449FC1C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437811" y="0"/>
            <a:ext cx="1754397" cy="1762067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74829668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DEBFA1-BCF9-6243-9077-20A2691E04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94214" y="384138"/>
            <a:ext cx="6387416" cy="113211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US" sz="3200" b="0" i="0" kern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Management / finance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D60B981-2DA7-4C5E-904B-16DC5E1DFC4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314793" y="1466001"/>
            <a:ext cx="11992132" cy="430513"/>
          </a:xfrm>
        </p:spPr>
        <p:txBody>
          <a:bodyPr/>
          <a:lstStyle/>
          <a:p>
            <a:pPr marL="0" indent="0" algn="ctr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Product Pricing</a:t>
            </a:r>
          </a:p>
        </p:txBody>
      </p:sp>
      <p:graphicFrame>
        <p:nvGraphicFramePr>
          <p:cNvPr id="3" name="Table 3">
            <a:extLst>
              <a:ext uri="{FF2B5EF4-FFF2-40B4-BE49-F238E27FC236}">
                <a16:creationId xmlns:a16="http://schemas.microsoft.com/office/drawing/2014/main" id="{BE8160B0-053E-4728-96CB-EBF5BA0FB26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95487368"/>
              </p:ext>
            </p:extLst>
          </p:nvPr>
        </p:nvGraphicFramePr>
        <p:xfrm>
          <a:off x="437071" y="2402551"/>
          <a:ext cx="11317857" cy="3637239"/>
        </p:xfrm>
        <a:graphic>
          <a:graphicData uri="http://schemas.openxmlformats.org/drawingml/2006/table">
            <a:tbl>
              <a:tblPr firstRow="1" bandRow="1">
                <a:tableStyleId>{D27102A9-8310-4765-A935-A1911B00CA55}</a:tableStyleId>
              </a:tblPr>
              <a:tblGrid>
                <a:gridCol w="3772619">
                  <a:extLst>
                    <a:ext uri="{9D8B030D-6E8A-4147-A177-3AD203B41FA5}">
                      <a16:colId xmlns:a16="http://schemas.microsoft.com/office/drawing/2014/main" val="2604370311"/>
                    </a:ext>
                  </a:extLst>
                </a:gridCol>
                <a:gridCol w="3772619">
                  <a:extLst>
                    <a:ext uri="{9D8B030D-6E8A-4147-A177-3AD203B41FA5}">
                      <a16:colId xmlns:a16="http://schemas.microsoft.com/office/drawing/2014/main" val="3941340963"/>
                    </a:ext>
                  </a:extLst>
                </a:gridCol>
                <a:gridCol w="3772619">
                  <a:extLst>
                    <a:ext uri="{9D8B030D-6E8A-4147-A177-3AD203B41FA5}">
                      <a16:colId xmlns:a16="http://schemas.microsoft.com/office/drawing/2014/main" val="4030666025"/>
                    </a:ext>
                  </a:extLst>
                </a:gridCol>
              </a:tblGrid>
              <a:tr h="615479">
                <a:tc>
                  <a:txBody>
                    <a:bodyPr/>
                    <a:lstStyle/>
                    <a:p>
                      <a:r>
                        <a:rPr lang="en-GB" sz="2000" b="0" cap="none" spc="0">
                          <a:ln w="0"/>
                          <a:solidFill>
                            <a:schemeClr val="tx1"/>
                          </a:solidFill>
                          <a:effectLst>
                            <a:outerShdw blurRad="38100" dist="19050" dir="2700000" algn="tl" rotWithShape="0">
                              <a:schemeClr val="dk1">
                                <a:alpha val="40000"/>
                              </a:schemeClr>
                            </a:outerShdw>
                          </a:effectLst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Product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b="0" cap="none" spc="0" dirty="0">
                          <a:ln w="0"/>
                          <a:solidFill>
                            <a:schemeClr val="tx1"/>
                          </a:solidFill>
                          <a:effectLst>
                            <a:outerShdw blurRad="38100" dist="19050" dir="2700000" algn="tl" rotWithShape="0">
                              <a:schemeClr val="dk1">
                                <a:alpha val="40000"/>
                              </a:schemeClr>
                            </a:outerShdw>
                          </a:effectLst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Unit Price </a:t>
                      </a:r>
                    </a:p>
                    <a:p>
                      <a:endParaRPr lang="en-GB" sz="2000" b="0" cap="none" spc="0" dirty="0">
                        <a:ln w="0"/>
                        <a:solidFill>
                          <a:schemeClr val="tx1"/>
                        </a:solidFill>
                        <a:effectLst>
                          <a:outerShdw blurRad="38100" dist="19050" dir="2700000" algn="tl" rotWithShape="0">
                            <a:schemeClr val="dk1">
                              <a:alpha val="40000"/>
                            </a:schemeClr>
                          </a:outerShdw>
                        </a:effectLst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b="0" cap="none" spc="0">
                          <a:ln w="0"/>
                          <a:solidFill>
                            <a:schemeClr val="tx1"/>
                          </a:solidFill>
                          <a:effectLst>
                            <a:outerShdw blurRad="38100" dist="19050" dir="2700000" algn="tl" rotWithShape="0">
                              <a:schemeClr val="dk1">
                                <a:alpha val="40000"/>
                              </a:schemeClr>
                            </a:outerShdw>
                          </a:effectLst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Wholesale Price </a:t>
                      </a:r>
                    </a:p>
                    <a:p>
                      <a:endParaRPr lang="en-GB" sz="2000" b="0" cap="none" spc="0">
                        <a:ln w="0"/>
                        <a:solidFill>
                          <a:schemeClr val="tx1"/>
                        </a:solidFill>
                        <a:effectLst>
                          <a:outerShdw blurRad="38100" dist="19050" dir="2700000" algn="tl" rotWithShape="0">
                            <a:schemeClr val="dk1">
                              <a:alpha val="40000"/>
                            </a:schemeClr>
                          </a:outerShdw>
                        </a:effectLst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23376079"/>
                  </a:ext>
                </a:extLst>
              </a:tr>
              <a:tr h="615479"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b="0" cap="none" spc="0">
                          <a:ln w="0"/>
                          <a:solidFill>
                            <a:schemeClr val="tx1"/>
                          </a:solidFill>
                          <a:effectLst>
                            <a:outerShdw blurRad="38100" dist="19050" dir="2700000" algn="tl" rotWithShape="0">
                              <a:schemeClr val="dk1">
                                <a:alpha val="40000"/>
                              </a:schemeClr>
                            </a:outerShdw>
                          </a:effectLst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Glass Jar – Plain 250ml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b="0" cap="none" spc="0">
                          <a:ln w="0"/>
                          <a:solidFill>
                            <a:schemeClr val="tx1"/>
                          </a:solidFill>
                          <a:effectLst>
                            <a:outerShdw blurRad="38100" dist="19050" dir="2700000" algn="tl" rotWithShape="0">
                              <a:schemeClr val="dk1">
                                <a:alpha val="40000"/>
                              </a:schemeClr>
                            </a:outerShdw>
                          </a:effectLst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£2.50</a:t>
                      </a:r>
                    </a:p>
                    <a:p>
                      <a:endParaRPr lang="en-GB" sz="2000" b="0" cap="none" spc="0">
                        <a:ln w="0"/>
                        <a:solidFill>
                          <a:schemeClr val="tx1"/>
                        </a:solidFill>
                        <a:effectLst>
                          <a:outerShdw blurRad="38100" dist="19050" dir="2700000" algn="tl" rotWithShape="0">
                            <a:schemeClr val="dk1">
                              <a:alpha val="40000"/>
                            </a:schemeClr>
                          </a:outerShdw>
                        </a:effectLst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b="0" cap="none" spc="0">
                          <a:ln w="0"/>
                          <a:solidFill>
                            <a:schemeClr val="tx1"/>
                          </a:solidFill>
                          <a:effectLst>
                            <a:outerShdw blurRad="38100" dist="19050" dir="2700000" algn="tl" rotWithShape="0">
                              <a:schemeClr val="dk1">
                                <a:alpha val="40000"/>
                              </a:schemeClr>
                            </a:outerShdw>
                          </a:effectLst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£2.00</a:t>
                      </a:r>
                    </a:p>
                    <a:p>
                      <a:endParaRPr lang="en-GB" sz="2000" b="0" cap="none" spc="0">
                        <a:ln w="0"/>
                        <a:solidFill>
                          <a:schemeClr val="tx1"/>
                        </a:solidFill>
                        <a:effectLst>
                          <a:outerShdw blurRad="38100" dist="19050" dir="2700000" algn="tl" rotWithShape="0">
                            <a:schemeClr val="dk1">
                              <a:alpha val="40000"/>
                            </a:schemeClr>
                          </a:outerShdw>
                        </a:effectLst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55626515"/>
                  </a:ext>
                </a:extLst>
              </a:tr>
              <a:tr h="745053"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b="0" cap="none" spc="0" dirty="0">
                          <a:ln w="0"/>
                          <a:solidFill>
                            <a:schemeClr val="tx1"/>
                          </a:solidFill>
                          <a:effectLst>
                            <a:outerShdw blurRad="38100" dist="19050" dir="2700000" algn="tl" rotWithShape="0">
                              <a:schemeClr val="dk1">
                                <a:alpha val="40000"/>
                              </a:schemeClr>
                            </a:outerShdw>
                          </a:effectLst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Glass Jar – Fruit 250ml</a:t>
                      </a:r>
                    </a:p>
                    <a:p>
                      <a:endParaRPr lang="en-GB" sz="2000" b="0" cap="none" spc="0" dirty="0">
                        <a:ln w="0"/>
                        <a:solidFill>
                          <a:schemeClr val="tx1"/>
                        </a:solidFill>
                        <a:effectLst>
                          <a:outerShdw blurRad="38100" dist="19050" dir="2700000" algn="tl" rotWithShape="0">
                            <a:schemeClr val="dk1">
                              <a:alpha val="40000"/>
                            </a:schemeClr>
                          </a:outerShdw>
                        </a:effectLst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b="0" cap="none" spc="0">
                          <a:ln w="0"/>
                          <a:solidFill>
                            <a:schemeClr val="tx1"/>
                          </a:solidFill>
                          <a:effectLst>
                            <a:outerShdw blurRad="38100" dist="19050" dir="2700000" algn="tl" rotWithShape="0">
                              <a:schemeClr val="dk1">
                                <a:alpha val="40000"/>
                              </a:schemeClr>
                            </a:outerShdw>
                          </a:effectLst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£3.00</a:t>
                      </a:r>
                    </a:p>
                    <a:p>
                      <a:endParaRPr lang="en-GB" sz="2000" b="0" cap="none" spc="0">
                        <a:ln w="0"/>
                        <a:solidFill>
                          <a:schemeClr val="tx1"/>
                        </a:solidFill>
                        <a:effectLst>
                          <a:outerShdw blurRad="38100" dist="19050" dir="2700000" algn="tl" rotWithShape="0">
                            <a:schemeClr val="dk1">
                              <a:alpha val="40000"/>
                            </a:schemeClr>
                          </a:outerShdw>
                        </a:effectLst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b="0" cap="none" spc="0">
                          <a:ln w="0"/>
                          <a:solidFill>
                            <a:schemeClr val="tx1"/>
                          </a:solidFill>
                          <a:effectLst>
                            <a:outerShdw blurRad="38100" dist="19050" dir="2700000" algn="tl" rotWithShape="0">
                              <a:schemeClr val="dk1">
                                <a:alpha val="40000"/>
                              </a:schemeClr>
                            </a:outerShdw>
                          </a:effectLst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£2.50</a:t>
                      </a:r>
                    </a:p>
                    <a:p>
                      <a:endParaRPr lang="en-GB" sz="2000" b="0" cap="none" spc="0">
                        <a:ln w="0"/>
                        <a:solidFill>
                          <a:schemeClr val="tx1"/>
                        </a:solidFill>
                        <a:effectLst>
                          <a:outerShdw blurRad="38100" dist="19050" dir="2700000" algn="tl" rotWithShape="0">
                            <a:schemeClr val="dk1">
                              <a:alpha val="40000"/>
                            </a:schemeClr>
                          </a:outerShdw>
                        </a:effectLst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68530874"/>
                  </a:ext>
                </a:extLst>
              </a:tr>
              <a:tr h="745053"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b="0" cap="none" spc="0" dirty="0">
                          <a:ln w="0"/>
                          <a:solidFill>
                            <a:schemeClr val="tx1"/>
                          </a:solidFill>
                          <a:effectLst>
                            <a:outerShdw blurRad="38100" dist="19050" dir="2700000" algn="tl" rotWithShape="0">
                              <a:schemeClr val="dk1">
                                <a:alpha val="40000"/>
                              </a:schemeClr>
                            </a:outerShdw>
                          </a:effectLst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Glass Jar – Plain 500ml</a:t>
                      </a:r>
                    </a:p>
                    <a:p>
                      <a:endParaRPr lang="en-GB" sz="2000" b="0" cap="none" spc="0" dirty="0">
                        <a:ln w="0"/>
                        <a:solidFill>
                          <a:schemeClr val="tx1"/>
                        </a:solidFill>
                        <a:effectLst>
                          <a:outerShdw blurRad="38100" dist="19050" dir="2700000" algn="tl" rotWithShape="0">
                            <a:schemeClr val="dk1">
                              <a:alpha val="40000"/>
                            </a:schemeClr>
                          </a:outerShdw>
                        </a:effectLst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b="0" cap="none" spc="0">
                          <a:ln w="0"/>
                          <a:solidFill>
                            <a:schemeClr val="tx1"/>
                          </a:solidFill>
                          <a:effectLst>
                            <a:outerShdw blurRad="38100" dist="19050" dir="2700000" algn="tl" rotWithShape="0">
                              <a:schemeClr val="dk1">
                                <a:alpha val="40000"/>
                              </a:schemeClr>
                            </a:outerShdw>
                          </a:effectLst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£4.50</a:t>
                      </a:r>
                    </a:p>
                    <a:p>
                      <a:endParaRPr lang="en-GB" sz="2000" b="0" cap="none" spc="0">
                        <a:ln w="0"/>
                        <a:solidFill>
                          <a:schemeClr val="tx1"/>
                        </a:solidFill>
                        <a:effectLst>
                          <a:outerShdw blurRad="38100" dist="19050" dir="2700000" algn="tl" rotWithShape="0">
                            <a:schemeClr val="dk1">
                              <a:alpha val="40000"/>
                            </a:schemeClr>
                          </a:outerShdw>
                        </a:effectLst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b="0" cap="none" spc="0">
                          <a:ln w="0"/>
                          <a:solidFill>
                            <a:schemeClr val="tx1"/>
                          </a:solidFill>
                          <a:effectLst>
                            <a:outerShdw blurRad="38100" dist="19050" dir="2700000" algn="tl" rotWithShape="0">
                              <a:schemeClr val="dk1">
                                <a:alpha val="40000"/>
                              </a:schemeClr>
                            </a:outerShdw>
                          </a:effectLst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£4.00</a:t>
                      </a:r>
                    </a:p>
                    <a:p>
                      <a:endParaRPr lang="en-GB" sz="2000" b="0" cap="none" spc="0">
                        <a:ln w="0"/>
                        <a:solidFill>
                          <a:schemeClr val="tx1"/>
                        </a:solidFill>
                        <a:effectLst>
                          <a:outerShdw blurRad="38100" dist="19050" dir="2700000" algn="tl" rotWithShape="0">
                            <a:schemeClr val="dk1">
                              <a:alpha val="40000"/>
                            </a:schemeClr>
                          </a:outerShdw>
                        </a:effectLst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55670402"/>
                  </a:ext>
                </a:extLst>
              </a:tr>
              <a:tr h="745053"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b="0" cap="none" spc="0">
                          <a:ln w="0"/>
                          <a:solidFill>
                            <a:schemeClr val="tx1"/>
                          </a:solidFill>
                          <a:effectLst>
                            <a:outerShdw blurRad="38100" dist="19050" dir="2700000" algn="tl" rotWithShape="0">
                              <a:schemeClr val="dk1">
                                <a:alpha val="40000"/>
                              </a:schemeClr>
                            </a:outerShdw>
                          </a:effectLst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Glass Jar – Fruit 500ml</a:t>
                      </a:r>
                    </a:p>
                    <a:p>
                      <a:endParaRPr lang="en-GB" sz="2000" b="0" cap="none" spc="0">
                        <a:ln w="0"/>
                        <a:solidFill>
                          <a:schemeClr val="tx1"/>
                        </a:solidFill>
                        <a:effectLst>
                          <a:outerShdw blurRad="38100" dist="19050" dir="2700000" algn="tl" rotWithShape="0">
                            <a:schemeClr val="dk1">
                              <a:alpha val="40000"/>
                            </a:schemeClr>
                          </a:outerShdw>
                        </a:effectLst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b="0" cap="none" spc="0">
                          <a:ln w="0"/>
                          <a:solidFill>
                            <a:schemeClr val="tx1"/>
                          </a:solidFill>
                          <a:effectLst>
                            <a:outerShdw blurRad="38100" dist="19050" dir="2700000" algn="tl" rotWithShape="0">
                              <a:schemeClr val="dk1">
                                <a:alpha val="40000"/>
                              </a:schemeClr>
                            </a:outerShdw>
                          </a:effectLst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£5.00</a:t>
                      </a:r>
                    </a:p>
                    <a:p>
                      <a:endParaRPr lang="en-GB" sz="2000" b="0" cap="none" spc="0">
                        <a:ln w="0"/>
                        <a:solidFill>
                          <a:schemeClr val="tx1"/>
                        </a:solidFill>
                        <a:effectLst>
                          <a:outerShdw blurRad="38100" dist="19050" dir="2700000" algn="tl" rotWithShape="0">
                            <a:schemeClr val="dk1">
                              <a:alpha val="40000"/>
                            </a:schemeClr>
                          </a:outerShdw>
                        </a:effectLst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b="0" cap="none" spc="0" dirty="0">
                          <a:ln w="0"/>
                          <a:solidFill>
                            <a:schemeClr val="tx1"/>
                          </a:solidFill>
                          <a:effectLst>
                            <a:outerShdw blurRad="38100" dist="19050" dir="2700000" algn="tl" rotWithShape="0">
                              <a:schemeClr val="dk1">
                                <a:alpha val="40000"/>
                              </a:schemeClr>
                            </a:outerShdw>
                          </a:effectLst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£4.50</a:t>
                      </a:r>
                    </a:p>
                    <a:p>
                      <a:endParaRPr lang="en-GB" sz="2000" b="0" cap="none" spc="0" dirty="0">
                        <a:ln w="0"/>
                        <a:solidFill>
                          <a:schemeClr val="tx1"/>
                        </a:solidFill>
                        <a:effectLst>
                          <a:outerShdw blurRad="38100" dist="19050" dir="2700000" algn="tl" rotWithShape="0">
                            <a:schemeClr val="dk1">
                              <a:alpha val="40000"/>
                            </a:schemeClr>
                          </a:outerShdw>
                        </a:effectLst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0873347"/>
                  </a:ext>
                </a:extLst>
              </a:tr>
            </a:tbl>
          </a:graphicData>
        </a:graphic>
      </p:graphicFrame>
      <p:pic>
        <p:nvPicPr>
          <p:cNvPr id="7" name="Picture 6" descr="Logo, company name&#10;&#10;Description automatically generated">
            <a:extLst>
              <a:ext uri="{FF2B5EF4-FFF2-40B4-BE49-F238E27FC236}">
                <a16:creationId xmlns:a16="http://schemas.microsoft.com/office/drawing/2014/main" id="{96C3E60B-F099-AC48-AA5E-46AF59FD6BF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437811" y="0"/>
            <a:ext cx="1754397" cy="1762067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128083426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685095-E7C9-4FA2-BD6D-8B4EC65311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7038" y="973665"/>
            <a:ext cx="3145248" cy="4833745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800" dirty="0">
                <a:solidFill>
                  <a:srgbClr val="EBEBEB"/>
                </a:solidFill>
              </a:rPr>
              <a:t>7. MANAGEMENT ADMINISTRATION</a:t>
            </a:r>
          </a:p>
        </p:txBody>
      </p:sp>
      <p:graphicFrame>
        <p:nvGraphicFramePr>
          <p:cNvPr id="6" name="TextBox 3">
            <a:extLst>
              <a:ext uri="{FF2B5EF4-FFF2-40B4-BE49-F238E27FC236}">
                <a16:creationId xmlns:a16="http://schemas.microsoft.com/office/drawing/2014/main" id="{06FBDAE2-D178-423F-8C2A-910F5ECBF26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197555412"/>
              </p:ext>
            </p:extLst>
          </p:nvPr>
        </p:nvGraphicFramePr>
        <p:xfrm>
          <a:off x="3415957" y="767195"/>
          <a:ext cx="6391275" cy="524668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Picture 4" descr="Logo, company name&#10;&#10;Description automatically generated">
            <a:extLst>
              <a:ext uri="{FF2B5EF4-FFF2-40B4-BE49-F238E27FC236}">
                <a16:creationId xmlns:a16="http://schemas.microsoft.com/office/drawing/2014/main" id="{58E351D7-4F76-134D-94EF-D97F5CE06E59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0437811" y="0"/>
            <a:ext cx="1754397" cy="1762067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418989315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5" name="Picture 74">
            <a:extLst>
              <a:ext uri="{FF2B5EF4-FFF2-40B4-BE49-F238E27FC236}">
                <a16:creationId xmlns:a16="http://schemas.microsoft.com/office/drawing/2014/main" id="{91B28F63-CF00-448F-B141-FE33C33B18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7" name="Picture 76">
            <a:extLst>
              <a:ext uri="{FF2B5EF4-FFF2-40B4-BE49-F238E27FC236}">
                <a16:creationId xmlns:a16="http://schemas.microsoft.com/office/drawing/2014/main" id="{2AE609E2-8522-44E4-9077-980E5BCF3E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79" name="Oval 78">
            <a:extLst>
              <a:ext uri="{FF2B5EF4-FFF2-40B4-BE49-F238E27FC236}">
                <a16:creationId xmlns:a16="http://schemas.microsoft.com/office/drawing/2014/main" id="{4FA533C5-33E3-4611-AF9F-72811D8B26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81" name="Picture 80">
            <a:extLst>
              <a:ext uri="{FF2B5EF4-FFF2-40B4-BE49-F238E27FC236}">
                <a16:creationId xmlns:a16="http://schemas.microsoft.com/office/drawing/2014/main" id="{8949AD42-25FD-4C3D-9EEE-B7FEC58099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83" name="Picture 82">
            <a:extLst>
              <a:ext uri="{FF2B5EF4-FFF2-40B4-BE49-F238E27FC236}">
                <a16:creationId xmlns:a16="http://schemas.microsoft.com/office/drawing/2014/main" id="{6AC7D913-60B7-4603-881B-831DA5D3A9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85" name="Rectangle 84">
            <a:extLst>
              <a:ext uri="{FF2B5EF4-FFF2-40B4-BE49-F238E27FC236}">
                <a16:creationId xmlns:a16="http://schemas.microsoft.com/office/drawing/2014/main" id="{87F0FDC4-AD8C-47D9-9131-623C98ADB0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87" name="Rectangle 86">
            <a:extLst>
              <a:ext uri="{FF2B5EF4-FFF2-40B4-BE49-F238E27FC236}">
                <a16:creationId xmlns:a16="http://schemas.microsoft.com/office/drawing/2014/main" id="{923E8915-D2AA-4327-A45A-972C3CA957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89" name="Rectangle 88">
            <a:extLst>
              <a:ext uri="{FF2B5EF4-FFF2-40B4-BE49-F238E27FC236}">
                <a16:creationId xmlns:a16="http://schemas.microsoft.com/office/drawing/2014/main" id="{8302FC3C-9804-4950-B721-5FD704BA60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0" y="0"/>
            <a:ext cx="12188952" cy="6858000"/>
          </a:xfrm>
          <a:prstGeom prst="rect">
            <a:avLst/>
          </a:prstGeom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91" name="Straight Connector 90">
            <a:extLst>
              <a:ext uri="{FF2B5EF4-FFF2-40B4-BE49-F238E27FC236}">
                <a16:creationId xmlns:a16="http://schemas.microsoft.com/office/drawing/2014/main" id="{6B9695BD-ECF6-49CA-8877-8C493193C6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5" y="1828800"/>
            <a:ext cx="0" cy="3200400"/>
          </a:xfrm>
          <a:prstGeom prst="line">
            <a:avLst/>
          </a:prstGeom>
          <a:ln w="19050">
            <a:solidFill>
              <a:schemeClr val="bg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3" name="Picture 92">
            <a:extLst>
              <a:ext uri="{FF2B5EF4-FFF2-40B4-BE49-F238E27FC236}">
                <a16:creationId xmlns:a16="http://schemas.microsoft.com/office/drawing/2014/main" id="{3BC6EBB2-9BDC-4075-BA6B-43A9FBF9C8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228080"/>
            <a:ext cx="993734" cy="762000"/>
          </a:xfrm>
          <a:prstGeom prst="rect">
            <a:avLst/>
          </a:prstGeom>
        </p:spPr>
      </p:pic>
      <p:sp>
        <p:nvSpPr>
          <p:cNvPr id="95" name="Freeform 5">
            <a:extLst>
              <a:ext uri="{FF2B5EF4-FFF2-40B4-BE49-F238E27FC236}">
                <a16:creationId xmlns:a16="http://schemas.microsoft.com/office/drawing/2014/main" id="{F3798573-F27B-47EB-8EA4-7EE34954C2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gray">
          <a:xfrm>
            <a:off x="-1588" y="0"/>
            <a:ext cx="12192000" cy="6856413"/>
          </a:xfrm>
          <a:custGeom>
            <a:avLst/>
            <a:gdLst/>
            <a:ahLst/>
            <a:cxnLst/>
            <a:rect l="0" t="0" r="r" b="b"/>
            <a:pathLst>
              <a:path w="15356" h="8638">
                <a:moveTo>
                  <a:pt x="0" y="0"/>
                </a:moveTo>
                <a:lnTo>
                  <a:pt x="0" y="8638"/>
                </a:lnTo>
                <a:lnTo>
                  <a:pt x="15356" y="8638"/>
                </a:lnTo>
                <a:lnTo>
                  <a:pt x="15356" y="0"/>
                </a:lnTo>
                <a:lnTo>
                  <a:pt x="0" y="0"/>
                </a:lnTo>
                <a:close/>
                <a:moveTo>
                  <a:pt x="14748" y="8038"/>
                </a:moveTo>
                <a:lnTo>
                  <a:pt x="600" y="8038"/>
                </a:lnTo>
                <a:lnTo>
                  <a:pt x="600" y="592"/>
                </a:lnTo>
                <a:lnTo>
                  <a:pt x="14748" y="592"/>
                </a:lnTo>
                <a:lnTo>
                  <a:pt x="14748" y="8038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762C99E-E9B6-4A12-B469-CBA1AEAA61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6195" y="804672"/>
            <a:ext cx="3521359" cy="524865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200" b="0" i="0" kern="12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8. PESTEL ANALYSIS</a:t>
            </a:r>
            <a:br>
              <a:rPr lang="en-US" b="0" i="0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</a:br>
            <a:endParaRPr lang="en-US" b="0" i="0" kern="1200" dirty="0">
              <a:solidFill>
                <a:schemeClr val="tx2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007EBE4-B68B-48A9-997B-3AA64D209261}"/>
              </a:ext>
            </a:extLst>
          </p:cNvPr>
          <p:cNvSpPr txBox="1"/>
          <p:nvPr/>
        </p:nvSpPr>
        <p:spPr>
          <a:xfrm>
            <a:off x="4975861" y="804671"/>
            <a:ext cx="6399930" cy="5248657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</a:pPr>
            <a:r>
              <a:rPr lang="en-US" sz="1700" dirty="0">
                <a:latin typeface="+mj-lt"/>
                <a:ea typeface="+mj-ea"/>
                <a:cs typeface="+mj-cs"/>
              </a:rPr>
              <a:t>                      POLITICAL                                                                                   </a:t>
            </a: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r>
              <a:rPr lang="en-US" sz="1700" dirty="0">
                <a:latin typeface="+mj-lt"/>
                <a:ea typeface="+mj-ea"/>
                <a:cs typeface="+mj-cs"/>
              </a:rPr>
              <a:t>Have to follow minimum wages rules.</a:t>
            </a: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r>
              <a:rPr lang="en-US" sz="1700" dirty="0">
                <a:latin typeface="+mj-lt"/>
                <a:ea typeface="+mj-ea"/>
                <a:cs typeface="+mj-cs"/>
              </a:rPr>
              <a:t>Changes in law, may increase labor cost</a:t>
            </a: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r>
              <a:rPr lang="en-US" sz="1700" dirty="0">
                <a:latin typeface="+mj-lt"/>
                <a:ea typeface="+mj-ea"/>
                <a:cs typeface="+mj-cs"/>
              </a:rPr>
              <a:t>Tax regulations, Customs duty, Exchange rate.</a:t>
            </a: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endParaRPr lang="en-US" sz="1700" dirty="0">
              <a:latin typeface="+mj-lt"/>
              <a:ea typeface="+mj-ea"/>
              <a:cs typeface="+mj-cs"/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r>
              <a:rPr lang="en-US" sz="1700" dirty="0">
                <a:latin typeface="+mj-lt"/>
                <a:ea typeface="+mj-ea"/>
                <a:cs typeface="+mj-cs"/>
              </a:rPr>
              <a:t>ECONOMIC</a:t>
            </a: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r>
              <a:rPr lang="en-US" sz="1700" dirty="0">
                <a:latin typeface="+mj-lt"/>
                <a:ea typeface="+mj-ea"/>
                <a:cs typeface="+mj-cs"/>
              </a:rPr>
              <a:t>Understands consumer's tastes and preferences</a:t>
            </a: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r>
              <a:rPr lang="en-US" sz="1700" dirty="0">
                <a:latin typeface="+mj-lt"/>
                <a:ea typeface="+mj-ea"/>
                <a:cs typeface="+mj-cs"/>
              </a:rPr>
              <a:t>Must focus on launching another healthy flavor</a:t>
            </a: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r>
              <a:rPr lang="en-US" sz="1700" dirty="0">
                <a:latin typeface="+mj-lt"/>
                <a:ea typeface="+mj-ea"/>
                <a:cs typeface="+mj-cs"/>
              </a:rPr>
              <a:t>Changes in economic environment</a:t>
            </a: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endParaRPr lang="en-US" sz="1700" dirty="0">
              <a:latin typeface="+mj-lt"/>
              <a:ea typeface="+mj-ea"/>
              <a:cs typeface="+mj-cs"/>
            </a:endParaRPr>
          </a:p>
          <a:p>
            <a:pPr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r>
              <a:rPr lang="en-US" sz="1700" dirty="0">
                <a:latin typeface="+mj-lt"/>
                <a:ea typeface="+mj-ea"/>
                <a:cs typeface="+mj-cs"/>
              </a:rPr>
              <a:t>SOCIIAL</a:t>
            </a: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r>
              <a:rPr lang="en-US" sz="1700" dirty="0">
                <a:latin typeface="+mj-lt"/>
                <a:ea typeface="+mj-ea"/>
                <a:cs typeface="+mj-cs"/>
              </a:rPr>
              <a:t>Lifestyles and attitude</a:t>
            </a: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r>
              <a:rPr lang="en-US" sz="1700" dirty="0">
                <a:latin typeface="+mj-lt"/>
                <a:ea typeface="+mj-ea"/>
                <a:cs typeface="+mj-cs"/>
              </a:rPr>
              <a:t>Launch in Bournemouth, uses milk from Dorset</a:t>
            </a: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r>
              <a:rPr lang="en-US" sz="1700" dirty="0">
                <a:latin typeface="+mj-lt"/>
                <a:ea typeface="+mj-ea"/>
                <a:cs typeface="+mj-cs"/>
              </a:rPr>
              <a:t>Advertise on all social media platforms</a:t>
            </a: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endParaRPr lang="en-US" sz="1700" dirty="0">
              <a:latin typeface="+mj-lt"/>
              <a:ea typeface="+mj-ea"/>
              <a:cs typeface="+mj-cs"/>
            </a:endParaRPr>
          </a:p>
          <a:p>
            <a:pPr marL="285750" indent="-285750">
              <a:lnSpc>
                <a:spcPct val="90000"/>
              </a:lnSpc>
              <a:spcBef>
                <a:spcPts val="1000"/>
              </a:spcBef>
              <a:buClr>
                <a:schemeClr val="bg2">
                  <a:lumMod val="40000"/>
                  <a:lumOff val="60000"/>
                </a:schemeClr>
              </a:buClr>
              <a:buSzPct val="80000"/>
              <a:buFont typeface="Wingdings 3" charset="2"/>
              <a:buChar char=""/>
            </a:pPr>
            <a:endParaRPr lang="en-US" sz="1700" dirty="0">
              <a:latin typeface="+mj-lt"/>
              <a:ea typeface="+mj-ea"/>
              <a:cs typeface="+mj-cs"/>
            </a:endParaRPr>
          </a:p>
        </p:txBody>
      </p:sp>
      <p:pic>
        <p:nvPicPr>
          <p:cNvPr id="50" name="Picture 49" descr="Logo, company name&#10;&#10;Description automatically generated">
            <a:extLst>
              <a:ext uri="{FF2B5EF4-FFF2-40B4-BE49-F238E27FC236}">
                <a16:creationId xmlns:a16="http://schemas.microsoft.com/office/drawing/2014/main" id="{38872BA8-0372-444E-BA5F-2F5720EB175D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0437811" y="0"/>
            <a:ext cx="1754397" cy="1762067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333563222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TextBox 2">
            <a:extLst>
              <a:ext uri="{FF2B5EF4-FFF2-40B4-BE49-F238E27FC236}">
                <a16:creationId xmlns:a16="http://schemas.microsoft.com/office/drawing/2014/main" id="{97B7E0A9-3B20-483F-B217-58A9B7BCC09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532428437"/>
              </p:ext>
            </p:extLst>
          </p:nvPr>
        </p:nvGraphicFramePr>
        <p:xfrm>
          <a:off x="414069" y="431321"/>
          <a:ext cx="10921040" cy="612634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6" name="Picture 5" descr="Logo, company name&#10;&#10;Description automatically generated">
            <a:extLst>
              <a:ext uri="{FF2B5EF4-FFF2-40B4-BE49-F238E27FC236}">
                <a16:creationId xmlns:a16="http://schemas.microsoft.com/office/drawing/2014/main" id="{3A292E80-C076-9048-88E7-66AB7A59158B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0437811" y="0"/>
            <a:ext cx="1754397" cy="1762067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162869037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A5E53F-A72D-4458-AD84-1157D3E975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28209" y="381775"/>
            <a:ext cx="5400684" cy="76387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9. SWOT ANALYSIS</a:t>
            </a:r>
          </a:p>
        </p:txBody>
      </p:sp>
      <p:graphicFrame>
        <p:nvGraphicFramePr>
          <p:cNvPr id="5" name="TextBox 2">
            <a:extLst>
              <a:ext uri="{FF2B5EF4-FFF2-40B4-BE49-F238E27FC236}">
                <a16:creationId xmlns:a16="http://schemas.microsoft.com/office/drawing/2014/main" id="{3F977772-5B1D-4864-B9FF-01A4910D5B8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522741908"/>
              </p:ext>
            </p:extLst>
          </p:nvPr>
        </p:nvGraphicFramePr>
        <p:xfrm>
          <a:off x="1393824" y="1762067"/>
          <a:ext cx="9801714" cy="433221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1" name="Picture 10" descr="Logo, company name&#10;&#10;Description automatically generated">
            <a:extLst>
              <a:ext uri="{FF2B5EF4-FFF2-40B4-BE49-F238E27FC236}">
                <a16:creationId xmlns:a16="http://schemas.microsoft.com/office/drawing/2014/main" id="{3D3A40C9-4EDD-964D-9A30-B5D59A99E877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0437811" y="0"/>
            <a:ext cx="1754397" cy="1762067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14314359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7B0046-CBE5-4B93-83CD-C84148BCF1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42149" y="1953913"/>
            <a:ext cx="4802187" cy="3329581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pPr>
              <a:lnSpc>
                <a:spcPct val="90000"/>
              </a:lnSpc>
            </a:pPr>
            <a:r>
              <a:rPr lang="en-US" sz="7200" dirty="0"/>
              <a:t>COME AND TRY THE BEST YOGURT</a:t>
            </a:r>
          </a:p>
        </p:txBody>
      </p:sp>
      <p:pic>
        <p:nvPicPr>
          <p:cNvPr id="8" name="Content Placeholder 7" descr="A picture containing wooden&#10;&#10;Description automatically generated">
            <a:extLst>
              <a:ext uri="{FF2B5EF4-FFF2-40B4-BE49-F238E27FC236}">
                <a16:creationId xmlns:a16="http://schemas.microsoft.com/office/drawing/2014/main" id="{5FCD597A-B0DD-8847-9737-E04BB920047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/>
          <a:srcRect t="296" r="3" b="3"/>
          <a:stretch/>
        </p:blipFill>
        <p:spPr>
          <a:xfrm>
            <a:off x="20" y="-1"/>
            <a:ext cx="6087018" cy="3429001"/>
          </a:xfrm>
          <a:prstGeom prst="rect">
            <a:avLst/>
          </a:prstGeom>
        </p:spPr>
      </p:pic>
      <p:pic>
        <p:nvPicPr>
          <p:cNvPr id="21" name="Picture 20" descr="Logo, company name&#10;&#10;Description automatically generated">
            <a:extLst>
              <a:ext uri="{FF2B5EF4-FFF2-40B4-BE49-F238E27FC236}">
                <a16:creationId xmlns:a16="http://schemas.microsoft.com/office/drawing/2014/main" id="{10492885-880E-CF44-BE7A-01B0B8961858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29291" r="3" b="14385"/>
          <a:stretch/>
        </p:blipFill>
        <p:spPr>
          <a:xfrm>
            <a:off x="20" y="3428999"/>
            <a:ext cx="6087018" cy="3428539"/>
          </a:xfrm>
          <a:prstGeom prst="rect">
            <a:avLst/>
          </a:prstGeom>
        </p:spPr>
      </p:pic>
      <p:pic>
        <p:nvPicPr>
          <p:cNvPr id="27" name="Picture 26" descr="Logo, company name&#10;&#10;Description automatically generated">
            <a:extLst>
              <a:ext uri="{FF2B5EF4-FFF2-40B4-BE49-F238E27FC236}">
                <a16:creationId xmlns:a16="http://schemas.microsoft.com/office/drawing/2014/main" id="{2771A5AC-2032-284D-8182-D63B745B5D4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437811" y="0"/>
            <a:ext cx="1754397" cy="1762067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826131432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A705E5-7225-494A-8F6C-DE094C7338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8299" y="558752"/>
            <a:ext cx="4042267" cy="644562"/>
          </a:xfrm>
        </p:spPr>
        <p:txBody>
          <a:bodyPr/>
          <a:lstStyle/>
          <a:p>
            <a:r>
              <a:rPr lang="en-US" sz="3200" dirty="0">
                <a:latin typeface="Arial" panose="020B0604020202020204" pitchFamily="34" charset="0"/>
                <a:cs typeface="Arial" panose="020B0604020202020204" pitchFamily="34" charset="0"/>
              </a:rPr>
              <a:t>10. REFERENCES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F991812-5C1E-0444-BB1B-6885A2150946}"/>
              </a:ext>
            </a:extLst>
          </p:cNvPr>
          <p:cNvSpPr txBox="1"/>
          <p:nvPr/>
        </p:nvSpPr>
        <p:spPr>
          <a:xfrm>
            <a:off x="1282237" y="1529542"/>
            <a:ext cx="10139450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fontAlgn="base"/>
            <a:r>
              <a:rPr lang="en-GB" dirty="0"/>
              <a:t>​</a:t>
            </a:r>
          </a:p>
          <a:p>
            <a:pPr fontAlgn="base"/>
            <a:r>
              <a:rPr lang="en-GB" dirty="0"/>
              <a:t>E. Blackwell (2011), How to prepare a business plan. Available from: </a:t>
            </a:r>
            <a:r>
              <a:rPr lang="en-GB" u="sng" dirty="0">
                <a:hlinkClick r:id="rId2"/>
              </a:rPr>
              <a:t>https://r3.vlereader.com/Reader?ean=9780749462536</a:t>
            </a:r>
            <a:r>
              <a:rPr lang="en-GB" dirty="0"/>
              <a:t>. Accessed in 13/08/2021. </a:t>
            </a:r>
          </a:p>
          <a:p>
            <a:pPr fontAlgn="base"/>
            <a:endParaRPr lang="en-GB" dirty="0"/>
          </a:p>
          <a:p>
            <a:pPr fontAlgn="base"/>
            <a:r>
              <a:rPr lang="en-GB" dirty="0"/>
              <a:t>R. S. Nag and D. McGrath (2021), How Gig Economy Is Changing the Nuances of Worker Classification. Available from: </a:t>
            </a:r>
            <a:r>
              <a:rPr lang="en-GB" u="sng" dirty="0">
                <a:hlinkClick r:id="rId3"/>
              </a:rPr>
              <a:t>https://www-proquest-com.ezproxy.uwtsd.ac.uk/docview/2557511965/11E0F69393804BAFPQ/1?accountid=130472</a:t>
            </a:r>
            <a:r>
              <a:rPr lang="en-GB" dirty="0"/>
              <a:t>. Accessed in 13/08/2021. </a:t>
            </a:r>
          </a:p>
          <a:p>
            <a:pPr fontAlgn="base"/>
            <a:endParaRPr lang="en-GB" dirty="0"/>
          </a:p>
          <a:p>
            <a:pPr fontAlgn="base"/>
            <a:r>
              <a:rPr lang="en-GB" dirty="0"/>
              <a:t> T. J. </a:t>
            </a:r>
            <a:r>
              <a:rPr lang="en-GB" dirty="0" err="1"/>
              <a:t>Kloppenborg</a:t>
            </a:r>
            <a:r>
              <a:rPr lang="en-GB" dirty="0"/>
              <a:t> (2017), Innovative business projects : breaking complexities, building performance. Volume two, Financials, new insights, and project sustainability. Available from:  </a:t>
            </a:r>
            <a:r>
              <a:rPr lang="en-GB" u="sng" dirty="0">
                <a:hlinkClick r:id="rId4"/>
              </a:rPr>
              <a:t>https://ebookcentral.proquest.com/lib/trinity/reader.action?docID=4735363</a:t>
            </a:r>
            <a:r>
              <a:rPr lang="en-GB" dirty="0"/>
              <a:t>. Accessed in 13/07/2021.</a:t>
            </a:r>
          </a:p>
          <a:p>
            <a:endParaRPr lang="en-US" dirty="0"/>
          </a:p>
        </p:txBody>
      </p:sp>
      <p:pic>
        <p:nvPicPr>
          <p:cNvPr id="5" name="Picture 4" descr="Logo, company name&#10;&#10;Description automatically generated">
            <a:extLst>
              <a:ext uri="{FF2B5EF4-FFF2-40B4-BE49-F238E27FC236}">
                <a16:creationId xmlns:a16="http://schemas.microsoft.com/office/drawing/2014/main" id="{C6151550-C3D4-034A-BB3C-BBC3AA514EE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437811" y="0"/>
            <a:ext cx="1754397" cy="1762067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181310001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4" descr="Empty speech bubbles">
            <a:extLst>
              <a:ext uri="{FF2B5EF4-FFF2-40B4-BE49-F238E27FC236}">
                <a16:creationId xmlns:a16="http://schemas.microsoft.com/office/drawing/2014/main" id="{56914CDE-488B-4BE3-9B6C-3B552F0C3818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duotone>
              <a:prstClr val="black"/>
              <a:schemeClr val="accent5">
                <a:tint val="45000"/>
                <a:satMod val="400000"/>
              </a:schemeClr>
            </a:duotone>
            <a:alphaModFix amt="25000"/>
          </a:blip>
          <a:srcRect t="23391" r="9091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F25E10B-E1A6-4013-ABC4-7D653B81AC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21428" y="2741607"/>
            <a:ext cx="7000035" cy="1219201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sz="7200" dirty="0"/>
              <a:t>Any Questions?</a:t>
            </a:r>
          </a:p>
        </p:txBody>
      </p:sp>
      <p:pic>
        <p:nvPicPr>
          <p:cNvPr id="29" name="Picture 28" descr="Logo, company name&#10;&#10;Description automatically generated">
            <a:extLst>
              <a:ext uri="{FF2B5EF4-FFF2-40B4-BE49-F238E27FC236}">
                <a16:creationId xmlns:a16="http://schemas.microsoft.com/office/drawing/2014/main" id="{6B3BD8C3-812C-8A45-B2F9-E941E58A3F4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437811" y="0"/>
            <a:ext cx="1754397" cy="1762067"/>
          </a:xfrm>
          <a:prstGeom prst="rect">
            <a:avLst/>
          </a:prstGeom>
          <a:effectLst/>
        </p:spPr>
      </p:pic>
    </p:spTree>
    <p:extLst>
      <p:ext uri="{BB962C8B-B14F-4D97-AF65-F5344CB8AC3E}">
        <p14:creationId xmlns:p14="http://schemas.microsoft.com/office/powerpoint/2010/main" val="4047505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{9FAA6ED8-C65C-AE4E-A939-7754D3D2D998}tf10001062</Template>
  <TotalTime>974</TotalTime>
  <Words>1183</Words>
  <Application>Microsoft Macintosh PowerPoint</Application>
  <PresentationFormat>Widescreen</PresentationFormat>
  <Paragraphs>191</Paragraphs>
  <Slides>21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30" baseType="lpstr">
      <vt:lpstr>Arial</vt:lpstr>
      <vt:lpstr>Arial Black</vt:lpstr>
      <vt:lpstr>Cairo</vt:lpstr>
      <vt:lpstr>Calibri</vt:lpstr>
      <vt:lpstr>Century Gothic</vt:lpstr>
      <vt:lpstr>Staatliches</vt:lpstr>
      <vt:lpstr>Wingdings</vt:lpstr>
      <vt:lpstr>Wingdings 3</vt:lpstr>
      <vt:lpstr>Ion</vt:lpstr>
      <vt:lpstr>BUSINESS PLAN FOR BULGARIAN PIRIN BIO YOGURT </vt:lpstr>
      <vt:lpstr>BUBUSINESS PLAN FOR BULGARIAN PIRIN BIO YOGURT </vt:lpstr>
      <vt:lpstr>TABLE OF CONTENTS</vt:lpstr>
      <vt:lpstr>1. COMPANY DESCRIPTION </vt:lpstr>
      <vt:lpstr>2. AIM AND OBJECTIVES </vt:lpstr>
      <vt:lpstr>PowerPoint Presentation</vt:lpstr>
      <vt:lpstr>3. MISSION AND VISION  </vt:lpstr>
      <vt:lpstr>Vision</vt:lpstr>
      <vt:lpstr>PowerPoint Presentation</vt:lpstr>
      <vt:lpstr>5. MANAGEMENT PROCESS / MARKETING</vt:lpstr>
      <vt:lpstr>6. MANAGEMENT PROCESS / FINANCE</vt:lpstr>
      <vt:lpstr>PREDICTED GROWTH</vt:lpstr>
      <vt:lpstr>Management / start-up expenses</vt:lpstr>
      <vt:lpstr>Management / finance</vt:lpstr>
      <vt:lpstr>7. MANAGEMENT ADMINISTRATION</vt:lpstr>
      <vt:lpstr>8. PESTEL ANALYSIS </vt:lpstr>
      <vt:lpstr>PowerPoint Presentation</vt:lpstr>
      <vt:lpstr>9. SWOT ANALYSIS</vt:lpstr>
      <vt:lpstr>COME AND TRY THE BEST YOGURT</vt:lpstr>
      <vt:lpstr>10. REFERENCES</vt:lpstr>
      <vt:lpstr>Any Questions?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THE IMPACT OF MODERN TECHNOLOGY AT TESLA</dc:title>
  <dc:creator>maria jover juan</dc:creator>
  <cp:lastModifiedBy>maria jover juan</cp:lastModifiedBy>
  <cp:revision>44</cp:revision>
  <dcterms:created xsi:type="dcterms:W3CDTF">2021-03-12T16:03:19Z</dcterms:created>
  <dcterms:modified xsi:type="dcterms:W3CDTF">2021-08-13T13:42:53Z</dcterms:modified>
</cp:coreProperties>
</file>