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60" r:id="rId1"/>
  </p:sldMasterIdLst>
  <p:notesMasterIdLst>
    <p:notesMasterId r:id="rId21"/>
  </p:notesMasterIdLst>
  <p:sldIdLst>
    <p:sldId id="288" r:id="rId2"/>
    <p:sldId id="289" r:id="rId3"/>
    <p:sldId id="310" r:id="rId4"/>
    <p:sldId id="309" r:id="rId5"/>
    <p:sldId id="308" r:id="rId6"/>
    <p:sldId id="291" r:id="rId7"/>
    <p:sldId id="294" r:id="rId8"/>
    <p:sldId id="295" r:id="rId9"/>
    <p:sldId id="292" r:id="rId10"/>
    <p:sldId id="296" r:id="rId11"/>
    <p:sldId id="297" r:id="rId12"/>
    <p:sldId id="298" r:id="rId13"/>
    <p:sldId id="299" r:id="rId14"/>
    <p:sldId id="303" r:id="rId15"/>
    <p:sldId id="293" r:id="rId16"/>
    <p:sldId id="304" r:id="rId17"/>
    <p:sldId id="306" r:id="rId18"/>
    <p:sldId id="305" r:id="rId19"/>
    <p:sldId id="307" r:id="rId2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328" userDrawn="1">
          <p15:clr>
            <a:srgbClr val="A4A3A4"/>
          </p15:clr>
        </p15:guide>
        <p15:guide id="2" pos="3864" userDrawn="1">
          <p15:clr>
            <a:srgbClr val="A4A3A4"/>
          </p15:clr>
        </p15:guide>
        <p15:guide id="3" pos="7512" userDrawn="1">
          <p15:clr>
            <a:srgbClr val="A4A3A4"/>
          </p15:clr>
        </p15:guide>
        <p15:guide id="4" pos="144" userDrawn="1">
          <p15:clr>
            <a:srgbClr val="A4A3A4"/>
          </p15:clr>
        </p15:guide>
        <p15:guide id="5" orient="horz" pos="624" userDrawn="1">
          <p15:clr>
            <a:srgbClr val="A4A3A4"/>
          </p15:clr>
        </p15:guide>
        <p15:guide id="6" orient="horz" pos="4056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4652" autoAdjust="0"/>
  </p:normalViewPr>
  <p:slideViewPr>
    <p:cSldViewPr snapToGrid="0" showGuides="1">
      <p:cViewPr varScale="1">
        <p:scale>
          <a:sx n="68" d="100"/>
          <a:sy n="68" d="100"/>
        </p:scale>
        <p:origin x="816" y="60"/>
      </p:cViewPr>
      <p:guideLst>
        <p:guide orient="horz" pos="2328"/>
        <p:guide pos="3864"/>
        <p:guide pos="7512"/>
        <p:guide pos="144"/>
        <p:guide orient="horz" pos="624"/>
        <p:guide orient="horz" pos="4056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1D3BC9C-6C58-464F-B94E-FD73C5FB016E}" type="datetimeFigureOut">
              <a:rPr lang="en-US" smtClean="0"/>
              <a:t>3/10/2019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60DC36-8EFA-4378-9855-E019C55AC47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70536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E60DC36-8EFA-4378-9855-E019C55AC472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131667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E60DC36-8EFA-4378-9855-E019C55AC472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755077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E60DC36-8EFA-4378-9855-E019C55AC472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24363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A1498-92C7-4E4B-8045-C9195F453964}" type="datetimeFigureOut">
              <a:rPr lang="en-US" smtClean="0"/>
              <a:t>3/10/2019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EDF93-2BFD-41CA-ABC7-B039102F379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24108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A1498-92C7-4E4B-8045-C9195F453964}" type="datetimeFigureOut">
              <a:rPr lang="en-US" smtClean="0"/>
              <a:t>3/10/2019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EDF93-2BFD-41CA-ABC7-B039102F379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26361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A1498-92C7-4E4B-8045-C9195F453964}" type="datetimeFigureOut">
              <a:rPr lang="en-US" smtClean="0"/>
              <a:t>3/10/2019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EDF93-2BFD-41CA-ABC7-B039102F379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21264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A1498-92C7-4E4B-8045-C9195F453964}" type="datetimeFigureOut">
              <a:rPr lang="en-US" smtClean="0"/>
              <a:t>3/10/2019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EDF93-2BFD-41CA-ABC7-B039102F379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24099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A1498-92C7-4E4B-8045-C9195F453964}" type="datetimeFigureOut">
              <a:rPr lang="en-US" smtClean="0"/>
              <a:t>3/10/2019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EDF93-2BFD-41CA-ABC7-B039102F379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18205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A1498-92C7-4E4B-8045-C9195F453964}" type="datetimeFigureOut">
              <a:rPr lang="en-US" smtClean="0"/>
              <a:t>3/10/2019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EDF93-2BFD-41CA-ABC7-B039102F379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74763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A1498-92C7-4E4B-8045-C9195F453964}" type="datetimeFigureOut">
              <a:rPr lang="en-US" smtClean="0"/>
              <a:t>3/10/2019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EDF93-2BFD-41CA-ABC7-B039102F379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53765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A1498-92C7-4E4B-8045-C9195F453964}" type="datetimeFigureOut">
              <a:rPr lang="en-US" smtClean="0"/>
              <a:t>3/10/2019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EDF93-2BFD-41CA-ABC7-B039102F379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29062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A1498-92C7-4E4B-8045-C9195F453964}" type="datetimeFigureOut">
              <a:rPr lang="en-US" smtClean="0"/>
              <a:t>3/10/2019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EDF93-2BFD-41CA-ABC7-B039102F379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76908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A1498-92C7-4E4B-8045-C9195F453964}" type="datetimeFigureOut">
              <a:rPr lang="en-US" smtClean="0"/>
              <a:t>3/10/2019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EDF93-2BFD-41CA-ABC7-B039102F379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35297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A1498-92C7-4E4B-8045-C9195F453964}" type="datetimeFigureOut">
              <a:rPr lang="en-US" smtClean="0"/>
              <a:t>3/10/2019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EDF93-2BFD-41CA-ABC7-B039102F379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620410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A1498-92C7-4E4B-8045-C9195F453964}" type="datetimeFigureOut">
              <a:rPr lang="en-US" smtClean="0"/>
              <a:t>3/10/2019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EDF93-2BFD-41CA-ABC7-B039102F379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67297752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A1498-92C7-4E4B-8045-C9195F453964}" type="datetimeFigureOut">
              <a:rPr lang="en-US" smtClean="0"/>
              <a:t>3/10/2019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EDF93-2BFD-41CA-ABC7-B039102F379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838032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A1498-92C7-4E4B-8045-C9195F453964}" type="datetimeFigureOut">
              <a:rPr lang="en-US" smtClean="0"/>
              <a:t>3/10/2019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EDF93-2BFD-41CA-ABC7-B039102F379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395956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A1498-92C7-4E4B-8045-C9195F453964}" type="datetimeFigureOut">
              <a:rPr lang="en-US" smtClean="0"/>
              <a:t>3/10/2019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EDF93-2BFD-41CA-ABC7-B039102F379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683788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A1498-92C7-4E4B-8045-C9195F453964}" type="datetimeFigureOut">
              <a:rPr lang="en-US" smtClean="0"/>
              <a:t>3/10/2019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EDF93-2BFD-41CA-ABC7-B039102F379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342951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A1498-92C7-4E4B-8045-C9195F453964}" type="datetimeFigureOut">
              <a:rPr lang="en-US" smtClean="0"/>
              <a:t>3/10/2019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EDF93-2BFD-41CA-ABC7-B039102F379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33968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0DA1498-92C7-4E4B-8045-C9195F453964}" type="datetimeFigureOut">
              <a:rPr lang="en-US" smtClean="0"/>
              <a:t>3/10/2019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FEDF93-2BFD-41CA-ABC7-B039102F379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017105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6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6.png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6.png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6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6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4" Type="http://schemas.openxmlformats.org/officeDocument/2006/relationships/image" Target="../media/image6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4" Type="http://schemas.openxmlformats.org/officeDocument/2006/relationships/image" Target="../media/image6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4" Type="http://schemas.openxmlformats.org/officeDocument/2006/relationships/image" Target="../media/image6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4" Type="http://schemas.openxmlformats.org/officeDocument/2006/relationships/image" Target="../media/image6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4" Type="http://schemas.openxmlformats.org/officeDocument/2006/relationships/image" Target="../media/image6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4" Type="http://schemas.openxmlformats.org/officeDocument/2006/relationships/image" Target="../media/image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7257D6C0-1D6D-4886-A7EB-3F557A7954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5287" y="198783"/>
            <a:ext cx="11767929" cy="6387547"/>
          </a:xfrm>
        </p:spPr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algn="ctr"/>
            <a:r>
              <a:rPr lang="en-GB" cap="none" dirty="0"/>
              <a:t>Foreign Market Research And Risk Assessment To Explore Budget’s International Expansion Opportunities In Ghana. </a:t>
            </a:r>
            <a:br>
              <a:rPr lang="en-GB" cap="none" dirty="0"/>
            </a:br>
            <a:br>
              <a:rPr lang="en-GB" cap="none" dirty="0"/>
            </a:br>
            <a:r>
              <a:rPr lang="en-GB" cap="none" dirty="0"/>
              <a:t>Student Name: Bill </a:t>
            </a:r>
            <a:r>
              <a:rPr lang="en-GB" cap="none" dirty="0" err="1"/>
              <a:t>Zebre</a:t>
            </a:r>
            <a:r>
              <a:rPr lang="en-GB" cap="none" dirty="0"/>
              <a:t> </a:t>
            </a:r>
            <a:r>
              <a:rPr lang="en-GB" cap="none" dirty="0" err="1"/>
              <a:t>Bakomora</a:t>
            </a:r>
            <a:br>
              <a:rPr lang="en-GB" cap="none" dirty="0"/>
            </a:br>
            <a:br>
              <a:rPr lang="en-GB" cap="none" dirty="0"/>
            </a:br>
            <a:r>
              <a:rPr lang="en-GB" cap="none" dirty="0"/>
              <a:t>Student Number: 1650832</a:t>
            </a:r>
            <a:br>
              <a:rPr lang="en-GB" cap="none" dirty="0"/>
            </a:br>
            <a:br>
              <a:rPr lang="en-GB" cap="none" dirty="0"/>
            </a:br>
            <a:r>
              <a:rPr lang="en-GB" cap="none" dirty="0"/>
              <a:t>Module: SBMA7122D International Business – Assessment Part 1</a:t>
            </a:r>
            <a:br>
              <a:rPr lang="en-GB" cap="none" dirty="0"/>
            </a:br>
            <a:r>
              <a:rPr lang="en-GB" cap="none" dirty="0"/>
              <a:t>Date: 11 March 2019</a:t>
            </a:r>
            <a:endParaRPr lang="en-GB" sz="2000" cap="none" dirty="0">
              <a:latin typeface="+mj-lt"/>
            </a:endParaRP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98C0C7B5-5291-434A-94EF-07D87681AA7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4401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3243"/>
    </mc:Choice>
    <mc:Fallback>
      <p:transition spd="slow" advTm="1324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7257D6C0-1D6D-4886-A7EB-3F557A7954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5287" y="198783"/>
            <a:ext cx="11767929" cy="6387547"/>
          </a:xfrm>
        </p:spPr>
        <p:txBody>
          <a:bodyPr>
            <a:normAutofit/>
          </a:bodyPr>
          <a:lstStyle/>
          <a:p>
            <a:endParaRPr lang="en-GB" sz="2000" dirty="0">
              <a:latin typeface="+mj-lt"/>
            </a:endParaRPr>
          </a:p>
          <a:p>
            <a:pPr algn="ctr"/>
            <a:r>
              <a:rPr lang="en-GB" dirty="0"/>
              <a:t>Ghana</a:t>
            </a:r>
            <a:endParaRPr lang="en-GB" sz="2000" dirty="0">
              <a:latin typeface="+mj-lt"/>
            </a:endParaRPr>
          </a:p>
          <a:p>
            <a:pPr algn="l"/>
            <a:endParaRPr lang="en-GB" sz="2000" cap="none" dirty="0">
              <a:latin typeface="+mj-l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cap="none" dirty="0">
                <a:latin typeface="+mj-lt"/>
              </a:rPr>
              <a:t>Located in West-Africa and is one of the leading countries </a:t>
            </a:r>
            <a:r>
              <a:rPr lang="en-GB" cap="none" dirty="0"/>
              <a:t>of Africa (Maier et al., 2019)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cap="none" dirty="0">
                <a:latin typeface="+mj-lt"/>
              </a:rPr>
              <a:t>It is bordered to the North by Burkina Faso, to </a:t>
            </a:r>
            <a:r>
              <a:rPr lang="en-GB" cap="none" dirty="0"/>
              <a:t>the east by Togo, to west by Côte d’Ivoire and to the south by the Atlantic ocean. (Maier et al., 2019)</a:t>
            </a:r>
            <a:endParaRPr lang="en-GB" sz="2000" cap="none" dirty="0">
              <a:latin typeface="+mj-lt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cap="none" dirty="0"/>
              <a:t>English is the official language 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cap="none" dirty="0"/>
              <a:t>Population is approximately 30 million (</a:t>
            </a:r>
            <a:r>
              <a:rPr lang="en-GB" cap="none" dirty="0" err="1"/>
              <a:t>Worldmeters</a:t>
            </a:r>
            <a:r>
              <a:rPr lang="en-GB" cap="none" dirty="0"/>
              <a:t>, 2019)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cap="none" dirty="0">
                <a:latin typeface="+mj-lt"/>
              </a:rPr>
              <a:t>Median age is 20.5 years (</a:t>
            </a:r>
            <a:r>
              <a:rPr lang="en-GB" sz="2000" cap="none" dirty="0" err="1">
                <a:latin typeface="+mj-lt"/>
              </a:rPr>
              <a:t>Worldmeters</a:t>
            </a:r>
            <a:r>
              <a:rPr lang="en-GB" sz="2000" cap="none" dirty="0">
                <a:latin typeface="+mj-lt"/>
              </a:rPr>
              <a:t>, 2019)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91E417BF-1270-4E0C-A22D-4108A21BF13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83907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5721"/>
    </mc:Choice>
    <mc:Fallback>
      <p:transition spd="slow" advTm="257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7257D6C0-1D6D-4886-A7EB-3F557A7954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5287" y="198783"/>
            <a:ext cx="11767929" cy="6387547"/>
          </a:xfrm>
        </p:spPr>
        <p:txBody>
          <a:bodyPr>
            <a:normAutofit/>
          </a:bodyPr>
          <a:lstStyle/>
          <a:p>
            <a:endParaRPr lang="en-GB" sz="2000" dirty="0">
              <a:latin typeface="+mj-lt"/>
            </a:endParaRPr>
          </a:p>
          <a:p>
            <a:pPr algn="ctr"/>
            <a:r>
              <a:rPr lang="en-GB" cap="none" dirty="0"/>
              <a:t>PORTER’S FIVE FORCE ANALYSIS (Car Rental Industry in Ghana)</a:t>
            </a:r>
            <a:endParaRPr lang="en-GB" sz="2000" cap="none" dirty="0">
              <a:latin typeface="+mj-lt"/>
            </a:endParaRPr>
          </a:p>
          <a:p>
            <a:r>
              <a:rPr lang="en-GB" b="1" cap="none" dirty="0"/>
              <a:t>Industry Rivalry/Competition</a:t>
            </a:r>
            <a:endParaRPr lang="en-GB" sz="2000" b="1" cap="none" dirty="0">
              <a:latin typeface="+mj-l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cap="none" dirty="0"/>
              <a:t>Low market concentration. GWS(2019) puts the total car rental in the country at 55 with most being small and localised.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cap="none" dirty="0">
                <a:latin typeface="+mj-lt"/>
              </a:rPr>
              <a:t>Competition from other international car rental</a:t>
            </a:r>
            <a:r>
              <a:rPr lang="en-GB" cap="none" dirty="0"/>
              <a:t> companies in Ghana </a:t>
            </a:r>
            <a:r>
              <a:rPr lang="en-GB" cap="none" dirty="0" err="1"/>
              <a:t>eg</a:t>
            </a:r>
            <a:r>
              <a:rPr lang="en-GB" cap="none" dirty="0"/>
              <a:t> Hertz, </a:t>
            </a:r>
            <a:r>
              <a:rPr lang="en-GB" cap="none" dirty="0" err="1"/>
              <a:t>Eropcar</a:t>
            </a:r>
            <a:endParaRPr lang="en-GB" cap="none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cap="none" dirty="0"/>
              <a:t>Competition concentrated around capital city.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cap="none" dirty="0">
                <a:latin typeface="+mj-lt"/>
              </a:rPr>
              <a:t>Industry is fledging and is projected to grow rapidly.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cap="none" dirty="0"/>
              <a:t>Diversified competitors; budget, standard, luxury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cap="none" dirty="0"/>
              <a:t>No brand currently stands out due to targeted advertising. </a:t>
            </a:r>
          </a:p>
          <a:p>
            <a:endParaRPr lang="en-GB" sz="2000" cap="none" dirty="0">
              <a:latin typeface="+mj-lt"/>
            </a:endParaRPr>
          </a:p>
          <a:p>
            <a:r>
              <a:rPr lang="en-GB" b="1" cap="none" dirty="0"/>
              <a:t>Threat of New Entrants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cap="none" dirty="0"/>
              <a:t>Low entry barrier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cap="none" dirty="0"/>
              <a:t>Low capital requirements for setting up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cap="none" dirty="0"/>
              <a:t>Copying of business model</a:t>
            </a:r>
          </a:p>
          <a:p>
            <a:endParaRPr lang="en-GB" sz="2000" cap="none" dirty="0">
              <a:latin typeface="+mj-lt"/>
            </a:endParaRP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624EB119-E9B3-4FB7-92F3-284311EA643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38239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3076"/>
    </mc:Choice>
    <mc:Fallback>
      <p:transition spd="slow" advTm="6307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7257D6C0-1D6D-4886-A7EB-3F557A7954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5287" y="198783"/>
            <a:ext cx="11767929" cy="6387547"/>
          </a:xfrm>
        </p:spPr>
        <p:txBody>
          <a:bodyPr>
            <a:normAutofit/>
          </a:bodyPr>
          <a:lstStyle/>
          <a:p>
            <a:endParaRPr lang="en-GB" sz="2000" dirty="0">
              <a:latin typeface="+mj-lt"/>
            </a:endParaRPr>
          </a:p>
          <a:p>
            <a:pPr algn="ctr"/>
            <a:r>
              <a:rPr lang="en-GB" cap="none" dirty="0"/>
              <a:t>PORTER’S FIVE FORCE ANALYSIS</a:t>
            </a:r>
            <a:endParaRPr lang="en-GB" sz="2000" cap="none" dirty="0">
              <a:latin typeface="+mj-lt"/>
            </a:endParaRPr>
          </a:p>
          <a:p>
            <a:r>
              <a:rPr lang="en-GB" b="1" cap="none" dirty="0"/>
              <a:t>Threat of Substitutes</a:t>
            </a:r>
            <a:endParaRPr lang="en-GB" sz="2000" b="1" cap="none" dirty="0">
              <a:latin typeface="+mj-l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cap="none" dirty="0">
                <a:latin typeface="+mj-lt"/>
              </a:rPr>
              <a:t>Substitute service entry </a:t>
            </a:r>
            <a:r>
              <a:rPr lang="en-GB" cap="none" dirty="0"/>
              <a:t>low</a:t>
            </a:r>
            <a:r>
              <a:rPr lang="en-GB" sz="2000" cap="none" dirty="0">
                <a:latin typeface="+mj-lt"/>
              </a:rPr>
              <a:t> </a:t>
            </a:r>
            <a:r>
              <a:rPr lang="en-GB" sz="2000" cap="none" dirty="0" err="1">
                <a:latin typeface="+mj-lt"/>
              </a:rPr>
              <a:t>e.g</a:t>
            </a:r>
            <a:r>
              <a:rPr lang="en-GB" sz="2000" cap="none" dirty="0">
                <a:latin typeface="+mj-lt"/>
              </a:rPr>
              <a:t> Uber, Lyft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cap="none" dirty="0">
              <a:latin typeface="+mj-lt"/>
            </a:endParaRPr>
          </a:p>
          <a:p>
            <a:r>
              <a:rPr lang="en-GB" b="1" cap="none" dirty="0"/>
              <a:t>Bargaining Power of Customers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cap="none" dirty="0">
                <a:latin typeface="+mj-lt"/>
              </a:rPr>
              <a:t>Bargaining po</a:t>
            </a:r>
            <a:r>
              <a:rPr lang="en-GB" cap="none" dirty="0"/>
              <a:t>wer of customers not high due to low options to choose from.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cap="none" dirty="0">
                <a:latin typeface="+mj-lt"/>
              </a:rPr>
              <a:t>Customers are attracted to low prices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cap="none" dirty="0"/>
          </a:p>
          <a:p>
            <a:r>
              <a:rPr lang="en-GB" b="1" cap="none" dirty="0"/>
              <a:t>Bargaining Power of Suppliers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cap="none" dirty="0"/>
              <a:t>Bargaining power of local suppliers high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cap="none" dirty="0"/>
              <a:t>Option of using international suppliers</a:t>
            </a:r>
            <a:endParaRPr lang="en-GB" sz="2000" cap="none" dirty="0">
              <a:latin typeface="+mj-lt"/>
            </a:endParaRP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6BDB9884-49A9-4D37-9CD6-F64C23B0928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77076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0541"/>
    </mc:Choice>
    <mc:Fallback>
      <p:transition spd="slow" advTm="3054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7257D6C0-1D6D-4886-A7EB-3F557A7954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5287" y="198783"/>
            <a:ext cx="11767929" cy="6387547"/>
          </a:xfrm>
        </p:spPr>
        <p:txBody>
          <a:bodyPr>
            <a:normAutofit/>
          </a:bodyPr>
          <a:lstStyle/>
          <a:p>
            <a:endParaRPr lang="en-GB" sz="2000" dirty="0">
              <a:latin typeface="+mj-lt"/>
            </a:endParaRPr>
          </a:p>
          <a:p>
            <a:pPr algn="ctr"/>
            <a:r>
              <a:rPr lang="en-GB" dirty="0"/>
              <a:t>P</a:t>
            </a:r>
            <a:r>
              <a:rPr lang="en-GB" cap="none" dirty="0"/>
              <a:t>ESTLE FACTORS</a:t>
            </a:r>
            <a:endParaRPr lang="en-GB" sz="2000" cap="none" dirty="0">
              <a:latin typeface="+mj-lt"/>
            </a:endParaRPr>
          </a:p>
          <a:p>
            <a:pPr algn="l"/>
            <a:endParaRPr lang="en-GB" sz="2000" cap="none" dirty="0">
              <a:latin typeface="+mj-lt"/>
            </a:endParaRPr>
          </a:p>
          <a:p>
            <a:r>
              <a:rPr lang="en-GB" cap="none" dirty="0"/>
              <a:t>PESTLE: Political, Economic, Sociological, Technological, Legal and Environmental</a:t>
            </a:r>
            <a:endParaRPr lang="en-GB" sz="2000" cap="none" dirty="0">
              <a:latin typeface="+mj-lt"/>
            </a:endParaRPr>
          </a:p>
          <a:p>
            <a:r>
              <a:rPr lang="en-GB" sz="2000" b="1" cap="none" dirty="0">
                <a:latin typeface="+mj-lt"/>
              </a:rPr>
              <a:t>Political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cap="none" dirty="0">
                <a:latin typeface="+mj-lt"/>
              </a:rPr>
              <a:t>Constitutional Democracy </a:t>
            </a:r>
            <a:r>
              <a:rPr lang="en-GB" cap="none" dirty="0"/>
              <a:t>(Maier et al., 2019)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cap="none" dirty="0"/>
              <a:t>Has never had a civil war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cap="none" dirty="0"/>
              <a:t>Vibrant democracy where elections are contested and are mostly free and fair (Mills,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cap="none" dirty="0"/>
              <a:t>5</a:t>
            </a:r>
            <a:r>
              <a:rPr lang="en-GB" cap="none" baseline="30000" dirty="0"/>
              <a:t>th</a:t>
            </a:r>
            <a:r>
              <a:rPr lang="en-GB" cap="none" dirty="0"/>
              <a:t> least fragile state in Africa out of 53 (FP, 2012)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cap="none" dirty="0">
                <a:latin typeface="+mj-lt"/>
              </a:rPr>
              <a:t>64</a:t>
            </a:r>
            <a:r>
              <a:rPr lang="en-GB" sz="2000" cap="none" baseline="30000" dirty="0">
                <a:latin typeface="+mj-lt"/>
              </a:rPr>
              <a:t>th</a:t>
            </a:r>
            <a:r>
              <a:rPr lang="en-GB" sz="2000" cap="none" dirty="0">
                <a:latin typeface="+mj-lt"/>
              </a:rPr>
              <a:t> least corrupt country </a:t>
            </a:r>
            <a:r>
              <a:rPr lang="en-GB" cap="none" dirty="0"/>
              <a:t>out of 174 countries ranked (Agyemang-</a:t>
            </a:r>
            <a:r>
              <a:rPr lang="en-GB" cap="none" dirty="0" err="1"/>
              <a:t>Duah</a:t>
            </a:r>
            <a:r>
              <a:rPr lang="en-GB" cap="none" dirty="0"/>
              <a:t>, 2008)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cap="none" dirty="0"/>
              <a:t>High degree of media freedom, operating with little restriction (BBC, 2018)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cap="none" dirty="0"/>
              <a:t>Considered to be one of the more stable countries in Africa (BBC, 2018)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cap="none" dirty="0"/>
              <a:t>Level 1 in safety by US State Department (Consular Affairs, 2019)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cap="none" dirty="0">
              <a:latin typeface="+mj-lt"/>
            </a:endParaRPr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7E0B4364-8E1C-4C9E-969A-2C4D66CF966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38460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1511"/>
    </mc:Choice>
    <mc:Fallback>
      <p:transition spd="slow" advTm="6151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7257D6C0-1D6D-4886-A7EB-3F557A7954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5287" y="198783"/>
            <a:ext cx="11767929" cy="6387547"/>
          </a:xfrm>
        </p:spPr>
        <p:txBody>
          <a:bodyPr>
            <a:normAutofit/>
          </a:bodyPr>
          <a:lstStyle/>
          <a:p>
            <a:endParaRPr lang="en-GB" sz="2000" dirty="0">
              <a:latin typeface="+mj-lt"/>
            </a:endParaRPr>
          </a:p>
          <a:p>
            <a:pPr algn="ctr"/>
            <a:r>
              <a:rPr lang="en-GB" sz="2000" dirty="0">
                <a:latin typeface="+mj-lt"/>
              </a:rPr>
              <a:t>PESTLE</a:t>
            </a:r>
          </a:p>
          <a:p>
            <a:pPr algn="l"/>
            <a:endParaRPr lang="en-GB" sz="2000" cap="none" dirty="0">
              <a:latin typeface="+mj-lt"/>
            </a:endParaRPr>
          </a:p>
          <a:p>
            <a:r>
              <a:rPr lang="en-GB" b="1" cap="none" dirty="0"/>
              <a:t>Economic</a:t>
            </a:r>
            <a:endParaRPr lang="en-GB" sz="2000" b="1" cap="none" dirty="0">
              <a:latin typeface="+mj-l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cap="none" dirty="0">
                <a:latin typeface="+mj-lt"/>
              </a:rPr>
              <a:t>Market-based economy with few barriers to trade and has a competitive business environment (CIA, 2019)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cap="none" dirty="0">
                <a:latin typeface="+mj-lt"/>
              </a:rPr>
              <a:t>Ghana is clas</a:t>
            </a:r>
            <a:r>
              <a:rPr lang="en-GB" cap="none" dirty="0"/>
              <a:t>sed as a middle income (Forest, 2011)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cap="none" dirty="0"/>
              <a:t>Gross Domestic Product (GDP) $145.76 billion(IMF, 2018)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cap="none" dirty="0"/>
              <a:t>GDP growth; 2016 -7.8%, 2018-6.9%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cap="none" dirty="0"/>
              <a:t>Corporate tax of 25% (GIPC, 2019b)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cap="none" dirty="0"/>
              <a:t>Average income tax is 10% and this is capped at 25% (GIPC, 2019b)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cap="none" dirty="0"/>
              <a:t>Unemployment -4.9% (Statista, 2019)</a:t>
            </a:r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F1EAF604-49BF-4696-AD34-975ADBBDF55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11221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3037"/>
    </mc:Choice>
    <mc:Fallback>
      <p:transition spd="slow" advTm="430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7257D6C0-1D6D-4886-A7EB-3F557A7954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5287" y="198783"/>
            <a:ext cx="11767929" cy="6387547"/>
          </a:xfrm>
        </p:spPr>
        <p:txBody>
          <a:bodyPr>
            <a:normAutofit/>
          </a:bodyPr>
          <a:lstStyle/>
          <a:p>
            <a:pPr algn="l"/>
            <a:endParaRPr lang="en-GB" sz="2000" cap="none" dirty="0">
              <a:latin typeface="+mj-lt"/>
            </a:endParaRPr>
          </a:p>
          <a:p>
            <a:r>
              <a:rPr lang="en-GB" b="1" cap="none" dirty="0"/>
              <a:t>Economic (</a:t>
            </a:r>
            <a:r>
              <a:rPr lang="en-GB" b="1" cap="none" dirty="0" err="1"/>
              <a:t>Con’t</a:t>
            </a:r>
            <a:r>
              <a:rPr lang="en-GB" b="1" cap="none" dirty="0"/>
              <a:t>)</a:t>
            </a:r>
          </a:p>
          <a:p>
            <a:r>
              <a:rPr lang="en-GB" sz="2000" b="1" cap="none" dirty="0">
                <a:latin typeface="+mj-lt"/>
              </a:rPr>
              <a:t>Inflation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E0C8C17-7561-44A6-ADF1-A7CE1428C39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57369" y="1758462"/>
            <a:ext cx="9230148" cy="4360985"/>
          </a:xfrm>
          <a:prstGeom prst="rect">
            <a:avLst/>
          </a:prstGeom>
        </p:spPr>
      </p:pic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E670CDF3-F903-4D1B-9EFA-5CEAB2198BB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14968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7751"/>
    </mc:Choice>
    <mc:Fallback>
      <p:transition spd="slow" advTm="4775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7257D6C0-1D6D-4886-A7EB-3F557A7954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5287" y="198783"/>
            <a:ext cx="11767929" cy="6387547"/>
          </a:xfrm>
        </p:spPr>
        <p:txBody>
          <a:bodyPr>
            <a:normAutofit/>
          </a:bodyPr>
          <a:lstStyle/>
          <a:p>
            <a:pPr algn="l"/>
            <a:endParaRPr lang="en-GB" sz="2000" cap="none" dirty="0">
              <a:latin typeface="+mj-lt"/>
            </a:endParaRPr>
          </a:p>
          <a:p>
            <a:r>
              <a:rPr lang="en-GB" b="1" cap="none" dirty="0"/>
              <a:t>Economic (</a:t>
            </a:r>
            <a:r>
              <a:rPr lang="en-GB" b="1" cap="none" dirty="0" err="1"/>
              <a:t>Con’t</a:t>
            </a:r>
            <a:r>
              <a:rPr lang="en-GB" b="1" cap="none" dirty="0"/>
              <a:t>)</a:t>
            </a:r>
          </a:p>
          <a:p>
            <a:r>
              <a:rPr lang="en-GB" b="1" cap="none" dirty="0"/>
              <a:t>Pound to Cedi exchange rate. </a:t>
            </a:r>
          </a:p>
          <a:p>
            <a:r>
              <a:rPr lang="en-GB" sz="1200" b="1" cap="none" dirty="0"/>
              <a:t>Source: https://www.xe.com/currencycharts/?from=GBP&amp;to=GHS&amp;view=5Y</a:t>
            </a:r>
            <a:endParaRPr lang="en-GB" sz="1200" b="1" cap="none" dirty="0">
              <a:latin typeface="+mj-lt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9E619E0-1E7B-4F3C-AAA8-3A540F93EC9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8129" y="1786597"/>
            <a:ext cx="9861453" cy="4385986"/>
          </a:xfrm>
          <a:prstGeom prst="rect">
            <a:avLst/>
          </a:prstGeom>
        </p:spPr>
      </p:pic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D3B97D25-DABF-48A4-8E2D-FA7976D22E5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86469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2686"/>
    </mc:Choice>
    <mc:Fallback>
      <p:transition spd="slow" advTm="4268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7257D6C0-1D6D-4886-A7EB-3F557A7954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5287" y="198783"/>
            <a:ext cx="11767929" cy="6387547"/>
          </a:xfrm>
        </p:spPr>
        <p:txBody>
          <a:bodyPr>
            <a:normAutofit/>
          </a:bodyPr>
          <a:lstStyle/>
          <a:p>
            <a:endParaRPr lang="en-GB" sz="2000" dirty="0">
              <a:latin typeface="+mj-lt"/>
            </a:endParaRPr>
          </a:p>
          <a:p>
            <a:pPr algn="ctr"/>
            <a:r>
              <a:rPr lang="en-GB" sz="2000" dirty="0">
                <a:latin typeface="+mj-lt"/>
              </a:rPr>
              <a:t>PESTLE</a:t>
            </a:r>
          </a:p>
          <a:p>
            <a:pPr algn="l"/>
            <a:endParaRPr lang="en-GB" sz="2000" cap="none" dirty="0">
              <a:latin typeface="+mj-lt"/>
            </a:endParaRPr>
          </a:p>
          <a:p>
            <a:r>
              <a:rPr lang="en-GB" b="1" cap="none" dirty="0"/>
              <a:t>Sociological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cap="none" dirty="0"/>
              <a:t>Ghanaians are very hospitable people especially toward foreigners (Ohio Northern University, 2018)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cap="none" dirty="0"/>
              <a:t>Have a strong “foreign taste” (</a:t>
            </a:r>
            <a:r>
              <a:rPr lang="en-GB" cap="none" dirty="0" err="1"/>
              <a:t>eg</a:t>
            </a:r>
            <a:r>
              <a:rPr lang="en-GB" cap="none" dirty="0"/>
              <a:t>, Burger King, McDonalds, KFC, Uber)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cap="none" dirty="0"/>
              <a:t>Thriving young population with a median age of 20.5 years (</a:t>
            </a:r>
            <a:r>
              <a:rPr lang="en-GB" cap="none" dirty="0" err="1"/>
              <a:t>Worldmeters</a:t>
            </a:r>
            <a:r>
              <a:rPr lang="en-GB" cap="none" dirty="0"/>
              <a:t>, 2019)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cap="none" dirty="0"/>
              <a:t>Ghanaians will usually get offended if local etiquettes are not followed such as receiving something with your left hand.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cap="none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cap="none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cap="none" dirty="0">
              <a:latin typeface="+mj-lt"/>
            </a:endParaRPr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8322CE5F-59BE-48E8-86C2-1A4979132A6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60730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5057"/>
    </mc:Choice>
    <mc:Fallback>
      <p:transition spd="slow" advTm="350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7257D6C0-1D6D-4886-A7EB-3F557A7954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5287" y="198783"/>
            <a:ext cx="11767929" cy="6387547"/>
          </a:xfrm>
        </p:spPr>
        <p:txBody>
          <a:bodyPr>
            <a:normAutofit/>
          </a:bodyPr>
          <a:lstStyle/>
          <a:p>
            <a:endParaRPr lang="en-GB" sz="2000" dirty="0">
              <a:latin typeface="+mj-lt"/>
            </a:endParaRPr>
          </a:p>
          <a:p>
            <a:pPr algn="ctr"/>
            <a:r>
              <a:rPr lang="en-GB" sz="2000" dirty="0">
                <a:latin typeface="+mj-lt"/>
              </a:rPr>
              <a:t>PESTLE</a:t>
            </a:r>
          </a:p>
          <a:p>
            <a:pPr algn="l"/>
            <a:endParaRPr lang="en-GB" sz="2000" cap="none" dirty="0">
              <a:latin typeface="+mj-lt"/>
            </a:endParaRPr>
          </a:p>
          <a:p>
            <a:r>
              <a:rPr lang="en-GB" b="1" cap="none" dirty="0"/>
              <a:t>Technological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cap="none" dirty="0"/>
              <a:t>Economy is predominantly agrarian but this is slowing changing (</a:t>
            </a:r>
            <a:r>
              <a:rPr lang="en-GB" cap="none" dirty="0" err="1"/>
              <a:t>Yawson</a:t>
            </a:r>
            <a:r>
              <a:rPr lang="en-GB" cap="none" dirty="0"/>
              <a:t>, 2002)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cap="none" dirty="0"/>
              <a:t>Mobile phone penetration of 131% as at 2016 (NCA, 2016)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cap="none" dirty="0"/>
              <a:t>Mobile data subscription 67.6 as at 2016 (NCA, 2016)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cap="none" dirty="0"/>
              <a:t>Payment method of businesses mainly cash, but few accept card payments (</a:t>
            </a:r>
            <a:r>
              <a:rPr lang="en-GB" cap="none" dirty="0" err="1"/>
              <a:t>Wassuna</a:t>
            </a:r>
            <a:r>
              <a:rPr lang="en-GB" cap="none" dirty="0"/>
              <a:t> and </a:t>
            </a:r>
            <a:r>
              <a:rPr lang="en-GB" cap="none" dirty="0" err="1"/>
              <a:t>Ng’weno</a:t>
            </a:r>
            <a:r>
              <a:rPr lang="en-GB" cap="none" dirty="0"/>
              <a:t>, 2019)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cap="none" dirty="0"/>
              <a:t>Vibrant mobile money market with around 20 million subscribers </a:t>
            </a:r>
            <a:r>
              <a:rPr lang="en-GB" dirty="0"/>
              <a:t>(</a:t>
            </a:r>
            <a:r>
              <a:rPr lang="en-GB" dirty="0" err="1"/>
              <a:t>Wassuna</a:t>
            </a:r>
            <a:r>
              <a:rPr lang="en-GB" dirty="0"/>
              <a:t> and </a:t>
            </a:r>
            <a:r>
              <a:rPr lang="en-GB" dirty="0" err="1"/>
              <a:t>Ng’weno</a:t>
            </a:r>
            <a:r>
              <a:rPr lang="en-GB" dirty="0"/>
              <a:t>, 2019)</a:t>
            </a:r>
            <a:endParaRPr lang="en-GB" cap="none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cap="none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cap="none" dirty="0">
              <a:latin typeface="+mj-lt"/>
            </a:endParaRPr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767B8197-726B-403B-BB7B-5085653E3BD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31313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7259"/>
    </mc:Choice>
    <mc:Fallback>
      <p:transition spd="slow" advTm="4725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7257D6C0-1D6D-4886-A7EB-3F557A7954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5287" y="198783"/>
            <a:ext cx="11767929" cy="6387547"/>
          </a:xfrm>
        </p:spPr>
        <p:txBody>
          <a:bodyPr>
            <a:normAutofit/>
          </a:bodyPr>
          <a:lstStyle/>
          <a:p>
            <a:endParaRPr lang="en-GB" sz="2000" dirty="0">
              <a:latin typeface="+mj-lt"/>
            </a:endParaRPr>
          </a:p>
          <a:p>
            <a:pPr algn="ctr"/>
            <a:r>
              <a:rPr lang="en-GB" sz="2000" dirty="0">
                <a:latin typeface="+mj-lt"/>
              </a:rPr>
              <a:t>PESTLE</a:t>
            </a:r>
          </a:p>
          <a:p>
            <a:pPr algn="l"/>
            <a:endParaRPr lang="en-GB" sz="2000" cap="none" dirty="0">
              <a:latin typeface="+mj-lt"/>
            </a:endParaRPr>
          </a:p>
          <a:p>
            <a:r>
              <a:rPr lang="en-GB" b="1" cap="none" dirty="0"/>
              <a:t>Legal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cap="none" dirty="0"/>
              <a:t>Independent court system (GIPC, 2019b)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cap="none" dirty="0"/>
              <a:t>Arbitration, mediation and other forms of dispute resolutions are available (GIPC, 2019b)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cap="none" dirty="0"/>
              <a:t>Enterprises can freely convert currency relating to their business including the remittance of proceeds (GIPC, 2019b)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cap="none" dirty="0"/>
              <a:t>Subscribes to the World Intellectual property Organisation (GIPC, 2019b)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cap="none" dirty="0"/>
              <a:t>Ghana is a member of the multilateral Investment Guarantee Agency which provides guarantees against non-commercial risks in developing countries (GIPC, 2019b)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cap="none" dirty="0"/>
              <a:t>It has agreement with the UK to avoid double taxation. (GIPC, 2019b)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cap="none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cap="none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cap="none" dirty="0">
              <a:latin typeface="+mj-lt"/>
            </a:endParaRPr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4025A0B6-7398-4199-B782-0DBB097BE7A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32630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9939"/>
    </mc:Choice>
    <mc:Fallback>
      <p:transition spd="slow" advTm="3993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7257D6C0-1D6D-4886-A7EB-3F557A7954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5287" y="198783"/>
            <a:ext cx="11767929" cy="6387547"/>
          </a:xfrm>
        </p:spPr>
        <p:txBody>
          <a:bodyPr>
            <a:normAutofit/>
          </a:bodyPr>
          <a:lstStyle/>
          <a:p>
            <a:endParaRPr lang="en-GB" sz="2000" dirty="0">
              <a:latin typeface="+mj-lt"/>
            </a:endParaRPr>
          </a:p>
          <a:p>
            <a:pPr algn="ctr"/>
            <a:r>
              <a:rPr lang="en-GB" sz="2000" dirty="0">
                <a:latin typeface="+mj-lt"/>
              </a:rPr>
              <a:t>PESTLE</a:t>
            </a:r>
          </a:p>
          <a:p>
            <a:pPr algn="l"/>
            <a:endParaRPr lang="en-GB" sz="2000" cap="none" dirty="0">
              <a:latin typeface="+mj-lt"/>
            </a:endParaRPr>
          </a:p>
          <a:p>
            <a:r>
              <a:rPr lang="en-GB" b="1" cap="none" dirty="0"/>
              <a:t>Environmental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cap="none" dirty="0"/>
              <a:t>Ghana is a tropical country with sunshine all year round (Ghana Tourism, 2019)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cap="none" dirty="0"/>
              <a:t>Has 16 national parks and wild life sanctuaries which are opened all year round (Ghana Tourism, 2019)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cap="none" dirty="0"/>
              <a:t>Has a coast line with popular beaches (Ghana Tourism, 2019)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cap="none" dirty="0"/>
              <a:t>Abundance of wild life (Ghana Tourism, 2019)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cap="none" dirty="0"/>
              <a:t>Comparable good road network (Ghana Tourism, 2019)</a:t>
            </a:r>
          </a:p>
          <a:p>
            <a:endParaRPr lang="en-GB" cap="none" dirty="0"/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10008620-964D-4214-851D-B6EE126B6A8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51732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6761"/>
    </mc:Choice>
    <mc:Fallback>
      <p:transition spd="slow" advTm="2676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7257D6C0-1D6D-4886-A7EB-3F557A7954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5287" y="198783"/>
            <a:ext cx="11767929" cy="6387547"/>
          </a:xfrm>
        </p:spPr>
        <p:txBody>
          <a:bodyPr>
            <a:normAutofit/>
          </a:bodyPr>
          <a:lstStyle/>
          <a:p>
            <a:endParaRPr lang="en-GB" sz="2000" dirty="0">
              <a:latin typeface="+mj-lt"/>
            </a:endParaRPr>
          </a:p>
          <a:p>
            <a:pPr algn="ctr"/>
            <a:r>
              <a:rPr lang="en-GB" dirty="0"/>
              <a:t>RISK ASSESSMENT</a:t>
            </a:r>
            <a:endParaRPr lang="en-GB" sz="2000" dirty="0">
              <a:latin typeface="+mj-lt"/>
            </a:endParaRPr>
          </a:p>
          <a:p>
            <a:pPr algn="l"/>
            <a:endParaRPr lang="en-GB" sz="2000" cap="none" dirty="0">
              <a:latin typeface="+mj-lt"/>
            </a:endParaRPr>
          </a:p>
          <a:p>
            <a:r>
              <a:rPr lang="en-GB" b="1" cap="none" dirty="0"/>
              <a:t>Five mains risks were identified from the PESTLE analysis;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cap="none" dirty="0"/>
              <a:t>Political unrest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cap="none" dirty="0"/>
              <a:t>Foreign exchange risk.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cap="none" dirty="0">
                <a:latin typeface="+mj-lt"/>
              </a:rPr>
              <a:t>Inflation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cap="none" dirty="0"/>
              <a:t>Corruption risk.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cap="none" dirty="0"/>
              <a:t>Cultural risk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cap="none" dirty="0">
              <a:latin typeface="+mj-l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cap="none" dirty="0">
              <a:latin typeface="+mj-lt"/>
            </a:endParaRPr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AEEB002C-3188-4EE4-8873-65E5CCC190F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73843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401"/>
    </mc:Choice>
    <mc:Fallback>
      <p:transition spd="slow" advTm="124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7257D6C0-1D6D-4886-A7EB-3F557A7954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5287" y="198783"/>
            <a:ext cx="11767929" cy="6387547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RISK ASSESSMENT</a:t>
            </a:r>
            <a:endParaRPr lang="en-GB" sz="2000" dirty="0">
              <a:latin typeface="+mj-lt"/>
            </a:endParaRPr>
          </a:p>
          <a:p>
            <a:pPr algn="l"/>
            <a:endParaRPr lang="en-GB" sz="2000" cap="none" dirty="0">
              <a:latin typeface="+mj-lt"/>
            </a:endParaRPr>
          </a:p>
          <a:p>
            <a:endParaRPr lang="en-GB" cap="none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cap="none" dirty="0">
              <a:latin typeface="+mj-l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cap="none" dirty="0">
              <a:latin typeface="+mj-lt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B81305D-DFA8-44DE-B462-66BE4A4872E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50860767"/>
              </p:ext>
            </p:extLst>
          </p:nvPr>
        </p:nvGraphicFramePr>
        <p:xfrm>
          <a:off x="198784" y="661183"/>
          <a:ext cx="11794430" cy="6021777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2358886">
                  <a:extLst>
                    <a:ext uri="{9D8B030D-6E8A-4147-A177-3AD203B41FA5}">
                      <a16:colId xmlns:a16="http://schemas.microsoft.com/office/drawing/2014/main" val="3870340992"/>
                    </a:ext>
                  </a:extLst>
                </a:gridCol>
                <a:gridCol w="1817382">
                  <a:extLst>
                    <a:ext uri="{9D8B030D-6E8A-4147-A177-3AD203B41FA5}">
                      <a16:colId xmlns:a16="http://schemas.microsoft.com/office/drawing/2014/main" val="851531623"/>
                    </a:ext>
                  </a:extLst>
                </a:gridCol>
                <a:gridCol w="1534903">
                  <a:extLst>
                    <a:ext uri="{9D8B030D-6E8A-4147-A177-3AD203B41FA5}">
                      <a16:colId xmlns:a16="http://schemas.microsoft.com/office/drawing/2014/main" val="3946194877"/>
                    </a:ext>
                  </a:extLst>
                </a:gridCol>
                <a:gridCol w="1710974">
                  <a:extLst>
                    <a:ext uri="{9D8B030D-6E8A-4147-A177-3AD203B41FA5}">
                      <a16:colId xmlns:a16="http://schemas.microsoft.com/office/drawing/2014/main" val="2530118542"/>
                    </a:ext>
                  </a:extLst>
                </a:gridCol>
                <a:gridCol w="4372285">
                  <a:extLst>
                    <a:ext uri="{9D8B030D-6E8A-4147-A177-3AD203B41FA5}">
                      <a16:colId xmlns:a16="http://schemas.microsoft.com/office/drawing/2014/main" val="3153874609"/>
                    </a:ext>
                  </a:extLst>
                </a:gridCol>
              </a:tblGrid>
              <a:tr h="541594">
                <a:tc>
                  <a:txBody>
                    <a:bodyPr/>
                    <a:lstStyle/>
                    <a:p>
                      <a:r>
                        <a:rPr lang="en-GB" dirty="0"/>
                        <a:t>RISK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IMPACT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PROBABILTY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RISK SCORE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ACTION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34544177"/>
                  </a:ext>
                </a:extLst>
              </a:tr>
              <a:tr h="918455">
                <a:tc>
                  <a:txBody>
                    <a:bodyPr/>
                    <a:lstStyle/>
                    <a:p>
                      <a:r>
                        <a:rPr lang="en-GB" sz="1400" dirty="0"/>
                        <a:t>Political Unrest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High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Low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Medium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1. Develop protocols to include evacuation and carry out drills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2975429"/>
                  </a:ext>
                </a:extLst>
              </a:tr>
              <a:tr h="1134496">
                <a:tc>
                  <a:txBody>
                    <a:bodyPr/>
                    <a:lstStyle/>
                    <a:p>
                      <a:r>
                        <a:rPr lang="en-GB" sz="1400" dirty="0"/>
                        <a:t>Foreign exchange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High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High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High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AutoNum type="arabicPeriod"/>
                      </a:pPr>
                      <a:r>
                        <a:rPr lang="en-GB" sz="1400" dirty="0"/>
                        <a:t>Lock in fixed rates by booking a forward exchange contract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sz="1400" dirty="0"/>
                        <a:t>Currency options to protect against adverse rate movements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sz="1400" dirty="0"/>
                        <a:t>Develop long term strategy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84696951"/>
                  </a:ext>
                </a:extLst>
              </a:tr>
              <a:tr h="1134496">
                <a:tc>
                  <a:txBody>
                    <a:bodyPr/>
                    <a:lstStyle/>
                    <a:p>
                      <a:r>
                        <a:rPr lang="en-GB" sz="1400" dirty="0"/>
                        <a:t>Inflation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Medium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Medium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Medium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1. Invoice in GBP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03837094"/>
                  </a:ext>
                </a:extLst>
              </a:tr>
              <a:tr h="1134496">
                <a:tc>
                  <a:txBody>
                    <a:bodyPr/>
                    <a:lstStyle/>
                    <a:p>
                      <a:r>
                        <a:rPr lang="en-GB" sz="1400" dirty="0"/>
                        <a:t>Corruption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GB" sz="1400" dirty="0"/>
                        <a:t>High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High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High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AutoNum type="arabicPeriod"/>
                      </a:pPr>
                      <a:r>
                        <a:rPr lang="en-GB" sz="1400" dirty="0"/>
                        <a:t>Transparent business practices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sz="1400" dirty="0"/>
                        <a:t>Internal and external audits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76532623"/>
                  </a:ext>
                </a:extLst>
              </a:tr>
              <a:tr h="1134496">
                <a:tc>
                  <a:txBody>
                    <a:bodyPr/>
                    <a:lstStyle/>
                    <a:p>
                      <a:r>
                        <a:rPr lang="en-GB" sz="1400" dirty="0"/>
                        <a:t>Cultural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Low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Low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Low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AutoNum type="arabicPeriod"/>
                      </a:pPr>
                      <a:r>
                        <a:rPr lang="en-GB" sz="1400" dirty="0"/>
                        <a:t>Work place induction to include local etiquette training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sz="1400" dirty="0"/>
                        <a:t>Use Hofstede’s dimension's theory to develop a profile of Ghana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13558882"/>
                  </a:ext>
                </a:extLst>
              </a:tr>
            </a:tbl>
          </a:graphicData>
        </a:graphic>
      </p:graphicFrame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A32A4877-17C9-4950-8BAC-508D120CE77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90663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4096"/>
    </mc:Choice>
    <mc:Fallback>
      <p:transition spd="slow" advTm="840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7257D6C0-1D6D-4886-A7EB-3F557A7954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5287" y="198783"/>
            <a:ext cx="11767929" cy="6387547"/>
          </a:xfrm>
        </p:spPr>
        <p:txBody>
          <a:bodyPr>
            <a:normAutofit/>
          </a:bodyPr>
          <a:lstStyle/>
          <a:p>
            <a:endParaRPr lang="en-GB" sz="2000" dirty="0">
              <a:latin typeface="+mj-lt"/>
            </a:endParaRPr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r>
              <a:rPr lang="en-GB" sz="2000" cap="none" dirty="0">
                <a:latin typeface="+mj-lt"/>
              </a:rPr>
              <a:t>Thank you</a:t>
            </a:r>
          </a:p>
          <a:p>
            <a:pPr algn="l"/>
            <a:endParaRPr lang="en-GB" sz="2000" cap="none" dirty="0">
              <a:latin typeface="+mj-lt"/>
            </a:endParaRP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9C2C9819-4A90-41CE-A908-2B764A3B2A2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60241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163"/>
    </mc:Choice>
    <mc:Fallback>
      <p:transition spd="slow" advTm="21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7257D6C0-1D6D-4886-A7EB-3F557A7954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5287" y="198783"/>
            <a:ext cx="11767929" cy="6387547"/>
          </a:xfrm>
        </p:spPr>
        <p:txBody>
          <a:bodyPr>
            <a:normAutofit/>
          </a:bodyPr>
          <a:lstStyle/>
          <a:p>
            <a:endParaRPr lang="en-GB" sz="2000" dirty="0">
              <a:latin typeface="+mj-lt"/>
            </a:endParaRPr>
          </a:p>
          <a:p>
            <a:pPr algn="ctr"/>
            <a:r>
              <a:rPr lang="en-GB" cap="none" dirty="0"/>
              <a:t>REFERENCES</a:t>
            </a:r>
            <a:endParaRPr lang="en-GB" sz="2000" cap="none" dirty="0">
              <a:latin typeface="+mj-lt"/>
            </a:endParaRPr>
          </a:p>
          <a:p>
            <a:r>
              <a:rPr lang="en-GB" sz="1400" dirty="0"/>
              <a:t>Agyeman-</a:t>
            </a:r>
            <a:r>
              <a:rPr lang="en-GB" sz="1400" dirty="0" err="1"/>
              <a:t>Duah</a:t>
            </a:r>
            <a:r>
              <a:rPr lang="en-GB" sz="1400" dirty="0"/>
              <a:t>, B. (2008). Curbing Corruption and Improving Economic Governance: The Case of Ghana (PDF). Ghana </a:t>
            </a:r>
            <a:r>
              <a:rPr lang="en-GB" sz="1400" dirty="0" err="1"/>
              <a:t>Center</a:t>
            </a:r>
            <a:r>
              <a:rPr lang="en-GB" sz="1400" dirty="0"/>
              <a:t> for Democratic Development. p. 5. Archived from the original (PDF) on 10 May 2008. [Accessed 3 Mar. 2019].</a:t>
            </a:r>
          </a:p>
          <a:p>
            <a:r>
              <a:rPr lang="en-GB" sz="1400" dirty="0"/>
              <a:t> </a:t>
            </a:r>
          </a:p>
          <a:p>
            <a:r>
              <a:rPr lang="en-GB" sz="1400" dirty="0" err="1"/>
              <a:t>Alagidede</a:t>
            </a:r>
            <a:r>
              <a:rPr lang="en-GB" sz="1400" dirty="0"/>
              <a:t>, P., &amp; </a:t>
            </a:r>
            <a:r>
              <a:rPr lang="en-GB" sz="1400" dirty="0" err="1"/>
              <a:t>Baah</a:t>
            </a:r>
            <a:r>
              <a:rPr lang="en-GB" sz="1400" dirty="0"/>
              <a:t>-Boateng, W. and </a:t>
            </a:r>
            <a:r>
              <a:rPr lang="en-GB" sz="1400" dirty="0" err="1"/>
              <a:t>Nketiah-Amponsah</a:t>
            </a:r>
            <a:r>
              <a:rPr lang="en-GB" sz="1400" dirty="0"/>
              <a:t>, E. (2013). The Ghanaian Economy: An Overview. Ghanaian Journal of Economics. 1. 4-34.</a:t>
            </a:r>
          </a:p>
          <a:p>
            <a:r>
              <a:rPr lang="en-GB" sz="1400" dirty="0"/>
              <a:t> </a:t>
            </a:r>
          </a:p>
          <a:p>
            <a:r>
              <a:rPr lang="en-GB" sz="1400" dirty="0"/>
              <a:t>Avis Budget, (2018). Annual Reports | Avis Budget Group. [online] Available at: http://ir.avisbudgetgroup.com/financial-information/annual-reports [Accessed 3 Mar. 2019].</a:t>
            </a:r>
          </a:p>
          <a:p>
            <a:r>
              <a:rPr lang="en-GB" sz="1400" dirty="0"/>
              <a:t> </a:t>
            </a:r>
          </a:p>
          <a:p>
            <a:r>
              <a:rPr lang="en-GB" sz="1400" dirty="0"/>
              <a:t>BBC, (2018). Ghana country profile. [online] BBC News. Available at: https://www.bbc.co.uk/news/world-africa-13433790#media [Accessed 3 Mar. 2019].</a:t>
            </a:r>
          </a:p>
          <a:p>
            <a:r>
              <a:rPr lang="en-GB" sz="1400" dirty="0"/>
              <a:t> </a:t>
            </a:r>
          </a:p>
          <a:p>
            <a:r>
              <a:rPr lang="en-GB" sz="1400" dirty="0"/>
              <a:t>Budget, (2019a). A brief history of Budget - Budget. [online] Available at: https://www.budget.co.uk/about-budget/brief-history [Accessed 3 Mar. 2019].</a:t>
            </a:r>
          </a:p>
          <a:p>
            <a:endParaRPr lang="en-GB" sz="1600" cap="none" dirty="0"/>
          </a:p>
          <a:p>
            <a:r>
              <a:rPr lang="en-GB" sz="1400" dirty="0"/>
              <a:t>Budget. (2019b). About Us - Budget. [online] Available at: https://www.budget.co.uk/about-budget [Accessed 3 Mar. 2019].</a:t>
            </a:r>
          </a:p>
          <a:p>
            <a:endParaRPr lang="en-GB" sz="1600" cap="none" dirty="0"/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0DBE5EEC-1AFB-45B8-B6BA-9DD35C00300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90076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65"/>
    </mc:Choice>
    <mc:Fallback>
      <p:transition spd="slow" advTm="8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7257D6C0-1D6D-4886-A7EB-3F557A7954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5287" y="198783"/>
            <a:ext cx="11767929" cy="6387547"/>
          </a:xfrm>
        </p:spPr>
        <p:txBody>
          <a:bodyPr>
            <a:normAutofit fontScale="85000" lnSpcReduction="10000"/>
          </a:bodyPr>
          <a:lstStyle/>
          <a:p>
            <a:r>
              <a:rPr lang="en-GB" sz="1800" dirty="0"/>
              <a:t>Consular Affairs (2019). Ghana Travel Advisory. [online] Travel.state.gov. Available at: https://travel.state.gov/content/travel/en/traveladvisories/traveladvisories/ghana-travel-advisory.html [Accessed 3 Mar. 2019].</a:t>
            </a:r>
          </a:p>
          <a:p>
            <a:r>
              <a:rPr lang="en-GB" sz="1800" dirty="0"/>
              <a:t> </a:t>
            </a:r>
          </a:p>
          <a:p>
            <a:r>
              <a:rPr lang="en-GB" sz="1800" dirty="0"/>
              <a:t>CIA (2019). Africa :: Ghana — The World Factbook - Central Intelligence Agency. [online] Cia.gov. Available at: https://www.cia.gov/library/publications/resources/the-world-factbook/geos/gh.html [Accessed 3 Mar. 2019].</a:t>
            </a:r>
          </a:p>
          <a:p>
            <a:r>
              <a:rPr lang="en-GB" sz="1800" dirty="0"/>
              <a:t> </a:t>
            </a:r>
          </a:p>
          <a:p>
            <a:r>
              <a:rPr lang="en-GB" sz="1800" dirty="0"/>
              <a:t>FP (2012). The 2012 Failed States Index - Interactive Map and Rankings. [online] Foreign Policy. Available at: https://foreignpolicy.com/2012/06/18/the-2012-failed-states-index-interactive-map-and-rankings/ [Accessed 3 Mar. 2019].</a:t>
            </a:r>
          </a:p>
          <a:p>
            <a:r>
              <a:rPr lang="en-GB" sz="1800" dirty="0"/>
              <a:t> </a:t>
            </a:r>
          </a:p>
          <a:p>
            <a:r>
              <a:rPr lang="en-GB" sz="1800" dirty="0"/>
              <a:t> </a:t>
            </a:r>
          </a:p>
          <a:p>
            <a:r>
              <a:rPr lang="en-GB" sz="1800" dirty="0"/>
              <a:t>Forrest, P. (2011). Ghana Market Update (PDF). icbuk.com. Intercontinental Bank. p. 13 Retrieved from https://web.archive.org/web/20120704014602/http://www.icbuk.com/images/uploads/ICBUKGhanaReportSeptember2011.pdf [Accessed 3 Mar. 2019].</a:t>
            </a:r>
          </a:p>
          <a:p>
            <a:r>
              <a:rPr lang="en-GB" sz="1800" dirty="0"/>
              <a:t> </a:t>
            </a:r>
          </a:p>
          <a:p>
            <a:r>
              <a:rPr lang="en-GB" sz="1800" dirty="0"/>
              <a:t>Ghana Tourism (2019). Plan Your Visit. [online] Ghana Tourism Authority. Available at: http://www.ghana.travel/plan-your-visit/ [Accessed 5 Mar. 2019].</a:t>
            </a:r>
          </a:p>
          <a:p>
            <a:r>
              <a:rPr lang="en-GB" sz="1800" dirty="0"/>
              <a:t> </a:t>
            </a:r>
          </a:p>
          <a:p>
            <a:r>
              <a:rPr lang="en-GB" sz="1800" dirty="0"/>
              <a:t>GIPC (2019</a:t>
            </a:r>
            <a:r>
              <a:rPr lang="en-GB" sz="1800" cap="none" dirty="0"/>
              <a:t>a</a:t>
            </a:r>
            <a:r>
              <a:rPr lang="en-GB" sz="1800" dirty="0"/>
              <a:t>). Laws &amp; Regulation - Ghana Investment Promotion Centre (GIPC). [online] Gipcghana.com. Available at: http://www.gipcghana.com/invest-in-ghana/doing-business-in-ghana/laws-regulation.html [Accessed 5 Mar. 2019].</a:t>
            </a:r>
          </a:p>
          <a:p>
            <a:endParaRPr lang="en-GB" sz="1600" cap="none" dirty="0"/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2D8795CF-BF8E-43C9-88AD-FDB63A9CE0B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77368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72"/>
    </mc:Choice>
    <mc:Fallback>
      <p:transition spd="slow" advTm="7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7257D6C0-1D6D-4886-A7EB-3F557A7954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5287" y="198783"/>
            <a:ext cx="11767929" cy="6387547"/>
          </a:xfrm>
        </p:spPr>
        <p:txBody>
          <a:bodyPr>
            <a:normAutofit fontScale="70000" lnSpcReduction="20000"/>
          </a:bodyPr>
          <a:lstStyle/>
          <a:p>
            <a:r>
              <a:rPr lang="en-GB" sz="1800" dirty="0"/>
              <a:t>GIPC (2019</a:t>
            </a:r>
            <a:r>
              <a:rPr lang="en-GB" sz="1800" cap="none" dirty="0"/>
              <a:t>b</a:t>
            </a:r>
            <a:r>
              <a:rPr lang="en-GB" sz="1800" dirty="0"/>
              <a:t>). Taxes - Ghana Investment Promotion Centre (GIPC). [online] Gipcghana.com. Available at: http://www.gipcghana.com/invest-in-ghana/doing-business-in-ghana/cost-of-doing-business/taxes.html [Accessed 6 Mar. 2019].</a:t>
            </a:r>
          </a:p>
          <a:p>
            <a:endParaRPr lang="en-GB" sz="1800" dirty="0"/>
          </a:p>
          <a:p>
            <a:r>
              <a:rPr lang="en-GB" sz="1800" dirty="0"/>
              <a:t>GWS (2019). Licensed Car Rental Companies In Ghana , 2019 - GWS Online GH. [online] Ghanawebsolutions.com. Available at: https://www.ghanawebsolutions.com/serve.php?id=587&amp;d=Licensed-Car-Rental-Companies-In-Ghana [Accessed 10 Mar. 2019].</a:t>
            </a:r>
          </a:p>
          <a:p>
            <a:endParaRPr lang="en-GB" sz="1800" dirty="0"/>
          </a:p>
          <a:p>
            <a:r>
              <a:rPr lang="en-GB" sz="1800" dirty="0"/>
              <a:t>IMF, (2018). Report for Selected Countries and Subjects. [online] Available at: https://www.imf.org/external/pubs/ft/weo/2018/02/weodata/weorept.aspx?pr.x=33&amp;pr.y=16&amp;sy=2015&amp;ey=2019&amp;scsm=1&amp;ssd=1&amp;sort=country&amp;ds=.&amp;br=1&amp;c=652&amp;s=NGDPD%2CPPPGDP%2CNGDPDPC%2CPPPPC&amp;grp=0&amp;a= [Accessed 3 Mar. 2019].</a:t>
            </a:r>
          </a:p>
          <a:p>
            <a:r>
              <a:rPr lang="en-GB" sz="1800" dirty="0"/>
              <a:t> </a:t>
            </a:r>
          </a:p>
          <a:p>
            <a:r>
              <a:rPr lang="en-GB" sz="1800" dirty="0"/>
              <a:t>Maier, D., Fage, J., Davies, O. and Boateng, E. (2019). Ghana | Culture, History, &amp; People. [online] </a:t>
            </a:r>
            <a:r>
              <a:rPr lang="en-GB" sz="1800" dirty="0" err="1"/>
              <a:t>Encyclopedia</a:t>
            </a:r>
            <a:r>
              <a:rPr lang="en-GB" sz="1800" dirty="0"/>
              <a:t> Britannica. Available at: https://www.britannica.com/place/Ghana [Accessed 3 Mar. 2019].</a:t>
            </a:r>
          </a:p>
          <a:p>
            <a:r>
              <a:rPr lang="en-GB" sz="1800" dirty="0"/>
              <a:t> </a:t>
            </a:r>
          </a:p>
          <a:p>
            <a:r>
              <a:rPr lang="en-GB" sz="1800" dirty="0"/>
              <a:t>Mills, C. (2018). Politics, policy, and implementation: The ‘Ghanaian Paradox’. [online] Brookings. Available at: https://www.brookings.edu/blog/africa-in-focus/2018/07/18/politics-policy-and-implementation-the-ghanaian-paradox/ [Accessed 3 Mar. 2019].</a:t>
            </a:r>
          </a:p>
          <a:p>
            <a:r>
              <a:rPr lang="en-GB" sz="1800" dirty="0"/>
              <a:t> </a:t>
            </a:r>
          </a:p>
          <a:p>
            <a:r>
              <a:rPr lang="en-GB" sz="1800" dirty="0"/>
              <a:t>Ohio Northern University. (2019). “Ghanaian Hospitality”. [online] Available at: https://www.onu.edu/node/43609 [Accessed 5 Mar. 2019].</a:t>
            </a:r>
          </a:p>
          <a:p>
            <a:r>
              <a:rPr lang="en-GB" sz="1800" dirty="0"/>
              <a:t> </a:t>
            </a:r>
          </a:p>
          <a:p>
            <a:r>
              <a:rPr lang="en-GB" sz="1800" dirty="0" err="1"/>
              <a:t>Papaioannou</a:t>
            </a:r>
            <a:r>
              <a:rPr lang="en-GB" sz="1800" dirty="0"/>
              <a:t>, M. (2006). Exchange Rate Risk Measurement and Management: Issues and Approaches for Firms. [online] Imf.org. Available at: https://www.imf.org/external/pubs/ft/wp/2006/wp06255.pdf [Accessed 6 Mar. 2019].</a:t>
            </a:r>
          </a:p>
          <a:p>
            <a:r>
              <a:rPr lang="en-GB" sz="1800" dirty="0"/>
              <a:t> </a:t>
            </a:r>
          </a:p>
          <a:p>
            <a:r>
              <a:rPr lang="en-GB" sz="1800" dirty="0"/>
              <a:t>Statista (2019). Ghana - youth unemployment rate 2007-2017 | Statistic. [online] Statista. Available at: https://www.statista.com/statistics/812039/youth-unemployment-rate-in-ghana/ [Accessed 3 Mar. 2019].</a:t>
            </a:r>
          </a:p>
          <a:p>
            <a:endParaRPr lang="en-GB" sz="1600" cap="none" dirty="0"/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752DB729-0E9C-47E5-83A0-8FA9DB4B19A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81607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69"/>
    </mc:Choice>
    <mc:Fallback>
      <p:transition spd="slow" advTm="76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7257D6C0-1D6D-4886-A7EB-3F557A7954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5287" y="198783"/>
            <a:ext cx="11767929" cy="6387547"/>
          </a:xfrm>
        </p:spPr>
        <p:txBody>
          <a:bodyPr>
            <a:normAutofit/>
          </a:bodyPr>
          <a:lstStyle/>
          <a:p>
            <a:endParaRPr lang="en-GB" cap="none" dirty="0"/>
          </a:p>
          <a:p>
            <a:r>
              <a:rPr lang="en-GB" sz="1600" cap="none" dirty="0"/>
              <a:t>World Bank. (2018). Global Economic Prospects, June 2018: The Turning of the Tide?</a:t>
            </a:r>
          </a:p>
          <a:p>
            <a:r>
              <a:rPr lang="en-GB" sz="1600" cap="none" dirty="0"/>
              <a:t>Washington, DC: World Bank. </a:t>
            </a:r>
            <a:r>
              <a:rPr lang="en-GB" sz="1600" cap="none" dirty="0" err="1"/>
              <a:t>doi</a:t>
            </a:r>
            <a:r>
              <a:rPr lang="en-GB" sz="1600" cap="none" dirty="0"/>
              <a:t>: 10.1596/978-1-4648-1257-6. License: Creative Commons Attribution CC BY 3.0 IGO.</a:t>
            </a:r>
          </a:p>
          <a:p>
            <a:endParaRPr lang="en-GB" sz="1600" cap="none" dirty="0"/>
          </a:p>
          <a:p>
            <a:r>
              <a:rPr lang="en-GB" sz="1600" cap="none" dirty="0" err="1"/>
              <a:t>Wassuna</a:t>
            </a:r>
            <a:r>
              <a:rPr lang="en-GB" sz="1600" cap="none" dirty="0"/>
              <a:t>, N. and </a:t>
            </a:r>
            <a:r>
              <a:rPr lang="en-GB" sz="1600" cap="none" dirty="0" err="1"/>
              <a:t>Ng’weno</a:t>
            </a:r>
            <a:r>
              <a:rPr lang="en-GB" sz="1600" cap="none" dirty="0"/>
              <a:t>, A. (2019). The opportunity for mobile money person-to-government payments in Ghana | Mobile for Development. [online] Mobile for Development. Available at: https://www.gsma.com/mobilefordevelopment/uncategorized/the-opportunity-for-mobile-money-person-to-government-payments-in-ghana/ [Accessed 5 Mar. 2019].</a:t>
            </a:r>
          </a:p>
          <a:p>
            <a:endParaRPr lang="en-GB" sz="1600" cap="none" dirty="0"/>
          </a:p>
          <a:p>
            <a:r>
              <a:rPr lang="en-GB" sz="1600" cap="none" dirty="0" err="1"/>
              <a:t>Worldometers</a:t>
            </a:r>
            <a:r>
              <a:rPr lang="en-GB" sz="1600" cap="none" dirty="0"/>
              <a:t>. (2019). Ghana Population (2019) - </a:t>
            </a:r>
            <a:r>
              <a:rPr lang="en-GB" sz="1600" cap="none" dirty="0" err="1"/>
              <a:t>Worldometers</a:t>
            </a:r>
            <a:r>
              <a:rPr lang="en-GB" sz="1600" cap="none" dirty="0"/>
              <a:t>. [online] Available at: http://www.worldometers.info/world-population/ghana-population/ [Accessed 3 Mar. 2019].</a:t>
            </a:r>
          </a:p>
          <a:p>
            <a:endParaRPr lang="en-GB" sz="1600" cap="none" dirty="0"/>
          </a:p>
          <a:p>
            <a:r>
              <a:rPr lang="en-GB" sz="1600" cap="none" dirty="0" err="1"/>
              <a:t>Yawson</a:t>
            </a:r>
            <a:r>
              <a:rPr lang="en-GB" sz="1600" cap="none" dirty="0"/>
              <a:t>, Robert. (2002). The Place of Technology Based Incubators in Ghana’s Economic Development.</a:t>
            </a:r>
          </a:p>
          <a:p>
            <a:endParaRPr lang="en-GB" sz="1600" cap="none" dirty="0"/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EE084F8B-7D98-41E9-9910-4C4D99C3AA3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07559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67"/>
    </mc:Choice>
    <mc:Fallback>
      <p:transition spd="slow" advTm="86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0</TotalTime>
  <Words>1404</Words>
  <Application>Microsoft Office PowerPoint</Application>
  <PresentationFormat>Widescreen</PresentationFormat>
  <Paragraphs>213</Paragraphs>
  <Slides>19</Slides>
  <Notes>3</Notes>
  <HiddenSlides>0</HiddenSlides>
  <MMClips>19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4" baseType="lpstr">
      <vt:lpstr>Arial</vt:lpstr>
      <vt:lpstr>Calibri</vt:lpstr>
      <vt:lpstr>Century Gothic</vt:lpstr>
      <vt:lpstr>Wingdings 3</vt:lpstr>
      <vt:lpstr>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2019-03-03T08:27:31Z</dcterms:created>
  <dcterms:modified xsi:type="dcterms:W3CDTF">2019-03-10T21:45:03Z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f42aa342-8706-4288-bd11-ebb85995028c_Enabled">
    <vt:lpwstr>True</vt:lpwstr>
  </property>
  <property fmtid="{D5CDD505-2E9C-101B-9397-08002B2CF9AE}" pid="3" name="MSIP_Label_f42aa342-8706-4288-bd11-ebb85995028c_SiteId">
    <vt:lpwstr>72f988bf-86f1-41af-91ab-2d7cd011db47</vt:lpwstr>
  </property>
  <property fmtid="{D5CDD505-2E9C-101B-9397-08002B2CF9AE}" pid="4" name="MSIP_Label_f42aa342-8706-4288-bd11-ebb85995028c_Owner">
    <vt:lpwstr>v-abdarl@microsoft.com</vt:lpwstr>
  </property>
  <property fmtid="{D5CDD505-2E9C-101B-9397-08002B2CF9AE}" pid="5" name="MSIP_Label_f42aa342-8706-4288-bd11-ebb85995028c_SetDate">
    <vt:lpwstr>2018-11-21T00:44:46.2256006Z</vt:lpwstr>
  </property>
  <property fmtid="{D5CDD505-2E9C-101B-9397-08002B2CF9AE}" pid="6" name="MSIP_Label_f42aa342-8706-4288-bd11-ebb85995028c_Name">
    <vt:lpwstr>General</vt:lpwstr>
  </property>
  <property fmtid="{D5CDD505-2E9C-101B-9397-08002B2CF9AE}" pid="7" name="MSIP_Label_f42aa342-8706-4288-bd11-ebb85995028c_Application">
    <vt:lpwstr>Microsoft Azure Information Protection</vt:lpwstr>
  </property>
  <property fmtid="{D5CDD505-2E9C-101B-9397-08002B2CF9AE}" pid="8" name="MSIP_Label_f42aa342-8706-4288-bd11-ebb85995028c_Extended_MSFT_Method">
    <vt:lpwstr>Automatic</vt:lpwstr>
  </property>
  <property fmtid="{D5CDD505-2E9C-101B-9397-08002B2CF9AE}" pid="9" name="Sensitivity">
    <vt:lpwstr>General</vt:lpwstr>
  </property>
</Properties>
</file>