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83" r:id="rId6"/>
    <p:sldId id="318" r:id="rId7"/>
    <p:sldId id="327" r:id="rId8"/>
    <p:sldId id="330" r:id="rId9"/>
    <p:sldId id="331" r:id="rId10"/>
    <p:sldId id="328" r:id="rId11"/>
    <p:sldId id="332" r:id="rId12"/>
    <p:sldId id="345" r:id="rId13"/>
    <p:sldId id="333" r:id="rId14"/>
    <p:sldId id="346" r:id="rId15"/>
    <p:sldId id="340" r:id="rId16"/>
    <p:sldId id="334" r:id="rId17"/>
    <p:sldId id="336" r:id="rId18"/>
    <p:sldId id="337" r:id="rId19"/>
    <p:sldId id="339" r:id="rId20"/>
    <p:sldId id="350" r:id="rId21"/>
    <p:sldId id="351" r:id="rId22"/>
    <p:sldId id="342" r:id="rId23"/>
    <p:sldId id="341" r:id="rId24"/>
    <p:sldId id="343" r:id="rId25"/>
    <p:sldId id="329" r:id="rId26"/>
    <p:sldId id="349" r:id="rId27"/>
    <p:sldId id="309" r:id="rId28"/>
    <p:sldId id="310"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570C6-FC2F-4C3A-BAE9-C7FF674BAB4B}" v="13" dt="2022-09-07T18:20:07.45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158" autoAdjust="0"/>
  </p:normalViewPr>
  <p:slideViewPr>
    <p:cSldViewPr>
      <p:cViewPr varScale="1">
        <p:scale>
          <a:sx n="61" d="100"/>
          <a:sy n="61" d="100"/>
        </p:scale>
        <p:origin x="1428"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979570C6-FC2F-4C3A-BAE9-C7FF674BAB4B}"/>
    <pc:docChg chg="custSel addSld delSld modSld sldOrd">
      <pc:chgData name="Khaza Ahmed (PG Research)" userId="e606b0a9-72ee-43ac-a8f5-368b09304c72" providerId="ADAL" clId="{979570C6-FC2F-4C3A-BAE9-C7FF674BAB4B}" dt="2022-09-07T18:20:07.454" v="26"/>
      <pc:docMkLst>
        <pc:docMk/>
      </pc:docMkLst>
      <pc:sldChg chg="del">
        <pc:chgData name="Khaza Ahmed (PG Research)" userId="e606b0a9-72ee-43ac-a8f5-368b09304c72" providerId="ADAL" clId="{979570C6-FC2F-4C3A-BAE9-C7FF674BAB4B}" dt="2022-09-07T18:12:32.876" v="3" actId="2696"/>
        <pc:sldMkLst>
          <pc:docMk/>
          <pc:sldMk cId="2770380610" sldId="335"/>
        </pc:sldMkLst>
      </pc:sldChg>
      <pc:sldChg chg="del">
        <pc:chgData name="Khaza Ahmed (PG Research)" userId="e606b0a9-72ee-43ac-a8f5-368b09304c72" providerId="ADAL" clId="{979570C6-FC2F-4C3A-BAE9-C7FF674BAB4B}" dt="2022-09-07T18:11:47.324" v="0" actId="47"/>
        <pc:sldMkLst>
          <pc:docMk/>
          <pc:sldMk cId="158603344" sldId="344"/>
        </pc:sldMkLst>
      </pc:sldChg>
      <pc:sldChg chg="del">
        <pc:chgData name="Khaza Ahmed (PG Research)" userId="e606b0a9-72ee-43ac-a8f5-368b09304c72" providerId="ADAL" clId="{979570C6-FC2F-4C3A-BAE9-C7FF674BAB4B}" dt="2022-09-07T18:12:55.845" v="4" actId="2696"/>
        <pc:sldMkLst>
          <pc:docMk/>
          <pc:sldMk cId="2985272318" sldId="348"/>
        </pc:sldMkLst>
      </pc:sldChg>
      <pc:sldChg chg="ord">
        <pc:chgData name="Khaza Ahmed (PG Research)" userId="e606b0a9-72ee-43ac-a8f5-368b09304c72" providerId="ADAL" clId="{979570C6-FC2F-4C3A-BAE9-C7FF674BAB4B}" dt="2022-09-07T18:12:04.626" v="2"/>
        <pc:sldMkLst>
          <pc:docMk/>
          <pc:sldMk cId="1907224922" sldId="349"/>
        </pc:sldMkLst>
      </pc:sldChg>
      <pc:sldChg chg="addSp delSp modSp add mod modAnim">
        <pc:chgData name="Khaza Ahmed (PG Research)" userId="e606b0a9-72ee-43ac-a8f5-368b09304c72" providerId="ADAL" clId="{979570C6-FC2F-4C3A-BAE9-C7FF674BAB4B}" dt="2022-09-07T18:15:03.999" v="13" actId="1076"/>
        <pc:sldMkLst>
          <pc:docMk/>
          <pc:sldMk cId="2861127005" sldId="350"/>
        </pc:sldMkLst>
        <pc:spChg chg="del">
          <ac:chgData name="Khaza Ahmed (PG Research)" userId="e606b0a9-72ee-43ac-a8f5-368b09304c72" providerId="ADAL" clId="{979570C6-FC2F-4C3A-BAE9-C7FF674BAB4B}" dt="2022-09-07T18:14:42.599" v="6" actId="478"/>
          <ac:spMkLst>
            <pc:docMk/>
            <pc:sldMk cId="2861127005" sldId="350"/>
            <ac:spMk id="3" creationId="{00000000-0000-0000-0000-000000000000}"/>
          </ac:spMkLst>
        </pc:spChg>
        <pc:spChg chg="add del mod">
          <ac:chgData name="Khaza Ahmed (PG Research)" userId="e606b0a9-72ee-43ac-a8f5-368b09304c72" providerId="ADAL" clId="{979570C6-FC2F-4C3A-BAE9-C7FF674BAB4B}" dt="2022-09-07T18:14:44.417" v="7" actId="478"/>
          <ac:spMkLst>
            <pc:docMk/>
            <pc:sldMk cId="2861127005" sldId="350"/>
            <ac:spMk id="5" creationId="{FA9D3849-AF56-4558-9333-5AA53C029382}"/>
          </ac:spMkLst>
        </pc:spChg>
        <pc:picChg chg="add mod">
          <ac:chgData name="Khaza Ahmed (PG Research)" userId="e606b0a9-72ee-43ac-a8f5-368b09304c72" providerId="ADAL" clId="{979570C6-FC2F-4C3A-BAE9-C7FF674BAB4B}" dt="2022-09-07T18:15:03.999" v="13" actId="1076"/>
          <ac:picMkLst>
            <pc:docMk/>
            <pc:sldMk cId="2861127005" sldId="350"/>
            <ac:picMk id="1026" creationId="{70B95631-4A04-4168-BCD3-FB7BC56B70FE}"/>
          </ac:picMkLst>
        </pc:picChg>
        <pc:picChg chg="del">
          <ac:chgData name="Khaza Ahmed (PG Research)" userId="e606b0a9-72ee-43ac-a8f5-368b09304c72" providerId="ADAL" clId="{979570C6-FC2F-4C3A-BAE9-C7FF674BAB4B}" dt="2022-09-07T18:14:45.777" v="8" actId="478"/>
          <ac:picMkLst>
            <pc:docMk/>
            <pc:sldMk cId="2861127005" sldId="350"/>
            <ac:picMk id="8194" creationId="{00000000-0000-0000-0000-000000000000}"/>
          </ac:picMkLst>
        </pc:picChg>
      </pc:sldChg>
      <pc:sldChg chg="addSp delSp modSp add mod">
        <pc:chgData name="Khaza Ahmed (PG Research)" userId="e606b0a9-72ee-43ac-a8f5-368b09304c72" providerId="ADAL" clId="{979570C6-FC2F-4C3A-BAE9-C7FF674BAB4B}" dt="2022-09-07T18:20:07.454" v="26"/>
        <pc:sldMkLst>
          <pc:docMk/>
          <pc:sldMk cId="2656430459" sldId="351"/>
        </pc:sldMkLst>
        <pc:spChg chg="mod">
          <ac:chgData name="Khaza Ahmed (PG Research)" userId="e606b0a9-72ee-43ac-a8f5-368b09304c72" providerId="ADAL" clId="{979570C6-FC2F-4C3A-BAE9-C7FF674BAB4B}" dt="2022-09-07T18:19:19.058" v="25" actId="20577"/>
          <ac:spMkLst>
            <pc:docMk/>
            <pc:sldMk cId="2656430459" sldId="351"/>
            <ac:spMk id="2" creationId="{00000000-0000-0000-0000-000000000000}"/>
          </ac:spMkLst>
        </pc:spChg>
        <pc:picChg chg="del">
          <ac:chgData name="Khaza Ahmed (PG Research)" userId="e606b0a9-72ee-43ac-a8f5-368b09304c72" providerId="ADAL" clId="{979570C6-FC2F-4C3A-BAE9-C7FF674BAB4B}" dt="2022-09-07T18:18:22.777" v="15" actId="478"/>
          <ac:picMkLst>
            <pc:docMk/>
            <pc:sldMk cId="2656430459" sldId="351"/>
            <ac:picMk id="1026" creationId="{70B95631-4A04-4168-BCD3-FB7BC56B70FE}"/>
          </ac:picMkLst>
        </pc:picChg>
        <pc:picChg chg="add mod">
          <ac:chgData name="Khaza Ahmed (PG Research)" userId="e606b0a9-72ee-43ac-a8f5-368b09304c72" providerId="ADAL" clId="{979570C6-FC2F-4C3A-BAE9-C7FF674BAB4B}" dt="2022-09-07T18:20:07.454" v="26"/>
          <ac:picMkLst>
            <pc:docMk/>
            <pc:sldMk cId="2656430459" sldId="351"/>
            <ac:picMk id="2050" creationId="{364E5646-6F57-4413-B53B-CDA432FFC7B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9/27/2022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Self-organizing units that are responsible for their own business. Every amoeba has its own finance and human resource management. Amoebae do business together in an internal market environment, and are constantly in search for better customers. Depending on the situation in the environment they can be divided into smaller units or integrated with other amoebae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611664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Self-organizing units that are responsible for their own business. Every amoeba has its own finance and human resource management. Amoebae do business together in an internal market environment, and are constantly in search for better customers. Depending on the situation in the environment they can be divided into smaller units or integrated with other amoebae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27481625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Self-organizing units that are responsible for their own business. Every amoeba has its own finance and human resource management. Amoebae do business together in an internal market environment, and are constantly in search for better customers. Depending on the situation in the environment they can be divided into smaller units or integrated with other amoebae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2886663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484848"/>
                </a:solidFill>
                <a:latin typeface="Times New Roman" panose="02020603050405020304" pitchFamily="18" charset="0"/>
              </a:rPr>
              <a:t>n </a:t>
            </a:r>
            <a:r>
              <a:rPr lang="en-US" sz="1800" b="0" i="0" u="none" strike="noStrike" baseline="0" dirty="0">
                <a:solidFill>
                  <a:srgbClr val="606060"/>
                </a:solidFill>
                <a:latin typeface="Times New Roman" panose="02020603050405020304" pitchFamily="18" charset="0"/>
              </a:rPr>
              <a:t>a </a:t>
            </a:r>
            <a:r>
              <a:rPr lang="en-US" sz="1800" b="0" i="0" u="none" strike="noStrike" baseline="0" dirty="0">
                <a:solidFill>
                  <a:srgbClr val="353535"/>
                </a:solidFill>
                <a:latin typeface="Times New Roman" panose="02020603050405020304" pitchFamily="18" charset="0"/>
              </a:rPr>
              <a:t>centralized structure</a:t>
            </a:r>
            <a:r>
              <a:rPr lang="en-US" sz="1800" b="0" i="0" u="none" strike="noStrike" baseline="0" dirty="0">
                <a:solidFill>
                  <a:srgbClr val="606060"/>
                </a:solidFill>
                <a:latin typeface="Times New Roman" panose="02020603050405020304" pitchFamily="18" charset="0"/>
              </a:rPr>
              <a:t>, </a:t>
            </a:r>
            <a:r>
              <a:rPr lang="en-US" sz="1800" b="0" i="0" u="none" strike="noStrike" baseline="0" dirty="0">
                <a:solidFill>
                  <a:srgbClr val="484848"/>
                </a:solidFill>
                <a:latin typeface="Times New Roman" panose="02020603050405020304" pitchFamily="18" charset="0"/>
              </a:rPr>
              <a:t>deci</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t>
            </a:r>
            <a:r>
              <a:rPr lang="en-US" sz="1800" b="0" i="0" u="none" strike="noStrike" baseline="0" dirty="0">
                <a:solidFill>
                  <a:srgbClr val="7A7A7A"/>
                </a:solidFill>
                <a:latin typeface="Times New Roman" panose="02020603050405020304" pitchFamily="18" charset="0"/>
              </a:rPr>
              <a:t>-</a:t>
            </a:r>
            <a:r>
              <a:rPr lang="en-US" sz="1800" b="0" i="0" u="none" strike="noStrike" baseline="0" dirty="0">
                <a:solidFill>
                  <a:srgbClr val="484848"/>
                </a:solidFill>
                <a:latin typeface="Times New Roman" panose="02020603050405020304" pitchFamily="18" charset="0"/>
              </a:rPr>
              <a:t>making i</a:t>
            </a:r>
            <a:r>
              <a:rPr lang="en-US" sz="1800" b="0" i="0" u="none" strike="noStrike" baseline="0" dirty="0">
                <a:solidFill>
                  <a:srgbClr val="7A7A7A"/>
                </a:solidFill>
                <a:latin typeface="Times New Roman" panose="02020603050405020304" pitchFamily="18" charset="0"/>
              </a:rPr>
              <a:t>s </a:t>
            </a:r>
            <a:r>
              <a:rPr lang="en-US" sz="1800" b="0" i="0" u="none" strike="noStrike" baseline="0" dirty="0">
                <a:solidFill>
                  <a:srgbClr val="484848"/>
                </a:solidFill>
                <a:latin typeface="Times New Roman" panose="02020603050405020304" pitchFamily="18" charset="0"/>
              </a:rPr>
              <a:t>mad</a:t>
            </a:r>
            <a:r>
              <a:rPr lang="en-US" sz="1800" b="0" i="0" u="none" strike="noStrike" baseline="0" dirty="0">
                <a:solidFill>
                  <a:srgbClr val="7A7A7A"/>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by </a:t>
            </a:r>
            <a:r>
              <a:rPr lang="en-US" sz="1800" b="0" i="0" u="none" strike="noStrike" baseline="0" dirty="0">
                <a:solidFill>
                  <a:srgbClr val="606060"/>
                </a:solidFill>
                <a:latin typeface="Times New Roman" panose="02020603050405020304" pitchFamily="18" charset="0"/>
              </a:rPr>
              <a:t>a ve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y sma</a:t>
            </a:r>
            <a:r>
              <a:rPr lang="en-US" sz="1800" b="0" i="0" u="none" strike="noStrike" baseline="0" dirty="0">
                <a:solidFill>
                  <a:srgbClr val="353535"/>
                </a:solidFill>
                <a:latin typeface="Times New Roman" panose="02020603050405020304" pitchFamily="18" charset="0"/>
              </a:rPr>
              <a:t>ll number </a:t>
            </a:r>
            <a:r>
              <a:rPr lang="en-US" sz="1800" b="0" i="0" u="none" strike="noStrike" baseline="0" dirty="0">
                <a:solidFill>
                  <a:srgbClr val="606060"/>
                </a:solidFill>
                <a:latin typeface="Times New Roman" panose="02020603050405020304" pitchFamily="18" charset="0"/>
              </a:rPr>
              <a:t>of </a:t>
            </a:r>
            <a:r>
              <a:rPr lang="en-US" sz="1800" b="0" i="0" u="none" strike="noStrike" baseline="0" dirty="0">
                <a:solidFill>
                  <a:srgbClr val="484848"/>
                </a:solidFill>
                <a:latin typeface="Times New Roman" panose="02020603050405020304" pitchFamily="18" charset="0"/>
              </a:rPr>
              <a:t>people.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ese </a:t>
            </a:r>
            <a:r>
              <a:rPr lang="en-US" sz="1800" b="0" i="0" u="none" strike="noStrike" baseline="0" dirty="0">
                <a:solidFill>
                  <a:srgbClr val="484848"/>
                </a:solidFill>
                <a:latin typeface="Times New Roman" panose="02020603050405020304" pitchFamily="18" charset="0"/>
              </a:rPr>
              <a:t>deci</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 </a:t>
            </a:r>
            <a:r>
              <a:rPr lang="en-US" sz="1800" b="0" i="0" u="none" strike="noStrike" baseline="0" dirty="0">
                <a:solidFill>
                  <a:srgbClr val="484848"/>
                </a:solidFill>
                <a:latin typeface="Times New Roman" panose="02020603050405020304" pitchFamily="18" charset="0"/>
              </a:rPr>
              <a:t>makers, usually the </a:t>
            </a:r>
            <a:r>
              <a:rPr lang="en-US" sz="1800" b="0" i="0" u="none" strike="noStrike" baseline="0" dirty="0">
                <a:solidFill>
                  <a:srgbClr val="606060"/>
                </a:solidFill>
                <a:latin typeface="Times New Roman" panose="02020603050405020304" pitchFamily="18" charset="0"/>
              </a:rPr>
              <a:t>senio</a:t>
            </a:r>
            <a:r>
              <a:rPr lang="en-US" sz="1800" b="0" i="0" u="none" strike="noStrike" baseline="0" dirty="0">
                <a:solidFill>
                  <a:srgbClr val="353535"/>
                </a:solidFill>
                <a:latin typeface="Times New Roman" panose="02020603050405020304" pitchFamily="18" charset="0"/>
              </a:rPr>
              <a:t>r </a:t>
            </a:r>
            <a:r>
              <a:rPr lang="en-US" sz="1800" b="0" i="0" u="none" strike="noStrike" baseline="0" dirty="0">
                <a:solidFill>
                  <a:srgbClr val="484848"/>
                </a:solidFill>
                <a:latin typeface="Times New Roman" panose="02020603050405020304" pitchFamily="18" charset="0"/>
              </a:rPr>
              <a:t>management team, </a:t>
            </a:r>
            <a:r>
              <a:rPr lang="en-US" sz="1800" b="0" i="0" u="none" strike="noStrike" baseline="0" dirty="0">
                <a:solidFill>
                  <a:srgbClr val="606060"/>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im</a:t>
            </a:r>
            <a:r>
              <a:rPr lang="en-US" sz="1800" b="0" i="0" u="none" strike="noStrike" baseline="0" dirty="0">
                <a:solidFill>
                  <a:srgbClr val="606060"/>
                </a:solidFill>
                <a:latin typeface="Times New Roman" panose="02020603050405020304" pitchFamily="18" charset="0"/>
              </a:rPr>
              <a:t>p</a:t>
            </a:r>
            <a:r>
              <a:rPr lang="en-US" sz="1800" b="0" i="0" u="none" strike="noStrike" baseline="0" dirty="0">
                <a:solidFill>
                  <a:srgbClr val="1D1D1D"/>
                </a:solidFill>
                <a:latin typeface="Times New Roman" panose="02020603050405020304" pitchFamily="18" charset="0"/>
              </a:rPr>
              <a:t>l</a:t>
            </a:r>
            <a:r>
              <a:rPr lang="en-US" sz="1800" b="0" i="0" u="none" strike="noStrike" baseline="0" dirty="0">
                <a:solidFill>
                  <a:srgbClr val="606060"/>
                </a:solidFill>
                <a:latin typeface="Times New Roman" panose="02020603050405020304" pitchFamily="18" charset="0"/>
              </a:rPr>
              <a:t>y </a:t>
            </a:r>
            <a:r>
              <a:rPr lang="en-US" sz="1800" b="0" i="0" u="none" strike="noStrike" baseline="0" dirty="0">
                <a:solidFill>
                  <a:srgbClr val="484848"/>
                </a:solidFill>
                <a:latin typeface="Times New Roman" panose="02020603050405020304" pitchFamily="18" charset="0"/>
              </a:rPr>
              <a:t>ho</a:t>
            </a:r>
            <a:r>
              <a:rPr lang="en-US" sz="1800" b="0" i="0" u="none" strike="noStrike" baseline="0" dirty="0">
                <a:solidFill>
                  <a:srgbClr val="1D1D1D"/>
                </a:solidFill>
                <a:latin typeface="Times New Roman" panose="02020603050405020304" pitchFamily="18" charset="0"/>
              </a:rPr>
              <a:t>l</a:t>
            </a:r>
            <a:r>
              <a:rPr lang="en-US" sz="1800" b="0" i="0" u="none" strike="noStrike" baseline="0" dirty="0">
                <a:solidFill>
                  <a:srgbClr val="484848"/>
                </a:solidFill>
                <a:latin typeface="Times New Roman" panose="02020603050405020304" pitchFamily="18" charset="0"/>
              </a:rPr>
              <a:t>d </a:t>
            </a:r>
            <a:r>
              <a:rPr lang="en-US" sz="1800" b="0" i="0" u="none" strike="noStrike" baseline="0" dirty="0">
                <a:solidFill>
                  <a:srgbClr val="606060"/>
                </a:solidFill>
                <a:latin typeface="Times New Roman" panose="02020603050405020304" pitchFamily="18" charset="0"/>
              </a:rPr>
              <a:t>onto </a:t>
            </a:r>
            <a:r>
              <a:rPr lang="en-US" sz="1800" b="0" i="0" u="none" strike="noStrike" baseline="0" dirty="0">
                <a:solidFill>
                  <a:srgbClr val="484848"/>
                </a:solidFill>
                <a:latin typeface="Times New Roman" panose="02020603050405020304" pitchFamily="18" charset="0"/>
              </a:rPr>
              <a:t>decision</a:t>
            </a:r>
            <a:r>
              <a:rPr lang="en-US" sz="1800" b="0" i="0" u="none" strike="noStrike" baseline="0" dirty="0">
                <a:solidFill>
                  <a:srgbClr val="7A7A7A"/>
                </a:solidFill>
                <a:latin typeface="Times New Roman" panose="02020603050405020304" pitchFamily="18" charset="0"/>
              </a:rPr>
              <a:t>-</a:t>
            </a:r>
            <a:r>
              <a:rPr lang="en-US" sz="1800" b="0" i="0" u="none" strike="noStrike" baseline="0" dirty="0">
                <a:solidFill>
                  <a:srgbClr val="484848"/>
                </a:solidFill>
                <a:latin typeface="Times New Roman" panose="02020603050405020304" pitchFamily="18" charset="0"/>
              </a:rPr>
              <a:t>making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u</a:t>
            </a:r>
            <a:r>
              <a:rPr lang="en-US" sz="1800" b="0" i="0" u="none" strike="noStrike" baseline="0" dirty="0">
                <a:solidFill>
                  <a:srgbClr val="484848"/>
                </a:solidFill>
                <a:latin typeface="Times New Roman" panose="02020603050405020304" pitchFamily="18" charset="0"/>
              </a:rPr>
              <a:t>thority and responsibility. Decisions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353535"/>
                </a:solidFill>
                <a:latin typeface="Times New Roman" panose="02020603050405020304" pitchFamily="18" charset="0"/>
              </a:rPr>
              <a:t>m</a:t>
            </a:r>
            <a:r>
              <a:rPr lang="en-US" sz="1800" b="0" i="0" u="none" strike="noStrike" baseline="0" dirty="0">
                <a:solidFill>
                  <a:srgbClr val="606060"/>
                </a:solidFill>
                <a:latin typeface="Times New Roman" panose="02020603050405020304" pitchFamily="18" charset="0"/>
              </a:rPr>
              <a:t>ade </a:t>
            </a:r>
            <a:r>
              <a:rPr lang="en-US" sz="1800" b="0" i="0" u="none" strike="noStrike" baseline="0" dirty="0">
                <a:solidFill>
                  <a:srgbClr val="353535"/>
                </a:solidFill>
                <a:latin typeface="Times New Roman" panose="02020603050405020304" pitchFamily="18" charset="0"/>
              </a:rPr>
              <a:t>thr</a:t>
            </a:r>
            <a:r>
              <a:rPr lang="en-US" sz="1800" b="0" i="0" u="none" strike="noStrike" baseline="0" dirty="0">
                <a:solidFill>
                  <a:srgbClr val="606060"/>
                </a:solidFill>
                <a:latin typeface="Times New Roman" panose="02020603050405020304" pitchFamily="18" charset="0"/>
              </a:rPr>
              <a:t>oug</a:t>
            </a:r>
            <a:r>
              <a:rPr lang="en-US" sz="1800" b="0" i="0" u="none" strike="noStrike" baseline="0" dirty="0">
                <a:solidFill>
                  <a:srgbClr val="353535"/>
                </a:solidFill>
                <a:latin typeface="Times New Roman" panose="02020603050405020304" pitchFamily="18" charset="0"/>
              </a:rPr>
              <a:t>h </a:t>
            </a:r>
            <a:r>
              <a:rPr lang="en-US" sz="1800" b="0" i="0" u="none" strike="noStrike" baseline="0" dirty="0">
                <a:solidFill>
                  <a:srgbClr val="484848"/>
                </a:solidFill>
                <a:latin typeface="Times New Roman" panose="02020603050405020304" pitchFamily="18" charset="0"/>
              </a:rPr>
              <a:t>the person(s) </a:t>
            </a:r>
            <a:r>
              <a:rPr lang="en-US" sz="1800" b="0" i="0" u="none" strike="noStrike" baseline="0" dirty="0">
                <a:solidFill>
                  <a:srgbClr val="353535"/>
                </a:solidFill>
                <a:latin typeface="Times New Roman" panose="02020603050405020304" pitchFamily="18" charset="0"/>
              </a:rPr>
              <a:t>in </a:t>
            </a:r>
            <a:r>
              <a:rPr lang="en-US" sz="1800" b="0" i="0" u="none" strike="noStrike" baseline="0" dirty="0">
                <a:solidFill>
                  <a:srgbClr val="484848"/>
                </a:solidFill>
                <a:latin typeface="Times New Roman" panose="02020603050405020304" pitchFamily="18" charset="0"/>
              </a:rPr>
              <a:t>the </a:t>
            </a:r>
            <a:r>
              <a:rPr lang="en-US" sz="1800" b="0" i="0" u="none" strike="noStrike" baseline="0" dirty="0" err="1">
                <a:solidFill>
                  <a:srgbClr val="484848"/>
                </a:solidFill>
                <a:latin typeface="Times New Roman" panose="02020603050405020304" pitchFamily="18" charset="0"/>
              </a:rPr>
              <a:t>centre</a:t>
            </a:r>
            <a:r>
              <a:rPr lang="en-US" sz="1800" b="0" i="0" u="none" strike="noStrike" baseline="0" dirty="0">
                <a:solidFill>
                  <a:srgbClr val="484848"/>
                </a:solidFill>
                <a:latin typeface="Times New Roman" panose="02020603050405020304" pitchFamily="18" charset="0"/>
              </a:rPr>
              <a:t> w</a:t>
            </a:r>
            <a:r>
              <a:rPr lang="en-US" sz="1800" b="0" i="0" u="none" strike="noStrike" baseline="0" dirty="0">
                <a:solidFill>
                  <a:srgbClr val="1D1D1D"/>
                </a:solidFill>
                <a:latin typeface="Times New Roman" panose="02020603050405020304" pitchFamily="18" charset="0"/>
              </a:rPr>
              <a:t>ith</a:t>
            </a:r>
            <a:r>
              <a:rPr lang="en-US" sz="1800" b="0" i="0" u="none" strike="noStrike" baseline="0" dirty="0">
                <a:solidFill>
                  <a:srgbClr val="606060"/>
                </a:solidFill>
                <a:latin typeface="Times New Roman" panose="02020603050405020304" pitchFamily="18" charset="0"/>
              </a:rPr>
              <a:t>out </a:t>
            </a:r>
            <a:r>
              <a:rPr lang="en-US" sz="1800" b="0" i="0" u="none" strike="noStrike" baseline="0" dirty="0">
                <a:solidFill>
                  <a:srgbClr val="484848"/>
                </a:solidFill>
                <a:latin typeface="Times New Roman" panose="02020603050405020304" pitchFamily="18" charset="0"/>
              </a:rPr>
              <a:t>consu</a:t>
            </a:r>
            <a:r>
              <a:rPr lang="en-US" sz="1800" b="0" i="0" u="none" strike="noStrike" baseline="0" dirty="0">
                <a:solidFill>
                  <a:srgbClr val="090909"/>
                </a:solidFill>
                <a:latin typeface="Times New Roman" panose="02020603050405020304" pitchFamily="18" charset="0"/>
              </a:rPr>
              <a:t>l</a:t>
            </a:r>
            <a:r>
              <a:rPr lang="en-US" sz="1800" b="0" i="0" u="none" strike="noStrike" baseline="0" dirty="0">
                <a:solidFill>
                  <a:srgbClr val="484848"/>
                </a:solidFill>
                <a:latin typeface="Times New Roman" panose="02020603050405020304" pitchFamily="18" charset="0"/>
              </a:rPr>
              <a:t>tat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n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1D1D1D"/>
                </a:solidFill>
                <a:latin typeface="Times New Roman" panose="02020603050405020304" pitchFamily="18" charset="0"/>
              </a:rPr>
              <a:t>ith </a:t>
            </a:r>
            <a:r>
              <a:rPr lang="en-US" sz="1800" b="0" i="0" u="none" strike="noStrike" baseline="0" dirty="0">
                <a:solidFill>
                  <a:srgbClr val="484848"/>
                </a:solidFill>
                <a:latin typeface="Times New Roman" panose="02020603050405020304" pitchFamily="18" charset="0"/>
              </a:rPr>
              <a:t>other </a:t>
            </a:r>
            <a:r>
              <a:rPr lang="en-US" sz="1800" b="0" i="0" u="none" strike="noStrike" baseline="0" dirty="0">
                <a:solidFill>
                  <a:srgbClr val="353535"/>
                </a:solidFill>
                <a:latin typeface="Times New Roman" panose="02020603050405020304" pitchFamily="18" charset="0"/>
              </a:rPr>
              <a:t>memb</a:t>
            </a:r>
            <a:r>
              <a:rPr lang="en-US" sz="1800" b="0" i="0" u="none" strike="noStrike" baseline="0" dirty="0">
                <a:solidFill>
                  <a:srgbClr val="606060"/>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s </a:t>
            </a:r>
            <a:r>
              <a:rPr lang="en-US" sz="1800" b="0" i="0" u="none" strike="noStrike" baseline="0" dirty="0">
                <a:solidFill>
                  <a:srgbClr val="484848"/>
                </a:solidFill>
                <a:latin typeface="Times New Roman" panose="02020603050405020304" pitchFamily="18" charset="0"/>
              </a:rPr>
              <a:t>of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organizat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t>
            </a:r>
          </a:p>
          <a:p>
            <a:pPr algn="l"/>
            <a:endParaRPr lang="en-US" sz="1800" b="0" i="0" u="none" strike="noStrike" baseline="0" dirty="0">
              <a:solidFill>
                <a:srgbClr val="606060"/>
              </a:solidFill>
              <a:latin typeface="Times New Roman" panose="02020603050405020304" pitchFamily="18" charset="0"/>
            </a:endParaRPr>
          </a:p>
          <a:p>
            <a:pPr algn="l"/>
            <a:r>
              <a:rPr lang="en-US" sz="1800" b="0" i="0" u="none" strike="noStrike" baseline="0" dirty="0">
                <a:solidFill>
                  <a:srgbClr val="606060"/>
                </a:solidFill>
                <a:latin typeface="Times New Roman" panose="02020603050405020304" pitchFamily="18" charset="0"/>
              </a:rPr>
              <a:t>The organ</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zat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484848"/>
                </a:solidFill>
                <a:latin typeface="Times New Roman" panose="02020603050405020304" pitchFamily="18" charset="0"/>
              </a:rPr>
              <a:t>onal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lt</a:t>
            </a:r>
            <a:r>
              <a:rPr lang="en-US" sz="1800" b="0" i="0" u="none" strike="noStrike" baseline="0" dirty="0">
                <a:solidFill>
                  <a:srgbClr val="606060"/>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rn</a:t>
            </a:r>
            <a:r>
              <a:rPr lang="en-US" sz="1800" b="0" i="0" u="none" strike="noStrike" baseline="0" dirty="0">
                <a:solidFill>
                  <a:srgbClr val="606060"/>
                </a:solidFill>
                <a:latin typeface="Times New Roman" panose="02020603050405020304" pitchFamily="18" charset="0"/>
              </a:rPr>
              <a:t>ative </a:t>
            </a:r>
            <a:r>
              <a:rPr lang="en-US" sz="1800" b="0" i="0" u="none" strike="noStrike" baseline="0" dirty="0">
                <a:solidFill>
                  <a:srgbClr val="484848"/>
                </a:solidFill>
                <a:latin typeface="Times New Roman" panose="02020603050405020304" pitchFamily="18" charset="0"/>
              </a:rPr>
              <a:t>is to u</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353535"/>
                </a:solidFill>
                <a:latin typeface="Times New Roman" panose="02020603050405020304" pitchFamily="18" charset="0"/>
              </a:rPr>
              <a:t>decentralized </a:t>
            </a:r>
            <a:r>
              <a:rPr lang="en-US" sz="1800" b="0" i="0" u="none" strike="noStrike" baseline="0" dirty="0">
                <a:solidFill>
                  <a:srgbClr val="484848"/>
                </a:solidFill>
                <a:latin typeface="Times New Roman" panose="02020603050405020304" pitchFamily="18" charset="0"/>
              </a:rPr>
              <a:t>str</a:t>
            </a:r>
            <a:r>
              <a:rPr lang="en-US" sz="1800" b="0" i="0" u="none" strike="noStrike" baseline="0" dirty="0">
                <a:solidFill>
                  <a:srgbClr val="1D1D1D"/>
                </a:solidFill>
                <a:latin typeface="Times New Roman" panose="02020603050405020304" pitchFamily="18" charset="0"/>
              </a:rPr>
              <a:t>uctur</a:t>
            </a:r>
            <a:r>
              <a:rPr lang="en-US" sz="1800" b="0" i="0" u="none" strike="noStrike" baseline="0" dirty="0">
                <a:solidFill>
                  <a:srgbClr val="484848"/>
                </a:solidFill>
                <a:latin typeface="Times New Roman" panose="02020603050405020304" pitchFamily="18" charset="0"/>
              </a:rPr>
              <a:t>es,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353535"/>
                </a:solidFill>
                <a:latin typeface="Times New Roman" panose="02020603050405020304" pitchFamily="18" charset="0"/>
              </a:rPr>
              <a:t>h</a:t>
            </a:r>
            <a:r>
              <a:rPr lang="en-US" sz="1800" b="0" i="0" u="none" strike="noStrike" baseline="0" dirty="0">
                <a:solidFill>
                  <a:srgbClr val="606060"/>
                </a:solidFill>
                <a:latin typeface="Times New Roman" panose="02020603050405020304" pitchFamily="18" charset="0"/>
              </a:rPr>
              <a:t>ereby </a:t>
            </a:r>
            <a:r>
              <a:rPr lang="en-US" sz="1800" b="0" i="0" u="none" strike="noStrike" baseline="0" dirty="0">
                <a:solidFill>
                  <a:srgbClr val="484848"/>
                </a:solidFill>
                <a:latin typeface="Times New Roman" panose="02020603050405020304" pitchFamily="18" charset="0"/>
              </a:rPr>
              <a:t>decision-making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353535"/>
                </a:solidFill>
                <a:latin typeface="Times New Roman" panose="02020603050405020304" pitchFamily="18" charset="0"/>
              </a:rPr>
              <a:t>u</a:t>
            </a:r>
            <a:r>
              <a:rPr lang="en-US" sz="1800" b="0" i="0" u="none" strike="noStrike" baseline="0" dirty="0">
                <a:solidFill>
                  <a:srgbClr val="606060"/>
                </a:solidFill>
                <a:latin typeface="Times New Roman" panose="02020603050405020304" pitchFamily="18" charset="0"/>
              </a:rPr>
              <a:t>t</a:t>
            </a:r>
            <a:r>
              <a:rPr lang="en-US" sz="1800" b="0" i="0" u="none" strike="noStrike" baseline="0" dirty="0">
                <a:solidFill>
                  <a:srgbClr val="353535"/>
                </a:solidFill>
                <a:latin typeface="Times New Roman" panose="02020603050405020304" pitchFamily="18" charset="0"/>
              </a:rPr>
              <a:t>h</a:t>
            </a:r>
            <a:r>
              <a:rPr lang="en-US" sz="1800" b="0" i="0" u="none" strike="noStrike" baseline="0" dirty="0">
                <a:solidFill>
                  <a:srgbClr val="606060"/>
                </a:solidFill>
                <a:latin typeface="Times New Roman" panose="02020603050405020304" pitchFamily="18" charset="0"/>
              </a:rPr>
              <a:t>ority and </a:t>
            </a:r>
            <a:r>
              <a:rPr lang="en-US" sz="1800" b="0" i="0" u="none" strike="noStrike" baseline="0" dirty="0">
                <a:solidFill>
                  <a:srgbClr val="484848"/>
                </a:solidFill>
                <a:latin typeface="Times New Roman" panose="02020603050405020304" pitchFamily="18" charset="0"/>
              </a:rPr>
              <a:t>responsibility </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s </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484848"/>
                </a:solidFill>
                <a:latin typeface="Times New Roman" panose="02020603050405020304" pitchFamily="18" charset="0"/>
              </a:rPr>
              <a:t>hared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353535"/>
                </a:solidFill>
                <a:latin typeface="Times New Roman" panose="02020603050405020304" pitchFamily="18" charset="0"/>
              </a:rPr>
              <a:t>ith </a:t>
            </a:r>
            <a:r>
              <a:rPr lang="en-US" sz="1800" b="0" i="0" u="none" strike="noStrike" baseline="0" dirty="0">
                <a:solidFill>
                  <a:srgbClr val="606060"/>
                </a:solidFill>
                <a:latin typeface="Times New Roman" panose="02020603050405020304" pitchFamily="18" charset="0"/>
              </a:rPr>
              <a:t>others. For exampl</a:t>
            </a:r>
            <a:r>
              <a:rPr lang="en-US" sz="1800" b="0" i="0" u="none" strike="noStrike" baseline="0" dirty="0">
                <a:solidFill>
                  <a:srgbClr val="7A7A7A"/>
                </a:solidFill>
                <a:latin typeface="Times New Roman" panose="02020603050405020304" pitchFamily="18" charset="0"/>
              </a:rPr>
              <a:t>e</a:t>
            </a:r>
            <a:r>
              <a:rPr lang="en-US" sz="1800" b="0" i="0" u="none" strike="noStrike" baseline="0" dirty="0">
                <a:solidFill>
                  <a:srgbClr val="484848"/>
                </a:solidFill>
                <a:latin typeface="Times New Roman" panose="02020603050405020304" pitchFamily="18" charset="0"/>
              </a:rPr>
              <a:t>, </a:t>
            </a:r>
            <a:r>
              <a:rPr lang="en-US" sz="1800" b="0" i="0" u="none" strike="noStrike" baseline="0" dirty="0">
                <a:solidFill>
                  <a:srgbClr val="606060"/>
                </a:solidFill>
                <a:latin typeface="Times New Roman" panose="02020603050405020304" pitchFamily="18" charset="0"/>
              </a:rPr>
              <a:t>depa</a:t>
            </a:r>
            <a:r>
              <a:rPr lang="en-US" sz="1800" b="0" i="0" u="none" strike="noStrike" baseline="0" dirty="0">
                <a:solidFill>
                  <a:srgbClr val="353535"/>
                </a:solidFill>
                <a:latin typeface="Times New Roman" panose="02020603050405020304" pitchFamily="18" charset="0"/>
              </a:rPr>
              <a:t>rtm</a:t>
            </a:r>
            <a:r>
              <a:rPr lang="en-US" sz="1800" b="0" i="0" u="none" strike="noStrike" baseline="0" dirty="0">
                <a:solidFill>
                  <a:srgbClr val="606060"/>
                </a:solidFill>
                <a:latin typeface="Times New Roman" panose="02020603050405020304" pitchFamily="18" charset="0"/>
              </a:rPr>
              <a:t>ent</a:t>
            </a:r>
            <a:r>
              <a:rPr lang="en-US" sz="1800" b="0" i="0" u="none" strike="noStrike" baseline="0" dirty="0">
                <a:solidFill>
                  <a:srgbClr val="7A7A7A"/>
                </a:solidFill>
                <a:latin typeface="Times New Roman" panose="02020603050405020304" pitchFamily="18" charset="0"/>
              </a:rPr>
              <a:t>s</a:t>
            </a:r>
          </a:p>
          <a:p>
            <a:pPr algn="l"/>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r </a:t>
            </a:r>
            <a:r>
              <a:rPr lang="en-US" sz="1800" b="0" i="0" u="none" strike="noStrike" baseline="0" dirty="0">
                <a:solidFill>
                  <a:srgbClr val="484848"/>
                </a:solidFill>
                <a:latin typeface="Times New Roman" panose="02020603050405020304" pitchFamily="18" charset="0"/>
              </a:rPr>
              <a:t>reg</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a:t>
            </a:r>
            <a:r>
              <a:rPr lang="en-US" sz="1800" b="0" i="0" u="none" strike="noStrike" baseline="0" dirty="0">
                <a:solidFill>
                  <a:srgbClr val="353535"/>
                </a:solidFill>
                <a:latin typeface="Times New Roman" panose="02020603050405020304" pitchFamily="18" charset="0"/>
              </a:rPr>
              <a:t>l </a:t>
            </a:r>
            <a:r>
              <a:rPr lang="en-US" sz="1800" b="0" i="0" u="none" strike="noStrike" baseline="0" dirty="0">
                <a:solidFill>
                  <a:srgbClr val="606060"/>
                </a:solidFill>
                <a:latin typeface="Times New Roman" panose="02020603050405020304" pitchFamily="18" charset="0"/>
              </a:rPr>
              <a:t>offices </a:t>
            </a:r>
            <a:r>
              <a:rPr lang="en-US" sz="1800" b="0" i="0" u="none" strike="noStrike" baseline="0" dirty="0">
                <a:solidFill>
                  <a:srgbClr val="484848"/>
                </a:solidFill>
                <a:latin typeface="Times New Roman" panose="02020603050405020304" pitchFamily="18" charset="0"/>
              </a:rPr>
              <a:t>might </a:t>
            </a:r>
            <a:r>
              <a:rPr lang="en-US" sz="1800" b="0" i="0" u="none" strike="noStrike" baseline="0" dirty="0">
                <a:solidFill>
                  <a:srgbClr val="353535"/>
                </a:solidFill>
                <a:latin typeface="Times New Roman" panose="02020603050405020304" pitchFamily="18" charset="0"/>
              </a:rPr>
              <a:t>b</a:t>
            </a:r>
            <a:r>
              <a:rPr lang="en-US" sz="1800" b="0" i="0" u="none" strike="noStrike" baseline="0" dirty="0">
                <a:solidFill>
                  <a:srgbClr val="606060"/>
                </a:solidFill>
                <a:latin typeface="Times New Roman" panose="02020603050405020304" pitchFamily="18" charset="0"/>
              </a:rPr>
              <a:t>e empow</a:t>
            </a:r>
            <a:r>
              <a:rPr lang="en-US" sz="1800" b="0" i="0" u="none" strike="noStrike" baseline="0" dirty="0">
                <a:solidFill>
                  <a:srgbClr val="7A7A7A"/>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ed </a:t>
            </a:r>
            <a:r>
              <a:rPr lang="en-US" sz="1800" b="0" i="0" u="none" strike="noStrike" baseline="0" dirty="0">
                <a:solidFill>
                  <a:srgbClr val="484848"/>
                </a:solidFill>
                <a:latin typeface="Times New Roman" panose="02020603050405020304" pitchFamily="18" charset="0"/>
              </a:rPr>
              <a:t>to make </a:t>
            </a:r>
            <a:r>
              <a:rPr lang="en-US" sz="1800" b="0" i="0" u="none" strike="noStrike" baseline="0" dirty="0">
                <a:solidFill>
                  <a:srgbClr val="606060"/>
                </a:solidFill>
                <a:latin typeface="Times New Roman" panose="02020603050405020304" pitchFamily="18" charset="0"/>
              </a:rPr>
              <a:t>dec</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n</a:t>
            </a:r>
            <a:r>
              <a:rPr lang="en-US" sz="1800" b="0" i="0" u="none" strike="noStrike" baseline="0" dirty="0">
                <a:solidFill>
                  <a:srgbClr val="606060"/>
                </a:solidFill>
                <a:latin typeface="Times New Roman" panose="02020603050405020304" pitchFamily="18" charset="0"/>
              </a:rPr>
              <a:t>s on </a:t>
            </a:r>
            <a:r>
              <a:rPr lang="en-US" sz="1800" b="0" i="0" u="none" strike="noStrike" baseline="0" dirty="0">
                <a:solidFill>
                  <a:srgbClr val="353535"/>
                </a:solidFill>
                <a:latin typeface="Times New Roman" panose="02020603050405020304" pitchFamily="18" charset="0"/>
              </a:rPr>
              <a:t>b</a:t>
            </a:r>
            <a:r>
              <a:rPr lang="en-US" sz="1800" b="0" i="0" u="none" strike="noStrike" baseline="0" dirty="0">
                <a:solidFill>
                  <a:srgbClr val="606060"/>
                </a:solidFill>
                <a:latin typeface="Times New Roman" panose="02020603050405020304" pitchFamily="18" charset="0"/>
              </a:rPr>
              <a:t>eha</a:t>
            </a:r>
            <a:r>
              <a:rPr lang="en-US" sz="1800" b="0" i="0" u="none" strike="noStrike" baseline="0" dirty="0">
                <a:solidFill>
                  <a:srgbClr val="353535"/>
                </a:solidFill>
                <a:latin typeface="Times New Roman" panose="02020603050405020304" pitchFamily="18" charset="0"/>
              </a:rPr>
              <a:t>lf </a:t>
            </a:r>
            <a:r>
              <a:rPr lang="en-US" sz="1800" b="0" i="0" u="none" strike="noStrike" baseline="0" dirty="0">
                <a:solidFill>
                  <a:srgbClr val="484848"/>
                </a:solidFill>
                <a:latin typeface="Times New Roman" panose="02020603050405020304" pitchFamily="18" charset="0"/>
              </a:rPr>
              <a:t>of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overall </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ganization</a:t>
            </a:r>
            <a:r>
              <a:rPr lang="en-US" sz="1800" b="0" i="0" u="none" strike="noStrike" baseline="0" dirty="0">
                <a:solidFill>
                  <a:srgbClr val="353535"/>
                </a:solidFill>
                <a:latin typeface="Times New Roman" panose="02020603050405020304" pitchFamily="18" charset="0"/>
              </a:rPr>
              <a:t>.</a:t>
            </a:r>
            <a:endParaRPr lang="en-US" sz="1800" b="0" i="0" u="none" strike="noStrike" baseline="0" dirty="0">
              <a:solidFill>
                <a:srgbClr val="606060"/>
              </a:solidFill>
              <a:latin typeface="Times New Roman" panose="02020603050405020304" pitchFamily="18" charset="0"/>
            </a:endParaRPr>
          </a:p>
          <a:p>
            <a:pPr algn="l"/>
            <a:endParaRPr lang="en-US" sz="1800" b="0" i="0" u="none" strike="noStrike" baseline="0" dirty="0">
              <a:solidFill>
                <a:srgbClr val="606060"/>
              </a:solidFill>
              <a:latin typeface="Times New Roman" panose="02020603050405020304" pitchFamily="18" charset="0"/>
            </a:endParaRPr>
          </a:p>
          <a:p>
            <a:pPr algn="l"/>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4629694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br>
              <a:rPr lang="en-GB" sz="6000" b="1" dirty="0">
                <a:solidFill>
                  <a:schemeClr val="accent2">
                    <a:lumMod val="20000"/>
                    <a:lumOff val="80000"/>
                  </a:schemeClr>
                </a:solidFill>
              </a:rPr>
            </a:br>
            <a:r>
              <a:rPr lang="en-GB" sz="6000" b="1" dirty="0">
                <a:solidFill>
                  <a:schemeClr val="accent2">
                    <a:lumMod val="20000"/>
                    <a:lumOff val="80000"/>
                  </a:schemeClr>
                </a:solidFill>
              </a:rPr>
              <a:t>Organisational Structures</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Overview the module</a:t>
            </a:r>
          </a:p>
          <a:p>
            <a:r>
              <a:rPr lang="en-US" dirty="0"/>
              <a:t>Define organisations</a:t>
            </a:r>
          </a:p>
          <a:p>
            <a:r>
              <a:rPr lang="en-US" dirty="0"/>
              <a:t>Explore the organizational environment</a:t>
            </a:r>
          </a:p>
          <a:p>
            <a:r>
              <a:rPr lang="en-US" dirty="0"/>
              <a:t>Explored tools used to </a:t>
            </a:r>
            <a:r>
              <a:rPr lang="en-US" dirty="0" err="1"/>
              <a:t>analyse</a:t>
            </a:r>
            <a:r>
              <a:rPr lang="en-US" dirty="0"/>
              <a:t> the environment</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Define what is an organizational structure</a:t>
            </a:r>
          </a:p>
          <a:p>
            <a:r>
              <a:rPr lang="en-US" dirty="0"/>
              <a:t>Explore various types of organizational structures</a:t>
            </a:r>
          </a:p>
          <a:p>
            <a:r>
              <a:rPr lang="en-US" dirty="0"/>
              <a:t>Explore the relationship between structure and organizational culture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683568" y="1659680"/>
            <a:ext cx="5486400" cy="4032448"/>
          </a:xfrm>
          <a:prstGeom prst="rect">
            <a:avLst/>
          </a:prstGeom>
        </p:spPr>
      </p:pic>
      <p:sp>
        <p:nvSpPr>
          <p:cNvPr id="2"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an organisational structure?</a:t>
            </a:r>
          </a:p>
        </p:txBody>
      </p:sp>
      <p:sp>
        <p:nvSpPr>
          <p:cNvPr id="4" name="Rounded Rectangular Callout 3"/>
          <p:cNvSpPr/>
          <p:nvPr/>
        </p:nvSpPr>
        <p:spPr>
          <a:xfrm>
            <a:off x="4355976" y="1628800"/>
            <a:ext cx="4176464" cy="3168352"/>
          </a:xfrm>
          <a:prstGeom prst="wedgeRoundRectCallout">
            <a:avLst>
              <a:gd name="adj1" fmla="val -90973"/>
              <a:gd name="adj2" fmla="val -2023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An organizational structure is a system that outlines how certain activities are directed in order to achieve the goals of an organization. These activities can include rules, roles, and responsibilities.</a:t>
            </a:r>
          </a:p>
        </p:txBody>
      </p:sp>
    </p:spTree>
    <p:extLst>
      <p:ext uri="{BB962C8B-B14F-4D97-AF65-F5344CB8AC3E}">
        <p14:creationId xmlns:p14="http://schemas.microsoft.com/office/powerpoint/2010/main" val="250247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64" y="2348880"/>
            <a:ext cx="4048125" cy="3371851"/>
          </a:xfrm>
          <a:prstGeom prst="rect">
            <a:avLst/>
          </a:prstGeom>
          <a:noFill/>
          <a:extLst>
            <a:ext uri="{909E8E84-426E-40DD-AFC4-6F175D3DCCD1}">
              <a14:hiddenFill xmlns:a14="http://schemas.microsoft.com/office/drawing/2010/main">
                <a:solidFill>
                  <a:srgbClr val="FFFFFF"/>
                </a:solidFill>
              </a14:hiddenFill>
            </a:ext>
          </a:extLst>
        </p:spPr>
      </p:pic>
      <p:sp>
        <p:nvSpPr>
          <p:cNvPr id="5" name="Cloud Callout 4"/>
          <p:cNvSpPr/>
          <p:nvPr/>
        </p:nvSpPr>
        <p:spPr>
          <a:xfrm>
            <a:off x="179512" y="116632"/>
            <a:ext cx="8712968" cy="2664296"/>
          </a:xfrm>
          <a:prstGeom prst="cloudCallout">
            <a:avLst>
              <a:gd name="adj1" fmla="val -19137"/>
              <a:gd name="adj2" fmla="val 8514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ea typeface="+mj-ea"/>
                <a:cs typeface="+mj-cs"/>
              </a:rPr>
              <a:t>Why do we need Organisational structures?</a:t>
            </a:r>
          </a:p>
        </p:txBody>
      </p:sp>
      <p:sp>
        <p:nvSpPr>
          <p:cNvPr id="6" name="Rounded Rectangle 5"/>
          <p:cNvSpPr/>
          <p:nvPr/>
        </p:nvSpPr>
        <p:spPr>
          <a:xfrm>
            <a:off x="4453482" y="3429000"/>
            <a:ext cx="4032448" cy="1152128"/>
          </a:xfrm>
          <a:prstGeom prst="round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200" dirty="0"/>
              <a:t>Discuss in your tables</a:t>
            </a:r>
          </a:p>
        </p:txBody>
      </p:sp>
    </p:spTree>
    <p:extLst>
      <p:ext uri="{BB962C8B-B14F-4D97-AF65-F5344CB8AC3E}">
        <p14:creationId xmlns:p14="http://schemas.microsoft.com/office/powerpoint/2010/main" val="2365099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2506873"/>
            <a:ext cx="3248379" cy="322300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ular Callout 4"/>
          <p:cNvSpPr/>
          <p:nvPr/>
        </p:nvSpPr>
        <p:spPr>
          <a:xfrm>
            <a:off x="5796136" y="233130"/>
            <a:ext cx="3248378" cy="1683701"/>
          </a:xfrm>
          <a:prstGeom prst="wedgeRoundRectCallout">
            <a:avLst>
              <a:gd name="adj1" fmla="val 10664"/>
              <a:gd name="adj2" fmla="val 10037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t>Structures helps organisations to achieve;</a:t>
            </a:r>
          </a:p>
        </p:txBody>
      </p:sp>
      <p:sp>
        <p:nvSpPr>
          <p:cNvPr id="6" name="TextBox 5"/>
          <p:cNvSpPr txBox="1"/>
          <p:nvPr/>
        </p:nvSpPr>
        <p:spPr>
          <a:xfrm>
            <a:off x="107504" y="233131"/>
            <a:ext cx="5544616" cy="5170646"/>
          </a:xfrm>
          <a:prstGeom prst="rect">
            <a:avLst/>
          </a:prstGeom>
          <a:solidFill>
            <a:schemeClr val="accent6">
              <a:lumMod val="20000"/>
              <a:lumOff val="80000"/>
            </a:schemeClr>
          </a:solidFill>
        </p:spPr>
        <p:txBody>
          <a:bodyPr wrap="square" rtlCol="0">
            <a:spAutoFit/>
          </a:bodyPr>
          <a:lstStyle/>
          <a:p>
            <a:r>
              <a:rPr lang="en-GB" sz="2200" dirty="0"/>
              <a:t>■ the economic and efficient performance of the organisation and the level of resource utilisation;</a:t>
            </a:r>
          </a:p>
          <a:p>
            <a:r>
              <a:rPr lang="en-GB" sz="2200" dirty="0"/>
              <a:t>■ monitoring the activities of the organisation;</a:t>
            </a:r>
          </a:p>
          <a:p>
            <a:r>
              <a:rPr lang="en-GB" sz="2200" dirty="0"/>
              <a:t>■ accountability for areas of work undertaken by groups and individual members of the organisation;</a:t>
            </a:r>
          </a:p>
          <a:p>
            <a:r>
              <a:rPr lang="en-GB" sz="2200" dirty="0"/>
              <a:t>■ co-ordination of different parts of the organisation and different areas of work;</a:t>
            </a:r>
          </a:p>
          <a:p>
            <a:r>
              <a:rPr lang="en-GB" sz="2200" dirty="0"/>
              <a:t>■ flexibility in order to respond to future demands and developments, and to adapt to changing environmental influences; and</a:t>
            </a:r>
          </a:p>
          <a:p>
            <a:r>
              <a:rPr lang="en-GB" sz="2200" dirty="0"/>
              <a:t>■ the social satisfaction of members working in the organisation.</a:t>
            </a:r>
          </a:p>
        </p:txBody>
      </p:sp>
    </p:spTree>
    <p:extLst>
      <p:ext uri="{BB962C8B-B14F-4D97-AF65-F5344CB8AC3E}">
        <p14:creationId xmlns:p14="http://schemas.microsoft.com/office/powerpoint/2010/main" val="93745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236004" y="1844824"/>
            <a:ext cx="8584468" cy="1422519"/>
          </a:xfrm>
        </p:spPr>
        <p:txBody>
          <a:bodyPr>
            <a:normAutofit fontScale="77500" lnSpcReduction="20000"/>
          </a:bodyPr>
          <a:lstStyle/>
          <a:p>
            <a:pPr marL="0" indent="0" algn="just">
              <a:buNone/>
            </a:pPr>
            <a:r>
              <a:rPr lang="en-GB" b="1" dirty="0"/>
              <a:t>Simple structure</a:t>
            </a:r>
          </a:p>
          <a:p>
            <a:pPr algn="just"/>
            <a:r>
              <a:rPr lang="en-GB" dirty="0"/>
              <a:t>An organizational design with low departmentalisation, wide spans of control, centralized authority, and little formalisation</a:t>
            </a:r>
          </a:p>
        </p:txBody>
      </p:sp>
      <p:pic>
        <p:nvPicPr>
          <p:cNvPr id="2050" name="Picture 2" descr="Image result for simple organizat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570" y="3313924"/>
            <a:ext cx="8229600" cy="2286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91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987984"/>
            <a:ext cx="9144000" cy="487001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5760"/>
            <a:ext cx="8229600" cy="418058"/>
          </a:xfrm>
        </p:spPr>
        <p:txBody>
          <a:bodyPr>
            <a:noAutofit/>
          </a:bodyPr>
          <a:lstStyle/>
          <a:p>
            <a:r>
              <a:rPr lang="en-GB" sz="36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1187624" y="692696"/>
            <a:ext cx="7139136" cy="3917032"/>
          </a:xfrm>
        </p:spPr>
        <p:txBody>
          <a:bodyPr>
            <a:normAutofit/>
          </a:bodyPr>
          <a:lstStyle/>
          <a:p>
            <a:pPr marL="0" indent="0" algn="ctr">
              <a:buNone/>
            </a:pPr>
            <a:r>
              <a:rPr lang="en-GB" sz="2400" b="1" dirty="0"/>
              <a:t>Functional structure</a:t>
            </a:r>
          </a:p>
          <a:p>
            <a:pPr marL="0" indent="0" algn="ctr">
              <a:buNone/>
            </a:pPr>
            <a:r>
              <a:rPr lang="en-GB" sz="2400" dirty="0"/>
              <a:t>An organisational design that groups together similar or related occupational specialties</a:t>
            </a:r>
          </a:p>
        </p:txBody>
      </p:sp>
    </p:spTree>
    <p:extLst>
      <p:ext uri="{BB962C8B-B14F-4D97-AF65-F5344CB8AC3E}">
        <p14:creationId xmlns:p14="http://schemas.microsoft.com/office/powerpoint/2010/main" val="1976470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E390819-9FF1-44EF-A09D-0C160284B5DF}"/>
              </a:ext>
            </a:extLst>
          </p:cNvPr>
          <p:cNvPicPr>
            <a:picLocks noChangeAspect="1"/>
          </p:cNvPicPr>
          <p:nvPr/>
        </p:nvPicPr>
        <p:blipFill>
          <a:blip r:embed="rId2"/>
          <a:stretch>
            <a:fillRect/>
          </a:stretch>
        </p:blipFill>
        <p:spPr>
          <a:xfrm>
            <a:off x="15542" y="17128"/>
            <a:ext cx="9128458" cy="5662159"/>
          </a:xfrm>
          <a:prstGeom prst="rect">
            <a:avLst/>
          </a:prstGeom>
        </p:spPr>
      </p:pic>
    </p:spTree>
    <p:extLst>
      <p:ext uri="{BB962C8B-B14F-4D97-AF65-F5344CB8AC3E}">
        <p14:creationId xmlns:p14="http://schemas.microsoft.com/office/powerpoint/2010/main" val="3512555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2853"/>
            <a:ext cx="8686800" cy="947875"/>
          </a:xfrm>
        </p:spPr>
        <p:txBody>
          <a:bodyPr>
            <a:no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228600" y="1153229"/>
            <a:ext cx="8915400" cy="1684783"/>
          </a:xfrm>
        </p:spPr>
        <p:txBody>
          <a:bodyPr>
            <a:normAutofit/>
          </a:bodyPr>
          <a:lstStyle/>
          <a:p>
            <a:pPr marL="0" indent="0">
              <a:buNone/>
            </a:pPr>
            <a:r>
              <a:rPr lang="en-GB" sz="2800" b="1" dirty="0"/>
              <a:t>Divisional structure</a:t>
            </a:r>
          </a:p>
          <a:p>
            <a:r>
              <a:rPr lang="en-GB" sz="2800" dirty="0"/>
              <a:t>An organizational structure made up of separate, semiautonomous units or divisions</a:t>
            </a:r>
          </a:p>
        </p:txBody>
      </p:sp>
      <p:pic>
        <p:nvPicPr>
          <p:cNvPr id="5122" name="Picture 2" descr="Image result for divis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36912"/>
            <a:ext cx="9144000" cy="3024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83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0D1348-92EE-4EDB-BBA6-A8C911DD1B9C}"/>
              </a:ext>
            </a:extLst>
          </p:cNvPr>
          <p:cNvPicPr>
            <a:picLocks noChangeAspect="1"/>
          </p:cNvPicPr>
          <p:nvPr/>
        </p:nvPicPr>
        <p:blipFill>
          <a:blip r:embed="rId2"/>
          <a:stretch>
            <a:fillRect/>
          </a:stretch>
        </p:blipFill>
        <p:spPr>
          <a:xfrm>
            <a:off x="35866" y="13632"/>
            <a:ext cx="9108134" cy="5647615"/>
          </a:xfrm>
          <a:prstGeom prst="rect">
            <a:avLst/>
          </a:prstGeom>
        </p:spPr>
      </p:pic>
    </p:spTree>
    <p:extLst>
      <p:ext uri="{BB962C8B-B14F-4D97-AF65-F5344CB8AC3E}">
        <p14:creationId xmlns:p14="http://schemas.microsoft.com/office/powerpoint/2010/main" val="7721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 .. 1</a:t>
            </a:r>
          </a:p>
        </p:txBody>
      </p:sp>
      <p:sp>
        <p:nvSpPr>
          <p:cNvPr id="3" name="Content Placeholder 2"/>
          <p:cNvSpPr>
            <a:spLocks noGrp="1"/>
          </p:cNvSpPr>
          <p:nvPr>
            <p:ph idx="1"/>
          </p:nvPr>
        </p:nvSpPr>
        <p:spPr>
          <a:xfrm>
            <a:off x="457200" y="1470484"/>
            <a:ext cx="8229600" cy="3917032"/>
          </a:xfrm>
        </p:spPr>
        <p:txBody>
          <a:bodyPr/>
          <a:lstStyle/>
          <a:p>
            <a:pPr marL="0" indent="0" algn="just">
              <a:buNone/>
            </a:pPr>
            <a:r>
              <a:rPr lang="en-GB" dirty="0"/>
              <a:t>Draw and present the organisational structure of UWTSD Birmingham (Feel free to gather additional information by interviewing staff if needed).</a:t>
            </a:r>
          </a:p>
          <a:p>
            <a:pPr marL="0" indent="0" algn="just">
              <a:buNone/>
            </a:pPr>
            <a:r>
              <a:rPr lang="en-GB" dirty="0"/>
              <a:t>Explain the advantages and the disadvantages of the structure.</a:t>
            </a:r>
          </a:p>
        </p:txBody>
      </p:sp>
    </p:spTree>
    <p:extLst>
      <p:ext uri="{BB962C8B-B14F-4D97-AF65-F5344CB8AC3E}">
        <p14:creationId xmlns:p14="http://schemas.microsoft.com/office/powerpoint/2010/main" val="3660563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92696"/>
          </a:xfrm>
        </p:spPr>
        <p:txBody>
          <a:bodyPr>
            <a:normAutofit fontScale="90000"/>
          </a:bodyPr>
          <a:lstStyle/>
          <a:p>
            <a:r>
              <a:rPr lang="en-GB" sz="40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6" name="Picture 5"/>
          <p:cNvPicPr>
            <a:picLocks noChangeAspect="1"/>
          </p:cNvPicPr>
          <p:nvPr/>
        </p:nvPicPr>
        <p:blipFill>
          <a:blip r:embed="rId3"/>
          <a:stretch>
            <a:fillRect/>
          </a:stretch>
        </p:blipFill>
        <p:spPr>
          <a:xfrm>
            <a:off x="12697" y="980728"/>
            <a:ext cx="9131303" cy="4680520"/>
          </a:xfrm>
          <a:prstGeom prst="rect">
            <a:avLst/>
          </a:prstGeom>
        </p:spPr>
      </p:pic>
    </p:spTree>
    <p:extLst>
      <p:ext uri="{BB962C8B-B14F-4D97-AF65-F5344CB8AC3E}">
        <p14:creationId xmlns:p14="http://schemas.microsoft.com/office/powerpoint/2010/main" val="50609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sz="40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4" name="Picture 3"/>
          <p:cNvPicPr>
            <a:picLocks noChangeAspect="1"/>
          </p:cNvPicPr>
          <p:nvPr/>
        </p:nvPicPr>
        <p:blipFill>
          <a:blip r:embed="rId3"/>
          <a:stretch>
            <a:fillRect/>
          </a:stretch>
        </p:blipFill>
        <p:spPr>
          <a:xfrm>
            <a:off x="0" y="980728"/>
            <a:ext cx="9144000" cy="4752528"/>
          </a:xfrm>
          <a:prstGeom prst="rect">
            <a:avLst/>
          </a:prstGeom>
        </p:spPr>
      </p:pic>
    </p:spTree>
    <p:extLst>
      <p:ext uri="{BB962C8B-B14F-4D97-AF65-F5344CB8AC3E}">
        <p14:creationId xmlns:p14="http://schemas.microsoft.com/office/powerpoint/2010/main" val="87085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399" y="0"/>
            <a:ext cx="8229600" cy="908720"/>
          </a:xfrm>
        </p:spPr>
        <p:txBody>
          <a:bodyPr>
            <a:norm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4" name="Picture 3"/>
          <p:cNvPicPr>
            <a:picLocks noChangeAspect="1"/>
          </p:cNvPicPr>
          <p:nvPr/>
        </p:nvPicPr>
        <p:blipFill>
          <a:blip r:embed="rId3"/>
          <a:stretch>
            <a:fillRect/>
          </a:stretch>
        </p:blipFill>
        <p:spPr>
          <a:xfrm>
            <a:off x="107504" y="908720"/>
            <a:ext cx="9036496" cy="4824536"/>
          </a:xfrm>
          <a:prstGeom prst="rect">
            <a:avLst/>
          </a:prstGeom>
        </p:spPr>
      </p:pic>
    </p:spTree>
    <p:extLst>
      <p:ext uri="{BB962C8B-B14F-4D97-AF65-F5344CB8AC3E}">
        <p14:creationId xmlns:p14="http://schemas.microsoft.com/office/powerpoint/2010/main" val="3479224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sp>
        <p:nvSpPr>
          <p:cNvPr id="3" name="Content Placeholder 2"/>
          <p:cNvSpPr>
            <a:spLocks noGrp="1"/>
          </p:cNvSpPr>
          <p:nvPr>
            <p:ph idx="1"/>
          </p:nvPr>
        </p:nvSpPr>
        <p:spPr>
          <a:xfrm>
            <a:off x="457200" y="1600201"/>
            <a:ext cx="8229600" cy="532655"/>
          </a:xfrm>
        </p:spPr>
        <p:txBody>
          <a:bodyPr>
            <a:normAutofit lnSpcReduction="10000"/>
          </a:bodyPr>
          <a:lstStyle/>
          <a:p>
            <a:pPr marL="0" indent="0">
              <a:buNone/>
            </a:pPr>
            <a:r>
              <a:rPr lang="en-GB" dirty="0"/>
              <a:t>Amoebae structure</a:t>
            </a:r>
          </a:p>
        </p:txBody>
      </p:sp>
      <p:pic>
        <p:nvPicPr>
          <p:cNvPr id="8194" name="Picture 2" descr="Image result for amoeba organisational structur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4487" y="2132856"/>
            <a:ext cx="5915025"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27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1026" name="Picture 2" descr="The 5 Types Of Organizational Structures: Part 2, 'Flatter' Organizations">
            <a:extLst>
              <a:ext uri="{FF2B5EF4-FFF2-40B4-BE49-F238E27FC236}">
                <a16:creationId xmlns:a16="http://schemas.microsoft.com/office/drawing/2014/main" id="{70B95631-4A04-4168-BCD3-FB7BC56B70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7888" y="1257517"/>
            <a:ext cx="6588224" cy="4342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1270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Flat structure</a:t>
            </a:r>
          </a:p>
        </p:txBody>
      </p:sp>
      <p:pic>
        <p:nvPicPr>
          <p:cNvPr id="2050" name="Picture 2" descr="Organisational Structures (P2/M1/D1) - ppt video online download">
            <a:extLst>
              <a:ext uri="{FF2B5EF4-FFF2-40B4-BE49-F238E27FC236}">
                <a16:creationId xmlns:a16="http://schemas.microsoft.com/office/drawing/2014/main" id="{364E5646-6F57-4413-B53B-CDA432FFC7B5}"/>
              </a:ext>
            </a:extLst>
          </p:cNvPr>
          <p:cNvPicPr>
            <a:picLocks noChangeAspect="1" noChangeArrowheads="1"/>
          </p:cNvPicPr>
          <p:nvPr/>
        </p:nvPicPr>
        <p:blipFill rotWithShape="1">
          <a:blip r:embed="rId4">
            <a:duotone>
              <a:prstClr val="black"/>
              <a:schemeClr val="accent1">
                <a:lumMod val="50000"/>
                <a:tint val="45000"/>
                <a:satMod val="400000"/>
              </a:schemeClr>
            </a:duotone>
            <a:extLst>
              <a:ext uri="{28A0092B-C50C-407E-A947-70E740481C1C}">
                <a14:useLocalDpi xmlns:a14="http://schemas.microsoft.com/office/drawing/2010/main" val="0"/>
              </a:ext>
            </a:extLst>
          </a:blip>
          <a:srcRect t="18815"/>
          <a:stretch/>
        </p:blipFill>
        <p:spPr bwMode="auto">
          <a:xfrm>
            <a:off x="773832" y="1268760"/>
            <a:ext cx="7596336" cy="4409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4304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mechanistic VS organic structures</a:t>
            </a:r>
          </a:p>
        </p:txBody>
      </p:sp>
      <p:sp>
        <p:nvSpPr>
          <p:cNvPr id="3" name="Content Placeholder 2"/>
          <p:cNvSpPr>
            <a:spLocks noGrp="1"/>
          </p:cNvSpPr>
          <p:nvPr>
            <p:ph idx="1"/>
          </p:nvPr>
        </p:nvSpPr>
        <p:spPr/>
        <p:txBody>
          <a:bodyPr/>
          <a:lstStyle/>
          <a:p>
            <a:r>
              <a:rPr lang="en-GB" dirty="0"/>
              <a:t>A mechanistic organization is a rigid and tightly controlled structure. </a:t>
            </a:r>
          </a:p>
          <a:p>
            <a:r>
              <a:rPr lang="en-GB" dirty="0"/>
              <a:t>An organic organization is highly adaptive and flexible.</a:t>
            </a:r>
          </a:p>
        </p:txBody>
      </p:sp>
    </p:spTree>
    <p:extLst>
      <p:ext uri="{BB962C8B-B14F-4D97-AF65-F5344CB8AC3E}">
        <p14:creationId xmlns:p14="http://schemas.microsoft.com/office/powerpoint/2010/main" val="14467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Centralisation VS De-centralisation</a:t>
            </a:r>
          </a:p>
        </p:txBody>
      </p:sp>
      <p:pic>
        <p:nvPicPr>
          <p:cNvPr id="6" name="Picture 5"/>
          <p:cNvPicPr>
            <a:picLocks noChangeAspect="1"/>
          </p:cNvPicPr>
          <p:nvPr/>
        </p:nvPicPr>
        <p:blipFill>
          <a:blip r:embed="rId4"/>
          <a:stretch>
            <a:fillRect/>
          </a:stretch>
        </p:blipFill>
        <p:spPr>
          <a:xfrm>
            <a:off x="179512" y="1700808"/>
            <a:ext cx="8856984" cy="3891398"/>
          </a:xfrm>
          <a:prstGeom prst="rect">
            <a:avLst/>
          </a:prstGeom>
        </p:spPr>
      </p:pic>
    </p:spTree>
    <p:extLst>
      <p:ext uri="{BB962C8B-B14F-4D97-AF65-F5344CB8AC3E}">
        <p14:creationId xmlns:p14="http://schemas.microsoft.com/office/powerpoint/2010/main" val="34668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Centralisation VS De-centralisation</a:t>
            </a:r>
          </a:p>
        </p:txBody>
      </p:sp>
      <p:pic>
        <p:nvPicPr>
          <p:cNvPr id="3" name="Picture 2"/>
          <p:cNvPicPr>
            <a:picLocks noChangeAspect="1"/>
          </p:cNvPicPr>
          <p:nvPr/>
        </p:nvPicPr>
        <p:blipFill>
          <a:blip r:embed="rId3"/>
          <a:stretch>
            <a:fillRect/>
          </a:stretch>
        </p:blipFill>
        <p:spPr>
          <a:xfrm>
            <a:off x="107505" y="1772816"/>
            <a:ext cx="8928992" cy="3816424"/>
          </a:xfrm>
          <a:prstGeom prst="rect">
            <a:avLst/>
          </a:prstGeom>
        </p:spPr>
      </p:pic>
    </p:spTree>
    <p:extLst>
      <p:ext uri="{BB962C8B-B14F-4D97-AF65-F5344CB8AC3E}">
        <p14:creationId xmlns:p14="http://schemas.microsoft.com/office/powerpoint/2010/main" val="3047131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 structure and culture</a:t>
            </a:r>
          </a:p>
        </p:txBody>
      </p:sp>
      <p:sp>
        <p:nvSpPr>
          <p:cNvPr id="3" name="Content Placeholder 2"/>
          <p:cNvSpPr>
            <a:spLocks noGrp="1"/>
          </p:cNvSpPr>
          <p:nvPr>
            <p:ph idx="1"/>
          </p:nvPr>
        </p:nvSpPr>
        <p:spPr/>
        <p:txBody>
          <a:bodyPr/>
          <a:lstStyle/>
          <a:p>
            <a:r>
              <a:rPr lang="en-GB" dirty="0"/>
              <a:t>A major determinant of an organisation’s structure is its culture.</a:t>
            </a:r>
          </a:p>
          <a:p>
            <a:r>
              <a:rPr lang="en-GB" dirty="0"/>
              <a:t>The structure of work organisations also involves the wider context of societal structures and cultures.</a:t>
            </a:r>
          </a:p>
        </p:txBody>
      </p:sp>
    </p:spTree>
    <p:extLst>
      <p:ext uri="{BB962C8B-B14F-4D97-AF65-F5344CB8AC3E}">
        <p14:creationId xmlns:p14="http://schemas.microsoft.com/office/powerpoint/2010/main" val="1906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 … 2</a:t>
            </a:r>
          </a:p>
        </p:txBody>
      </p:sp>
      <p:sp>
        <p:nvSpPr>
          <p:cNvPr id="3" name="Content Placeholder 2"/>
          <p:cNvSpPr>
            <a:spLocks noGrp="1"/>
          </p:cNvSpPr>
          <p:nvPr>
            <p:ph idx="1"/>
          </p:nvPr>
        </p:nvSpPr>
        <p:spPr>
          <a:xfrm>
            <a:off x="457200" y="1470484"/>
            <a:ext cx="8229600" cy="3917032"/>
          </a:xfrm>
        </p:spPr>
        <p:txBody>
          <a:bodyPr/>
          <a:lstStyle/>
          <a:p>
            <a:pPr marL="0" indent="0" algn="just">
              <a:buNone/>
            </a:pPr>
            <a:r>
              <a:rPr lang="en-GB" dirty="0"/>
              <a:t>Go to a website of a large organisation you are familiar with and find its organisational chart (not all organisations provide these).</a:t>
            </a:r>
          </a:p>
          <a:p>
            <a:pPr marL="0" indent="0" algn="just">
              <a:buNone/>
            </a:pPr>
            <a:endParaRPr lang="en-GB" dirty="0"/>
          </a:p>
          <a:p>
            <a:pPr marL="0" indent="0" algn="just">
              <a:buNone/>
            </a:pPr>
            <a:r>
              <a:rPr lang="en-GB" dirty="0"/>
              <a:t>Explain the type of organisational structure</a:t>
            </a:r>
          </a:p>
          <a:p>
            <a:pPr marL="0" indent="0" algn="just">
              <a:buNone/>
            </a:pPr>
            <a:endParaRPr lang="en-GB" dirty="0"/>
          </a:p>
          <a:p>
            <a:pPr marL="0" indent="0" algn="just">
              <a:buNone/>
            </a:pPr>
            <a:r>
              <a:rPr lang="en-GB" dirty="0"/>
              <a:t>Why is the organisation structured this way? </a:t>
            </a:r>
          </a:p>
        </p:txBody>
      </p:sp>
    </p:spTree>
    <p:extLst>
      <p:ext uri="{BB962C8B-B14F-4D97-AF65-F5344CB8AC3E}">
        <p14:creationId xmlns:p14="http://schemas.microsoft.com/office/powerpoint/2010/main" val="19072249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What is an organisation structure?</a:t>
            </a:r>
          </a:p>
          <a:p>
            <a:r>
              <a:rPr lang="en-GB" dirty="0"/>
              <a:t>Different types of organisational structures?</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The Organisational Culture</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280" y="1106457"/>
            <a:ext cx="513772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e2529e2e-246e-4beb-bcc0-0746cc8768ab"/>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34</TotalTime>
  <Words>728</Words>
  <Application>Microsoft Office PowerPoint</Application>
  <PresentationFormat>On-screen Show (4:3)</PresentationFormat>
  <Paragraphs>71</Paragraphs>
  <Slides>25</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Myriad Pro</vt:lpstr>
      <vt:lpstr>Arial</vt:lpstr>
      <vt:lpstr>Calibri</vt:lpstr>
      <vt:lpstr>Rockwell Condensed</vt:lpstr>
      <vt:lpstr>Times New Roman</vt:lpstr>
      <vt:lpstr>20140311PresentationUWTSDTemplate</vt:lpstr>
      <vt:lpstr>BA in Leadership and Management Skills for the Workplace Workplace culture and its impact on organisational efficiency (BMSW 5105)  Organisational Structures</vt:lpstr>
      <vt:lpstr>Previously…..</vt:lpstr>
      <vt:lpstr>In this session…..</vt:lpstr>
      <vt:lpstr>What is an organisational structure?</vt:lpstr>
      <vt:lpstr>PowerPoint Presentation</vt:lpstr>
      <vt:lpstr>PowerPoint Presentation</vt:lpstr>
      <vt:lpstr>Traditional organisational structures</vt:lpstr>
      <vt:lpstr>Traditional organisational structures</vt:lpstr>
      <vt:lpstr>PowerPoint Presentation</vt:lpstr>
      <vt:lpstr>Traditional organisational structures</vt:lpstr>
      <vt:lpstr>PowerPoint Presentation</vt:lpstr>
      <vt:lpstr>Group Activity .. 1</vt:lpstr>
      <vt:lpstr>Other types of structures</vt:lpstr>
      <vt:lpstr>Other types of structures</vt:lpstr>
      <vt:lpstr>Other types of structures</vt:lpstr>
      <vt:lpstr>Other types of structures</vt:lpstr>
      <vt:lpstr>Other types of structures</vt:lpstr>
      <vt:lpstr>Flat structure</vt:lpstr>
      <vt:lpstr>mechanistic VS organic structures</vt:lpstr>
      <vt:lpstr>Centralisation VS De-centralisation</vt:lpstr>
      <vt:lpstr>Centralisation VS De-centralisation</vt:lpstr>
      <vt:lpstr>Organisation structure and culture</vt:lpstr>
      <vt:lpstr>Group Activity … 2</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 Leadership and Management Skills for the Workplace Workplace culture and its impact on organisational efficiency (BMSW 5005)  Organisational Structures</dc:title>
  <dc:creator>Eric Osei</dc:creator>
  <cp:lastModifiedBy>Khaza Ahmed</cp:lastModifiedBy>
  <cp:revision>4</cp:revision>
  <dcterms:created xsi:type="dcterms:W3CDTF">2020-05-28T21:36:16Z</dcterms:created>
  <dcterms:modified xsi:type="dcterms:W3CDTF">2022-09-27T16:34:49Z</dcterms:modified>
</cp:coreProperties>
</file>