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8"/>
  </p:notesMasterIdLst>
  <p:handoutMasterIdLst>
    <p:handoutMasterId r:id="rId49"/>
  </p:handoutMasterIdLst>
  <p:sldIdLst>
    <p:sldId id="277" r:id="rId5"/>
    <p:sldId id="275" r:id="rId6"/>
    <p:sldId id="339" r:id="rId7"/>
    <p:sldId id="311" r:id="rId8"/>
    <p:sldId id="312" r:id="rId9"/>
    <p:sldId id="304" r:id="rId10"/>
    <p:sldId id="306" r:id="rId11"/>
    <p:sldId id="307" r:id="rId12"/>
    <p:sldId id="308" r:id="rId13"/>
    <p:sldId id="309" r:id="rId14"/>
    <p:sldId id="335" r:id="rId15"/>
    <p:sldId id="341" r:id="rId16"/>
    <p:sldId id="336" r:id="rId17"/>
    <p:sldId id="337" r:id="rId18"/>
    <p:sldId id="338" r:id="rId19"/>
    <p:sldId id="310" r:id="rId20"/>
    <p:sldId id="313" r:id="rId21"/>
    <p:sldId id="342" r:id="rId22"/>
    <p:sldId id="314" r:id="rId23"/>
    <p:sldId id="316" r:id="rId24"/>
    <p:sldId id="319" r:id="rId25"/>
    <p:sldId id="321" r:id="rId26"/>
    <p:sldId id="343" r:id="rId27"/>
    <p:sldId id="315" r:id="rId28"/>
    <p:sldId id="345" r:id="rId29"/>
    <p:sldId id="331" r:id="rId30"/>
    <p:sldId id="332" r:id="rId31"/>
    <p:sldId id="333" r:id="rId32"/>
    <p:sldId id="344" r:id="rId33"/>
    <p:sldId id="334" r:id="rId34"/>
    <p:sldId id="320" r:id="rId35"/>
    <p:sldId id="317" r:id="rId36"/>
    <p:sldId id="318" r:id="rId37"/>
    <p:sldId id="322" r:id="rId38"/>
    <p:sldId id="323" r:id="rId39"/>
    <p:sldId id="324" r:id="rId40"/>
    <p:sldId id="325" r:id="rId41"/>
    <p:sldId id="326" r:id="rId42"/>
    <p:sldId id="327" r:id="rId43"/>
    <p:sldId id="328" r:id="rId44"/>
    <p:sldId id="329" r:id="rId45"/>
    <p:sldId id="330" r:id="rId46"/>
    <p:sldId id="305" r:id="rId4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33" autoAdjust="0"/>
    <p:restoredTop sz="96357" autoAdjust="0"/>
  </p:normalViewPr>
  <p:slideViewPr>
    <p:cSldViewPr>
      <p:cViewPr varScale="1">
        <p:scale>
          <a:sx n="75" d="100"/>
          <a:sy n="75" d="100"/>
        </p:scale>
        <p:origin x="608" y="4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20687743-B6DE-708F-D500-291377956117}"/>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7C509A2-C957-6E80-770F-0C9DABECDF4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9CA4912-5974-8DB4-2CB5-3DF72765CDF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F58E5392-E5D4-6C3F-30A8-1F65FAA52078}"/>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A3B48E4-9C7F-D545-BE0B-3EBB9748020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86B58E69-715A-4C72-AC66-2DF19E880DDB}"/>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37F78CF-7FBB-A52C-B784-D03FCD1590FB}"/>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551B53ED-B9EC-BA98-2B42-3CF9E7910BF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B121664F-F256-D69E-FBD3-CADD76202DB8}"/>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5F925594-D8DE-A668-45D5-2F5BD7A36FB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8940900C-6808-A617-DC73-B43834CA30A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F2E0BCEA-31A3-404A-9CC6-162DF30C2C9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34E6B7-E913-D391-C831-1F4CE1CAF3F2}"/>
              </a:ext>
            </a:extLst>
          </p:cNvPr>
          <p:cNvSpPr>
            <a:spLocks noGrp="1"/>
          </p:cNvSpPr>
          <p:nvPr>
            <p:ph type="dt" sz="half" idx="10"/>
          </p:nvPr>
        </p:nvSpPr>
        <p:spPr>
          <a:xfrm>
            <a:off x="395288" y="6524625"/>
            <a:ext cx="971550" cy="219075"/>
          </a:xfrm>
        </p:spPr>
        <p:txBody>
          <a:bodyPr/>
          <a:lstStyle>
            <a:lvl1pPr>
              <a:defRPr/>
            </a:lvl1pPr>
          </a:lstStyle>
          <a:p>
            <a:pPr>
              <a:defRPr/>
            </a:pPr>
            <a:fld id="{CD906173-1D3E-834F-A96E-46C5DBC59C0E}" type="datetime1">
              <a:rPr lang="en-GB" altLang="en-US"/>
              <a:pPr>
                <a:defRPr/>
              </a:pPr>
              <a:t>29/10/2025</a:t>
            </a:fld>
            <a:endParaRPr lang="en-GB" altLang="en-US" dirty="0"/>
          </a:p>
        </p:txBody>
      </p:sp>
      <p:sp>
        <p:nvSpPr>
          <p:cNvPr id="5" name="Footer Placeholder 4">
            <a:extLst>
              <a:ext uri="{FF2B5EF4-FFF2-40B4-BE49-F238E27FC236}">
                <a16:creationId xmlns:a16="http://schemas.microsoft.com/office/drawing/2014/main" id="{CE68298E-737A-4FA5-43DF-3A84C447F3C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ECBCAEC-48A4-04B9-AA09-065413109B63}"/>
              </a:ext>
            </a:extLst>
          </p:cNvPr>
          <p:cNvSpPr>
            <a:spLocks noGrp="1"/>
          </p:cNvSpPr>
          <p:nvPr>
            <p:ph type="sldNum" sz="quarter" idx="12"/>
          </p:nvPr>
        </p:nvSpPr>
        <p:spPr/>
        <p:txBody>
          <a:bodyPr/>
          <a:lstStyle>
            <a:lvl1pPr>
              <a:defRPr/>
            </a:lvl1pPr>
          </a:lstStyle>
          <a:p>
            <a:pPr>
              <a:defRPr/>
            </a:pPr>
            <a:fld id="{C1ECA323-C457-8C48-BA53-9670EF003478}" type="slidenum">
              <a:rPr lang="en-GB" altLang="en-US"/>
              <a:pPr>
                <a:defRPr/>
              </a:pPr>
              <a:t>‹#›</a:t>
            </a:fld>
            <a:endParaRPr lang="en-GB" altLang="en-US"/>
          </a:p>
        </p:txBody>
      </p:sp>
    </p:spTree>
    <p:extLst>
      <p:ext uri="{BB962C8B-B14F-4D97-AF65-F5344CB8AC3E}">
        <p14:creationId xmlns:p14="http://schemas.microsoft.com/office/powerpoint/2010/main" val="344953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C02B7-2A32-E553-2959-6C8FBE4C8491}"/>
              </a:ext>
            </a:extLst>
          </p:cNvPr>
          <p:cNvSpPr>
            <a:spLocks noGrp="1"/>
          </p:cNvSpPr>
          <p:nvPr>
            <p:ph type="dt" sz="half" idx="10"/>
          </p:nvPr>
        </p:nvSpPr>
        <p:spPr/>
        <p:txBody>
          <a:bodyPr/>
          <a:lstStyle>
            <a:lvl1pPr>
              <a:defRPr/>
            </a:lvl1pPr>
          </a:lstStyle>
          <a:p>
            <a:pPr>
              <a:defRPr/>
            </a:pPr>
            <a:fld id="{B0E3C90E-37BC-8046-950D-113E7E89D829}" type="datetime1">
              <a:rPr lang="en-GB" altLang="en-US"/>
              <a:pPr>
                <a:defRPr/>
              </a:pPr>
              <a:t>29/10/2025</a:t>
            </a:fld>
            <a:endParaRPr lang="en-GB" altLang="en-US" dirty="0"/>
          </a:p>
        </p:txBody>
      </p:sp>
      <p:sp>
        <p:nvSpPr>
          <p:cNvPr id="5" name="Footer Placeholder 4">
            <a:extLst>
              <a:ext uri="{FF2B5EF4-FFF2-40B4-BE49-F238E27FC236}">
                <a16:creationId xmlns:a16="http://schemas.microsoft.com/office/drawing/2014/main" id="{25FA0033-4E9A-0B9E-070E-186D6D7F9CD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45ABFFC-F6DD-C00D-6241-06CA70D8DED9}"/>
              </a:ext>
            </a:extLst>
          </p:cNvPr>
          <p:cNvSpPr>
            <a:spLocks noGrp="1"/>
          </p:cNvSpPr>
          <p:nvPr>
            <p:ph type="sldNum" sz="quarter" idx="12"/>
          </p:nvPr>
        </p:nvSpPr>
        <p:spPr/>
        <p:txBody>
          <a:bodyPr/>
          <a:lstStyle>
            <a:lvl1pPr>
              <a:defRPr/>
            </a:lvl1pPr>
          </a:lstStyle>
          <a:p>
            <a:pPr>
              <a:defRPr/>
            </a:pPr>
            <a:fld id="{6F52EE4E-2B97-6A43-BF79-DF5B5A071184}" type="slidenum">
              <a:rPr lang="en-GB" altLang="en-US"/>
              <a:pPr>
                <a:defRPr/>
              </a:pPr>
              <a:t>‹#›</a:t>
            </a:fld>
            <a:endParaRPr lang="en-GB" altLang="en-US"/>
          </a:p>
        </p:txBody>
      </p:sp>
    </p:spTree>
    <p:extLst>
      <p:ext uri="{BB962C8B-B14F-4D97-AF65-F5344CB8AC3E}">
        <p14:creationId xmlns:p14="http://schemas.microsoft.com/office/powerpoint/2010/main" val="376147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5E1F5F6-C692-FD81-892C-4924DEBD8E55}"/>
              </a:ext>
            </a:extLst>
          </p:cNvPr>
          <p:cNvSpPr>
            <a:spLocks noGrp="1"/>
          </p:cNvSpPr>
          <p:nvPr>
            <p:ph type="dt" sz="half" idx="10"/>
          </p:nvPr>
        </p:nvSpPr>
        <p:spPr/>
        <p:txBody>
          <a:bodyPr/>
          <a:lstStyle>
            <a:lvl1pPr>
              <a:defRPr/>
            </a:lvl1pPr>
          </a:lstStyle>
          <a:p>
            <a:pPr>
              <a:defRPr/>
            </a:pPr>
            <a:fld id="{17D24626-0FE6-9147-9CDA-38654E5DD534}" type="datetime1">
              <a:rPr lang="en-GB" altLang="en-US"/>
              <a:pPr>
                <a:defRPr/>
              </a:pPr>
              <a:t>29/10/2025</a:t>
            </a:fld>
            <a:endParaRPr lang="en-GB" altLang="en-US" dirty="0"/>
          </a:p>
        </p:txBody>
      </p:sp>
      <p:sp>
        <p:nvSpPr>
          <p:cNvPr id="5" name="Slide Number Placeholder 5">
            <a:extLst>
              <a:ext uri="{FF2B5EF4-FFF2-40B4-BE49-F238E27FC236}">
                <a16:creationId xmlns:a16="http://schemas.microsoft.com/office/drawing/2014/main" id="{EEDF09F5-8982-65E0-A772-28938757EBE3}"/>
              </a:ext>
            </a:extLst>
          </p:cNvPr>
          <p:cNvSpPr>
            <a:spLocks noGrp="1"/>
          </p:cNvSpPr>
          <p:nvPr>
            <p:ph type="sldNum" sz="quarter" idx="11"/>
          </p:nvPr>
        </p:nvSpPr>
        <p:spPr/>
        <p:txBody>
          <a:bodyPr/>
          <a:lstStyle>
            <a:lvl1pPr>
              <a:defRPr/>
            </a:lvl1pPr>
          </a:lstStyle>
          <a:p>
            <a:pPr>
              <a:defRPr/>
            </a:pPr>
            <a:fld id="{106EDB8E-DF62-F64F-A9F8-AFB6AB5A1583}" type="slidenum">
              <a:rPr lang="en-GB" altLang="en-US"/>
              <a:pPr>
                <a:defRPr/>
              </a:pPr>
              <a:t>‹#›</a:t>
            </a:fld>
            <a:endParaRPr lang="en-GB" altLang="en-US"/>
          </a:p>
        </p:txBody>
      </p:sp>
    </p:spTree>
    <p:extLst>
      <p:ext uri="{BB962C8B-B14F-4D97-AF65-F5344CB8AC3E}">
        <p14:creationId xmlns:p14="http://schemas.microsoft.com/office/powerpoint/2010/main" val="1246404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F440B2B-FE3F-A503-E239-3B7DE8BCE436}"/>
              </a:ext>
            </a:extLst>
          </p:cNvPr>
          <p:cNvSpPr>
            <a:spLocks noGrp="1"/>
          </p:cNvSpPr>
          <p:nvPr>
            <p:ph type="dt" sz="half" idx="10"/>
          </p:nvPr>
        </p:nvSpPr>
        <p:spPr/>
        <p:txBody>
          <a:bodyPr/>
          <a:lstStyle>
            <a:lvl1pPr>
              <a:defRPr/>
            </a:lvl1pPr>
          </a:lstStyle>
          <a:p>
            <a:pPr>
              <a:defRPr/>
            </a:pPr>
            <a:fld id="{0FF85F2D-5FE5-8F4A-B0CA-E5EC6D913E3C}" type="datetime1">
              <a:rPr lang="en-GB" altLang="en-US"/>
              <a:pPr>
                <a:defRPr/>
              </a:pPr>
              <a:t>29/10/2025</a:t>
            </a:fld>
            <a:endParaRPr lang="en-GB" altLang="en-US" dirty="0"/>
          </a:p>
        </p:txBody>
      </p:sp>
      <p:sp>
        <p:nvSpPr>
          <p:cNvPr id="6" name="Slide Number Placeholder 5">
            <a:extLst>
              <a:ext uri="{FF2B5EF4-FFF2-40B4-BE49-F238E27FC236}">
                <a16:creationId xmlns:a16="http://schemas.microsoft.com/office/drawing/2014/main" id="{6E72DE0F-37C5-FC62-7EB2-7EBCBEA6E5CF}"/>
              </a:ext>
            </a:extLst>
          </p:cNvPr>
          <p:cNvSpPr>
            <a:spLocks noGrp="1"/>
          </p:cNvSpPr>
          <p:nvPr>
            <p:ph type="sldNum" sz="quarter" idx="11"/>
          </p:nvPr>
        </p:nvSpPr>
        <p:spPr/>
        <p:txBody>
          <a:bodyPr/>
          <a:lstStyle>
            <a:lvl1pPr>
              <a:defRPr/>
            </a:lvl1pPr>
          </a:lstStyle>
          <a:p>
            <a:pPr>
              <a:defRPr/>
            </a:pPr>
            <a:fld id="{992E4CA9-06FD-4C40-B3FC-F5C967F6070C}" type="slidenum">
              <a:rPr lang="en-GB" altLang="en-US"/>
              <a:pPr>
                <a:defRPr/>
              </a:pPr>
              <a:t>‹#›</a:t>
            </a:fld>
            <a:endParaRPr lang="en-GB" altLang="en-US"/>
          </a:p>
        </p:txBody>
      </p:sp>
    </p:spTree>
    <p:extLst>
      <p:ext uri="{BB962C8B-B14F-4D97-AF65-F5344CB8AC3E}">
        <p14:creationId xmlns:p14="http://schemas.microsoft.com/office/powerpoint/2010/main" val="1179990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137DCC3-A924-B31A-C925-502EADB69093}"/>
              </a:ext>
            </a:extLst>
          </p:cNvPr>
          <p:cNvSpPr>
            <a:spLocks noGrp="1"/>
          </p:cNvSpPr>
          <p:nvPr>
            <p:ph type="dt" sz="half" idx="10"/>
          </p:nvPr>
        </p:nvSpPr>
        <p:spPr/>
        <p:txBody>
          <a:bodyPr/>
          <a:lstStyle>
            <a:lvl1pPr>
              <a:defRPr/>
            </a:lvl1pPr>
          </a:lstStyle>
          <a:p>
            <a:pPr>
              <a:defRPr/>
            </a:pPr>
            <a:fld id="{3A55F0F3-3FEF-B04E-AD70-D15D7F14A5FC}" type="datetime1">
              <a:rPr lang="en-GB" altLang="en-US"/>
              <a:pPr>
                <a:defRPr/>
              </a:pPr>
              <a:t>29/10/2025</a:t>
            </a:fld>
            <a:endParaRPr lang="en-GB" altLang="en-US" dirty="0"/>
          </a:p>
        </p:txBody>
      </p:sp>
      <p:sp>
        <p:nvSpPr>
          <p:cNvPr id="8" name="Slide Number Placeholder 5">
            <a:extLst>
              <a:ext uri="{FF2B5EF4-FFF2-40B4-BE49-F238E27FC236}">
                <a16:creationId xmlns:a16="http://schemas.microsoft.com/office/drawing/2014/main" id="{8CDC8647-B1F6-2A43-AC7B-E1AADD5D1F23}"/>
              </a:ext>
            </a:extLst>
          </p:cNvPr>
          <p:cNvSpPr>
            <a:spLocks noGrp="1"/>
          </p:cNvSpPr>
          <p:nvPr>
            <p:ph type="sldNum" sz="quarter" idx="11"/>
          </p:nvPr>
        </p:nvSpPr>
        <p:spPr/>
        <p:txBody>
          <a:bodyPr/>
          <a:lstStyle>
            <a:lvl1pPr>
              <a:defRPr/>
            </a:lvl1pPr>
          </a:lstStyle>
          <a:p>
            <a:pPr>
              <a:defRPr/>
            </a:pPr>
            <a:fld id="{D4897DDD-D0E7-CC47-873A-B61B2ED72D40}" type="slidenum">
              <a:rPr lang="en-GB" altLang="en-US"/>
              <a:pPr>
                <a:defRPr/>
              </a:pPr>
              <a:t>‹#›</a:t>
            </a:fld>
            <a:endParaRPr lang="en-GB" altLang="en-US"/>
          </a:p>
        </p:txBody>
      </p:sp>
    </p:spTree>
    <p:extLst>
      <p:ext uri="{BB962C8B-B14F-4D97-AF65-F5344CB8AC3E}">
        <p14:creationId xmlns:p14="http://schemas.microsoft.com/office/powerpoint/2010/main" val="2861323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105BACE-F25C-8B95-4E56-63D423DB9B0F}"/>
              </a:ext>
            </a:extLst>
          </p:cNvPr>
          <p:cNvSpPr>
            <a:spLocks noGrp="1"/>
          </p:cNvSpPr>
          <p:nvPr>
            <p:ph type="dt" sz="half" idx="10"/>
          </p:nvPr>
        </p:nvSpPr>
        <p:spPr/>
        <p:txBody>
          <a:bodyPr/>
          <a:lstStyle>
            <a:lvl1pPr>
              <a:defRPr/>
            </a:lvl1pPr>
          </a:lstStyle>
          <a:p>
            <a:pPr>
              <a:defRPr/>
            </a:pPr>
            <a:fld id="{8506F87F-B093-9F4E-94F5-9A0B704FCD6C}" type="datetime1">
              <a:rPr lang="en-GB" altLang="en-US"/>
              <a:pPr>
                <a:defRPr/>
              </a:pPr>
              <a:t>29/10/2025</a:t>
            </a:fld>
            <a:endParaRPr lang="en-GB" altLang="en-US" dirty="0"/>
          </a:p>
        </p:txBody>
      </p:sp>
      <p:sp>
        <p:nvSpPr>
          <p:cNvPr id="4" name="Slide Number Placeholder 5">
            <a:extLst>
              <a:ext uri="{FF2B5EF4-FFF2-40B4-BE49-F238E27FC236}">
                <a16:creationId xmlns:a16="http://schemas.microsoft.com/office/drawing/2014/main" id="{AF487BEB-5C57-FCBB-8B13-1011E813A46A}"/>
              </a:ext>
            </a:extLst>
          </p:cNvPr>
          <p:cNvSpPr>
            <a:spLocks noGrp="1"/>
          </p:cNvSpPr>
          <p:nvPr>
            <p:ph type="sldNum" sz="quarter" idx="11"/>
          </p:nvPr>
        </p:nvSpPr>
        <p:spPr/>
        <p:txBody>
          <a:bodyPr/>
          <a:lstStyle>
            <a:lvl1pPr>
              <a:defRPr/>
            </a:lvl1pPr>
          </a:lstStyle>
          <a:p>
            <a:pPr>
              <a:defRPr/>
            </a:pPr>
            <a:fld id="{37A8F78A-85F1-444D-A938-4DEC9209A4E6}" type="slidenum">
              <a:rPr lang="en-GB" altLang="en-US"/>
              <a:pPr>
                <a:defRPr/>
              </a:pPr>
              <a:t>‹#›</a:t>
            </a:fld>
            <a:endParaRPr lang="en-GB" altLang="en-US"/>
          </a:p>
        </p:txBody>
      </p:sp>
    </p:spTree>
    <p:extLst>
      <p:ext uri="{BB962C8B-B14F-4D97-AF65-F5344CB8AC3E}">
        <p14:creationId xmlns:p14="http://schemas.microsoft.com/office/powerpoint/2010/main" val="284649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3405A3D-557A-186B-11BA-F8DF0DD74817}"/>
              </a:ext>
            </a:extLst>
          </p:cNvPr>
          <p:cNvSpPr>
            <a:spLocks noGrp="1"/>
          </p:cNvSpPr>
          <p:nvPr>
            <p:ph type="dt" sz="half" idx="10"/>
          </p:nvPr>
        </p:nvSpPr>
        <p:spPr/>
        <p:txBody>
          <a:bodyPr/>
          <a:lstStyle>
            <a:lvl1pPr>
              <a:defRPr/>
            </a:lvl1pPr>
          </a:lstStyle>
          <a:p>
            <a:pPr>
              <a:defRPr/>
            </a:pPr>
            <a:fld id="{3292D3DF-68E4-724F-9F17-C493F2795C49}" type="datetime1">
              <a:rPr lang="en-GB" altLang="en-US"/>
              <a:pPr>
                <a:defRPr/>
              </a:pPr>
              <a:t>29/10/2025</a:t>
            </a:fld>
            <a:endParaRPr lang="en-GB" altLang="en-US" dirty="0"/>
          </a:p>
        </p:txBody>
      </p:sp>
      <p:sp>
        <p:nvSpPr>
          <p:cNvPr id="3" name="Slide Number Placeholder 5">
            <a:extLst>
              <a:ext uri="{FF2B5EF4-FFF2-40B4-BE49-F238E27FC236}">
                <a16:creationId xmlns:a16="http://schemas.microsoft.com/office/drawing/2014/main" id="{83D7307B-E7AE-A26D-F3ED-07823C110508}"/>
              </a:ext>
            </a:extLst>
          </p:cNvPr>
          <p:cNvSpPr>
            <a:spLocks noGrp="1"/>
          </p:cNvSpPr>
          <p:nvPr>
            <p:ph type="sldNum" sz="quarter" idx="11"/>
          </p:nvPr>
        </p:nvSpPr>
        <p:spPr/>
        <p:txBody>
          <a:bodyPr/>
          <a:lstStyle>
            <a:lvl1pPr>
              <a:defRPr/>
            </a:lvl1pPr>
          </a:lstStyle>
          <a:p>
            <a:pPr>
              <a:defRPr/>
            </a:pPr>
            <a:fld id="{5FBD5338-7F41-6C43-B2D1-7649EBC4B0B2}" type="slidenum">
              <a:rPr lang="en-GB" altLang="en-US"/>
              <a:pPr>
                <a:defRPr/>
              </a:pPr>
              <a:t>‹#›</a:t>
            </a:fld>
            <a:endParaRPr lang="en-GB" altLang="en-US"/>
          </a:p>
        </p:txBody>
      </p:sp>
    </p:spTree>
    <p:extLst>
      <p:ext uri="{BB962C8B-B14F-4D97-AF65-F5344CB8AC3E}">
        <p14:creationId xmlns:p14="http://schemas.microsoft.com/office/powerpoint/2010/main" val="2345649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613DED9-1D9F-E99D-C3BC-D87E33D83C50}"/>
              </a:ext>
            </a:extLst>
          </p:cNvPr>
          <p:cNvSpPr>
            <a:spLocks noGrp="1"/>
          </p:cNvSpPr>
          <p:nvPr>
            <p:ph type="dt" sz="half" idx="10"/>
          </p:nvPr>
        </p:nvSpPr>
        <p:spPr/>
        <p:txBody>
          <a:bodyPr/>
          <a:lstStyle>
            <a:lvl1pPr>
              <a:defRPr/>
            </a:lvl1pPr>
          </a:lstStyle>
          <a:p>
            <a:pPr>
              <a:defRPr/>
            </a:pPr>
            <a:fld id="{FD7D076C-09A4-DD41-8C61-85F0B28E2136}" type="datetime1">
              <a:rPr lang="en-GB" altLang="en-US"/>
              <a:pPr>
                <a:defRPr/>
              </a:pPr>
              <a:t>29/10/2025</a:t>
            </a:fld>
            <a:endParaRPr lang="en-GB" altLang="en-US" dirty="0"/>
          </a:p>
        </p:txBody>
      </p:sp>
      <p:sp>
        <p:nvSpPr>
          <p:cNvPr id="6" name="Slide Number Placeholder 5">
            <a:extLst>
              <a:ext uri="{FF2B5EF4-FFF2-40B4-BE49-F238E27FC236}">
                <a16:creationId xmlns:a16="http://schemas.microsoft.com/office/drawing/2014/main" id="{1C7F2B1A-0CE7-D0E2-6FED-28847ACA9548}"/>
              </a:ext>
            </a:extLst>
          </p:cNvPr>
          <p:cNvSpPr>
            <a:spLocks noGrp="1"/>
          </p:cNvSpPr>
          <p:nvPr>
            <p:ph type="sldNum" sz="quarter" idx="11"/>
          </p:nvPr>
        </p:nvSpPr>
        <p:spPr/>
        <p:txBody>
          <a:bodyPr/>
          <a:lstStyle>
            <a:lvl1pPr>
              <a:defRPr/>
            </a:lvl1pPr>
          </a:lstStyle>
          <a:p>
            <a:pPr>
              <a:defRPr/>
            </a:pPr>
            <a:fld id="{74852571-1469-6847-8AA7-378A402D6932}" type="slidenum">
              <a:rPr lang="en-GB" altLang="en-US"/>
              <a:pPr>
                <a:defRPr/>
              </a:pPr>
              <a:t>‹#›</a:t>
            </a:fld>
            <a:endParaRPr lang="en-GB" altLang="en-US"/>
          </a:p>
        </p:txBody>
      </p:sp>
    </p:spTree>
    <p:extLst>
      <p:ext uri="{BB962C8B-B14F-4D97-AF65-F5344CB8AC3E}">
        <p14:creationId xmlns:p14="http://schemas.microsoft.com/office/powerpoint/2010/main" val="3717888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5256BEF-8035-9B20-18AE-1DC3930F43EC}"/>
              </a:ext>
            </a:extLst>
          </p:cNvPr>
          <p:cNvSpPr>
            <a:spLocks noGrp="1"/>
          </p:cNvSpPr>
          <p:nvPr>
            <p:ph type="dt" sz="half" idx="10"/>
          </p:nvPr>
        </p:nvSpPr>
        <p:spPr/>
        <p:txBody>
          <a:bodyPr/>
          <a:lstStyle>
            <a:lvl1pPr>
              <a:defRPr/>
            </a:lvl1pPr>
          </a:lstStyle>
          <a:p>
            <a:pPr>
              <a:defRPr/>
            </a:pPr>
            <a:fld id="{467BA857-135F-9A4A-896B-E6C8FDDE3DD3}" type="datetime1">
              <a:rPr lang="en-GB" altLang="en-US"/>
              <a:pPr>
                <a:defRPr/>
              </a:pPr>
              <a:t>29/10/2025</a:t>
            </a:fld>
            <a:endParaRPr lang="en-GB" altLang="en-US" dirty="0"/>
          </a:p>
        </p:txBody>
      </p:sp>
      <p:sp>
        <p:nvSpPr>
          <p:cNvPr id="6" name="Slide Number Placeholder 5">
            <a:extLst>
              <a:ext uri="{FF2B5EF4-FFF2-40B4-BE49-F238E27FC236}">
                <a16:creationId xmlns:a16="http://schemas.microsoft.com/office/drawing/2014/main" id="{E26B7F12-66A8-DD99-F4AF-D29220D7D2E7}"/>
              </a:ext>
            </a:extLst>
          </p:cNvPr>
          <p:cNvSpPr>
            <a:spLocks noGrp="1"/>
          </p:cNvSpPr>
          <p:nvPr>
            <p:ph type="sldNum" sz="quarter" idx="11"/>
          </p:nvPr>
        </p:nvSpPr>
        <p:spPr/>
        <p:txBody>
          <a:bodyPr/>
          <a:lstStyle>
            <a:lvl1pPr>
              <a:defRPr/>
            </a:lvl1pPr>
          </a:lstStyle>
          <a:p>
            <a:pPr>
              <a:defRPr/>
            </a:pPr>
            <a:fld id="{9C4F1E69-53D4-3E4C-9009-698BA5E15DD1}" type="slidenum">
              <a:rPr lang="en-GB" altLang="en-US"/>
              <a:pPr>
                <a:defRPr/>
              </a:pPr>
              <a:t>‹#›</a:t>
            </a:fld>
            <a:endParaRPr lang="en-GB" altLang="en-US"/>
          </a:p>
        </p:txBody>
      </p:sp>
    </p:spTree>
    <p:extLst>
      <p:ext uri="{BB962C8B-B14F-4D97-AF65-F5344CB8AC3E}">
        <p14:creationId xmlns:p14="http://schemas.microsoft.com/office/powerpoint/2010/main" val="3748694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19DBB-23C1-6AF4-50B7-72EEE14B6A5A}"/>
              </a:ext>
            </a:extLst>
          </p:cNvPr>
          <p:cNvSpPr>
            <a:spLocks noGrp="1"/>
          </p:cNvSpPr>
          <p:nvPr>
            <p:ph type="dt" sz="half" idx="10"/>
          </p:nvPr>
        </p:nvSpPr>
        <p:spPr/>
        <p:txBody>
          <a:bodyPr/>
          <a:lstStyle>
            <a:lvl1pPr>
              <a:defRPr/>
            </a:lvl1pPr>
          </a:lstStyle>
          <a:p>
            <a:pPr>
              <a:defRPr/>
            </a:pPr>
            <a:fld id="{33EC91EA-2604-1343-8B5C-7CE5EB84575A}" type="datetime1">
              <a:rPr lang="en-GB" altLang="en-US"/>
              <a:pPr>
                <a:defRPr/>
              </a:pPr>
              <a:t>29/10/2025</a:t>
            </a:fld>
            <a:endParaRPr lang="en-GB" altLang="en-US" dirty="0"/>
          </a:p>
        </p:txBody>
      </p:sp>
      <p:sp>
        <p:nvSpPr>
          <p:cNvPr id="5" name="Slide Number Placeholder 5">
            <a:extLst>
              <a:ext uri="{FF2B5EF4-FFF2-40B4-BE49-F238E27FC236}">
                <a16:creationId xmlns:a16="http://schemas.microsoft.com/office/drawing/2014/main" id="{5C40C8EE-0444-21BE-C0BD-B6B5D811DA23}"/>
              </a:ext>
            </a:extLst>
          </p:cNvPr>
          <p:cNvSpPr>
            <a:spLocks noGrp="1"/>
          </p:cNvSpPr>
          <p:nvPr>
            <p:ph type="sldNum" sz="quarter" idx="11"/>
          </p:nvPr>
        </p:nvSpPr>
        <p:spPr/>
        <p:txBody>
          <a:bodyPr/>
          <a:lstStyle>
            <a:lvl1pPr>
              <a:defRPr/>
            </a:lvl1pPr>
          </a:lstStyle>
          <a:p>
            <a:pPr>
              <a:defRPr/>
            </a:pPr>
            <a:fld id="{A04FA8C9-4109-744B-BA4D-F04B2735EA00}" type="slidenum">
              <a:rPr lang="en-GB" altLang="en-US"/>
              <a:pPr>
                <a:defRPr/>
              </a:pPr>
              <a:t>‹#›</a:t>
            </a:fld>
            <a:endParaRPr lang="en-GB" altLang="en-US"/>
          </a:p>
        </p:txBody>
      </p:sp>
    </p:spTree>
    <p:extLst>
      <p:ext uri="{BB962C8B-B14F-4D97-AF65-F5344CB8AC3E}">
        <p14:creationId xmlns:p14="http://schemas.microsoft.com/office/powerpoint/2010/main" val="3736231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4D3EAC-1B48-92DF-5BA6-9F15CEC18E33}"/>
              </a:ext>
            </a:extLst>
          </p:cNvPr>
          <p:cNvSpPr>
            <a:spLocks noGrp="1"/>
          </p:cNvSpPr>
          <p:nvPr>
            <p:ph type="dt" sz="half" idx="10"/>
          </p:nvPr>
        </p:nvSpPr>
        <p:spPr/>
        <p:txBody>
          <a:bodyPr/>
          <a:lstStyle>
            <a:lvl1pPr>
              <a:defRPr/>
            </a:lvl1pPr>
          </a:lstStyle>
          <a:p>
            <a:pPr>
              <a:defRPr/>
            </a:pPr>
            <a:fld id="{D5C24D6D-3243-574E-A727-3CC13375351C}" type="datetime1">
              <a:rPr lang="en-GB" altLang="en-US"/>
              <a:pPr>
                <a:defRPr/>
              </a:pPr>
              <a:t>29/10/2025</a:t>
            </a:fld>
            <a:endParaRPr lang="en-GB" altLang="en-US" dirty="0"/>
          </a:p>
        </p:txBody>
      </p:sp>
      <p:sp>
        <p:nvSpPr>
          <p:cNvPr id="5" name="Slide Number Placeholder 5">
            <a:extLst>
              <a:ext uri="{FF2B5EF4-FFF2-40B4-BE49-F238E27FC236}">
                <a16:creationId xmlns:a16="http://schemas.microsoft.com/office/drawing/2014/main" id="{981BB47B-455A-C501-5D75-32F447D198D8}"/>
              </a:ext>
            </a:extLst>
          </p:cNvPr>
          <p:cNvSpPr>
            <a:spLocks noGrp="1"/>
          </p:cNvSpPr>
          <p:nvPr>
            <p:ph type="sldNum" sz="quarter" idx="11"/>
          </p:nvPr>
        </p:nvSpPr>
        <p:spPr/>
        <p:txBody>
          <a:bodyPr/>
          <a:lstStyle>
            <a:lvl1pPr>
              <a:defRPr/>
            </a:lvl1pPr>
          </a:lstStyle>
          <a:p>
            <a:pPr>
              <a:defRPr/>
            </a:pPr>
            <a:fld id="{91F1B0B7-A788-004A-B467-A499BB310F63}" type="slidenum">
              <a:rPr lang="en-GB" altLang="en-US"/>
              <a:pPr>
                <a:defRPr/>
              </a:pPr>
              <a:t>‹#›</a:t>
            </a:fld>
            <a:endParaRPr lang="en-GB" altLang="en-US"/>
          </a:p>
        </p:txBody>
      </p:sp>
    </p:spTree>
    <p:extLst>
      <p:ext uri="{BB962C8B-B14F-4D97-AF65-F5344CB8AC3E}">
        <p14:creationId xmlns:p14="http://schemas.microsoft.com/office/powerpoint/2010/main" val="1246081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0498F36-BDB8-C204-2479-90180823AE1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EFA786A-8AF6-825E-C723-0EEB2F60515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1ADD1A7-510F-60EC-81E4-870F23BD21E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E7029EA-0A63-8246-BF22-FF5D351E8525}" type="datetime1">
              <a:rPr lang="en-GB" altLang="en-US"/>
              <a:pPr>
                <a:defRPr/>
              </a:pPr>
              <a:t>29/10/2025</a:t>
            </a:fld>
            <a:endParaRPr lang="en-GB" altLang="en-US" dirty="0"/>
          </a:p>
        </p:txBody>
      </p:sp>
      <p:sp>
        <p:nvSpPr>
          <p:cNvPr id="6" name="Slide Number Placeholder 5">
            <a:extLst>
              <a:ext uri="{FF2B5EF4-FFF2-40B4-BE49-F238E27FC236}">
                <a16:creationId xmlns:a16="http://schemas.microsoft.com/office/drawing/2014/main" id="{8D42608C-5540-09DB-0050-497B9E2C96A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8848220-7BB4-3D47-8379-8FCF68E765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WjOowWxOXCg?feature=oembed" TargetMode="External"/><Relationship Id="rId4" Type="http://schemas.openxmlformats.org/officeDocument/2006/relationships/hyperlink" Target="https://youtu.be/WjOowWxOXCg?si=CJpfjPK79yVNlsEY"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m_5u8-QSh6A?feature=oembed" TargetMode="External"/><Relationship Id="rId4" Type="http://schemas.openxmlformats.org/officeDocument/2006/relationships/hyperlink" Target="https://youtu.be/m_5u8-QSh6A?si=lxg3yjQ1nPAr4E2s"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who.int/news-room/fact-sheets/detail/mental-health-strengthening-our-response" TargetMode="External"/><Relationship Id="rId2" Type="http://schemas.openxmlformats.org/officeDocument/2006/relationships/hyperlink" Target="https://www.earlyyears.tv/john-bowlbys-attachment-theory-and-developmental-phas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E1A5E24-104C-F77F-97A5-C159D273253A}"/>
              </a:ext>
            </a:extLst>
          </p:cNvPr>
          <p:cNvSpPr>
            <a:spLocks noGrp="1"/>
          </p:cNvSpPr>
          <p:nvPr>
            <p:ph type="ctrTitle"/>
          </p:nvPr>
        </p:nvSpPr>
        <p:spPr>
          <a:xfrm>
            <a:off x="684213" y="1628775"/>
            <a:ext cx="7772400" cy="792163"/>
          </a:xfrm>
        </p:spPr>
        <p:txBody>
          <a:bodyPr/>
          <a:lstStyle/>
          <a:p>
            <a:pPr eaLnBrk="1" hangingPunct="1"/>
            <a:r>
              <a:rPr lang="en-GB" altLang="en-US" b="1" dirty="0">
                <a:solidFill>
                  <a:schemeClr val="bg1"/>
                </a:solidFill>
              </a:rPr>
              <a:t>Psychology in Health and Social Care (LCHS4010_LON)</a:t>
            </a:r>
            <a:br>
              <a:rPr lang="en-GB" altLang="en-US" b="1" dirty="0">
                <a:solidFill>
                  <a:schemeClr val="bg1"/>
                </a:solidFill>
              </a:rPr>
            </a:br>
            <a:endParaRPr lang="en-GB" altLang="en-US" dirty="0">
              <a:solidFill>
                <a:schemeClr val="bg1"/>
              </a:solidFill>
            </a:endParaRPr>
          </a:p>
        </p:txBody>
      </p:sp>
      <p:sp>
        <p:nvSpPr>
          <p:cNvPr id="6147" name="Subtitle 4">
            <a:extLst>
              <a:ext uri="{FF2B5EF4-FFF2-40B4-BE49-F238E27FC236}">
                <a16:creationId xmlns:a16="http://schemas.microsoft.com/office/drawing/2014/main" id="{E5933422-9B97-A0FE-0039-05315BF0140F}"/>
              </a:ext>
            </a:extLst>
          </p:cNvPr>
          <p:cNvSpPr>
            <a:spLocks noGrp="1"/>
          </p:cNvSpPr>
          <p:nvPr>
            <p:ph type="subTitle" idx="1"/>
          </p:nvPr>
        </p:nvSpPr>
        <p:spPr>
          <a:xfrm>
            <a:off x="539750" y="2420938"/>
            <a:ext cx="8496300" cy="3076575"/>
          </a:xfrm>
        </p:spPr>
        <p:txBody>
          <a:bodyPr/>
          <a:lstStyle/>
          <a:p>
            <a:pPr eaLnBrk="1" hangingPunct="1"/>
            <a:endParaRPr lang="en-GB" altLang="en-US" sz="2800" dirty="0">
              <a:solidFill>
                <a:schemeClr val="bg1"/>
              </a:solidFill>
            </a:endParaRPr>
          </a:p>
          <a:p>
            <a:pPr eaLnBrk="1" hangingPunct="1"/>
            <a:r>
              <a:rPr lang="en-GB" altLang="en-US" sz="4000" b="1" dirty="0">
                <a:solidFill>
                  <a:schemeClr val="bg1"/>
                </a:solidFill>
                <a:latin typeface="+mj-lt"/>
                <a:cs typeface="Arial" panose="020B0604020202020204" pitchFamily="34" charset="0"/>
              </a:rPr>
              <a:t>Week 4:</a:t>
            </a:r>
          </a:p>
          <a:p>
            <a:pPr eaLnBrk="1" hangingPunct="1"/>
            <a:r>
              <a:rPr lang="en-GB" sz="4000" b="1" i="0" u="none" strike="noStrike" dirty="0">
                <a:solidFill>
                  <a:schemeClr val="bg1"/>
                </a:solidFill>
                <a:effectLst/>
                <a:latin typeface="+mj-lt"/>
              </a:rPr>
              <a:t>An introduction to mental health theories</a:t>
            </a:r>
          </a:p>
          <a:p>
            <a:pPr eaLnBrk="1" hangingPunct="1"/>
            <a:r>
              <a:rPr lang="en-GB" sz="4000" b="1" dirty="0">
                <a:solidFill>
                  <a:schemeClr val="bg1"/>
                </a:solidFill>
              </a:rPr>
              <a:t>Resilience and Attachment</a:t>
            </a:r>
            <a:endParaRPr lang="en-GB" sz="4000" b="1" i="0" u="none" strike="noStrike" dirty="0">
              <a:solidFill>
                <a:schemeClr val="bg1"/>
              </a:solidFill>
              <a:effectLst/>
            </a:endParaRPr>
          </a:p>
          <a:p>
            <a:pPr eaLnBrk="1" hangingPunct="1"/>
            <a:endParaRPr lang="en-GB" sz="4400" b="1" i="0" u="none" strike="noStrike" dirty="0">
              <a:solidFill>
                <a:schemeClr val="bg1"/>
              </a:solidFill>
              <a:effectLst/>
              <a:latin typeface="+mj-lt"/>
            </a:endParaRPr>
          </a:p>
          <a:p>
            <a:pPr eaLnBrk="1" hangingPunct="1"/>
            <a:endParaRPr lang="en-GB" altLang="en-US" sz="1800" b="1" dirty="0">
              <a:solidFill>
                <a:schemeClr val="bg1"/>
              </a:solidFill>
              <a:latin typeface="Arial" panose="020B0604020202020204" pitchFamily="34" charset="0"/>
              <a:cs typeface="Arial" panose="020B0604020202020204" pitchFamily="34" charset="0"/>
            </a:endParaRPr>
          </a:p>
          <a:p>
            <a:pPr eaLnBrk="1" hangingPunct="1"/>
            <a:endParaRPr lang="en-GB" altLang="en-US" b="1" dirty="0">
              <a:solidFill>
                <a:schemeClr val="tx1"/>
              </a:solidFill>
              <a:latin typeface="Arial" panose="020B0604020202020204" pitchFamily="34" charset="0"/>
              <a:cs typeface="Arial" panose="020B0604020202020204" pitchFamily="34" charset="0"/>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FB3CE9BF-260C-6340-4E5A-D21678A15480}"/>
              </a:ext>
            </a:extLst>
          </p:cNvPr>
          <p:cNvSpPr>
            <a:spLocks noGrp="1"/>
          </p:cNvSpPr>
          <p:nvPr>
            <p:ph type="dt" sz="quarter" idx="10"/>
          </p:nvPr>
        </p:nvSpPr>
        <p:spPr/>
        <p:txBody>
          <a:bodyPr/>
          <a:lstStyle/>
          <a:p>
            <a:pPr>
              <a:defRPr/>
            </a:pPr>
            <a:fld id="{5EC0FA7E-6D3B-48D7-9F80-6C4D37659D9C}" type="datetime1">
              <a:rPr lang="en-GB" altLang="en-US"/>
              <a:pPr>
                <a:defRPr/>
              </a:pPr>
              <a:t>29/10/2025</a:t>
            </a:fld>
            <a:endParaRPr lang="en-GB" altLang="en-US" dirty="0"/>
          </a:p>
        </p:txBody>
      </p:sp>
      <p:sp>
        <p:nvSpPr>
          <p:cNvPr id="6149" name="Slide Number Placeholder 5">
            <a:extLst>
              <a:ext uri="{FF2B5EF4-FFF2-40B4-BE49-F238E27FC236}">
                <a16:creationId xmlns:a16="http://schemas.microsoft.com/office/drawing/2014/main" id="{FEE9D103-6159-2C85-3C0A-E14447F3EAF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33B1915-3FA4-CB4B-993D-43001FBF47E9}"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C65DC03-9435-E4CF-0E17-76D75AB37043}"/>
              </a:ext>
            </a:extLst>
          </p:cNvPr>
          <p:cNvSpPr>
            <a:spLocks noGrp="1"/>
          </p:cNvSpPr>
          <p:nvPr>
            <p:ph type="title"/>
          </p:nvPr>
        </p:nvSpPr>
        <p:spPr/>
        <p:txBody>
          <a:bodyPr/>
          <a:lstStyle/>
          <a:p>
            <a:r>
              <a:rPr lang="en-GB" altLang="en-US" sz="4000" b="1" dirty="0"/>
              <a:t>Learning Objectives</a:t>
            </a:r>
          </a:p>
        </p:txBody>
      </p:sp>
      <p:sp>
        <p:nvSpPr>
          <p:cNvPr id="3" name="Content Placeholder 2">
            <a:extLst>
              <a:ext uri="{FF2B5EF4-FFF2-40B4-BE49-F238E27FC236}">
                <a16:creationId xmlns:a16="http://schemas.microsoft.com/office/drawing/2014/main" id="{53773A42-442B-0325-EFF8-7AD46058468F}"/>
              </a:ext>
            </a:extLst>
          </p:cNvPr>
          <p:cNvSpPr>
            <a:spLocks noGrp="1"/>
          </p:cNvSpPr>
          <p:nvPr>
            <p:ph idx="1"/>
          </p:nvPr>
        </p:nvSpPr>
        <p:spPr>
          <a:xfrm>
            <a:off x="457200" y="908720"/>
            <a:ext cx="8229600" cy="4607843"/>
          </a:xfrm>
        </p:spPr>
        <p:txBody>
          <a:bodyPr/>
          <a:lstStyle/>
          <a:p>
            <a:pPr marL="0" indent="0">
              <a:buFont typeface="Arial" panose="020B0604020202020204" pitchFamily="34" charset="0"/>
              <a:buNone/>
              <a:defRPr/>
            </a:pPr>
            <a:endParaRPr lang="en-GB" sz="2800" dirty="0">
              <a:cs typeface="Arial" panose="020B0604020202020204" pitchFamily="34" charset="0"/>
            </a:endParaRPr>
          </a:p>
          <a:p>
            <a:r>
              <a:rPr lang="en-GB" sz="2800" dirty="0"/>
              <a:t>Define mental health and differentiate between mental health and mental illness, evaluating the significance of understanding these distinctions in promoting overall well-being.</a:t>
            </a:r>
          </a:p>
          <a:p>
            <a:r>
              <a:rPr lang="en-GB" sz="2800" dirty="0"/>
              <a:t>Discuss resilience and attachment theory, and evaluate its importance in shaping emotional development and its implications for mental health across the lifespan.</a:t>
            </a:r>
          </a:p>
          <a:p>
            <a:pPr>
              <a:defRPr/>
            </a:pP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EEE9-4A08-3F03-F65D-5428E3FA1C69}"/>
              </a:ext>
            </a:extLst>
          </p:cNvPr>
          <p:cNvSpPr>
            <a:spLocks noGrp="1"/>
          </p:cNvSpPr>
          <p:nvPr>
            <p:ph type="title"/>
          </p:nvPr>
        </p:nvSpPr>
        <p:spPr/>
        <p:txBody>
          <a:bodyPr/>
          <a:lstStyle/>
          <a:p>
            <a:r>
              <a:rPr lang="en-GB" sz="4400" b="1" i="0" u="none" strike="noStrike" dirty="0">
                <a:effectLst/>
              </a:rPr>
              <a:t>What is mental health?</a:t>
            </a:r>
            <a:br>
              <a:rPr lang="en-GB" sz="4400" b="0" i="0" u="none" strike="noStrike" dirty="0">
                <a:effectLst/>
              </a:rPr>
            </a:br>
            <a:endParaRPr lang="en-US" dirty="0"/>
          </a:p>
        </p:txBody>
      </p:sp>
      <p:sp>
        <p:nvSpPr>
          <p:cNvPr id="4" name="Date Placeholder 3">
            <a:extLst>
              <a:ext uri="{FF2B5EF4-FFF2-40B4-BE49-F238E27FC236}">
                <a16:creationId xmlns:a16="http://schemas.microsoft.com/office/drawing/2014/main" id="{475232BC-3FAA-5BF9-F04C-D60F1B58F22D}"/>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28D9E431-09B8-48E0-37F8-13B0D9102D5A}"/>
              </a:ext>
            </a:extLst>
          </p:cNvPr>
          <p:cNvSpPr>
            <a:spLocks noGrp="1"/>
          </p:cNvSpPr>
          <p:nvPr>
            <p:ph type="sldNum" sz="quarter" idx="12"/>
          </p:nvPr>
        </p:nvSpPr>
        <p:spPr/>
        <p:txBody>
          <a:bodyPr/>
          <a:lstStyle/>
          <a:p>
            <a:pPr>
              <a:defRPr/>
            </a:pPr>
            <a:fld id="{6F52EE4E-2B97-6A43-BF79-DF5B5A071184}" type="slidenum">
              <a:rPr lang="en-GB" altLang="en-US" smtClean="0"/>
              <a:pPr>
                <a:defRPr/>
              </a:pPr>
              <a:t>3</a:t>
            </a:fld>
            <a:endParaRPr lang="en-GB" altLang="en-US"/>
          </a:p>
        </p:txBody>
      </p:sp>
      <p:pic>
        <p:nvPicPr>
          <p:cNvPr id="49154" name="Picture 2" descr="Question mark - Free ui icons">
            <a:extLst>
              <a:ext uri="{FF2B5EF4-FFF2-40B4-BE49-F238E27FC236}">
                <a16:creationId xmlns:a16="http://schemas.microsoft.com/office/drawing/2014/main" id="{2168EBAD-92FC-E0A3-C56B-4F259F5C82E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27784" y="1268760"/>
            <a:ext cx="3960440"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561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0B7F-9512-D8A5-4147-27C3F3F43801}"/>
              </a:ext>
            </a:extLst>
          </p:cNvPr>
          <p:cNvSpPr>
            <a:spLocks noGrp="1"/>
          </p:cNvSpPr>
          <p:nvPr>
            <p:ph type="title"/>
          </p:nvPr>
        </p:nvSpPr>
        <p:spPr>
          <a:xfrm>
            <a:off x="457200" y="476672"/>
            <a:ext cx="8229600" cy="940966"/>
          </a:xfrm>
        </p:spPr>
        <p:txBody>
          <a:bodyPr/>
          <a:lstStyle/>
          <a:p>
            <a:r>
              <a:rPr lang="en-GB" sz="4000" b="1" dirty="0"/>
              <a:t>M</a:t>
            </a:r>
            <a:r>
              <a:rPr lang="en-GB" sz="4000" b="1" i="0" u="none" strike="noStrike" dirty="0">
                <a:effectLst/>
              </a:rPr>
              <a:t>ental health is…..</a:t>
            </a:r>
            <a:br>
              <a:rPr lang="en-GB" sz="4000" b="0" i="0" u="none" strike="noStrike" dirty="0">
                <a:effectLst/>
              </a:rPr>
            </a:br>
            <a:endParaRPr lang="en-US" sz="4000" dirty="0"/>
          </a:p>
        </p:txBody>
      </p:sp>
      <p:sp>
        <p:nvSpPr>
          <p:cNvPr id="3" name="Content Placeholder 2">
            <a:extLst>
              <a:ext uri="{FF2B5EF4-FFF2-40B4-BE49-F238E27FC236}">
                <a16:creationId xmlns:a16="http://schemas.microsoft.com/office/drawing/2014/main" id="{FB409978-CAB4-FEDE-2FB0-81EBDABD30E4}"/>
              </a:ext>
            </a:extLst>
          </p:cNvPr>
          <p:cNvSpPr>
            <a:spLocks noGrp="1"/>
          </p:cNvSpPr>
          <p:nvPr>
            <p:ph idx="1"/>
          </p:nvPr>
        </p:nvSpPr>
        <p:spPr>
          <a:xfrm>
            <a:off x="457200" y="1417638"/>
            <a:ext cx="8229600" cy="4243610"/>
          </a:xfrm>
        </p:spPr>
        <p:txBody>
          <a:bodyPr/>
          <a:lstStyle/>
          <a:p>
            <a:pPr algn="l"/>
            <a:r>
              <a:rPr lang="en-GB" sz="2800" dirty="0">
                <a:solidFill>
                  <a:srgbClr val="231F20"/>
                </a:solidFill>
              </a:rPr>
              <a:t>M</a:t>
            </a:r>
            <a:r>
              <a:rPr lang="en-GB" sz="2800" b="0" i="0" u="none" strike="noStrike" dirty="0">
                <a:solidFill>
                  <a:srgbClr val="231F20"/>
                </a:solidFill>
                <a:effectLst/>
              </a:rPr>
              <a:t>ental health includes your social, emotional, and psychological well-being. It’s more than simply the absence of mental illness. </a:t>
            </a:r>
          </a:p>
          <a:p>
            <a:pPr algn="l"/>
            <a:r>
              <a:rPr lang="en-GB" sz="2800" b="0" i="0" u="none" strike="noStrike" dirty="0">
                <a:solidFill>
                  <a:srgbClr val="231F20"/>
                </a:solidFill>
                <a:effectLst/>
              </a:rPr>
              <a:t>The </a:t>
            </a:r>
            <a:r>
              <a:rPr lang="en-GB" sz="2800" b="0" i="0" u="none" strike="noStrike" dirty="0">
                <a:effectLst/>
              </a:rPr>
              <a:t>WHO (2022) </a:t>
            </a:r>
            <a:r>
              <a:rPr lang="en-GB" sz="2800" b="0" i="0" u="none" strike="noStrike" dirty="0">
                <a:solidFill>
                  <a:srgbClr val="231F20"/>
                </a:solidFill>
                <a:effectLst/>
              </a:rPr>
              <a:t>describes “good” mental health as someone being capable of:</a:t>
            </a:r>
          </a:p>
          <a:p>
            <a:pPr algn="l">
              <a:buFont typeface="Arial" panose="020B0604020202020204" pitchFamily="34" charset="0"/>
              <a:buChar char="•"/>
            </a:pPr>
            <a:r>
              <a:rPr lang="en-GB" sz="2800" b="0" i="0" u="none" strike="noStrike" dirty="0">
                <a:solidFill>
                  <a:srgbClr val="231F20"/>
                </a:solidFill>
                <a:effectLst/>
              </a:rPr>
              <a:t>effectively coping with stressors</a:t>
            </a:r>
          </a:p>
          <a:p>
            <a:pPr algn="l">
              <a:buFont typeface="Arial" panose="020B0604020202020204" pitchFamily="34" charset="0"/>
              <a:buChar char="•"/>
            </a:pPr>
            <a:r>
              <a:rPr lang="en-GB" sz="2800" b="0" i="0" u="none" strike="noStrike" dirty="0">
                <a:solidFill>
                  <a:srgbClr val="231F20"/>
                </a:solidFill>
                <a:effectLst/>
              </a:rPr>
              <a:t>learning and working well</a:t>
            </a:r>
          </a:p>
          <a:p>
            <a:pPr algn="l">
              <a:buFont typeface="Arial" panose="020B0604020202020204" pitchFamily="34" charset="0"/>
              <a:buChar char="•"/>
            </a:pPr>
            <a:r>
              <a:rPr lang="en-GB" sz="2800" b="0" i="0" u="none" strike="noStrike" dirty="0">
                <a:solidFill>
                  <a:srgbClr val="231F20"/>
                </a:solidFill>
                <a:effectLst/>
              </a:rPr>
              <a:t>contributing to their community</a:t>
            </a:r>
          </a:p>
          <a:p>
            <a:endParaRPr lang="en-US" dirty="0"/>
          </a:p>
        </p:txBody>
      </p:sp>
      <p:sp>
        <p:nvSpPr>
          <p:cNvPr id="4" name="Date Placeholder 3">
            <a:extLst>
              <a:ext uri="{FF2B5EF4-FFF2-40B4-BE49-F238E27FC236}">
                <a16:creationId xmlns:a16="http://schemas.microsoft.com/office/drawing/2014/main" id="{43E07F03-1F2B-9A68-C349-73C3A57D496B}"/>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03EC8C5C-B377-05B5-A2ED-0332BDFE7317}"/>
              </a:ext>
            </a:extLst>
          </p:cNvPr>
          <p:cNvSpPr>
            <a:spLocks noGrp="1"/>
          </p:cNvSpPr>
          <p:nvPr>
            <p:ph type="sldNum" sz="quarter" idx="12"/>
          </p:nvPr>
        </p:nvSpPr>
        <p:spPr/>
        <p:txBody>
          <a:bodyPr/>
          <a:lstStyle/>
          <a:p>
            <a:pPr>
              <a:defRPr/>
            </a:pPr>
            <a:fld id="{6F52EE4E-2B97-6A43-BF79-DF5B5A071184}" type="slidenum">
              <a:rPr lang="en-GB" altLang="en-US" smtClean="0"/>
              <a:pPr>
                <a:defRPr/>
              </a:pPr>
              <a:t>4</a:t>
            </a:fld>
            <a:endParaRPr lang="en-GB" altLang="en-US"/>
          </a:p>
        </p:txBody>
      </p:sp>
    </p:spTree>
    <p:extLst>
      <p:ext uri="{BB962C8B-B14F-4D97-AF65-F5344CB8AC3E}">
        <p14:creationId xmlns:p14="http://schemas.microsoft.com/office/powerpoint/2010/main" val="2312285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106F2-F6A3-CF36-969A-52ED970640AD}"/>
              </a:ext>
            </a:extLst>
          </p:cNvPr>
          <p:cNvSpPr>
            <a:spLocks noGrp="1"/>
          </p:cNvSpPr>
          <p:nvPr>
            <p:ph type="title"/>
          </p:nvPr>
        </p:nvSpPr>
        <p:spPr/>
        <p:txBody>
          <a:bodyPr/>
          <a:lstStyle/>
          <a:p>
            <a:r>
              <a:rPr lang="en-US" sz="4000" b="1" dirty="0"/>
              <a:t>Cont. </a:t>
            </a:r>
          </a:p>
        </p:txBody>
      </p:sp>
      <p:sp>
        <p:nvSpPr>
          <p:cNvPr id="3" name="Content Placeholder 2">
            <a:extLst>
              <a:ext uri="{FF2B5EF4-FFF2-40B4-BE49-F238E27FC236}">
                <a16:creationId xmlns:a16="http://schemas.microsoft.com/office/drawing/2014/main" id="{C0EF68E6-0257-F5E1-9644-A6F2BD7E71BA}"/>
              </a:ext>
            </a:extLst>
          </p:cNvPr>
          <p:cNvSpPr>
            <a:spLocks noGrp="1"/>
          </p:cNvSpPr>
          <p:nvPr>
            <p:ph idx="1"/>
          </p:nvPr>
        </p:nvSpPr>
        <p:spPr>
          <a:xfrm>
            <a:off x="457200" y="1268760"/>
            <a:ext cx="8229600" cy="4248473"/>
          </a:xfrm>
        </p:spPr>
        <p:txBody>
          <a:bodyPr/>
          <a:lstStyle/>
          <a:p>
            <a:r>
              <a:rPr lang="en-GB" sz="2800" b="0" i="0" u="none" strike="noStrike" dirty="0">
                <a:solidFill>
                  <a:srgbClr val="333333"/>
                </a:solidFill>
                <a:effectLst/>
              </a:rPr>
              <a:t>Being mentally healthy contributes to feeling, thinking and acting in ways that help you enjoy life and cope with its challenges. </a:t>
            </a:r>
          </a:p>
          <a:p>
            <a:r>
              <a:rPr lang="en-GB" sz="2800" b="0" i="0" u="none" strike="noStrike" dirty="0">
                <a:solidFill>
                  <a:srgbClr val="333333"/>
                </a:solidFill>
                <a:effectLst/>
              </a:rPr>
              <a:t>Struggling with mental health may result in feeling unhappy, difficulty thinking clearly, or feeling overwhelmed by stressful situations.</a:t>
            </a:r>
          </a:p>
          <a:p>
            <a:endParaRPr lang="en-US" dirty="0"/>
          </a:p>
        </p:txBody>
      </p:sp>
      <p:sp>
        <p:nvSpPr>
          <p:cNvPr id="4" name="Date Placeholder 3">
            <a:extLst>
              <a:ext uri="{FF2B5EF4-FFF2-40B4-BE49-F238E27FC236}">
                <a16:creationId xmlns:a16="http://schemas.microsoft.com/office/drawing/2014/main" id="{9BB099A2-0CFE-49FA-C3E9-D97DBA504DE9}"/>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8B225050-FED1-19AB-5AD0-16B6FA7BE931}"/>
              </a:ext>
            </a:extLst>
          </p:cNvPr>
          <p:cNvSpPr>
            <a:spLocks noGrp="1"/>
          </p:cNvSpPr>
          <p:nvPr>
            <p:ph type="sldNum" sz="quarter" idx="12"/>
          </p:nvPr>
        </p:nvSpPr>
        <p:spPr/>
        <p:txBody>
          <a:bodyPr/>
          <a:lstStyle/>
          <a:p>
            <a:pPr>
              <a:defRPr/>
            </a:pPr>
            <a:fld id="{6F52EE4E-2B97-6A43-BF79-DF5B5A071184}" type="slidenum">
              <a:rPr lang="en-GB" altLang="en-US" smtClean="0"/>
              <a:pPr>
                <a:defRPr/>
              </a:pPr>
              <a:t>5</a:t>
            </a:fld>
            <a:endParaRPr lang="en-GB" altLang="en-US"/>
          </a:p>
        </p:txBody>
      </p:sp>
    </p:spTree>
    <p:extLst>
      <p:ext uri="{BB962C8B-B14F-4D97-AF65-F5344CB8AC3E}">
        <p14:creationId xmlns:p14="http://schemas.microsoft.com/office/powerpoint/2010/main" val="1254940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64EC7CC-7F64-6CAA-9935-C34779303E03}"/>
              </a:ext>
            </a:extLst>
          </p:cNvPr>
          <p:cNvSpPr>
            <a:spLocks noGrp="1"/>
          </p:cNvSpPr>
          <p:nvPr>
            <p:ph type="title"/>
          </p:nvPr>
        </p:nvSpPr>
        <p:spPr/>
        <p:txBody>
          <a:bodyPr/>
          <a:lstStyle/>
          <a:p>
            <a:r>
              <a:rPr lang="en-GB" altLang="en-US" sz="4000" b="1" dirty="0"/>
              <a:t>WHO (2022) defines mental health as……</a:t>
            </a:r>
          </a:p>
        </p:txBody>
      </p:sp>
      <p:sp>
        <p:nvSpPr>
          <p:cNvPr id="3" name="Content Placeholder 2">
            <a:extLst>
              <a:ext uri="{FF2B5EF4-FFF2-40B4-BE49-F238E27FC236}">
                <a16:creationId xmlns:a16="http://schemas.microsoft.com/office/drawing/2014/main" id="{349F6249-5A61-4496-AF46-750048C9155F}"/>
              </a:ext>
            </a:extLst>
          </p:cNvPr>
          <p:cNvSpPr>
            <a:spLocks noGrp="1"/>
          </p:cNvSpPr>
          <p:nvPr>
            <p:ph idx="1"/>
          </p:nvPr>
        </p:nvSpPr>
        <p:spPr>
          <a:xfrm>
            <a:off x="457200" y="1417638"/>
            <a:ext cx="8229600" cy="4098925"/>
          </a:xfrm>
        </p:spPr>
        <p:txBody>
          <a:bodyPr/>
          <a:lstStyle/>
          <a:p>
            <a:pPr>
              <a:defRPr/>
            </a:pPr>
            <a:r>
              <a:rPr lang="en-GB" sz="2400" b="0" i="0" u="none" strike="noStrike" dirty="0">
                <a:solidFill>
                  <a:srgbClr val="3C4245"/>
                </a:solidFill>
                <a:effectLst/>
                <a:highlight>
                  <a:srgbClr val="FFFFFF"/>
                </a:highlight>
              </a:rPr>
              <a:t>Mental health is a state of mental well-being that enables people to cope with the stresses of life, realize their abilities, learn well and work well, and contribute to their community. </a:t>
            </a:r>
          </a:p>
          <a:p>
            <a:pPr>
              <a:defRPr/>
            </a:pPr>
            <a:r>
              <a:rPr lang="en-GB" sz="2400" b="0" i="0" u="none" strike="noStrike" dirty="0">
                <a:solidFill>
                  <a:srgbClr val="3C4245"/>
                </a:solidFill>
                <a:effectLst/>
                <a:highlight>
                  <a:srgbClr val="FFFFFF"/>
                </a:highlight>
              </a:rPr>
              <a:t>It is an integral component of health and well-being that underpins our individual and collective abilities to make decisions, build relationships and shape the world we live in. </a:t>
            </a:r>
          </a:p>
          <a:p>
            <a:pPr>
              <a:defRPr/>
            </a:pPr>
            <a:r>
              <a:rPr lang="en-GB" sz="2400" b="0" i="0" u="none" strike="noStrike" dirty="0">
                <a:solidFill>
                  <a:srgbClr val="3C4245"/>
                </a:solidFill>
                <a:effectLst/>
                <a:highlight>
                  <a:srgbClr val="FFFFFF"/>
                </a:highlight>
              </a:rPr>
              <a:t>Mental health is a basic human right. And it is crucial to personal, community and socio-economic development (World Health Organization, 2022).</a:t>
            </a:r>
            <a:endParaRPr lang="en-GB" sz="2400" dirty="0"/>
          </a:p>
        </p:txBody>
      </p:sp>
      <p:sp>
        <p:nvSpPr>
          <p:cNvPr id="4" name="Date Placeholder 3">
            <a:extLst>
              <a:ext uri="{FF2B5EF4-FFF2-40B4-BE49-F238E27FC236}">
                <a16:creationId xmlns:a16="http://schemas.microsoft.com/office/drawing/2014/main" id="{7319198E-BDD7-6261-E7C1-E4C1469E5A33}"/>
              </a:ext>
            </a:extLst>
          </p:cNvPr>
          <p:cNvSpPr>
            <a:spLocks noGrp="1"/>
          </p:cNvSpPr>
          <p:nvPr>
            <p:ph type="dt" sz="quarter" idx="10"/>
          </p:nvPr>
        </p:nvSpPr>
        <p:spPr/>
        <p:txBody>
          <a:bodyPr/>
          <a:lstStyle/>
          <a:p>
            <a:pPr>
              <a:defRPr/>
            </a:pPr>
            <a:fld id="{66B24E90-0C4D-46E9-9C11-C098B415BFCF}" type="datetime1">
              <a:rPr lang="en-GB" altLang="en-US" smtClean="0"/>
              <a:pPr>
                <a:defRPr/>
              </a:pPr>
              <a:t>29/10/2025</a:t>
            </a:fld>
            <a:endParaRPr lang="en-GB" altLang="en-US" dirty="0"/>
          </a:p>
        </p:txBody>
      </p:sp>
      <p:sp>
        <p:nvSpPr>
          <p:cNvPr id="8197" name="Slide Number Placeholder 4">
            <a:extLst>
              <a:ext uri="{FF2B5EF4-FFF2-40B4-BE49-F238E27FC236}">
                <a16:creationId xmlns:a16="http://schemas.microsoft.com/office/drawing/2014/main" id="{C43D122A-C0E0-8F20-2124-15360B8A14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E151FDD-2C25-E945-98AA-C02CC2B915A0}"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77FD2-532D-2248-A67C-F60A234ACDB2}"/>
              </a:ext>
            </a:extLst>
          </p:cNvPr>
          <p:cNvSpPr>
            <a:spLocks noGrp="1"/>
          </p:cNvSpPr>
          <p:nvPr>
            <p:ph type="title"/>
          </p:nvPr>
        </p:nvSpPr>
        <p:spPr/>
        <p:txBody>
          <a:bodyPr/>
          <a:lstStyle/>
          <a:p>
            <a:r>
              <a:rPr lang="en-GB" sz="4000" b="1" i="0" u="none" strike="noStrike" dirty="0">
                <a:solidFill>
                  <a:srgbClr val="3C4245"/>
                </a:solidFill>
                <a:effectLst/>
              </a:rPr>
              <a:t>Determinants of mental health</a:t>
            </a:r>
            <a:br>
              <a:rPr lang="en-GB" b="1" i="0" u="none" strike="noStrike" dirty="0">
                <a:solidFill>
                  <a:srgbClr val="3C4245"/>
                </a:solidFill>
                <a:effectLst/>
                <a:latin typeface="Noto Sans" panose="020B0502040504020204" pitchFamily="34" charset="0"/>
              </a:rPr>
            </a:br>
            <a:endParaRPr lang="en-US" dirty="0"/>
          </a:p>
        </p:txBody>
      </p:sp>
      <p:sp>
        <p:nvSpPr>
          <p:cNvPr id="3" name="Content Placeholder 2">
            <a:extLst>
              <a:ext uri="{FF2B5EF4-FFF2-40B4-BE49-F238E27FC236}">
                <a16:creationId xmlns:a16="http://schemas.microsoft.com/office/drawing/2014/main" id="{4FF9BA2C-02AF-9B86-5C21-BAFA766FB9BA}"/>
              </a:ext>
            </a:extLst>
          </p:cNvPr>
          <p:cNvSpPr>
            <a:spLocks noGrp="1"/>
          </p:cNvSpPr>
          <p:nvPr>
            <p:ph idx="1"/>
          </p:nvPr>
        </p:nvSpPr>
        <p:spPr>
          <a:xfrm>
            <a:off x="457200" y="1052736"/>
            <a:ext cx="8435280" cy="4464497"/>
          </a:xfrm>
        </p:spPr>
        <p:txBody>
          <a:bodyPr/>
          <a:lstStyle/>
          <a:p>
            <a:pPr algn="l"/>
            <a:r>
              <a:rPr lang="en-GB" sz="2800" b="0" i="0" u="none" strike="noStrike" dirty="0">
                <a:solidFill>
                  <a:srgbClr val="3C4245"/>
                </a:solidFill>
                <a:effectLst/>
              </a:rPr>
              <a:t>Individual psychological and biological factors such as emotional skills, substance use and genetics can make people more vulnerable to mental health problems. </a:t>
            </a:r>
          </a:p>
          <a:p>
            <a:pPr algn="l"/>
            <a:r>
              <a:rPr lang="en-GB" sz="2800" b="0" i="0" u="none" strike="noStrike" dirty="0">
                <a:solidFill>
                  <a:srgbClr val="3C4245"/>
                </a:solidFill>
                <a:effectLst/>
              </a:rPr>
              <a:t>Exposure to unfavourable social, economic, geopolitical and environmental circumstances – including poverty, violence, inequality and environmental deprivation – also increases people’s risk of experiencing mental health conditions. </a:t>
            </a:r>
          </a:p>
          <a:p>
            <a:endParaRPr lang="en-US" dirty="0"/>
          </a:p>
        </p:txBody>
      </p:sp>
      <p:sp>
        <p:nvSpPr>
          <p:cNvPr id="4" name="Date Placeholder 3">
            <a:extLst>
              <a:ext uri="{FF2B5EF4-FFF2-40B4-BE49-F238E27FC236}">
                <a16:creationId xmlns:a16="http://schemas.microsoft.com/office/drawing/2014/main" id="{6A3266B8-D0E5-9CEC-3A48-F52406682DF5}"/>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0F4B09F4-D92D-E342-83CD-BC98B8561887}"/>
              </a:ext>
            </a:extLst>
          </p:cNvPr>
          <p:cNvSpPr>
            <a:spLocks noGrp="1"/>
          </p:cNvSpPr>
          <p:nvPr>
            <p:ph type="sldNum" sz="quarter" idx="12"/>
          </p:nvPr>
        </p:nvSpPr>
        <p:spPr/>
        <p:txBody>
          <a:bodyPr/>
          <a:lstStyle/>
          <a:p>
            <a:pPr>
              <a:defRPr/>
            </a:pPr>
            <a:fld id="{6F52EE4E-2B97-6A43-BF79-DF5B5A071184}" type="slidenum">
              <a:rPr lang="en-GB" altLang="en-US" smtClean="0"/>
              <a:pPr>
                <a:defRPr/>
              </a:pPr>
              <a:t>7</a:t>
            </a:fld>
            <a:endParaRPr lang="en-GB" altLang="en-US"/>
          </a:p>
        </p:txBody>
      </p:sp>
    </p:spTree>
    <p:extLst>
      <p:ext uri="{BB962C8B-B14F-4D97-AF65-F5344CB8AC3E}">
        <p14:creationId xmlns:p14="http://schemas.microsoft.com/office/powerpoint/2010/main" val="161000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01C5B-CBB9-F7D5-9A6A-C46DEBE80CFA}"/>
              </a:ext>
            </a:extLst>
          </p:cNvPr>
          <p:cNvSpPr>
            <a:spLocks noGrp="1"/>
          </p:cNvSpPr>
          <p:nvPr>
            <p:ph type="title"/>
          </p:nvPr>
        </p:nvSpPr>
        <p:spPr/>
        <p:txBody>
          <a:bodyPr/>
          <a:lstStyle/>
          <a:p>
            <a:r>
              <a:rPr lang="en-US" sz="4000" b="1" dirty="0"/>
              <a:t>Cont. </a:t>
            </a:r>
          </a:p>
        </p:txBody>
      </p:sp>
      <p:sp>
        <p:nvSpPr>
          <p:cNvPr id="3" name="Content Placeholder 2">
            <a:extLst>
              <a:ext uri="{FF2B5EF4-FFF2-40B4-BE49-F238E27FC236}">
                <a16:creationId xmlns:a16="http://schemas.microsoft.com/office/drawing/2014/main" id="{06DA1707-6E2B-A4DE-219A-04FE4C607015}"/>
              </a:ext>
            </a:extLst>
          </p:cNvPr>
          <p:cNvSpPr>
            <a:spLocks noGrp="1"/>
          </p:cNvSpPr>
          <p:nvPr>
            <p:ph idx="1"/>
          </p:nvPr>
        </p:nvSpPr>
        <p:spPr>
          <a:xfrm>
            <a:off x="457200" y="1124744"/>
            <a:ext cx="8229600" cy="4392489"/>
          </a:xfrm>
        </p:spPr>
        <p:txBody>
          <a:bodyPr/>
          <a:lstStyle/>
          <a:p>
            <a:pPr algn="l"/>
            <a:r>
              <a:rPr lang="en-GB" sz="2800" b="0" i="0" u="none" strike="noStrike" dirty="0">
                <a:solidFill>
                  <a:srgbClr val="3C4245"/>
                </a:solidFill>
                <a:effectLst/>
              </a:rPr>
              <a:t>Risks can manifest themselves at all stages of life, but those that occur during developmentally sensitive periods, especially early childhood, are particularly detrimental. </a:t>
            </a:r>
          </a:p>
          <a:p>
            <a:r>
              <a:rPr lang="en-GB" sz="2800" b="0" i="0" u="none" strike="noStrike" dirty="0">
                <a:solidFill>
                  <a:srgbClr val="3C4245"/>
                </a:solidFill>
                <a:effectLst/>
              </a:rPr>
              <a:t>For example, harsh parenting and physical punishment are known to undermine child health and bullying is a leading risk factor for mental health conditions.</a:t>
            </a:r>
          </a:p>
          <a:p>
            <a:pPr algn="l"/>
            <a:r>
              <a:rPr lang="en-GB" sz="2800" b="0" i="0" u="none" strike="noStrike" dirty="0">
                <a:solidFill>
                  <a:srgbClr val="3C4245"/>
                </a:solidFill>
                <a:effectLst/>
              </a:rPr>
              <a:t>Protective factors similarly occur throughout our lives and serve to strengthen resilience. </a:t>
            </a:r>
            <a:endParaRPr lang="en-US" sz="2800" dirty="0"/>
          </a:p>
        </p:txBody>
      </p:sp>
      <p:sp>
        <p:nvSpPr>
          <p:cNvPr id="4" name="Date Placeholder 3">
            <a:extLst>
              <a:ext uri="{FF2B5EF4-FFF2-40B4-BE49-F238E27FC236}">
                <a16:creationId xmlns:a16="http://schemas.microsoft.com/office/drawing/2014/main" id="{39628570-3EAD-23B5-3340-DB3FAA60FE2A}"/>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A01D1060-2DF4-C510-B674-1D65146214BB}"/>
              </a:ext>
            </a:extLst>
          </p:cNvPr>
          <p:cNvSpPr>
            <a:spLocks noGrp="1"/>
          </p:cNvSpPr>
          <p:nvPr>
            <p:ph type="sldNum" sz="quarter" idx="12"/>
          </p:nvPr>
        </p:nvSpPr>
        <p:spPr/>
        <p:txBody>
          <a:bodyPr/>
          <a:lstStyle/>
          <a:p>
            <a:pPr>
              <a:defRPr/>
            </a:pPr>
            <a:fld id="{6F52EE4E-2B97-6A43-BF79-DF5B5A071184}" type="slidenum">
              <a:rPr lang="en-GB" altLang="en-US" smtClean="0"/>
              <a:pPr>
                <a:defRPr/>
              </a:pPr>
              <a:t>8</a:t>
            </a:fld>
            <a:endParaRPr lang="en-GB" altLang="en-US"/>
          </a:p>
        </p:txBody>
      </p:sp>
    </p:spTree>
    <p:extLst>
      <p:ext uri="{BB962C8B-B14F-4D97-AF65-F5344CB8AC3E}">
        <p14:creationId xmlns:p14="http://schemas.microsoft.com/office/powerpoint/2010/main" val="1818919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069E4-C2EB-24DE-093A-DFE95E4BB5DF}"/>
              </a:ext>
            </a:extLst>
          </p:cNvPr>
          <p:cNvSpPr>
            <a:spLocks noGrp="1"/>
          </p:cNvSpPr>
          <p:nvPr>
            <p:ph type="title"/>
          </p:nvPr>
        </p:nvSpPr>
        <p:spPr/>
        <p:txBody>
          <a:bodyPr/>
          <a:lstStyle/>
          <a:p>
            <a:r>
              <a:rPr lang="en-US" b="1" dirty="0"/>
              <a:t>Cont. </a:t>
            </a:r>
          </a:p>
        </p:txBody>
      </p:sp>
      <p:sp>
        <p:nvSpPr>
          <p:cNvPr id="3" name="Content Placeholder 2">
            <a:extLst>
              <a:ext uri="{FF2B5EF4-FFF2-40B4-BE49-F238E27FC236}">
                <a16:creationId xmlns:a16="http://schemas.microsoft.com/office/drawing/2014/main" id="{348C7547-B1E0-4454-229C-AA434CF8C572}"/>
              </a:ext>
            </a:extLst>
          </p:cNvPr>
          <p:cNvSpPr>
            <a:spLocks noGrp="1"/>
          </p:cNvSpPr>
          <p:nvPr>
            <p:ph idx="1"/>
          </p:nvPr>
        </p:nvSpPr>
        <p:spPr/>
        <p:txBody>
          <a:bodyPr/>
          <a:lstStyle/>
          <a:p>
            <a:r>
              <a:rPr lang="en-GB" sz="2800" b="0" i="0" u="none" strike="noStrike" dirty="0">
                <a:solidFill>
                  <a:srgbClr val="3C4245"/>
                </a:solidFill>
                <a:effectLst/>
                <a:highlight>
                  <a:srgbClr val="FFFFFF"/>
                </a:highlight>
              </a:rPr>
              <a:t>Protective factors similarly occur throughout our lives and serve to strengthen resilience. They include our individual social and emotional skills and attributes as well as positive social interactions, quality education, decent work, safe neighbourhoods and community cohesion, among others.</a:t>
            </a:r>
            <a:endParaRPr lang="en-US" sz="2800" dirty="0"/>
          </a:p>
        </p:txBody>
      </p:sp>
      <p:sp>
        <p:nvSpPr>
          <p:cNvPr id="4" name="Date Placeholder 3">
            <a:extLst>
              <a:ext uri="{FF2B5EF4-FFF2-40B4-BE49-F238E27FC236}">
                <a16:creationId xmlns:a16="http://schemas.microsoft.com/office/drawing/2014/main" id="{14FB5E16-A98C-AC06-DC26-708D219F5AFD}"/>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A4DD30CA-C409-B364-B3F2-14092359F982}"/>
              </a:ext>
            </a:extLst>
          </p:cNvPr>
          <p:cNvSpPr>
            <a:spLocks noGrp="1"/>
          </p:cNvSpPr>
          <p:nvPr>
            <p:ph type="sldNum" sz="quarter" idx="12"/>
          </p:nvPr>
        </p:nvSpPr>
        <p:spPr/>
        <p:txBody>
          <a:bodyPr/>
          <a:lstStyle/>
          <a:p>
            <a:pPr>
              <a:defRPr/>
            </a:pPr>
            <a:fld id="{6F52EE4E-2B97-6A43-BF79-DF5B5A071184}" type="slidenum">
              <a:rPr lang="en-GB" altLang="en-US" smtClean="0"/>
              <a:pPr>
                <a:defRPr/>
              </a:pPr>
              <a:t>9</a:t>
            </a:fld>
            <a:endParaRPr lang="en-GB" altLang="en-US"/>
          </a:p>
        </p:txBody>
      </p:sp>
    </p:spTree>
    <p:extLst>
      <p:ext uri="{BB962C8B-B14F-4D97-AF65-F5344CB8AC3E}">
        <p14:creationId xmlns:p14="http://schemas.microsoft.com/office/powerpoint/2010/main" val="276264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45A2B-C502-B232-4502-82002DB49E6B}"/>
              </a:ext>
            </a:extLst>
          </p:cNvPr>
          <p:cNvSpPr>
            <a:spLocks noGrp="1"/>
          </p:cNvSpPr>
          <p:nvPr>
            <p:ph type="title"/>
          </p:nvPr>
        </p:nvSpPr>
        <p:spPr>
          <a:xfrm>
            <a:off x="457200" y="1340766"/>
            <a:ext cx="8229600" cy="76871"/>
          </a:xfrm>
        </p:spPr>
        <p:txBody>
          <a:bodyPr/>
          <a:lstStyle/>
          <a:p>
            <a:r>
              <a:rPr lang="en-GB" sz="4000" b="1" i="0" u="none" strike="noStrike" dirty="0">
                <a:solidFill>
                  <a:srgbClr val="3C4245"/>
                </a:solidFill>
                <a:effectLst/>
              </a:rPr>
              <a:t>Mental health promotion and prevention</a:t>
            </a:r>
            <a:br>
              <a:rPr lang="en-GB" b="1" i="0" u="none" strike="noStrike" dirty="0">
                <a:solidFill>
                  <a:srgbClr val="3C4245"/>
                </a:solidFill>
                <a:effectLst/>
                <a:latin typeface="Noto Sans" panose="020B0502040504020204" pitchFamily="34" charset="0"/>
              </a:rPr>
            </a:br>
            <a:br>
              <a:rPr lang="en-GB" b="1" i="0" u="none" strike="noStrike" dirty="0">
                <a:solidFill>
                  <a:srgbClr val="3C4245"/>
                </a:solidFill>
                <a:effectLst/>
                <a:latin typeface="Noto Sans" panose="020B0502040504020204" pitchFamily="34" charset="0"/>
              </a:rPr>
            </a:br>
            <a:endParaRPr lang="en-US" dirty="0"/>
          </a:p>
        </p:txBody>
      </p:sp>
      <p:sp>
        <p:nvSpPr>
          <p:cNvPr id="3" name="Content Placeholder 2">
            <a:extLst>
              <a:ext uri="{FF2B5EF4-FFF2-40B4-BE49-F238E27FC236}">
                <a16:creationId xmlns:a16="http://schemas.microsoft.com/office/drawing/2014/main" id="{4ED874FA-648F-2B80-D566-B8E6325689AB}"/>
              </a:ext>
            </a:extLst>
          </p:cNvPr>
          <p:cNvSpPr>
            <a:spLocks noGrp="1"/>
          </p:cNvSpPr>
          <p:nvPr>
            <p:ph idx="1"/>
          </p:nvPr>
        </p:nvSpPr>
        <p:spPr/>
        <p:txBody>
          <a:bodyPr/>
          <a:lstStyle/>
          <a:p>
            <a:pPr algn="l"/>
            <a:r>
              <a:rPr lang="en-GB" sz="2800" b="0" i="0" u="none" strike="noStrike" dirty="0">
                <a:solidFill>
                  <a:srgbClr val="3C4245"/>
                </a:solidFill>
                <a:effectLst/>
              </a:rPr>
              <a:t>Promotion and prevention interventions work by identifying the individual, social and structural determinants of mental health, and then intervening to reduce risks, build resilience and establish supportive environments for mental health. </a:t>
            </a:r>
          </a:p>
          <a:p>
            <a:pPr algn="l"/>
            <a:r>
              <a:rPr lang="en-GB" sz="2800" b="0" i="0" u="none" strike="noStrike" dirty="0">
                <a:solidFill>
                  <a:srgbClr val="3C4245"/>
                </a:solidFill>
                <a:effectLst/>
              </a:rPr>
              <a:t>Interventions can be designed for individuals, specific groups or whole populations. </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34C7F242-D0D8-F1AF-FB4F-C4965AE1556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F6959643-2FE8-ACD0-B978-ACAE7A762D18}"/>
              </a:ext>
            </a:extLst>
          </p:cNvPr>
          <p:cNvSpPr>
            <a:spLocks noGrp="1"/>
          </p:cNvSpPr>
          <p:nvPr>
            <p:ph type="sldNum" sz="quarter" idx="12"/>
          </p:nvPr>
        </p:nvSpPr>
        <p:spPr/>
        <p:txBody>
          <a:bodyPr/>
          <a:lstStyle/>
          <a:p>
            <a:pPr>
              <a:defRPr/>
            </a:pPr>
            <a:fld id="{6F52EE4E-2B97-6A43-BF79-DF5B5A071184}" type="slidenum">
              <a:rPr lang="en-GB" altLang="en-US" smtClean="0"/>
              <a:pPr>
                <a:defRPr/>
              </a:pPr>
              <a:t>10</a:t>
            </a:fld>
            <a:endParaRPr lang="en-GB" altLang="en-US"/>
          </a:p>
        </p:txBody>
      </p:sp>
    </p:spTree>
    <p:extLst>
      <p:ext uri="{BB962C8B-B14F-4D97-AF65-F5344CB8AC3E}">
        <p14:creationId xmlns:p14="http://schemas.microsoft.com/office/powerpoint/2010/main" val="3865848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7866E-3265-F72A-EFDC-26B181530DC9}"/>
              </a:ext>
            </a:extLst>
          </p:cNvPr>
          <p:cNvSpPr>
            <a:spLocks noGrp="1"/>
          </p:cNvSpPr>
          <p:nvPr>
            <p:ph type="title"/>
          </p:nvPr>
        </p:nvSpPr>
        <p:spPr>
          <a:xfrm>
            <a:off x="457062" y="404664"/>
            <a:ext cx="8229600" cy="1143000"/>
          </a:xfrm>
        </p:spPr>
        <p:txBody>
          <a:bodyPr/>
          <a:lstStyle/>
          <a:p>
            <a:r>
              <a:rPr lang="en-GB" sz="4000" b="1" i="0" u="none" strike="noStrike" dirty="0">
                <a:effectLst/>
              </a:rPr>
              <a:t>Resilience: Build skills to endure hardship</a:t>
            </a:r>
            <a:br>
              <a:rPr lang="en-GB" b="1" i="0" u="none" strike="noStrike" dirty="0">
                <a:solidFill>
                  <a:srgbClr val="54585A"/>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888E0D64-6E3D-6A88-87B5-0A31BD6AB1E4}"/>
              </a:ext>
            </a:extLst>
          </p:cNvPr>
          <p:cNvSpPr>
            <a:spLocks noGrp="1"/>
          </p:cNvSpPr>
          <p:nvPr>
            <p:ph idx="1"/>
          </p:nvPr>
        </p:nvSpPr>
        <p:spPr/>
        <p:txBody>
          <a:bodyPr/>
          <a:lstStyle/>
          <a:p>
            <a:r>
              <a:rPr lang="en-GB" b="0" i="0" u="none" strike="noStrike" dirty="0">
                <a:effectLst/>
                <a:highlight>
                  <a:srgbClr val="FFFFFF"/>
                </a:highlight>
              </a:rPr>
              <a:t>When something goes wrong, do you tend to bounce back or fall apart?</a:t>
            </a:r>
            <a:endParaRPr lang="en-US" dirty="0"/>
          </a:p>
        </p:txBody>
      </p:sp>
      <p:sp>
        <p:nvSpPr>
          <p:cNvPr id="4" name="Date Placeholder 3">
            <a:extLst>
              <a:ext uri="{FF2B5EF4-FFF2-40B4-BE49-F238E27FC236}">
                <a16:creationId xmlns:a16="http://schemas.microsoft.com/office/drawing/2014/main" id="{459147AE-0232-4329-D4DC-61C540600884}"/>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0DD3F9AF-B174-3481-0C93-5A0D38952B24}"/>
              </a:ext>
            </a:extLst>
          </p:cNvPr>
          <p:cNvSpPr>
            <a:spLocks noGrp="1"/>
          </p:cNvSpPr>
          <p:nvPr>
            <p:ph type="sldNum" sz="quarter" idx="12"/>
          </p:nvPr>
        </p:nvSpPr>
        <p:spPr/>
        <p:txBody>
          <a:bodyPr/>
          <a:lstStyle/>
          <a:p>
            <a:pPr>
              <a:defRPr/>
            </a:pPr>
            <a:fld id="{6F52EE4E-2B97-6A43-BF79-DF5B5A071184}" type="slidenum">
              <a:rPr lang="en-GB" altLang="en-US" smtClean="0"/>
              <a:pPr>
                <a:defRPr/>
              </a:pPr>
              <a:t>11</a:t>
            </a:fld>
            <a:endParaRPr lang="en-GB" altLang="en-US"/>
          </a:p>
        </p:txBody>
      </p:sp>
      <p:pic>
        <p:nvPicPr>
          <p:cNvPr id="7" name="Picture 6" descr="A plant growing out of a rock&#10;&#10;Description automatically generated">
            <a:extLst>
              <a:ext uri="{FF2B5EF4-FFF2-40B4-BE49-F238E27FC236}">
                <a16:creationId xmlns:a16="http://schemas.microsoft.com/office/drawing/2014/main" id="{0D19CAE4-6177-5315-C937-26F61A7DF0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792" y="3068960"/>
            <a:ext cx="4320480" cy="2294324"/>
          </a:xfrm>
          <a:prstGeom prst="rect">
            <a:avLst/>
          </a:prstGeom>
        </p:spPr>
      </p:pic>
    </p:spTree>
    <p:extLst>
      <p:ext uri="{BB962C8B-B14F-4D97-AF65-F5344CB8AC3E}">
        <p14:creationId xmlns:p14="http://schemas.microsoft.com/office/powerpoint/2010/main" val="47400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32B942-4C78-6EE4-B7DC-1CFD4D4F3A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9B46E8-BF37-3528-E56E-8EEC50C8DAFD}"/>
              </a:ext>
            </a:extLst>
          </p:cNvPr>
          <p:cNvSpPr>
            <a:spLocks noGrp="1"/>
          </p:cNvSpPr>
          <p:nvPr>
            <p:ph type="title"/>
          </p:nvPr>
        </p:nvSpPr>
        <p:spPr/>
        <p:txBody>
          <a:bodyPr/>
          <a:lstStyle/>
          <a:p>
            <a:r>
              <a:rPr lang="en-GB" sz="4400" b="1" i="0" u="none" strike="noStrike" dirty="0">
                <a:effectLst/>
              </a:rPr>
              <a:t>What is resilience?</a:t>
            </a:r>
            <a:br>
              <a:rPr lang="en-GB" sz="4400" b="0" i="0" u="none" strike="noStrike" dirty="0">
                <a:effectLst/>
              </a:rPr>
            </a:br>
            <a:endParaRPr lang="en-US" dirty="0"/>
          </a:p>
        </p:txBody>
      </p:sp>
      <p:sp>
        <p:nvSpPr>
          <p:cNvPr id="4" name="Date Placeholder 3">
            <a:extLst>
              <a:ext uri="{FF2B5EF4-FFF2-40B4-BE49-F238E27FC236}">
                <a16:creationId xmlns:a16="http://schemas.microsoft.com/office/drawing/2014/main" id="{6447EBEC-53AB-F71B-3E02-9BF157BDB96E}"/>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E88B734B-85D3-934A-86E0-5F70B8A639CE}"/>
              </a:ext>
            </a:extLst>
          </p:cNvPr>
          <p:cNvSpPr>
            <a:spLocks noGrp="1"/>
          </p:cNvSpPr>
          <p:nvPr>
            <p:ph type="sldNum" sz="quarter" idx="12"/>
          </p:nvPr>
        </p:nvSpPr>
        <p:spPr/>
        <p:txBody>
          <a:bodyPr/>
          <a:lstStyle/>
          <a:p>
            <a:pPr>
              <a:defRPr/>
            </a:pPr>
            <a:fld id="{6F52EE4E-2B97-6A43-BF79-DF5B5A071184}" type="slidenum">
              <a:rPr lang="en-GB" altLang="en-US" smtClean="0"/>
              <a:pPr>
                <a:defRPr/>
              </a:pPr>
              <a:t>12</a:t>
            </a:fld>
            <a:endParaRPr lang="en-GB" altLang="en-US"/>
          </a:p>
        </p:txBody>
      </p:sp>
      <p:pic>
        <p:nvPicPr>
          <p:cNvPr id="49154" name="Picture 2" descr="Question mark - Free ui icons">
            <a:extLst>
              <a:ext uri="{FF2B5EF4-FFF2-40B4-BE49-F238E27FC236}">
                <a16:creationId xmlns:a16="http://schemas.microsoft.com/office/drawing/2014/main" id="{9C07E369-975F-798B-3BA9-1C6B3081FF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27784" y="1268760"/>
            <a:ext cx="3960440"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867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DEE6-A52D-49AD-9F04-F38ABA858600}"/>
              </a:ext>
            </a:extLst>
          </p:cNvPr>
          <p:cNvSpPr>
            <a:spLocks noGrp="1"/>
          </p:cNvSpPr>
          <p:nvPr>
            <p:ph type="title"/>
          </p:nvPr>
        </p:nvSpPr>
        <p:spPr>
          <a:xfrm>
            <a:off x="467544" y="274638"/>
            <a:ext cx="8219256" cy="634082"/>
          </a:xfrm>
        </p:spPr>
        <p:txBody>
          <a:bodyPr/>
          <a:lstStyle/>
          <a:p>
            <a:r>
              <a:rPr lang="en-GB" sz="4000" b="1" i="0" u="none" strike="noStrike" dirty="0">
                <a:effectLst/>
              </a:rPr>
              <a:t>Resilience</a:t>
            </a:r>
            <a:r>
              <a:rPr lang="en-US" sz="4000" b="1" i="0" u="none" strike="noStrike" dirty="0">
                <a:effectLst/>
              </a:rPr>
              <a:t> is…</a:t>
            </a:r>
            <a:endParaRPr lang="en-US" sz="4000" b="1" dirty="0"/>
          </a:p>
        </p:txBody>
      </p:sp>
      <p:sp>
        <p:nvSpPr>
          <p:cNvPr id="3" name="Content Placeholder 2">
            <a:extLst>
              <a:ext uri="{FF2B5EF4-FFF2-40B4-BE49-F238E27FC236}">
                <a16:creationId xmlns:a16="http://schemas.microsoft.com/office/drawing/2014/main" id="{78AFEB04-5DDE-9F9F-8144-0145C3DD7334}"/>
              </a:ext>
            </a:extLst>
          </p:cNvPr>
          <p:cNvSpPr>
            <a:spLocks noGrp="1"/>
          </p:cNvSpPr>
          <p:nvPr>
            <p:ph idx="1"/>
          </p:nvPr>
        </p:nvSpPr>
        <p:spPr>
          <a:xfrm>
            <a:off x="323528" y="1052736"/>
            <a:ext cx="8363272" cy="4464497"/>
          </a:xfrm>
        </p:spPr>
        <p:txBody>
          <a:bodyPr/>
          <a:lstStyle/>
          <a:p>
            <a:pPr algn="l"/>
            <a:r>
              <a:rPr lang="en-GB" sz="2800" dirty="0">
                <a:solidFill>
                  <a:srgbClr val="333333"/>
                </a:solidFill>
                <a:highlight>
                  <a:srgbClr val="FFFFFF"/>
                </a:highlight>
              </a:rPr>
              <a:t>The </a:t>
            </a:r>
            <a:r>
              <a:rPr lang="en-GB" sz="2800" b="0" i="0" u="none" strike="noStrike" dirty="0">
                <a:solidFill>
                  <a:srgbClr val="333333"/>
                </a:solidFill>
                <a:effectLst/>
                <a:highlight>
                  <a:srgbClr val="FFFFFF"/>
                </a:highlight>
              </a:rPr>
              <a:t>ability to withstand adversity and bounce back and grow despite life’s downturns.  </a:t>
            </a:r>
          </a:p>
          <a:p>
            <a:pPr algn="l"/>
            <a:r>
              <a:rPr lang="en-GB" sz="2800" b="0" i="0" u="none" strike="noStrike" dirty="0">
                <a:effectLst/>
              </a:rPr>
              <a:t>Resilience refers to both the process and the outcome of successfully adapting to difficult or challenging life experiences, according to the definition from the American Psychological Association (APA). </a:t>
            </a:r>
          </a:p>
          <a:p>
            <a:pPr algn="l"/>
            <a:r>
              <a:rPr lang="en-GB" sz="2800" b="0" i="0" u="none" strike="noStrike" dirty="0">
                <a:effectLst/>
              </a:rPr>
              <a:t>Resilience means having the mental, emotional, and behavioural flexibility and ability to adjust to both internal and external demands.</a:t>
            </a:r>
          </a:p>
          <a:p>
            <a:endParaRPr lang="en-US" dirty="0"/>
          </a:p>
        </p:txBody>
      </p:sp>
      <p:sp>
        <p:nvSpPr>
          <p:cNvPr id="4" name="Date Placeholder 3">
            <a:extLst>
              <a:ext uri="{FF2B5EF4-FFF2-40B4-BE49-F238E27FC236}">
                <a16:creationId xmlns:a16="http://schemas.microsoft.com/office/drawing/2014/main" id="{BB41E841-0246-90CD-0B4D-9D248B9827A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1E7A82F0-31E7-D106-EEAC-05256FBAB759}"/>
              </a:ext>
            </a:extLst>
          </p:cNvPr>
          <p:cNvSpPr>
            <a:spLocks noGrp="1"/>
          </p:cNvSpPr>
          <p:nvPr>
            <p:ph type="sldNum" sz="quarter" idx="12"/>
          </p:nvPr>
        </p:nvSpPr>
        <p:spPr/>
        <p:txBody>
          <a:bodyPr/>
          <a:lstStyle/>
          <a:p>
            <a:pPr>
              <a:defRPr/>
            </a:pPr>
            <a:fld id="{6F52EE4E-2B97-6A43-BF79-DF5B5A071184}" type="slidenum">
              <a:rPr lang="en-GB" altLang="en-US" smtClean="0"/>
              <a:pPr>
                <a:defRPr/>
              </a:pPr>
              <a:t>13</a:t>
            </a:fld>
            <a:endParaRPr lang="en-GB" altLang="en-US"/>
          </a:p>
        </p:txBody>
      </p:sp>
    </p:spTree>
    <p:extLst>
      <p:ext uri="{BB962C8B-B14F-4D97-AF65-F5344CB8AC3E}">
        <p14:creationId xmlns:p14="http://schemas.microsoft.com/office/powerpoint/2010/main" val="365064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F1A8-E1E1-7CE1-A83E-B1A7B3B55C29}"/>
              </a:ext>
            </a:extLst>
          </p:cNvPr>
          <p:cNvSpPr>
            <a:spLocks noGrp="1"/>
          </p:cNvSpPr>
          <p:nvPr>
            <p:ph type="title"/>
          </p:nvPr>
        </p:nvSpPr>
        <p:spPr/>
        <p:txBody>
          <a:bodyPr/>
          <a:lstStyle/>
          <a:p>
            <a:r>
              <a:rPr lang="en-GB" sz="4400" b="1" i="0" u="none" strike="noStrike" dirty="0">
                <a:solidFill>
                  <a:srgbClr val="191D34"/>
                </a:solidFill>
                <a:effectLst/>
              </a:rPr>
              <a:t>Resilience theory</a:t>
            </a:r>
            <a:endParaRPr lang="en-US" b="1" dirty="0"/>
          </a:p>
        </p:txBody>
      </p:sp>
      <p:sp>
        <p:nvSpPr>
          <p:cNvPr id="3" name="Content Placeholder 2">
            <a:extLst>
              <a:ext uri="{FF2B5EF4-FFF2-40B4-BE49-F238E27FC236}">
                <a16:creationId xmlns:a16="http://schemas.microsoft.com/office/drawing/2014/main" id="{07D8272E-771D-5EAD-3AC4-863DDF72E1A6}"/>
              </a:ext>
            </a:extLst>
          </p:cNvPr>
          <p:cNvSpPr>
            <a:spLocks noGrp="1"/>
          </p:cNvSpPr>
          <p:nvPr>
            <p:ph idx="1"/>
          </p:nvPr>
        </p:nvSpPr>
        <p:spPr/>
        <p:txBody>
          <a:bodyPr/>
          <a:lstStyle/>
          <a:p>
            <a:pPr algn="l"/>
            <a:r>
              <a:rPr lang="en-GB" sz="2800" b="0" i="0" u="none" strike="noStrike" dirty="0">
                <a:solidFill>
                  <a:srgbClr val="191D34"/>
                </a:solidFill>
                <a:effectLst/>
              </a:rPr>
              <a:t>Resilience theory argues that it’s not the nature of adversity that is most important, but how we deal with it.</a:t>
            </a:r>
          </a:p>
          <a:p>
            <a:pPr algn="l"/>
            <a:r>
              <a:rPr lang="en-GB" sz="2800" b="0" i="0" u="none" strike="noStrike" dirty="0">
                <a:solidFill>
                  <a:srgbClr val="191D34"/>
                </a:solidFill>
                <a:effectLst/>
              </a:rPr>
              <a:t>When we face adversity, misfortune, or frustration, resilience helps us bounce back. It helps us survive, recover, and even thrive in the face and wake of misfortune. </a:t>
            </a:r>
          </a:p>
          <a:p>
            <a:endParaRPr lang="en-US" dirty="0"/>
          </a:p>
        </p:txBody>
      </p:sp>
      <p:sp>
        <p:nvSpPr>
          <p:cNvPr id="4" name="Date Placeholder 3">
            <a:extLst>
              <a:ext uri="{FF2B5EF4-FFF2-40B4-BE49-F238E27FC236}">
                <a16:creationId xmlns:a16="http://schemas.microsoft.com/office/drawing/2014/main" id="{394B8748-1753-87D3-7F37-4A3CE4AA913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1FD39E03-26CC-C5EF-5443-305CF4C7AB6C}"/>
              </a:ext>
            </a:extLst>
          </p:cNvPr>
          <p:cNvSpPr>
            <a:spLocks noGrp="1"/>
          </p:cNvSpPr>
          <p:nvPr>
            <p:ph type="sldNum" sz="quarter" idx="12"/>
          </p:nvPr>
        </p:nvSpPr>
        <p:spPr/>
        <p:txBody>
          <a:bodyPr/>
          <a:lstStyle/>
          <a:p>
            <a:pPr>
              <a:defRPr/>
            </a:pPr>
            <a:fld id="{6F52EE4E-2B97-6A43-BF79-DF5B5A071184}" type="slidenum">
              <a:rPr lang="en-GB" altLang="en-US" smtClean="0"/>
              <a:pPr>
                <a:defRPr/>
              </a:pPr>
              <a:t>14</a:t>
            </a:fld>
            <a:endParaRPr lang="en-GB" altLang="en-US"/>
          </a:p>
        </p:txBody>
      </p:sp>
    </p:spTree>
    <p:extLst>
      <p:ext uri="{BB962C8B-B14F-4D97-AF65-F5344CB8AC3E}">
        <p14:creationId xmlns:p14="http://schemas.microsoft.com/office/powerpoint/2010/main" val="2711407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B7DEF-A579-7B54-1305-5C2456950611}"/>
              </a:ext>
            </a:extLst>
          </p:cNvPr>
          <p:cNvSpPr>
            <a:spLocks noGrp="1"/>
          </p:cNvSpPr>
          <p:nvPr>
            <p:ph type="title"/>
          </p:nvPr>
        </p:nvSpPr>
        <p:spPr/>
        <p:txBody>
          <a:bodyPr/>
          <a:lstStyle/>
          <a:p>
            <a:r>
              <a:rPr lang="en-GB" sz="4000" b="1" i="0" u="none" strike="noStrike" dirty="0">
                <a:solidFill>
                  <a:srgbClr val="333333"/>
                </a:solidFill>
                <a:effectLst/>
                <a:highlight>
                  <a:srgbClr val="FFFFFF"/>
                </a:highlight>
              </a:rPr>
              <a:t>Resilience involves these five principles:</a:t>
            </a:r>
            <a:endParaRPr lang="en-US" sz="4000" b="1" dirty="0"/>
          </a:p>
        </p:txBody>
      </p:sp>
      <p:sp>
        <p:nvSpPr>
          <p:cNvPr id="3" name="Content Placeholder 2">
            <a:extLst>
              <a:ext uri="{FF2B5EF4-FFF2-40B4-BE49-F238E27FC236}">
                <a16:creationId xmlns:a16="http://schemas.microsoft.com/office/drawing/2014/main" id="{FA8DA384-E564-E8A6-A0DA-D7B42ECB213A}"/>
              </a:ext>
            </a:extLst>
          </p:cNvPr>
          <p:cNvSpPr>
            <a:spLocks noGrp="1"/>
          </p:cNvSpPr>
          <p:nvPr>
            <p:ph idx="1"/>
          </p:nvPr>
        </p:nvSpPr>
        <p:spPr>
          <a:xfrm>
            <a:off x="457200" y="1916831"/>
            <a:ext cx="8229600" cy="3600401"/>
          </a:xfrm>
        </p:spPr>
        <p:txBody>
          <a:bodyPr/>
          <a:lstStyle/>
          <a:p>
            <a:pPr algn="l">
              <a:buFont typeface="Arial" panose="020B0604020202020204" pitchFamily="34" charset="0"/>
              <a:buChar char="•"/>
            </a:pPr>
            <a:r>
              <a:rPr lang="en-GB" b="0" i="0" u="none" strike="noStrike" dirty="0">
                <a:solidFill>
                  <a:srgbClr val="333333"/>
                </a:solidFill>
                <a:effectLst/>
                <a:latin typeface="Open Sans" panose="020B0606030504020204" pitchFamily="34" charset="0"/>
              </a:rPr>
              <a:t>Gratitude</a:t>
            </a:r>
          </a:p>
          <a:p>
            <a:pPr algn="l">
              <a:buFont typeface="Arial" panose="020B0604020202020204" pitchFamily="34" charset="0"/>
              <a:buChar char="•"/>
            </a:pPr>
            <a:r>
              <a:rPr lang="en-GB" b="0" i="0" u="none" strike="noStrike" dirty="0">
                <a:solidFill>
                  <a:srgbClr val="333333"/>
                </a:solidFill>
                <a:effectLst/>
                <a:latin typeface="Open Sans" panose="020B0606030504020204" pitchFamily="34" charset="0"/>
              </a:rPr>
              <a:t>Compassion</a:t>
            </a:r>
          </a:p>
          <a:p>
            <a:pPr algn="l">
              <a:buFont typeface="Arial" panose="020B0604020202020204" pitchFamily="34" charset="0"/>
              <a:buChar char="•"/>
            </a:pPr>
            <a:r>
              <a:rPr lang="en-GB" b="0" i="0" u="none" strike="noStrike" dirty="0">
                <a:solidFill>
                  <a:srgbClr val="333333"/>
                </a:solidFill>
                <a:effectLst/>
                <a:latin typeface="Open Sans" panose="020B0606030504020204" pitchFamily="34" charset="0"/>
              </a:rPr>
              <a:t>Acceptance</a:t>
            </a:r>
          </a:p>
          <a:p>
            <a:pPr algn="l">
              <a:buFont typeface="Arial" panose="020B0604020202020204" pitchFamily="34" charset="0"/>
              <a:buChar char="•"/>
            </a:pPr>
            <a:r>
              <a:rPr lang="en-GB" b="0" i="0" u="none" strike="noStrike" dirty="0">
                <a:solidFill>
                  <a:srgbClr val="333333"/>
                </a:solidFill>
                <a:effectLst/>
                <a:latin typeface="Open Sans" panose="020B0606030504020204" pitchFamily="34" charset="0"/>
              </a:rPr>
              <a:t>Meaning</a:t>
            </a:r>
          </a:p>
          <a:p>
            <a:pPr algn="l">
              <a:buFont typeface="Arial" panose="020B0604020202020204" pitchFamily="34" charset="0"/>
              <a:buChar char="•"/>
            </a:pPr>
            <a:r>
              <a:rPr lang="en-GB" b="0" i="0" u="none" strike="noStrike" dirty="0">
                <a:solidFill>
                  <a:srgbClr val="333333"/>
                </a:solidFill>
                <a:effectLst/>
                <a:latin typeface="Open Sans" panose="020B0606030504020204" pitchFamily="34" charset="0"/>
              </a:rPr>
              <a:t>Forgiveness</a:t>
            </a:r>
          </a:p>
          <a:p>
            <a:endParaRPr lang="en-US" dirty="0"/>
          </a:p>
        </p:txBody>
      </p:sp>
      <p:sp>
        <p:nvSpPr>
          <p:cNvPr id="4" name="Date Placeholder 3">
            <a:extLst>
              <a:ext uri="{FF2B5EF4-FFF2-40B4-BE49-F238E27FC236}">
                <a16:creationId xmlns:a16="http://schemas.microsoft.com/office/drawing/2014/main" id="{990F6A62-B514-358B-B81F-43603F808292}"/>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C517E5E3-B213-8245-4F30-D5714EFAB9AF}"/>
              </a:ext>
            </a:extLst>
          </p:cNvPr>
          <p:cNvSpPr>
            <a:spLocks noGrp="1"/>
          </p:cNvSpPr>
          <p:nvPr>
            <p:ph type="sldNum" sz="quarter" idx="12"/>
          </p:nvPr>
        </p:nvSpPr>
        <p:spPr/>
        <p:txBody>
          <a:bodyPr/>
          <a:lstStyle/>
          <a:p>
            <a:pPr>
              <a:defRPr/>
            </a:pPr>
            <a:fld id="{6F52EE4E-2B97-6A43-BF79-DF5B5A071184}" type="slidenum">
              <a:rPr lang="en-GB" altLang="en-US" smtClean="0"/>
              <a:pPr>
                <a:defRPr/>
              </a:pPr>
              <a:t>15</a:t>
            </a:fld>
            <a:endParaRPr lang="en-GB" altLang="en-US"/>
          </a:p>
        </p:txBody>
      </p:sp>
      <p:pic>
        <p:nvPicPr>
          <p:cNvPr id="7" name="Picture 6" descr="A heart shaped object with a message on it&#10;&#10;Description automatically generated">
            <a:extLst>
              <a:ext uri="{FF2B5EF4-FFF2-40B4-BE49-F238E27FC236}">
                <a16:creationId xmlns:a16="http://schemas.microsoft.com/office/drawing/2014/main" id="{19B1D985-13AB-825B-6F8D-3C5B973A06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4008" y="2457201"/>
            <a:ext cx="3018292" cy="1943597"/>
          </a:xfrm>
          <a:prstGeom prst="rect">
            <a:avLst/>
          </a:prstGeom>
        </p:spPr>
      </p:pic>
    </p:spTree>
    <p:extLst>
      <p:ext uri="{BB962C8B-B14F-4D97-AF65-F5344CB8AC3E}">
        <p14:creationId xmlns:p14="http://schemas.microsoft.com/office/powerpoint/2010/main" val="2226152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A8C96-7A92-638D-D112-FF2D045A4E0E}"/>
              </a:ext>
            </a:extLst>
          </p:cNvPr>
          <p:cNvSpPr>
            <a:spLocks noGrp="1"/>
          </p:cNvSpPr>
          <p:nvPr>
            <p:ph type="title"/>
          </p:nvPr>
        </p:nvSpPr>
        <p:spPr>
          <a:xfrm>
            <a:off x="457200" y="114300"/>
            <a:ext cx="8229600" cy="1303338"/>
          </a:xfrm>
        </p:spPr>
        <p:txBody>
          <a:bodyPr/>
          <a:lstStyle/>
          <a:p>
            <a:r>
              <a:rPr lang="en-GB" sz="4000" b="1" i="0" u="none" strike="noStrike" dirty="0">
                <a:solidFill>
                  <a:srgbClr val="333333"/>
                </a:solidFill>
                <a:effectLst/>
              </a:rPr>
              <a:t>Resilience and mental health </a:t>
            </a:r>
            <a:endParaRPr lang="en-US" sz="4000" b="1" dirty="0"/>
          </a:p>
        </p:txBody>
      </p:sp>
      <p:sp>
        <p:nvSpPr>
          <p:cNvPr id="3" name="Content Placeholder 2">
            <a:extLst>
              <a:ext uri="{FF2B5EF4-FFF2-40B4-BE49-F238E27FC236}">
                <a16:creationId xmlns:a16="http://schemas.microsoft.com/office/drawing/2014/main" id="{4739E1EF-B4C4-1FBC-5A77-E248F5369ED6}"/>
              </a:ext>
            </a:extLst>
          </p:cNvPr>
          <p:cNvSpPr>
            <a:spLocks noGrp="1"/>
          </p:cNvSpPr>
          <p:nvPr>
            <p:ph idx="1"/>
          </p:nvPr>
        </p:nvSpPr>
        <p:spPr>
          <a:xfrm>
            <a:off x="457200" y="1196752"/>
            <a:ext cx="8363272" cy="4320481"/>
          </a:xfrm>
        </p:spPr>
        <p:txBody>
          <a:bodyPr/>
          <a:lstStyle/>
          <a:p>
            <a:pPr algn="l"/>
            <a:r>
              <a:rPr lang="en-GB" sz="2800" b="0" i="0" u="none" strike="noStrike" dirty="0">
                <a:solidFill>
                  <a:srgbClr val="333333"/>
                </a:solidFill>
                <a:effectLst/>
              </a:rPr>
              <a:t>Resilience – the inner-strength you use to cope with stressful situations – is also a big part of mental health. To be resilient means you can effectively cope with ups and downs that are part of life.</a:t>
            </a:r>
          </a:p>
          <a:p>
            <a:pPr algn="l"/>
            <a:r>
              <a:rPr lang="en-GB" sz="2800" b="0" i="0" u="none" strike="noStrike" dirty="0">
                <a:solidFill>
                  <a:srgbClr val="333333"/>
                </a:solidFill>
                <a:effectLst/>
              </a:rPr>
              <a:t>Building resilience can help you avoid being overwhelmed by stressful situations. </a:t>
            </a:r>
          </a:p>
          <a:p>
            <a:pPr algn="l"/>
            <a:r>
              <a:rPr lang="en-GB" sz="2800" b="0" i="0" u="none" strike="noStrike" dirty="0">
                <a:solidFill>
                  <a:srgbClr val="333333"/>
                </a:solidFill>
                <a:effectLst/>
              </a:rPr>
              <a:t>This in turn further builds resilience – it gives you the confidence to know you can get through difficult times when they come up again.</a:t>
            </a:r>
          </a:p>
          <a:p>
            <a:br>
              <a:rPr lang="en-GB" sz="2800" dirty="0"/>
            </a:br>
            <a:endParaRPr lang="en-US" sz="2800" dirty="0"/>
          </a:p>
        </p:txBody>
      </p:sp>
      <p:sp>
        <p:nvSpPr>
          <p:cNvPr id="4" name="Date Placeholder 3">
            <a:extLst>
              <a:ext uri="{FF2B5EF4-FFF2-40B4-BE49-F238E27FC236}">
                <a16:creationId xmlns:a16="http://schemas.microsoft.com/office/drawing/2014/main" id="{94DAAFEF-1027-0541-2049-91491D53066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26FECCD0-BD80-AB6F-F154-8C74C3EF9A93}"/>
              </a:ext>
            </a:extLst>
          </p:cNvPr>
          <p:cNvSpPr>
            <a:spLocks noGrp="1"/>
          </p:cNvSpPr>
          <p:nvPr>
            <p:ph type="sldNum" sz="quarter" idx="12"/>
          </p:nvPr>
        </p:nvSpPr>
        <p:spPr/>
        <p:txBody>
          <a:bodyPr/>
          <a:lstStyle/>
          <a:p>
            <a:pPr>
              <a:defRPr/>
            </a:pPr>
            <a:fld id="{6F52EE4E-2B97-6A43-BF79-DF5B5A071184}" type="slidenum">
              <a:rPr lang="en-GB" altLang="en-US" smtClean="0"/>
              <a:pPr>
                <a:defRPr/>
              </a:pPr>
              <a:t>16</a:t>
            </a:fld>
            <a:endParaRPr lang="en-GB" altLang="en-US"/>
          </a:p>
        </p:txBody>
      </p:sp>
    </p:spTree>
    <p:extLst>
      <p:ext uri="{BB962C8B-B14F-4D97-AF65-F5344CB8AC3E}">
        <p14:creationId xmlns:p14="http://schemas.microsoft.com/office/powerpoint/2010/main" val="2021069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9B97-90AB-C344-1347-5C915AAE248F}"/>
              </a:ext>
            </a:extLst>
          </p:cNvPr>
          <p:cNvSpPr>
            <a:spLocks noGrp="1"/>
          </p:cNvSpPr>
          <p:nvPr>
            <p:ph type="title"/>
          </p:nvPr>
        </p:nvSpPr>
        <p:spPr>
          <a:xfrm>
            <a:off x="539552" y="274638"/>
            <a:ext cx="8147248" cy="2002234"/>
          </a:xfrm>
        </p:spPr>
        <p:txBody>
          <a:bodyPr/>
          <a:lstStyle/>
          <a:p>
            <a:r>
              <a:rPr lang="en-GB" sz="4000" b="1" i="0" u="none" strike="noStrike" dirty="0">
                <a:solidFill>
                  <a:srgbClr val="231F20"/>
                </a:solidFill>
                <a:effectLst/>
              </a:rPr>
              <a:t>Understanding the Difference Between Mental Health and Mental Illness</a:t>
            </a:r>
            <a:br>
              <a:rPr lang="en-GB" b="1" i="0" u="none" strike="noStrike" dirty="0">
                <a:solidFill>
                  <a:srgbClr val="231F20"/>
                </a:solidFill>
                <a:effectLst/>
                <a:latin typeface="Proxima Nova Condensed"/>
              </a:rPr>
            </a:br>
            <a:endParaRPr lang="en-US" dirty="0"/>
          </a:p>
        </p:txBody>
      </p:sp>
      <p:sp>
        <p:nvSpPr>
          <p:cNvPr id="3" name="Content Placeholder 2">
            <a:extLst>
              <a:ext uri="{FF2B5EF4-FFF2-40B4-BE49-F238E27FC236}">
                <a16:creationId xmlns:a16="http://schemas.microsoft.com/office/drawing/2014/main" id="{092210D5-15E0-308E-CDAA-E07365C6EA99}"/>
              </a:ext>
            </a:extLst>
          </p:cNvPr>
          <p:cNvSpPr>
            <a:spLocks noGrp="1"/>
          </p:cNvSpPr>
          <p:nvPr>
            <p:ph idx="1"/>
          </p:nvPr>
        </p:nvSpPr>
        <p:spPr>
          <a:xfrm>
            <a:off x="539552" y="2132855"/>
            <a:ext cx="8147248" cy="3384377"/>
          </a:xfrm>
        </p:spPr>
        <p:txBody>
          <a:bodyPr/>
          <a:lstStyle/>
          <a:p>
            <a:r>
              <a:rPr lang="en-GB" sz="2800" b="0" i="0" u="none" strike="noStrike" dirty="0">
                <a:solidFill>
                  <a:srgbClr val="231F20"/>
                </a:solidFill>
                <a:effectLst/>
              </a:rPr>
              <a:t>Everyone has mental health, but not everyone receives a diagnosis involving a mental illness. </a:t>
            </a:r>
          </a:p>
          <a:p>
            <a:r>
              <a:rPr lang="en-GB" sz="2800" b="0" i="0" u="none" strike="noStrike" dirty="0">
                <a:solidFill>
                  <a:srgbClr val="231F20"/>
                </a:solidFill>
                <a:effectLst/>
              </a:rPr>
              <a:t>Mental health includes own overall well-being. </a:t>
            </a:r>
          </a:p>
          <a:p>
            <a:r>
              <a:rPr lang="en-GB" sz="2800" b="0" i="0" u="none" strike="noStrike" dirty="0">
                <a:solidFill>
                  <a:srgbClr val="231F20"/>
                </a:solidFill>
                <a:effectLst/>
              </a:rPr>
              <a:t>Mental illnesses are diagnosable mental health conditions, such as depression and anxiety. </a:t>
            </a:r>
            <a:endParaRPr lang="en-US" sz="2800" dirty="0"/>
          </a:p>
        </p:txBody>
      </p:sp>
      <p:sp>
        <p:nvSpPr>
          <p:cNvPr id="4" name="Date Placeholder 3">
            <a:extLst>
              <a:ext uri="{FF2B5EF4-FFF2-40B4-BE49-F238E27FC236}">
                <a16:creationId xmlns:a16="http://schemas.microsoft.com/office/drawing/2014/main" id="{1D558201-9710-2AA9-CDD1-FB4CC8B95EE5}"/>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69B4B39E-11DE-E535-ABE1-B5FECC7B8CC9}"/>
              </a:ext>
            </a:extLst>
          </p:cNvPr>
          <p:cNvSpPr>
            <a:spLocks noGrp="1"/>
          </p:cNvSpPr>
          <p:nvPr>
            <p:ph type="sldNum" sz="quarter" idx="12"/>
          </p:nvPr>
        </p:nvSpPr>
        <p:spPr/>
        <p:txBody>
          <a:bodyPr/>
          <a:lstStyle/>
          <a:p>
            <a:pPr>
              <a:defRPr/>
            </a:pPr>
            <a:fld id="{6F52EE4E-2B97-6A43-BF79-DF5B5A071184}" type="slidenum">
              <a:rPr lang="en-GB" altLang="en-US" smtClean="0"/>
              <a:pPr>
                <a:defRPr/>
              </a:pPr>
              <a:t>17</a:t>
            </a:fld>
            <a:endParaRPr lang="en-GB" altLang="en-US"/>
          </a:p>
        </p:txBody>
      </p:sp>
    </p:spTree>
    <p:extLst>
      <p:ext uri="{BB962C8B-B14F-4D97-AF65-F5344CB8AC3E}">
        <p14:creationId xmlns:p14="http://schemas.microsoft.com/office/powerpoint/2010/main" val="3505134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AB3B4-6164-C351-44A6-9407ACA17A78}"/>
              </a:ext>
            </a:extLst>
          </p:cNvPr>
          <p:cNvSpPr>
            <a:spLocks noGrp="1"/>
          </p:cNvSpPr>
          <p:nvPr>
            <p:ph type="title"/>
          </p:nvPr>
        </p:nvSpPr>
        <p:spPr>
          <a:xfrm>
            <a:off x="0" y="136526"/>
            <a:ext cx="9036496" cy="1204242"/>
          </a:xfrm>
        </p:spPr>
        <p:txBody>
          <a:bodyPr/>
          <a:lstStyle/>
          <a:p>
            <a:r>
              <a:rPr lang="en-GB" b="1" dirty="0"/>
              <a:t>Attachment: why is it important?</a:t>
            </a:r>
          </a:p>
        </p:txBody>
      </p:sp>
      <p:sp>
        <p:nvSpPr>
          <p:cNvPr id="4" name="Date Placeholder 3">
            <a:extLst>
              <a:ext uri="{FF2B5EF4-FFF2-40B4-BE49-F238E27FC236}">
                <a16:creationId xmlns:a16="http://schemas.microsoft.com/office/drawing/2014/main" id="{2882271B-735F-B909-6820-EF45CC653A50}"/>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4BCB1229-2DFD-36DC-FE00-CC58217FE564}"/>
              </a:ext>
            </a:extLst>
          </p:cNvPr>
          <p:cNvSpPr>
            <a:spLocks noGrp="1"/>
          </p:cNvSpPr>
          <p:nvPr>
            <p:ph type="sldNum" sz="quarter" idx="12"/>
          </p:nvPr>
        </p:nvSpPr>
        <p:spPr/>
        <p:txBody>
          <a:bodyPr/>
          <a:lstStyle/>
          <a:p>
            <a:pPr>
              <a:defRPr/>
            </a:pPr>
            <a:fld id="{6F52EE4E-2B97-6A43-BF79-DF5B5A071184}" type="slidenum">
              <a:rPr lang="en-GB" altLang="en-US" smtClean="0"/>
              <a:pPr>
                <a:defRPr/>
              </a:pPr>
              <a:t>18</a:t>
            </a:fld>
            <a:endParaRPr lang="en-GB" altLang="en-US"/>
          </a:p>
        </p:txBody>
      </p:sp>
      <p:pic>
        <p:nvPicPr>
          <p:cNvPr id="1026" name="Picture 2">
            <a:extLst>
              <a:ext uri="{FF2B5EF4-FFF2-40B4-BE49-F238E27FC236}">
                <a16:creationId xmlns:a16="http://schemas.microsoft.com/office/drawing/2014/main" id="{0F029F75-E165-62C3-7CDF-137935732D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454" r="-44"/>
          <a:stretch>
            <a:fillRect/>
          </a:stretch>
        </p:blipFill>
        <p:spPr bwMode="auto">
          <a:xfrm>
            <a:off x="-1" y="1340768"/>
            <a:ext cx="9144001" cy="5517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455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B858-68B2-2F38-0071-E4B748334FF4}"/>
              </a:ext>
            </a:extLst>
          </p:cNvPr>
          <p:cNvSpPr>
            <a:spLocks noGrp="1"/>
          </p:cNvSpPr>
          <p:nvPr>
            <p:ph type="title"/>
          </p:nvPr>
        </p:nvSpPr>
        <p:spPr/>
        <p:txBody>
          <a:bodyPr/>
          <a:lstStyle/>
          <a:p>
            <a:r>
              <a:rPr lang="en-GB" sz="4000" b="1" i="0" u="none" strike="noStrike" dirty="0">
                <a:effectLst/>
              </a:rPr>
              <a:t>Attachment theory</a:t>
            </a:r>
            <a:br>
              <a:rPr lang="en-GB" b="1" i="0" u="none" strike="noStrike" dirty="0">
                <a:solidFill>
                  <a:srgbClr val="003D50"/>
                </a:solidFill>
                <a:effectLst/>
                <a:latin typeface="Effra-Medium"/>
              </a:rPr>
            </a:br>
            <a:endParaRPr lang="en-US" dirty="0"/>
          </a:p>
        </p:txBody>
      </p:sp>
      <p:sp>
        <p:nvSpPr>
          <p:cNvPr id="3" name="Content Placeholder 2">
            <a:extLst>
              <a:ext uri="{FF2B5EF4-FFF2-40B4-BE49-F238E27FC236}">
                <a16:creationId xmlns:a16="http://schemas.microsoft.com/office/drawing/2014/main" id="{B59FA68D-190C-623B-95FE-B3B4692A6439}"/>
              </a:ext>
            </a:extLst>
          </p:cNvPr>
          <p:cNvSpPr>
            <a:spLocks noGrp="1"/>
          </p:cNvSpPr>
          <p:nvPr>
            <p:ph idx="1"/>
          </p:nvPr>
        </p:nvSpPr>
        <p:spPr>
          <a:xfrm>
            <a:off x="457200" y="1124744"/>
            <a:ext cx="8229600" cy="4392489"/>
          </a:xfrm>
        </p:spPr>
        <p:txBody>
          <a:bodyPr/>
          <a:lstStyle/>
          <a:p>
            <a:r>
              <a:rPr lang="en-GB" sz="2800" b="0" i="0" u="none" strike="noStrike" dirty="0">
                <a:solidFill>
                  <a:srgbClr val="1D1D1D"/>
                </a:solidFill>
                <a:effectLst/>
                <a:highlight>
                  <a:srgbClr val="FFFFFF"/>
                </a:highlight>
              </a:rPr>
              <a:t>Attachment theory explains how a child interacts with the adults looking after them. </a:t>
            </a:r>
          </a:p>
          <a:p>
            <a:r>
              <a:rPr lang="en-GB" sz="2800" b="0" i="0" u="none" strike="noStrike" dirty="0">
                <a:solidFill>
                  <a:srgbClr val="1D1D1D"/>
                </a:solidFill>
                <a:effectLst/>
                <a:highlight>
                  <a:srgbClr val="FFFFFF"/>
                </a:highlight>
              </a:rPr>
              <a:t>It describes how the parent-child relationship emerges and influences the child’s subsequent development.</a:t>
            </a:r>
          </a:p>
          <a:p>
            <a:r>
              <a:rPr lang="en-GB" sz="2800" b="0" i="0" u="none" strike="noStrike" dirty="0">
                <a:solidFill>
                  <a:srgbClr val="231F20"/>
                </a:solidFill>
                <a:effectLst/>
              </a:rPr>
              <a:t>Research shows that attachment is important for mental health. For those who live with an insecure attachment style, relationships can bring challenges.</a:t>
            </a:r>
            <a:endParaRPr lang="en-US" sz="2800" dirty="0"/>
          </a:p>
        </p:txBody>
      </p:sp>
      <p:sp>
        <p:nvSpPr>
          <p:cNvPr id="4" name="Date Placeholder 3">
            <a:extLst>
              <a:ext uri="{FF2B5EF4-FFF2-40B4-BE49-F238E27FC236}">
                <a16:creationId xmlns:a16="http://schemas.microsoft.com/office/drawing/2014/main" id="{9877C033-797F-87D5-0226-42FDB45C268E}"/>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58CAF21A-7383-326C-6AB2-6D0C18560906}"/>
              </a:ext>
            </a:extLst>
          </p:cNvPr>
          <p:cNvSpPr>
            <a:spLocks noGrp="1"/>
          </p:cNvSpPr>
          <p:nvPr>
            <p:ph type="sldNum" sz="quarter" idx="12"/>
          </p:nvPr>
        </p:nvSpPr>
        <p:spPr/>
        <p:txBody>
          <a:bodyPr/>
          <a:lstStyle/>
          <a:p>
            <a:pPr>
              <a:defRPr/>
            </a:pPr>
            <a:fld id="{6F52EE4E-2B97-6A43-BF79-DF5B5A071184}" type="slidenum">
              <a:rPr lang="en-GB" altLang="en-US" smtClean="0"/>
              <a:pPr>
                <a:defRPr/>
              </a:pPr>
              <a:t>19</a:t>
            </a:fld>
            <a:endParaRPr lang="en-GB" altLang="en-US"/>
          </a:p>
        </p:txBody>
      </p:sp>
    </p:spTree>
    <p:extLst>
      <p:ext uri="{BB962C8B-B14F-4D97-AF65-F5344CB8AC3E}">
        <p14:creationId xmlns:p14="http://schemas.microsoft.com/office/powerpoint/2010/main" val="279124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28180-4818-F56C-618D-11006AF1FB38}"/>
              </a:ext>
            </a:extLst>
          </p:cNvPr>
          <p:cNvSpPr>
            <a:spLocks noGrp="1"/>
          </p:cNvSpPr>
          <p:nvPr>
            <p:ph type="title"/>
          </p:nvPr>
        </p:nvSpPr>
        <p:spPr>
          <a:xfrm>
            <a:off x="457200" y="0"/>
            <a:ext cx="8229600" cy="1417638"/>
          </a:xfrm>
        </p:spPr>
        <p:txBody>
          <a:bodyPr/>
          <a:lstStyle/>
          <a:p>
            <a:r>
              <a:rPr lang="en-GB" sz="4000" b="1" i="0" u="none" strike="noStrike" dirty="0">
                <a:solidFill>
                  <a:srgbClr val="000000"/>
                </a:solidFill>
                <a:effectLst/>
              </a:rPr>
              <a:t>John Bowlby's Attachment Theory </a:t>
            </a:r>
            <a:endParaRPr lang="en-US" sz="4000" b="1" dirty="0"/>
          </a:p>
        </p:txBody>
      </p:sp>
      <p:sp>
        <p:nvSpPr>
          <p:cNvPr id="3" name="Content Placeholder 2">
            <a:extLst>
              <a:ext uri="{FF2B5EF4-FFF2-40B4-BE49-F238E27FC236}">
                <a16:creationId xmlns:a16="http://schemas.microsoft.com/office/drawing/2014/main" id="{CC3B4CA9-B43D-3CB8-5596-870CEEDB7CBF}"/>
              </a:ext>
            </a:extLst>
          </p:cNvPr>
          <p:cNvSpPr>
            <a:spLocks noGrp="1"/>
          </p:cNvSpPr>
          <p:nvPr>
            <p:ph idx="1"/>
          </p:nvPr>
        </p:nvSpPr>
        <p:spPr>
          <a:xfrm>
            <a:off x="250825" y="1268760"/>
            <a:ext cx="8713663" cy="4248473"/>
          </a:xfrm>
        </p:spPr>
        <p:txBody>
          <a:bodyPr/>
          <a:lstStyle/>
          <a:p>
            <a:r>
              <a:rPr lang="en-GB" sz="2800" b="0" i="0" u="none" strike="noStrike" dirty="0">
                <a:solidFill>
                  <a:srgbClr val="000000"/>
                </a:solidFill>
                <a:effectLst/>
              </a:rPr>
              <a:t>John Bowlby's </a:t>
            </a:r>
            <a:r>
              <a:rPr lang="en-GB" sz="2800" i="0" u="none" strike="noStrike" dirty="0">
                <a:solidFill>
                  <a:srgbClr val="000000"/>
                </a:solidFill>
                <a:effectLst/>
              </a:rPr>
              <a:t>Attachment Theory </a:t>
            </a:r>
            <a:r>
              <a:rPr lang="en-GB" sz="2800" b="0" i="0" u="none" strike="noStrike" dirty="0">
                <a:solidFill>
                  <a:srgbClr val="000000"/>
                </a:solidFill>
                <a:effectLst/>
              </a:rPr>
              <a:t>is a psychological framework that explains the deep emotional bonds that form between humans, particularly between infants and their primary caregivers. </a:t>
            </a:r>
          </a:p>
          <a:p>
            <a:r>
              <a:rPr lang="en-GB" sz="2800" b="0" i="0" u="none" strike="noStrike" dirty="0">
                <a:solidFill>
                  <a:srgbClr val="000000"/>
                </a:solidFill>
                <a:effectLst/>
              </a:rPr>
              <a:t>Developed in the 1950s and 1960s, Bowlby’s theory posits that these early attachments significantly shape a person’s development, emotional well-being, and interpersonal relationships throughout life.</a:t>
            </a:r>
            <a:endParaRPr lang="en-US" sz="2800" dirty="0"/>
          </a:p>
        </p:txBody>
      </p:sp>
      <p:sp>
        <p:nvSpPr>
          <p:cNvPr id="4" name="Date Placeholder 3">
            <a:extLst>
              <a:ext uri="{FF2B5EF4-FFF2-40B4-BE49-F238E27FC236}">
                <a16:creationId xmlns:a16="http://schemas.microsoft.com/office/drawing/2014/main" id="{BCE9A1D2-95BA-26E2-A88C-EB7A13A401C4}"/>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6353FB05-7FFF-0131-A29C-796A5CAF1FA4}"/>
              </a:ext>
            </a:extLst>
          </p:cNvPr>
          <p:cNvSpPr>
            <a:spLocks noGrp="1"/>
          </p:cNvSpPr>
          <p:nvPr>
            <p:ph type="sldNum" sz="quarter" idx="12"/>
          </p:nvPr>
        </p:nvSpPr>
        <p:spPr/>
        <p:txBody>
          <a:bodyPr/>
          <a:lstStyle/>
          <a:p>
            <a:pPr>
              <a:defRPr/>
            </a:pPr>
            <a:fld id="{6F52EE4E-2B97-6A43-BF79-DF5B5A071184}" type="slidenum">
              <a:rPr lang="en-GB" altLang="en-US" smtClean="0"/>
              <a:pPr>
                <a:defRPr/>
              </a:pPr>
              <a:t>20</a:t>
            </a:fld>
            <a:endParaRPr lang="en-GB" altLang="en-US"/>
          </a:p>
        </p:txBody>
      </p:sp>
    </p:spTree>
    <p:extLst>
      <p:ext uri="{BB962C8B-B14F-4D97-AF65-F5344CB8AC3E}">
        <p14:creationId xmlns:p14="http://schemas.microsoft.com/office/powerpoint/2010/main" val="2990996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711B-FBEE-877D-C345-D0D5F4A5ADB0}"/>
              </a:ext>
            </a:extLst>
          </p:cNvPr>
          <p:cNvSpPr>
            <a:spLocks noGrp="1"/>
          </p:cNvSpPr>
          <p:nvPr>
            <p:ph type="title"/>
          </p:nvPr>
        </p:nvSpPr>
        <p:spPr/>
        <p:txBody>
          <a:bodyPr/>
          <a:lstStyle/>
          <a:p>
            <a:r>
              <a:rPr lang="en-US" sz="4000" b="1" dirty="0"/>
              <a:t>Cont. </a:t>
            </a:r>
          </a:p>
        </p:txBody>
      </p:sp>
      <p:sp>
        <p:nvSpPr>
          <p:cNvPr id="3" name="Content Placeholder 2">
            <a:extLst>
              <a:ext uri="{FF2B5EF4-FFF2-40B4-BE49-F238E27FC236}">
                <a16:creationId xmlns:a16="http://schemas.microsoft.com/office/drawing/2014/main" id="{8BB88A32-F8DF-AD6B-EECA-5451FC39E6E6}"/>
              </a:ext>
            </a:extLst>
          </p:cNvPr>
          <p:cNvSpPr>
            <a:spLocks noGrp="1"/>
          </p:cNvSpPr>
          <p:nvPr>
            <p:ph idx="1"/>
          </p:nvPr>
        </p:nvSpPr>
        <p:spPr/>
        <p:txBody>
          <a:bodyPr/>
          <a:lstStyle/>
          <a:p>
            <a:pPr algn="l"/>
            <a:r>
              <a:rPr lang="en-GB" sz="2800" b="1" i="0" u="none" strike="noStrike" dirty="0">
                <a:solidFill>
                  <a:srgbClr val="111111"/>
                </a:solidFill>
                <a:effectLst/>
              </a:rPr>
              <a:t>Attachment theory</a:t>
            </a:r>
            <a:r>
              <a:rPr lang="en-GB" sz="2800" b="0" i="0" u="none" strike="noStrike" dirty="0">
                <a:solidFill>
                  <a:srgbClr val="111111"/>
                </a:solidFill>
                <a:effectLst/>
              </a:rPr>
              <a:t> forms the cornerstone of Bowlby’s work. It proposes that children are biologically predisposed to form attachments with caregivers for survival.</a:t>
            </a:r>
          </a:p>
          <a:p>
            <a:pPr algn="l"/>
            <a:r>
              <a:rPr lang="en-GB" sz="2800" b="0" i="0" u="none" strike="noStrike" dirty="0">
                <a:solidFill>
                  <a:srgbClr val="111111"/>
                </a:solidFill>
                <a:effectLst/>
              </a:rPr>
              <a:t>Key components of attachment theory:</a:t>
            </a:r>
          </a:p>
          <a:p>
            <a:pPr algn="l">
              <a:buFont typeface="Arial" panose="020B0604020202020204" pitchFamily="34" charset="0"/>
              <a:buChar char="•"/>
            </a:pPr>
            <a:r>
              <a:rPr lang="en-GB" sz="2800" b="1" i="0" u="none" strike="noStrike" dirty="0">
                <a:solidFill>
                  <a:srgbClr val="111111"/>
                </a:solidFill>
                <a:effectLst/>
              </a:rPr>
              <a:t>Secure base:</a:t>
            </a:r>
            <a:r>
              <a:rPr lang="en-GB" sz="2800" b="0" i="0" u="none" strike="noStrike" dirty="0">
                <a:solidFill>
                  <a:srgbClr val="111111"/>
                </a:solidFill>
                <a:effectLst/>
              </a:rPr>
              <a:t> A caregiver who provides a safe haven for the child</a:t>
            </a:r>
          </a:p>
          <a:p>
            <a:pPr algn="l">
              <a:buFont typeface="Arial" panose="020B0604020202020204" pitchFamily="34" charset="0"/>
              <a:buChar char="•"/>
            </a:pPr>
            <a:endParaRPr lang="en-GB" sz="2800" b="0" i="0" u="none" strike="noStrike" dirty="0">
              <a:solidFill>
                <a:srgbClr val="111111"/>
              </a:solidFill>
              <a:effectLst/>
            </a:endParaRPr>
          </a:p>
          <a:p>
            <a:endParaRPr lang="en-US" dirty="0"/>
          </a:p>
        </p:txBody>
      </p:sp>
      <p:sp>
        <p:nvSpPr>
          <p:cNvPr id="4" name="Date Placeholder 3">
            <a:extLst>
              <a:ext uri="{FF2B5EF4-FFF2-40B4-BE49-F238E27FC236}">
                <a16:creationId xmlns:a16="http://schemas.microsoft.com/office/drawing/2014/main" id="{3A475306-DFB7-9F54-E2FD-23FF92695D36}"/>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B3DB7A24-D9B4-F5CC-7E40-EC1C529F29E9}"/>
              </a:ext>
            </a:extLst>
          </p:cNvPr>
          <p:cNvSpPr>
            <a:spLocks noGrp="1"/>
          </p:cNvSpPr>
          <p:nvPr>
            <p:ph type="sldNum" sz="quarter" idx="12"/>
          </p:nvPr>
        </p:nvSpPr>
        <p:spPr/>
        <p:txBody>
          <a:bodyPr/>
          <a:lstStyle/>
          <a:p>
            <a:pPr>
              <a:defRPr/>
            </a:pPr>
            <a:fld id="{6F52EE4E-2B97-6A43-BF79-DF5B5A071184}" type="slidenum">
              <a:rPr lang="en-GB" altLang="en-US" smtClean="0"/>
              <a:pPr>
                <a:defRPr/>
              </a:pPr>
              <a:t>21</a:t>
            </a:fld>
            <a:endParaRPr lang="en-GB" altLang="en-US"/>
          </a:p>
        </p:txBody>
      </p:sp>
      <p:pic>
        <p:nvPicPr>
          <p:cNvPr id="6" name="Picture 5">
            <a:extLst>
              <a:ext uri="{FF2B5EF4-FFF2-40B4-BE49-F238E27FC236}">
                <a16:creationId xmlns:a16="http://schemas.microsoft.com/office/drawing/2014/main" id="{26B720CD-6629-7AB9-AE2E-B2B01452C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4660717"/>
            <a:ext cx="2946400" cy="1930400"/>
          </a:xfrm>
          <a:prstGeom prst="rect">
            <a:avLst/>
          </a:prstGeom>
        </p:spPr>
      </p:pic>
    </p:spTree>
    <p:extLst>
      <p:ext uri="{BB962C8B-B14F-4D97-AF65-F5344CB8AC3E}">
        <p14:creationId xmlns:p14="http://schemas.microsoft.com/office/powerpoint/2010/main" val="3106052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30E7-3E9F-D8EA-C0EB-3E178AAB7C53}"/>
              </a:ext>
            </a:extLst>
          </p:cNvPr>
          <p:cNvSpPr>
            <a:spLocks noGrp="1"/>
          </p:cNvSpPr>
          <p:nvPr>
            <p:ph type="title"/>
          </p:nvPr>
        </p:nvSpPr>
        <p:spPr/>
        <p:txBody>
          <a:bodyPr/>
          <a:lstStyle/>
          <a:p>
            <a:r>
              <a:rPr lang="en-US" b="1" dirty="0"/>
              <a:t>Cont. </a:t>
            </a:r>
          </a:p>
        </p:txBody>
      </p:sp>
      <p:sp>
        <p:nvSpPr>
          <p:cNvPr id="3" name="Content Placeholder 2">
            <a:extLst>
              <a:ext uri="{FF2B5EF4-FFF2-40B4-BE49-F238E27FC236}">
                <a16:creationId xmlns:a16="http://schemas.microsoft.com/office/drawing/2014/main" id="{29E6E280-9937-CC13-1F41-DABDBCA76FB5}"/>
              </a:ext>
            </a:extLst>
          </p:cNvPr>
          <p:cNvSpPr>
            <a:spLocks noGrp="1"/>
          </p:cNvSpPr>
          <p:nvPr>
            <p:ph idx="1"/>
          </p:nvPr>
        </p:nvSpPr>
        <p:spPr/>
        <p:txBody>
          <a:bodyPr/>
          <a:lstStyle/>
          <a:p>
            <a:pPr algn="l">
              <a:buFont typeface="Arial" panose="020B0604020202020204" pitchFamily="34" charset="0"/>
              <a:buChar char="•"/>
            </a:pPr>
            <a:r>
              <a:rPr lang="en-GB" sz="2800" b="1" i="0" u="none" strike="noStrike" dirty="0">
                <a:solidFill>
                  <a:srgbClr val="111111"/>
                </a:solidFill>
                <a:effectLst/>
              </a:rPr>
              <a:t>Internal working models:</a:t>
            </a:r>
            <a:r>
              <a:rPr lang="en-GB" sz="2800" b="0" i="0" u="none" strike="noStrike" dirty="0">
                <a:solidFill>
                  <a:srgbClr val="111111"/>
                </a:solidFill>
                <a:effectLst/>
              </a:rPr>
              <a:t> Mental representations of self and others based on early attachment experiences</a:t>
            </a:r>
          </a:p>
          <a:p>
            <a:pPr algn="l">
              <a:buFont typeface="Arial" panose="020B0604020202020204" pitchFamily="34" charset="0"/>
              <a:buChar char="•"/>
            </a:pPr>
            <a:r>
              <a:rPr lang="en-GB" sz="2800" b="1" i="0" u="none" strike="noStrike" dirty="0">
                <a:solidFill>
                  <a:srgbClr val="111111"/>
                </a:solidFill>
                <a:effectLst/>
              </a:rPr>
              <a:t>Separation anxiety:</a:t>
            </a:r>
            <a:r>
              <a:rPr lang="en-GB" sz="2800" b="0" i="0" u="none" strike="noStrike" dirty="0">
                <a:solidFill>
                  <a:srgbClr val="111111"/>
                </a:solidFill>
                <a:effectLst/>
              </a:rPr>
              <a:t> Distress experienced by infants when separated from primary caregivers</a:t>
            </a:r>
          </a:p>
          <a:p>
            <a:endParaRPr lang="en-US" dirty="0"/>
          </a:p>
        </p:txBody>
      </p:sp>
      <p:sp>
        <p:nvSpPr>
          <p:cNvPr id="4" name="Date Placeholder 3">
            <a:extLst>
              <a:ext uri="{FF2B5EF4-FFF2-40B4-BE49-F238E27FC236}">
                <a16:creationId xmlns:a16="http://schemas.microsoft.com/office/drawing/2014/main" id="{7520E5B1-5A95-CF90-8EFD-82BBDFD0FB5E}"/>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5491E9F8-3876-CC3D-E1C0-45D223DDF3B0}"/>
              </a:ext>
            </a:extLst>
          </p:cNvPr>
          <p:cNvSpPr>
            <a:spLocks noGrp="1"/>
          </p:cNvSpPr>
          <p:nvPr>
            <p:ph type="sldNum" sz="quarter" idx="12"/>
          </p:nvPr>
        </p:nvSpPr>
        <p:spPr/>
        <p:txBody>
          <a:bodyPr/>
          <a:lstStyle/>
          <a:p>
            <a:pPr>
              <a:defRPr/>
            </a:pPr>
            <a:fld id="{6F52EE4E-2B97-6A43-BF79-DF5B5A071184}" type="slidenum">
              <a:rPr lang="en-GB" altLang="en-US" smtClean="0"/>
              <a:pPr>
                <a:defRPr/>
              </a:pPr>
              <a:t>22</a:t>
            </a:fld>
            <a:endParaRPr lang="en-GB" altLang="en-US"/>
          </a:p>
        </p:txBody>
      </p:sp>
      <p:pic>
        <p:nvPicPr>
          <p:cNvPr id="9" name="Picture 8">
            <a:extLst>
              <a:ext uri="{FF2B5EF4-FFF2-40B4-BE49-F238E27FC236}">
                <a16:creationId xmlns:a16="http://schemas.microsoft.com/office/drawing/2014/main" id="{51BF2C50-AF61-A837-BD28-6E1FBFAA44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1880" y="4005064"/>
            <a:ext cx="2160240" cy="1550172"/>
          </a:xfrm>
          <a:prstGeom prst="rect">
            <a:avLst/>
          </a:prstGeom>
        </p:spPr>
      </p:pic>
    </p:spTree>
    <p:extLst>
      <p:ext uri="{BB962C8B-B14F-4D97-AF65-F5344CB8AC3E}">
        <p14:creationId xmlns:p14="http://schemas.microsoft.com/office/powerpoint/2010/main" val="3171401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4F31F7DA-8DDE-0F0C-75C6-F41CCE5A9B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 y="10"/>
            <a:ext cx="9143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hidden="1">
            <a:extLst>
              <a:ext uri="{FF2B5EF4-FFF2-40B4-BE49-F238E27FC236}">
                <a16:creationId xmlns:a16="http://schemas.microsoft.com/office/drawing/2014/main" id="{0BA59957-8762-9713-0266-D0F1F1F90FA4}"/>
              </a:ext>
            </a:extLst>
          </p:cNvPr>
          <p:cNvSpPr>
            <a:spLocks noGrp="1"/>
          </p:cNvSpPr>
          <p:nvPr>
            <p:ph type="dt" sz="half" idx="10"/>
          </p:nvPr>
        </p:nvSpPr>
        <p:spPr/>
        <p:txBody>
          <a:bodyPr/>
          <a:lstStyle/>
          <a:p>
            <a:pPr>
              <a:spcAft>
                <a:spcPts val="600"/>
              </a:spcAft>
              <a:defRPr/>
            </a:pPr>
            <a:fld id="{B0E3C90E-37BC-8046-950D-113E7E89D829}" type="datetime1">
              <a:rPr lang="en-GB" altLang="en-US" smtClean="0"/>
              <a:pPr>
                <a:spcAft>
                  <a:spcPts val="600"/>
                </a:spcAft>
                <a:defRPr/>
              </a:pPr>
              <a:t>29/10/2025</a:t>
            </a:fld>
            <a:endParaRPr lang="en-GB" altLang="en-US"/>
          </a:p>
        </p:txBody>
      </p:sp>
      <p:sp>
        <p:nvSpPr>
          <p:cNvPr id="5" name="Slide Number Placeholder 4" hidden="1">
            <a:extLst>
              <a:ext uri="{FF2B5EF4-FFF2-40B4-BE49-F238E27FC236}">
                <a16:creationId xmlns:a16="http://schemas.microsoft.com/office/drawing/2014/main" id="{6CBA6059-B52C-34DA-66CC-CD52FB1D0F47}"/>
              </a:ext>
            </a:extLst>
          </p:cNvPr>
          <p:cNvSpPr>
            <a:spLocks noGrp="1"/>
          </p:cNvSpPr>
          <p:nvPr>
            <p:ph type="sldNum" sz="quarter" idx="12"/>
          </p:nvPr>
        </p:nvSpPr>
        <p:spPr/>
        <p:txBody>
          <a:bodyPr/>
          <a:lstStyle/>
          <a:p>
            <a:pPr>
              <a:spcAft>
                <a:spcPts val="600"/>
              </a:spcAft>
              <a:defRPr/>
            </a:pPr>
            <a:fld id="{6F52EE4E-2B97-6A43-BF79-DF5B5A071184}"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2810356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B0CA-8D82-4153-DD94-7559F42D5B1B}"/>
              </a:ext>
            </a:extLst>
          </p:cNvPr>
          <p:cNvSpPr>
            <a:spLocks noGrp="1"/>
          </p:cNvSpPr>
          <p:nvPr>
            <p:ph type="title"/>
          </p:nvPr>
        </p:nvSpPr>
        <p:spPr>
          <a:xfrm>
            <a:off x="467544" y="274638"/>
            <a:ext cx="8219256" cy="922114"/>
          </a:xfrm>
        </p:spPr>
        <p:txBody>
          <a:bodyPr/>
          <a:lstStyle/>
          <a:p>
            <a:r>
              <a:rPr lang="en-GB" sz="4000" b="1" dirty="0">
                <a:solidFill>
                  <a:srgbClr val="1D1D1D"/>
                </a:solidFill>
                <a:highlight>
                  <a:srgbClr val="FFFFFF"/>
                </a:highlight>
              </a:rPr>
              <a:t>H</a:t>
            </a:r>
            <a:r>
              <a:rPr lang="en-GB" sz="4000" b="1" i="0" u="none" strike="noStrike" dirty="0">
                <a:solidFill>
                  <a:srgbClr val="1D1D1D"/>
                </a:solidFill>
                <a:effectLst/>
                <a:highlight>
                  <a:srgbClr val="FFFFFF"/>
                </a:highlight>
              </a:rPr>
              <a:t>ealthy attachment</a:t>
            </a:r>
            <a:endParaRPr lang="en-US" sz="4000" b="1" dirty="0"/>
          </a:p>
        </p:txBody>
      </p:sp>
      <p:sp>
        <p:nvSpPr>
          <p:cNvPr id="3" name="Content Placeholder 2">
            <a:extLst>
              <a:ext uri="{FF2B5EF4-FFF2-40B4-BE49-F238E27FC236}">
                <a16:creationId xmlns:a16="http://schemas.microsoft.com/office/drawing/2014/main" id="{A3001E42-0A93-0573-D37C-567491A84C94}"/>
              </a:ext>
            </a:extLst>
          </p:cNvPr>
          <p:cNvSpPr>
            <a:spLocks noGrp="1"/>
          </p:cNvSpPr>
          <p:nvPr>
            <p:ph idx="1"/>
          </p:nvPr>
        </p:nvSpPr>
        <p:spPr>
          <a:xfrm>
            <a:off x="250825" y="1340768"/>
            <a:ext cx="8785671" cy="4320480"/>
          </a:xfrm>
        </p:spPr>
        <p:txBody>
          <a:bodyPr/>
          <a:lstStyle/>
          <a:p>
            <a:r>
              <a:rPr lang="en-GB" sz="2800" b="0" i="0" u="none" strike="noStrike" dirty="0">
                <a:solidFill>
                  <a:srgbClr val="1D1D1D"/>
                </a:solidFill>
                <a:effectLst/>
                <a:highlight>
                  <a:srgbClr val="FFFFFF"/>
                </a:highlight>
              </a:rPr>
              <a:t>If a child has a healthy attachment this means the child is confident that the adults in their life will respond to their needs, for example when they are hungry, tired, or worried. In turn, this gives the child confidence, a secure foundation from which to explore the world, and a good sense of self-esteem. </a:t>
            </a:r>
          </a:p>
          <a:p>
            <a:r>
              <a:rPr lang="en-GB" sz="2800" b="0" i="0" u="none" strike="noStrike" dirty="0">
                <a:solidFill>
                  <a:srgbClr val="1D1D1D"/>
                </a:solidFill>
                <a:effectLst/>
                <a:highlight>
                  <a:srgbClr val="FFFFFF"/>
                </a:highlight>
              </a:rPr>
              <a:t>Healthy attachment helps the child grow up to be a happy and functioning adult, better able to manage their own feelings and better able to relate to others.</a:t>
            </a:r>
            <a:endParaRPr lang="en-US" sz="2800" dirty="0"/>
          </a:p>
        </p:txBody>
      </p:sp>
      <p:sp>
        <p:nvSpPr>
          <p:cNvPr id="4" name="Date Placeholder 3">
            <a:extLst>
              <a:ext uri="{FF2B5EF4-FFF2-40B4-BE49-F238E27FC236}">
                <a16:creationId xmlns:a16="http://schemas.microsoft.com/office/drawing/2014/main" id="{7F026CD2-DAC5-43EA-5FAA-03AA2409C1A9}"/>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2B05992F-58B6-D28C-F801-B04902EFF034}"/>
              </a:ext>
            </a:extLst>
          </p:cNvPr>
          <p:cNvSpPr>
            <a:spLocks noGrp="1"/>
          </p:cNvSpPr>
          <p:nvPr>
            <p:ph type="sldNum" sz="quarter" idx="12"/>
          </p:nvPr>
        </p:nvSpPr>
        <p:spPr/>
        <p:txBody>
          <a:bodyPr/>
          <a:lstStyle/>
          <a:p>
            <a:pPr>
              <a:defRPr/>
            </a:pPr>
            <a:fld id="{6F52EE4E-2B97-6A43-BF79-DF5B5A071184}" type="slidenum">
              <a:rPr lang="en-GB" altLang="en-US" smtClean="0"/>
              <a:pPr>
                <a:defRPr/>
              </a:pPr>
              <a:t>24</a:t>
            </a:fld>
            <a:endParaRPr lang="en-GB" altLang="en-US"/>
          </a:p>
        </p:txBody>
      </p:sp>
    </p:spTree>
    <p:extLst>
      <p:ext uri="{BB962C8B-B14F-4D97-AF65-F5344CB8AC3E}">
        <p14:creationId xmlns:p14="http://schemas.microsoft.com/office/powerpoint/2010/main" val="5900125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30824FEB-A729-46C1-D4E3-829570361E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650" r="4683"/>
          <a:stretch>
            <a:fillRect/>
          </a:stretch>
        </p:blipFill>
        <p:spPr bwMode="auto">
          <a:xfrm>
            <a:off x="20" y="10"/>
            <a:ext cx="9143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hidden="1">
            <a:extLst>
              <a:ext uri="{FF2B5EF4-FFF2-40B4-BE49-F238E27FC236}">
                <a16:creationId xmlns:a16="http://schemas.microsoft.com/office/drawing/2014/main" id="{D455548C-3018-5C83-BEA1-E4B58D808F61}"/>
              </a:ext>
            </a:extLst>
          </p:cNvPr>
          <p:cNvSpPr>
            <a:spLocks noGrp="1"/>
          </p:cNvSpPr>
          <p:nvPr>
            <p:ph type="dt" sz="half" idx="10"/>
          </p:nvPr>
        </p:nvSpPr>
        <p:spPr/>
        <p:txBody>
          <a:bodyPr/>
          <a:lstStyle/>
          <a:p>
            <a:pPr>
              <a:spcAft>
                <a:spcPts val="600"/>
              </a:spcAft>
              <a:defRPr/>
            </a:pPr>
            <a:fld id="{B0E3C90E-37BC-8046-950D-113E7E89D829}" type="datetime1">
              <a:rPr lang="en-GB" altLang="en-US" smtClean="0"/>
              <a:pPr>
                <a:spcAft>
                  <a:spcPts val="600"/>
                </a:spcAft>
                <a:defRPr/>
              </a:pPr>
              <a:t>29/10/2025</a:t>
            </a:fld>
            <a:endParaRPr lang="en-GB" altLang="en-US"/>
          </a:p>
        </p:txBody>
      </p:sp>
      <p:sp>
        <p:nvSpPr>
          <p:cNvPr id="5" name="Slide Number Placeholder 4" hidden="1">
            <a:extLst>
              <a:ext uri="{FF2B5EF4-FFF2-40B4-BE49-F238E27FC236}">
                <a16:creationId xmlns:a16="http://schemas.microsoft.com/office/drawing/2014/main" id="{2ACB9C14-E3EE-ABBA-1CE7-0ECCD3B08C35}"/>
              </a:ext>
            </a:extLst>
          </p:cNvPr>
          <p:cNvSpPr>
            <a:spLocks noGrp="1"/>
          </p:cNvSpPr>
          <p:nvPr>
            <p:ph type="sldNum" sz="quarter" idx="12"/>
          </p:nvPr>
        </p:nvSpPr>
        <p:spPr/>
        <p:txBody>
          <a:bodyPr/>
          <a:lstStyle/>
          <a:p>
            <a:pPr>
              <a:spcAft>
                <a:spcPts val="600"/>
              </a:spcAft>
              <a:defRPr/>
            </a:pPr>
            <a:fld id="{6F52EE4E-2B97-6A43-BF79-DF5B5A071184}"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2692401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A4C0-B051-4B66-8288-726E6710F848}"/>
              </a:ext>
            </a:extLst>
          </p:cNvPr>
          <p:cNvSpPr>
            <a:spLocks noGrp="1"/>
          </p:cNvSpPr>
          <p:nvPr>
            <p:ph type="title"/>
          </p:nvPr>
        </p:nvSpPr>
        <p:spPr/>
        <p:txBody>
          <a:bodyPr/>
          <a:lstStyle/>
          <a:p>
            <a:r>
              <a:rPr lang="en-GB" sz="4000" b="1" i="0" u="none" strike="noStrike" dirty="0">
                <a:solidFill>
                  <a:srgbClr val="444444"/>
                </a:solidFill>
                <a:effectLst/>
              </a:rPr>
              <a:t>Insecure Attachment</a:t>
            </a:r>
            <a:br>
              <a:rPr lang="en-GB" b="0" i="0" u="none" strike="noStrike" dirty="0">
                <a:solidFill>
                  <a:srgbClr val="444444"/>
                </a:solidFill>
                <a:effectLst/>
                <a:latin typeface="ariata"/>
              </a:rPr>
            </a:br>
            <a:endParaRPr lang="en-US" dirty="0"/>
          </a:p>
        </p:txBody>
      </p:sp>
      <p:sp>
        <p:nvSpPr>
          <p:cNvPr id="3" name="Content Placeholder 2">
            <a:extLst>
              <a:ext uri="{FF2B5EF4-FFF2-40B4-BE49-F238E27FC236}">
                <a16:creationId xmlns:a16="http://schemas.microsoft.com/office/drawing/2014/main" id="{1AD69627-CB29-A963-ED35-9438B1F70FDC}"/>
              </a:ext>
            </a:extLst>
          </p:cNvPr>
          <p:cNvSpPr>
            <a:spLocks noGrp="1"/>
          </p:cNvSpPr>
          <p:nvPr>
            <p:ph idx="1"/>
          </p:nvPr>
        </p:nvSpPr>
        <p:spPr/>
        <p:txBody>
          <a:bodyPr/>
          <a:lstStyle/>
          <a:p>
            <a:pPr marL="0" indent="0" algn="ctr">
              <a:buNone/>
            </a:pPr>
            <a:r>
              <a:rPr lang="en-GB" sz="4400" b="1" i="0" u="none" strike="noStrike" dirty="0">
                <a:solidFill>
                  <a:srgbClr val="444444"/>
                </a:solidFill>
                <a:effectLst/>
              </a:rPr>
              <a:t>What Causes Insecure Attachment?</a:t>
            </a:r>
          </a:p>
          <a:p>
            <a:endParaRPr lang="en-US" dirty="0"/>
          </a:p>
        </p:txBody>
      </p:sp>
      <p:sp>
        <p:nvSpPr>
          <p:cNvPr id="4" name="Date Placeholder 3">
            <a:extLst>
              <a:ext uri="{FF2B5EF4-FFF2-40B4-BE49-F238E27FC236}">
                <a16:creationId xmlns:a16="http://schemas.microsoft.com/office/drawing/2014/main" id="{56F006B6-EBFB-98AB-D994-8B840CCB5CCB}"/>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45F1C9C0-131D-2DC1-8133-BBA0AE160F6A}"/>
              </a:ext>
            </a:extLst>
          </p:cNvPr>
          <p:cNvSpPr>
            <a:spLocks noGrp="1"/>
          </p:cNvSpPr>
          <p:nvPr>
            <p:ph type="sldNum" sz="quarter" idx="12"/>
          </p:nvPr>
        </p:nvSpPr>
        <p:spPr/>
        <p:txBody>
          <a:bodyPr/>
          <a:lstStyle/>
          <a:p>
            <a:pPr>
              <a:defRPr/>
            </a:pPr>
            <a:fld id="{6F52EE4E-2B97-6A43-BF79-DF5B5A071184}" type="slidenum">
              <a:rPr lang="en-GB" altLang="en-US" smtClean="0"/>
              <a:pPr>
                <a:defRPr/>
              </a:pPr>
              <a:t>26</a:t>
            </a:fld>
            <a:endParaRPr lang="en-GB" altLang="en-US"/>
          </a:p>
        </p:txBody>
      </p:sp>
    </p:spTree>
    <p:extLst>
      <p:ext uri="{BB962C8B-B14F-4D97-AF65-F5344CB8AC3E}">
        <p14:creationId xmlns:p14="http://schemas.microsoft.com/office/powerpoint/2010/main" val="817306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554D3-F6A8-1578-EB3F-47866B0999CD}"/>
              </a:ext>
            </a:extLst>
          </p:cNvPr>
          <p:cNvSpPr>
            <a:spLocks noGrp="1"/>
          </p:cNvSpPr>
          <p:nvPr>
            <p:ph type="title"/>
          </p:nvPr>
        </p:nvSpPr>
        <p:spPr>
          <a:xfrm>
            <a:off x="250825" y="274638"/>
            <a:ext cx="8641655" cy="1143000"/>
          </a:xfrm>
        </p:spPr>
        <p:txBody>
          <a:bodyPr wrap="square" anchor="ctr">
            <a:normAutofit fontScale="90000"/>
          </a:bodyPr>
          <a:lstStyle/>
          <a:p>
            <a:pPr>
              <a:lnSpc>
                <a:spcPct val="90000"/>
              </a:lnSpc>
            </a:pPr>
            <a:r>
              <a:rPr lang="en-GB" sz="4000" b="1" i="0" u="none" strike="noStrike" dirty="0">
                <a:effectLst/>
              </a:rPr>
              <a:t>Anxious attachment: </a:t>
            </a:r>
            <a:br>
              <a:rPr lang="en-GB" sz="2400" b="1" i="0" u="none" strike="noStrike" dirty="0">
                <a:effectLst/>
              </a:rPr>
            </a:br>
            <a:r>
              <a:rPr lang="en-GB" sz="2700" b="1" i="0" u="none" strike="noStrike" dirty="0">
                <a:effectLst/>
              </a:rPr>
              <a:t>The child perceives their needs to be met inconsistently</a:t>
            </a:r>
            <a:br>
              <a:rPr lang="en-GB" sz="2400" b="0" i="0" u="none" strike="noStrike" dirty="0">
                <a:effectLst/>
              </a:rPr>
            </a:br>
            <a:endParaRPr lang="en-US" sz="2400" dirty="0"/>
          </a:p>
        </p:txBody>
      </p:sp>
      <p:sp>
        <p:nvSpPr>
          <p:cNvPr id="3" name="Content Placeholder 2">
            <a:extLst>
              <a:ext uri="{FF2B5EF4-FFF2-40B4-BE49-F238E27FC236}">
                <a16:creationId xmlns:a16="http://schemas.microsoft.com/office/drawing/2014/main" id="{A306991A-4652-EF1E-ADF3-BF73D83D986A}"/>
              </a:ext>
            </a:extLst>
          </p:cNvPr>
          <p:cNvSpPr>
            <a:spLocks noGrp="1"/>
          </p:cNvSpPr>
          <p:nvPr>
            <p:ph sz="half" idx="1"/>
          </p:nvPr>
        </p:nvSpPr>
        <p:spPr>
          <a:xfrm>
            <a:off x="457200" y="1600201"/>
            <a:ext cx="4038600" cy="3989040"/>
          </a:xfrm>
        </p:spPr>
        <p:txBody>
          <a:bodyPr wrap="square" anchor="t">
            <a:normAutofit/>
          </a:bodyPr>
          <a:lstStyle/>
          <a:p>
            <a:r>
              <a:rPr lang="en-GB" sz="2600" b="0" i="0" u="none" strike="noStrike">
                <a:effectLst/>
                <a:highlight>
                  <a:srgbClr val="FFFFFF"/>
                </a:highlight>
              </a:rPr>
              <a:t>The manner in which the child’s needs are met leads them to feel like there’s an incoherence; sometimes their caregivers are responsive and attuned, and sometimes they’re absent or punitive.</a:t>
            </a:r>
            <a:endParaRPr lang="en-US" sz="2600"/>
          </a:p>
        </p:txBody>
      </p:sp>
      <p:pic>
        <p:nvPicPr>
          <p:cNvPr id="3074" name="Picture 2" descr="A close-up of a person hugging a child&#10;&#10;AI-generated content may be incorrect.">
            <a:extLst>
              <a:ext uri="{FF2B5EF4-FFF2-40B4-BE49-F238E27FC236}">
                <a16:creationId xmlns:a16="http://schemas.microsoft.com/office/drawing/2014/main" id="{DEBCDDE6-B27A-A3AE-16CF-0288EA643A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258" r="8414" b="-3"/>
          <a:stretch>
            <a:fillRect/>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534467C-27B2-B1D8-0025-FB568264018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0E3C90E-37BC-8046-950D-113E7E89D829}" type="datetime1">
              <a:rPr lang="en-GB" altLang="en-US" sz="900" smtClean="0"/>
              <a:pPr>
                <a:lnSpc>
                  <a:spcPct val="90000"/>
                </a:lnSpc>
                <a:spcAft>
                  <a:spcPts val="600"/>
                </a:spcAft>
                <a:defRPr/>
              </a:pPr>
              <a:t>29/10/2025</a:t>
            </a:fld>
            <a:endParaRPr lang="en-GB" altLang="en-US" sz="900"/>
          </a:p>
        </p:txBody>
      </p:sp>
      <p:sp>
        <p:nvSpPr>
          <p:cNvPr id="5" name="Slide Number Placeholder 4">
            <a:extLst>
              <a:ext uri="{FF2B5EF4-FFF2-40B4-BE49-F238E27FC236}">
                <a16:creationId xmlns:a16="http://schemas.microsoft.com/office/drawing/2014/main" id="{CA2BB5CA-380E-FA7C-E045-B3A9EF5AEA7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F52EE4E-2B97-6A43-BF79-DF5B5A071184}"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74598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E85B6-AFAA-A992-F515-7D25E89CEE68}"/>
              </a:ext>
            </a:extLst>
          </p:cNvPr>
          <p:cNvSpPr>
            <a:spLocks noGrp="1"/>
          </p:cNvSpPr>
          <p:nvPr>
            <p:ph type="title"/>
          </p:nvPr>
        </p:nvSpPr>
        <p:spPr>
          <a:xfrm>
            <a:off x="125412" y="333376"/>
            <a:ext cx="8893175" cy="912416"/>
          </a:xfrm>
        </p:spPr>
        <p:txBody>
          <a:bodyPr/>
          <a:lstStyle/>
          <a:p>
            <a:r>
              <a:rPr lang="en-GB" sz="4000" b="1" i="0" u="none" strike="noStrike" dirty="0">
                <a:solidFill>
                  <a:srgbClr val="444444"/>
                </a:solidFill>
                <a:effectLst/>
              </a:rPr>
              <a:t>Avoidant attachment: </a:t>
            </a:r>
            <a:br>
              <a:rPr lang="en-GB" sz="4000" b="1" i="0" u="none" strike="noStrike" dirty="0">
                <a:solidFill>
                  <a:srgbClr val="444444"/>
                </a:solidFill>
                <a:effectLst/>
              </a:rPr>
            </a:br>
            <a:r>
              <a:rPr lang="en-GB" sz="3200" b="1" dirty="0">
                <a:solidFill>
                  <a:srgbClr val="444444"/>
                </a:solidFill>
              </a:rPr>
              <a:t>C</a:t>
            </a:r>
            <a:r>
              <a:rPr lang="en-GB" sz="3200" b="1" i="0" u="none" strike="noStrike" dirty="0">
                <a:solidFill>
                  <a:srgbClr val="444444"/>
                </a:solidFill>
                <a:effectLst/>
              </a:rPr>
              <a:t>hild perceives their needs to be rejected</a:t>
            </a:r>
            <a:br>
              <a:rPr lang="en-GB" sz="3200" b="0" i="0" u="none" strike="noStrike" dirty="0">
                <a:solidFill>
                  <a:srgbClr val="444444"/>
                </a:solidFill>
                <a:effectLst/>
                <a:latin typeface="ariata"/>
              </a:rPr>
            </a:br>
            <a:endParaRPr lang="en-US" sz="3200" dirty="0"/>
          </a:p>
        </p:txBody>
      </p:sp>
      <p:sp>
        <p:nvSpPr>
          <p:cNvPr id="3" name="Content Placeholder 2">
            <a:extLst>
              <a:ext uri="{FF2B5EF4-FFF2-40B4-BE49-F238E27FC236}">
                <a16:creationId xmlns:a16="http://schemas.microsoft.com/office/drawing/2014/main" id="{A346B98D-88FD-CA24-E0D3-7134C5C6FCA8}"/>
              </a:ext>
            </a:extLst>
          </p:cNvPr>
          <p:cNvSpPr>
            <a:spLocks noGrp="1"/>
          </p:cNvSpPr>
          <p:nvPr>
            <p:ph idx="1"/>
          </p:nvPr>
        </p:nvSpPr>
        <p:spPr>
          <a:xfrm>
            <a:off x="134890" y="1196751"/>
            <a:ext cx="4793454" cy="5661249"/>
          </a:xfrm>
        </p:spPr>
        <p:txBody>
          <a:bodyPr/>
          <a:lstStyle/>
          <a:p>
            <a:r>
              <a:rPr lang="en-GB" sz="2800" b="0" i="0" u="none" strike="noStrike" dirty="0">
                <a:effectLst/>
                <a:highlight>
                  <a:srgbClr val="FFFFFF"/>
                </a:highlight>
              </a:rPr>
              <a:t>The child feels that their needs, particularly emotional ones, are being rejected or ignored. They may feel that they are not appreciated or understood for who they are. </a:t>
            </a:r>
          </a:p>
          <a:p>
            <a:r>
              <a:rPr lang="en-GB" sz="2800" b="0" i="0" u="none" strike="noStrike" dirty="0">
                <a:effectLst/>
                <a:highlight>
                  <a:srgbClr val="FFFFFF"/>
                </a:highlight>
              </a:rPr>
              <a:t>To maintain proximity to caregivers, they shut down their attachment system and develop a premature sense of self-reliance.</a:t>
            </a:r>
            <a:endParaRPr lang="en-US" sz="2800" dirty="0"/>
          </a:p>
        </p:txBody>
      </p:sp>
      <p:sp>
        <p:nvSpPr>
          <p:cNvPr id="4" name="Date Placeholder 3">
            <a:extLst>
              <a:ext uri="{FF2B5EF4-FFF2-40B4-BE49-F238E27FC236}">
                <a16:creationId xmlns:a16="http://schemas.microsoft.com/office/drawing/2014/main" id="{BD7F30D4-6B4C-F573-FC1E-4750D8BA7BC9}"/>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8979AC68-BEED-AF33-13F4-D096F92733B9}"/>
              </a:ext>
            </a:extLst>
          </p:cNvPr>
          <p:cNvSpPr>
            <a:spLocks noGrp="1"/>
          </p:cNvSpPr>
          <p:nvPr>
            <p:ph type="sldNum" sz="quarter" idx="12"/>
          </p:nvPr>
        </p:nvSpPr>
        <p:spPr/>
        <p:txBody>
          <a:bodyPr/>
          <a:lstStyle/>
          <a:p>
            <a:pPr>
              <a:defRPr/>
            </a:pPr>
            <a:fld id="{6F52EE4E-2B97-6A43-BF79-DF5B5A071184}" type="slidenum">
              <a:rPr lang="en-GB" altLang="en-US" smtClean="0"/>
              <a:pPr>
                <a:defRPr/>
              </a:pPr>
              <a:t>28</a:t>
            </a:fld>
            <a:endParaRPr lang="en-GB" altLang="en-US"/>
          </a:p>
        </p:txBody>
      </p:sp>
      <p:sp>
        <p:nvSpPr>
          <p:cNvPr id="7" name="AutoShape 4" descr="Avoidant Attachment: The Definitive Guide (W/ Video Examples)">
            <a:extLst>
              <a:ext uri="{FF2B5EF4-FFF2-40B4-BE49-F238E27FC236}">
                <a16:creationId xmlns:a16="http://schemas.microsoft.com/office/drawing/2014/main" id="{B9275C52-72B4-9280-BD89-66D817FA8EE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4" name="Picture 8">
            <a:extLst>
              <a:ext uri="{FF2B5EF4-FFF2-40B4-BE49-F238E27FC236}">
                <a16:creationId xmlns:a16="http://schemas.microsoft.com/office/drawing/2014/main" id="{8862FF26-96B0-360A-6529-13F739A34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343" y="1844824"/>
            <a:ext cx="4080768" cy="4080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876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A2D981-DBCA-7893-E9D7-FA30F3B71C86}"/>
              </a:ext>
            </a:extLst>
          </p:cNvPr>
          <p:cNvPicPr>
            <a:picLocks noChangeAspect="1"/>
          </p:cNvPicPr>
          <p:nvPr/>
        </p:nvPicPr>
        <p:blipFill>
          <a:blip r:embed="rId2"/>
          <a:stretch>
            <a:fillRect/>
          </a:stretch>
        </p:blipFill>
        <p:spPr>
          <a:xfrm>
            <a:off x="0" y="67733"/>
            <a:ext cx="9168014" cy="5661248"/>
          </a:xfrm>
          <a:prstGeom prst="rect">
            <a:avLst/>
          </a:prstGeom>
          <a:noFill/>
        </p:spPr>
      </p:pic>
      <p:sp>
        <p:nvSpPr>
          <p:cNvPr id="4" name="Date Placeholder 3" hidden="1">
            <a:extLst>
              <a:ext uri="{FF2B5EF4-FFF2-40B4-BE49-F238E27FC236}">
                <a16:creationId xmlns:a16="http://schemas.microsoft.com/office/drawing/2014/main" id="{604D98A7-A134-B653-0C7E-7B46F475D12E}"/>
              </a:ext>
            </a:extLst>
          </p:cNvPr>
          <p:cNvSpPr>
            <a:spLocks noGrp="1"/>
          </p:cNvSpPr>
          <p:nvPr>
            <p:ph type="dt" sz="half" idx="10"/>
          </p:nvPr>
        </p:nvSpPr>
        <p:spPr/>
        <p:txBody>
          <a:bodyPr/>
          <a:lstStyle/>
          <a:p>
            <a:pPr>
              <a:spcAft>
                <a:spcPts val="600"/>
              </a:spcAft>
              <a:defRPr/>
            </a:pPr>
            <a:fld id="{B0E3C90E-37BC-8046-950D-113E7E89D829}" type="datetime1">
              <a:rPr lang="en-GB" altLang="en-US" smtClean="0"/>
              <a:pPr>
                <a:spcAft>
                  <a:spcPts val="600"/>
                </a:spcAft>
                <a:defRPr/>
              </a:pPr>
              <a:t>29/10/2025</a:t>
            </a:fld>
            <a:endParaRPr lang="en-GB" altLang="en-US"/>
          </a:p>
        </p:txBody>
      </p:sp>
      <p:sp>
        <p:nvSpPr>
          <p:cNvPr id="5" name="Slide Number Placeholder 4" hidden="1">
            <a:extLst>
              <a:ext uri="{FF2B5EF4-FFF2-40B4-BE49-F238E27FC236}">
                <a16:creationId xmlns:a16="http://schemas.microsoft.com/office/drawing/2014/main" id="{CCDC76F7-7093-81C4-B838-30066108B1B0}"/>
              </a:ext>
            </a:extLst>
          </p:cNvPr>
          <p:cNvSpPr>
            <a:spLocks noGrp="1"/>
          </p:cNvSpPr>
          <p:nvPr>
            <p:ph type="sldNum" sz="quarter" idx="12"/>
          </p:nvPr>
        </p:nvSpPr>
        <p:spPr/>
        <p:txBody>
          <a:bodyPr/>
          <a:lstStyle/>
          <a:p>
            <a:pPr>
              <a:spcAft>
                <a:spcPts val="600"/>
              </a:spcAft>
              <a:defRPr/>
            </a:pPr>
            <a:fld id="{6F52EE4E-2B97-6A43-BF79-DF5B5A071184}"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25145999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6D0F-5FAA-454C-D058-E3E80A039515}"/>
              </a:ext>
            </a:extLst>
          </p:cNvPr>
          <p:cNvSpPr>
            <a:spLocks noGrp="1"/>
          </p:cNvSpPr>
          <p:nvPr>
            <p:ph type="title"/>
          </p:nvPr>
        </p:nvSpPr>
        <p:spPr>
          <a:xfrm>
            <a:off x="432213" y="340571"/>
            <a:ext cx="8229600" cy="935383"/>
          </a:xfrm>
        </p:spPr>
        <p:txBody>
          <a:bodyPr wrap="square" anchor="ctr">
            <a:normAutofit fontScale="90000"/>
          </a:bodyPr>
          <a:lstStyle/>
          <a:p>
            <a:pPr fontAlgn="base">
              <a:lnSpc>
                <a:spcPct val="90000"/>
              </a:lnSpc>
            </a:pPr>
            <a:r>
              <a:rPr lang="en-GB" sz="3600" b="1" i="0" u="none" strike="noStrike" dirty="0">
                <a:effectLst/>
              </a:rPr>
              <a:t>Disorganized attachment: </a:t>
            </a:r>
            <a:br>
              <a:rPr lang="en-GB" sz="1800" b="1" i="0" u="none" strike="noStrike" dirty="0">
                <a:effectLst/>
              </a:rPr>
            </a:br>
            <a:r>
              <a:rPr lang="en-GB" sz="2700" b="1" i="0" u="none" strike="noStrike" dirty="0">
                <a:effectLst/>
              </a:rPr>
              <a:t>The child </a:t>
            </a:r>
            <a:r>
              <a:rPr lang="en-GB" sz="2700" b="1" dirty="0"/>
              <a:t>experiences</a:t>
            </a:r>
            <a:r>
              <a:rPr lang="en-GB" sz="2700" b="1" i="0" u="none" strike="noStrike" dirty="0">
                <a:effectLst/>
              </a:rPr>
              <a:t> fear</a:t>
            </a:r>
            <a:br>
              <a:rPr lang="en-GB" sz="1800" b="0" i="0" u="none" strike="noStrike" dirty="0">
                <a:effectLst/>
              </a:rPr>
            </a:br>
            <a:br>
              <a:rPr lang="en-GB" sz="1800" dirty="0"/>
            </a:br>
            <a:endParaRPr lang="en-US" sz="1800" dirty="0"/>
          </a:p>
        </p:txBody>
      </p:sp>
      <p:pic>
        <p:nvPicPr>
          <p:cNvPr id="6146" name="Picture 2" descr="A child sitting on the ground crying&#10;&#10;AI-generated content may be incorrect.">
            <a:extLst>
              <a:ext uri="{FF2B5EF4-FFF2-40B4-BE49-F238E27FC236}">
                <a16:creationId xmlns:a16="http://schemas.microsoft.com/office/drawing/2014/main" id="{3D686A53-DE88-C4D1-219D-68A1FDD364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9260" b="1"/>
          <a:stretch>
            <a:fillRect/>
          </a:stretch>
        </p:blipFill>
        <p:spPr bwMode="auto">
          <a:xfrm>
            <a:off x="457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0E62A3-6B2C-02D5-040D-7C9C10715F1D}"/>
              </a:ext>
            </a:extLst>
          </p:cNvPr>
          <p:cNvSpPr>
            <a:spLocks noGrp="1"/>
          </p:cNvSpPr>
          <p:nvPr>
            <p:ph sz="half" idx="2"/>
          </p:nvPr>
        </p:nvSpPr>
        <p:spPr>
          <a:xfrm>
            <a:off x="4648200" y="1268760"/>
            <a:ext cx="4388296" cy="4464496"/>
          </a:xfrm>
        </p:spPr>
        <p:txBody>
          <a:bodyPr wrap="square" anchor="t">
            <a:normAutofit/>
          </a:bodyPr>
          <a:lstStyle/>
          <a:p>
            <a:pPr fontAlgn="base">
              <a:lnSpc>
                <a:spcPct val="90000"/>
              </a:lnSpc>
            </a:pPr>
            <a:r>
              <a:rPr lang="en-GB" sz="2400" b="0" i="0" u="none" strike="noStrike" dirty="0">
                <a:effectLst/>
              </a:rPr>
              <a:t>This sense of fear can come from alarm-inducing situations, such as traumatic events (for example, a caregiver acting chaotically). </a:t>
            </a:r>
          </a:p>
          <a:p>
            <a:pPr fontAlgn="base">
              <a:lnSpc>
                <a:spcPct val="90000"/>
              </a:lnSpc>
            </a:pPr>
            <a:r>
              <a:rPr lang="en-GB" sz="2400" b="0" i="0" u="none" strike="noStrike" dirty="0">
                <a:effectLst/>
              </a:rPr>
              <a:t>However, a sense of fear can also arise from situations that induce feelings of rejection or neglect, or ones that result in the feeling of being unloved or unprotected.</a:t>
            </a:r>
          </a:p>
          <a:p>
            <a:pPr>
              <a:lnSpc>
                <a:spcPct val="90000"/>
              </a:lnSpc>
            </a:pPr>
            <a:endParaRPr lang="en-US" sz="2200" dirty="0"/>
          </a:p>
        </p:txBody>
      </p:sp>
      <p:sp>
        <p:nvSpPr>
          <p:cNvPr id="4" name="Date Placeholder 3">
            <a:extLst>
              <a:ext uri="{FF2B5EF4-FFF2-40B4-BE49-F238E27FC236}">
                <a16:creationId xmlns:a16="http://schemas.microsoft.com/office/drawing/2014/main" id="{31F2306D-AE6A-3ED3-DD7D-F9B5C2EE88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0E3C90E-37BC-8046-950D-113E7E89D829}" type="datetime1">
              <a:rPr lang="en-GB" altLang="en-US" sz="900" smtClean="0"/>
              <a:pPr>
                <a:lnSpc>
                  <a:spcPct val="90000"/>
                </a:lnSpc>
                <a:spcAft>
                  <a:spcPts val="600"/>
                </a:spcAft>
                <a:defRPr/>
              </a:pPr>
              <a:t>29/10/2025</a:t>
            </a:fld>
            <a:endParaRPr lang="en-GB" altLang="en-US" sz="900"/>
          </a:p>
        </p:txBody>
      </p:sp>
      <p:sp>
        <p:nvSpPr>
          <p:cNvPr id="5" name="Slide Number Placeholder 4">
            <a:extLst>
              <a:ext uri="{FF2B5EF4-FFF2-40B4-BE49-F238E27FC236}">
                <a16:creationId xmlns:a16="http://schemas.microsoft.com/office/drawing/2014/main" id="{DCB02318-81B6-F4D1-F275-19C3FB18A38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F52EE4E-2B97-6A43-BF79-DF5B5A071184}"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32794533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10084-140F-5574-B886-AAFE913F737E}"/>
              </a:ext>
            </a:extLst>
          </p:cNvPr>
          <p:cNvSpPr>
            <a:spLocks noGrp="1"/>
          </p:cNvSpPr>
          <p:nvPr>
            <p:ph type="title"/>
          </p:nvPr>
        </p:nvSpPr>
        <p:spPr/>
        <p:txBody>
          <a:bodyPr/>
          <a:lstStyle/>
          <a:p>
            <a:r>
              <a:rPr lang="en-GB" sz="4000" b="1" dirty="0">
                <a:solidFill>
                  <a:srgbClr val="111111"/>
                </a:solidFill>
              </a:rPr>
              <a:t>T</a:t>
            </a:r>
            <a:r>
              <a:rPr lang="en-GB" sz="4000" b="1" i="0" u="none" strike="noStrike" dirty="0">
                <a:solidFill>
                  <a:srgbClr val="111111"/>
                </a:solidFill>
                <a:effectLst/>
              </a:rPr>
              <a:t>he long-term effects of early relationships</a:t>
            </a:r>
            <a:endParaRPr lang="en-US" sz="4000" b="1" dirty="0"/>
          </a:p>
        </p:txBody>
      </p:sp>
      <p:sp>
        <p:nvSpPr>
          <p:cNvPr id="3" name="Content Placeholder 2">
            <a:extLst>
              <a:ext uri="{FF2B5EF4-FFF2-40B4-BE49-F238E27FC236}">
                <a16:creationId xmlns:a16="http://schemas.microsoft.com/office/drawing/2014/main" id="{38456E3C-B726-81EB-99EF-0BFBCDF086B9}"/>
              </a:ext>
            </a:extLst>
          </p:cNvPr>
          <p:cNvSpPr>
            <a:spLocks noGrp="1"/>
          </p:cNvSpPr>
          <p:nvPr>
            <p:ph idx="1"/>
          </p:nvPr>
        </p:nvSpPr>
        <p:spPr/>
        <p:txBody>
          <a:bodyPr/>
          <a:lstStyle/>
          <a:p>
            <a:pPr algn="l"/>
            <a:r>
              <a:rPr lang="en-GB" sz="2800" b="0" i="0" u="none" strike="noStrike" dirty="0">
                <a:solidFill>
                  <a:srgbClr val="111111"/>
                </a:solidFill>
                <a:effectLst/>
              </a:rPr>
              <a:t>Bowlby’s ideas challenged the prevailing belief that infants’ attachment to mothers was primarily based on food provision. Instead, he emphasised the importance of responsive, sensitive caregiving (Bowlby, 1988).</a:t>
            </a:r>
          </a:p>
          <a:p>
            <a:pPr algn="l"/>
            <a:r>
              <a:rPr lang="en-GB" sz="2800" b="0" i="0" u="none" strike="noStrike" dirty="0">
                <a:solidFill>
                  <a:srgbClr val="111111"/>
                </a:solidFill>
                <a:effectLst/>
              </a:rPr>
              <a:t>His work laid the foundation for understanding the long-term effects of early relationships on social and emotional development. </a:t>
            </a:r>
          </a:p>
          <a:p>
            <a:endParaRPr lang="en-US" dirty="0"/>
          </a:p>
        </p:txBody>
      </p:sp>
      <p:sp>
        <p:nvSpPr>
          <p:cNvPr id="4" name="Date Placeholder 3">
            <a:extLst>
              <a:ext uri="{FF2B5EF4-FFF2-40B4-BE49-F238E27FC236}">
                <a16:creationId xmlns:a16="http://schemas.microsoft.com/office/drawing/2014/main" id="{0B1A7E65-F724-B6E5-95C5-95D72920DC1B}"/>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E707A8FF-3428-A342-BD16-10B912D87923}"/>
              </a:ext>
            </a:extLst>
          </p:cNvPr>
          <p:cNvSpPr>
            <a:spLocks noGrp="1"/>
          </p:cNvSpPr>
          <p:nvPr>
            <p:ph type="sldNum" sz="quarter" idx="12"/>
          </p:nvPr>
        </p:nvSpPr>
        <p:spPr/>
        <p:txBody>
          <a:bodyPr/>
          <a:lstStyle/>
          <a:p>
            <a:pPr>
              <a:defRPr/>
            </a:pPr>
            <a:fld id="{6F52EE4E-2B97-6A43-BF79-DF5B5A071184}" type="slidenum">
              <a:rPr lang="en-GB" altLang="en-US" smtClean="0"/>
              <a:pPr>
                <a:defRPr/>
              </a:pPr>
              <a:t>31</a:t>
            </a:fld>
            <a:endParaRPr lang="en-GB" altLang="en-US"/>
          </a:p>
        </p:txBody>
      </p:sp>
    </p:spTree>
    <p:extLst>
      <p:ext uri="{BB962C8B-B14F-4D97-AF65-F5344CB8AC3E}">
        <p14:creationId xmlns:p14="http://schemas.microsoft.com/office/powerpoint/2010/main" val="30638312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4BC7-21E4-7BF2-FEA7-6451AF812C29}"/>
              </a:ext>
            </a:extLst>
          </p:cNvPr>
          <p:cNvSpPr>
            <a:spLocks noGrp="1"/>
          </p:cNvSpPr>
          <p:nvPr>
            <p:ph type="title"/>
          </p:nvPr>
        </p:nvSpPr>
        <p:spPr/>
        <p:txBody>
          <a:bodyPr/>
          <a:lstStyle/>
          <a:p>
            <a:r>
              <a:rPr lang="en-US" b="1" dirty="0"/>
              <a:t>Video: </a:t>
            </a:r>
          </a:p>
        </p:txBody>
      </p:sp>
      <p:pic>
        <p:nvPicPr>
          <p:cNvPr id="6" name="Online Media 5" descr="The Attachment Theory: How Childhood Affects Life">
            <a:hlinkClick r:id="" action="ppaction://media"/>
            <a:extLst>
              <a:ext uri="{FF2B5EF4-FFF2-40B4-BE49-F238E27FC236}">
                <a16:creationId xmlns:a16="http://schemas.microsoft.com/office/drawing/2014/main" id="{D9EEC3B3-94F3-532D-5B66-F2E33C6E6794}"/>
              </a:ext>
            </a:extLst>
          </p:cNvPr>
          <p:cNvPicPr>
            <a:picLocks noGrp="1" noRot="1" noChangeAspect="1"/>
          </p:cNvPicPr>
          <p:nvPr>
            <p:ph idx="1"/>
            <a:videoFile r:link="rId1"/>
          </p:nvPr>
        </p:nvPicPr>
        <p:blipFill>
          <a:blip r:embed="rId3"/>
          <a:stretch>
            <a:fillRect/>
          </a:stretch>
        </p:blipFill>
        <p:spPr>
          <a:xfrm>
            <a:off x="1222375" y="1395543"/>
            <a:ext cx="6931025" cy="3916363"/>
          </a:xfrm>
          <a:prstGeom prst="rect">
            <a:avLst/>
          </a:prstGeom>
        </p:spPr>
      </p:pic>
      <p:sp>
        <p:nvSpPr>
          <p:cNvPr id="4" name="Date Placeholder 3">
            <a:extLst>
              <a:ext uri="{FF2B5EF4-FFF2-40B4-BE49-F238E27FC236}">
                <a16:creationId xmlns:a16="http://schemas.microsoft.com/office/drawing/2014/main" id="{FE8514F0-DC12-F460-AF19-A97D5BB32261}"/>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BBE61FF9-A6E3-64A7-92C6-AB4715AD4390}"/>
              </a:ext>
            </a:extLst>
          </p:cNvPr>
          <p:cNvSpPr>
            <a:spLocks noGrp="1"/>
          </p:cNvSpPr>
          <p:nvPr>
            <p:ph type="sldNum" sz="quarter" idx="12"/>
          </p:nvPr>
        </p:nvSpPr>
        <p:spPr/>
        <p:txBody>
          <a:bodyPr/>
          <a:lstStyle/>
          <a:p>
            <a:pPr>
              <a:defRPr/>
            </a:pPr>
            <a:fld id="{6F52EE4E-2B97-6A43-BF79-DF5B5A071184}" type="slidenum">
              <a:rPr lang="en-GB" altLang="en-US" smtClean="0"/>
              <a:pPr>
                <a:defRPr/>
              </a:pPr>
              <a:t>32</a:t>
            </a:fld>
            <a:endParaRPr lang="en-GB" altLang="en-US"/>
          </a:p>
        </p:txBody>
      </p:sp>
      <p:sp>
        <p:nvSpPr>
          <p:cNvPr id="7" name="TextBox 6">
            <a:extLst>
              <a:ext uri="{FF2B5EF4-FFF2-40B4-BE49-F238E27FC236}">
                <a16:creationId xmlns:a16="http://schemas.microsoft.com/office/drawing/2014/main" id="{C9FE065B-3BCD-A6D9-4CF4-B1AC9E285765}"/>
              </a:ext>
            </a:extLst>
          </p:cNvPr>
          <p:cNvSpPr txBox="1"/>
          <p:nvPr/>
        </p:nvSpPr>
        <p:spPr>
          <a:xfrm>
            <a:off x="1938131" y="5373216"/>
            <a:ext cx="6018420" cy="369332"/>
          </a:xfrm>
          <a:prstGeom prst="rect">
            <a:avLst/>
          </a:prstGeom>
          <a:noFill/>
        </p:spPr>
        <p:txBody>
          <a:bodyPr wrap="square" rtlCol="0">
            <a:spAutoFit/>
          </a:bodyPr>
          <a:lstStyle/>
          <a:p>
            <a:r>
              <a:rPr lang="en-US" dirty="0">
                <a:hlinkClick r:id="rId4"/>
              </a:rPr>
              <a:t>https://youtu.be/WjOowWxOXCg?si=CJpfjPK79yVNlsEY</a:t>
            </a:r>
            <a:r>
              <a:rPr lang="en-US" dirty="0"/>
              <a:t> </a:t>
            </a:r>
          </a:p>
        </p:txBody>
      </p:sp>
    </p:spTree>
    <p:extLst>
      <p:ext uri="{BB962C8B-B14F-4D97-AF65-F5344CB8AC3E}">
        <p14:creationId xmlns:p14="http://schemas.microsoft.com/office/powerpoint/2010/main" val="173601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0634C-42E3-701F-C287-F6120F3AC900}"/>
              </a:ext>
            </a:extLst>
          </p:cNvPr>
          <p:cNvSpPr>
            <a:spLocks noGrp="1"/>
          </p:cNvSpPr>
          <p:nvPr>
            <p:ph type="title"/>
          </p:nvPr>
        </p:nvSpPr>
        <p:spPr>
          <a:xfrm>
            <a:off x="457200" y="274638"/>
            <a:ext cx="8229600" cy="1642194"/>
          </a:xfrm>
        </p:spPr>
        <p:txBody>
          <a:bodyPr/>
          <a:lstStyle/>
          <a:p>
            <a:r>
              <a:rPr lang="en-GB" sz="4000" b="1" i="0" u="none" strike="noStrike" dirty="0">
                <a:effectLst/>
              </a:rPr>
              <a:t>Engaging Families and Communities</a:t>
            </a:r>
            <a:br>
              <a:rPr lang="en-GB" b="1" i="0" u="none" strike="noStrike" dirty="0">
                <a:effectLst/>
                <a:latin typeface="Noto Sans" panose="020B0502040504020204" pitchFamily="34" charset="0"/>
              </a:rPr>
            </a:br>
            <a:endParaRPr lang="en-US" dirty="0"/>
          </a:p>
        </p:txBody>
      </p:sp>
      <p:sp>
        <p:nvSpPr>
          <p:cNvPr id="3" name="Content Placeholder 2">
            <a:extLst>
              <a:ext uri="{FF2B5EF4-FFF2-40B4-BE49-F238E27FC236}">
                <a16:creationId xmlns:a16="http://schemas.microsoft.com/office/drawing/2014/main" id="{89DBA10F-F3D9-61DC-D8A7-75CA6D55B2DA}"/>
              </a:ext>
            </a:extLst>
          </p:cNvPr>
          <p:cNvSpPr>
            <a:spLocks noGrp="1"/>
          </p:cNvSpPr>
          <p:nvPr>
            <p:ph idx="1"/>
          </p:nvPr>
        </p:nvSpPr>
        <p:spPr/>
        <p:txBody>
          <a:bodyPr/>
          <a:lstStyle/>
          <a:p>
            <a:pPr algn="l">
              <a:buFont typeface="Arial" panose="020B0604020202020204" pitchFamily="34" charset="0"/>
              <a:buChar char="•"/>
            </a:pPr>
            <a:r>
              <a:rPr lang="en-GB" sz="2800" b="1" i="0" u="none" strike="noStrike" dirty="0">
                <a:solidFill>
                  <a:srgbClr val="111111"/>
                </a:solidFill>
                <a:effectLst/>
              </a:rPr>
              <a:t>Educating parents on attachment:</a:t>
            </a:r>
            <a:r>
              <a:rPr lang="en-GB" sz="2800" b="0" i="0" u="none" strike="noStrike" dirty="0">
                <a:solidFill>
                  <a:srgbClr val="111111"/>
                </a:solidFill>
                <a:effectLst/>
              </a:rPr>
              <a:t> Provide workshops and resources to help parents understand the importance of secure attachments.</a:t>
            </a:r>
          </a:p>
          <a:p>
            <a:endParaRPr lang="en-US" dirty="0"/>
          </a:p>
        </p:txBody>
      </p:sp>
      <p:sp>
        <p:nvSpPr>
          <p:cNvPr id="4" name="Date Placeholder 3">
            <a:extLst>
              <a:ext uri="{FF2B5EF4-FFF2-40B4-BE49-F238E27FC236}">
                <a16:creationId xmlns:a16="http://schemas.microsoft.com/office/drawing/2014/main" id="{1C9B99FB-F343-BF4B-C69A-C51710CDE587}"/>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09774AD0-8383-9BBF-AE26-AA6E05FDCC1C}"/>
              </a:ext>
            </a:extLst>
          </p:cNvPr>
          <p:cNvSpPr>
            <a:spLocks noGrp="1"/>
          </p:cNvSpPr>
          <p:nvPr>
            <p:ph type="sldNum" sz="quarter" idx="12"/>
          </p:nvPr>
        </p:nvSpPr>
        <p:spPr/>
        <p:txBody>
          <a:bodyPr/>
          <a:lstStyle/>
          <a:p>
            <a:pPr>
              <a:defRPr/>
            </a:pPr>
            <a:fld id="{6F52EE4E-2B97-6A43-BF79-DF5B5A071184}" type="slidenum">
              <a:rPr lang="en-GB" altLang="en-US" smtClean="0"/>
              <a:pPr>
                <a:defRPr/>
              </a:pPr>
              <a:t>33</a:t>
            </a:fld>
            <a:endParaRPr lang="en-GB" altLang="en-US"/>
          </a:p>
        </p:txBody>
      </p:sp>
      <p:pic>
        <p:nvPicPr>
          <p:cNvPr id="7" name="Picture 6" descr="A person holding a baby&#10;&#10;Description automatically generated">
            <a:extLst>
              <a:ext uri="{FF2B5EF4-FFF2-40B4-BE49-F238E27FC236}">
                <a16:creationId xmlns:a16="http://schemas.microsoft.com/office/drawing/2014/main" id="{CFD65E28-E633-231C-4B38-CC57FC43E9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3558717"/>
            <a:ext cx="3164210" cy="1864318"/>
          </a:xfrm>
          <a:prstGeom prst="rect">
            <a:avLst/>
          </a:prstGeom>
        </p:spPr>
      </p:pic>
    </p:spTree>
    <p:extLst>
      <p:ext uri="{BB962C8B-B14F-4D97-AF65-F5344CB8AC3E}">
        <p14:creationId xmlns:p14="http://schemas.microsoft.com/office/powerpoint/2010/main" val="1296305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64B77-6097-EC49-8331-329C12FE8B78}"/>
              </a:ext>
            </a:extLst>
          </p:cNvPr>
          <p:cNvSpPr>
            <a:spLocks noGrp="1"/>
          </p:cNvSpPr>
          <p:nvPr>
            <p:ph type="title"/>
          </p:nvPr>
        </p:nvSpPr>
        <p:spPr/>
        <p:txBody>
          <a:bodyPr/>
          <a:lstStyle/>
          <a:p>
            <a:r>
              <a:rPr lang="en-US" sz="4000" b="1"/>
              <a:t>Example 1</a:t>
            </a:r>
            <a:endParaRPr lang="en-US" sz="4000" b="1" dirty="0"/>
          </a:p>
        </p:txBody>
      </p:sp>
      <p:sp>
        <p:nvSpPr>
          <p:cNvPr id="3" name="Content Placeholder 2">
            <a:extLst>
              <a:ext uri="{FF2B5EF4-FFF2-40B4-BE49-F238E27FC236}">
                <a16:creationId xmlns:a16="http://schemas.microsoft.com/office/drawing/2014/main" id="{24EE089C-1171-8CE8-645B-3ECDB7AC802D}"/>
              </a:ext>
            </a:extLst>
          </p:cNvPr>
          <p:cNvSpPr>
            <a:spLocks noGrp="1"/>
          </p:cNvSpPr>
          <p:nvPr>
            <p:ph idx="1"/>
          </p:nvPr>
        </p:nvSpPr>
        <p:spPr>
          <a:xfrm>
            <a:off x="457200" y="1268760"/>
            <a:ext cx="8229600" cy="4248473"/>
          </a:xfrm>
        </p:spPr>
        <p:txBody>
          <a:bodyPr/>
          <a:lstStyle/>
          <a:p>
            <a:pPr algn="l"/>
            <a:r>
              <a:rPr lang="en-GB" sz="2800" b="0" i="0" u="none" strike="noStrike">
                <a:solidFill>
                  <a:srgbClr val="111111"/>
                </a:solidFill>
                <a:effectLst/>
              </a:rPr>
              <a:t>A Children’s Centre in Liverpool offers monthly ‘Attachment Cafes’ where parents learn about attachment theory and discuss practical strategies for building secure relationships with their children.</a:t>
            </a:r>
          </a:p>
          <a:p>
            <a:pPr algn="l">
              <a:buFont typeface="Arial" panose="020B0604020202020204" pitchFamily="34" charset="0"/>
              <a:buChar char="•"/>
            </a:pPr>
            <a:r>
              <a:rPr lang="en-GB" sz="2800" b="1" i="0" u="none" strike="noStrike">
                <a:solidFill>
                  <a:srgbClr val="111111"/>
                </a:solidFill>
                <a:effectLst/>
              </a:rPr>
              <a:t>Promoting sensitive parenting:</a:t>
            </a:r>
            <a:r>
              <a:rPr lang="en-GB" sz="2800" b="0" i="0" u="none" strike="noStrike">
                <a:solidFill>
                  <a:srgbClr val="111111"/>
                </a:solidFill>
                <a:effectLst/>
              </a:rPr>
              <a:t> Offer guidance on responsive caregiving practices to parents and carers.</a:t>
            </a:r>
          </a:p>
          <a:p>
            <a:endParaRPr lang="en-US" dirty="0"/>
          </a:p>
        </p:txBody>
      </p:sp>
      <p:sp>
        <p:nvSpPr>
          <p:cNvPr id="4" name="Date Placeholder 3">
            <a:extLst>
              <a:ext uri="{FF2B5EF4-FFF2-40B4-BE49-F238E27FC236}">
                <a16:creationId xmlns:a16="http://schemas.microsoft.com/office/drawing/2014/main" id="{B1609335-E156-F978-BDF8-CC32BE0ABC9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1949AFAB-F971-1CC3-FE2B-86FBE2C1E942}"/>
              </a:ext>
            </a:extLst>
          </p:cNvPr>
          <p:cNvSpPr>
            <a:spLocks noGrp="1"/>
          </p:cNvSpPr>
          <p:nvPr>
            <p:ph type="sldNum" sz="quarter" idx="12"/>
          </p:nvPr>
        </p:nvSpPr>
        <p:spPr/>
        <p:txBody>
          <a:bodyPr/>
          <a:lstStyle/>
          <a:p>
            <a:pPr>
              <a:defRPr/>
            </a:pPr>
            <a:fld id="{6F52EE4E-2B97-6A43-BF79-DF5B5A071184}" type="slidenum">
              <a:rPr lang="en-GB" altLang="en-US" smtClean="0"/>
              <a:pPr>
                <a:defRPr/>
              </a:pPr>
              <a:t>34</a:t>
            </a:fld>
            <a:endParaRPr lang="en-GB" altLang="en-US"/>
          </a:p>
        </p:txBody>
      </p:sp>
      <p:pic>
        <p:nvPicPr>
          <p:cNvPr id="9" name="Picture 8" descr="Two cups with steam coming out of them&#10;&#10;Description automatically generated">
            <a:extLst>
              <a:ext uri="{FF2B5EF4-FFF2-40B4-BE49-F238E27FC236}">
                <a16:creationId xmlns:a16="http://schemas.microsoft.com/office/drawing/2014/main" id="{FD9C2EAF-FD06-23E2-43FE-B631DF89B8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4702175"/>
            <a:ext cx="3416300" cy="2019300"/>
          </a:xfrm>
          <a:prstGeom prst="rect">
            <a:avLst/>
          </a:prstGeom>
        </p:spPr>
      </p:pic>
    </p:spTree>
    <p:extLst>
      <p:ext uri="{BB962C8B-B14F-4D97-AF65-F5344CB8AC3E}">
        <p14:creationId xmlns:p14="http://schemas.microsoft.com/office/powerpoint/2010/main" val="456934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7C96-2F2D-9063-13E3-1205E11D258D}"/>
              </a:ext>
            </a:extLst>
          </p:cNvPr>
          <p:cNvSpPr>
            <a:spLocks noGrp="1"/>
          </p:cNvSpPr>
          <p:nvPr>
            <p:ph type="title"/>
          </p:nvPr>
        </p:nvSpPr>
        <p:spPr/>
        <p:txBody>
          <a:bodyPr/>
          <a:lstStyle/>
          <a:p>
            <a:r>
              <a:rPr lang="en-GB" sz="4000" b="1" i="0" u="none" strike="noStrike" dirty="0">
                <a:solidFill>
                  <a:srgbClr val="111111"/>
                </a:solidFill>
                <a:effectLst/>
              </a:rPr>
              <a:t>Example 2</a:t>
            </a:r>
            <a:endParaRPr lang="en-US" sz="4000" b="1" dirty="0"/>
          </a:p>
        </p:txBody>
      </p:sp>
      <p:sp>
        <p:nvSpPr>
          <p:cNvPr id="3" name="Content Placeholder 2">
            <a:extLst>
              <a:ext uri="{FF2B5EF4-FFF2-40B4-BE49-F238E27FC236}">
                <a16:creationId xmlns:a16="http://schemas.microsoft.com/office/drawing/2014/main" id="{4D7C3353-E215-9AE5-4E77-53BB65BB7D3D}"/>
              </a:ext>
            </a:extLst>
          </p:cNvPr>
          <p:cNvSpPr>
            <a:spLocks noGrp="1"/>
          </p:cNvSpPr>
          <p:nvPr>
            <p:ph idx="1"/>
          </p:nvPr>
        </p:nvSpPr>
        <p:spPr>
          <a:xfrm>
            <a:off x="457200" y="1196752"/>
            <a:ext cx="8229600" cy="4320481"/>
          </a:xfrm>
        </p:spPr>
        <p:txBody>
          <a:bodyPr/>
          <a:lstStyle/>
          <a:p>
            <a:pPr algn="l"/>
            <a:r>
              <a:rPr lang="en-GB" sz="2800" b="0" i="0" u="none" strike="noStrike" dirty="0">
                <a:solidFill>
                  <a:srgbClr val="111111"/>
                </a:solidFill>
                <a:effectLst/>
              </a:rPr>
              <a:t>An Early Years setting in Edinburgh provides ‘stay and play’ sessions where staff model sensitive interactions with children, helping parents develop their own responsive caregiving skills.</a:t>
            </a:r>
          </a:p>
          <a:p>
            <a:pPr algn="l">
              <a:buFont typeface="Arial" panose="020B0604020202020204" pitchFamily="34" charset="0"/>
              <a:buChar char="•"/>
            </a:pPr>
            <a:r>
              <a:rPr lang="en-GB" sz="2800" b="1" i="0" u="none" strike="noStrike" dirty="0">
                <a:solidFill>
                  <a:srgbClr val="111111"/>
                </a:solidFill>
                <a:effectLst/>
              </a:rPr>
              <a:t>Supporting home-setting transitions:</a:t>
            </a:r>
            <a:r>
              <a:rPr lang="en-GB" sz="2800" b="0" i="0" u="none" strike="noStrike" dirty="0">
                <a:solidFill>
                  <a:srgbClr val="111111"/>
                </a:solidFill>
                <a:effectLst/>
              </a:rPr>
              <a:t> Work with families to create consistent caregiving approaches between home and the Early Years setting.</a:t>
            </a:r>
          </a:p>
          <a:p>
            <a:endParaRPr lang="en-US" dirty="0"/>
          </a:p>
        </p:txBody>
      </p:sp>
      <p:sp>
        <p:nvSpPr>
          <p:cNvPr id="4" name="Date Placeholder 3">
            <a:extLst>
              <a:ext uri="{FF2B5EF4-FFF2-40B4-BE49-F238E27FC236}">
                <a16:creationId xmlns:a16="http://schemas.microsoft.com/office/drawing/2014/main" id="{4D80A785-CBC8-AD30-AF5D-5EE8FC960551}"/>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E4EC9191-F560-F44C-0B46-93F6AEEE20A7}"/>
              </a:ext>
            </a:extLst>
          </p:cNvPr>
          <p:cNvSpPr>
            <a:spLocks noGrp="1"/>
          </p:cNvSpPr>
          <p:nvPr>
            <p:ph type="sldNum" sz="quarter" idx="12"/>
          </p:nvPr>
        </p:nvSpPr>
        <p:spPr/>
        <p:txBody>
          <a:bodyPr/>
          <a:lstStyle/>
          <a:p>
            <a:pPr>
              <a:defRPr/>
            </a:pPr>
            <a:fld id="{6F52EE4E-2B97-6A43-BF79-DF5B5A071184}" type="slidenum">
              <a:rPr lang="en-GB" altLang="en-US" smtClean="0"/>
              <a:pPr>
                <a:defRPr/>
              </a:pPr>
              <a:t>35</a:t>
            </a:fld>
            <a:endParaRPr lang="en-GB" altLang="en-US"/>
          </a:p>
        </p:txBody>
      </p:sp>
      <p:pic>
        <p:nvPicPr>
          <p:cNvPr id="7" name="Picture 6" descr="A person holding a child in her lap&#10;&#10;Description automatically generated">
            <a:extLst>
              <a:ext uri="{FF2B5EF4-FFF2-40B4-BE49-F238E27FC236}">
                <a16:creationId xmlns:a16="http://schemas.microsoft.com/office/drawing/2014/main" id="{2752F582-E2CD-91BE-1A12-1235D3B238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4561455"/>
            <a:ext cx="3896587" cy="2083255"/>
          </a:xfrm>
          <a:prstGeom prst="rect">
            <a:avLst/>
          </a:prstGeom>
        </p:spPr>
      </p:pic>
    </p:spTree>
    <p:extLst>
      <p:ext uri="{BB962C8B-B14F-4D97-AF65-F5344CB8AC3E}">
        <p14:creationId xmlns:p14="http://schemas.microsoft.com/office/powerpoint/2010/main" val="5801396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6BF9-E65E-7CAB-C719-542811A8B361}"/>
              </a:ext>
            </a:extLst>
          </p:cNvPr>
          <p:cNvSpPr>
            <a:spLocks noGrp="1"/>
          </p:cNvSpPr>
          <p:nvPr>
            <p:ph type="title"/>
          </p:nvPr>
        </p:nvSpPr>
        <p:spPr>
          <a:xfrm>
            <a:off x="395536" y="0"/>
            <a:ext cx="8291264" cy="1844824"/>
          </a:xfrm>
        </p:spPr>
        <p:txBody>
          <a:bodyPr/>
          <a:lstStyle/>
          <a:p>
            <a:r>
              <a:rPr lang="en-GB" sz="4000" b="1" i="0" u="none" strike="noStrike" dirty="0">
                <a:effectLst/>
              </a:rPr>
              <a:t>Comparing John Bowlby’s Ideas with Other Theorists</a:t>
            </a:r>
            <a:br>
              <a:rPr lang="en-GB" sz="4000" b="1" i="0" u="none" strike="noStrike" dirty="0">
                <a:effectLst/>
              </a:rPr>
            </a:br>
            <a:endParaRPr lang="en-US" sz="4000" dirty="0"/>
          </a:p>
        </p:txBody>
      </p:sp>
      <p:sp>
        <p:nvSpPr>
          <p:cNvPr id="3" name="Content Placeholder 2">
            <a:extLst>
              <a:ext uri="{FF2B5EF4-FFF2-40B4-BE49-F238E27FC236}">
                <a16:creationId xmlns:a16="http://schemas.microsoft.com/office/drawing/2014/main" id="{31A903B1-2599-2F89-83BA-A076F79A303F}"/>
              </a:ext>
            </a:extLst>
          </p:cNvPr>
          <p:cNvSpPr>
            <a:spLocks noGrp="1"/>
          </p:cNvSpPr>
          <p:nvPr>
            <p:ph idx="1"/>
          </p:nvPr>
        </p:nvSpPr>
        <p:spPr>
          <a:xfrm>
            <a:off x="395536" y="1196752"/>
            <a:ext cx="8291264" cy="4320481"/>
          </a:xfrm>
        </p:spPr>
        <p:txBody>
          <a:bodyPr/>
          <a:lstStyle/>
          <a:p>
            <a:pPr algn="l"/>
            <a:r>
              <a:rPr lang="en-GB" b="0" i="0" u="none" strike="noStrike" dirty="0">
                <a:solidFill>
                  <a:srgbClr val="111111"/>
                </a:solidFill>
                <a:effectLst/>
              </a:rPr>
              <a:t>Sigmund Freud, the founder of psychoanalysis, significantly influenced Bowlby’s early thinking. Both theorists emphasised the importance of early childhood experiences in shaping later development.</a:t>
            </a:r>
          </a:p>
          <a:p>
            <a:pPr algn="l">
              <a:buFont typeface="Arial" panose="020B0604020202020204" pitchFamily="34" charset="0"/>
              <a:buChar char="•"/>
            </a:pPr>
            <a:r>
              <a:rPr lang="en-GB" b="1" i="0" u="none" strike="noStrike" dirty="0">
                <a:solidFill>
                  <a:srgbClr val="111111"/>
                </a:solidFill>
                <a:effectLst/>
              </a:rPr>
              <a:t>Emphasis on early experiences:</a:t>
            </a:r>
            <a:r>
              <a:rPr lang="en-GB" b="0" i="0" u="none" strike="noStrike" dirty="0">
                <a:solidFill>
                  <a:srgbClr val="111111"/>
                </a:solidFill>
                <a:effectLst/>
              </a:rPr>
              <a:t> Both Freud and Bowlby believed early childhood experiences profoundly impact later life.</a:t>
            </a:r>
          </a:p>
          <a:p>
            <a:br>
              <a:rPr lang="en-GB" dirty="0"/>
            </a:br>
            <a:endParaRPr lang="en-US" dirty="0"/>
          </a:p>
        </p:txBody>
      </p:sp>
      <p:sp>
        <p:nvSpPr>
          <p:cNvPr id="4" name="Date Placeholder 3">
            <a:extLst>
              <a:ext uri="{FF2B5EF4-FFF2-40B4-BE49-F238E27FC236}">
                <a16:creationId xmlns:a16="http://schemas.microsoft.com/office/drawing/2014/main" id="{A114C2AB-FB12-3BC2-4205-7D7D78239089}"/>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07910A89-AED6-68CA-22FE-85217CB5378F}"/>
              </a:ext>
            </a:extLst>
          </p:cNvPr>
          <p:cNvSpPr>
            <a:spLocks noGrp="1"/>
          </p:cNvSpPr>
          <p:nvPr>
            <p:ph type="sldNum" sz="quarter" idx="12"/>
          </p:nvPr>
        </p:nvSpPr>
        <p:spPr/>
        <p:txBody>
          <a:bodyPr/>
          <a:lstStyle/>
          <a:p>
            <a:pPr>
              <a:defRPr/>
            </a:pPr>
            <a:fld id="{6F52EE4E-2B97-6A43-BF79-DF5B5A071184}" type="slidenum">
              <a:rPr lang="en-GB" altLang="en-US" smtClean="0"/>
              <a:pPr>
                <a:defRPr/>
              </a:pPr>
              <a:t>36</a:t>
            </a:fld>
            <a:endParaRPr lang="en-GB" altLang="en-US"/>
          </a:p>
        </p:txBody>
      </p:sp>
    </p:spTree>
    <p:extLst>
      <p:ext uri="{BB962C8B-B14F-4D97-AF65-F5344CB8AC3E}">
        <p14:creationId xmlns:p14="http://schemas.microsoft.com/office/powerpoint/2010/main" val="3573902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712B5-3018-2CBC-BA3B-3295FD82A861}"/>
              </a:ext>
            </a:extLst>
          </p:cNvPr>
          <p:cNvSpPr>
            <a:spLocks noGrp="1"/>
          </p:cNvSpPr>
          <p:nvPr>
            <p:ph type="title"/>
          </p:nvPr>
        </p:nvSpPr>
        <p:spPr/>
        <p:txBody>
          <a:bodyPr/>
          <a:lstStyle/>
          <a:p>
            <a:r>
              <a:rPr lang="en-GB" sz="4000" b="1" dirty="0">
                <a:effectLst/>
              </a:rPr>
              <a:t>Example</a:t>
            </a:r>
            <a:endParaRPr lang="en-US" sz="4000" b="1" dirty="0"/>
          </a:p>
        </p:txBody>
      </p:sp>
      <p:sp>
        <p:nvSpPr>
          <p:cNvPr id="3" name="Content Placeholder 2">
            <a:extLst>
              <a:ext uri="{FF2B5EF4-FFF2-40B4-BE49-F238E27FC236}">
                <a16:creationId xmlns:a16="http://schemas.microsoft.com/office/drawing/2014/main" id="{96C1AA06-CA50-F71C-7BA1-B9E1CD3326C4}"/>
              </a:ext>
            </a:extLst>
          </p:cNvPr>
          <p:cNvSpPr>
            <a:spLocks noGrp="1"/>
          </p:cNvSpPr>
          <p:nvPr>
            <p:ph idx="1"/>
          </p:nvPr>
        </p:nvSpPr>
        <p:spPr>
          <a:xfrm>
            <a:off x="457200" y="1417638"/>
            <a:ext cx="8229600" cy="4099595"/>
          </a:xfrm>
        </p:spPr>
        <p:txBody>
          <a:bodyPr/>
          <a:lstStyle/>
          <a:p>
            <a:r>
              <a:rPr lang="en-GB" sz="2800" b="0" dirty="0">
                <a:effectLst/>
              </a:rPr>
              <a:t>A child with secure attachments in infancy is more likely to form healthy relationships in adulthood, echoing Freud’s emphasis on early experiences shaping adult personality.</a:t>
            </a:r>
          </a:p>
          <a:p>
            <a:pPr marL="0" indent="0">
              <a:buNone/>
            </a:pPr>
            <a:br>
              <a:rPr lang="en-GB" dirty="0">
                <a:effectLst/>
              </a:rPr>
            </a:br>
            <a:endParaRPr lang="en-GB" dirty="0">
              <a:effectLst/>
            </a:endParaRPr>
          </a:p>
          <a:p>
            <a:endParaRPr lang="en-US" dirty="0"/>
          </a:p>
        </p:txBody>
      </p:sp>
      <p:sp>
        <p:nvSpPr>
          <p:cNvPr id="4" name="Date Placeholder 3">
            <a:extLst>
              <a:ext uri="{FF2B5EF4-FFF2-40B4-BE49-F238E27FC236}">
                <a16:creationId xmlns:a16="http://schemas.microsoft.com/office/drawing/2014/main" id="{BFFBB3C9-4230-268C-D054-A5B7770E050E}"/>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877D1766-D76A-BFD8-F6B9-B794BB167799}"/>
              </a:ext>
            </a:extLst>
          </p:cNvPr>
          <p:cNvSpPr>
            <a:spLocks noGrp="1"/>
          </p:cNvSpPr>
          <p:nvPr>
            <p:ph type="sldNum" sz="quarter" idx="12"/>
          </p:nvPr>
        </p:nvSpPr>
        <p:spPr/>
        <p:txBody>
          <a:bodyPr/>
          <a:lstStyle/>
          <a:p>
            <a:pPr>
              <a:defRPr/>
            </a:pPr>
            <a:fld id="{6F52EE4E-2B97-6A43-BF79-DF5B5A071184}" type="slidenum">
              <a:rPr lang="en-GB" altLang="en-US" smtClean="0"/>
              <a:pPr>
                <a:defRPr/>
              </a:pPr>
              <a:t>37</a:t>
            </a:fld>
            <a:endParaRPr lang="en-GB" altLang="en-US"/>
          </a:p>
        </p:txBody>
      </p:sp>
      <p:pic>
        <p:nvPicPr>
          <p:cNvPr id="7" name="Picture 6" descr="A group of people standing together&#10;&#10;Description automatically generated">
            <a:extLst>
              <a:ext uri="{FF2B5EF4-FFF2-40B4-BE49-F238E27FC236}">
                <a16:creationId xmlns:a16="http://schemas.microsoft.com/office/drawing/2014/main" id="{E1499795-2158-4EA9-DF2C-05570BF211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3467435"/>
            <a:ext cx="3364001" cy="2030523"/>
          </a:xfrm>
          <a:prstGeom prst="rect">
            <a:avLst/>
          </a:prstGeom>
        </p:spPr>
      </p:pic>
    </p:spTree>
    <p:extLst>
      <p:ext uri="{BB962C8B-B14F-4D97-AF65-F5344CB8AC3E}">
        <p14:creationId xmlns:p14="http://schemas.microsoft.com/office/powerpoint/2010/main" val="4166372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A540-A5AC-245D-ED1A-416ACC4F89B0}"/>
              </a:ext>
            </a:extLst>
          </p:cNvPr>
          <p:cNvSpPr>
            <a:spLocks noGrp="1"/>
          </p:cNvSpPr>
          <p:nvPr>
            <p:ph type="title"/>
          </p:nvPr>
        </p:nvSpPr>
        <p:spPr/>
        <p:txBody>
          <a:bodyPr/>
          <a:lstStyle/>
          <a:p>
            <a:r>
              <a:rPr lang="en-GB" sz="4000" b="1" i="0" u="none" strike="noStrike" dirty="0">
                <a:effectLst/>
              </a:rPr>
              <a:t>Comparison with Erik Erikson</a:t>
            </a:r>
            <a:br>
              <a:rPr lang="en-GB" b="1" i="0" u="none" strike="noStrike" dirty="0">
                <a:effectLst/>
                <a:latin typeface="Noto Sans" panose="020B0502040504020204" pitchFamily="34" charset="0"/>
              </a:rPr>
            </a:br>
            <a:endParaRPr lang="en-US" dirty="0"/>
          </a:p>
        </p:txBody>
      </p:sp>
      <p:sp>
        <p:nvSpPr>
          <p:cNvPr id="3" name="Content Placeholder 2">
            <a:extLst>
              <a:ext uri="{FF2B5EF4-FFF2-40B4-BE49-F238E27FC236}">
                <a16:creationId xmlns:a16="http://schemas.microsoft.com/office/drawing/2014/main" id="{D283E64E-8516-4898-F9A4-2FCF6DDC0782}"/>
              </a:ext>
            </a:extLst>
          </p:cNvPr>
          <p:cNvSpPr>
            <a:spLocks noGrp="1"/>
          </p:cNvSpPr>
          <p:nvPr>
            <p:ph idx="1"/>
          </p:nvPr>
        </p:nvSpPr>
        <p:spPr>
          <a:xfrm>
            <a:off x="457200" y="1417638"/>
            <a:ext cx="8229600" cy="4099595"/>
          </a:xfrm>
        </p:spPr>
        <p:txBody>
          <a:bodyPr/>
          <a:lstStyle/>
          <a:p>
            <a:pPr algn="l"/>
            <a:r>
              <a:rPr lang="en-GB" sz="2800" b="0" i="0" u="none" strike="noStrike" dirty="0">
                <a:solidFill>
                  <a:srgbClr val="111111"/>
                </a:solidFill>
                <a:effectLst/>
              </a:rPr>
              <a:t>Erik Erikson’s psychosocial theory shares some commonalities with Bowlby’s work, particularly in its emphasis on social relationships and emotional development.</a:t>
            </a:r>
          </a:p>
          <a:p>
            <a:pPr algn="l">
              <a:buFont typeface="Arial" panose="020B0604020202020204" pitchFamily="34" charset="0"/>
              <a:buChar char="•"/>
            </a:pPr>
            <a:r>
              <a:rPr lang="en-GB" sz="2800" b="1" i="0" u="none" strike="noStrike" dirty="0">
                <a:solidFill>
                  <a:srgbClr val="111111"/>
                </a:solidFill>
                <a:effectLst/>
              </a:rPr>
              <a:t>Importance of trust:</a:t>
            </a:r>
            <a:r>
              <a:rPr lang="en-GB" sz="2800" b="0" i="0" u="none" strike="noStrike" dirty="0">
                <a:solidFill>
                  <a:srgbClr val="111111"/>
                </a:solidFill>
                <a:effectLst/>
              </a:rPr>
              <a:t> Both theorists emphasised the importance of developing trust in early relationships.</a:t>
            </a:r>
          </a:p>
          <a:p>
            <a:endParaRPr lang="en-US" dirty="0"/>
          </a:p>
        </p:txBody>
      </p:sp>
      <p:sp>
        <p:nvSpPr>
          <p:cNvPr id="4" name="Date Placeholder 3">
            <a:extLst>
              <a:ext uri="{FF2B5EF4-FFF2-40B4-BE49-F238E27FC236}">
                <a16:creationId xmlns:a16="http://schemas.microsoft.com/office/drawing/2014/main" id="{E75EE7A6-084F-084A-291E-D05423A6DC8F}"/>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F175D871-B096-CE8E-C7F4-83584A652101}"/>
              </a:ext>
            </a:extLst>
          </p:cNvPr>
          <p:cNvSpPr>
            <a:spLocks noGrp="1"/>
          </p:cNvSpPr>
          <p:nvPr>
            <p:ph type="sldNum" sz="quarter" idx="12"/>
          </p:nvPr>
        </p:nvSpPr>
        <p:spPr/>
        <p:txBody>
          <a:bodyPr/>
          <a:lstStyle/>
          <a:p>
            <a:pPr>
              <a:defRPr/>
            </a:pPr>
            <a:fld id="{6F52EE4E-2B97-6A43-BF79-DF5B5A071184}" type="slidenum">
              <a:rPr lang="en-GB" altLang="en-US" smtClean="0"/>
              <a:pPr>
                <a:defRPr/>
              </a:pPr>
              <a:t>38</a:t>
            </a:fld>
            <a:endParaRPr lang="en-GB" altLang="en-US"/>
          </a:p>
        </p:txBody>
      </p:sp>
      <p:pic>
        <p:nvPicPr>
          <p:cNvPr id="7" name="Picture 6" descr="A wooden blocks with letters carved into them&#10;&#10;Description automatically generated">
            <a:extLst>
              <a:ext uri="{FF2B5EF4-FFF2-40B4-BE49-F238E27FC236}">
                <a16:creationId xmlns:a16="http://schemas.microsoft.com/office/drawing/2014/main" id="{688878E9-DF90-4A1B-23E9-1358980236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3848" y="4509120"/>
            <a:ext cx="3384376" cy="1108675"/>
          </a:xfrm>
          <a:prstGeom prst="rect">
            <a:avLst/>
          </a:prstGeom>
        </p:spPr>
      </p:pic>
    </p:spTree>
    <p:extLst>
      <p:ext uri="{BB962C8B-B14F-4D97-AF65-F5344CB8AC3E}">
        <p14:creationId xmlns:p14="http://schemas.microsoft.com/office/powerpoint/2010/main" val="31554767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7EE8E-FCFA-1535-1581-F96FA8D6A1B7}"/>
              </a:ext>
            </a:extLst>
          </p:cNvPr>
          <p:cNvSpPr>
            <a:spLocks noGrp="1"/>
          </p:cNvSpPr>
          <p:nvPr>
            <p:ph type="title"/>
          </p:nvPr>
        </p:nvSpPr>
        <p:spPr/>
        <p:txBody>
          <a:bodyPr/>
          <a:lstStyle/>
          <a:p>
            <a:r>
              <a:rPr lang="en-GB" sz="4000" b="1" i="0" u="none" strike="noStrike" dirty="0">
                <a:solidFill>
                  <a:srgbClr val="111111"/>
                </a:solidFill>
                <a:effectLst/>
                <a:highlight>
                  <a:srgbClr val="FFFFFF"/>
                </a:highlight>
              </a:rPr>
              <a:t>Example</a:t>
            </a:r>
            <a:endParaRPr lang="en-US" sz="4000" b="1" dirty="0"/>
          </a:p>
        </p:txBody>
      </p:sp>
      <p:sp>
        <p:nvSpPr>
          <p:cNvPr id="3" name="Content Placeholder 2">
            <a:extLst>
              <a:ext uri="{FF2B5EF4-FFF2-40B4-BE49-F238E27FC236}">
                <a16:creationId xmlns:a16="http://schemas.microsoft.com/office/drawing/2014/main" id="{C4CFBE90-8F53-4131-3CD7-F0FE0B60E939}"/>
              </a:ext>
            </a:extLst>
          </p:cNvPr>
          <p:cNvSpPr>
            <a:spLocks noGrp="1"/>
          </p:cNvSpPr>
          <p:nvPr>
            <p:ph idx="1"/>
          </p:nvPr>
        </p:nvSpPr>
        <p:spPr>
          <a:xfrm>
            <a:off x="457200" y="1600201"/>
            <a:ext cx="4402832" cy="3917032"/>
          </a:xfrm>
        </p:spPr>
        <p:txBody>
          <a:bodyPr/>
          <a:lstStyle/>
          <a:p>
            <a:r>
              <a:rPr lang="en-GB" sz="2800" b="0" i="0" u="none" strike="noStrike" dirty="0">
                <a:solidFill>
                  <a:srgbClr val="111111"/>
                </a:solidFill>
                <a:effectLst/>
                <a:highlight>
                  <a:srgbClr val="FFFFFF"/>
                </a:highlight>
              </a:rPr>
              <a:t>Erikson’s first stage, ‘Trust vs Mistrust’, aligns with Bowlby’s concept of secure attachment, both highlighting the importance of responsive caregiving in infancy.</a:t>
            </a:r>
            <a:endParaRPr lang="en-US" sz="2800" dirty="0"/>
          </a:p>
        </p:txBody>
      </p:sp>
      <p:sp>
        <p:nvSpPr>
          <p:cNvPr id="4" name="Date Placeholder 3">
            <a:extLst>
              <a:ext uri="{FF2B5EF4-FFF2-40B4-BE49-F238E27FC236}">
                <a16:creationId xmlns:a16="http://schemas.microsoft.com/office/drawing/2014/main" id="{34948BDC-C7A1-B9B9-63CD-0EF1C491B9BD}"/>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984EBA6F-E0EC-3267-C9A0-9056B3EF01A5}"/>
              </a:ext>
            </a:extLst>
          </p:cNvPr>
          <p:cNvSpPr>
            <a:spLocks noGrp="1"/>
          </p:cNvSpPr>
          <p:nvPr>
            <p:ph type="sldNum" sz="quarter" idx="12"/>
          </p:nvPr>
        </p:nvSpPr>
        <p:spPr/>
        <p:txBody>
          <a:bodyPr/>
          <a:lstStyle/>
          <a:p>
            <a:pPr>
              <a:defRPr/>
            </a:pPr>
            <a:fld id="{6F52EE4E-2B97-6A43-BF79-DF5B5A071184}" type="slidenum">
              <a:rPr lang="en-GB" altLang="en-US" smtClean="0"/>
              <a:pPr>
                <a:defRPr/>
              </a:pPr>
              <a:t>39</a:t>
            </a:fld>
            <a:endParaRPr lang="en-GB" altLang="en-US"/>
          </a:p>
        </p:txBody>
      </p:sp>
      <p:pic>
        <p:nvPicPr>
          <p:cNvPr id="7" name="Picture 6" descr="A person reaching for a child&#10;&#10;Description automatically generated">
            <a:extLst>
              <a:ext uri="{FF2B5EF4-FFF2-40B4-BE49-F238E27FC236}">
                <a16:creationId xmlns:a16="http://schemas.microsoft.com/office/drawing/2014/main" id="{61C36B08-BC7D-BEA1-FF61-6D9003F573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1844824"/>
            <a:ext cx="3560420" cy="2952328"/>
          </a:xfrm>
          <a:prstGeom prst="rect">
            <a:avLst/>
          </a:prstGeom>
        </p:spPr>
      </p:pic>
    </p:spTree>
    <p:extLst>
      <p:ext uri="{BB962C8B-B14F-4D97-AF65-F5344CB8AC3E}">
        <p14:creationId xmlns:p14="http://schemas.microsoft.com/office/powerpoint/2010/main" val="21002110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4E59-6C51-E038-1BEE-FBC3630AAA1B}"/>
              </a:ext>
            </a:extLst>
          </p:cNvPr>
          <p:cNvSpPr>
            <a:spLocks noGrp="1"/>
          </p:cNvSpPr>
          <p:nvPr>
            <p:ph type="title"/>
          </p:nvPr>
        </p:nvSpPr>
        <p:spPr>
          <a:xfrm>
            <a:off x="457200" y="592808"/>
            <a:ext cx="8229600" cy="824829"/>
          </a:xfrm>
        </p:spPr>
        <p:txBody>
          <a:bodyPr/>
          <a:lstStyle/>
          <a:p>
            <a:r>
              <a:rPr lang="en-GB" sz="4000" b="1" i="0" u="none" strike="noStrike">
                <a:effectLst/>
              </a:rPr>
              <a:t>Impact on Contemporary Research</a:t>
            </a:r>
            <a:br>
              <a:rPr lang="en-GB" b="1" i="0" u="none" strike="noStrike">
                <a:effectLst/>
                <a:latin typeface="Noto Sans" panose="020B0502040504020204" pitchFamily="34" charset="0"/>
              </a:rPr>
            </a:br>
            <a:endParaRPr lang="en-US" dirty="0"/>
          </a:p>
        </p:txBody>
      </p:sp>
      <p:sp>
        <p:nvSpPr>
          <p:cNvPr id="3" name="Content Placeholder 2">
            <a:extLst>
              <a:ext uri="{FF2B5EF4-FFF2-40B4-BE49-F238E27FC236}">
                <a16:creationId xmlns:a16="http://schemas.microsoft.com/office/drawing/2014/main" id="{EC8F9FA2-E664-106E-2627-8801D0DD3815}"/>
              </a:ext>
            </a:extLst>
          </p:cNvPr>
          <p:cNvSpPr>
            <a:spLocks noGrp="1"/>
          </p:cNvSpPr>
          <p:nvPr>
            <p:ph idx="1"/>
          </p:nvPr>
        </p:nvSpPr>
        <p:spPr/>
        <p:txBody>
          <a:bodyPr/>
          <a:lstStyle/>
          <a:p>
            <a:pPr algn="l"/>
            <a:r>
              <a:rPr lang="en-GB" sz="2800" b="0" i="0" u="none" strike="noStrike" dirty="0">
                <a:solidFill>
                  <a:srgbClr val="111111"/>
                </a:solidFill>
                <a:effectLst/>
              </a:rPr>
              <a:t>Bowlby’s ideas have inspired extensive research in child development, attachment, and mental health.</a:t>
            </a:r>
          </a:p>
          <a:p>
            <a:pPr algn="l">
              <a:buFont typeface="Arial" panose="020B0604020202020204" pitchFamily="34" charset="0"/>
              <a:buChar char="•"/>
            </a:pPr>
            <a:r>
              <a:rPr lang="en-GB" sz="2800" b="1" i="0" u="none" strike="noStrike" dirty="0">
                <a:solidFill>
                  <a:srgbClr val="111111"/>
                </a:solidFill>
                <a:effectLst/>
              </a:rPr>
              <a:t>Neuroscience and attachment:</a:t>
            </a:r>
            <a:r>
              <a:rPr lang="en-GB" sz="2800" b="0" i="0" u="none" strike="noStrike" dirty="0">
                <a:solidFill>
                  <a:srgbClr val="111111"/>
                </a:solidFill>
                <a:effectLst/>
              </a:rPr>
              <a:t> Recent neuroimaging studies have explored the neurobiological basis of attachment relationships.</a:t>
            </a:r>
          </a:p>
          <a:p>
            <a:pPr algn="l"/>
            <a:endParaRPr lang="en-GB" b="0" i="0" u="none" strike="noStrike" dirty="0">
              <a:solidFill>
                <a:srgbClr val="111111"/>
              </a:solidFill>
              <a:effectLst/>
              <a:latin typeface="Mulish"/>
            </a:endParaRPr>
          </a:p>
          <a:p>
            <a:endParaRPr lang="en-US" dirty="0"/>
          </a:p>
        </p:txBody>
      </p:sp>
      <p:sp>
        <p:nvSpPr>
          <p:cNvPr id="4" name="Date Placeholder 3">
            <a:extLst>
              <a:ext uri="{FF2B5EF4-FFF2-40B4-BE49-F238E27FC236}">
                <a16:creationId xmlns:a16="http://schemas.microsoft.com/office/drawing/2014/main" id="{85485BE7-CBF5-D941-0FBB-8039D7EEC4CA}"/>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96B34B4B-89C8-DFED-0EA6-9CA65D105CDF}"/>
              </a:ext>
            </a:extLst>
          </p:cNvPr>
          <p:cNvSpPr>
            <a:spLocks noGrp="1"/>
          </p:cNvSpPr>
          <p:nvPr>
            <p:ph type="sldNum" sz="quarter" idx="12"/>
          </p:nvPr>
        </p:nvSpPr>
        <p:spPr/>
        <p:txBody>
          <a:bodyPr/>
          <a:lstStyle/>
          <a:p>
            <a:pPr>
              <a:defRPr/>
            </a:pPr>
            <a:fld id="{6F52EE4E-2B97-6A43-BF79-DF5B5A071184}" type="slidenum">
              <a:rPr lang="en-GB" altLang="en-US" smtClean="0"/>
              <a:pPr>
                <a:defRPr/>
              </a:pPr>
              <a:t>40</a:t>
            </a:fld>
            <a:endParaRPr lang="en-GB" altLang="en-US"/>
          </a:p>
        </p:txBody>
      </p:sp>
      <p:pic>
        <p:nvPicPr>
          <p:cNvPr id="7" name="Picture 6" descr="A brain with red dots connected to it&#10;&#10;Description automatically generated">
            <a:extLst>
              <a:ext uri="{FF2B5EF4-FFF2-40B4-BE49-F238E27FC236}">
                <a16:creationId xmlns:a16="http://schemas.microsoft.com/office/drawing/2014/main" id="{000C345C-ECB4-1240-4CAC-E40C0FD211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0188" y="4113286"/>
            <a:ext cx="1609513" cy="1224137"/>
          </a:xfrm>
          <a:prstGeom prst="rect">
            <a:avLst/>
          </a:prstGeom>
        </p:spPr>
      </p:pic>
    </p:spTree>
    <p:extLst>
      <p:ext uri="{BB962C8B-B14F-4D97-AF65-F5344CB8AC3E}">
        <p14:creationId xmlns:p14="http://schemas.microsoft.com/office/powerpoint/2010/main" val="14938555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9A944-1C95-E96B-6F0D-54636F019BBB}"/>
              </a:ext>
            </a:extLst>
          </p:cNvPr>
          <p:cNvSpPr>
            <a:spLocks noGrp="1"/>
          </p:cNvSpPr>
          <p:nvPr>
            <p:ph type="title"/>
          </p:nvPr>
        </p:nvSpPr>
        <p:spPr/>
        <p:txBody>
          <a:bodyPr/>
          <a:lstStyle/>
          <a:p>
            <a:r>
              <a:rPr lang="en-GB" sz="4000" b="1" i="0" u="none" strike="noStrike">
                <a:solidFill>
                  <a:srgbClr val="111111"/>
                </a:solidFill>
                <a:effectLst/>
                <a:highlight>
                  <a:srgbClr val="FFFFFF"/>
                </a:highlight>
              </a:rPr>
              <a:t>Example</a:t>
            </a:r>
            <a:endParaRPr lang="en-US" sz="4000" b="1" dirty="0"/>
          </a:p>
        </p:txBody>
      </p:sp>
      <p:sp>
        <p:nvSpPr>
          <p:cNvPr id="3" name="Content Placeholder 2">
            <a:extLst>
              <a:ext uri="{FF2B5EF4-FFF2-40B4-BE49-F238E27FC236}">
                <a16:creationId xmlns:a16="http://schemas.microsoft.com/office/drawing/2014/main" id="{2B6E698F-00FC-799B-CFA4-FB456C95516E}"/>
              </a:ext>
            </a:extLst>
          </p:cNvPr>
          <p:cNvSpPr>
            <a:spLocks noGrp="1"/>
          </p:cNvSpPr>
          <p:nvPr>
            <p:ph idx="1"/>
          </p:nvPr>
        </p:nvSpPr>
        <p:spPr/>
        <p:txBody>
          <a:bodyPr/>
          <a:lstStyle/>
          <a:p>
            <a:r>
              <a:rPr lang="en-GB" sz="2800" b="0" i="0" u="none" strike="noStrike" dirty="0">
                <a:solidFill>
                  <a:srgbClr val="111111"/>
                </a:solidFill>
                <a:effectLst/>
                <a:highlight>
                  <a:srgbClr val="FFFFFF"/>
                </a:highlight>
              </a:rPr>
              <a:t>Research at University College London has shown that secure attachment is associated with enhanced development of brain regions involved in emotional regulation and social cognition. </a:t>
            </a:r>
            <a:endParaRPr lang="en-US" sz="2800" dirty="0"/>
          </a:p>
        </p:txBody>
      </p:sp>
      <p:sp>
        <p:nvSpPr>
          <p:cNvPr id="4" name="Date Placeholder 3">
            <a:extLst>
              <a:ext uri="{FF2B5EF4-FFF2-40B4-BE49-F238E27FC236}">
                <a16:creationId xmlns:a16="http://schemas.microsoft.com/office/drawing/2014/main" id="{CA4330E1-5272-CD7C-A5D9-484451A85C0D}"/>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D95325FC-0948-069B-3A10-92B98EFC86CD}"/>
              </a:ext>
            </a:extLst>
          </p:cNvPr>
          <p:cNvSpPr>
            <a:spLocks noGrp="1"/>
          </p:cNvSpPr>
          <p:nvPr>
            <p:ph type="sldNum" sz="quarter" idx="12"/>
          </p:nvPr>
        </p:nvSpPr>
        <p:spPr/>
        <p:txBody>
          <a:bodyPr/>
          <a:lstStyle/>
          <a:p>
            <a:pPr>
              <a:defRPr/>
            </a:pPr>
            <a:fld id="{6F52EE4E-2B97-6A43-BF79-DF5B5A071184}" type="slidenum">
              <a:rPr lang="en-GB" altLang="en-US" smtClean="0"/>
              <a:pPr>
                <a:defRPr/>
              </a:pPr>
              <a:t>41</a:t>
            </a:fld>
            <a:endParaRPr lang="en-GB" altLang="en-US"/>
          </a:p>
        </p:txBody>
      </p:sp>
      <p:pic>
        <p:nvPicPr>
          <p:cNvPr id="7" name="Picture 6">
            <a:extLst>
              <a:ext uri="{FF2B5EF4-FFF2-40B4-BE49-F238E27FC236}">
                <a16:creationId xmlns:a16="http://schemas.microsoft.com/office/drawing/2014/main" id="{C2B92E1D-14B7-EB2C-E31E-89DEE5AC64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3703454"/>
            <a:ext cx="3425676" cy="1996342"/>
          </a:xfrm>
          <a:prstGeom prst="rect">
            <a:avLst/>
          </a:prstGeom>
        </p:spPr>
      </p:pic>
    </p:spTree>
    <p:extLst>
      <p:ext uri="{BB962C8B-B14F-4D97-AF65-F5344CB8AC3E}">
        <p14:creationId xmlns:p14="http://schemas.microsoft.com/office/powerpoint/2010/main" val="41914106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DCB3-75E2-17C1-4785-EB570F4459AE}"/>
              </a:ext>
            </a:extLst>
          </p:cNvPr>
          <p:cNvSpPr>
            <a:spLocks noGrp="1"/>
          </p:cNvSpPr>
          <p:nvPr>
            <p:ph type="title"/>
          </p:nvPr>
        </p:nvSpPr>
        <p:spPr>
          <a:xfrm>
            <a:off x="467544" y="764704"/>
            <a:ext cx="8219256" cy="652934"/>
          </a:xfrm>
        </p:spPr>
        <p:txBody>
          <a:bodyPr/>
          <a:lstStyle/>
          <a:p>
            <a:r>
              <a:rPr lang="en-GB" sz="4000" b="1" i="0" u="none" strike="noStrike" dirty="0">
                <a:solidFill>
                  <a:srgbClr val="0F0F0F"/>
                </a:solidFill>
                <a:effectLst/>
              </a:rPr>
              <a:t>Serve &amp; Return Interaction Shapes Brain Circuitry</a:t>
            </a:r>
            <a:br>
              <a:rPr lang="en-GB" sz="4000" b="1" i="0" u="none" strike="noStrike" dirty="0">
                <a:solidFill>
                  <a:srgbClr val="0F0F0F"/>
                </a:solidFill>
                <a:effectLst/>
              </a:rPr>
            </a:br>
            <a:endParaRPr lang="en-US" sz="4000" dirty="0"/>
          </a:p>
        </p:txBody>
      </p:sp>
      <p:pic>
        <p:nvPicPr>
          <p:cNvPr id="6" name="Online Media 5" descr="2. Serve &amp; Return Interaction Shapes Brain Circuitry">
            <a:hlinkClick r:id="" action="ppaction://media"/>
            <a:extLst>
              <a:ext uri="{FF2B5EF4-FFF2-40B4-BE49-F238E27FC236}">
                <a16:creationId xmlns:a16="http://schemas.microsoft.com/office/drawing/2014/main" id="{F928C68A-A2DD-70E5-CDC1-B91BD6AF4234}"/>
              </a:ext>
            </a:extLst>
          </p:cNvPr>
          <p:cNvPicPr>
            <a:picLocks noGrp="1" noRot="1" noChangeAspect="1"/>
          </p:cNvPicPr>
          <p:nvPr>
            <p:ph idx="1"/>
            <a:videoFile r:link="rId1"/>
          </p:nvPr>
        </p:nvPicPr>
        <p:blipFill>
          <a:blip r:embed="rId3"/>
          <a:stretch>
            <a:fillRect/>
          </a:stretch>
        </p:blipFill>
        <p:spPr>
          <a:xfrm>
            <a:off x="1106487" y="1398810"/>
            <a:ext cx="6931025" cy="3916363"/>
          </a:xfrm>
          <a:prstGeom prst="rect">
            <a:avLst/>
          </a:prstGeom>
        </p:spPr>
      </p:pic>
      <p:sp>
        <p:nvSpPr>
          <p:cNvPr id="4" name="Date Placeholder 3">
            <a:extLst>
              <a:ext uri="{FF2B5EF4-FFF2-40B4-BE49-F238E27FC236}">
                <a16:creationId xmlns:a16="http://schemas.microsoft.com/office/drawing/2014/main" id="{D94AF136-2E37-D245-A80E-23B1B0763702}"/>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DB602EA8-B2FA-0457-3BC0-33C5C7660AD8}"/>
              </a:ext>
            </a:extLst>
          </p:cNvPr>
          <p:cNvSpPr>
            <a:spLocks noGrp="1"/>
          </p:cNvSpPr>
          <p:nvPr>
            <p:ph type="sldNum" sz="quarter" idx="12"/>
          </p:nvPr>
        </p:nvSpPr>
        <p:spPr/>
        <p:txBody>
          <a:bodyPr/>
          <a:lstStyle/>
          <a:p>
            <a:pPr>
              <a:defRPr/>
            </a:pPr>
            <a:fld id="{6F52EE4E-2B97-6A43-BF79-DF5B5A071184}" type="slidenum">
              <a:rPr lang="en-GB" altLang="en-US" smtClean="0"/>
              <a:pPr>
                <a:defRPr/>
              </a:pPr>
              <a:t>42</a:t>
            </a:fld>
            <a:endParaRPr lang="en-GB" altLang="en-US"/>
          </a:p>
        </p:txBody>
      </p:sp>
      <p:sp>
        <p:nvSpPr>
          <p:cNvPr id="9" name="TextBox 8">
            <a:extLst>
              <a:ext uri="{FF2B5EF4-FFF2-40B4-BE49-F238E27FC236}">
                <a16:creationId xmlns:a16="http://schemas.microsoft.com/office/drawing/2014/main" id="{9CDA0D91-CC79-A78D-D195-03C7F28E9ECF}"/>
              </a:ext>
            </a:extLst>
          </p:cNvPr>
          <p:cNvSpPr txBox="1"/>
          <p:nvPr/>
        </p:nvSpPr>
        <p:spPr>
          <a:xfrm>
            <a:off x="1763688" y="5273567"/>
            <a:ext cx="6480720" cy="369332"/>
          </a:xfrm>
          <a:prstGeom prst="rect">
            <a:avLst/>
          </a:prstGeom>
          <a:noFill/>
        </p:spPr>
        <p:txBody>
          <a:bodyPr wrap="square">
            <a:spAutoFit/>
          </a:bodyPr>
          <a:lstStyle/>
          <a:p>
            <a:r>
              <a:rPr lang="en-US" dirty="0">
                <a:hlinkClick r:id="rId4"/>
              </a:rPr>
              <a:t>https://youtu.be/m_5u8-QSh6A?si=lxg3yjQ1nPAr4E2s</a:t>
            </a:r>
            <a:r>
              <a:rPr lang="en-US" dirty="0"/>
              <a:t> </a:t>
            </a:r>
          </a:p>
        </p:txBody>
      </p:sp>
    </p:spTree>
    <p:extLst>
      <p:ext uri="{BB962C8B-B14F-4D97-AF65-F5344CB8AC3E}">
        <p14:creationId xmlns:p14="http://schemas.microsoft.com/office/powerpoint/2010/main" val="251030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BD08-A3C1-33A3-0ADF-5C6EF239B55F}"/>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F4FC4923-317C-7681-D47B-24A3B80AFFBF}"/>
              </a:ext>
            </a:extLst>
          </p:cNvPr>
          <p:cNvSpPr>
            <a:spLocks noGrp="1"/>
          </p:cNvSpPr>
          <p:nvPr>
            <p:ph idx="1"/>
          </p:nvPr>
        </p:nvSpPr>
        <p:spPr/>
        <p:txBody>
          <a:bodyPr/>
          <a:lstStyle/>
          <a:p>
            <a:r>
              <a:rPr lang="en-GB" sz="2400" dirty="0">
                <a:solidFill>
                  <a:srgbClr val="3C4245"/>
                </a:solidFill>
                <a:highlight>
                  <a:srgbClr val="FFFFFF"/>
                </a:highlight>
              </a:rPr>
              <a:t>Early Years TV (2024) </a:t>
            </a:r>
            <a:r>
              <a:rPr lang="en-GB" sz="2400" i="1" u="none" strike="noStrike" dirty="0">
                <a:effectLst/>
              </a:rPr>
              <a:t>John Bowlby’s Attachment Theory and Developmental Phases. </a:t>
            </a:r>
            <a:r>
              <a:rPr lang="en-GB" sz="2400" u="none" strike="noStrike" dirty="0">
                <a:solidFill>
                  <a:srgbClr val="3C4245"/>
                </a:solidFill>
                <a:effectLst/>
                <a:latin typeface="Noto Sans" panose="020B0502040504020204" pitchFamily="34" charset="0"/>
              </a:rPr>
              <a:t>Avail</a:t>
            </a:r>
            <a:r>
              <a:rPr lang="en-GB" sz="2400" dirty="0">
                <a:solidFill>
                  <a:srgbClr val="3C4245"/>
                </a:solidFill>
                <a:latin typeface="Noto Sans" panose="020B0502040504020204" pitchFamily="34" charset="0"/>
              </a:rPr>
              <a:t>able at: </a:t>
            </a:r>
            <a:r>
              <a:rPr lang="en-GB" sz="2400" dirty="0">
                <a:solidFill>
                  <a:srgbClr val="3C4245"/>
                </a:solidFill>
                <a:latin typeface="Noto Sans" panose="020B0502040504020204" pitchFamily="34" charset="0"/>
                <a:hlinkClick r:id="rId2"/>
              </a:rPr>
              <a:t>https://www.earlyyears.tv/john-bowlbys-attachment-theory-and-developmental-phases/</a:t>
            </a:r>
            <a:r>
              <a:rPr lang="en-GB" sz="2400" dirty="0">
                <a:solidFill>
                  <a:srgbClr val="3C4245"/>
                </a:solidFill>
                <a:latin typeface="Noto Sans" panose="020B0502040504020204" pitchFamily="34" charset="0"/>
              </a:rPr>
              <a:t> (Accessed: 22 October 2024). </a:t>
            </a:r>
          </a:p>
          <a:p>
            <a:endParaRPr lang="en-GB" sz="2400" dirty="0">
              <a:solidFill>
                <a:srgbClr val="3C4245"/>
              </a:solidFill>
              <a:highlight>
                <a:srgbClr val="FFFFFF"/>
              </a:highlight>
            </a:endParaRPr>
          </a:p>
          <a:p>
            <a:r>
              <a:rPr lang="en-GB" sz="2400" i="0" u="none" strike="noStrike" dirty="0">
                <a:solidFill>
                  <a:srgbClr val="3C4245"/>
                </a:solidFill>
                <a:effectLst/>
                <a:highlight>
                  <a:srgbClr val="FFFFFF"/>
                </a:highlight>
              </a:rPr>
              <a:t>World Health Organization (2022) </a:t>
            </a:r>
            <a:r>
              <a:rPr lang="en-GB" sz="2400" i="1" u="none" strike="noStrike" dirty="0">
                <a:solidFill>
                  <a:srgbClr val="3C4245"/>
                </a:solidFill>
                <a:effectLst/>
                <a:latin typeface="Noto Sans" panose="020B0502040504020204" pitchFamily="34" charset="0"/>
              </a:rPr>
              <a:t>Mental health. </a:t>
            </a:r>
            <a:r>
              <a:rPr lang="en-GB" sz="2400" u="none" strike="noStrike" dirty="0">
                <a:solidFill>
                  <a:srgbClr val="3C4245"/>
                </a:solidFill>
                <a:effectLst/>
                <a:latin typeface="Noto Sans" panose="020B0502040504020204" pitchFamily="34" charset="0"/>
              </a:rPr>
              <a:t>Avail</a:t>
            </a:r>
            <a:r>
              <a:rPr lang="en-GB" sz="2400" dirty="0">
                <a:solidFill>
                  <a:srgbClr val="3C4245"/>
                </a:solidFill>
                <a:latin typeface="Noto Sans" panose="020B0502040504020204" pitchFamily="34" charset="0"/>
              </a:rPr>
              <a:t>able at: </a:t>
            </a:r>
            <a:r>
              <a:rPr lang="en-GB" sz="2400" dirty="0">
                <a:solidFill>
                  <a:srgbClr val="3C4245"/>
                </a:solidFill>
                <a:latin typeface="Noto Sans" panose="020B0502040504020204" pitchFamily="34" charset="0"/>
                <a:hlinkClick r:id="rId3"/>
              </a:rPr>
              <a:t>https://www.who.int/news-room/fact-sheets/detail/mental-health-strengthening-our-response</a:t>
            </a:r>
            <a:r>
              <a:rPr lang="en-GB" sz="2400" dirty="0">
                <a:solidFill>
                  <a:srgbClr val="3C4245"/>
                </a:solidFill>
                <a:latin typeface="Noto Sans" panose="020B0502040504020204" pitchFamily="34" charset="0"/>
              </a:rPr>
              <a:t> (Accessed: 22 October 2024).  </a:t>
            </a:r>
            <a:endParaRPr lang="en-GB" sz="2400" u="none" strike="noStrike" dirty="0">
              <a:solidFill>
                <a:srgbClr val="3C4245"/>
              </a:solidFill>
              <a:effectLst/>
              <a:latin typeface="Noto Sans" panose="020B0502040504020204" pitchFamily="34" charset="0"/>
            </a:endParaRPr>
          </a:p>
          <a:p>
            <a:endParaRPr lang="en-US" sz="2400" dirty="0"/>
          </a:p>
        </p:txBody>
      </p:sp>
      <p:sp>
        <p:nvSpPr>
          <p:cNvPr id="4" name="Date Placeholder 3">
            <a:extLst>
              <a:ext uri="{FF2B5EF4-FFF2-40B4-BE49-F238E27FC236}">
                <a16:creationId xmlns:a16="http://schemas.microsoft.com/office/drawing/2014/main" id="{6BD20FF7-FC07-282D-DBD5-F0A2A4C79F3B}"/>
              </a:ext>
            </a:extLst>
          </p:cNvPr>
          <p:cNvSpPr>
            <a:spLocks noGrp="1"/>
          </p:cNvSpPr>
          <p:nvPr>
            <p:ph type="dt" sz="half" idx="10"/>
          </p:nvPr>
        </p:nvSpPr>
        <p:spPr/>
        <p:txBody>
          <a:bodyPr/>
          <a:lstStyle/>
          <a:p>
            <a:pPr>
              <a:defRPr/>
            </a:pPr>
            <a:fld id="{B0E3C90E-37BC-8046-950D-113E7E89D829}" type="datetime1">
              <a:rPr lang="en-GB" altLang="en-US" smtClean="0"/>
              <a:pPr>
                <a:defRPr/>
              </a:pPr>
              <a:t>29/10/2025</a:t>
            </a:fld>
            <a:endParaRPr lang="en-GB" altLang="en-US" dirty="0"/>
          </a:p>
        </p:txBody>
      </p:sp>
      <p:sp>
        <p:nvSpPr>
          <p:cNvPr id="5" name="Slide Number Placeholder 4">
            <a:extLst>
              <a:ext uri="{FF2B5EF4-FFF2-40B4-BE49-F238E27FC236}">
                <a16:creationId xmlns:a16="http://schemas.microsoft.com/office/drawing/2014/main" id="{2EA67B6D-542A-7ECB-74AA-FBEE06BB6F57}"/>
              </a:ext>
            </a:extLst>
          </p:cNvPr>
          <p:cNvSpPr>
            <a:spLocks noGrp="1"/>
          </p:cNvSpPr>
          <p:nvPr>
            <p:ph type="sldNum" sz="quarter" idx="12"/>
          </p:nvPr>
        </p:nvSpPr>
        <p:spPr/>
        <p:txBody>
          <a:bodyPr/>
          <a:lstStyle/>
          <a:p>
            <a:pPr>
              <a:defRPr/>
            </a:pPr>
            <a:fld id="{6F52EE4E-2B97-6A43-BF79-DF5B5A071184}" type="slidenum">
              <a:rPr lang="en-GB" altLang="en-US" smtClean="0"/>
              <a:pPr>
                <a:defRPr/>
              </a:pPr>
              <a:t>43</a:t>
            </a:fld>
            <a:endParaRPr lang="en-GB" altLang="en-US"/>
          </a:p>
        </p:txBody>
      </p:sp>
    </p:spTree>
    <p:extLst>
      <p:ext uri="{BB962C8B-B14F-4D97-AF65-F5344CB8AC3E}">
        <p14:creationId xmlns:p14="http://schemas.microsoft.com/office/powerpoint/2010/main" val="18760399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37FCDE2454B5D4AA3EF5C4450A090BD" ma:contentTypeVersion="7" ma:contentTypeDescription="Create a new document." ma:contentTypeScope="" ma:versionID="27d99757db8e4755225cc613ff1fc519">
  <xsd:schema xmlns:xsd="http://www.w3.org/2001/XMLSchema" xmlns:xs="http://www.w3.org/2001/XMLSchema" xmlns:p="http://schemas.microsoft.com/office/2006/metadata/properties" xmlns:ns3="8b38c207-d33f-48c3-9051-834cdbb76a3f" xmlns:ns4="47edf517-a845-4767-9843-da4f74c86aaa" targetNamespace="http://schemas.microsoft.com/office/2006/metadata/properties" ma:root="true" ma:fieldsID="d255ebf4ab84ab40fc26f95d462ffd31" ns3:_="" ns4:_="">
    <xsd:import namespace="8b38c207-d33f-48c3-9051-834cdbb76a3f"/>
    <xsd:import namespace="47edf517-a845-4767-9843-da4f74c86aa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38c207-d33f-48c3-9051-834cdbb76a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edf517-a845-4767-9843-da4f74c86aa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7631C1-D3E4-4BF9-A554-FB53492D0C93}">
  <ds:schemaRefs>
    <ds:schemaRef ds:uri="http://schemas.microsoft.com/sharepoint/v3/contenttype/forms"/>
  </ds:schemaRefs>
</ds:datastoreItem>
</file>

<file path=customXml/itemProps2.xml><?xml version="1.0" encoding="utf-8"?>
<ds:datastoreItem xmlns:ds="http://schemas.openxmlformats.org/officeDocument/2006/customXml" ds:itemID="{99FEA803-D953-4A0A-BF84-05871ABC132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C44632B-B7B3-4B66-BDDA-5669559F95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38c207-d33f-48c3-9051-834cdbb76a3f"/>
    <ds:schemaRef ds:uri="47edf517-a845-4767-9843-da4f74c86a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3678</TotalTime>
  <Words>1875</Words>
  <Application>Microsoft Macintosh PowerPoint</Application>
  <PresentationFormat>On-screen Show (4:3)</PresentationFormat>
  <Paragraphs>213</Paragraphs>
  <Slides>43</Slides>
  <Notes>0</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43</vt:i4>
      </vt:variant>
    </vt:vector>
  </HeadingPairs>
  <TitlesOfParts>
    <vt:vector size="54" baseType="lpstr">
      <vt:lpstr>Arial</vt:lpstr>
      <vt:lpstr>ariata</vt:lpstr>
      <vt:lpstr>Effra-Medium</vt:lpstr>
      <vt:lpstr>Helvetica</vt:lpstr>
      <vt:lpstr>Mulish</vt:lpstr>
      <vt:lpstr>Myriad Pro</vt:lpstr>
      <vt:lpstr>Noto Sans</vt:lpstr>
      <vt:lpstr>Open Sans</vt:lpstr>
      <vt:lpstr>Proxima Nova Condensed</vt:lpstr>
      <vt:lpstr>Verdana</vt:lpstr>
      <vt:lpstr>20140311PresentationUWTSDTemplate</vt:lpstr>
      <vt:lpstr>Psychology in Health and Social Care (LCHS4010_LON) </vt:lpstr>
      <vt:lpstr>Learning Objectives</vt:lpstr>
      <vt:lpstr>What is mental health? </vt:lpstr>
      <vt:lpstr>Mental health is….. </vt:lpstr>
      <vt:lpstr>Cont. </vt:lpstr>
      <vt:lpstr>WHO (2022) defines mental health as……</vt:lpstr>
      <vt:lpstr>Determinants of mental health </vt:lpstr>
      <vt:lpstr>Cont. </vt:lpstr>
      <vt:lpstr>Cont. </vt:lpstr>
      <vt:lpstr>Mental health promotion and prevention  </vt:lpstr>
      <vt:lpstr>Resilience: Build skills to endure hardship </vt:lpstr>
      <vt:lpstr>What is resilience? </vt:lpstr>
      <vt:lpstr>Resilience is…</vt:lpstr>
      <vt:lpstr>Resilience theory</vt:lpstr>
      <vt:lpstr>Resilience involves these five principles:</vt:lpstr>
      <vt:lpstr>Resilience and mental health </vt:lpstr>
      <vt:lpstr>Understanding the Difference Between Mental Health and Mental Illness </vt:lpstr>
      <vt:lpstr>Attachment: why is it important?</vt:lpstr>
      <vt:lpstr>Attachment theory </vt:lpstr>
      <vt:lpstr>John Bowlby's Attachment Theory </vt:lpstr>
      <vt:lpstr>Cont. </vt:lpstr>
      <vt:lpstr>Cont. </vt:lpstr>
      <vt:lpstr>PowerPoint Presentation</vt:lpstr>
      <vt:lpstr>Healthy attachment</vt:lpstr>
      <vt:lpstr>PowerPoint Presentation</vt:lpstr>
      <vt:lpstr>Insecure Attachment </vt:lpstr>
      <vt:lpstr>Anxious attachment:  The child perceives their needs to be met inconsistently </vt:lpstr>
      <vt:lpstr>Avoidant attachment:  Child perceives their needs to be rejected </vt:lpstr>
      <vt:lpstr>PowerPoint Presentation</vt:lpstr>
      <vt:lpstr>Disorganized attachment:  The child experiences fear  </vt:lpstr>
      <vt:lpstr>The long-term effects of early relationships</vt:lpstr>
      <vt:lpstr>Video: </vt:lpstr>
      <vt:lpstr>Engaging Families and Communities </vt:lpstr>
      <vt:lpstr>Example 1</vt:lpstr>
      <vt:lpstr>Example 2</vt:lpstr>
      <vt:lpstr>Comparing John Bowlby’s Ideas with Other Theorists </vt:lpstr>
      <vt:lpstr>Example</vt:lpstr>
      <vt:lpstr>Comparison with Erik Erikson </vt:lpstr>
      <vt:lpstr>Example</vt:lpstr>
      <vt:lpstr>Impact on Contemporary Research </vt:lpstr>
      <vt:lpstr>Example</vt:lpstr>
      <vt:lpstr>Serve &amp; Return Interaction Shapes Brain Circuitry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Farah Wiita</cp:lastModifiedBy>
  <cp:revision>82</cp:revision>
  <cp:lastPrinted>1601-01-01T00:00:00Z</cp:lastPrinted>
  <dcterms:created xsi:type="dcterms:W3CDTF">2002-10-07T19:43:58Z</dcterms:created>
  <dcterms:modified xsi:type="dcterms:W3CDTF">2025-10-29T18:45:20Z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0x010100937FCDE2454B5D4AA3EF5C4450A090BD</vt:lpwstr>
  </property>
</Properties>
</file>