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3" r:id="rId7"/>
    <p:sldId id="257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55904" autoAdjust="0"/>
  </p:normalViewPr>
  <p:slideViewPr>
    <p:cSldViewPr snapToGrid="0">
      <p:cViewPr varScale="1">
        <p:scale>
          <a:sx n="40" d="100"/>
          <a:sy n="40" d="100"/>
        </p:scale>
        <p:origin x="189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D7D25D-D404-4B1B-AFA1-4FCF9F237C19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118792-428A-49C1-804B-221C05E95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706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lentils, garlic, beans, onions, cucumbers, leeks,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lettuce</a:t>
            </a:r>
          </a:p>
          <a:p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Dates, grapes, figs</a:t>
            </a:r>
          </a:p>
          <a:p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Beer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Fish, birds and other farmed animals (sheep/goat/pig)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oil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we know – isotopic analysis, resin analysis, preserved remains of bone/grain – dry climate/tomb deposits/fire, depictions in artwork – hunting/farming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consumed – Roasted, stews, eaten by hand, using tools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day to day vs feasting? – Can feasting be a reliable example? OR was the day to day more along the lines of stews/(pot noodle?) than the </a:t>
            </a:r>
            <a:r>
              <a:rPr lang="en-GB" sz="1200" b="0" i="0" kern="1200" baseline="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endulgant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displays of the general people.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</a:p>
          <a:p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18792-428A-49C1-804B-221C05E95D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71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Food Preparation – Gendered Activity</a:t>
            </a:r>
          </a:p>
          <a:p>
            <a:endParaRPr lang="en-GB" dirty="0"/>
          </a:p>
          <a:p>
            <a:r>
              <a:rPr lang="en-GB" dirty="0"/>
              <a:t>Pottery assemblages</a:t>
            </a:r>
          </a:p>
          <a:p>
            <a:endParaRPr lang="en-GB" dirty="0"/>
          </a:p>
          <a:p>
            <a:r>
              <a:rPr lang="en-GB" dirty="0"/>
              <a:t>Resin analysis</a:t>
            </a:r>
            <a:r>
              <a:rPr lang="en-GB" baseline="0" dirty="0"/>
              <a:t> – Food and drink – unvarnished vs varnished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18792-428A-49C1-804B-221C05E95D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12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you use ritual objects to investigate the real day to day lives of the ancient Egyptians?</a:t>
            </a:r>
          </a:p>
          <a:p>
            <a:endParaRPr lang="en-GB" dirty="0"/>
          </a:p>
          <a:p>
            <a:r>
              <a:rPr lang="en-GB" dirty="0"/>
              <a:t>Direct correlations or Supposition?</a:t>
            </a:r>
          </a:p>
          <a:p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Offering tables</a:t>
            </a:r>
            <a:r>
              <a:rPr lang="en-GB" baseline="0" dirty="0"/>
              <a:t> and the use of libations -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Offering Table of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Khety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Comparisons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between the ideal offerings that you might give two the deceased/ancestors vs the more day to day foods eaten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18792-428A-49C1-804B-221C05E95D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356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you use the descriptions/depictions in Elite tombs as a way of exploring the lives of the non elite?</a:t>
            </a:r>
          </a:p>
          <a:p>
            <a:endParaRPr lang="en-GB" dirty="0"/>
          </a:p>
          <a:p>
            <a:r>
              <a:rPr lang="en-GB" dirty="0"/>
              <a:t>Are there similarities between the two? Or is there</a:t>
            </a:r>
            <a:r>
              <a:rPr lang="en-GB" baseline="0" dirty="0"/>
              <a:t> no legitimate way of making a comparison? </a:t>
            </a:r>
          </a:p>
          <a:p>
            <a:endParaRPr lang="en-GB" baseline="0" dirty="0"/>
          </a:p>
          <a:p>
            <a:r>
              <a:rPr lang="en-GB" baseline="0" dirty="0"/>
              <a:t>Elite access to foods the non elites might not?</a:t>
            </a:r>
          </a:p>
          <a:p>
            <a:endParaRPr lang="en-GB" baseline="0" dirty="0"/>
          </a:p>
          <a:p>
            <a:r>
              <a:rPr lang="en-GB" baseline="0" dirty="0"/>
              <a:t>Is it a matter of decreasing amounts – are some foods/drink elite only or elite only but allowed at feasts</a:t>
            </a:r>
          </a:p>
          <a:p>
            <a:endParaRPr lang="en-GB" baseline="0" dirty="0"/>
          </a:p>
          <a:p>
            <a:r>
              <a:rPr lang="en-GB" baseline="0" dirty="0"/>
              <a:t>Access to feasts by the general public? – Elite and lower elite thing only?</a:t>
            </a:r>
          </a:p>
          <a:p>
            <a:endParaRPr lang="en-GB" baseline="0" dirty="0"/>
          </a:p>
          <a:p>
            <a:r>
              <a:rPr lang="en-GB" baseline="0" dirty="0"/>
              <a:t>Gendered space? – look at literature from the time?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18792-428A-49C1-804B-221C05E95D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140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theories</a:t>
            </a:r>
          </a:p>
          <a:p>
            <a:endParaRPr lang="en-GB" dirty="0"/>
          </a:p>
          <a:p>
            <a:r>
              <a:rPr lang="en-GB"/>
              <a:t>Brief</a:t>
            </a:r>
            <a:r>
              <a:rPr lang="en-GB" baseline="0"/>
              <a:t> </a:t>
            </a:r>
            <a:r>
              <a:rPr lang="en-GB" baseline="0" dirty="0"/>
              <a:t>overview of the reading/research doing/wanting to do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18792-428A-49C1-804B-221C05E95D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629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129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1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733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45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328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5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59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521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913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690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7940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42056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5068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137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825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236F0-6935-44CC-8997-885AADFA4FB4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31D9435-4D6F-4611-99C1-6CFA9477E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2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0330" y="1060174"/>
            <a:ext cx="9143999" cy="2887111"/>
          </a:xfrm>
        </p:spPr>
        <p:txBody>
          <a:bodyPr>
            <a:normAutofit/>
          </a:bodyPr>
          <a:lstStyle/>
          <a:p>
            <a:r>
              <a:rPr lang="en-GB" sz="3600" dirty="0"/>
              <a:t>To what extent do the remains of ritual feasting compare with the everyday eating habits and practices of the Ancient Egyptian people?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67393" y="3947285"/>
            <a:ext cx="7766936" cy="1096899"/>
          </a:xfrm>
        </p:spPr>
        <p:txBody>
          <a:bodyPr/>
          <a:lstStyle/>
          <a:p>
            <a:r>
              <a:rPr lang="en-GB" dirty="0"/>
              <a:t>Hannah Wells 1501862</a:t>
            </a:r>
          </a:p>
        </p:txBody>
      </p:sp>
    </p:spTree>
    <p:extLst>
      <p:ext uri="{BB962C8B-B14F-4D97-AF65-F5344CB8AC3E}">
        <p14:creationId xmlns:p14="http://schemas.microsoft.com/office/powerpoint/2010/main" val="2382594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and Food Consumption in Ancient Egypt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were people eating?</a:t>
            </a:r>
          </a:p>
          <a:p>
            <a:pPr marL="0" indent="0">
              <a:buNone/>
            </a:pPr>
            <a:r>
              <a:rPr lang="en-GB" dirty="0"/>
              <a:t>     There was a large amount of variety available to the Ancient Egyptians; from Bread and cakes made from barley and emmer, to different vegetables and fruits</a:t>
            </a:r>
          </a:p>
          <a:p>
            <a:endParaRPr lang="en-GB" dirty="0"/>
          </a:p>
          <a:p>
            <a:r>
              <a:rPr lang="en-GB" dirty="0"/>
              <a:t>How were people eating?</a:t>
            </a:r>
          </a:p>
          <a:p>
            <a:pPr marL="0" indent="0">
              <a:buNone/>
            </a:pPr>
            <a:r>
              <a:rPr lang="en-GB" dirty="0"/>
              <a:t>     Is it possible to draw a connection between what we know people ate, and depictions of how it might have been eaten?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4002" y="2569663"/>
            <a:ext cx="2759988" cy="2402477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9162080" y="4981624"/>
            <a:ext cx="1573792" cy="79918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http://www.ducksters.com/history/ancient_egyptian_food_daily_life.php</a:t>
            </a:r>
          </a:p>
        </p:txBody>
      </p:sp>
    </p:spTree>
    <p:extLst>
      <p:ext uri="{BB962C8B-B14F-4D97-AF65-F5344CB8AC3E}">
        <p14:creationId xmlns:p14="http://schemas.microsoft.com/office/powerpoint/2010/main" val="2902715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Pottery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975516"/>
          </a:xfrm>
        </p:spPr>
        <p:txBody>
          <a:bodyPr/>
          <a:lstStyle/>
          <a:p>
            <a:r>
              <a:rPr lang="en-GB" dirty="0"/>
              <a:t>Using Ancient Egyptian Pottery to investigate the way that people ate and what they may have eaten</a:t>
            </a:r>
          </a:p>
          <a:p>
            <a:r>
              <a:rPr lang="en-GB" dirty="0"/>
              <a:t>Ancient Egyptian Food Preparation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5436" y="2728620"/>
            <a:ext cx="3798678" cy="2744709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7935436" y="5526199"/>
            <a:ext cx="1573792" cy="79918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http://www.ancient-egypt-online.com/ancient-egyptian-food.html</a:t>
            </a:r>
          </a:p>
        </p:txBody>
      </p:sp>
    </p:spTree>
    <p:extLst>
      <p:ext uri="{BB962C8B-B14F-4D97-AF65-F5344CB8AC3E}">
        <p14:creationId xmlns:p14="http://schemas.microsoft.com/office/powerpoint/2010/main" val="1676941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Ritual and the Daily Life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00210" y="5625683"/>
            <a:ext cx="1573792" cy="79918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http://www.touregypt.net/featurestories/picture03252003.htm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8401" y="1438442"/>
            <a:ext cx="4111809" cy="4986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207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Elite and the Non Elite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9417" y="1930400"/>
            <a:ext cx="5196441" cy="411096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7941" y="1945612"/>
            <a:ext cx="5715000" cy="4095750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677333" y="6058820"/>
            <a:ext cx="5220607" cy="3419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http://www.crystalinks.com/egyptnews.html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897939" y="6058820"/>
            <a:ext cx="5715001" cy="34198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https://www.quora.com/What-was-the-life-like-in-ancient-Egypt</a:t>
            </a:r>
          </a:p>
        </p:txBody>
      </p:sp>
    </p:spTree>
    <p:extLst>
      <p:ext uri="{BB962C8B-B14F-4D97-AF65-F5344CB8AC3E}">
        <p14:creationId xmlns:p14="http://schemas.microsoft.com/office/powerpoint/2010/main" val="3851833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</a:t>
            </a:r>
          </a:p>
        </p:txBody>
      </p:sp>
      <p:sp>
        <p:nvSpPr>
          <p:cNvPr id="4" name="Hexagon 3"/>
          <p:cNvSpPr/>
          <p:nvPr/>
        </p:nvSpPr>
        <p:spPr>
          <a:xfrm>
            <a:off x="2394283" y="968503"/>
            <a:ext cx="6220328" cy="5336925"/>
          </a:xfrm>
          <a:prstGeom prst="hexagon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Hexagon 6"/>
          <p:cNvSpPr/>
          <p:nvPr/>
        </p:nvSpPr>
        <p:spPr>
          <a:xfrm>
            <a:off x="2959768" y="1270000"/>
            <a:ext cx="5101390" cy="4673600"/>
          </a:xfrm>
          <a:prstGeom prst="hexagon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3461" y="1930400"/>
            <a:ext cx="2798262" cy="3964366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Structuralism</a:t>
            </a:r>
          </a:p>
          <a:p>
            <a:pPr marL="0" indent="0">
              <a:buNone/>
            </a:pPr>
            <a:endParaRPr lang="en-GB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    Habitus</a:t>
            </a:r>
          </a:p>
          <a:p>
            <a:pPr marL="0" indent="0">
              <a:buNone/>
            </a:pPr>
            <a:endParaRPr lang="en-GB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Hybridisation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819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85612"/>
            <a:ext cx="10515600" cy="973345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92697"/>
            <a:ext cx="10515600" cy="5088834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 err="1"/>
              <a:t>Hamilakis</a:t>
            </a:r>
            <a:r>
              <a:rPr lang="en-GB" sz="5600" dirty="0"/>
              <a:t>, Y. &amp; </a:t>
            </a:r>
            <a:r>
              <a:rPr lang="en-GB" sz="5600" dirty="0" err="1"/>
              <a:t>Sherratt</a:t>
            </a:r>
            <a:r>
              <a:rPr lang="en-GB" sz="5600" dirty="0"/>
              <a:t>, S., 2012. Feasting and the consuming body in Bronze Age Crete and Early Iron Age Cyprus. British School at Athens Studies, pp. 187-207.</a:t>
            </a:r>
          </a:p>
          <a:p>
            <a:r>
              <a:rPr lang="en-GB" sz="5600" dirty="0"/>
              <a:t>Harrington, N., 2013. Living with the Dead: Ancestor Worship and Mortuary Ritual in Ancient Egypt. Oxford: Oxbow Books.</a:t>
            </a:r>
          </a:p>
          <a:p>
            <a:r>
              <a:rPr lang="en-GB" sz="5600" dirty="0"/>
              <a:t>Hayden, B., 2013. The Power of Feasts, From Prehistory to the Present. New York: Cambridge University Press.</a:t>
            </a:r>
          </a:p>
          <a:p>
            <a:r>
              <a:rPr lang="en-GB" sz="5600" dirty="0"/>
              <a:t>Janssen, J. J., 1982. Gift-Giving in Ancient Egypt as an Economic Feature. The Journal of Egyptian Archaeology , 68(1), pp. 253-258.</a:t>
            </a:r>
          </a:p>
          <a:p>
            <a:r>
              <a:rPr lang="en-GB" sz="5600" dirty="0"/>
              <a:t>Kansa, E., Kansa, S. &amp; Levy, T., 2006. Eat Like An Egyptian? A Contextual Approach to an Early Bronze I “Egyptian Colony” in the Southern Levant. Integrating </a:t>
            </a:r>
            <a:r>
              <a:rPr lang="en-GB" sz="5600" dirty="0" err="1"/>
              <a:t>zooarchaeology</a:t>
            </a:r>
            <a:r>
              <a:rPr lang="en-GB" sz="5600" dirty="0"/>
              <a:t>, pp. 76-91.</a:t>
            </a:r>
          </a:p>
          <a:p>
            <a:r>
              <a:rPr lang="en-GB" sz="5600" dirty="0" err="1"/>
              <a:t>Lesko</a:t>
            </a:r>
            <a:r>
              <a:rPr lang="en-GB" sz="5600" dirty="0"/>
              <a:t>, L. H., 1994. Pharaoh's Workers: The Villagers of Deir El Medina. </a:t>
            </a:r>
            <a:r>
              <a:rPr lang="en-GB" sz="5600" dirty="0" err="1"/>
              <a:t>s.l.:Cornell</a:t>
            </a:r>
            <a:r>
              <a:rPr lang="en-GB" sz="5600" dirty="0"/>
              <a:t> University Press, 1994.</a:t>
            </a:r>
          </a:p>
          <a:p>
            <a:r>
              <a:rPr lang="en-GB" sz="5600" dirty="0" err="1"/>
              <a:t>Mastin</a:t>
            </a:r>
            <a:r>
              <a:rPr lang="en-GB" sz="5600" dirty="0"/>
              <a:t>, L., 2010. Structuralism. [Online] </a:t>
            </a:r>
          </a:p>
          <a:p>
            <a:r>
              <a:rPr lang="en-GB" sz="5600" dirty="0"/>
              <a:t>Available at: http://www.philosophybasics.com/movements_structuralism.html</a:t>
            </a:r>
          </a:p>
          <a:p>
            <a:r>
              <a:rPr lang="en-GB" sz="5600" dirty="0"/>
              <a:t>McWilliams, M., 2012. The Story Behind the Dish: Classic American Foods. California: Greenwood.</a:t>
            </a:r>
          </a:p>
          <a:p>
            <a:r>
              <a:rPr lang="en-GB" sz="5600" dirty="0"/>
              <a:t>Miller, R., 1990. Hogs and Hygiene. The Journal of Egyptian Archaeology , 76(1), pp. 125-140.</a:t>
            </a:r>
          </a:p>
          <a:p>
            <a:r>
              <a:rPr lang="en-GB" sz="5600" dirty="0"/>
              <a:t>Miller, R., 1991. Counting Calories in Egyptian Ration Texts. Journal of the Economic and Social History of the Orient, 34(4), pp. 257-269.</a:t>
            </a:r>
          </a:p>
          <a:p>
            <a:r>
              <a:rPr lang="en-GB" sz="5600" dirty="0"/>
              <a:t>Müller, M., 2015. Household Studies in Complex Societies:(micro) Archaeological and Textual Approaches: Papers from the Oriental Institute Seminar Household Studies in Complex Societies, Held at the Oriental Institute of the University of Chicago, 15-16 March 2013. Chicago, Oriental Institute of the University of Chicago..</a:t>
            </a:r>
          </a:p>
          <a:p>
            <a:r>
              <a:rPr lang="en-GB" sz="5600" dirty="0"/>
              <a:t>Parker, B. &amp; Foster, C., 2012. New perspectives on household archaeology. Winona Lake: </a:t>
            </a:r>
            <a:r>
              <a:rPr lang="en-GB" sz="5600" dirty="0" err="1"/>
              <a:t>Eisenbrauns</a:t>
            </a:r>
            <a:r>
              <a:rPr lang="en-GB" sz="5600" dirty="0"/>
              <a:t>.</a:t>
            </a:r>
          </a:p>
          <a:p>
            <a:r>
              <a:rPr lang="en-GB" sz="5600" dirty="0"/>
              <a:t>Sachs, J., 2000. Internet Encyclopaedia of Philosophy, A Peer Reviewed Academic Resource. [Online] </a:t>
            </a:r>
          </a:p>
          <a:p>
            <a:r>
              <a:rPr lang="en-GB" sz="5600" dirty="0"/>
              <a:t>Available at: http://www.iep.utm.edu/aris-eth/</a:t>
            </a:r>
          </a:p>
          <a:p>
            <a:r>
              <a:rPr lang="en-GB" sz="5600" dirty="0"/>
              <a:t>[Accessed 10 October 2017].</a:t>
            </a:r>
          </a:p>
          <a:p>
            <a:r>
              <a:rPr lang="en-GB" sz="5600" dirty="0" err="1"/>
              <a:t>Saffirio</a:t>
            </a:r>
            <a:r>
              <a:rPr lang="en-GB" sz="5600" dirty="0"/>
              <a:t>, L., 1972. Food and dietary habits in ancient Egypt. Journal of Human Evolution, 1(3), pp. 297-305.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5168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232</TotalTime>
  <Words>851</Words>
  <Application>Microsoft Office PowerPoint</Application>
  <PresentationFormat>Widescreen</PresentationFormat>
  <Paragraphs>90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To what extent do the remains of ritual feasting compare with the everyday eating habits and practices of the Ancient Egyptian people? </vt:lpstr>
      <vt:lpstr>Food and Food Consumption in Ancient Egypt</vt:lpstr>
      <vt:lpstr>Pottery</vt:lpstr>
      <vt:lpstr>The Ritual and the Daily Life</vt:lpstr>
      <vt:lpstr>The Elite and the Non Elite</vt:lpstr>
      <vt:lpstr>Theories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Invate</dc:creator>
  <cp:lastModifiedBy>Invate</cp:lastModifiedBy>
  <cp:revision>13</cp:revision>
  <dcterms:created xsi:type="dcterms:W3CDTF">2018-01-15T19:45:30Z</dcterms:created>
  <dcterms:modified xsi:type="dcterms:W3CDTF">2018-01-15T23:38:28Z</dcterms:modified>
</cp:coreProperties>
</file>