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58" r:id="rId2"/>
    <p:sldId id="289" r:id="rId3"/>
    <p:sldId id="331" r:id="rId4"/>
    <p:sldId id="367" r:id="rId5"/>
    <p:sldId id="383" r:id="rId6"/>
    <p:sldId id="370" r:id="rId7"/>
    <p:sldId id="382" r:id="rId8"/>
    <p:sldId id="368" r:id="rId9"/>
    <p:sldId id="371" r:id="rId10"/>
    <p:sldId id="372" r:id="rId11"/>
    <p:sldId id="374" r:id="rId12"/>
    <p:sldId id="385" r:id="rId13"/>
    <p:sldId id="386" r:id="rId14"/>
    <p:sldId id="377" r:id="rId15"/>
    <p:sldId id="376" r:id="rId16"/>
    <p:sldId id="378" r:id="rId17"/>
    <p:sldId id="379" r:id="rId18"/>
    <p:sldId id="380" r:id="rId19"/>
    <p:sldId id="384" r:id="rId20"/>
    <p:sldId id="381" r:id="rId21"/>
    <p:sldId id="366" r:id="rId22"/>
    <p:sldId id="276"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37" autoAdjust="0"/>
    <p:restoredTop sz="93372" autoAdjust="0"/>
  </p:normalViewPr>
  <p:slideViewPr>
    <p:cSldViewPr>
      <p:cViewPr varScale="1">
        <p:scale>
          <a:sx n="56" d="100"/>
          <a:sy n="56" d="100"/>
        </p:scale>
        <p:origin x="221" y="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01/08/2024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01/08/2024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01/08/2024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01/08/2024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01/08/2024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01/08/2024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01/08/2024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01/08/2024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01/08/2024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01/08/2024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01/08/2024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01/08/2024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251520" y="1412776"/>
            <a:ext cx="8497452" cy="3600400"/>
          </a:xfrm>
        </p:spPr>
        <p:txBody>
          <a:bodyPr/>
          <a:lstStyle/>
          <a:p>
            <a:pPr eaLnBrk="1" fontAlgn="auto" hangingPunct="1">
              <a:spcAft>
                <a:spcPts val="0"/>
              </a:spcAft>
              <a:defRPr/>
            </a:pPr>
            <a:br>
              <a:rPr lang="en-GB" sz="4000" b="1" dirty="0"/>
            </a:br>
            <a:br>
              <a:rPr lang="en-GB" sz="4000" dirty="0"/>
            </a:br>
            <a:r>
              <a:rPr lang="en-GB" dirty="0"/>
              <a:t>Evaluating and Accepting Change </a:t>
            </a:r>
            <a:r>
              <a:rPr lang="en-GB" sz="3600" b="1" dirty="0"/>
              <a:t>Week 8: Session 1</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7F11465-D7BC-41C7-90DA-7D2330D0CB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1052737"/>
            <a:ext cx="3528392" cy="2232248"/>
          </a:xfrm>
          <a:prstGeom prst="rect">
            <a:avLst/>
          </a:prstGeom>
          <a:solidFill>
            <a:srgbClr val="FFFFFF"/>
          </a:solidFill>
        </p:spPr>
      </p:pic>
      <p:sp>
        <p:nvSpPr>
          <p:cNvPr id="3" name="Content Placeholder 2">
            <a:extLst>
              <a:ext uri="{FF2B5EF4-FFF2-40B4-BE49-F238E27FC236}">
                <a16:creationId xmlns:a16="http://schemas.microsoft.com/office/drawing/2014/main" id="{044479E4-D330-4841-858E-EA15A224CE97}"/>
              </a:ext>
            </a:extLst>
          </p:cNvPr>
          <p:cNvSpPr>
            <a:spLocks noGrp="1"/>
          </p:cNvSpPr>
          <p:nvPr>
            <p:ph sz="half" idx="2"/>
          </p:nvPr>
        </p:nvSpPr>
        <p:spPr>
          <a:xfrm>
            <a:off x="4067944" y="1052737"/>
            <a:ext cx="4799383" cy="3450358"/>
          </a:xfrm>
        </p:spPr>
        <p:txBody>
          <a:bodyPr wrap="square" anchor="t">
            <a:noAutofit/>
          </a:bodyPr>
          <a:lstStyle/>
          <a:p>
            <a:pPr marL="0" indent="0">
              <a:buNone/>
            </a:pPr>
            <a:r>
              <a:rPr lang="en-GB" sz="2000" dirty="0"/>
              <a:t>Last week we looked at:</a:t>
            </a:r>
          </a:p>
          <a:p>
            <a:pPr marL="0" indent="0">
              <a:buNone/>
            </a:pPr>
            <a:endParaRPr lang="en-GB" sz="2000" dirty="0"/>
          </a:p>
          <a:p>
            <a:r>
              <a:rPr lang="en-GB" sz="2000" dirty="0"/>
              <a:t>The importance of change achieved through effective community engagement.</a:t>
            </a:r>
          </a:p>
          <a:p>
            <a:r>
              <a:rPr lang="en-GB" sz="2000" dirty="0"/>
              <a:t>The methods used in evaluating impacts of community engagement.</a:t>
            </a:r>
          </a:p>
          <a:p>
            <a:r>
              <a:rPr lang="en-GB" sz="2000" dirty="0"/>
              <a:t>The importance of social impacts and how they are measured.</a:t>
            </a:r>
          </a:p>
          <a:p>
            <a:pPr marL="0" indent="0">
              <a:buNone/>
            </a:pPr>
            <a:endParaRPr lang="en-GB" sz="2400" dirty="0"/>
          </a:p>
        </p:txBody>
      </p:sp>
      <p:sp>
        <p:nvSpPr>
          <p:cNvPr id="4" name="Date Placeholder 3">
            <a:extLst>
              <a:ext uri="{FF2B5EF4-FFF2-40B4-BE49-F238E27FC236}">
                <a16:creationId xmlns:a16="http://schemas.microsoft.com/office/drawing/2014/main" id="{5DEE0634-8333-4FFB-8EE2-3FBCD97CC4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01/08/2024</a:t>
            </a:fld>
            <a:endParaRPr lang="en-GB" altLang="en-US" sz="900" dirty="0"/>
          </a:p>
        </p:txBody>
      </p:sp>
      <p:sp>
        <p:nvSpPr>
          <p:cNvPr id="5" name="Slide Number Placeholder 4">
            <a:extLst>
              <a:ext uri="{FF2B5EF4-FFF2-40B4-BE49-F238E27FC236}">
                <a16:creationId xmlns:a16="http://schemas.microsoft.com/office/drawing/2014/main" id="{210EE890-E356-470E-AFB5-DE9124C8849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dirty="0"/>
          </a:p>
        </p:txBody>
      </p:sp>
    </p:spTree>
    <p:extLst>
      <p:ext uri="{BB962C8B-B14F-4D97-AF65-F5344CB8AC3E}">
        <p14:creationId xmlns:p14="http://schemas.microsoft.com/office/powerpoint/2010/main" val="81117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4283967" y="1484781"/>
            <a:ext cx="4248473" cy="2947864"/>
          </a:xfrm>
        </p:spPr>
        <p:txBody>
          <a:bodyPr/>
          <a:lstStyle/>
          <a:p>
            <a:pPr marL="0" indent="0">
              <a:buNone/>
            </a:pPr>
            <a:r>
              <a:rPr lang="en-GB" sz="2000" dirty="0"/>
              <a:t>At the end of the session, you will understand:</a:t>
            </a:r>
          </a:p>
          <a:p>
            <a:r>
              <a:rPr lang="en-GB" sz="2000" dirty="0"/>
              <a:t>What community engagement evaluation is and how to measure outcomes.</a:t>
            </a:r>
          </a:p>
          <a:p>
            <a:r>
              <a:rPr lang="en-GB" sz="2000" dirty="0"/>
              <a:t>Ways to undertake an evaluation.</a:t>
            </a:r>
          </a:p>
          <a:p>
            <a:r>
              <a:rPr lang="en-GB" sz="2000" dirty="0"/>
              <a:t>Accepting change and its importance.</a:t>
            </a:r>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3</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129206"/>
            <a:ext cx="360109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17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14300"/>
            <a:ext cx="8229600" cy="792088"/>
          </a:xfrm>
        </p:spPr>
        <p:txBody>
          <a:bodyPr/>
          <a:lstStyle/>
          <a:p>
            <a:r>
              <a:rPr lang="en-GB" sz="3600" b="1" dirty="0"/>
              <a:t>Introduction</a:t>
            </a:r>
            <a:endParaRPr lang="en-GB" sz="36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0" y="1052525"/>
            <a:ext cx="9144000" cy="4536504"/>
          </a:xfrm>
        </p:spPr>
        <p:txBody>
          <a:bodyPr/>
          <a:lstStyle/>
          <a:p>
            <a:r>
              <a:rPr lang="en-GB" sz="2000" dirty="0"/>
              <a:t>Watch the video: https://youtu.be/lR8FalapJf0</a:t>
            </a:r>
          </a:p>
          <a:p>
            <a:r>
              <a:rPr lang="en-GB" sz="2000" dirty="0"/>
              <a:t>Evaluation is an objective assessment and a critical aspect of community engagement processes.</a:t>
            </a:r>
          </a:p>
          <a:p>
            <a:r>
              <a:rPr lang="en-GB" sz="2000" dirty="0"/>
              <a:t>Without evaluation, it would be difficult to know if the processes were successful or if they failed.</a:t>
            </a:r>
          </a:p>
          <a:p>
            <a:r>
              <a:rPr lang="en-GB" sz="2000" dirty="0"/>
              <a:t>Evaluation is retrospective in nature;  it is the systematic collection of information about community activities and outcomes.</a:t>
            </a:r>
          </a:p>
          <a:p>
            <a:r>
              <a:rPr lang="en-GB" sz="2000" dirty="0"/>
              <a:t>In community engagement, evaluation takes a bespoke approach that is centric on asking questions.</a:t>
            </a:r>
          </a:p>
          <a:p>
            <a:r>
              <a:rPr lang="en-GB" sz="2000" dirty="0"/>
              <a:t>The evaluation process covers the scope of the community engagement plan, in order to assess the progress (goal, time, cost and stages).</a:t>
            </a:r>
          </a:p>
          <a:p>
            <a:r>
              <a:rPr lang="en-GB" sz="2000" dirty="0"/>
              <a:t>It is important to carefully determine the appropriate evaluation design, approaches and tools.</a:t>
            </a:r>
          </a:p>
          <a:p>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4</a:t>
            </a:fld>
            <a:endParaRPr lang="en-GB" altLang="en-US" dirty="0"/>
          </a:p>
        </p:txBody>
      </p:sp>
    </p:spTree>
    <p:extLst>
      <p:ext uri="{BB962C8B-B14F-4D97-AF65-F5344CB8AC3E}">
        <p14:creationId xmlns:p14="http://schemas.microsoft.com/office/powerpoint/2010/main" val="392164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76E1-0DC4-42C4-B8DD-55AA7548C30B}"/>
              </a:ext>
            </a:extLst>
          </p:cNvPr>
          <p:cNvSpPr>
            <a:spLocks noGrp="1"/>
          </p:cNvSpPr>
          <p:nvPr>
            <p:ph type="title"/>
          </p:nvPr>
        </p:nvSpPr>
        <p:spPr>
          <a:xfrm>
            <a:off x="533400" y="136525"/>
            <a:ext cx="8229600" cy="778098"/>
          </a:xfrm>
        </p:spPr>
        <p:txBody>
          <a:bodyPr/>
          <a:lstStyle/>
          <a:p>
            <a:r>
              <a:rPr lang="en-GB" sz="3600" b="1" dirty="0"/>
              <a:t>Concept Evaluation</a:t>
            </a:r>
          </a:p>
        </p:txBody>
      </p:sp>
      <p:pic>
        <p:nvPicPr>
          <p:cNvPr id="8" name="Content Placeholder 7" descr="A picture containing diagram&#10;&#10;Description automatically generated">
            <a:extLst>
              <a:ext uri="{FF2B5EF4-FFF2-40B4-BE49-F238E27FC236}">
                <a16:creationId xmlns:a16="http://schemas.microsoft.com/office/drawing/2014/main" id="{FAF39743-5650-4AEA-B5B8-9E044CC09E0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414513"/>
          </a:xfrm>
        </p:spPr>
      </p:pic>
      <p:sp>
        <p:nvSpPr>
          <p:cNvPr id="4" name="Content Placeholder 3">
            <a:extLst>
              <a:ext uri="{FF2B5EF4-FFF2-40B4-BE49-F238E27FC236}">
                <a16:creationId xmlns:a16="http://schemas.microsoft.com/office/drawing/2014/main" id="{2CC0F886-EE46-437E-AE5E-D3F96F58BA8F}"/>
              </a:ext>
            </a:extLst>
          </p:cNvPr>
          <p:cNvSpPr>
            <a:spLocks noGrp="1"/>
          </p:cNvSpPr>
          <p:nvPr>
            <p:ph sz="half" idx="2"/>
          </p:nvPr>
        </p:nvSpPr>
        <p:spPr>
          <a:xfrm>
            <a:off x="5004048" y="1600201"/>
            <a:ext cx="3682752" cy="3412975"/>
          </a:xfrm>
        </p:spPr>
        <p:txBody>
          <a:bodyPr/>
          <a:lstStyle/>
          <a:p>
            <a:pPr marL="0" indent="0">
              <a:buNone/>
            </a:pPr>
            <a:r>
              <a:rPr lang="en-GB" sz="2000" dirty="0"/>
              <a:t>Justifying the outcome of the community engagement process and clarifying if it made difference and how can you tell?</a:t>
            </a:r>
          </a:p>
          <a:p>
            <a:pPr marL="0" indent="0">
              <a:buNone/>
            </a:pPr>
            <a:r>
              <a:rPr lang="en-GB" sz="2000" dirty="0"/>
              <a:t>It stresses on the </a:t>
            </a:r>
            <a:r>
              <a:rPr lang="en-GB" sz="2000" b="1" dirty="0"/>
              <a:t>Value</a:t>
            </a:r>
            <a:r>
              <a:rPr lang="en-GB" sz="2000" dirty="0"/>
              <a:t> of what is seen as important; </a:t>
            </a:r>
          </a:p>
          <a:p>
            <a:r>
              <a:rPr lang="en-GB" sz="2000" dirty="0"/>
              <a:t>To who?</a:t>
            </a:r>
          </a:p>
          <a:p>
            <a:r>
              <a:rPr lang="en-GB" sz="2000" dirty="0"/>
              <a:t>By whom?</a:t>
            </a:r>
          </a:p>
          <a:p>
            <a:r>
              <a:rPr lang="en-GB" sz="2000" dirty="0"/>
              <a:t>Why?</a:t>
            </a:r>
          </a:p>
        </p:txBody>
      </p:sp>
      <p:sp>
        <p:nvSpPr>
          <p:cNvPr id="5" name="Date Placeholder 4">
            <a:extLst>
              <a:ext uri="{FF2B5EF4-FFF2-40B4-BE49-F238E27FC236}">
                <a16:creationId xmlns:a16="http://schemas.microsoft.com/office/drawing/2014/main" id="{15B54B1D-0026-4D02-8D52-EC7C470A19DD}"/>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30557D38-F411-42AC-8E21-872BBD3E9720}"/>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dirty="0"/>
          </a:p>
        </p:txBody>
      </p:sp>
    </p:spTree>
    <p:extLst>
      <p:ext uri="{BB962C8B-B14F-4D97-AF65-F5344CB8AC3E}">
        <p14:creationId xmlns:p14="http://schemas.microsoft.com/office/powerpoint/2010/main" val="406537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EF9E-E75F-4AE5-8CE8-44AD94EC3A36}"/>
              </a:ext>
            </a:extLst>
          </p:cNvPr>
          <p:cNvSpPr>
            <a:spLocks noGrp="1"/>
          </p:cNvSpPr>
          <p:nvPr>
            <p:ph type="title"/>
          </p:nvPr>
        </p:nvSpPr>
        <p:spPr>
          <a:xfrm>
            <a:off x="533400" y="114300"/>
            <a:ext cx="8229600" cy="850106"/>
          </a:xfrm>
        </p:spPr>
        <p:txBody>
          <a:bodyPr wrap="square" anchor="ctr">
            <a:normAutofit/>
          </a:bodyPr>
          <a:lstStyle/>
          <a:p>
            <a:r>
              <a:rPr lang="en-GB" sz="3600" b="1" dirty="0"/>
              <a:t>Principles guiding Evaluation</a:t>
            </a:r>
          </a:p>
        </p:txBody>
      </p:sp>
      <p:pic>
        <p:nvPicPr>
          <p:cNvPr id="8" name="Content Placeholder 7" descr="A picture containing text&#10;&#10;Description automatically generated">
            <a:extLst>
              <a:ext uri="{FF2B5EF4-FFF2-40B4-BE49-F238E27FC236}">
                <a16:creationId xmlns:a16="http://schemas.microsoft.com/office/drawing/2014/main" id="{04174AAF-5F33-41EE-8BE0-5292B8E2D85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420" y="1600201"/>
            <a:ext cx="4038600" cy="3701007"/>
          </a:xfrm>
          <a:noFill/>
        </p:spPr>
      </p:pic>
      <p:sp>
        <p:nvSpPr>
          <p:cNvPr id="4" name="Content Placeholder 3">
            <a:extLst>
              <a:ext uri="{FF2B5EF4-FFF2-40B4-BE49-F238E27FC236}">
                <a16:creationId xmlns:a16="http://schemas.microsoft.com/office/drawing/2014/main" id="{242E2CF9-6C06-448C-88DF-A7CA3CCEF809}"/>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Focused and feasible in relation to available resources (on a need to know bases).</a:t>
            </a:r>
          </a:p>
          <a:p>
            <a:pPr>
              <a:lnSpc>
                <a:spcPct val="90000"/>
              </a:lnSpc>
            </a:pPr>
            <a:r>
              <a:rPr lang="en-GB" sz="2000" dirty="0"/>
              <a:t>Relevant and timely information to aid decision making (SMART).</a:t>
            </a:r>
          </a:p>
          <a:p>
            <a:pPr>
              <a:lnSpc>
                <a:spcPct val="90000"/>
              </a:lnSpc>
            </a:pPr>
            <a:r>
              <a:rPr lang="en-GB" sz="2000" dirty="0"/>
              <a:t>Useable and comparable data set (generalisable).</a:t>
            </a:r>
          </a:p>
          <a:p>
            <a:pPr>
              <a:lnSpc>
                <a:spcPct val="90000"/>
              </a:lnSpc>
            </a:pPr>
            <a:r>
              <a:rPr lang="en-GB" sz="2000" dirty="0"/>
              <a:t>Credible, valid and reliable.</a:t>
            </a:r>
          </a:p>
          <a:p>
            <a:pPr>
              <a:lnSpc>
                <a:spcPct val="90000"/>
              </a:lnSpc>
            </a:pPr>
            <a:r>
              <a:rPr lang="en-GB" sz="2000" dirty="0"/>
              <a:t>Sensitive to unequal powers (marginalised voices).</a:t>
            </a:r>
          </a:p>
          <a:p>
            <a:pPr>
              <a:lnSpc>
                <a:spcPct val="90000"/>
              </a:lnSpc>
            </a:pPr>
            <a:r>
              <a:rPr lang="en-GB" sz="2000" dirty="0"/>
              <a:t>Ethical consideration (consent and protection).</a:t>
            </a:r>
          </a:p>
          <a:p>
            <a:pPr>
              <a:lnSpc>
                <a:spcPct val="90000"/>
              </a:lnSpc>
            </a:pPr>
            <a:endParaRPr lang="en-GB" sz="2000" dirty="0"/>
          </a:p>
        </p:txBody>
      </p:sp>
      <p:sp>
        <p:nvSpPr>
          <p:cNvPr id="5" name="Date Placeholder 4">
            <a:extLst>
              <a:ext uri="{FF2B5EF4-FFF2-40B4-BE49-F238E27FC236}">
                <a16:creationId xmlns:a16="http://schemas.microsoft.com/office/drawing/2014/main" id="{64AE9615-A3FF-4040-8A86-04917D77024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01/08/2024</a:t>
            </a:fld>
            <a:endParaRPr lang="en-GB" altLang="en-US" sz="900"/>
          </a:p>
        </p:txBody>
      </p:sp>
      <p:sp>
        <p:nvSpPr>
          <p:cNvPr id="6" name="Slide Number Placeholder 5">
            <a:extLst>
              <a:ext uri="{FF2B5EF4-FFF2-40B4-BE49-F238E27FC236}">
                <a16:creationId xmlns:a16="http://schemas.microsoft.com/office/drawing/2014/main" id="{82ED1008-78E6-4184-8D04-4AF0F660E3F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13305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053B-A69E-4FEA-9551-2B091E0960EA}"/>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Why Monitor and Evaluate CEN?</a:t>
            </a:r>
          </a:p>
        </p:txBody>
      </p:sp>
      <p:pic>
        <p:nvPicPr>
          <p:cNvPr id="1026" name="Picture 2" descr="Why Images, Stock Photos &amp; Vectors | Shutterstock">
            <a:extLst>
              <a:ext uri="{FF2B5EF4-FFF2-40B4-BE49-F238E27FC236}">
                <a16:creationId xmlns:a16="http://schemas.microsoft.com/office/drawing/2014/main" id="{B11B5FE5-505A-4A69-9635-DF7D8234A56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770812"/>
            <a:ext cx="4249638" cy="3647818"/>
          </a:xfrm>
          <a:prstGeom prst="rect">
            <a:avLst/>
          </a:prstGeom>
          <a:solidFill>
            <a:srgbClr val="FFFFFF"/>
          </a:solidFill>
        </p:spPr>
      </p:pic>
      <p:sp>
        <p:nvSpPr>
          <p:cNvPr id="4" name="Content Placeholder 3">
            <a:extLst>
              <a:ext uri="{FF2B5EF4-FFF2-40B4-BE49-F238E27FC236}">
                <a16:creationId xmlns:a16="http://schemas.microsoft.com/office/drawing/2014/main" id="{FBE27160-8AB2-47D8-8E6E-C1E4BA07238E}"/>
              </a:ext>
            </a:extLst>
          </p:cNvPr>
          <p:cNvSpPr>
            <a:spLocks noGrp="1"/>
          </p:cNvSpPr>
          <p:nvPr>
            <p:ph sz="half" idx="2"/>
          </p:nvPr>
        </p:nvSpPr>
        <p:spPr>
          <a:xfrm>
            <a:off x="4648200" y="1600200"/>
            <a:ext cx="4172272" cy="4061047"/>
          </a:xfrm>
        </p:spPr>
        <p:txBody>
          <a:bodyPr wrap="square" anchor="t">
            <a:normAutofit/>
          </a:bodyPr>
          <a:lstStyle/>
          <a:p>
            <a:pPr>
              <a:lnSpc>
                <a:spcPct val="90000"/>
              </a:lnSpc>
            </a:pPr>
            <a:r>
              <a:rPr lang="en-GB" sz="2000" dirty="0"/>
              <a:t>Provide accountability to keys stakeholders.</a:t>
            </a:r>
          </a:p>
          <a:p>
            <a:pPr>
              <a:lnSpc>
                <a:spcPct val="90000"/>
              </a:lnSpc>
            </a:pPr>
            <a:r>
              <a:rPr lang="en-GB" sz="2000" dirty="0"/>
              <a:t>It helps empower and support volunteers.</a:t>
            </a:r>
          </a:p>
          <a:p>
            <a:pPr>
              <a:lnSpc>
                <a:spcPct val="90000"/>
              </a:lnSpc>
            </a:pPr>
            <a:r>
              <a:rPr lang="en-GB" sz="2000" dirty="0"/>
              <a:t>Bases to influence government policies.</a:t>
            </a:r>
          </a:p>
          <a:p>
            <a:pPr>
              <a:lnSpc>
                <a:spcPct val="90000"/>
              </a:lnSpc>
            </a:pPr>
            <a:r>
              <a:rPr lang="en-GB" sz="2000" dirty="0"/>
              <a:t>To share learning with other communities.</a:t>
            </a:r>
          </a:p>
          <a:p>
            <a:pPr>
              <a:lnSpc>
                <a:spcPct val="90000"/>
              </a:lnSpc>
            </a:pPr>
            <a:r>
              <a:rPr lang="en-GB" sz="2000" dirty="0"/>
              <a:t>Contributes on the evidence, based on effectiveness and impact.</a:t>
            </a:r>
          </a:p>
          <a:p>
            <a:pPr>
              <a:lnSpc>
                <a:spcPct val="90000"/>
              </a:lnSpc>
            </a:pPr>
            <a:r>
              <a:rPr lang="en-GB" sz="2000" dirty="0"/>
              <a:t>Indicates limits of community action.</a:t>
            </a:r>
          </a:p>
        </p:txBody>
      </p:sp>
      <p:sp>
        <p:nvSpPr>
          <p:cNvPr id="5" name="Date Placeholder 4">
            <a:extLst>
              <a:ext uri="{FF2B5EF4-FFF2-40B4-BE49-F238E27FC236}">
                <a16:creationId xmlns:a16="http://schemas.microsoft.com/office/drawing/2014/main" id="{4358B92E-D984-4931-A4E4-0EAC8E98F3F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01/08/2024</a:t>
            </a:fld>
            <a:endParaRPr lang="en-GB" altLang="en-US" sz="900"/>
          </a:p>
        </p:txBody>
      </p:sp>
      <p:sp>
        <p:nvSpPr>
          <p:cNvPr id="6" name="Slide Number Placeholder 5">
            <a:extLst>
              <a:ext uri="{FF2B5EF4-FFF2-40B4-BE49-F238E27FC236}">
                <a16:creationId xmlns:a16="http://schemas.microsoft.com/office/drawing/2014/main" id="{815EE978-61CC-4718-AD34-1F61312A871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6234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A11D0-60C7-415B-A5FD-A2EAB22D95A5}"/>
              </a:ext>
            </a:extLst>
          </p:cNvPr>
          <p:cNvSpPr>
            <a:spLocks noGrp="1"/>
          </p:cNvSpPr>
          <p:nvPr>
            <p:ph type="title"/>
          </p:nvPr>
        </p:nvSpPr>
        <p:spPr>
          <a:xfrm>
            <a:off x="457200" y="274638"/>
            <a:ext cx="8229600" cy="706090"/>
          </a:xfrm>
        </p:spPr>
        <p:txBody>
          <a:bodyPr/>
          <a:lstStyle/>
          <a:p>
            <a:r>
              <a:rPr lang="en-GB" sz="3600" b="1" dirty="0"/>
              <a:t>Selecting the Right Evaluation</a:t>
            </a:r>
          </a:p>
        </p:txBody>
      </p:sp>
      <p:pic>
        <p:nvPicPr>
          <p:cNvPr id="8" name="Content Placeholder 7" descr="Diagram&#10;&#10;Description automatically generated">
            <a:extLst>
              <a:ext uri="{FF2B5EF4-FFF2-40B4-BE49-F238E27FC236}">
                <a16:creationId xmlns:a16="http://schemas.microsoft.com/office/drawing/2014/main" id="{66DC4E67-81B6-4353-8693-37A8A74D035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838" y="1412776"/>
            <a:ext cx="4289751" cy="3950492"/>
          </a:xfrm>
        </p:spPr>
      </p:pic>
      <p:sp>
        <p:nvSpPr>
          <p:cNvPr id="4" name="Content Placeholder 3">
            <a:extLst>
              <a:ext uri="{FF2B5EF4-FFF2-40B4-BE49-F238E27FC236}">
                <a16:creationId xmlns:a16="http://schemas.microsoft.com/office/drawing/2014/main" id="{CBBC9880-8722-4DCF-9963-D10D385CF913}"/>
              </a:ext>
            </a:extLst>
          </p:cNvPr>
          <p:cNvSpPr>
            <a:spLocks noGrp="1"/>
          </p:cNvSpPr>
          <p:nvPr>
            <p:ph sz="half" idx="2"/>
          </p:nvPr>
        </p:nvSpPr>
        <p:spPr>
          <a:xfrm>
            <a:off x="4658463" y="1412776"/>
            <a:ext cx="4250433" cy="4137917"/>
          </a:xfrm>
        </p:spPr>
        <p:txBody>
          <a:bodyPr/>
          <a:lstStyle/>
          <a:p>
            <a:r>
              <a:rPr lang="en-GB" sz="2000" dirty="0"/>
              <a:t>There are three evaluation design: Process, Outcome and Impact.</a:t>
            </a:r>
          </a:p>
          <a:p>
            <a:r>
              <a:rPr lang="en-GB" sz="2000" dirty="0"/>
              <a:t>Each element offers an opportunity for stakeholders to ask questions, make assessment and obtain feedback.</a:t>
            </a:r>
          </a:p>
          <a:p>
            <a:r>
              <a:rPr lang="en-GB" sz="2000" dirty="0"/>
              <a:t>To allow a more inclusive participatory approach.</a:t>
            </a:r>
          </a:p>
          <a:p>
            <a:r>
              <a:rPr lang="en-GB" sz="2000" dirty="0"/>
              <a:t>Encourages individual assessment of different processes over time.</a:t>
            </a:r>
          </a:p>
        </p:txBody>
      </p:sp>
      <p:sp>
        <p:nvSpPr>
          <p:cNvPr id="5" name="Date Placeholder 4">
            <a:extLst>
              <a:ext uri="{FF2B5EF4-FFF2-40B4-BE49-F238E27FC236}">
                <a16:creationId xmlns:a16="http://schemas.microsoft.com/office/drawing/2014/main" id="{ED1E910E-0358-49D1-A6EC-9DFBDFC74ABA}"/>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AE7A03D3-4BB9-4956-8C08-440F42818CBE}"/>
              </a:ext>
            </a:extLst>
          </p:cNvPr>
          <p:cNvSpPr>
            <a:spLocks noGrp="1"/>
          </p:cNvSpPr>
          <p:nvPr>
            <p:ph type="sldNum" sz="quarter" idx="11"/>
          </p:nvPr>
        </p:nvSpPr>
        <p:spPr/>
        <p:txBody>
          <a:bodyPr/>
          <a:lstStyle/>
          <a:p>
            <a:pPr>
              <a:defRPr/>
            </a:pPr>
            <a:fld id="{386495F9-B3F5-4DDF-9323-6CEC80C52C17}" type="slidenum">
              <a:rPr lang="en-GB" altLang="en-US" smtClean="0"/>
              <a:pPr>
                <a:defRPr/>
              </a:pPr>
              <a:t>8</a:t>
            </a:fld>
            <a:endParaRPr lang="en-GB" altLang="en-US" dirty="0"/>
          </a:p>
        </p:txBody>
      </p:sp>
    </p:spTree>
    <p:extLst>
      <p:ext uri="{BB962C8B-B14F-4D97-AF65-F5344CB8AC3E}">
        <p14:creationId xmlns:p14="http://schemas.microsoft.com/office/powerpoint/2010/main" val="52606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7050-3BB4-4FF4-80C9-400D5A3991FF}"/>
              </a:ext>
            </a:extLst>
          </p:cNvPr>
          <p:cNvSpPr>
            <a:spLocks noGrp="1"/>
          </p:cNvSpPr>
          <p:nvPr>
            <p:ph type="title"/>
          </p:nvPr>
        </p:nvSpPr>
        <p:spPr>
          <a:xfrm>
            <a:off x="457200" y="274638"/>
            <a:ext cx="8229600" cy="706090"/>
          </a:xfrm>
        </p:spPr>
        <p:txBody>
          <a:bodyPr/>
          <a:lstStyle/>
          <a:p>
            <a:r>
              <a:rPr lang="en-GB" sz="3600" b="1" dirty="0"/>
              <a:t>Process Evaluation and Questions</a:t>
            </a:r>
          </a:p>
        </p:txBody>
      </p:sp>
      <p:sp>
        <p:nvSpPr>
          <p:cNvPr id="3" name="Content Placeholder 2">
            <a:extLst>
              <a:ext uri="{FF2B5EF4-FFF2-40B4-BE49-F238E27FC236}">
                <a16:creationId xmlns:a16="http://schemas.microsoft.com/office/drawing/2014/main" id="{86D44C99-C756-43D6-B674-338A332FCB2E}"/>
              </a:ext>
            </a:extLst>
          </p:cNvPr>
          <p:cNvSpPr>
            <a:spLocks noGrp="1"/>
          </p:cNvSpPr>
          <p:nvPr>
            <p:ph sz="half" idx="1"/>
          </p:nvPr>
        </p:nvSpPr>
        <p:spPr>
          <a:xfrm>
            <a:off x="4726360" y="1214713"/>
            <a:ext cx="4172272" cy="4464494"/>
          </a:xfrm>
        </p:spPr>
        <p:txBody>
          <a:bodyPr/>
          <a:lstStyle/>
          <a:p>
            <a:r>
              <a:rPr lang="en-GB" sz="2000" dirty="0"/>
              <a:t>How inclusive is the engagement process?</a:t>
            </a:r>
          </a:p>
          <a:p>
            <a:r>
              <a:rPr lang="en-GB" sz="2000" dirty="0"/>
              <a:t>How equitable is it?</a:t>
            </a:r>
          </a:p>
          <a:p>
            <a:r>
              <a:rPr lang="en-GB" sz="2000" dirty="0"/>
              <a:t>What were the strengths? Barriers and challenges through the engagement process?</a:t>
            </a:r>
          </a:p>
          <a:p>
            <a:r>
              <a:rPr lang="en-GB" sz="2000" dirty="0"/>
              <a:t>How do participants rate the quality of the engagement activities?</a:t>
            </a:r>
          </a:p>
          <a:p>
            <a:r>
              <a:rPr lang="en-GB" sz="2000" dirty="0"/>
              <a:t>How is communication and feedbacking monitored and measured?</a:t>
            </a:r>
          </a:p>
        </p:txBody>
      </p:sp>
      <p:sp>
        <p:nvSpPr>
          <p:cNvPr id="4" name="Content Placeholder 3">
            <a:extLst>
              <a:ext uri="{FF2B5EF4-FFF2-40B4-BE49-F238E27FC236}">
                <a16:creationId xmlns:a16="http://schemas.microsoft.com/office/drawing/2014/main" id="{88E2A9DB-ACAB-4460-A486-D4045D50E841}"/>
              </a:ext>
            </a:extLst>
          </p:cNvPr>
          <p:cNvSpPr>
            <a:spLocks noGrp="1"/>
          </p:cNvSpPr>
          <p:nvPr>
            <p:ph sz="half" idx="2"/>
          </p:nvPr>
        </p:nvSpPr>
        <p:spPr>
          <a:xfrm>
            <a:off x="399728" y="1214712"/>
            <a:ext cx="4172272" cy="4464495"/>
          </a:xfrm>
        </p:spPr>
        <p:txBody>
          <a:bodyPr/>
          <a:lstStyle/>
          <a:p>
            <a:r>
              <a:rPr lang="en-GB" sz="2000" dirty="0"/>
              <a:t>Process evaluation collects data across the planning and implementation stages.</a:t>
            </a:r>
          </a:p>
          <a:p>
            <a:r>
              <a:rPr lang="en-GB" sz="2000" dirty="0"/>
              <a:t>It provides a way to examine adopted strategies in order to identify areas of improvement.</a:t>
            </a:r>
          </a:p>
          <a:p>
            <a:r>
              <a:rPr lang="en-GB" sz="2000" dirty="0"/>
              <a:t>Determine the frequency and content of planning meetings.</a:t>
            </a:r>
          </a:p>
          <a:p>
            <a:r>
              <a:rPr lang="en-GB" sz="2000" dirty="0"/>
              <a:t>It helps indicate the inclusiveness of the process including the diversity and equity of members.</a:t>
            </a:r>
          </a:p>
          <a:p>
            <a:r>
              <a:rPr lang="en-GB" sz="2000" dirty="0"/>
              <a:t>The depth of collaboration.</a:t>
            </a:r>
          </a:p>
        </p:txBody>
      </p:sp>
      <p:sp>
        <p:nvSpPr>
          <p:cNvPr id="5" name="Date Placeholder 4">
            <a:extLst>
              <a:ext uri="{FF2B5EF4-FFF2-40B4-BE49-F238E27FC236}">
                <a16:creationId xmlns:a16="http://schemas.microsoft.com/office/drawing/2014/main" id="{616037C9-C220-4AF8-9C97-43F9FE609529}"/>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DE936198-6106-4B45-B459-DB0498D16779}"/>
              </a:ext>
            </a:extLst>
          </p:cNvPr>
          <p:cNvSpPr>
            <a:spLocks noGrp="1"/>
          </p:cNvSpPr>
          <p:nvPr>
            <p:ph type="sldNum" sz="quarter" idx="11"/>
          </p:nvPr>
        </p:nvSpPr>
        <p:spPr/>
        <p:txBody>
          <a:bodyPr/>
          <a:lstStyle/>
          <a:p>
            <a:pPr>
              <a:defRPr/>
            </a:pPr>
            <a:fld id="{386495F9-B3F5-4DDF-9323-6CEC80C52C17}" type="slidenum">
              <a:rPr lang="en-GB" altLang="en-US" smtClean="0"/>
              <a:pPr>
                <a:defRPr/>
              </a:pPr>
              <a:t>9</a:t>
            </a:fld>
            <a:endParaRPr lang="en-GB" altLang="en-US" dirty="0"/>
          </a:p>
        </p:txBody>
      </p:sp>
    </p:spTree>
    <p:extLst>
      <p:ext uri="{BB962C8B-B14F-4D97-AF65-F5344CB8AC3E}">
        <p14:creationId xmlns:p14="http://schemas.microsoft.com/office/powerpoint/2010/main" val="283490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5946E-500B-4C3F-9F89-01284B945084}"/>
              </a:ext>
            </a:extLst>
          </p:cNvPr>
          <p:cNvSpPr>
            <a:spLocks noGrp="1"/>
          </p:cNvSpPr>
          <p:nvPr>
            <p:ph type="title"/>
          </p:nvPr>
        </p:nvSpPr>
        <p:spPr>
          <a:xfrm>
            <a:off x="457200" y="136525"/>
            <a:ext cx="8229600" cy="850106"/>
          </a:xfrm>
        </p:spPr>
        <p:txBody>
          <a:bodyPr wrap="square" anchor="ctr">
            <a:normAutofit/>
          </a:bodyPr>
          <a:lstStyle/>
          <a:p>
            <a:r>
              <a:rPr lang="en-GB" sz="4100" b="1" dirty="0"/>
              <a:t>Impact Evaluation and Questions</a:t>
            </a:r>
          </a:p>
        </p:txBody>
      </p:sp>
      <p:sp>
        <p:nvSpPr>
          <p:cNvPr id="4" name="Content Placeholder 3">
            <a:extLst>
              <a:ext uri="{FF2B5EF4-FFF2-40B4-BE49-F238E27FC236}">
                <a16:creationId xmlns:a16="http://schemas.microsoft.com/office/drawing/2014/main" id="{430762C8-196E-4A33-B429-9FF9A56F7EC0}"/>
              </a:ext>
            </a:extLst>
          </p:cNvPr>
          <p:cNvSpPr>
            <a:spLocks noGrp="1"/>
          </p:cNvSpPr>
          <p:nvPr>
            <p:ph sz="half" idx="2"/>
          </p:nvPr>
        </p:nvSpPr>
        <p:spPr>
          <a:xfrm>
            <a:off x="4648202" y="1999371"/>
            <a:ext cx="4038600" cy="2332855"/>
          </a:xfrm>
        </p:spPr>
        <p:txBody>
          <a:bodyPr wrap="square" anchor="t">
            <a:normAutofit/>
          </a:bodyPr>
          <a:lstStyle/>
          <a:p>
            <a:r>
              <a:rPr lang="en-GB" sz="2000" dirty="0"/>
              <a:t>Is the change directly attributed to the community  engagement?</a:t>
            </a:r>
          </a:p>
          <a:p>
            <a:r>
              <a:rPr lang="en-GB" sz="2000" dirty="0"/>
              <a:t>Is the impact applicable by a broad spectrum of the community?</a:t>
            </a:r>
          </a:p>
        </p:txBody>
      </p:sp>
      <p:sp>
        <p:nvSpPr>
          <p:cNvPr id="5" name="Date Placeholder 4">
            <a:extLst>
              <a:ext uri="{FF2B5EF4-FFF2-40B4-BE49-F238E27FC236}">
                <a16:creationId xmlns:a16="http://schemas.microsoft.com/office/drawing/2014/main" id="{3A84A4DA-158D-429C-857D-96FA3699327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01/08/2024</a:t>
            </a:fld>
            <a:endParaRPr lang="en-GB" altLang="en-US" sz="900"/>
          </a:p>
        </p:txBody>
      </p:sp>
      <p:sp>
        <p:nvSpPr>
          <p:cNvPr id="6" name="Slide Number Placeholder 5">
            <a:extLst>
              <a:ext uri="{FF2B5EF4-FFF2-40B4-BE49-F238E27FC236}">
                <a16:creationId xmlns:a16="http://schemas.microsoft.com/office/drawing/2014/main" id="{3CF7A3BF-AB85-4626-A223-1510CF5F37C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10</a:t>
            </a:fld>
            <a:endParaRPr lang="en-GB" altLang="en-US"/>
          </a:p>
        </p:txBody>
      </p:sp>
      <p:pic>
        <p:nvPicPr>
          <p:cNvPr id="9" name="Content Placeholder 8">
            <a:extLst>
              <a:ext uri="{FF2B5EF4-FFF2-40B4-BE49-F238E27FC236}">
                <a16:creationId xmlns:a16="http://schemas.microsoft.com/office/drawing/2014/main" id="{E6E414FA-74AA-4428-BBE5-057EB7877E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375434"/>
          </a:xfrm>
        </p:spPr>
      </p:pic>
      <p:sp>
        <p:nvSpPr>
          <p:cNvPr id="10" name="Rectangle 9">
            <a:extLst>
              <a:ext uri="{FF2B5EF4-FFF2-40B4-BE49-F238E27FC236}">
                <a16:creationId xmlns:a16="http://schemas.microsoft.com/office/drawing/2014/main" id="{B9DD1425-FA4F-4096-B2C3-FF1A2CAED187}"/>
              </a:ext>
            </a:extLst>
          </p:cNvPr>
          <p:cNvSpPr/>
          <p:nvPr/>
        </p:nvSpPr>
        <p:spPr>
          <a:xfrm>
            <a:off x="611560" y="5194710"/>
            <a:ext cx="4895314" cy="369332"/>
          </a:xfrm>
          <a:prstGeom prst="rect">
            <a:avLst/>
          </a:prstGeom>
        </p:spPr>
        <p:txBody>
          <a:bodyPr wrap="none">
            <a:spAutoFit/>
          </a:bodyPr>
          <a:lstStyle/>
          <a:p>
            <a:r>
              <a:rPr lang="en-GB" dirty="0"/>
              <a:t>Watch the </a:t>
            </a:r>
            <a:r>
              <a:rPr lang="en-GB" dirty="0" err="1"/>
              <a:t>video:https</a:t>
            </a:r>
            <a:r>
              <a:rPr lang="en-GB" dirty="0"/>
              <a:t>://youtu.be/HEJlT8t5ezU</a:t>
            </a:r>
          </a:p>
        </p:txBody>
      </p:sp>
    </p:spTree>
    <p:extLst>
      <p:ext uri="{BB962C8B-B14F-4D97-AF65-F5344CB8AC3E}">
        <p14:creationId xmlns:p14="http://schemas.microsoft.com/office/powerpoint/2010/main" val="181817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A51B-6B40-46EA-BCED-AB0B83AA9882}"/>
              </a:ext>
            </a:extLst>
          </p:cNvPr>
          <p:cNvSpPr>
            <a:spLocks noGrp="1"/>
          </p:cNvSpPr>
          <p:nvPr>
            <p:ph type="title"/>
          </p:nvPr>
        </p:nvSpPr>
        <p:spPr>
          <a:xfrm>
            <a:off x="457200" y="174030"/>
            <a:ext cx="8229600" cy="850106"/>
          </a:xfrm>
        </p:spPr>
        <p:txBody>
          <a:bodyPr/>
          <a:lstStyle/>
          <a:p>
            <a:r>
              <a:rPr lang="en-GB" sz="3600" b="1" dirty="0"/>
              <a:t>Outcome Evaluation and Questions</a:t>
            </a:r>
          </a:p>
        </p:txBody>
      </p:sp>
      <p:pic>
        <p:nvPicPr>
          <p:cNvPr id="8" name="Content Placeholder 7" descr="Logo, company name, bubble chart&#10;&#10;Description automatically generated">
            <a:extLst>
              <a:ext uri="{FF2B5EF4-FFF2-40B4-BE49-F238E27FC236}">
                <a16:creationId xmlns:a16="http://schemas.microsoft.com/office/drawing/2014/main" id="{F2016A1B-CE0F-4602-BF9B-7063384B038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600201"/>
            <a:ext cx="4167510" cy="3412975"/>
          </a:xfrm>
        </p:spPr>
      </p:pic>
      <p:sp>
        <p:nvSpPr>
          <p:cNvPr id="4" name="Content Placeholder 3">
            <a:extLst>
              <a:ext uri="{FF2B5EF4-FFF2-40B4-BE49-F238E27FC236}">
                <a16:creationId xmlns:a16="http://schemas.microsoft.com/office/drawing/2014/main" id="{D7466658-1D7B-45DF-AF51-94E71572F804}"/>
              </a:ext>
            </a:extLst>
          </p:cNvPr>
          <p:cNvSpPr>
            <a:spLocks noGrp="1"/>
          </p:cNvSpPr>
          <p:nvPr>
            <p:ph sz="half" idx="2"/>
          </p:nvPr>
        </p:nvSpPr>
        <p:spPr>
          <a:xfrm>
            <a:off x="4418335" y="1981945"/>
            <a:ext cx="4474840" cy="1324743"/>
          </a:xfrm>
        </p:spPr>
        <p:txBody>
          <a:bodyPr/>
          <a:lstStyle/>
          <a:p>
            <a:r>
              <a:rPr lang="en-GB" sz="2000" dirty="0"/>
              <a:t>To what extend do people engage in the intervention programme?</a:t>
            </a:r>
          </a:p>
          <a:p>
            <a:r>
              <a:rPr lang="en-GB" sz="2000" dirty="0"/>
              <a:t>How does it benefit them?</a:t>
            </a:r>
          </a:p>
          <a:p>
            <a:endParaRPr lang="en-GB" dirty="0"/>
          </a:p>
        </p:txBody>
      </p:sp>
      <p:sp>
        <p:nvSpPr>
          <p:cNvPr id="5" name="Date Placeholder 4">
            <a:extLst>
              <a:ext uri="{FF2B5EF4-FFF2-40B4-BE49-F238E27FC236}">
                <a16:creationId xmlns:a16="http://schemas.microsoft.com/office/drawing/2014/main" id="{C7A96699-4A97-43CE-9E11-229D04B837F8}"/>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920D039C-F25C-4D5D-8E86-A5FBED3891D9}"/>
              </a:ext>
            </a:extLst>
          </p:cNvPr>
          <p:cNvSpPr>
            <a:spLocks noGrp="1"/>
          </p:cNvSpPr>
          <p:nvPr>
            <p:ph type="sldNum" sz="quarter" idx="11"/>
          </p:nvPr>
        </p:nvSpPr>
        <p:spPr/>
        <p:txBody>
          <a:bodyPr/>
          <a:lstStyle/>
          <a:p>
            <a:pPr>
              <a:defRPr/>
            </a:pPr>
            <a:fld id="{386495F9-B3F5-4DDF-9323-6CEC80C52C17}" type="slidenum">
              <a:rPr lang="en-GB" altLang="en-US" smtClean="0"/>
              <a:pPr>
                <a:defRPr/>
              </a:pPr>
              <a:t>11</a:t>
            </a:fld>
            <a:endParaRPr lang="en-GB" altLang="en-US" dirty="0"/>
          </a:p>
        </p:txBody>
      </p:sp>
    </p:spTree>
    <p:extLst>
      <p:ext uri="{BB962C8B-B14F-4D97-AF65-F5344CB8AC3E}">
        <p14:creationId xmlns:p14="http://schemas.microsoft.com/office/powerpoint/2010/main" val="210631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4DC3-A1E4-425A-8D6A-C9D41914D90B}"/>
              </a:ext>
            </a:extLst>
          </p:cNvPr>
          <p:cNvSpPr>
            <a:spLocks noGrp="1"/>
          </p:cNvSpPr>
          <p:nvPr>
            <p:ph type="title"/>
          </p:nvPr>
        </p:nvSpPr>
        <p:spPr>
          <a:xfrm>
            <a:off x="250825" y="136525"/>
            <a:ext cx="8435975" cy="634082"/>
          </a:xfrm>
        </p:spPr>
        <p:txBody>
          <a:bodyPr/>
          <a:lstStyle/>
          <a:p>
            <a:r>
              <a:rPr lang="en-GB" sz="3600" b="1" dirty="0"/>
              <a:t>Developing an Evaluation Framework</a:t>
            </a:r>
          </a:p>
        </p:txBody>
      </p:sp>
      <p:sp>
        <p:nvSpPr>
          <p:cNvPr id="4" name="Content Placeholder 3">
            <a:extLst>
              <a:ext uri="{FF2B5EF4-FFF2-40B4-BE49-F238E27FC236}">
                <a16:creationId xmlns:a16="http://schemas.microsoft.com/office/drawing/2014/main" id="{B3686C6D-1746-4ADE-AE6C-B1F983CC584C}"/>
              </a:ext>
            </a:extLst>
          </p:cNvPr>
          <p:cNvSpPr>
            <a:spLocks noGrp="1"/>
          </p:cNvSpPr>
          <p:nvPr>
            <p:ph sz="half" idx="2"/>
          </p:nvPr>
        </p:nvSpPr>
        <p:spPr>
          <a:xfrm>
            <a:off x="570384" y="980728"/>
            <a:ext cx="8003231" cy="4536504"/>
          </a:xfrm>
        </p:spPr>
        <p:txBody>
          <a:bodyPr/>
          <a:lstStyle/>
          <a:p>
            <a:pPr marL="0" indent="0">
              <a:buNone/>
            </a:pPr>
            <a:r>
              <a:rPr lang="en-GB" sz="2000" dirty="0"/>
              <a:t>There are four steps to developing the framework</a:t>
            </a:r>
          </a:p>
          <a:p>
            <a:r>
              <a:rPr lang="en-GB" sz="2000" dirty="0"/>
              <a:t>Develop a Logic Model:</a:t>
            </a:r>
          </a:p>
          <a:p>
            <a:pPr lvl="1">
              <a:buFont typeface="Arial" panose="020B0604020202020204" pitchFamily="34" charset="0"/>
              <a:buChar char="•"/>
            </a:pPr>
            <a:r>
              <a:rPr lang="en-GB" sz="2000" dirty="0"/>
              <a:t>Develop a practical tool to logically plan your approach (example in next slide).</a:t>
            </a:r>
          </a:p>
          <a:p>
            <a:r>
              <a:rPr lang="en-GB" sz="2000" dirty="0"/>
              <a:t>Seek Focus:</a:t>
            </a:r>
          </a:p>
          <a:p>
            <a:pPr lvl="1">
              <a:buFont typeface="Arial" panose="020B0604020202020204" pitchFamily="34" charset="0"/>
              <a:buChar char="•"/>
            </a:pPr>
            <a:r>
              <a:rPr lang="en-GB" sz="2000" dirty="0"/>
              <a:t>Focus on relevant information; what you want to achieve, when you want to achieve it, and the people to involve in the process.</a:t>
            </a:r>
          </a:p>
          <a:p>
            <a:r>
              <a:rPr lang="en-GB" sz="2000" dirty="0"/>
              <a:t>Identify Measures:</a:t>
            </a:r>
          </a:p>
          <a:p>
            <a:pPr lvl="1">
              <a:buFont typeface="Arial" panose="020B0604020202020204" pitchFamily="34" charset="0"/>
              <a:buChar char="•"/>
            </a:pPr>
            <a:r>
              <a:rPr lang="en-GB" sz="2000" dirty="0"/>
              <a:t>What are the criteria of success?</a:t>
            </a:r>
          </a:p>
          <a:p>
            <a:pPr lvl="1">
              <a:buFont typeface="Arial" panose="020B0604020202020204" pitchFamily="34" charset="0"/>
              <a:buChar char="•"/>
            </a:pPr>
            <a:r>
              <a:rPr lang="en-GB" sz="2000" dirty="0"/>
              <a:t>Set the indicators for the measurement (example in next slide).</a:t>
            </a:r>
          </a:p>
          <a:p>
            <a:r>
              <a:rPr lang="en-GB" sz="2000" dirty="0"/>
              <a:t>Identify Data:</a:t>
            </a:r>
          </a:p>
          <a:p>
            <a:pPr lvl="1">
              <a:buFont typeface="Arial" panose="020B0604020202020204" pitchFamily="34" charset="0"/>
              <a:buChar char="•"/>
            </a:pPr>
            <a:r>
              <a:rPr lang="en-GB" sz="2000" dirty="0"/>
              <a:t>What measure of evaluation do you want to adopt and why?</a:t>
            </a:r>
          </a:p>
          <a:p>
            <a:endParaRPr lang="en-GB" sz="2000" dirty="0"/>
          </a:p>
        </p:txBody>
      </p:sp>
      <p:sp>
        <p:nvSpPr>
          <p:cNvPr id="5" name="Date Placeholder 4">
            <a:extLst>
              <a:ext uri="{FF2B5EF4-FFF2-40B4-BE49-F238E27FC236}">
                <a16:creationId xmlns:a16="http://schemas.microsoft.com/office/drawing/2014/main" id="{46362CA7-4507-4DAB-83A1-02B4BFB754A5}"/>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C35C52B5-DF80-46AD-9546-ED43763FB38A}"/>
              </a:ext>
            </a:extLst>
          </p:cNvPr>
          <p:cNvSpPr>
            <a:spLocks noGrp="1"/>
          </p:cNvSpPr>
          <p:nvPr>
            <p:ph type="sldNum" sz="quarter" idx="11"/>
          </p:nvPr>
        </p:nvSpPr>
        <p:spPr/>
        <p:txBody>
          <a:bodyPr/>
          <a:lstStyle/>
          <a:p>
            <a:pPr>
              <a:defRPr/>
            </a:pPr>
            <a:fld id="{386495F9-B3F5-4DDF-9323-6CEC80C52C17}" type="slidenum">
              <a:rPr lang="en-GB" altLang="en-US" smtClean="0"/>
              <a:pPr>
                <a:defRPr/>
              </a:pPr>
              <a:t>12</a:t>
            </a:fld>
            <a:endParaRPr lang="en-GB" altLang="en-US" dirty="0"/>
          </a:p>
        </p:txBody>
      </p:sp>
    </p:spTree>
    <p:extLst>
      <p:ext uri="{BB962C8B-B14F-4D97-AF65-F5344CB8AC3E}">
        <p14:creationId xmlns:p14="http://schemas.microsoft.com/office/powerpoint/2010/main" val="359455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able&#10;&#10;Description automatically generated">
            <a:extLst>
              <a:ext uri="{FF2B5EF4-FFF2-40B4-BE49-F238E27FC236}">
                <a16:creationId xmlns:a16="http://schemas.microsoft.com/office/drawing/2014/main" id="{C13B777C-E60A-4A74-9D6A-887DAF83419C}"/>
              </a:ext>
            </a:extLst>
          </p:cNvPr>
          <p:cNvPicPr>
            <a:picLocks noGrp="1" noChangeAspect="1"/>
          </p:cNvPicPr>
          <p:nvPr>
            <p:ph sz="half" idx="1"/>
          </p:nvPr>
        </p:nvPicPr>
        <p:blipFill>
          <a:blip r:embed="rId2"/>
          <a:stretch>
            <a:fillRect/>
          </a:stretch>
        </p:blipFill>
        <p:spPr>
          <a:xfrm>
            <a:off x="250824" y="132035"/>
            <a:ext cx="8713664" cy="2864917"/>
          </a:xfrm>
          <a:prstGeom prst="rect">
            <a:avLst/>
          </a:prstGeom>
          <a:noFill/>
        </p:spPr>
      </p:pic>
      <p:pic>
        <p:nvPicPr>
          <p:cNvPr id="8" name="Content Placeholder 7">
            <a:extLst>
              <a:ext uri="{FF2B5EF4-FFF2-40B4-BE49-F238E27FC236}">
                <a16:creationId xmlns:a16="http://schemas.microsoft.com/office/drawing/2014/main" id="{5705DF60-D3FF-4C1A-A0CD-A487F965AF7E}"/>
              </a:ext>
            </a:extLst>
          </p:cNvPr>
          <p:cNvPicPr>
            <a:picLocks noGrp="1" noChangeAspect="1"/>
          </p:cNvPicPr>
          <p:nvPr>
            <p:ph sz="half" idx="2"/>
          </p:nvPr>
        </p:nvPicPr>
        <p:blipFill>
          <a:blip r:embed="rId3"/>
          <a:stretch>
            <a:fillRect/>
          </a:stretch>
        </p:blipFill>
        <p:spPr>
          <a:xfrm>
            <a:off x="0" y="3284984"/>
            <a:ext cx="9144000" cy="3573016"/>
          </a:xfrm>
          <a:prstGeom prst="rect">
            <a:avLst/>
          </a:prstGeom>
        </p:spPr>
      </p:pic>
      <p:sp>
        <p:nvSpPr>
          <p:cNvPr id="5" name="Date Placeholder 4">
            <a:extLst>
              <a:ext uri="{FF2B5EF4-FFF2-40B4-BE49-F238E27FC236}">
                <a16:creationId xmlns:a16="http://schemas.microsoft.com/office/drawing/2014/main" id="{8DF3E06E-559F-46B5-9560-E0D8EFAB168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01/08/2024</a:t>
            </a:fld>
            <a:endParaRPr lang="en-GB" altLang="en-US" sz="900"/>
          </a:p>
        </p:txBody>
      </p:sp>
      <p:sp>
        <p:nvSpPr>
          <p:cNvPr id="6" name="Slide Number Placeholder 5">
            <a:extLst>
              <a:ext uri="{FF2B5EF4-FFF2-40B4-BE49-F238E27FC236}">
                <a16:creationId xmlns:a16="http://schemas.microsoft.com/office/drawing/2014/main" id="{8CE947D7-5406-446D-B264-B525D122F3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67676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6190C-1B49-46ED-9458-AC485E843232}"/>
              </a:ext>
            </a:extLst>
          </p:cNvPr>
          <p:cNvSpPr>
            <a:spLocks noGrp="1"/>
          </p:cNvSpPr>
          <p:nvPr>
            <p:ph type="title"/>
          </p:nvPr>
        </p:nvSpPr>
        <p:spPr>
          <a:xfrm>
            <a:off x="457200" y="136525"/>
            <a:ext cx="8229600" cy="706090"/>
          </a:xfrm>
        </p:spPr>
        <p:txBody>
          <a:bodyPr/>
          <a:lstStyle/>
          <a:p>
            <a:r>
              <a:rPr lang="en-GB" sz="3600" b="1" dirty="0"/>
              <a:t>Perception of Evaluation</a:t>
            </a:r>
          </a:p>
        </p:txBody>
      </p:sp>
      <p:pic>
        <p:nvPicPr>
          <p:cNvPr id="8" name="Content Placeholder 7" descr="A picture containing shape&#10;&#10;Description automatically generated">
            <a:extLst>
              <a:ext uri="{FF2B5EF4-FFF2-40B4-BE49-F238E27FC236}">
                <a16:creationId xmlns:a16="http://schemas.microsoft.com/office/drawing/2014/main" id="{6D022178-3926-421E-8D3C-E6FC5E51058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050" y="1434480"/>
            <a:ext cx="4014986" cy="3722712"/>
          </a:xfrm>
        </p:spPr>
      </p:pic>
      <p:sp>
        <p:nvSpPr>
          <p:cNvPr id="4" name="Content Placeholder 3">
            <a:extLst>
              <a:ext uri="{FF2B5EF4-FFF2-40B4-BE49-F238E27FC236}">
                <a16:creationId xmlns:a16="http://schemas.microsoft.com/office/drawing/2014/main" id="{A5DAE107-D2A4-448B-BE9A-99CF3D4C77D1}"/>
              </a:ext>
            </a:extLst>
          </p:cNvPr>
          <p:cNvSpPr>
            <a:spLocks noGrp="1"/>
          </p:cNvSpPr>
          <p:nvPr>
            <p:ph sz="half" idx="2"/>
          </p:nvPr>
        </p:nvSpPr>
        <p:spPr>
          <a:xfrm>
            <a:off x="4211960" y="1268760"/>
            <a:ext cx="4824536" cy="4392488"/>
          </a:xfrm>
        </p:spPr>
        <p:txBody>
          <a:bodyPr/>
          <a:lstStyle/>
          <a:p>
            <a:r>
              <a:rPr lang="en-GB" sz="2000" dirty="0"/>
              <a:t>Using social or community mapping to provide information about the physical characteristics of the community, about the socio-economic conditions, and how the participants perceive their community.</a:t>
            </a:r>
          </a:p>
          <a:p>
            <a:r>
              <a:rPr lang="en-GB" sz="2000" dirty="0"/>
              <a:t>Their notion of the resilience they have developed in the community.</a:t>
            </a:r>
          </a:p>
          <a:p>
            <a:r>
              <a:rPr lang="en-GB" sz="2000" dirty="0"/>
              <a:t>Their cultural strengths.</a:t>
            </a:r>
          </a:p>
          <a:p>
            <a:r>
              <a:rPr lang="en-GB" sz="2000" dirty="0"/>
              <a:t>Their community strengths and weakness.</a:t>
            </a:r>
          </a:p>
          <a:p>
            <a:r>
              <a:rPr lang="en-GB" sz="2000" dirty="0"/>
              <a:t>Their demographics and geographical advantages.</a:t>
            </a:r>
          </a:p>
        </p:txBody>
      </p:sp>
      <p:sp>
        <p:nvSpPr>
          <p:cNvPr id="5" name="Date Placeholder 4">
            <a:extLst>
              <a:ext uri="{FF2B5EF4-FFF2-40B4-BE49-F238E27FC236}">
                <a16:creationId xmlns:a16="http://schemas.microsoft.com/office/drawing/2014/main" id="{0011CB5D-8803-46B7-BEAE-9C736F2516DD}"/>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D8CD2107-9B00-478B-821E-1B2F5551254C}"/>
              </a:ext>
            </a:extLst>
          </p:cNvPr>
          <p:cNvSpPr>
            <a:spLocks noGrp="1"/>
          </p:cNvSpPr>
          <p:nvPr>
            <p:ph type="sldNum" sz="quarter" idx="11"/>
          </p:nvPr>
        </p:nvSpPr>
        <p:spPr/>
        <p:txBody>
          <a:bodyPr/>
          <a:lstStyle/>
          <a:p>
            <a:pPr>
              <a:defRPr/>
            </a:pPr>
            <a:fld id="{386495F9-B3F5-4DDF-9323-6CEC80C52C17}" type="slidenum">
              <a:rPr lang="en-GB" altLang="en-US" smtClean="0"/>
              <a:pPr>
                <a:defRPr/>
              </a:pPr>
              <a:t>14</a:t>
            </a:fld>
            <a:endParaRPr lang="en-GB" altLang="en-US" dirty="0"/>
          </a:p>
        </p:txBody>
      </p:sp>
    </p:spTree>
    <p:extLst>
      <p:ext uri="{BB962C8B-B14F-4D97-AF65-F5344CB8AC3E}">
        <p14:creationId xmlns:p14="http://schemas.microsoft.com/office/powerpoint/2010/main" val="310247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55A2-9D3A-436E-B246-277A91A7F4F2}"/>
              </a:ext>
            </a:extLst>
          </p:cNvPr>
          <p:cNvSpPr>
            <a:spLocks noGrp="1"/>
          </p:cNvSpPr>
          <p:nvPr>
            <p:ph type="title"/>
          </p:nvPr>
        </p:nvSpPr>
        <p:spPr>
          <a:xfrm>
            <a:off x="17748" y="135452"/>
            <a:ext cx="9036496" cy="850106"/>
          </a:xfrm>
        </p:spPr>
        <p:txBody>
          <a:bodyPr/>
          <a:lstStyle/>
          <a:p>
            <a:r>
              <a:rPr lang="en-GB" sz="3600" b="1" dirty="0"/>
              <a:t>Balancing Accountability and Learning </a:t>
            </a:r>
          </a:p>
        </p:txBody>
      </p:sp>
      <p:sp>
        <p:nvSpPr>
          <p:cNvPr id="3" name="Content Placeholder 2">
            <a:extLst>
              <a:ext uri="{FF2B5EF4-FFF2-40B4-BE49-F238E27FC236}">
                <a16:creationId xmlns:a16="http://schemas.microsoft.com/office/drawing/2014/main" id="{204E18FF-6A85-4CA6-927A-1ABC8CB53DD1}"/>
              </a:ext>
            </a:extLst>
          </p:cNvPr>
          <p:cNvSpPr>
            <a:spLocks noGrp="1"/>
          </p:cNvSpPr>
          <p:nvPr>
            <p:ph sz="half" idx="1"/>
          </p:nvPr>
        </p:nvSpPr>
        <p:spPr>
          <a:xfrm>
            <a:off x="457200" y="1600201"/>
            <a:ext cx="4038600" cy="3845023"/>
          </a:xfrm>
        </p:spPr>
        <p:txBody>
          <a:bodyPr/>
          <a:lstStyle/>
          <a:p>
            <a:pPr marL="457200" lvl="1" indent="0">
              <a:buNone/>
            </a:pPr>
            <a:endParaRPr lang="en-GB" sz="1600" dirty="0"/>
          </a:p>
          <a:p>
            <a:pPr lvl="1">
              <a:buFont typeface="Arial" panose="020B0604020202020204" pitchFamily="34" charset="0"/>
              <a:buChar char="•"/>
            </a:pPr>
            <a:endParaRPr lang="en-GB" sz="1600" dirty="0"/>
          </a:p>
          <a:p>
            <a:pPr lvl="1">
              <a:buFont typeface="Arial" panose="020B0604020202020204" pitchFamily="34" charset="0"/>
              <a:buChar char="•"/>
            </a:pPr>
            <a:endParaRPr lang="en-GB" sz="1600" dirty="0"/>
          </a:p>
          <a:p>
            <a:endParaRPr lang="en-GB" dirty="0"/>
          </a:p>
        </p:txBody>
      </p:sp>
      <p:sp>
        <p:nvSpPr>
          <p:cNvPr id="4" name="Content Placeholder 3">
            <a:extLst>
              <a:ext uri="{FF2B5EF4-FFF2-40B4-BE49-F238E27FC236}">
                <a16:creationId xmlns:a16="http://schemas.microsoft.com/office/drawing/2014/main" id="{C04251FA-1E80-46AB-9A83-FD082FDB2C9A}"/>
              </a:ext>
            </a:extLst>
          </p:cNvPr>
          <p:cNvSpPr>
            <a:spLocks noGrp="1"/>
          </p:cNvSpPr>
          <p:nvPr>
            <p:ph sz="half" idx="2"/>
          </p:nvPr>
        </p:nvSpPr>
        <p:spPr>
          <a:xfrm>
            <a:off x="179512" y="1293656"/>
            <a:ext cx="8712968" cy="4367591"/>
          </a:xfrm>
        </p:spPr>
        <p:txBody>
          <a:bodyPr/>
          <a:lstStyle/>
          <a:p>
            <a:r>
              <a:rPr lang="en-GB" sz="2000" dirty="0"/>
              <a:t>Accountability evolves around providing evidence of action carried out in the community engagement process.</a:t>
            </a:r>
          </a:p>
          <a:p>
            <a:pPr lvl="1">
              <a:buFont typeface="Arial" panose="020B0604020202020204" pitchFamily="34" charset="0"/>
              <a:buChar char="•"/>
            </a:pPr>
            <a:r>
              <a:rPr lang="en-GB" sz="2000" dirty="0"/>
              <a:t>Demonstrating impact.</a:t>
            </a:r>
          </a:p>
          <a:p>
            <a:pPr lvl="1">
              <a:buFont typeface="Arial" panose="020B0604020202020204" pitchFamily="34" charset="0"/>
              <a:buChar char="•"/>
            </a:pPr>
            <a:r>
              <a:rPr lang="en-GB" sz="2000" dirty="0"/>
              <a:t>Justifying expenditure.</a:t>
            </a:r>
          </a:p>
          <a:p>
            <a:pPr lvl="1">
              <a:buFont typeface="Arial" panose="020B0604020202020204" pitchFamily="34" charset="0"/>
              <a:buChar char="•"/>
            </a:pPr>
            <a:r>
              <a:rPr lang="en-GB" sz="2000" dirty="0"/>
              <a:t>Accountability to funders.</a:t>
            </a:r>
          </a:p>
          <a:p>
            <a:pPr lvl="1">
              <a:buFont typeface="Arial" panose="020B0604020202020204" pitchFamily="34" charset="0"/>
              <a:buChar char="•"/>
            </a:pPr>
            <a:r>
              <a:rPr lang="en-GB" sz="2000" dirty="0"/>
              <a:t>Accountability to community and beneficiaries.</a:t>
            </a:r>
          </a:p>
          <a:p>
            <a:r>
              <a:rPr lang="en-GB" sz="2000" dirty="0"/>
              <a:t>Learning is recounting or reflecting on the outcomes of community engagement activities and how they can be improved to make it better in future. It is focused on the ‘Why’ and ‘How’ questions.</a:t>
            </a:r>
          </a:p>
          <a:p>
            <a:pPr lvl="1">
              <a:buFont typeface="Arial" panose="020B0604020202020204" pitchFamily="34" charset="0"/>
              <a:buChar char="•"/>
            </a:pPr>
            <a:r>
              <a:rPr lang="en-GB" sz="2000" dirty="0"/>
              <a:t>Informed by theories of education.</a:t>
            </a:r>
          </a:p>
          <a:p>
            <a:pPr lvl="1">
              <a:buFont typeface="Arial" panose="020B0604020202020204" pitchFamily="34" charset="0"/>
              <a:buChar char="•"/>
            </a:pPr>
            <a:r>
              <a:rPr lang="en-GB" sz="2000" dirty="0"/>
              <a:t>Expectation for action learning or participatory methods.</a:t>
            </a:r>
          </a:p>
          <a:p>
            <a:pPr lvl="1">
              <a:buFont typeface="Arial" panose="020B0604020202020204" pitchFamily="34" charset="0"/>
              <a:buChar char="•"/>
            </a:pPr>
            <a:r>
              <a:rPr lang="en-GB" sz="2000" dirty="0"/>
              <a:t>Organisational Development.</a:t>
            </a:r>
          </a:p>
          <a:p>
            <a:pPr lvl="1">
              <a:buFont typeface="Arial" panose="020B0604020202020204" pitchFamily="34" charset="0"/>
              <a:buChar char="•"/>
            </a:pPr>
            <a:endParaRPr lang="en-GB" sz="1600" dirty="0"/>
          </a:p>
        </p:txBody>
      </p:sp>
      <p:sp>
        <p:nvSpPr>
          <p:cNvPr id="5" name="Date Placeholder 4">
            <a:extLst>
              <a:ext uri="{FF2B5EF4-FFF2-40B4-BE49-F238E27FC236}">
                <a16:creationId xmlns:a16="http://schemas.microsoft.com/office/drawing/2014/main" id="{A291269E-F9EE-4333-88B7-13C65E5A1698}"/>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2548D4FC-B653-4A85-8976-5EAEF76F11DA}"/>
              </a:ext>
            </a:extLst>
          </p:cNvPr>
          <p:cNvSpPr>
            <a:spLocks noGrp="1"/>
          </p:cNvSpPr>
          <p:nvPr>
            <p:ph type="sldNum" sz="quarter" idx="11"/>
          </p:nvPr>
        </p:nvSpPr>
        <p:spPr/>
        <p:txBody>
          <a:bodyPr/>
          <a:lstStyle/>
          <a:p>
            <a:pPr>
              <a:defRPr/>
            </a:pPr>
            <a:fld id="{386495F9-B3F5-4DDF-9323-6CEC80C52C17}" type="slidenum">
              <a:rPr lang="en-GB" altLang="en-US" smtClean="0"/>
              <a:pPr>
                <a:defRPr/>
              </a:pPr>
              <a:t>15</a:t>
            </a:fld>
            <a:endParaRPr lang="en-GB" altLang="en-US" dirty="0"/>
          </a:p>
        </p:txBody>
      </p:sp>
    </p:spTree>
    <p:extLst>
      <p:ext uri="{BB962C8B-B14F-4D97-AF65-F5344CB8AC3E}">
        <p14:creationId xmlns:p14="http://schemas.microsoft.com/office/powerpoint/2010/main" val="21172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2FE9-36DE-4100-9987-3E83D3E065F5}"/>
              </a:ext>
            </a:extLst>
          </p:cNvPr>
          <p:cNvSpPr>
            <a:spLocks noGrp="1"/>
          </p:cNvSpPr>
          <p:nvPr>
            <p:ph type="title"/>
          </p:nvPr>
        </p:nvSpPr>
        <p:spPr>
          <a:xfrm>
            <a:off x="457200" y="136525"/>
            <a:ext cx="8229600" cy="706090"/>
          </a:xfrm>
        </p:spPr>
        <p:txBody>
          <a:bodyPr/>
          <a:lstStyle/>
          <a:p>
            <a:r>
              <a:rPr lang="en-GB" sz="3600" b="1" dirty="0"/>
              <a:t>Theory of Change</a:t>
            </a:r>
          </a:p>
        </p:txBody>
      </p:sp>
      <p:pic>
        <p:nvPicPr>
          <p:cNvPr id="8" name="Content Placeholder 7" descr="A picture containing diagram&#10;&#10;Description automatically generated">
            <a:extLst>
              <a:ext uri="{FF2B5EF4-FFF2-40B4-BE49-F238E27FC236}">
                <a16:creationId xmlns:a16="http://schemas.microsoft.com/office/drawing/2014/main" id="{A5CBEDCC-A1F3-4BBF-8DD8-0BD1511E8FB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268760"/>
            <a:ext cx="5508104" cy="4104456"/>
          </a:xfrm>
        </p:spPr>
      </p:pic>
      <p:sp>
        <p:nvSpPr>
          <p:cNvPr id="4" name="Content Placeholder 3">
            <a:extLst>
              <a:ext uri="{FF2B5EF4-FFF2-40B4-BE49-F238E27FC236}">
                <a16:creationId xmlns:a16="http://schemas.microsoft.com/office/drawing/2014/main" id="{A40BEB31-FC13-416C-B7D1-C35C14E5D059}"/>
              </a:ext>
            </a:extLst>
          </p:cNvPr>
          <p:cNvSpPr>
            <a:spLocks noGrp="1"/>
          </p:cNvSpPr>
          <p:nvPr>
            <p:ph sz="half" idx="2"/>
          </p:nvPr>
        </p:nvSpPr>
        <p:spPr>
          <a:xfrm>
            <a:off x="5312618" y="1268760"/>
            <a:ext cx="3826768" cy="3888433"/>
          </a:xfrm>
        </p:spPr>
        <p:txBody>
          <a:bodyPr/>
          <a:lstStyle/>
          <a:p>
            <a:r>
              <a:rPr lang="en-GB" sz="2000" dirty="0"/>
              <a:t>Change in takes time and it is dynamic; hence, allow sufficient time and employ adaptive management.</a:t>
            </a:r>
          </a:p>
          <a:p>
            <a:r>
              <a:rPr lang="en-GB" sz="2000" dirty="0"/>
              <a:t> Clarity about community expectations and assumptions about how change happens:</a:t>
            </a:r>
          </a:p>
          <a:p>
            <a:pPr lvl="1">
              <a:buFont typeface="Arial" panose="020B0604020202020204" pitchFamily="34" charset="0"/>
              <a:buChar char="•"/>
            </a:pPr>
            <a:r>
              <a:rPr lang="en-GB" sz="1600" dirty="0"/>
              <a:t>Test the expected against what actually happened.</a:t>
            </a:r>
          </a:p>
          <a:p>
            <a:pPr lvl="1">
              <a:buFont typeface="Arial" panose="020B0604020202020204" pitchFamily="34" charset="0"/>
              <a:buChar char="•"/>
            </a:pPr>
            <a:r>
              <a:rPr lang="en-GB" sz="1600" dirty="0"/>
              <a:t>Gathering data from both quantitative and qualitative methods for triangulation.</a:t>
            </a:r>
          </a:p>
        </p:txBody>
      </p:sp>
      <p:sp>
        <p:nvSpPr>
          <p:cNvPr id="5" name="Date Placeholder 4">
            <a:extLst>
              <a:ext uri="{FF2B5EF4-FFF2-40B4-BE49-F238E27FC236}">
                <a16:creationId xmlns:a16="http://schemas.microsoft.com/office/drawing/2014/main" id="{042111FE-1A6E-4B22-8A09-C9A3AB349F2F}"/>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70A4ABB2-4B65-444A-9B69-104569570F1E}"/>
              </a:ext>
            </a:extLst>
          </p:cNvPr>
          <p:cNvSpPr>
            <a:spLocks noGrp="1"/>
          </p:cNvSpPr>
          <p:nvPr>
            <p:ph type="sldNum" sz="quarter" idx="11"/>
          </p:nvPr>
        </p:nvSpPr>
        <p:spPr/>
        <p:txBody>
          <a:bodyPr/>
          <a:lstStyle/>
          <a:p>
            <a:pPr>
              <a:defRPr/>
            </a:pPr>
            <a:fld id="{386495F9-B3F5-4DDF-9323-6CEC80C52C17}" type="slidenum">
              <a:rPr lang="en-GB" altLang="en-US" smtClean="0"/>
              <a:pPr>
                <a:defRPr/>
              </a:pPr>
              <a:t>16</a:t>
            </a:fld>
            <a:endParaRPr lang="en-GB" altLang="en-US" dirty="0"/>
          </a:p>
        </p:txBody>
      </p:sp>
    </p:spTree>
    <p:extLst>
      <p:ext uri="{BB962C8B-B14F-4D97-AF65-F5344CB8AC3E}">
        <p14:creationId xmlns:p14="http://schemas.microsoft.com/office/powerpoint/2010/main" val="1232947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21D7-EF92-4B97-B34E-9C9B38CA5B0D}"/>
              </a:ext>
            </a:extLst>
          </p:cNvPr>
          <p:cNvSpPr>
            <a:spLocks noGrp="1"/>
          </p:cNvSpPr>
          <p:nvPr>
            <p:ph type="title"/>
          </p:nvPr>
        </p:nvSpPr>
        <p:spPr>
          <a:xfrm>
            <a:off x="457200" y="274638"/>
            <a:ext cx="8229600" cy="706090"/>
          </a:xfrm>
        </p:spPr>
        <p:txBody>
          <a:bodyPr/>
          <a:lstStyle/>
          <a:p>
            <a:r>
              <a:rPr lang="en-GB" sz="3600" b="1" dirty="0"/>
              <a:t>Challenges of Complexity </a:t>
            </a:r>
          </a:p>
        </p:txBody>
      </p:sp>
      <p:pic>
        <p:nvPicPr>
          <p:cNvPr id="8" name="Content Placeholder 7" descr="Diagram&#10;&#10;Description automatically generated">
            <a:extLst>
              <a:ext uri="{FF2B5EF4-FFF2-40B4-BE49-F238E27FC236}">
                <a16:creationId xmlns:a16="http://schemas.microsoft.com/office/drawing/2014/main" id="{EE9637E3-0413-48E6-8D0E-06E485E460F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7504" y="1608850"/>
            <a:ext cx="3600896" cy="3692358"/>
          </a:xfrm>
        </p:spPr>
      </p:pic>
      <p:sp>
        <p:nvSpPr>
          <p:cNvPr id="4" name="Content Placeholder 3">
            <a:extLst>
              <a:ext uri="{FF2B5EF4-FFF2-40B4-BE49-F238E27FC236}">
                <a16:creationId xmlns:a16="http://schemas.microsoft.com/office/drawing/2014/main" id="{AA03A732-DC36-4BF5-83E5-6B653B9D0FE9}"/>
              </a:ext>
            </a:extLst>
          </p:cNvPr>
          <p:cNvSpPr>
            <a:spLocks noGrp="1"/>
          </p:cNvSpPr>
          <p:nvPr>
            <p:ph sz="half" idx="2"/>
          </p:nvPr>
        </p:nvSpPr>
        <p:spPr>
          <a:xfrm>
            <a:off x="3995937" y="1608850"/>
            <a:ext cx="4690864" cy="3989040"/>
          </a:xfrm>
        </p:spPr>
        <p:txBody>
          <a:bodyPr/>
          <a:lstStyle/>
          <a:p>
            <a:r>
              <a:rPr lang="en-GB" sz="2000" dirty="0"/>
              <a:t>It is difficult to be definitive about an intervention causing and observed outcome.</a:t>
            </a:r>
          </a:p>
          <a:p>
            <a:r>
              <a:rPr lang="en-GB" sz="2000" dirty="0"/>
              <a:t>The intrinsic value of community engagement may not be clearly indicative.</a:t>
            </a:r>
          </a:p>
          <a:p>
            <a:r>
              <a:rPr lang="en-GB" sz="2000" dirty="0"/>
              <a:t>Building relationships could have a greater impact that expected.</a:t>
            </a:r>
          </a:p>
          <a:p>
            <a:r>
              <a:rPr lang="en-GB" sz="2000" dirty="0"/>
              <a:t>The evidence of the engagement may support change or emerge with greater scientific information to aid learning.</a:t>
            </a:r>
          </a:p>
        </p:txBody>
      </p:sp>
      <p:sp>
        <p:nvSpPr>
          <p:cNvPr id="5" name="Date Placeholder 4">
            <a:extLst>
              <a:ext uri="{FF2B5EF4-FFF2-40B4-BE49-F238E27FC236}">
                <a16:creationId xmlns:a16="http://schemas.microsoft.com/office/drawing/2014/main" id="{69380CAA-0FB0-426F-8083-C4E374849B9A}"/>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18043EBE-515A-4FBF-85E2-186040CAF672}"/>
              </a:ext>
            </a:extLst>
          </p:cNvPr>
          <p:cNvSpPr>
            <a:spLocks noGrp="1"/>
          </p:cNvSpPr>
          <p:nvPr>
            <p:ph type="sldNum" sz="quarter" idx="11"/>
          </p:nvPr>
        </p:nvSpPr>
        <p:spPr/>
        <p:txBody>
          <a:bodyPr/>
          <a:lstStyle/>
          <a:p>
            <a:pPr>
              <a:defRPr/>
            </a:pPr>
            <a:fld id="{386495F9-B3F5-4DDF-9323-6CEC80C52C17}" type="slidenum">
              <a:rPr lang="en-GB" altLang="en-US" smtClean="0"/>
              <a:pPr>
                <a:defRPr/>
              </a:pPr>
              <a:t>17</a:t>
            </a:fld>
            <a:endParaRPr lang="en-GB" altLang="en-US" dirty="0"/>
          </a:p>
        </p:txBody>
      </p:sp>
    </p:spTree>
    <p:extLst>
      <p:ext uri="{BB962C8B-B14F-4D97-AF65-F5344CB8AC3E}">
        <p14:creationId xmlns:p14="http://schemas.microsoft.com/office/powerpoint/2010/main" val="270189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6688A-1BEA-4748-B45B-908D2B173639}"/>
              </a:ext>
            </a:extLst>
          </p:cNvPr>
          <p:cNvSpPr>
            <a:spLocks noGrp="1"/>
          </p:cNvSpPr>
          <p:nvPr>
            <p:ph type="title"/>
          </p:nvPr>
        </p:nvSpPr>
        <p:spPr>
          <a:xfrm>
            <a:off x="0" y="274638"/>
            <a:ext cx="9144000" cy="776957"/>
          </a:xfrm>
        </p:spPr>
        <p:txBody>
          <a:bodyPr wrap="square" anchor="ctr">
            <a:normAutofit/>
          </a:bodyPr>
          <a:lstStyle/>
          <a:p>
            <a:pPr>
              <a:lnSpc>
                <a:spcPct val="90000"/>
              </a:lnSpc>
            </a:pPr>
            <a:r>
              <a:rPr lang="en-GB" sz="3700" b="1" dirty="0"/>
              <a:t>Resources for Evaluation of Engagement</a:t>
            </a:r>
          </a:p>
        </p:txBody>
      </p:sp>
      <p:pic>
        <p:nvPicPr>
          <p:cNvPr id="7" name="Picture 6" descr="A picture containing sitting, table, book, food&#10;&#10;Description automatically generated">
            <a:extLst>
              <a:ext uri="{FF2B5EF4-FFF2-40B4-BE49-F238E27FC236}">
                <a16:creationId xmlns:a16="http://schemas.microsoft.com/office/drawing/2014/main" id="{240BFB19-125F-4E76-862F-0C9CEC3678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844106"/>
            <a:ext cx="4038600" cy="3169787"/>
          </a:xfrm>
          <a:prstGeom prst="rect">
            <a:avLst/>
          </a:prstGeom>
          <a:noFill/>
        </p:spPr>
      </p:pic>
      <p:sp>
        <p:nvSpPr>
          <p:cNvPr id="4" name="Content Placeholder 3">
            <a:extLst>
              <a:ext uri="{FF2B5EF4-FFF2-40B4-BE49-F238E27FC236}">
                <a16:creationId xmlns:a16="http://schemas.microsoft.com/office/drawing/2014/main" id="{5919B3D6-2AAB-458D-8B70-4EB0034F84A9}"/>
              </a:ext>
            </a:extLst>
          </p:cNvPr>
          <p:cNvSpPr>
            <a:spLocks noGrp="1"/>
          </p:cNvSpPr>
          <p:nvPr>
            <p:ph sz="half" idx="2"/>
          </p:nvPr>
        </p:nvSpPr>
        <p:spPr>
          <a:xfrm>
            <a:off x="4648200" y="1844105"/>
            <a:ext cx="4038600" cy="3601119"/>
          </a:xfrm>
        </p:spPr>
        <p:txBody>
          <a:bodyPr wrap="square" anchor="t">
            <a:normAutofit lnSpcReduction="10000"/>
          </a:bodyPr>
          <a:lstStyle/>
          <a:p>
            <a:pPr>
              <a:lnSpc>
                <a:spcPct val="90000"/>
              </a:lnSpc>
            </a:pPr>
            <a:r>
              <a:rPr lang="en-GB" sz="1500" dirty="0"/>
              <a:t>Realist Evaluation:</a:t>
            </a:r>
          </a:p>
          <a:p>
            <a:pPr lvl="1">
              <a:lnSpc>
                <a:spcPct val="90000"/>
              </a:lnSpc>
              <a:buFont typeface="Arial" panose="020B0604020202020204" pitchFamily="34" charset="0"/>
              <a:buChar char="•"/>
            </a:pPr>
            <a:r>
              <a:rPr lang="en-GB" sz="1500" dirty="0"/>
              <a:t>Complex social programme and Beneficiary assessment</a:t>
            </a:r>
          </a:p>
          <a:p>
            <a:pPr>
              <a:lnSpc>
                <a:spcPct val="90000"/>
              </a:lnSpc>
            </a:pPr>
            <a:r>
              <a:rPr lang="en-GB" sz="1500" dirty="0"/>
              <a:t>Theory of change:</a:t>
            </a:r>
          </a:p>
          <a:p>
            <a:pPr lvl="1">
              <a:lnSpc>
                <a:spcPct val="90000"/>
              </a:lnSpc>
              <a:buFont typeface="Arial" panose="020B0604020202020204" pitchFamily="34" charset="0"/>
              <a:buChar char="•"/>
            </a:pPr>
            <a:r>
              <a:rPr lang="en-GB" sz="1500" dirty="0"/>
              <a:t>How change happens</a:t>
            </a:r>
          </a:p>
          <a:p>
            <a:pPr>
              <a:lnSpc>
                <a:spcPct val="90000"/>
              </a:lnSpc>
            </a:pPr>
            <a:r>
              <a:rPr lang="en-GB" sz="1500" dirty="0"/>
              <a:t>Participatory system:</a:t>
            </a:r>
          </a:p>
          <a:p>
            <a:pPr lvl="1">
              <a:lnSpc>
                <a:spcPct val="90000"/>
              </a:lnSpc>
              <a:buFont typeface="Arial" panose="020B0604020202020204" pitchFamily="34" charset="0"/>
              <a:buChar char="•"/>
            </a:pPr>
            <a:r>
              <a:rPr lang="en-GB" sz="1500" dirty="0"/>
              <a:t>Realtime assessment from stories of impact and statistics </a:t>
            </a:r>
          </a:p>
          <a:p>
            <a:pPr>
              <a:lnSpc>
                <a:spcPct val="90000"/>
              </a:lnSpc>
            </a:pPr>
            <a:r>
              <a:rPr lang="en-GB" sz="1500" dirty="0"/>
              <a:t>Development Evaluation:</a:t>
            </a:r>
          </a:p>
          <a:p>
            <a:pPr lvl="1">
              <a:lnSpc>
                <a:spcPct val="90000"/>
              </a:lnSpc>
              <a:buFont typeface="Arial" panose="020B0604020202020204" pitchFamily="34" charset="0"/>
              <a:buChar char="•"/>
            </a:pPr>
            <a:r>
              <a:rPr lang="en-GB" sz="1500" dirty="0"/>
              <a:t>Social issues using case studies </a:t>
            </a:r>
          </a:p>
          <a:p>
            <a:pPr>
              <a:lnSpc>
                <a:spcPct val="90000"/>
              </a:lnSpc>
            </a:pPr>
            <a:r>
              <a:rPr lang="en-GB" sz="1500" dirty="0"/>
              <a:t>Network Based Approaches to Evaluation:</a:t>
            </a:r>
          </a:p>
          <a:p>
            <a:pPr lvl="1">
              <a:lnSpc>
                <a:spcPct val="90000"/>
              </a:lnSpc>
              <a:buFont typeface="Arial" panose="020B0604020202020204" pitchFamily="34" charset="0"/>
              <a:buChar char="•"/>
            </a:pPr>
            <a:r>
              <a:rPr lang="en-GB" sz="1500" dirty="0"/>
              <a:t>Social network analysis </a:t>
            </a:r>
          </a:p>
          <a:p>
            <a:pPr>
              <a:lnSpc>
                <a:spcPct val="90000"/>
              </a:lnSpc>
            </a:pPr>
            <a:r>
              <a:rPr lang="en-GB" sz="1500" dirty="0"/>
              <a:t>Outcome Mapping and social mapping:</a:t>
            </a:r>
          </a:p>
          <a:p>
            <a:pPr lvl="1">
              <a:lnSpc>
                <a:spcPct val="90000"/>
              </a:lnSpc>
              <a:buFont typeface="Arial" panose="020B0604020202020204" pitchFamily="34" charset="0"/>
              <a:buChar char="•"/>
            </a:pPr>
            <a:r>
              <a:rPr lang="en-GB" sz="1500" dirty="0"/>
              <a:t>Physical change and Testimonies of change</a:t>
            </a:r>
          </a:p>
        </p:txBody>
      </p:sp>
      <p:sp>
        <p:nvSpPr>
          <p:cNvPr id="5" name="Date Placeholder 4">
            <a:extLst>
              <a:ext uri="{FF2B5EF4-FFF2-40B4-BE49-F238E27FC236}">
                <a16:creationId xmlns:a16="http://schemas.microsoft.com/office/drawing/2014/main" id="{06EEC798-0F56-42AB-B26D-A19C46F7D2B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01/08/2024</a:t>
            </a:fld>
            <a:endParaRPr lang="en-GB" altLang="en-US" sz="900"/>
          </a:p>
        </p:txBody>
      </p:sp>
      <p:sp>
        <p:nvSpPr>
          <p:cNvPr id="6" name="Slide Number Placeholder 5">
            <a:extLst>
              <a:ext uri="{FF2B5EF4-FFF2-40B4-BE49-F238E27FC236}">
                <a16:creationId xmlns:a16="http://schemas.microsoft.com/office/drawing/2014/main" id="{00980B89-3B14-4E5B-8F9C-31D8EB589BB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372944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30DDF-DA2D-4FFC-9115-100EEEC7F280}"/>
              </a:ext>
            </a:extLst>
          </p:cNvPr>
          <p:cNvSpPr>
            <a:spLocks noGrp="1"/>
          </p:cNvSpPr>
          <p:nvPr>
            <p:ph type="title"/>
          </p:nvPr>
        </p:nvSpPr>
        <p:spPr>
          <a:xfrm>
            <a:off x="457200" y="274638"/>
            <a:ext cx="8229600" cy="706090"/>
          </a:xfrm>
        </p:spPr>
        <p:txBody>
          <a:bodyPr/>
          <a:lstStyle/>
          <a:p>
            <a:r>
              <a:rPr lang="en-GB" sz="3600" b="1" dirty="0"/>
              <a:t>Practical Challenges </a:t>
            </a:r>
          </a:p>
        </p:txBody>
      </p:sp>
      <p:sp>
        <p:nvSpPr>
          <p:cNvPr id="4" name="Content Placeholder 3">
            <a:extLst>
              <a:ext uri="{FF2B5EF4-FFF2-40B4-BE49-F238E27FC236}">
                <a16:creationId xmlns:a16="http://schemas.microsoft.com/office/drawing/2014/main" id="{0A2465C3-8CC9-4F71-87A0-120C8FE82ED0}"/>
              </a:ext>
            </a:extLst>
          </p:cNvPr>
          <p:cNvSpPr>
            <a:spLocks noGrp="1"/>
          </p:cNvSpPr>
          <p:nvPr>
            <p:ph sz="half" idx="2"/>
          </p:nvPr>
        </p:nvSpPr>
        <p:spPr>
          <a:xfrm>
            <a:off x="250825" y="1484784"/>
            <a:ext cx="8569647" cy="3672407"/>
          </a:xfrm>
        </p:spPr>
        <p:txBody>
          <a:bodyPr/>
          <a:lstStyle/>
          <a:p>
            <a:r>
              <a:rPr lang="en-GB" sz="2000" dirty="0"/>
              <a:t>How to determine the proportionality of effort (depending on the purpose of the engagement).</a:t>
            </a:r>
          </a:p>
          <a:p>
            <a:r>
              <a:rPr lang="en-GB" sz="2000" dirty="0"/>
              <a:t>The resource and timeframe for evaluation (10% Rule but more if required).</a:t>
            </a:r>
          </a:p>
          <a:p>
            <a:r>
              <a:rPr lang="en-GB" sz="2000" dirty="0"/>
              <a:t>When to plan the evaluation (community engagement design phase).</a:t>
            </a:r>
          </a:p>
          <a:p>
            <a:r>
              <a:rPr lang="en-GB" sz="2000" dirty="0"/>
              <a:t>Who to involve in the evaluation (internal and external stakeholders).</a:t>
            </a:r>
          </a:p>
          <a:p>
            <a:r>
              <a:rPr lang="en-GB" sz="2000" dirty="0"/>
              <a:t>How to communicate through the evaluation (Structure and medium).</a:t>
            </a:r>
          </a:p>
          <a:p>
            <a:r>
              <a:rPr lang="en-GB" sz="2000" dirty="0"/>
              <a:t>How to document lesson learnt (impact statement, news letters, report).</a:t>
            </a:r>
          </a:p>
          <a:p>
            <a:r>
              <a:rPr lang="en-GB" sz="2000" dirty="0"/>
              <a:t>The relevance of the evaluation report (Whom? When? Where?- depending on the sensitivity of the information).</a:t>
            </a:r>
          </a:p>
          <a:p>
            <a:pPr marL="0" indent="0">
              <a:buNone/>
            </a:pPr>
            <a:endParaRPr lang="en-GB" dirty="0"/>
          </a:p>
        </p:txBody>
      </p:sp>
      <p:sp>
        <p:nvSpPr>
          <p:cNvPr id="5" name="Date Placeholder 4">
            <a:extLst>
              <a:ext uri="{FF2B5EF4-FFF2-40B4-BE49-F238E27FC236}">
                <a16:creationId xmlns:a16="http://schemas.microsoft.com/office/drawing/2014/main" id="{7F5B0E38-FD60-4CF6-8CD2-6162EA668333}"/>
              </a:ext>
            </a:extLst>
          </p:cNvPr>
          <p:cNvSpPr>
            <a:spLocks noGrp="1"/>
          </p:cNvSpPr>
          <p:nvPr>
            <p:ph type="dt" sz="half" idx="10"/>
          </p:nvPr>
        </p:nvSpPr>
        <p:spPr/>
        <p:txBody>
          <a:bodyPr/>
          <a:lstStyle/>
          <a:p>
            <a:pPr>
              <a:defRPr/>
            </a:pPr>
            <a:fld id="{F7614AD2-EBEE-4B9C-B8EB-7B45076136C4}" type="datetime1">
              <a:rPr lang="en-GB" altLang="en-US" smtClean="0"/>
              <a:pPr>
                <a:defRPr/>
              </a:pPr>
              <a:t>01/08/2024</a:t>
            </a:fld>
            <a:endParaRPr lang="en-GB" altLang="en-US" dirty="0"/>
          </a:p>
        </p:txBody>
      </p:sp>
      <p:sp>
        <p:nvSpPr>
          <p:cNvPr id="6" name="Slide Number Placeholder 5">
            <a:extLst>
              <a:ext uri="{FF2B5EF4-FFF2-40B4-BE49-F238E27FC236}">
                <a16:creationId xmlns:a16="http://schemas.microsoft.com/office/drawing/2014/main" id="{4CDB4719-E146-4C53-B1A1-C9AFEDD13E7F}"/>
              </a:ext>
            </a:extLst>
          </p:cNvPr>
          <p:cNvSpPr>
            <a:spLocks noGrp="1"/>
          </p:cNvSpPr>
          <p:nvPr>
            <p:ph type="sldNum" sz="quarter" idx="11"/>
          </p:nvPr>
        </p:nvSpPr>
        <p:spPr/>
        <p:txBody>
          <a:bodyPr/>
          <a:lstStyle/>
          <a:p>
            <a:pPr>
              <a:defRPr/>
            </a:pPr>
            <a:fld id="{386495F9-B3F5-4DDF-9323-6CEC80C52C17}" type="slidenum">
              <a:rPr lang="en-GB" altLang="en-US" smtClean="0"/>
              <a:pPr>
                <a:defRPr/>
              </a:pPr>
              <a:t>19</a:t>
            </a:fld>
            <a:endParaRPr lang="en-GB" altLang="en-US" dirty="0"/>
          </a:p>
        </p:txBody>
      </p:sp>
    </p:spTree>
    <p:extLst>
      <p:ext uri="{BB962C8B-B14F-4D97-AF65-F5344CB8AC3E}">
        <p14:creationId xmlns:p14="http://schemas.microsoft.com/office/powerpoint/2010/main" val="817476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6A169-0ABF-4295-B42E-C8664BF7D34B}"/>
              </a:ext>
            </a:extLst>
          </p:cNvPr>
          <p:cNvSpPr>
            <a:spLocks noGrp="1"/>
          </p:cNvSpPr>
          <p:nvPr>
            <p:ph type="title"/>
          </p:nvPr>
        </p:nvSpPr>
        <p:spPr>
          <a:xfrm>
            <a:off x="0" y="136525"/>
            <a:ext cx="9144000" cy="1143000"/>
          </a:xfrm>
        </p:spPr>
        <p:txBody>
          <a:bodyPr wrap="square" anchor="ctr">
            <a:normAutofit/>
          </a:bodyPr>
          <a:lstStyle/>
          <a:p>
            <a:pPr>
              <a:lnSpc>
                <a:spcPct val="90000"/>
              </a:lnSpc>
            </a:pPr>
            <a:r>
              <a:rPr lang="en-GB" sz="3600" b="1" dirty="0"/>
              <a:t>Characterises of Successful Evaluation</a:t>
            </a:r>
          </a:p>
        </p:txBody>
      </p:sp>
      <p:pic>
        <p:nvPicPr>
          <p:cNvPr id="7" name="Picture 6" descr="Calendar&#10;&#10;Description automatically generated">
            <a:extLst>
              <a:ext uri="{FF2B5EF4-FFF2-40B4-BE49-F238E27FC236}">
                <a16:creationId xmlns:a16="http://schemas.microsoft.com/office/drawing/2014/main" id="{2ED46038-06D1-41ED-9C8D-64080166F3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1731917"/>
            <a:ext cx="4038600" cy="3725608"/>
          </a:xfrm>
          <a:prstGeom prst="rect">
            <a:avLst/>
          </a:prstGeom>
          <a:noFill/>
        </p:spPr>
      </p:pic>
      <p:sp>
        <p:nvSpPr>
          <p:cNvPr id="3" name="Content Placeholder 2">
            <a:extLst>
              <a:ext uri="{FF2B5EF4-FFF2-40B4-BE49-F238E27FC236}">
                <a16:creationId xmlns:a16="http://schemas.microsoft.com/office/drawing/2014/main" id="{61BE37DB-05AE-49FD-8C32-461BF9A4944B}"/>
              </a:ext>
            </a:extLst>
          </p:cNvPr>
          <p:cNvSpPr>
            <a:spLocks noGrp="1"/>
          </p:cNvSpPr>
          <p:nvPr>
            <p:ph sz="half" idx="2"/>
          </p:nvPr>
        </p:nvSpPr>
        <p:spPr>
          <a:xfrm>
            <a:off x="4648200" y="1731371"/>
            <a:ext cx="4038600" cy="3556991"/>
          </a:xfrm>
        </p:spPr>
        <p:txBody>
          <a:bodyPr wrap="square" anchor="t">
            <a:normAutofit/>
          </a:bodyPr>
          <a:lstStyle/>
          <a:p>
            <a:pPr>
              <a:lnSpc>
                <a:spcPct val="90000"/>
              </a:lnSpc>
            </a:pPr>
            <a:r>
              <a:rPr lang="en-GB" sz="2200" dirty="0"/>
              <a:t>Clear programme goals, objectives and time-frame.</a:t>
            </a:r>
          </a:p>
          <a:p>
            <a:pPr>
              <a:lnSpc>
                <a:spcPct val="90000"/>
              </a:lnSpc>
            </a:pPr>
            <a:r>
              <a:rPr lang="en-GB" sz="2200" dirty="0"/>
              <a:t>Clear planning, monitoring and evaluation.</a:t>
            </a:r>
          </a:p>
          <a:p>
            <a:pPr>
              <a:lnSpc>
                <a:spcPct val="90000"/>
              </a:lnSpc>
            </a:pPr>
            <a:r>
              <a:rPr lang="en-GB" sz="2200" dirty="0"/>
              <a:t>Shared understanding between stakeholders and partners.</a:t>
            </a:r>
          </a:p>
          <a:p>
            <a:pPr>
              <a:lnSpc>
                <a:spcPct val="90000"/>
              </a:lnSpc>
            </a:pPr>
            <a:r>
              <a:rPr lang="en-GB" sz="2200" dirty="0"/>
              <a:t>Realistic data collection.</a:t>
            </a:r>
          </a:p>
          <a:p>
            <a:pPr>
              <a:lnSpc>
                <a:spcPct val="90000"/>
              </a:lnSpc>
            </a:pPr>
            <a:r>
              <a:rPr lang="en-GB" sz="2200" dirty="0"/>
              <a:t>Adaptable analytic tools.</a:t>
            </a:r>
          </a:p>
          <a:p>
            <a:pPr>
              <a:lnSpc>
                <a:spcPct val="90000"/>
              </a:lnSpc>
            </a:pPr>
            <a:endParaRPr lang="en-GB" sz="2200" dirty="0"/>
          </a:p>
        </p:txBody>
      </p:sp>
      <p:sp>
        <p:nvSpPr>
          <p:cNvPr id="5" name="Date Placeholder 4">
            <a:extLst>
              <a:ext uri="{FF2B5EF4-FFF2-40B4-BE49-F238E27FC236}">
                <a16:creationId xmlns:a16="http://schemas.microsoft.com/office/drawing/2014/main" id="{E646D05A-4D82-44AA-BEC1-3C9BCD8847E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01/08/2024</a:t>
            </a:fld>
            <a:endParaRPr lang="en-GB" altLang="en-US" sz="900"/>
          </a:p>
        </p:txBody>
      </p:sp>
      <p:sp>
        <p:nvSpPr>
          <p:cNvPr id="6" name="Slide Number Placeholder 5">
            <a:extLst>
              <a:ext uri="{FF2B5EF4-FFF2-40B4-BE49-F238E27FC236}">
                <a16:creationId xmlns:a16="http://schemas.microsoft.com/office/drawing/2014/main" id="{0770ED49-CDB0-4537-B7F3-70409401F6D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18757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EFBE-6BEE-4F96-9C85-92660BF84E27}"/>
              </a:ext>
            </a:extLst>
          </p:cNvPr>
          <p:cNvSpPr>
            <a:spLocks noGrp="1"/>
          </p:cNvSpPr>
          <p:nvPr>
            <p:ph type="title"/>
          </p:nvPr>
        </p:nvSpPr>
        <p:spPr>
          <a:xfrm>
            <a:off x="422548" y="343520"/>
            <a:ext cx="8229600" cy="853231"/>
          </a:xfrm>
        </p:spPr>
        <p:txBody>
          <a:bodyPr wrap="square" anchor="ctr">
            <a:normAutofit/>
          </a:bodyPr>
          <a:lstStyle/>
          <a:p>
            <a:r>
              <a:rPr lang="en-GB" sz="3600" b="1" dirty="0"/>
              <a:t>Conclusion</a:t>
            </a:r>
            <a:endParaRPr lang="en-GB" sz="3600" dirty="0"/>
          </a:p>
        </p:txBody>
      </p:sp>
      <p:sp>
        <p:nvSpPr>
          <p:cNvPr id="4" name="Content Placeholder 3">
            <a:extLst>
              <a:ext uri="{FF2B5EF4-FFF2-40B4-BE49-F238E27FC236}">
                <a16:creationId xmlns:a16="http://schemas.microsoft.com/office/drawing/2014/main" id="{05EF131C-4564-487F-B2F5-9F6B75748277}"/>
              </a:ext>
            </a:extLst>
          </p:cNvPr>
          <p:cNvSpPr>
            <a:spLocks noGrp="1"/>
          </p:cNvSpPr>
          <p:nvPr>
            <p:ph sz="half" idx="1"/>
          </p:nvPr>
        </p:nvSpPr>
        <p:spPr>
          <a:xfrm>
            <a:off x="539552" y="1835123"/>
            <a:ext cx="8112596" cy="2673998"/>
          </a:xfrm>
        </p:spPr>
        <p:txBody>
          <a:bodyPr wrap="square" anchor="t">
            <a:normAutofit/>
          </a:bodyPr>
          <a:lstStyle/>
          <a:p>
            <a:pPr marL="0" indent="0">
              <a:lnSpc>
                <a:spcPct val="90000"/>
              </a:lnSpc>
              <a:buNone/>
            </a:pPr>
            <a:r>
              <a:rPr lang="en-GB" sz="2000" dirty="0"/>
              <a:t>Evaluation is a self improvement programme.</a:t>
            </a:r>
          </a:p>
          <a:p>
            <a:pPr marL="0" indent="0">
              <a:lnSpc>
                <a:spcPct val="90000"/>
              </a:lnSpc>
              <a:buNone/>
            </a:pPr>
            <a:r>
              <a:rPr lang="en-GB" sz="2000" dirty="0"/>
              <a:t>Defines the reason for engagement and how issues are evolving.</a:t>
            </a:r>
          </a:p>
          <a:p>
            <a:pPr marL="0" indent="0">
              <a:lnSpc>
                <a:spcPct val="90000"/>
              </a:lnSpc>
              <a:buNone/>
            </a:pPr>
            <a:r>
              <a:rPr lang="en-GB" sz="2000" dirty="0"/>
              <a:t>Evaluation takes place in strategic periods.</a:t>
            </a:r>
          </a:p>
          <a:p>
            <a:pPr marL="0" indent="0">
              <a:lnSpc>
                <a:spcPct val="90000"/>
              </a:lnSpc>
              <a:buNone/>
            </a:pPr>
            <a:r>
              <a:rPr lang="en-GB" sz="2000" dirty="0"/>
              <a:t>Harvest all the results or outcomes from a community engagement activities.</a:t>
            </a:r>
          </a:p>
          <a:p>
            <a:pPr marL="0" indent="0">
              <a:lnSpc>
                <a:spcPct val="90000"/>
              </a:lnSpc>
              <a:buNone/>
            </a:pPr>
            <a:r>
              <a:rPr lang="en-GB" sz="2000" dirty="0"/>
              <a:t>Defines how outcomes will be improved and included into the decision making process.</a:t>
            </a:r>
          </a:p>
          <a:p>
            <a:pPr marL="0" indent="0">
              <a:lnSpc>
                <a:spcPct val="90000"/>
              </a:lnSpc>
              <a:buNone/>
            </a:pPr>
            <a:r>
              <a:rPr lang="en-GB" sz="2000" dirty="0"/>
              <a:t>Frequency of reports and what they will help you do in future.</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2962EBFC-3F54-4291-9D90-E0DC7AD5661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01/08/2024</a:t>
            </a:fld>
            <a:endParaRPr lang="en-GB" altLang="en-US" sz="900"/>
          </a:p>
        </p:txBody>
      </p:sp>
      <p:sp>
        <p:nvSpPr>
          <p:cNvPr id="6" name="Slide Number Placeholder 5">
            <a:extLst>
              <a:ext uri="{FF2B5EF4-FFF2-40B4-BE49-F238E27FC236}">
                <a16:creationId xmlns:a16="http://schemas.microsoft.com/office/drawing/2014/main" id="{90F48A3E-A0E9-4578-AE60-43840606E91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21</a:t>
            </a:fld>
            <a:endParaRPr lang="en-GB" altLang="en-US"/>
          </a:p>
        </p:txBody>
      </p:sp>
    </p:spTree>
    <p:extLst>
      <p:ext uri="{BB962C8B-B14F-4D97-AF65-F5344CB8AC3E}">
        <p14:creationId xmlns:p14="http://schemas.microsoft.com/office/powerpoint/2010/main" val="48184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10DEAE6-A8D7-41DE-83E3-A42AEE3AAFB0}"/>
              </a:ext>
            </a:extLst>
          </p:cNvPr>
          <p:cNvSpPr>
            <a:spLocks noGrp="1"/>
          </p:cNvSpPr>
          <p:nvPr>
            <p:ph type="dt" sz="half" idx="10"/>
          </p:nvPr>
        </p:nvSpPr>
        <p:spPr/>
        <p:txBody>
          <a:bodyPr/>
          <a:lstStyle/>
          <a:p>
            <a:pPr>
              <a:defRPr/>
            </a:pPr>
            <a:fld id="{2303D31F-598B-47EE-BA37-93F097A3D676}" type="datetime1">
              <a:rPr lang="en-GB" altLang="en-US" smtClean="0"/>
              <a:pPr>
                <a:defRPr/>
              </a:pPr>
              <a:t>01/08/2024</a:t>
            </a:fld>
            <a:endParaRPr lang="en-GB" altLang="en-US" dirty="0"/>
          </a:p>
        </p:txBody>
      </p:sp>
      <p:sp>
        <p:nvSpPr>
          <p:cNvPr id="5" name="Slide Number Placeholder 4">
            <a:extLst>
              <a:ext uri="{FF2B5EF4-FFF2-40B4-BE49-F238E27FC236}">
                <a16:creationId xmlns:a16="http://schemas.microsoft.com/office/drawing/2014/main" id="{DBE72121-2EF4-4403-8EAB-DC8EC1CA2BE8}"/>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dirty="0"/>
          </a:p>
        </p:txBody>
      </p:sp>
      <p:pic>
        <p:nvPicPr>
          <p:cNvPr id="1026" name="Picture 2">
            <a:extLst>
              <a:ext uri="{FF2B5EF4-FFF2-40B4-BE49-F238E27FC236}">
                <a16:creationId xmlns:a16="http://schemas.microsoft.com/office/drawing/2014/main" id="{9B079C31-9EC4-4B97-A0CB-072223A627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90385" y="836712"/>
            <a:ext cx="742281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55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TotalTime>
  <Words>1232</Words>
  <Application>Microsoft Office PowerPoint</Application>
  <PresentationFormat>On-screen Show (4:3)</PresentationFormat>
  <Paragraphs>176</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Myriad Pro</vt:lpstr>
      <vt:lpstr>Verdana</vt:lpstr>
      <vt:lpstr>20140311PresentationUWTSDTemplate</vt:lpstr>
      <vt:lpstr>  Evaluating and Accepting Change Week 8: Session 1</vt:lpstr>
      <vt:lpstr>PowerPoint Presentation</vt:lpstr>
      <vt:lpstr>PowerPoint Presentation</vt:lpstr>
      <vt:lpstr>Introduction</vt:lpstr>
      <vt:lpstr>Concept Evaluation</vt:lpstr>
      <vt:lpstr>Principles guiding Evaluation</vt:lpstr>
      <vt:lpstr>Why Monitor and Evaluate CEN?</vt:lpstr>
      <vt:lpstr>Selecting the Right Evaluation</vt:lpstr>
      <vt:lpstr>Process Evaluation and Questions</vt:lpstr>
      <vt:lpstr>Impact Evaluation and Questions</vt:lpstr>
      <vt:lpstr>Outcome Evaluation and Questions</vt:lpstr>
      <vt:lpstr>Developing an Evaluation Framework</vt:lpstr>
      <vt:lpstr>PowerPoint Presentation</vt:lpstr>
      <vt:lpstr>Perception of Evaluation</vt:lpstr>
      <vt:lpstr>Balancing Accountability and Learning </vt:lpstr>
      <vt:lpstr>Theory of Change</vt:lpstr>
      <vt:lpstr>Challenges of Complexity </vt:lpstr>
      <vt:lpstr>Resources for Evaluation of Engagement</vt:lpstr>
      <vt:lpstr>Practical Challenges </vt:lpstr>
      <vt:lpstr>Characterises of Successful Evaluation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  Evaluating and Accepting Change</dc:title>
  <dc:creator>Molly</dc:creator>
  <cp:lastModifiedBy>Molly Jack</cp:lastModifiedBy>
  <cp:revision>34</cp:revision>
  <dcterms:created xsi:type="dcterms:W3CDTF">2020-11-24T11:06:12Z</dcterms:created>
  <dcterms:modified xsi:type="dcterms:W3CDTF">2024-08-01T11:44:44Z</dcterms:modified>
</cp:coreProperties>
</file>