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15113000" cy="21374100"/>
  <p:notesSz cx="6858000" cy="9144000"/>
  <p:embeddedFontLst>
    <p:embeddedFont>
      <p:font typeface="Garet" panose="020B0604020202020204" charset="0"/>
      <p:regular r:id="rId3"/>
    </p:embeddedFont>
    <p:embeddedFont>
      <p:font typeface="Garet Bold" panose="020B0604020202020204" charset="0"/>
      <p:regular r:id="rId4"/>
    </p:embeddedFont>
    <p:embeddedFont>
      <p:font typeface="Garet Heavy" panose="020B0604020202020204" charset="0"/>
      <p:regular r:id="rId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34" d="100"/>
          <a:sy n="34" d="100"/>
        </p:scale>
        <p:origin x="3210"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font" Target="fonts/font1.fntdata"/><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font" Target="fonts/font3.fntdata"/><Relationship Id="rId4" Type="http://schemas.openxmlformats.org/officeDocument/2006/relationships/font" Target="fonts/font2.fntdata"/><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8/2/2024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8/2/2024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8/2/2024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8/2/2024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3" Type="http://schemas.openxmlformats.org/officeDocument/2006/relationships/image" Target="../media/image2.svg"/><Relationship Id="rId7" Type="http://schemas.openxmlformats.org/officeDocument/2006/relationships/image" Target="../media/image6.svg"/><Relationship Id="rId12" Type="http://schemas.openxmlformats.org/officeDocument/2006/relationships/image" Target="../media/image11.svg"/><Relationship Id="rId17" Type="http://schemas.openxmlformats.org/officeDocument/2006/relationships/image" Target="../media/image16.svg"/><Relationship Id="rId2" Type="http://schemas.openxmlformats.org/officeDocument/2006/relationships/image" Target="../media/image1.png"/><Relationship Id="rId16"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svg"/><Relationship Id="rId15" Type="http://schemas.openxmlformats.org/officeDocument/2006/relationships/image" Target="../media/image14.png"/><Relationship Id="rId10" Type="http://schemas.openxmlformats.org/officeDocument/2006/relationships/image" Target="../media/image9.sv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BAD7B"/>
        </a:solidFill>
        <a:effectLst/>
      </p:bgPr>
    </p:bg>
    <p:spTree>
      <p:nvGrpSpPr>
        <p:cNvPr id="1" name=""/>
        <p:cNvGrpSpPr/>
        <p:nvPr/>
      </p:nvGrpSpPr>
      <p:grpSpPr>
        <a:xfrm>
          <a:off x="0" y="0"/>
          <a:ext cx="0" cy="0"/>
          <a:chOff x="0" y="0"/>
          <a:chExt cx="0" cy="0"/>
        </a:xfrm>
      </p:grpSpPr>
      <p:grpSp>
        <p:nvGrpSpPr>
          <p:cNvPr id="2" name="Group 2"/>
          <p:cNvGrpSpPr/>
          <p:nvPr/>
        </p:nvGrpSpPr>
        <p:grpSpPr>
          <a:xfrm>
            <a:off x="-25400" y="-12562"/>
            <a:ext cx="15138400" cy="4586416"/>
            <a:chOff x="0" y="0"/>
            <a:chExt cx="2709333" cy="820962"/>
          </a:xfrm>
        </p:grpSpPr>
        <p:sp>
          <p:nvSpPr>
            <p:cNvPr id="3" name="Freeform 3"/>
            <p:cNvSpPr/>
            <p:nvPr/>
          </p:nvSpPr>
          <p:spPr>
            <a:xfrm>
              <a:off x="0" y="0"/>
              <a:ext cx="2709333" cy="820962"/>
            </a:xfrm>
            <a:custGeom>
              <a:avLst/>
              <a:gdLst/>
              <a:ahLst/>
              <a:cxnLst/>
              <a:rect l="l" t="t" r="r" b="b"/>
              <a:pathLst>
                <a:path w="2709333" h="820962">
                  <a:moveTo>
                    <a:pt x="0" y="0"/>
                  </a:moveTo>
                  <a:lnTo>
                    <a:pt x="2709333" y="0"/>
                  </a:lnTo>
                  <a:lnTo>
                    <a:pt x="2709333" y="820962"/>
                  </a:lnTo>
                  <a:lnTo>
                    <a:pt x="0" y="820962"/>
                  </a:lnTo>
                  <a:close/>
                </a:path>
              </a:pathLst>
            </a:custGeom>
            <a:solidFill>
              <a:srgbClr val="806841"/>
            </a:solidFill>
          </p:spPr>
          <p:txBody>
            <a:bodyPr/>
            <a:lstStyle/>
            <a:p>
              <a:endParaRPr lang="en-GB"/>
            </a:p>
          </p:txBody>
        </p:sp>
        <p:sp>
          <p:nvSpPr>
            <p:cNvPr id="4" name="TextBox 4"/>
            <p:cNvSpPr txBox="1"/>
            <p:nvPr/>
          </p:nvSpPr>
          <p:spPr>
            <a:xfrm>
              <a:off x="0" y="-57150"/>
              <a:ext cx="2709333" cy="878112"/>
            </a:xfrm>
            <a:prstGeom prst="rect">
              <a:avLst/>
            </a:prstGeom>
          </p:spPr>
          <p:txBody>
            <a:bodyPr lIns="50800" tIns="50800" rIns="50800" bIns="50800" rtlCol="0" anchor="ctr"/>
            <a:lstStyle/>
            <a:p>
              <a:pPr algn="ctr">
                <a:lnSpc>
                  <a:spcPts val="4200"/>
                </a:lnSpc>
              </a:pPr>
              <a:endParaRPr/>
            </a:p>
          </p:txBody>
        </p:sp>
      </p:grpSp>
      <p:grpSp>
        <p:nvGrpSpPr>
          <p:cNvPr id="5" name="Group 5"/>
          <p:cNvGrpSpPr/>
          <p:nvPr/>
        </p:nvGrpSpPr>
        <p:grpSpPr>
          <a:xfrm>
            <a:off x="805978" y="4767950"/>
            <a:ext cx="6544025" cy="3406009"/>
            <a:chOff x="0" y="0"/>
            <a:chExt cx="1172615" cy="610318"/>
          </a:xfrm>
        </p:grpSpPr>
        <p:sp>
          <p:nvSpPr>
            <p:cNvPr id="6" name="Freeform 6"/>
            <p:cNvSpPr/>
            <p:nvPr/>
          </p:nvSpPr>
          <p:spPr>
            <a:xfrm>
              <a:off x="0" y="0"/>
              <a:ext cx="1172615" cy="610318"/>
            </a:xfrm>
            <a:custGeom>
              <a:avLst/>
              <a:gdLst/>
              <a:ahLst/>
              <a:cxnLst/>
              <a:rect l="l" t="t" r="r" b="b"/>
              <a:pathLst>
                <a:path w="1172615" h="610318">
                  <a:moveTo>
                    <a:pt x="17746" y="0"/>
                  </a:moveTo>
                  <a:lnTo>
                    <a:pt x="1154870" y="0"/>
                  </a:lnTo>
                  <a:cubicBezTo>
                    <a:pt x="1159576" y="0"/>
                    <a:pt x="1164090" y="1870"/>
                    <a:pt x="1167418" y="5198"/>
                  </a:cubicBezTo>
                  <a:cubicBezTo>
                    <a:pt x="1170746" y="8526"/>
                    <a:pt x="1172615" y="13039"/>
                    <a:pt x="1172615" y="17746"/>
                  </a:cubicBezTo>
                  <a:lnTo>
                    <a:pt x="1172615" y="592573"/>
                  </a:lnTo>
                  <a:cubicBezTo>
                    <a:pt x="1172615" y="597279"/>
                    <a:pt x="1170746" y="601793"/>
                    <a:pt x="1167418" y="605121"/>
                  </a:cubicBezTo>
                  <a:cubicBezTo>
                    <a:pt x="1164090" y="608449"/>
                    <a:pt x="1159576" y="610318"/>
                    <a:pt x="1154870" y="610318"/>
                  </a:cubicBezTo>
                  <a:lnTo>
                    <a:pt x="17746" y="610318"/>
                  </a:lnTo>
                  <a:cubicBezTo>
                    <a:pt x="13039" y="610318"/>
                    <a:pt x="8526" y="608449"/>
                    <a:pt x="5198" y="605121"/>
                  </a:cubicBezTo>
                  <a:cubicBezTo>
                    <a:pt x="1870" y="601793"/>
                    <a:pt x="0" y="597279"/>
                    <a:pt x="0" y="592573"/>
                  </a:cubicBezTo>
                  <a:lnTo>
                    <a:pt x="0" y="17746"/>
                  </a:lnTo>
                  <a:cubicBezTo>
                    <a:pt x="0" y="13039"/>
                    <a:pt x="1870" y="8526"/>
                    <a:pt x="5198" y="5198"/>
                  </a:cubicBezTo>
                  <a:cubicBezTo>
                    <a:pt x="8526" y="1870"/>
                    <a:pt x="13039" y="0"/>
                    <a:pt x="17746" y="0"/>
                  </a:cubicBezTo>
                  <a:close/>
                </a:path>
              </a:pathLst>
            </a:custGeom>
            <a:solidFill>
              <a:srgbClr val="F2F0E2"/>
            </a:solidFill>
            <a:ln w="47625" cap="sq">
              <a:solidFill>
                <a:srgbClr val="000000"/>
              </a:solidFill>
              <a:prstDash val="sysDot"/>
              <a:miter/>
            </a:ln>
          </p:spPr>
          <p:txBody>
            <a:bodyPr/>
            <a:lstStyle/>
            <a:p>
              <a:endParaRPr lang="en-GB"/>
            </a:p>
          </p:txBody>
        </p:sp>
        <p:sp>
          <p:nvSpPr>
            <p:cNvPr id="7" name="TextBox 7"/>
            <p:cNvSpPr txBox="1"/>
            <p:nvPr/>
          </p:nvSpPr>
          <p:spPr>
            <a:xfrm>
              <a:off x="0" y="-57150"/>
              <a:ext cx="1172615" cy="667468"/>
            </a:xfrm>
            <a:prstGeom prst="rect">
              <a:avLst/>
            </a:prstGeom>
          </p:spPr>
          <p:txBody>
            <a:bodyPr lIns="50800" tIns="50800" rIns="50800" bIns="50800" rtlCol="0" anchor="ctr"/>
            <a:lstStyle/>
            <a:p>
              <a:pPr algn="ctr">
                <a:lnSpc>
                  <a:spcPts val="4200"/>
                </a:lnSpc>
              </a:pPr>
              <a:endParaRPr/>
            </a:p>
          </p:txBody>
        </p:sp>
      </p:grpSp>
      <p:grpSp>
        <p:nvGrpSpPr>
          <p:cNvPr id="8" name="Group 8"/>
          <p:cNvGrpSpPr/>
          <p:nvPr/>
        </p:nvGrpSpPr>
        <p:grpSpPr>
          <a:xfrm>
            <a:off x="855647" y="12213131"/>
            <a:ext cx="6494356" cy="3445737"/>
            <a:chOff x="0" y="0"/>
            <a:chExt cx="1163715" cy="617437"/>
          </a:xfrm>
        </p:grpSpPr>
        <p:sp>
          <p:nvSpPr>
            <p:cNvPr id="9" name="Freeform 9"/>
            <p:cNvSpPr/>
            <p:nvPr/>
          </p:nvSpPr>
          <p:spPr>
            <a:xfrm>
              <a:off x="0" y="0"/>
              <a:ext cx="1163715" cy="617437"/>
            </a:xfrm>
            <a:custGeom>
              <a:avLst/>
              <a:gdLst/>
              <a:ahLst/>
              <a:cxnLst/>
              <a:rect l="l" t="t" r="r" b="b"/>
              <a:pathLst>
                <a:path w="1163715" h="617437">
                  <a:moveTo>
                    <a:pt x="17881" y="0"/>
                  </a:moveTo>
                  <a:lnTo>
                    <a:pt x="1145834" y="0"/>
                  </a:lnTo>
                  <a:cubicBezTo>
                    <a:pt x="1155709" y="0"/>
                    <a:pt x="1163715" y="8006"/>
                    <a:pt x="1163715" y="17881"/>
                  </a:cubicBezTo>
                  <a:lnTo>
                    <a:pt x="1163715" y="599556"/>
                  </a:lnTo>
                  <a:cubicBezTo>
                    <a:pt x="1163715" y="604298"/>
                    <a:pt x="1161831" y="608846"/>
                    <a:pt x="1158478" y="612200"/>
                  </a:cubicBezTo>
                  <a:cubicBezTo>
                    <a:pt x="1155124" y="615553"/>
                    <a:pt x="1150576" y="617437"/>
                    <a:pt x="1145834" y="617437"/>
                  </a:cubicBezTo>
                  <a:lnTo>
                    <a:pt x="17881" y="617437"/>
                  </a:lnTo>
                  <a:cubicBezTo>
                    <a:pt x="13139" y="617437"/>
                    <a:pt x="8591" y="615553"/>
                    <a:pt x="5237" y="612200"/>
                  </a:cubicBezTo>
                  <a:cubicBezTo>
                    <a:pt x="1884" y="608846"/>
                    <a:pt x="0" y="604298"/>
                    <a:pt x="0" y="599556"/>
                  </a:cubicBezTo>
                  <a:lnTo>
                    <a:pt x="0" y="17881"/>
                  </a:lnTo>
                  <a:cubicBezTo>
                    <a:pt x="0" y="8006"/>
                    <a:pt x="8006" y="0"/>
                    <a:pt x="17881" y="0"/>
                  </a:cubicBezTo>
                  <a:close/>
                </a:path>
              </a:pathLst>
            </a:custGeom>
            <a:solidFill>
              <a:srgbClr val="F2F0E2"/>
            </a:solidFill>
            <a:ln w="47625" cap="sq">
              <a:solidFill>
                <a:srgbClr val="000000"/>
              </a:solidFill>
              <a:prstDash val="sysDot"/>
              <a:miter/>
            </a:ln>
          </p:spPr>
          <p:txBody>
            <a:bodyPr/>
            <a:lstStyle/>
            <a:p>
              <a:endParaRPr lang="en-GB"/>
            </a:p>
          </p:txBody>
        </p:sp>
        <p:sp>
          <p:nvSpPr>
            <p:cNvPr id="10" name="TextBox 10"/>
            <p:cNvSpPr txBox="1"/>
            <p:nvPr/>
          </p:nvSpPr>
          <p:spPr>
            <a:xfrm>
              <a:off x="0" y="-57150"/>
              <a:ext cx="1163715" cy="674587"/>
            </a:xfrm>
            <a:prstGeom prst="rect">
              <a:avLst/>
            </a:prstGeom>
          </p:spPr>
          <p:txBody>
            <a:bodyPr lIns="50800" tIns="50800" rIns="50800" bIns="50800" rtlCol="0" anchor="ctr"/>
            <a:lstStyle/>
            <a:p>
              <a:pPr marL="0" lvl="0" indent="0" algn="ctr">
                <a:lnSpc>
                  <a:spcPts val="4200"/>
                </a:lnSpc>
                <a:spcBef>
                  <a:spcPct val="0"/>
                </a:spcBef>
              </a:pPr>
              <a:endParaRPr/>
            </a:p>
          </p:txBody>
        </p:sp>
      </p:grpSp>
      <p:grpSp>
        <p:nvGrpSpPr>
          <p:cNvPr id="11" name="Group 11"/>
          <p:cNvGrpSpPr/>
          <p:nvPr/>
        </p:nvGrpSpPr>
        <p:grpSpPr>
          <a:xfrm>
            <a:off x="7955687" y="8895256"/>
            <a:ext cx="6323234" cy="3052999"/>
            <a:chOff x="0" y="0"/>
            <a:chExt cx="1133052" cy="547063"/>
          </a:xfrm>
        </p:grpSpPr>
        <p:sp>
          <p:nvSpPr>
            <p:cNvPr id="12" name="Freeform 12"/>
            <p:cNvSpPr/>
            <p:nvPr/>
          </p:nvSpPr>
          <p:spPr>
            <a:xfrm>
              <a:off x="0" y="0"/>
              <a:ext cx="1133052" cy="547063"/>
            </a:xfrm>
            <a:custGeom>
              <a:avLst/>
              <a:gdLst/>
              <a:ahLst/>
              <a:cxnLst/>
              <a:rect l="l" t="t" r="r" b="b"/>
              <a:pathLst>
                <a:path w="1133052" h="547063">
                  <a:moveTo>
                    <a:pt x="18365" y="0"/>
                  </a:moveTo>
                  <a:lnTo>
                    <a:pt x="1114687" y="0"/>
                  </a:lnTo>
                  <a:cubicBezTo>
                    <a:pt x="1124830" y="0"/>
                    <a:pt x="1133052" y="8222"/>
                    <a:pt x="1133052" y="18365"/>
                  </a:cubicBezTo>
                  <a:lnTo>
                    <a:pt x="1133052" y="528698"/>
                  </a:lnTo>
                  <a:cubicBezTo>
                    <a:pt x="1133052" y="538840"/>
                    <a:pt x="1124830" y="547063"/>
                    <a:pt x="1114687" y="547063"/>
                  </a:cubicBezTo>
                  <a:lnTo>
                    <a:pt x="18365" y="547063"/>
                  </a:lnTo>
                  <a:cubicBezTo>
                    <a:pt x="8222" y="547063"/>
                    <a:pt x="0" y="538840"/>
                    <a:pt x="0" y="528698"/>
                  </a:cubicBezTo>
                  <a:lnTo>
                    <a:pt x="0" y="18365"/>
                  </a:lnTo>
                  <a:cubicBezTo>
                    <a:pt x="0" y="8222"/>
                    <a:pt x="8222" y="0"/>
                    <a:pt x="18365" y="0"/>
                  </a:cubicBezTo>
                  <a:close/>
                </a:path>
              </a:pathLst>
            </a:custGeom>
            <a:solidFill>
              <a:srgbClr val="F2F0E2"/>
            </a:solidFill>
            <a:ln w="47625" cap="sq">
              <a:solidFill>
                <a:srgbClr val="000000"/>
              </a:solidFill>
              <a:prstDash val="sysDot"/>
              <a:miter/>
            </a:ln>
          </p:spPr>
          <p:txBody>
            <a:bodyPr/>
            <a:lstStyle/>
            <a:p>
              <a:endParaRPr lang="en-GB"/>
            </a:p>
          </p:txBody>
        </p:sp>
        <p:sp>
          <p:nvSpPr>
            <p:cNvPr id="13" name="TextBox 13"/>
            <p:cNvSpPr txBox="1"/>
            <p:nvPr/>
          </p:nvSpPr>
          <p:spPr>
            <a:xfrm>
              <a:off x="0" y="-57150"/>
              <a:ext cx="1133052" cy="604213"/>
            </a:xfrm>
            <a:prstGeom prst="rect">
              <a:avLst/>
            </a:prstGeom>
          </p:spPr>
          <p:txBody>
            <a:bodyPr lIns="50800" tIns="50800" rIns="50800" bIns="50800" rtlCol="0" anchor="ctr"/>
            <a:lstStyle/>
            <a:p>
              <a:pPr marL="0" lvl="0" indent="0" algn="ctr">
                <a:lnSpc>
                  <a:spcPts val="4200"/>
                </a:lnSpc>
                <a:spcBef>
                  <a:spcPct val="0"/>
                </a:spcBef>
              </a:pPr>
              <a:endParaRPr/>
            </a:p>
          </p:txBody>
        </p:sp>
      </p:grpSp>
      <p:grpSp>
        <p:nvGrpSpPr>
          <p:cNvPr id="14" name="Group 14"/>
          <p:cNvGrpSpPr/>
          <p:nvPr/>
        </p:nvGrpSpPr>
        <p:grpSpPr>
          <a:xfrm>
            <a:off x="7955687" y="16014354"/>
            <a:ext cx="6323234" cy="3445737"/>
            <a:chOff x="0" y="0"/>
            <a:chExt cx="1133052" cy="617437"/>
          </a:xfrm>
        </p:grpSpPr>
        <p:sp>
          <p:nvSpPr>
            <p:cNvPr id="15" name="Freeform 15"/>
            <p:cNvSpPr/>
            <p:nvPr/>
          </p:nvSpPr>
          <p:spPr>
            <a:xfrm>
              <a:off x="0" y="0"/>
              <a:ext cx="1133052" cy="617437"/>
            </a:xfrm>
            <a:custGeom>
              <a:avLst/>
              <a:gdLst/>
              <a:ahLst/>
              <a:cxnLst/>
              <a:rect l="l" t="t" r="r" b="b"/>
              <a:pathLst>
                <a:path w="1133052" h="617437">
                  <a:moveTo>
                    <a:pt x="18365" y="0"/>
                  </a:moveTo>
                  <a:lnTo>
                    <a:pt x="1114687" y="0"/>
                  </a:lnTo>
                  <a:cubicBezTo>
                    <a:pt x="1124830" y="0"/>
                    <a:pt x="1133052" y="8222"/>
                    <a:pt x="1133052" y="18365"/>
                  </a:cubicBezTo>
                  <a:lnTo>
                    <a:pt x="1133052" y="599072"/>
                  </a:lnTo>
                  <a:cubicBezTo>
                    <a:pt x="1133052" y="609215"/>
                    <a:pt x="1124830" y="617437"/>
                    <a:pt x="1114687" y="617437"/>
                  </a:cubicBezTo>
                  <a:lnTo>
                    <a:pt x="18365" y="617437"/>
                  </a:lnTo>
                  <a:cubicBezTo>
                    <a:pt x="8222" y="617437"/>
                    <a:pt x="0" y="609215"/>
                    <a:pt x="0" y="599072"/>
                  </a:cubicBezTo>
                  <a:lnTo>
                    <a:pt x="0" y="18365"/>
                  </a:lnTo>
                  <a:cubicBezTo>
                    <a:pt x="0" y="8222"/>
                    <a:pt x="8222" y="0"/>
                    <a:pt x="18365" y="0"/>
                  </a:cubicBezTo>
                  <a:close/>
                </a:path>
              </a:pathLst>
            </a:custGeom>
            <a:solidFill>
              <a:srgbClr val="F2F0E2"/>
            </a:solidFill>
            <a:ln w="47625" cap="sq">
              <a:solidFill>
                <a:srgbClr val="000000"/>
              </a:solidFill>
              <a:prstDash val="sysDot"/>
              <a:miter/>
            </a:ln>
          </p:spPr>
          <p:txBody>
            <a:bodyPr/>
            <a:lstStyle/>
            <a:p>
              <a:endParaRPr lang="en-GB"/>
            </a:p>
          </p:txBody>
        </p:sp>
        <p:sp>
          <p:nvSpPr>
            <p:cNvPr id="16" name="TextBox 16"/>
            <p:cNvSpPr txBox="1"/>
            <p:nvPr/>
          </p:nvSpPr>
          <p:spPr>
            <a:xfrm>
              <a:off x="0" y="-57150"/>
              <a:ext cx="1133052" cy="674587"/>
            </a:xfrm>
            <a:prstGeom prst="rect">
              <a:avLst/>
            </a:prstGeom>
          </p:spPr>
          <p:txBody>
            <a:bodyPr lIns="50800" tIns="50800" rIns="50800" bIns="50800" rtlCol="0" anchor="ctr"/>
            <a:lstStyle/>
            <a:p>
              <a:pPr marL="0" lvl="0" indent="0" algn="ctr">
                <a:lnSpc>
                  <a:spcPts val="4200"/>
                </a:lnSpc>
                <a:spcBef>
                  <a:spcPct val="0"/>
                </a:spcBef>
              </a:pPr>
              <a:endParaRPr/>
            </a:p>
          </p:txBody>
        </p:sp>
      </p:grpSp>
      <p:grpSp>
        <p:nvGrpSpPr>
          <p:cNvPr id="17" name="Group 17"/>
          <p:cNvGrpSpPr/>
          <p:nvPr/>
        </p:nvGrpSpPr>
        <p:grpSpPr>
          <a:xfrm>
            <a:off x="2909678" y="4904435"/>
            <a:ext cx="662420" cy="704852"/>
            <a:chOff x="0" y="0"/>
            <a:chExt cx="118698" cy="126301"/>
          </a:xfrm>
        </p:grpSpPr>
        <p:sp>
          <p:nvSpPr>
            <p:cNvPr id="18" name="Freeform 18"/>
            <p:cNvSpPr/>
            <p:nvPr/>
          </p:nvSpPr>
          <p:spPr>
            <a:xfrm>
              <a:off x="0" y="0"/>
              <a:ext cx="118698" cy="126301"/>
            </a:xfrm>
            <a:custGeom>
              <a:avLst/>
              <a:gdLst/>
              <a:ahLst/>
              <a:cxnLst/>
              <a:rect l="l" t="t" r="r" b="b"/>
              <a:pathLst>
                <a:path w="118698" h="126301">
                  <a:moveTo>
                    <a:pt x="59349" y="0"/>
                  </a:moveTo>
                  <a:lnTo>
                    <a:pt x="59349" y="0"/>
                  </a:lnTo>
                  <a:cubicBezTo>
                    <a:pt x="75089" y="0"/>
                    <a:pt x="90185" y="6253"/>
                    <a:pt x="101315" y="17383"/>
                  </a:cubicBezTo>
                  <a:cubicBezTo>
                    <a:pt x="112445" y="28513"/>
                    <a:pt x="118698" y="43609"/>
                    <a:pt x="118698" y="59349"/>
                  </a:cubicBezTo>
                  <a:lnTo>
                    <a:pt x="118698" y="66952"/>
                  </a:lnTo>
                  <a:cubicBezTo>
                    <a:pt x="118698" y="99730"/>
                    <a:pt x="92127" y="126301"/>
                    <a:pt x="59349" y="126301"/>
                  </a:cubicBezTo>
                  <a:lnTo>
                    <a:pt x="59349" y="126301"/>
                  </a:lnTo>
                  <a:cubicBezTo>
                    <a:pt x="26571" y="126301"/>
                    <a:pt x="0" y="99730"/>
                    <a:pt x="0" y="66952"/>
                  </a:cubicBezTo>
                  <a:lnTo>
                    <a:pt x="0" y="59349"/>
                  </a:lnTo>
                  <a:cubicBezTo>
                    <a:pt x="0" y="26571"/>
                    <a:pt x="26571" y="0"/>
                    <a:pt x="59349" y="0"/>
                  </a:cubicBezTo>
                  <a:close/>
                </a:path>
              </a:pathLst>
            </a:custGeom>
            <a:solidFill>
              <a:srgbClr val="FFFFFF"/>
            </a:solidFill>
            <a:ln cap="sq">
              <a:noFill/>
              <a:prstDash val="solid"/>
              <a:miter/>
            </a:ln>
          </p:spPr>
          <p:txBody>
            <a:bodyPr/>
            <a:lstStyle/>
            <a:p>
              <a:endParaRPr lang="en-GB"/>
            </a:p>
          </p:txBody>
        </p:sp>
        <p:sp>
          <p:nvSpPr>
            <p:cNvPr id="19" name="TextBox 19"/>
            <p:cNvSpPr txBox="1"/>
            <p:nvPr/>
          </p:nvSpPr>
          <p:spPr>
            <a:xfrm>
              <a:off x="0" y="-57150"/>
              <a:ext cx="118698" cy="183451"/>
            </a:xfrm>
            <a:prstGeom prst="rect">
              <a:avLst/>
            </a:prstGeom>
          </p:spPr>
          <p:txBody>
            <a:bodyPr lIns="50800" tIns="50800" rIns="50800" bIns="50800" rtlCol="0" anchor="ctr"/>
            <a:lstStyle/>
            <a:p>
              <a:pPr marL="0" lvl="0" indent="0" algn="ctr">
                <a:lnSpc>
                  <a:spcPts val="4200"/>
                </a:lnSpc>
                <a:spcBef>
                  <a:spcPct val="0"/>
                </a:spcBef>
              </a:pPr>
              <a:r>
                <a:rPr lang="en-US" sz="3000">
                  <a:solidFill>
                    <a:srgbClr val="000000"/>
                  </a:solidFill>
                  <a:latin typeface="Garet Bold"/>
                  <a:ea typeface="Garet Bold"/>
                  <a:cs typeface="Garet Bold"/>
                  <a:sym typeface="Garet Bold"/>
                </a:rPr>
                <a:t>1</a:t>
              </a:r>
            </a:p>
          </p:txBody>
        </p:sp>
      </p:grpSp>
      <p:grpSp>
        <p:nvGrpSpPr>
          <p:cNvPr id="20" name="Group 20"/>
          <p:cNvGrpSpPr/>
          <p:nvPr/>
        </p:nvGrpSpPr>
        <p:grpSpPr>
          <a:xfrm>
            <a:off x="2909678" y="5462496"/>
            <a:ext cx="3683416" cy="919479"/>
            <a:chOff x="0" y="0"/>
            <a:chExt cx="660027" cy="164760"/>
          </a:xfrm>
        </p:grpSpPr>
        <p:sp>
          <p:nvSpPr>
            <p:cNvPr id="21" name="Freeform 21"/>
            <p:cNvSpPr/>
            <p:nvPr/>
          </p:nvSpPr>
          <p:spPr>
            <a:xfrm>
              <a:off x="0" y="0"/>
              <a:ext cx="660027" cy="164760"/>
            </a:xfrm>
            <a:custGeom>
              <a:avLst/>
              <a:gdLst/>
              <a:ahLst/>
              <a:cxnLst/>
              <a:rect l="l" t="t" r="r" b="b"/>
              <a:pathLst>
                <a:path w="660027" h="164760">
                  <a:moveTo>
                    <a:pt x="14713" y="0"/>
                  </a:moveTo>
                  <a:lnTo>
                    <a:pt x="645314" y="0"/>
                  </a:lnTo>
                  <a:cubicBezTo>
                    <a:pt x="653439" y="0"/>
                    <a:pt x="660027" y="6587"/>
                    <a:pt x="660027" y="14713"/>
                  </a:cubicBezTo>
                  <a:lnTo>
                    <a:pt x="660027" y="150047"/>
                  </a:lnTo>
                  <a:cubicBezTo>
                    <a:pt x="660027" y="158173"/>
                    <a:pt x="653439" y="164760"/>
                    <a:pt x="645314" y="164760"/>
                  </a:cubicBezTo>
                  <a:lnTo>
                    <a:pt x="14713" y="164760"/>
                  </a:lnTo>
                  <a:cubicBezTo>
                    <a:pt x="6587" y="164760"/>
                    <a:pt x="0" y="158173"/>
                    <a:pt x="0" y="150047"/>
                  </a:cubicBezTo>
                  <a:lnTo>
                    <a:pt x="0" y="14713"/>
                  </a:lnTo>
                  <a:cubicBezTo>
                    <a:pt x="0" y="6587"/>
                    <a:pt x="6587" y="0"/>
                    <a:pt x="14713" y="0"/>
                  </a:cubicBezTo>
                  <a:close/>
                </a:path>
              </a:pathLst>
            </a:custGeom>
            <a:solidFill>
              <a:srgbClr val="BCAFA8"/>
            </a:solidFill>
          </p:spPr>
          <p:txBody>
            <a:bodyPr/>
            <a:lstStyle/>
            <a:p>
              <a:endParaRPr lang="en-GB"/>
            </a:p>
          </p:txBody>
        </p:sp>
        <p:sp>
          <p:nvSpPr>
            <p:cNvPr id="22" name="TextBox 22"/>
            <p:cNvSpPr txBox="1"/>
            <p:nvPr/>
          </p:nvSpPr>
          <p:spPr>
            <a:xfrm>
              <a:off x="0" y="-57150"/>
              <a:ext cx="660027" cy="221910"/>
            </a:xfrm>
            <a:prstGeom prst="rect">
              <a:avLst/>
            </a:prstGeom>
          </p:spPr>
          <p:txBody>
            <a:bodyPr lIns="50800" tIns="50800" rIns="50800" bIns="50800" rtlCol="0" anchor="ctr"/>
            <a:lstStyle/>
            <a:p>
              <a:pPr algn="ctr">
                <a:lnSpc>
                  <a:spcPts val="4200"/>
                </a:lnSpc>
              </a:pPr>
              <a:endParaRPr/>
            </a:p>
          </p:txBody>
        </p:sp>
      </p:grpSp>
      <p:grpSp>
        <p:nvGrpSpPr>
          <p:cNvPr id="23" name="Group 23"/>
          <p:cNvGrpSpPr/>
          <p:nvPr/>
        </p:nvGrpSpPr>
        <p:grpSpPr>
          <a:xfrm>
            <a:off x="2976332" y="8746387"/>
            <a:ext cx="671199" cy="704852"/>
            <a:chOff x="0" y="0"/>
            <a:chExt cx="120271" cy="126301"/>
          </a:xfrm>
        </p:grpSpPr>
        <p:sp>
          <p:nvSpPr>
            <p:cNvPr id="24" name="Freeform 24"/>
            <p:cNvSpPr/>
            <p:nvPr/>
          </p:nvSpPr>
          <p:spPr>
            <a:xfrm>
              <a:off x="0" y="0"/>
              <a:ext cx="120271" cy="126301"/>
            </a:xfrm>
            <a:custGeom>
              <a:avLst/>
              <a:gdLst/>
              <a:ahLst/>
              <a:cxnLst/>
              <a:rect l="l" t="t" r="r" b="b"/>
              <a:pathLst>
                <a:path w="120271" h="126301">
                  <a:moveTo>
                    <a:pt x="60136" y="0"/>
                  </a:moveTo>
                  <a:lnTo>
                    <a:pt x="60136" y="0"/>
                  </a:lnTo>
                  <a:cubicBezTo>
                    <a:pt x="76085" y="0"/>
                    <a:pt x="91380" y="6336"/>
                    <a:pt x="102658" y="17613"/>
                  </a:cubicBezTo>
                  <a:cubicBezTo>
                    <a:pt x="113936" y="28891"/>
                    <a:pt x="120271" y="44187"/>
                    <a:pt x="120271" y="60136"/>
                  </a:cubicBezTo>
                  <a:lnTo>
                    <a:pt x="120271" y="66166"/>
                  </a:lnTo>
                  <a:cubicBezTo>
                    <a:pt x="120271" y="82115"/>
                    <a:pt x="113936" y="97411"/>
                    <a:pt x="102658" y="108688"/>
                  </a:cubicBezTo>
                  <a:cubicBezTo>
                    <a:pt x="91380" y="119966"/>
                    <a:pt x="76085" y="126301"/>
                    <a:pt x="60136" y="126301"/>
                  </a:cubicBezTo>
                  <a:lnTo>
                    <a:pt x="60136" y="126301"/>
                  </a:lnTo>
                  <a:cubicBezTo>
                    <a:pt x="44187" y="126301"/>
                    <a:pt x="28891" y="119966"/>
                    <a:pt x="17613" y="108688"/>
                  </a:cubicBezTo>
                  <a:cubicBezTo>
                    <a:pt x="6336" y="97411"/>
                    <a:pt x="0" y="82115"/>
                    <a:pt x="0" y="66166"/>
                  </a:cubicBezTo>
                  <a:lnTo>
                    <a:pt x="0" y="60136"/>
                  </a:lnTo>
                  <a:cubicBezTo>
                    <a:pt x="0" y="44187"/>
                    <a:pt x="6336" y="28891"/>
                    <a:pt x="17613" y="17613"/>
                  </a:cubicBezTo>
                  <a:cubicBezTo>
                    <a:pt x="28891" y="6336"/>
                    <a:pt x="44187" y="0"/>
                    <a:pt x="60136" y="0"/>
                  </a:cubicBezTo>
                  <a:close/>
                </a:path>
              </a:pathLst>
            </a:custGeom>
            <a:solidFill>
              <a:srgbClr val="FFFFFF"/>
            </a:solidFill>
            <a:ln cap="sq">
              <a:noFill/>
              <a:prstDash val="solid"/>
              <a:miter/>
            </a:ln>
          </p:spPr>
          <p:txBody>
            <a:bodyPr/>
            <a:lstStyle/>
            <a:p>
              <a:endParaRPr lang="en-GB"/>
            </a:p>
          </p:txBody>
        </p:sp>
        <p:sp>
          <p:nvSpPr>
            <p:cNvPr id="25" name="TextBox 25"/>
            <p:cNvSpPr txBox="1"/>
            <p:nvPr/>
          </p:nvSpPr>
          <p:spPr>
            <a:xfrm>
              <a:off x="0" y="-57150"/>
              <a:ext cx="120271" cy="183451"/>
            </a:xfrm>
            <a:prstGeom prst="rect">
              <a:avLst/>
            </a:prstGeom>
          </p:spPr>
          <p:txBody>
            <a:bodyPr lIns="50800" tIns="50800" rIns="50800" bIns="50800" rtlCol="0" anchor="ctr"/>
            <a:lstStyle/>
            <a:p>
              <a:pPr marL="0" lvl="0" indent="0" algn="ctr">
                <a:lnSpc>
                  <a:spcPts val="4200"/>
                </a:lnSpc>
                <a:spcBef>
                  <a:spcPct val="0"/>
                </a:spcBef>
              </a:pPr>
              <a:r>
                <a:rPr lang="en-US" sz="3000">
                  <a:solidFill>
                    <a:srgbClr val="000000"/>
                  </a:solidFill>
                  <a:latin typeface="Garet Bold"/>
                  <a:ea typeface="Garet Bold"/>
                  <a:cs typeface="Garet Bold"/>
                  <a:sym typeface="Garet Bold"/>
                </a:rPr>
                <a:t>3</a:t>
              </a:r>
            </a:p>
          </p:txBody>
        </p:sp>
      </p:grpSp>
      <p:grpSp>
        <p:nvGrpSpPr>
          <p:cNvPr id="26" name="Group 26"/>
          <p:cNvGrpSpPr/>
          <p:nvPr/>
        </p:nvGrpSpPr>
        <p:grpSpPr>
          <a:xfrm>
            <a:off x="2976332" y="9319849"/>
            <a:ext cx="3917018" cy="908630"/>
            <a:chOff x="0" y="0"/>
            <a:chExt cx="701885" cy="162816"/>
          </a:xfrm>
        </p:grpSpPr>
        <p:sp>
          <p:nvSpPr>
            <p:cNvPr id="27" name="Freeform 27"/>
            <p:cNvSpPr/>
            <p:nvPr/>
          </p:nvSpPr>
          <p:spPr>
            <a:xfrm>
              <a:off x="0" y="0"/>
              <a:ext cx="701886" cy="162816"/>
            </a:xfrm>
            <a:custGeom>
              <a:avLst/>
              <a:gdLst/>
              <a:ahLst/>
              <a:cxnLst/>
              <a:rect l="l" t="t" r="r" b="b"/>
              <a:pathLst>
                <a:path w="701886" h="162816">
                  <a:moveTo>
                    <a:pt x="13835" y="0"/>
                  </a:moveTo>
                  <a:lnTo>
                    <a:pt x="688050" y="0"/>
                  </a:lnTo>
                  <a:cubicBezTo>
                    <a:pt x="691720" y="0"/>
                    <a:pt x="695239" y="1458"/>
                    <a:pt x="697833" y="4052"/>
                  </a:cubicBezTo>
                  <a:cubicBezTo>
                    <a:pt x="700428" y="6647"/>
                    <a:pt x="701886" y="10166"/>
                    <a:pt x="701886" y="13835"/>
                  </a:cubicBezTo>
                  <a:lnTo>
                    <a:pt x="701886" y="148981"/>
                  </a:lnTo>
                  <a:cubicBezTo>
                    <a:pt x="701886" y="156622"/>
                    <a:pt x="695691" y="162816"/>
                    <a:pt x="688050" y="162816"/>
                  </a:cubicBezTo>
                  <a:lnTo>
                    <a:pt x="13835" y="162816"/>
                  </a:lnTo>
                  <a:cubicBezTo>
                    <a:pt x="10166" y="162816"/>
                    <a:pt x="6647" y="161359"/>
                    <a:pt x="4052" y="158764"/>
                  </a:cubicBezTo>
                  <a:cubicBezTo>
                    <a:pt x="1458" y="156169"/>
                    <a:pt x="0" y="152650"/>
                    <a:pt x="0" y="148981"/>
                  </a:cubicBezTo>
                  <a:lnTo>
                    <a:pt x="0" y="13835"/>
                  </a:lnTo>
                  <a:cubicBezTo>
                    <a:pt x="0" y="6194"/>
                    <a:pt x="6194" y="0"/>
                    <a:pt x="13835" y="0"/>
                  </a:cubicBezTo>
                  <a:close/>
                </a:path>
              </a:pathLst>
            </a:custGeom>
            <a:solidFill>
              <a:srgbClr val="BCAFA8"/>
            </a:solidFill>
          </p:spPr>
          <p:txBody>
            <a:bodyPr/>
            <a:lstStyle/>
            <a:p>
              <a:endParaRPr lang="en-GB"/>
            </a:p>
          </p:txBody>
        </p:sp>
        <p:sp>
          <p:nvSpPr>
            <p:cNvPr id="28" name="TextBox 28"/>
            <p:cNvSpPr txBox="1"/>
            <p:nvPr/>
          </p:nvSpPr>
          <p:spPr>
            <a:xfrm>
              <a:off x="0" y="-57150"/>
              <a:ext cx="701885" cy="219966"/>
            </a:xfrm>
            <a:prstGeom prst="rect">
              <a:avLst/>
            </a:prstGeom>
          </p:spPr>
          <p:txBody>
            <a:bodyPr lIns="50800" tIns="50800" rIns="50800" bIns="50800" rtlCol="0" anchor="ctr"/>
            <a:lstStyle/>
            <a:p>
              <a:pPr algn="ctr">
                <a:lnSpc>
                  <a:spcPts val="4200"/>
                </a:lnSpc>
              </a:pPr>
              <a:endParaRPr/>
            </a:p>
          </p:txBody>
        </p:sp>
      </p:grpSp>
      <p:grpSp>
        <p:nvGrpSpPr>
          <p:cNvPr id="29" name="Group 29"/>
          <p:cNvGrpSpPr/>
          <p:nvPr/>
        </p:nvGrpSpPr>
        <p:grpSpPr>
          <a:xfrm>
            <a:off x="3605868" y="12369494"/>
            <a:ext cx="671199" cy="704852"/>
            <a:chOff x="0" y="0"/>
            <a:chExt cx="120271" cy="126301"/>
          </a:xfrm>
        </p:grpSpPr>
        <p:sp>
          <p:nvSpPr>
            <p:cNvPr id="30" name="Freeform 30"/>
            <p:cNvSpPr/>
            <p:nvPr/>
          </p:nvSpPr>
          <p:spPr>
            <a:xfrm>
              <a:off x="0" y="0"/>
              <a:ext cx="120271" cy="126301"/>
            </a:xfrm>
            <a:custGeom>
              <a:avLst/>
              <a:gdLst/>
              <a:ahLst/>
              <a:cxnLst/>
              <a:rect l="l" t="t" r="r" b="b"/>
              <a:pathLst>
                <a:path w="120271" h="126301">
                  <a:moveTo>
                    <a:pt x="60136" y="0"/>
                  </a:moveTo>
                  <a:lnTo>
                    <a:pt x="60136" y="0"/>
                  </a:lnTo>
                  <a:cubicBezTo>
                    <a:pt x="76085" y="0"/>
                    <a:pt x="91380" y="6336"/>
                    <a:pt x="102658" y="17613"/>
                  </a:cubicBezTo>
                  <a:cubicBezTo>
                    <a:pt x="113936" y="28891"/>
                    <a:pt x="120271" y="44187"/>
                    <a:pt x="120271" y="60136"/>
                  </a:cubicBezTo>
                  <a:lnTo>
                    <a:pt x="120271" y="66166"/>
                  </a:lnTo>
                  <a:cubicBezTo>
                    <a:pt x="120271" y="82115"/>
                    <a:pt x="113936" y="97411"/>
                    <a:pt x="102658" y="108688"/>
                  </a:cubicBezTo>
                  <a:cubicBezTo>
                    <a:pt x="91380" y="119966"/>
                    <a:pt x="76085" y="126301"/>
                    <a:pt x="60136" y="126301"/>
                  </a:cubicBezTo>
                  <a:lnTo>
                    <a:pt x="60136" y="126301"/>
                  </a:lnTo>
                  <a:cubicBezTo>
                    <a:pt x="44187" y="126301"/>
                    <a:pt x="28891" y="119966"/>
                    <a:pt x="17613" y="108688"/>
                  </a:cubicBezTo>
                  <a:cubicBezTo>
                    <a:pt x="6336" y="97411"/>
                    <a:pt x="0" y="82115"/>
                    <a:pt x="0" y="66166"/>
                  </a:cubicBezTo>
                  <a:lnTo>
                    <a:pt x="0" y="60136"/>
                  </a:lnTo>
                  <a:cubicBezTo>
                    <a:pt x="0" y="44187"/>
                    <a:pt x="6336" y="28891"/>
                    <a:pt x="17613" y="17613"/>
                  </a:cubicBezTo>
                  <a:cubicBezTo>
                    <a:pt x="28891" y="6336"/>
                    <a:pt x="44187" y="0"/>
                    <a:pt x="60136" y="0"/>
                  </a:cubicBezTo>
                  <a:close/>
                </a:path>
              </a:pathLst>
            </a:custGeom>
            <a:solidFill>
              <a:srgbClr val="FFFFFF"/>
            </a:solidFill>
            <a:ln cap="sq">
              <a:noFill/>
              <a:prstDash val="solid"/>
              <a:miter/>
            </a:ln>
          </p:spPr>
          <p:txBody>
            <a:bodyPr/>
            <a:lstStyle/>
            <a:p>
              <a:endParaRPr lang="en-GB"/>
            </a:p>
          </p:txBody>
        </p:sp>
        <p:sp>
          <p:nvSpPr>
            <p:cNvPr id="31" name="TextBox 31"/>
            <p:cNvSpPr txBox="1"/>
            <p:nvPr/>
          </p:nvSpPr>
          <p:spPr>
            <a:xfrm>
              <a:off x="0" y="-57150"/>
              <a:ext cx="120271" cy="183451"/>
            </a:xfrm>
            <a:prstGeom prst="rect">
              <a:avLst/>
            </a:prstGeom>
          </p:spPr>
          <p:txBody>
            <a:bodyPr lIns="50800" tIns="50800" rIns="50800" bIns="50800" rtlCol="0" anchor="ctr"/>
            <a:lstStyle/>
            <a:p>
              <a:pPr marL="0" lvl="0" indent="0" algn="ctr">
                <a:lnSpc>
                  <a:spcPts val="4200"/>
                </a:lnSpc>
                <a:spcBef>
                  <a:spcPct val="0"/>
                </a:spcBef>
              </a:pPr>
              <a:r>
                <a:rPr lang="en-US" sz="3000">
                  <a:solidFill>
                    <a:srgbClr val="000000"/>
                  </a:solidFill>
                  <a:latin typeface="Garet Bold"/>
                  <a:ea typeface="Garet Bold"/>
                  <a:cs typeface="Garet Bold"/>
                  <a:sym typeface="Garet Bold"/>
                </a:rPr>
                <a:t>5</a:t>
              </a:r>
            </a:p>
          </p:txBody>
        </p:sp>
      </p:grpSp>
      <p:grpSp>
        <p:nvGrpSpPr>
          <p:cNvPr id="32" name="Group 32"/>
          <p:cNvGrpSpPr/>
          <p:nvPr/>
        </p:nvGrpSpPr>
        <p:grpSpPr>
          <a:xfrm>
            <a:off x="3605868" y="12995520"/>
            <a:ext cx="3077579" cy="604559"/>
            <a:chOff x="0" y="0"/>
            <a:chExt cx="551467" cy="108330"/>
          </a:xfrm>
        </p:grpSpPr>
        <p:sp>
          <p:nvSpPr>
            <p:cNvPr id="33" name="Freeform 33"/>
            <p:cNvSpPr/>
            <p:nvPr/>
          </p:nvSpPr>
          <p:spPr>
            <a:xfrm>
              <a:off x="0" y="0"/>
              <a:ext cx="551467" cy="108330"/>
            </a:xfrm>
            <a:custGeom>
              <a:avLst/>
              <a:gdLst/>
              <a:ahLst/>
              <a:cxnLst/>
              <a:rect l="l" t="t" r="r" b="b"/>
              <a:pathLst>
                <a:path w="551467" h="108330">
                  <a:moveTo>
                    <a:pt x="17609" y="0"/>
                  </a:moveTo>
                  <a:lnTo>
                    <a:pt x="533858" y="0"/>
                  </a:lnTo>
                  <a:cubicBezTo>
                    <a:pt x="538528" y="0"/>
                    <a:pt x="543007" y="1855"/>
                    <a:pt x="546310" y="5158"/>
                  </a:cubicBezTo>
                  <a:cubicBezTo>
                    <a:pt x="549612" y="8460"/>
                    <a:pt x="551467" y="12939"/>
                    <a:pt x="551467" y="17609"/>
                  </a:cubicBezTo>
                  <a:lnTo>
                    <a:pt x="551467" y="90721"/>
                  </a:lnTo>
                  <a:cubicBezTo>
                    <a:pt x="551467" y="100446"/>
                    <a:pt x="543583" y="108330"/>
                    <a:pt x="533858" y="108330"/>
                  </a:cubicBezTo>
                  <a:lnTo>
                    <a:pt x="17609" y="108330"/>
                  </a:lnTo>
                  <a:cubicBezTo>
                    <a:pt x="7884" y="108330"/>
                    <a:pt x="0" y="100446"/>
                    <a:pt x="0" y="90721"/>
                  </a:cubicBezTo>
                  <a:lnTo>
                    <a:pt x="0" y="17609"/>
                  </a:lnTo>
                  <a:cubicBezTo>
                    <a:pt x="0" y="7884"/>
                    <a:pt x="7884" y="0"/>
                    <a:pt x="17609" y="0"/>
                  </a:cubicBezTo>
                  <a:close/>
                </a:path>
              </a:pathLst>
            </a:custGeom>
            <a:solidFill>
              <a:srgbClr val="BCAFA8"/>
            </a:solidFill>
          </p:spPr>
          <p:txBody>
            <a:bodyPr/>
            <a:lstStyle/>
            <a:p>
              <a:endParaRPr lang="en-GB"/>
            </a:p>
          </p:txBody>
        </p:sp>
        <p:sp>
          <p:nvSpPr>
            <p:cNvPr id="34" name="TextBox 34"/>
            <p:cNvSpPr txBox="1"/>
            <p:nvPr/>
          </p:nvSpPr>
          <p:spPr>
            <a:xfrm>
              <a:off x="0" y="-57150"/>
              <a:ext cx="551467" cy="165480"/>
            </a:xfrm>
            <a:prstGeom prst="rect">
              <a:avLst/>
            </a:prstGeom>
          </p:spPr>
          <p:txBody>
            <a:bodyPr lIns="50800" tIns="50800" rIns="50800" bIns="50800" rtlCol="0" anchor="ctr"/>
            <a:lstStyle/>
            <a:p>
              <a:pPr algn="ctr">
                <a:lnSpc>
                  <a:spcPts val="4200"/>
                </a:lnSpc>
              </a:pPr>
              <a:endParaRPr/>
            </a:p>
          </p:txBody>
        </p:sp>
      </p:grpSp>
      <p:grpSp>
        <p:nvGrpSpPr>
          <p:cNvPr id="35" name="Group 35"/>
          <p:cNvGrpSpPr/>
          <p:nvPr/>
        </p:nvGrpSpPr>
        <p:grpSpPr>
          <a:xfrm>
            <a:off x="3270269" y="16367253"/>
            <a:ext cx="671199" cy="704852"/>
            <a:chOff x="0" y="0"/>
            <a:chExt cx="120271" cy="126301"/>
          </a:xfrm>
        </p:grpSpPr>
        <p:sp>
          <p:nvSpPr>
            <p:cNvPr id="36" name="Freeform 36"/>
            <p:cNvSpPr/>
            <p:nvPr/>
          </p:nvSpPr>
          <p:spPr>
            <a:xfrm>
              <a:off x="0" y="0"/>
              <a:ext cx="120271" cy="126301"/>
            </a:xfrm>
            <a:custGeom>
              <a:avLst/>
              <a:gdLst/>
              <a:ahLst/>
              <a:cxnLst/>
              <a:rect l="l" t="t" r="r" b="b"/>
              <a:pathLst>
                <a:path w="120271" h="126301">
                  <a:moveTo>
                    <a:pt x="60136" y="0"/>
                  </a:moveTo>
                  <a:lnTo>
                    <a:pt x="60136" y="0"/>
                  </a:lnTo>
                  <a:cubicBezTo>
                    <a:pt x="76085" y="0"/>
                    <a:pt x="91380" y="6336"/>
                    <a:pt x="102658" y="17613"/>
                  </a:cubicBezTo>
                  <a:cubicBezTo>
                    <a:pt x="113936" y="28891"/>
                    <a:pt x="120271" y="44187"/>
                    <a:pt x="120271" y="60136"/>
                  </a:cubicBezTo>
                  <a:lnTo>
                    <a:pt x="120271" y="66166"/>
                  </a:lnTo>
                  <a:cubicBezTo>
                    <a:pt x="120271" y="82115"/>
                    <a:pt x="113936" y="97411"/>
                    <a:pt x="102658" y="108688"/>
                  </a:cubicBezTo>
                  <a:cubicBezTo>
                    <a:pt x="91380" y="119966"/>
                    <a:pt x="76085" y="126301"/>
                    <a:pt x="60136" y="126301"/>
                  </a:cubicBezTo>
                  <a:lnTo>
                    <a:pt x="60136" y="126301"/>
                  </a:lnTo>
                  <a:cubicBezTo>
                    <a:pt x="44187" y="126301"/>
                    <a:pt x="28891" y="119966"/>
                    <a:pt x="17613" y="108688"/>
                  </a:cubicBezTo>
                  <a:cubicBezTo>
                    <a:pt x="6336" y="97411"/>
                    <a:pt x="0" y="82115"/>
                    <a:pt x="0" y="66166"/>
                  </a:cubicBezTo>
                  <a:lnTo>
                    <a:pt x="0" y="60136"/>
                  </a:lnTo>
                  <a:cubicBezTo>
                    <a:pt x="0" y="44187"/>
                    <a:pt x="6336" y="28891"/>
                    <a:pt x="17613" y="17613"/>
                  </a:cubicBezTo>
                  <a:cubicBezTo>
                    <a:pt x="28891" y="6336"/>
                    <a:pt x="44187" y="0"/>
                    <a:pt x="60136" y="0"/>
                  </a:cubicBezTo>
                  <a:close/>
                </a:path>
              </a:pathLst>
            </a:custGeom>
            <a:solidFill>
              <a:srgbClr val="FFFFFF"/>
            </a:solidFill>
            <a:ln cap="sq">
              <a:noFill/>
              <a:prstDash val="solid"/>
              <a:miter/>
            </a:ln>
          </p:spPr>
          <p:txBody>
            <a:bodyPr/>
            <a:lstStyle/>
            <a:p>
              <a:endParaRPr lang="en-GB"/>
            </a:p>
          </p:txBody>
        </p:sp>
        <p:sp>
          <p:nvSpPr>
            <p:cNvPr id="37" name="TextBox 37"/>
            <p:cNvSpPr txBox="1"/>
            <p:nvPr/>
          </p:nvSpPr>
          <p:spPr>
            <a:xfrm>
              <a:off x="0" y="-57150"/>
              <a:ext cx="120271" cy="183451"/>
            </a:xfrm>
            <a:prstGeom prst="rect">
              <a:avLst/>
            </a:prstGeom>
          </p:spPr>
          <p:txBody>
            <a:bodyPr lIns="50800" tIns="50800" rIns="50800" bIns="50800" rtlCol="0" anchor="ctr"/>
            <a:lstStyle/>
            <a:p>
              <a:pPr marL="0" lvl="0" indent="0" algn="ctr">
                <a:lnSpc>
                  <a:spcPts val="4200"/>
                </a:lnSpc>
                <a:spcBef>
                  <a:spcPct val="0"/>
                </a:spcBef>
              </a:pPr>
              <a:r>
                <a:rPr lang="en-US" sz="3000">
                  <a:solidFill>
                    <a:srgbClr val="000000"/>
                  </a:solidFill>
                  <a:latin typeface="Garet Bold"/>
                  <a:ea typeface="Garet Bold"/>
                  <a:cs typeface="Garet Bold"/>
                  <a:sym typeface="Garet Bold"/>
                </a:rPr>
                <a:t>7</a:t>
              </a:r>
            </a:p>
          </p:txBody>
        </p:sp>
      </p:grpSp>
      <p:grpSp>
        <p:nvGrpSpPr>
          <p:cNvPr id="38" name="Group 38"/>
          <p:cNvGrpSpPr/>
          <p:nvPr/>
        </p:nvGrpSpPr>
        <p:grpSpPr>
          <a:xfrm>
            <a:off x="3239205" y="16973150"/>
            <a:ext cx="3353889" cy="649610"/>
            <a:chOff x="0" y="0"/>
            <a:chExt cx="600979" cy="116403"/>
          </a:xfrm>
        </p:grpSpPr>
        <p:sp>
          <p:nvSpPr>
            <p:cNvPr id="39" name="Freeform 39"/>
            <p:cNvSpPr/>
            <p:nvPr/>
          </p:nvSpPr>
          <p:spPr>
            <a:xfrm>
              <a:off x="0" y="0"/>
              <a:ext cx="600979" cy="116403"/>
            </a:xfrm>
            <a:custGeom>
              <a:avLst/>
              <a:gdLst/>
              <a:ahLst/>
              <a:cxnLst/>
              <a:rect l="l" t="t" r="r" b="b"/>
              <a:pathLst>
                <a:path w="600979" h="116403">
                  <a:moveTo>
                    <a:pt x="16158" y="0"/>
                  </a:moveTo>
                  <a:lnTo>
                    <a:pt x="584821" y="0"/>
                  </a:lnTo>
                  <a:cubicBezTo>
                    <a:pt x="589106" y="0"/>
                    <a:pt x="593216" y="1702"/>
                    <a:pt x="596246" y="4733"/>
                  </a:cubicBezTo>
                  <a:cubicBezTo>
                    <a:pt x="599277" y="7763"/>
                    <a:pt x="600979" y="11873"/>
                    <a:pt x="600979" y="16158"/>
                  </a:cubicBezTo>
                  <a:lnTo>
                    <a:pt x="600979" y="100244"/>
                  </a:lnTo>
                  <a:cubicBezTo>
                    <a:pt x="600979" y="104530"/>
                    <a:pt x="599277" y="108640"/>
                    <a:pt x="596246" y="111670"/>
                  </a:cubicBezTo>
                  <a:cubicBezTo>
                    <a:pt x="593216" y="114700"/>
                    <a:pt x="589106" y="116403"/>
                    <a:pt x="584821" y="116403"/>
                  </a:cubicBezTo>
                  <a:lnTo>
                    <a:pt x="16158" y="116403"/>
                  </a:lnTo>
                  <a:cubicBezTo>
                    <a:pt x="7234" y="116403"/>
                    <a:pt x="0" y="109168"/>
                    <a:pt x="0" y="100244"/>
                  </a:cubicBezTo>
                  <a:lnTo>
                    <a:pt x="0" y="16158"/>
                  </a:lnTo>
                  <a:cubicBezTo>
                    <a:pt x="0" y="11873"/>
                    <a:pt x="1702" y="7763"/>
                    <a:pt x="4733" y="4733"/>
                  </a:cubicBezTo>
                  <a:cubicBezTo>
                    <a:pt x="7763" y="1702"/>
                    <a:pt x="11873" y="0"/>
                    <a:pt x="16158" y="0"/>
                  </a:cubicBezTo>
                  <a:close/>
                </a:path>
              </a:pathLst>
            </a:custGeom>
            <a:solidFill>
              <a:srgbClr val="BCAFA8"/>
            </a:solidFill>
          </p:spPr>
          <p:txBody>
            <a:bodyPr/>
            <a:lstStyle/>
            <a:p>
              <a:endParaRPr lang="en-GB"/>
            </a:p>
          </p:txBody>
        </p:sp>
        <p:sp>
          <p:nvSpPr>
            <p:cNvPr id="40" name="TextBox 40"/>
            <p:cNvSpPr txBox="1"/>
            <p:nvPr/>
          </p:nvSpPr>
          <p:spPr>
            <a:xfrm>
              <a:off x="0" y="-57150"/>
              <a:ext cx="600979" cy="173553"/>
            </a:xfrm>
            <a:prstGeom prst="rect">
              <a:avLst/>
            </a:prstGeom>
          </p:spPr>
          <p:txBody>
            <a:bodyPr lIns="50800" tIns="50800" rIns="50800" bIns="50800" rtlCol="0" anchor="ctr"/>
            <a:lstStyle/>
            <a:p>
              <a:pPr algn="ctr">
                <a:lnSpc>
                  <a:spcPts val="4200"/>
                </a:lnSpc>
              </a:pPr>
              <a:endParaRPr/>
            </a:p>
          </p:txBody>
        </p:sp>
      </p:grpSp>
      <p:grpSp>
        <p:nvGrpSpPr>
          <p:cNvPr id="41" name="Group 41"/>
          <p:cNvGrpSpPr/>
          <p:nvPr/>
        </p:nvGrpSpPr>
        <p:grpSpPr>
          <a:xfrm>
            <a:off x="10177408" y="4904435"/>
            <a:ext cx="570022" cy="704852"/>
            <a:chOff x="0" y="0"/>
            <a:chExt cx="102141" cy="126301"/>
          </a:xfrm>
        </p:grpSpPr>
        <p:sp>
          <p:nvSpPr>
            <p:cNvPr id="42" name="Freeform 42"/>
            <p:cNvSpPr/>
            <p:nvPr/>
          </p:nvSpPr>
          <p:spPr>
            <a:xfrm>
              <a:off x="0" y="0"/>
              <a:ext cx="102141" cy="126301"/>
            </a:xfrm>
            <a:custGeom>
              <a:avLst/>
              <a:gdLst/>
              <a:ahLst/>
              <a:cxnLst/>
              <a:rect l="l" t="t" r="r" b="b"/>
              <a:pathLst>
                <a:path w="102141" h="126301">
                  <a:moveTo>
                    <a:pt x="51071" y="0"/>
                  </a:moveTo>
                  <a:lnTo>
                    <a:pt x="51071" y="0"/>
                  </a:lnTo>
                  <a:cubicBezTo>
                    <a:pt x="79276" y="0"/>
                    <a:pt x="102141" y="22865"/>
                    <a:pt x="102141" y="51071"/>
                  </a:cubicBezTo>
                  <a:lnTo>
                    <a:pt x="102141" y="75231"/>
                  </a:lnTo>
                  <a:cubicBezTo>
                    <a:pt x="102141" y="88776"/>
                    <a:pt x="96761" y="101766"/>
                    <a:pt x="87183" y="111343"/>
                  </a:cubicBezTo>
                  <a:cubicBezTo>
                    <a:pt x="77606" y="120921"/>
                    <a:pt x="64616" y="126301"/>
                    <a:pt x="51071" y="126301"/>
                  </a:cubicBezTo>
                  <a:lnTo>
                    <a:pt x="51071" y="126301"/>
                  </a:lnTo>
                  <a:cubicBezTo>
                    <a:pt x="37526" y="126301"/>
                    <a:pt x="24536" y="120921"/>
                    <a:pt x="14958" y="111343"/>
                  </a:cubicBezTo>
                  <a:cubicBezTo>
                    <a:pt x="5381" y="101766"/>
                    <a:pt x="0" y="88776"/>
                    <a:pt x="0" y="75231"/>
                  </a:cubicBezTo>
                  <a:lnTo>
                    <a:pt x="0" y="51071"/>
                  </a:lnTo>
                  <a:cubicBezTo>
                    <a:pt x="0" y="37526"/>
                    <a:pt x="5381" y="24536"/>
                    <a:pt x="14958" y="14958"/>
                  </a:cubicBezTo>
                  <a:cubicBezTo>
                    <a:pt x="24536" y="5381"/>
                    <a:pt x="37526" y="0"/>
                    <a:pt x="51071" y="0"/>
                  </a:cubicBezTo>
                  <a:close/>
                </a:path>
              </a:pathLst>
            </a:custGeom>
            <a:solidFill>
              <a:srgbClr val="FFFFFF"/>
            </a:solidFill>
            <a:ln cap="sq">
              <a:noFill/>
              <a:prstDash val="solid"/>
              <a:miter/>
            </a:ln>
          </p:spPr>
          <p:txBody>
            <a:bodyPr/>
            <a:lstStyle/>
            <a:p>
              <a:endParaRPr lang="en-GB"/>
            </a:p>
          </p:txBody>
        </p:sp>
        <p:sp>
          <p:nvSpPr>
            <p:cNvPr id="43" name="TextBox 43"/>
            <p:cNvSpPr txBox="1"/>
            <p:nvPr/>
          </p:nvSpPr>
          <p:spPr>
            <a:xfrm>
              <a:off x="0" y="-57150"/>
              <a:ext cx="102141" cy="183451"/>
            </a:xfrm>
            <a:prstGeom prst="rect">
              <a:avLst/>
            </a:prstGeom>
          </p:spPr>
          <p:txBody>
            <a:bodyPr lIns="50800" tIns="50800" rIns="50800" bIns="50800" rtlCol="0" anchor="ctr"/>
            <a:lstStyle/>
            <a:p>
              <a:pPr marL="0" lvl="0" indent="0" algn="ctr">
                <a:lnSpc>
                  <a:spcPts val="4200"/>
                </a:lnSpc>
                <a:spcBef>
                  <a:spcPct val="0"/>
                </a:spcBef>
              </a:pPr>
              <a:r>
                <a:rPr lang="en-US" sz="3000">
                  <a:solidFill>
                    <a:srgbClr val="000000"/>
                  </a:solidFill>
                  <a:latin typeface="Garet Bold"/>
                  <a:ea typeface="Garet Bold"/>
                  <a:cs typeface="Garet Bold"/>
                  <a:sym typeface="Garet Bold"/>
                </a:rPr>
                <a:t>2</a:t>
              </a:r>
            </a:p>
          </p:txBody>
        </p:sp>
      </p:grpSp>
      <p:grpSp>
        <p:nvGrpSpPr>
          <p:cNvPr id="44" name="Group 44"/>
          <p:cNvGrpSpPr/>
          <p:nvPr/>
        </p:nvGrpSpPr>
        <p:grpSpPr>
          <a:xfrm>
            <a:off x="10168703" y="5402801"/>
            <a:ext cx="3444904" cy="908053"/>
            <a:chOff x="0" y="0"/>
            <a:chExt cx="602246" cy="158748"/>
          </a:xfrm>
        </p:grpSpPr>
        <p:sp>
          <p:nvSpPr>
            <p:cNvPr id="45" name="Freeform 45"/>
            <p:cNvSpPr/>
            <p:nvPr/>
          </p:nvSpPr>
          <p:spPr>
            <a:xfrm>
              <a:off x="0" y="0"/>
              <a:ext cx="602246" cy="158748"/>
            </a:xfrm>
            <a:custGeom>
              <a:avLst/>
              <a:gdLst/>
              <a:ahLst/>
              <a:cxnLst/>
              <a:rect l="l" t="t" r="r" b="b"/>
              <a:pathLst>
                <a:path w="602246" h="158748">
                  <a:moveTo>
                    <a:pt x="15731" y="0"/>
                  </a:moveTo>
                  <a:lnTo>
                    <a:pt x="586514" y="0"/>
                  </a:lnTo>
                  <a:cubicBezTo>
                    <a:pt x="595203" y="0"/>
                    <a:pt x="602246" y="7043"/>
                    <a:pt x="602246" y="15731"/>
                  </a:cubicBezTo>
                  <a:lnTo>
                    <a:pt x="602246" y="143016"/>
                  </a:lnTo>
                  <a:cubicBezTo>
                    <a:pt x="602246" y="151705"/>
                    <a:pt x="595203" y="158748"/>
                    <a:pt x="586514" y="158748"/>
                  </a:cubicBezTo>
                  <a:lnTo>
                    <a:pt x="15731" y="158748"/>
                  </a:lnTo>
                  <a:cubicBezTo>
                    <a:pt x="7043" y="158748"/>
                    <a:pt x="0" y="151705"/>
                    <a:pt x="0" y="143016"/>
                  </a:cubicBezTo>
                  <a:lnTo>
                    <a:pt x="0" y="15731"/>
                  </a:lnTo>
                  <a:cubicBezTo>
                    <a:pt x="0" y="7043"/>
                    <a:pt x="7043" y="0"/>
                    <a:pt x="15731" y="0"/>
                  </a:cubicBezTo>
                  <a:close/>
                </a:path>
              </a:pathLst>
            </a:custGeom>
            <a:solidFill>
              <a:srgbClr val="BCAFA8"/>
            </a:solidFill>
          </p:spPr>
          <p:txBody>
            <a:bodyPr/>
            <a:lstStyle/>
            <a:p>
              <a:endParaRPr lang="en-GB"/>
            </a:p>
          </p:txBody>
        </p:sp>
        <p:sp>
          <p:nvSpPr>
            <p:cNvPr id="46" name="TextBox 46"/>
            <p:cNvSpPr txBox="1"/>
            <p:nvPr/>
          </p:nvSpPr>
          <p:spPr>
            <a:xfrm>
              <a:off x="0" y="-57150"/>
              <a:ext cx="602246" cy="215898"/>
            </a:xfrm>
            <a:prstGeom prst="rect">
              <a:avLst/>
            </a:prstGeom>
          </p:spPr>
          <p:txBody>
            <a:bodyPr lIns="50800" tIns="50800" rIns="50800" bIns="50800" rtlCol="0" anchor="ctr"/>
            <a:lstStyle/>
            <a:p>
              <a:pPr algn="ctr">
                <a:lnSpc>
                  <a:spcPts val="4200"/>
                </a:lnSpc>
              </a:pPr>
              <a:endParaRPr/>
            </a:p>
          </p:txBody>
        </p:sp>
      </p:grpSp>
      <p:grpSp>
        <p:nvGrpSpPr>
          <p:cNvPr id="47" name="Group 47"/>
          <p:cNvGrpSpPr/>
          <p:nvPr/>
        </p:nvGrpSpPr>
        <p:grpSpPr>
          <a:xfrm>
            <a:off x="10067526" y="9236339"/>
            <a:ext cx="671199" cy="704852"/>
            <a:chOff x="0" y="0"/>
            <a:chExt cx="120271" cy="126301"/>
          </a:xfrm>
        </p:grpSpPr>
        <p:sp>
          <p:nvSpPr>
            <p:cNvPr id="48" name="Freeform 48"/>
            <p:cNvSpPr/>
            <p:nvPr/>
          </p:nvSpPr>
          <p:spPr>
            <a:xfrm>
              <a:off x="0" y="0"/>
              <a:ext cx="120271" cy="126301"/>
            </a:xfrm>
            <a:custGeom>
              <a:avLst/>
              <a:gdLst/>
              <a:ahLst/>
              <a:cxnLst/>
              <a:rect l="l" t="t" r="r" b="b"/>
              <a:pathLst>
                <a:path w="120271" h="126301">
                  <a:moveTo>
                    <a:pt x="60136" y="0"/>
                  </a:moveTo>
                  <a:lnTo>
                    <a:pt x="60136" y="0"/>
                  </a:lnTo>
                  <a:cubicBezTo>
                    <a:pt x="76085" y="0"/>
                    <a:pt x="91380" y="6336"/>
                    <a:pt x="102658" y="17613"/>
                  </a:cubicBezTo>
                  <a:cubicBezTo>
                    <a:pt x="113936" y="28891"/>
                    <a:pt x="120271" y="44187"/>
                    <a:pt x="120271" y="60136"/>
                  </a:cubicBezTo>
                  <a:lnTo>
                    <a:pt x="120271" y="66166"/>
                  </a:lnTo>
                  <a:cubicBezTo>
                    <a:pt x="120271" y="82115"/>
                    <a:pt x="113936" y="97411"/>
                    <a:pt x="102658" y="108688"/>
                  </a:cubicBezTo>
                  <a:cubicBezTo>
                    <a:pt x="91380" y="119966"/>
                    <a:pt x="76085" y="126301"/>
                    <a:pt x="60136" y="126301"/>
                  </a:cubicBezTo>
                  <a:lnTo>
                    <a:pt x="60136" y="126301"/>
                  </a:lnTo>
                  <a:cubicBezTo>
                    <a:pt x="44187" y="126301"/>
                    <a:pt x="28891" y="119966"/>
                    <a:pt x="17613" y="108688"/>
                  </a:cubicBezTo>
                  <a:cubicBezTo>
                    <a:pt x="6336" y="97411"/>
                    <a:pt x="0" y="82115"/>
                    <a:pt x="0" y="66166"/>
                  </a:cubicBezTo>
                  <a:lnTo>
                    <a:pt x="0" y="60136"/>
                  </a:lnTo>
                  <a:cubicBezTo>
                    <a:pt x="0" y="44187"/>
                    <a:pt x="6336" y="28891"/>
                    <a:pt x="17613" y="17613"/>
                  </a:cubicBezTo>
                  <a:cubicBezTo>
                    <a:pt x="28891" y="6336"/>
                    <a:pt x="44187" y="0"/>
                    <a:pt x="60136" y="0"/>
                  </a:cubicBezTo>
                  <a:close/>
                </a:path>
              </a:pathLst>
            </a:custGeom>
            <a:solidFill>
              <a:srgbClr val="FFFFFF"/>
            </a:solidFill>
            <a:ln cap="sq">
              <a:noFill/>
              <a:prstDash val="solid"/>
              <a:miter/>
            </a:ln>
          </p:spPr>
          <p:txBody>
            <a:bodyPr/>
            <a:lstStyle/>
            <a:p>
              <a:endParaRPr lang="en-GB"/>
            </a:p>
          </p:txBody>
        </p:sp>
        <p:sp>
          <p:nvSpPr>
            <p:cNvPr id="49" name="TextBox 49"/>
            <p:cNvSpPr txBox="1"/>
            <p:nvPr/>
          </p:nvSpPr>
          <p:spPr>
            <a:xfrm>
              <a:off x="0" y="-57150"/>
              <a:ext cx="120271" cy="183451"/>
            </a:xfrm>
            <a:prstGeom prst="rect">
              <a:avLst/>
            </a:prstGeom>
          </p:spPr>
          <p:txBody>
            <a:bodyPr lIns="50800" tIns="50800" rIns="50800" bIns="50800" rtlCol="0" anchor="ctr"/>
            <a:lstStyle/>
            <a:p>
              <a:pPr marL="0" lvl="0" indent="0" algn="ctr">
                <a:lnSpc>
                  <a:spcPts val="4200"/>
                </a:lnSpc>
                <a:spcBef>
                  <a:spcPct val="0"/>
                </a:spcBef>
              </a:pPr>
              <a:r>
                <a:rPr lang="en-US" sz="3000">
                  <a:solidFill>
                    <a:srgbClr val="000000"/>
                  </a:solidFill>
                  <a:latin typeface="Garet Bold"/>
                  <a:ea typeface="Garet Bold"/>
                  <a:cs typeface="Garet Bold"/>
                  <a:sym typeface="Garet Bold"/>
                </a:rPr>
                <a:t>4</a:t>
              </a:r>
            </a:p>
          </p:txBody>
        </p:sp>
      </p:grpSp>
      <p:grpSp>
        <p:nvGrpSpPr>
          <p:cNvPr id="50" name="Group 50"/>
          <p:cNvGrpSpPr/>
          <p:nvPr/>
        </p:nvGrpSpPr>
        <p:grpSpPr>
          <a:xfrm>
            <a:off x="10065873" y="9825362"/>
            <a:ext cx="2093503" cy="662088"/>
            <a:chOff x="0" y="0"/>
            <a:chExt cx="375132" cy="118639"/>
          </a:xfrm>
        </p:grpSpPr>
        <p:sp>
          <p:nvSpPr>
            <p:cNvPr id="51" name="Freeform 51"/>
            <p:cNvSpPr/>
            <p:nvPr/>
          </p:nvSpPr>
          <p:spPr>
            <a:xfrm>
              <a:off x="0" y="0"/>
              <a:ext cx="375132" cy="118639"/>
            </a:xfrm>
            <a:custGeom>
              <a:avLst/>
              <a:gdLst/>
              <a:ahLst/>
              <a:cxnLst/>
              <a:rect l="l" t="t" r="r" b="b"/>
              <a:pathLst>
                <a:path w="375132" h="118639">
                  <a:moveTo>
                    <a:pt x="25886" y="0"/>
                  </a:moveTo>
                  <a:lnTo>
                    <a:pt x="349246" y="0"/>
                  </a:lnTo>
                  <a:cubicBezTo>
                    <a:pt x="356111" y="0"/>
                    <a:pt x="362695" y="2727"/>
                    <a:pt x="367550" y="7582"/>
                  </a:cubicBezTo>
                  <a:cubicBezTo>
                    <a:pt x="372405" y="12437"/>
                    <a:pt x="375132" y="19021"/>
                    <a:pt x="375132" y="25886"/>
                  </a:cubicBezTo>
                  <a:lnTo>
                    <a:pt x="375132" y="92752"/>
                  </a:lnTo>
                  <a:cubicBezTo>
                    <a:pt x="375132" y="107049"/>
                    <a:pt x="363542" y="118639"/>
                    <a:pt x="349246" y="118639"/>
                  </a:cubicBezTo>
                  <a:lnTo>
                    <a:pt x="25886" y="118639"/>
                  </a:lnTo>
                  <a:cubicBezTo>
                    <a:pt x="11590" y="118639"/>
                    <a:pt x="0" y="107049"/>
                    <a:pt x="0" y="92752"/>
                  </a:cubicBezTo>
                  <a:lnTo>
                    <a:pt x="0" y="25886"/>
                  </a:lnTo>
                  <a:cubicBezTo>
                    <a:pt x="0" y="11590"/>
                    <a:pt x="11590" y="0"/>
                    <a:pt x="25886" y="0"/>
                  </a:cubicBezTo>
                  <a:close/>
                </a:path>
              </a:pathLst>
            </a:custGeom>
            <a:solidFill>
              <a:srgbClr val="BCAFA8"/>
            </a:solidFill>
          </p:spPr>
          <p:txBody>
            <a:bodyPr/>
            <a:lstStyle/>
            <a:p>
              <a:endParaRPr lang="en-GB"/>
            </a:p>
          </p:txBody>
        </p:sp>
        <p:sp>
          <p:nvSpPr>
            <p:cNvPr id="52" name="TextBox 52"/>
            <p:cNvSpPr txBox="1"/>
            <p:nvPr/>
          </p:nvSpPr>
          <p:spPr>
            <a:xfrm>
              <a:off x="0" y="-57150"/>
              <a:ext cx="375132" cy="175789"/>
            </a:xfrm>
            <a:prstGeom prst="rect">
              <a:avLst/>
            </a:prstGeom>
          </p:spPr>
          <p:txBody>
            <a:bodyPr lIns="50800" tIns="50800" rIns="50800" bIns="50800" rtlCol="0" anchor="ctr"/>
            <a:lstStyle/>
            <a:p>
              <a:pPr algn="ctr">
                <a:lnSpc>
                  <a:spcPts val="4200"/>
                </a:lnSpc>
              </a:pPr>
              <a:endParaRPr/>
            </a:p>
          </p:txBody>
        </p:sp>
      </p:grpSp>
      <p:grpSp>
        <p:nvGrpSpPr>
          <p:cNvPr id="53" name="Group 53"/>
          <p:cNvGrpSpPr/>
          <p:nvPr/>
        </p:nvGrpSpPr>
        <p:grpSpPr>
          <a:xfrm>
            <a:off x="10065873" y="12584559"/>
            <a:ext cx="671199" cy="704852"/>
            <a:chOff x="0" y="0"/>
            <a:chExt cx="120271" cy="126301"/>
          </a:xfrm>
        </p:grpSpPr>
        <p:sp>
          <p:nvSpPr>
            <p:cNvPr id="54" name="Freeform 54"/>
            <p:cNvSpPr/>
            <p:nvPr/>
          </p:nvSpPr>
          <p:spPr>
            <a:xfrm>
              <a:off x="0" y="0"/>
              <a:ext cx="120271" cy="126301"/>
            </a:xfrm>
            <a:custGeom>
              <a:avLst/>
              <a:gdLst/>
              <a:ahLst/>
              <a:cxnLst/>
              <a:rect l="l" t="t" r="r" b="b"/>
              <a:pathLst>
                <a:path w="120271" h="126301">
                  <a:moveTo>
                    <a:pt x="60136" y="0"/>
                  </a:moveTo>
                  <a:lnTo>
                    <a:pt x="60136" y="0"/>
                  </a:lnTo>
                  <a:cubicBezTo>
                    <a:pt x="76085" y="0"/>
                    <a:pt x="91380" y="6336"/>
                    <a:pt x="102658" y="17613"/>
                  </a:cubicBezTo>
                  <a:cubicBezTo>
                    <a:pt x="113936" y="28891"/>
                    <a:pt x="120271" y="44187"/>
                    <a:pt x="120271" y="60136"/>
                  </a:cubicBezTo>
                  <a:lnTo>
                    <a:pt x="120271" y="66166"/>
                  </a:lnTo>
                  <a:cubicBezTo>
                    <a:pt x="120271" y="82115"/>
                    <a:pt x="113936" y="97411"/>
                    <a:pt x="102658" y="108688"/>
                  </a:cubicBezTo>
                  <a:cubicBezTo>
                    <a:pt x="91380" y="119966"/>
                    <a:pt x="76085" y="126301"/>
                    <a:pt x="60136" y="126301"/>
                  </a:cubicBezTo>
                  <a:lnTo>
                    <a:pt x="60136" y="126301"/>
                  </a:lnTo>
                  <a:cubicBezTo>
                    <a:pt x="44187" y="126301"/>
                    <a:pt x="28891" y="119966"/>
                    <a:pt x="17613" y="108688"/>
                  </a:cubicBezTo>
                  <a:cubicBezTo>
                    <a:pt x="6336" y="97411"/>
                    <a:pt x="0" y="82115"/>
                    <a:pt x="0" y="66166"/>
                  </a:cubicBezTo>
                  <a:lnTo>
                    <a:pt x="0" y="60136"/>
                  </a:lnTo>
                  <a:cubicBezTo>
                    <a:pt x="0" y="44187"/>
                    <a:pt x="6336" y="28891"/>
                    <a:pt x="17613" y="17613"/>
                  </a:cubicBezTo>
                  <a:cubicBezTo>
                    <a:pt x="28891" y="6336"/>
                    <a:pt x="44187" y="0"/>
                    <a:pt x="60136" y="0"/>
                  </a:cubicBezTo>
                  <a:close/>
                </a:path>
              </a:pathLst>
            </a:custGeom>
            <a:solidFill>
              <a:srgbClr val="FFFFFF"/>
            </a:solidFill>
            <a:ln cap="sq">
              <a:noFill/>
              <a:prstDash val="solid"/>
              <a:miter/>
            </a:ln>
          </p:spPr>
          <p:txBody>
            <a:bodyPr/>
            <a:lstStyle/>
            <a:p>
              <a:endParaRPr lang="en-GB"/>
            </a:p>
          </p:txBody>
        </p:sp>
        <p:sp>
          <p:nvSpPr>
            <p:cNvPr id="55" name="TextBox 55"/>
            <p:cNvSpPr txBox="1"/>
            <p:nvPr/>
          </p:nvSpPr>
          <p:spPr>
            <a:xfrm>
              <a:off x="0" y="-57150"/>
              <a:ext cx="120271" cy="183451"/>
            </a:xfrm>
            <a:prstGeom prst="rect">
              <a:avLst/>
            </a:prstGeom>
          </p:spPr>
          <p:txBody>
            <a:bodyPr lIns="50800" tIns="50800" rIns="50800" bIns="50800" rtlCol="0" anchor="ctr"/>
            <a:lstStyle/>
            <a:p>
              <a:pPr marL="0" lvl="0" indent="0" algn="ctr">
                <a:lnSpc>
                  <a:spcPts val="4200"/>
                </a:lnSpc>
                <a:spcBef>
                  <a:spcPct val="0"/>
                </a:spcBef>
              </a:pPr>
              <a:r>
                <a:rPr lang="en-US" sz="3000">
                  <a:solidFill>
                    <a:srgbClr val="000000"/>
                  </a:solidFill>
                  <a:latin typeface="Garet Bold"/>
                  <a:ea typeface="Garet Bold"/>
                  <a:cs typeface="Garet Bold"/>
                  <a:sym typeface="Garet Bold"/>
                </a:rPr>
                <a:t>6</a:t>
              </a:r>
            </a:p>
          </p:txBody>
        </p:sp>
      </p:grpSp>
      <p:grpSp>
        <p:nvGrpSpPr>
          <p:cNvPr id="56" name="Group 56"/>
          <p:cNvGrpSpPr/>
          <p:nvPr/>
        </p:nvGrpSpPr>
        <p:grpSpPr>
          <a:xfrm>
            <a:off x="10065873" y="13269034"/>
            <a:ext cx="3615099" cy="662088"/>
            <a:chOff x="0" y="0"/>
            <a:chExt cx="647785" cy="118639"/>
          </a:xfrm>
        </p:grpSpPr>
        <p:sp>
          <p:nvSpPr>
            <p:cNvPr id="57" name="Freeform 57"/>
            <p:cNvSpPr/>
            <p:nvPr/>
          </p:nvSpPr>
          <p:spPr>
            <a:xfrm>
              <a:off x="0" y="0"/>
              <a:ext cx="647785" cy="118639"/>
            </a:xfrm>
            <a:custGeom>
              <a:avLst/>
              <a:gdLst/>
              <a:ahLst/>
              <a:cxnLst/>
              <a:rect l="l" t="t" r="r" b="b"/>
              <a:pathLst>
                <a:path w="647785" h="118639">
                  <a:moveTo>
                    <a:pt x="14991" y="0"/>
                  </a:moveTo>
                  <a:lnTo>
                    <a:pt x="632794" y="0"/>
                  </a:lnTo>
                  <a:cubicBezTo>
                    <a:pt x="641073" y="0"/>
                    <a:pt x="647785" y="6712"/>
                    <a:pt x="647785" y="14991"/>
                  </a:cubicBezTo>
                  <a:lnTo>
                    <a:pt x="647785" y="103648"/>
                  </a:lnTo>
                  <a:cubicBezTo>
                    <a:pt x="647785" y="111927"/>
                    <a:pt x="641073" y="118639"/>
                    <a:pt x="632794" y="118639"/>
                  </a:cubicBezTo>
                  <a:lnTo>
                    <a:pt x="14991" y="118639"/>
                  </a:lnTo>
                  <a:cubicBezTo>
                    <a:pt x="6712" y="118639"/>
                    <a:pt x="0" y="111927"/>
                    <a:pt x="0" y="103648"/>
                  </a:cubicBezTo>
                  <a:lnTo>
                    <a:pt x="0" y="14991"/>
                  </a:lnTo>
                  <a:cubicBezTo>
                    <a:pt x="0" y="6712"/>
                    <a:pt x="6712" y="0"/>
                    <a:pt x="14991" y="0"/>
                  </a:cubicBezTo>
                  <a:close/>
                </a:path>
              </a:pathLst>
            </a:custGeom>
            <a:solidFill>
              <a:srgbClr val="BCAFA8"/>
            </a:solidFill>
          </p:spPr>
          <p:txBody>
            <a:bodyPr/>
            <a:lstStyle/>
            <a:p>
              <a:endParaRPr lang="en-GB"/>
            </a:p>
          </p:txBody>
        </p:sp>
        <p:sp>
          <p:nvSpPr>
            <p:cNvPr id="58" name="TextBox 58"/>
            <p:cNvSpPr txBox="1"/>
            <p:nvPr/>
          </p:nvSpPr>
          <p:spPr>
            <a:xfrm>
              <a:off x="0" y="-57150"/>
              <a:ext cx="647785" cy="175789"/>
            </a:xfrm>
            <a:prstGeom prst="rect">
              <a:avLst/>
            </a:prstGeom>
          </p:spPr>
          <p:txBody>
            <a:bodyPr lIns="50800" tIns="50800" rIns="50800" bIns="50800" rtlCol="0" anchor="ctr"/>
            <a:lstStyle/>
            <a:p>
              <a:pPr algn="ctr">
                <a:lnSpc>
                  <a:spcPts val="4200"/>
                </a:lnSpc>
              </a:pPr>
              <a:endParaRPr/>
            </a:p>
          </p:txBody>
        </p:sp>
      </p:grpSp>
      <p:grpSp>
        <p:nvGrpSpPr>
          <p:cNvPr id="59" name="Group 59"/>
          <p:cNvGrpSpPr/>
          <p:nvPr/>
        </p:nvGrpSpPr>
        <p:grpSpPr>
          <a:xfrm>
            <a:off x="10067526" y="16159365"/>
            <a:ext cx="671199" cy="704852"/>
            <a:chOff x="0" y="0"/>
            <a:chExt cx="120271" cy="126301"/>
          </a:xfrm>
        </p:grpSpPr>
        <p:sp>
          <p:nvSpPr>
            <p:cNvPr id="60" name="Freeform 60"/>
            <p:cNvSpPr/>
            <p:nvPr/>
          </p:nvSpPr>
          <p:spPr>
            <a:xfrm>
              <a:off x="0" y="0"/>
              <a:ext cx="120271" cy="126301"/>
            </a:xfrm>
            <a:custGeom>
              <a:avLst/>
              <a:gdLst/>
              <a:ahLst/>
              <a:cxnLst/>
              <a:rect l="l" t="t" r="r" b="b"/>
              <a:pathLst>
                <a:path w="120271" h="126301">
                  <a:moveTo>
                    <a:pt x="60136" y="0"/>
                  </a:moveTo>
                  <a:lnTo>
                    <a:pt x="60136" y="0"/>
                  </a:lnTo>
                  <a:cubicBezTo>
                    <a:pt x="76085" y="0"/>
                    <a:pt x="91380" y="6336"/>
                    <a:pt x="102658" y="17613"/>
                  </a:cubicBezTo>
                  <a:cubicBezTo>
                    <a:pt x="113936" y="28891"/>
                    <a:pt x="120271" y="44187"/>
                    <a:pt x="120271" y="60136"/>
                  </a:cubicBezTo>
                  <a:lnTo>
                    <a:pt x="120271" y="66166"/>
                  </a:lnTo>
                  <a:cubicBezTo>
                    <a:pt x="120271" y="82115"/>
                    <a:pt x="113936" y="97411"/>
                    <a:pt x="102658" y="108688"/>
                  </a:cubicBezTo>
                  <a:cubicBezTo>
                    <a:pt x="91380" y="119966"/>
                    <a:pt x="76085" y="126301"/>
                    <a:pt x="60136" y="126301"/>
                  </a:cubicBezTo>
                  <a:lnTo>
                    <a:pt x="60136" y="126301"/>
                  </a:lnTo>
                  <a:cubicBezTo>
                    <a:pt x="44187" y="126301"/>
                    <a:pt x="28891" y="119966"/>
                    <a:pt x="17613" y="108688"/>
                  </a:cubicBezTo>
                  <a:cubicBezTo>
                    <a:pt x="6336" y="97411"/>
                    <a:pt x="0" y="82115"/>
                    <a:pt x="0" y="66166"/>
                  </a:cubicBezTo>
                  <a:lnTo>
                    <a:pt x="0" y="60136"/>
                  </a:lnTo>
                  <a:cubicBezTo>
                    <a:pt x="0" y="44187"/>
                    <a:pt x="6336" y="28891"/>
                    <a:pt x="17613" y="17613"/>
                  </a:cubicBezTo>
                  <a:cubicBezTo>
                    <a:pt x="28891" y="6336"/>
                    <a:pt x="44187" y="0"/>
                    <a:pt x="60136" y="0"/>
                  </a:cubicBezTo>
                  <a:close/>
                </a:path>
              </a:pathLst>
            </a:custGeom>
            <a:solidFill>
              <a:srgbClr val="FFFFFF"/>
            </a:solidFill>
            <a:ln cap="sq">
              <a:noFill/>
              <a:prstDash val="solid"/>
              <a:miter/>
            </a:ln>
          </p:spPr>
          <p:txBody>
            <a:bodyPr/>
            <a:lstStyle/>
            <a:p>
              <a:endParaRPr lang="en-GB"/>
            </a:p>
          </p:txBody>
        </p:sp>
        <p:sp>
          <p:nvSpPr>
            <p:cNvPr id="61" name="TextBox 61"/>
            <p:cNvSpPr txBox="1"/>
            <p:nvPr/>
          </p:nvSpPr>
          <p:spPr>
            <a:xfrm>
              <a:off x="0" y="-57150"/>
              <a:ext cx="120271" cy="183451"/>
            </a:xfrm>
            <a:prstGeom prst="rect">
              <a:avLst/>
            </a:prstGeom>
          </p:spPr>
          <p:txBody>
            <a:bodyPr lIns="50800" tIns="50800" rIns="50800" bIns="50800" rtlCol="0" anchor="ctr"/>
            <a:lstStyle/>
            <a:p>
              <a:pPr marL="0" lvl="0" indent="0" algn="ctr">
                <a:lnSpc>
                  <a:spcPts val="4200"/>
                </a:lnSpc>
                <a:spcBef>
                  <a:spcPct val="0"/>
                </a:spcBef>
              </a:pPr>
              <a:r>
                <a:rPr lang="en-US" sz="3000" u="none" strike="noStrike">
                  <a:solidFill>
                    <a:srgbClr val="000000"/>
                  </a:solidFill>
                  <a:latin typeface="Garet Bold"/>
                  <a:ea typeface="Garet Bold"/>
                  <a:cs typeface="Garet Bold"/>
                  <a:sym typeface="Garet Bold"/>
                </a:rPr>
                <a:t>8</a:t>
              </a:r>
            </a:p>
          </p:txBody>
        </p:sp>
      </p:grpSp>
      <p:grpSp>
        <p:nvGrpSpPr>
          <p:cNvPr id="62" name="Group 62"/>
          <p:cNvGrpSpPr/>
          <p:nvPr/>
        </p:nvGrpSpPr>
        <p:grpSpPr>
          <a:xfrm>
            <a:off x="10067526" y="16785391"/>
            <a:ext cx="3077579" cy="972568"/>
            <a:chOff x="0" y="0"/>
            <a:chExt cx="551467" cy="174273"/>
          </a:xfrm>
        </p:grpSpPr>
        <p:sp>
          <p:nvSpPr>
            <p:cNvPr id="63" name="Freeform 63"/>
            <p:cNvSpPr/>
            <p:nvPr/>
          </p:nvSpPr>
          <p:spPr>
            <a:xfrm>
              <a:off x="0" y="0"/>
              <a:ext cx="551467" cy="174273"/>
            </a:xfrm>
            <a:custGeom>
              <a:avLst/>
              <a:gdLst/>
              <a:ahLst/>
              <a:cxnLst/>
              <a:rect l="l" t="t" r="r" b="b"/>
              <a:pathLst>
                <a:path w="551467" h="174273">
                  <a:moveTo>
                    <a:pt x="17609" y="0"/>
                  </a:moveTo>
                  <a:lnTo>
                    <a:pt x="533858" y="0"/>
                  </a:lnTo>
                  <a:cubicBezTo>
                    <a:pt x="538528" y="0"/>
                    <a:pt x="543007" y="1855"/>
                    <a:pt x="546310" y="5158"/>
                  </a:cubicBezTo>
                  <a:cubicBezTo>
                    <a:pt x="549612" y="8460"/>
                    <a:pt x="551467" y="12939"/>
                    <a:pt x="551467" y="17609"/>
                  </a:cubicBezTo>
                  <a:lnTo>
                    <a:pt x="551467" y="156664"/>
                  </a:lnTo>
                  <a:cubicBezTo>
                    <a:pt x="551467" y="166389"/>
                    <a:pt x="543583" y="174273"/>
                    <a:pt x="533858" y="174273"/>
                  </a:cubicBezTo>
                  <a:lnTo>
                    <a:pt x="17609" y="174273"/>
                  </a:lnTo>
                  <a:cubicBezTo>
                    <a:pt x="7884" y="174273"/>
                    <a:pt x="0" y="166389"/>
                    <a:pt x="0" y="156664"/>
                  </a:cubicBezTo>
                  <a:lnTo>
                    <a:pt x="0" y="17609"/>
                  </a:lnTo>
                  <a:cubicBezTo>
                    <a:pt x="0" y="7884"/>
                    <a:pt x="7884" y="0"/>
                    <a:pt x="17609" y="0"/>
                  </a:cubicBezTo>
                  <a:close/>
                </a:path>
              </a:pathLst>
            </a:custGeom>
            <a:solidFill>
              <a:srgbClr val="BCAFA8"/>
            </a:solidFill>
          </p:spPr>
          <p:txBody>
            <a:bodyPr/>
            <a:lstStyle/>
            <a:p>
              <a:endParaRPr lang="en-GB"/>
            </a:p>
          </p:txBody>
        </p:sp>
        <p:sp>
          <p:nvSpPr>
            <p:cNvPr id="64" name="TextBox 64"/>
            <p:cNvSpPr txBox="1"/>
            <p:nvPr/>
          </p:nvSpPr>
          <p:spPr>
            <a:xfrm>
              <a:off x="0" y="-57150"/>
              <a:ext cx="551467" cy="231423"/>
            </a:xfrm>
            <a:prstGeom prst="rect">
              <a:avLst/>
            </a:prstGeom>
          </p:spPr>
          <p:txBody>
            <a:bodyPr lIns="50800" tIns="50800" rIns="50800" bIns="50800" rtlCol="0" anchor="ctr"/>
            <a:lstStyle/>
            <a:p>
              <a:pPr algn="ctr">
                <a:lnSpc>
                  <a:spcPts val="4200"/>
                </a:lnSpc>
              </a:pPr>
              <a:endParaRPr/>
            </a:p>
          </p:txBody>
        </p:sp>
      </p:grpSp>
      <p:sp>
        <p:nvSpPr>
          <p:cNvPr id="65" name="Freeform 65"/>
          <p:cNvSpPr/>
          <p:nvPr/>
        </p:nvSpPr>
        <p:spPr>
          <a:xfrm>
            <a:off x="10186254" y="281586"/>
            <a:ext cx="4092666" cy="4134007"/>
          </a:xfrm>
          <a:custGeom>
            <a:avLst/>
            <a:gdLst/>
            <a:ahLst/>
            <a:cxnLst/>
            <a:rect l="l" t="t" r="r" b="b"/>
            <a:pathLst>
              <a:path w="4092666" h="4134007">
                <a:moveTo>
                  <a:pt x="0" y="0"/>
                </a:moveTo>
                <a:lnTo>
                  <a:pt x="4092666" y="0"/>
                </a:lnTo>
                <a:lnTo>
                  <a:pt x="4092666" y="4134006"/>
                </a:lnTo>
                <a:lnTo>
                  <a:pt x="0" y="413400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6" name="Freeform 66"/>
          <p:cNvSpPr/>
          <p:nvPr/>
        </p:nvSpPr>
        <p:spPr>
          <a:xfrm>
            <a:off x="1381329" y="5462496"/>
            <a:ext cx="1062725" cy="884960"/>
          </a:xfrm>
          <a:custGeom>
            <a:avLst/>
            <a:gdLst/>
            <a:ahLst/>
            <a:cxnLst/>
            <a:rect l="l" t="t" r="r" b="b"/>
            <a:pathLst>
              <a:path w="1062725" h="884960">
                <a:moveTo>
                  <a:pt x="0" y="0"/>
                </a:moveTo>
                <a:lnTo>
                  <a:pt x="1062725" y="0"/>
                </a:lnTo>
                <a:lnTo>
                  <a:pt x="1062725" y="884960"/>
                </a:lnTo>
                <a:lnTo>
                  <a:pt x="0" y="88496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7" name="Freeform 67"/>
          <p:cNvSpPr/>
          <p:nvPr/>
        </p:nvSpPr>
        <p:spPr>
          <a:xfrm>
            <a:off x="8957192" y="5256861"/>
            <a:ext cx="734441" cy="995852"/>
          </a:xfrm>
          <a:custGeom>
            <a:avLst/>
            <a:gdLst/>
            <a:ahLst/>
            <a:cxnLst/>
            <a:rect l="l" t="t" r="r" b="b"/>
            <a:pathLst>
              <a:path w="734441" h="995852">
                <a:moveTo>
                  <a:pt x="0" y="0"/>
                </a:moveTo>
                <a:lnTo>
                  <a:pt x="734441" y="0"/>
                </a:lnTo>
                <a:lnTo>
                  <a:pt x="734441" y="995852"/>
                </a:lnTo>
                <a:lnTo>
                  <a:pt x="0" y="99585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8" name="Freeform 68"/>
          <p:cNvSpPr/>
          <p:nvPr/>
        </p:nvSpPr>
        <p:spPr>
          <a:xfrm>
            <a:off x="1679373" y="8856325"/>
            <a:ext cx="1082716" cy="1194722"/>
          </a:xfrm>
          <a:custGeom>
            <a:avLst/>
            <a:gdLst/>
            <a:ahLst/>
            <a:cxnLst/>
            <a:rect l="l" t="t" r="r" b="b"/>
            <a:pathLst>
              <a:path w="1082716" h="1194722">
                <a:moveTo>
                  <a:pt x="0" y="0"/>
                </a:moveTo>
                <a:lnTo>
                  <a:pt x="1082716" y="0"/>
                </a:lnTo>
                <a:lnTo>
                  <a:pt x="1082716" y="1194722"/>
                </a:lnTo>
                <a:lnTo>
                  <a:pt x="0" y="1194722"/>
                </a:lnTo>
                <a:lnTo>
                  <a:pt x="0" y="0"/>
                </a:lnTo>
                <a:close/>
              </a:path>
            </a:pathLst>
          </a:custGeom>
          <a:blipFill>
            <a:blip r:embed="rId8"/>
            <a:stretch>
              <a:fillRect/>
            </a:stretch>
          </a:blipFill>
        </p:spPr>
        <p:txBody>
          <a:bodyPr/>
          <a:lstStyle/>
          <a:p>
            <a:endParaRPr lang="en-GB"/>
          </a:p>
        </p:txBody>
      </p:sp>
      <p:sp>
        <p:nvSpPr>
          <p:cNvPr id="69" name="Freeform 69"/>
          <p:cNvSpPr/>
          <p:nvPr/>
        </p:nvSpPr>
        <p:spPr>
          <a:xfrm>
            <a:off x="8561079" y="9422356"/>
            <a:ext cx="1175883" cy="974513"/>
          </a:xfrm>
          <a:custGeom>
            <a:avLst/>
            <a:gdLst/>
            <a:ahLst/>
            <a:cxnLst/>
            <a:rect l="l" t="t" r="r" b="b"/>
            <a:pathLst>
              <a:path w="1175883" h="974513">
                <a:moveTo>
                  <a:pt x="0" y="0"/>
                </a:moveTo>
                <a:lnTo>
                  <a:pt x="1175883" y="0"/>
                </a:lnTo>
                <a:lnTo>
                  <a:pt x="1175883" y="974513"/>
                </a:lnTo>
                <a:lnTo>
                  <a:pt x="0" y="97451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70" name="Freeform 70"/>
          <p:cNvSpPr/>
          <p:nvPr/>
        </p:nvSpPr>
        <p:spPr>
          <a:xfrm>
            <a:off x="1655369" y="12388593"/>
            <a:ext cx="1402054" cy="1560004"/>
          </a:xfrm>
          <a:custGeom>
            <a:avLst/>
            <a:gdLst/>
            <a:ahLst/>
            <a:cxnLst/>
            <a:rect l="l" t="t" r="r" b="b"/>
            <a:pathLst>
              <a:path w="1402054" h="1560004">
                <a:moveTo>
                  <a:pt x="0" y="0"/>
                </a:moveTo>
                <a:lnTo>
                  <a:pt x="1402054" y="0"/>
                </a:lnTo>
                <a:lnTo>
                  <a:pt x="1402054" y="1560004"/>
                </a:lnTo>
                <a:lnTo>
                  <a:pt x="0" y="1560004"/>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71" name="Freeform 71"/>
          <p:cNvSpPr/>
          <p:nvPr/>
        </p:nvSpPr>
        <p:spPr>
          <a:xfrm>
            <a:off x="8588262" y="12631262"/>
            <a:ext cx="1209487" cy="1209487"/>
          </a:xfrm>
          <a:custGeom>
            <a:avLst/>
            <a:gdLst/>
            <a:ahLst/>
            <a:cxnLst/>
            <a:rect l="l" t="t" r="r" b="b"/>
            <a:pathLst>
              <a:path w="1209487" h="1209487">
                <a:moveTo>
                  <a:pt x="0" y="0"/>
                </a:moveTo>
                <a:lnTo>
                  <a:pt x="1209487" y="0"/>
                </a:lnTo>
                <a:lnTo>
                  <a:pt x="1209487" y="1209487"/>
                </a:lnTo>
                <a:lnTo>
                  <a:pt x="0" y="1209487"/>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72" name="Freeform 72"/>
          <p:cNvSpPr/>
          <p:nvPr/>
        </p:nvSpPr>
        <p:spPr>
          <a:xfrm>
            <a:off x="1467713" y="16383896"/>
            <a:ext cx="1522571" cy="1092445"/>
          </a:xfrm>
          <a:custGeom>
            <a:avLst/>
            <a:gdLst/>
            <a:ahLst/>
            <a:cxnLst/>
            <a:rect l="l" t="t" r="r" b="b"/>
            <a:pathLst>
              <a:path w="1522571" h="1092445">
                <a:moveTo>
                  <a:pt x="0" y="0"/>
                </a:moveTo>
                <a:lnTo>
                  <a:pt x="1522571" y="0"/>
                </a:lnTo>
                <a:lnTo>
                  <a:pt x="1522571" y="1092445"/>
                </a:lnTo>
                <a:lnTo>
                  <a:pt x="0" y="1092445"/>
                </a:lnTo>
                <a:lnTo>
                  <a:pt x="0" y="0"/>
                </a:lnTo>
                <a:close/>
              </a:path>
            </a:pathLst>
          </a:custGeom>
          <a:blipFill>
            <a:blip r:embed="rId15"/>
            <a:stretch>
              <a:fillRect/>
            </a:stretch>
          </a:blipFill>
        </p:spPr>
        <p:txBody>
          <a:bodyPr/>
          <a:lstStyle/>
          <a:p>
            <a:endParaRPr lang="en-GB"/>
          </a:p>
        </p:txBody>
      </p:sp>
      <p:sp>
        <p:nvSpPr>
          <p:cNvPr id="73" name="Freeform 73"/>
          <p:cNvSpPr/>
          <p:nvPr/>
        </p:nvSpPr>
        <p:spPr>
          <a:xfrm>
            <a:off x="8260641" y="16511791"/>
            <a:ext cx="1410973" cy="1054702"/>
          </a:xfrm>
          <a:custGeom>
            <a:avLst/>
            <a:gdLst/>
            <a:ahLst/>
            <a:cxnLst/>
            <a:rect l="l" t="t" r="r" b="b"/>
            <a:pathLst>
              <a:path w="1410973" h="1054702">
                <a:moveTo>
                  <a:pt x="0" y="0"/>
                </a:moveTo>
                <a:lnTo>
                  <a:pt x="1410972" y="0"/>
                </a:lnTo>
                <a:lnTo>
                  <a:pt x="1410972" y="1054702"/>
                </a:lnTo>
                <a:lnTo>
                  <a:pt x="0" y="1054702"/>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GB"/>
          </a:p>
        </p:txBody>
      </p:sp>
      <p:sp>
        <p:nvSpPr>
          <p:cNvPr id="74" name="TextBox 74"/>
          <p:cNvSpPr txBox="1"/>
          <p:nvPr/>
        </p:nvSpPr>
        <p:spPr>
          <a:xfrm>
            <a:off x="54892" y="1627545"/>
            <a:ext cx="2200404" cy="2653224"/>
          </a:xfrm>
          <a:prstGeom prst="rect">
            <a:avLst/>
          </a:prstGeom>
        </p:spPr>
        <p:txBody>
          <a:bodyPr lIns="0" tIns="0" rIns="0" bIns="0" rtlCol="0" anchor="t">
            <a:spAutoFit/>
          </a:bodyPr>
          <a:lstStyle/>
          <a:p>
            <a:pPr algn="r">
              <a:lnSpc>
                <a:spcPts val="20922"/>
              </a:lnSpc>
            </a:pPr>
            <a:r>
              <a:rPr lang="en-US" sz="17435">
                <a:solidFill>
                  <a:srgbClr val="DAD9D6"/>
                </a:solidFill>
                <a:latin typeface="Garet Bold"/>
                <a:ea typeface="Garet Bold"/>
                <a:cs typeface="Garet Bold"/>
                <a:sym typeface="Garet Bold"/>
              </a:rPr>
              <a:t>8</a:t>
            </a:r>
          </a:p>
        </p:txBody>
      </p:sp>
      <p:sp>
        <p:nvSpPr>
          <p:cNvPr id="75" name="TextBox 75"/>
          <p:cNvSpPr txBox="1"/>
          <p:nvPr/>
        </p:nvSpPr>
        <p:spPr>
          <a:xfrm>
            <a:off x="2307944" y="2193852"/>
            <a:ext cx="6270685" cy="1516824"/>
          </a:xfrm>
          <a:prstGeom prst="rect">
            <a:avLst/>
          </a:prstGeom>
        </p:spPr>
        <p:txBody>
          <a:bodyPr lIns="0" tIns="0" rIns="0" bIns="0" rtlCol="0" anchor="t">
            <a:spAutoFit/>
          </a:bodyPr>
          <a:lstStyle/>
          <a:p>
            <a:pPr algn="l">
              <a:lnSpc>
                <a:spcPts val="5978"/>
              </a:lnSpc>
            </a:pPr>
            <a:r>
              <a:rPr lang="en-US" sz="5434" dirty="0">
                <a:solidFill>
                  <a:srgbClr val="DAD9D6"/>
                </a:solidFill>
                <a:latin typeface="Garet Heavy"/>
                <a:ea typeface="Garet Heavy"/>
                <a:cs typeface="Garet Heavy"/>
                <a:sym typeface="Garet Heavy"/>
              </a:rPr>
              <a:t> BASIC DIGITAL SAFETY </a:t>
            </a:r>
          </a:p>
        </p:txBody>
      </p:sp>
      <p:sp>
        <p:nvSpPr>
          <p:cNvPr id="76" name="TextBox 76"/>
          <p:cNvSpPr txBox="1"/>
          <p:nvPr/>
        </p:nvSpPr>
        <p:spPr>
          <a:xfrm>
            <a:off x="1425532" y="6549769"/>
            <a:ext cx="5484652" cy="1166495"/>
          </a:xfrm>
          <a:prstGeom prst="rect">
            <a:avLst/>
          </a:prstGeom>
        </p:spPr>
        <p:txBody>
          <a:bodyPr lIns="0" tIns="0" rIns="0" bIns="0" rtlCol="0" anchor="t">
            <a:spAutoFit/>
          </a:bodyPr>
          <a:lstStyle/>
          <a:p>
            <a:pPr algn="l">
              <a:lnSpc>
                <a:spcPts val="2380"/>
              </a:lnSpc>
            </a:pPr>
            <a:r>
              <a:rPr lang="en-US" sz="1700">
                <a:solidFill>
                  <a:srgbClr val="000000"/>
                </a:solidFill>
                <a:latin typeface="Garet"/>
                <a:ea typeface="Garet"/>
                <a:cs typeface="Garet"/>
                <a:sym typeface="Garet"/>
              </a:rPr>
              <a:t>Using a safe internet connection is crucial to protect company information, reduce the risk of identity theft and fraud. It helps prevent malware, maintains privacy.</a:t>
            </a:r>
          </a:p>
        </p:txBody>
      </p:sp>
      <p:sp>
        <p:nvSpPr>
          <p:cNvPr id="77" name="TextBox 77"/>
          <p:cNvSpPr txBox="1"/>
          <p:nvPr/>
        </p:nvSpPr>
        <p:spPr>
          <a:xfrm>
            <a:off x="1363778" y="10379886"/>
            <a:ext cx="5713217" cy="1166495"/>
          </a:xfrm>
          <a:prstGeom prst="rect">
            <a:avLst/>
          </a:prstGeom>
        </p:spPr>
        <p:txBody>
          <a:bodyPr lIns="0" tIns="0" rIns="0" bIns="0" rtlCol="0" anchor="t">
            <a:spAutoFit/>
          </a:bodyPr>
          <a:lstStyle/>
          <a:p>
            <a:pPr algn="l">
              <a:lnSpc>
                <a:spcPts val="2380"/>
              </a:lnSpc>
            </a:pPr>
            <a:r>
              <a:rPr lang="en-US" sz="1700">
                <a:solidFill>
                  <a:srgbClr val="000000"/>
                </a:solidFill>
                <a:latin typeface="Garet"/>
                <a:ea typeface="Garet"/>
                <a:cs typeface="Garet"/>
                <a:sym typeface="Garet"/>
              </a:rPr>
              <a:t>Two-factor authentication adds an extra layer of security by combining your password with another verification method, such as secret questions or a code sent via text or email.</a:t>
            </a:r>
          </a:p>
        </p:txBody>
      </p:sp>
      <p:sp>
        <p:nvSpPr>
          <p:cNvPr id="78" name="TextBox 78"/>
          <p:cNvSpPr txBox="1"/>
          <p:nvPr/>
        </p:nvSpPr>
        <p:spPr>
          <a:xfrm>
            <a:off x="1397925" y="14110522"/>
            <a:ext cx="5513428" cy="1249680"/>
          </a:xfrm>
          <a:prstGeom prst="rect">
            <a:avLst/>
          </a:prstGeom>
        </p:spPr>
        <p:txBody>
          <a:bodyPr lIns="0" tIns="0" rIns="0" bIns="0" rtlCol="0" anchor="t">
            <a:spAutoFit/>
          </a:bodyPr>
          <a:lstStyle/>
          <a:p>
            <a:pPr algn="l">
              <a:lnSpc>
                <a:spcPts val="2520"/>
              </a:lnSpc>
            </a:pPr>
            <a:r>
              <a:rPr lang="en-US" sz="1800" dirty="0">
                <a:solidFill>
                  <a:srgbClr val="000000"/>
                </a:solidFill>
                <a:latin typeface="Garet"/>
                <a:ea typeface="Garet"/>
                <a:cs typeface="Garet"/>
                <a:sym typeface="Garet"/>
              </a:rPr>
              <a:t>Ensure device has antivirus software to guard against malware, viruses and other threats. This keeps data secure and prevents unauthorized access</a:t>
            </a:r>
          </a:p>
        </p:txBody>
      </p:sp>
      <p:sp>
        <p:nvSpPr>
          <p:cNvPr id="79" name="TextBox 79"/>
          <p:cNvSpPr txBox="1"/>
          <p:nvPr/>
        </p:nvSpPr>
        <p:spPr>
          <a:xfrm>
            <a:off x="3201191" y="5495516"/>
            <a:ext cx="3223262" cy="815338"/>
          </a:xfrm>
          <a:prstGeom prst="rect">
            <a:avLst/>
          </a:prstGeom>
        </p:spPr>
        <p:txBody>
          <a:bodyPr lIns="0" tIns="0" rIns="0" bIns="0" rtlCol="0" anchor="t">
            <a:spAutoFit/>
          </a:bodyPr>
          <a:lstStyle/>
          <a:p>
            <a:pPr algn="ctr">
              <a:lnSpc>
                <a:spcPts val="3360"/>
              </a:lnSpc>
            </a:pPr>
            <a:r>
              <a:rPr lang="en-US" sz="2400">
                <a:solidFill>
                  <a:srgbClr val="FFFFFF"/>
                </a:solidFill>
                <a:latin typeface="Garet Bold"/>
                <a:ea typeface="Garet Bold"/>
                <a:cs typeface="Garet Bold"/>
                <a:sym typeface="Garet Bold"/>
              </a:rPr>
              <a:t>SECURE INTERNET CONNECTION</a:t>
            </a:r>
          </a:p>
        </p:txBody>
      </p:sp>
      <p:sp>
        <p:nvSpPr>
          <p:cNvPr id="80" name="TextBox 80"/>
          <p:cNvSpPr txBox="1"/>
          <p:nvPr/>
        </p:nvSpPr>
        <p:spPr>
          <a:xfrm>
            <a:off x="3377146" y="9347444"/>
            <a:ext cx="3077424" cy="763270"/>
          </a:xfrm>
          <a:prstGeom prst="rect">
            <a:avLst/>
          </a:prstGeom>
        </p:spPr>
        <p:txBody>
          <a:bodyPr lIns="0" tIns="0" rIns="0" bIns="0" rtlCol="0" anchor="t">
            <a:spAutoFit/>
          </a:bodyPr>
          <a:lstStyle/>
          <a:p>
            <a:pPr marL="0" lvl="0" indent="0" algn="ctr">
              <a:lnSpc>
                <a:spcPts val="3080"/>
              </a:lnSpc>
              <a:spcBef>
                <a:spcPct val="0"/>
              </a:spcBef>
            </a:pPr>
            <a:r>
              <a:rPr lang="en-US" sz="2200">
                <a:solidFill>
                  <a:srgbClr val="FFFFFF"/>
                </a:solidFill>
                <a:latin typeface="Garet Bold"/>
                <a:ea typeface="Garet Bold"/>
                <a:cs typeface="Garet Bold"/>
                <a:sym typeface="Garet Bold"/>
              </a:rPr>
              <a:t>MULTI-FACTOR AUTHENTICATION</a:t>
            </a:r>
          </a:p>
        </p:txBody>
      </p:sp>
      <p:sp>
        <p:nvSpPr>
          <p:cNvPr id="81" name="TextBox 81"/>
          <p:cNvSpPr txBox="1"/>
          <p:nvPr/>
        </p:nvSpPr>
        <p:spPr>
          <a:xfrm>
            <a:off x="3941467" y="13115103"/>
            <a:ext cx="2182882" cy="377191"/>
          </a:xfrm>
          <a:prstGeom prst="rect">
            <a:avLst/>
          </a:prstGeom>
        </p:spPr>
        <p:txBody>
          <a:bodyPr lIns="0" tIns="0" rIns="0" bIns="0" rtlCol="0" anchor="t">
            <a:spAutoFit/>
          </a:bodyPr>
          <a:lstStyle/>
          <a:p>
            <a:pPr marL="0" lvl="0" indent="0" algn="l">
              <a:lnSpc>
                <a:spcPts val="2970"/>
              </a:lnSpc>
            </a:pPr>
            <a:r>
              <a:rPr lang="en-US" sz="2700">
                <a:solidFill>
                  <a:srgbClr val="FFFFFF"/>
                </a:solidFill>
                <a:latin typeface="Garet Bold"/>
                <a:ea typeface="Garet Bold"/>
                <a:cs typeface="Garet Bold"/>
                <a:sym typeface="Garet Bold"/>
              </a:rPr>
              <a:t>ANTIVIRUS</a:t>
            </a:r>
          </a:p>
        </p:txBody>
      </p:sp>
      <p:sp>
        <p:nvSpPr>
          <p:cNvPr id="82" name="TextBox 82"/>
          <p:cNvSpPr txBox="1"/>
          <p:nvPr/>
        </p:nvSpPr>
        <p:spPr>
          <a:xfrm>
            <a:off x="1397925" y="17898985"/>
            <a:ext cx="5285521" cy="1249680"/>
          </a:xfrm>
          <a:prstGeom prst="rect">
            <a:avLst/>
          </a:prstGeom>
        </p:spPr>
        <p:txBody>
          <a:bodyPr lIns="0" tIns="0" rIns="0" bIns="0" rtlCol="0" anchor="t">
            <a:spAutoFit/>
          </a:bodyPr>
          <a:lstStyle/>
          <a:p>
            <a:pPr algn="l">
              <a:lnSpc>
                <a:spcPts val="2520"/>
              </a:lnSpc>
            </a:pPr>
            <a:r>
              <a:rPr lang="en-US" sz="1800">
                <a:solidFill>
                  <a:srgbClr val="000000"/>
                </a:solidFill>
                <a:latin typeface="Garet"/>
                <a:ea typeface="Garet"/>
                <a:cs typeface="Garet"/>
                <a:sym typeface="Garet"/>
              </a:rPr>
              <a:t>Regularly backing up data on external hard drives is essential for safeguarding important information and ensuring continuous access when needed.</a:t>
            </a:r>
          </a:p>
        </p:txBody>
      </p:sp>
      <p:sp>
        <p:nvSpPr>
          <p:cNvPr id="83" name="TextBox 83"/>
          <p:cNvSpPr txBox="1"/>
          <p:nvPr/>
        </p:nvSpPr>
        <p:spPr>
          <a:xfrm>
            <a:off x="3489645" y="17127917"/>
            <a:ext cx="2853010" cy="428626"/>
          </a:xfrm>
          <a:prstGeom prst="rect">
            <a:avLst/>
          </a:prstGeom>
        </p:spPr>
        <p:txBody>
          <a:bodyPr lIns="0" tIns="0" rIns="0" bIns="0" rtlCol="0" anchor="t">
            <a:spAutoFit/>
          </a:bodyPr>
          <a:lstStyle/>
          <a:p>
            <a:pPr marL="0" lvl="0" indent="0" algn="l">
              <a:lnSpc>
                <a:spcPts val="3300"/>
              </a:lnSpc>
              <a:spcBef>
                <a:spcPct val="0"/>
              </a:spcBef>
            </a:pPr>
            <a:r>
              <a:rPr lang="en-US" sz="3000">
                <a:solidFill>
                  <a:srgbClr val="FFFFFF"/>
                </a:solidFill>
                <a:latin typeface="Garet Bold"/>
                <a:ea typeface="Garet Bold"/>
                <a:cs typeface="Garet Bold"/>
                <a:sym typeface="Garet Bold"/>
              </a:rPr>
              <a:t>BACKUP DATA </a:t>
            </a:r>
          </a:p>
        </p:txBody>
      </p:sp>
      <p:sp>
        <p:nvSpPr>
          <p:cNvPr id="84" name="TextBox 84"/>
          <p:cNvSpPr txBox="1"/>
          <p:nvPr/>
        </p:nvSpPr>
        <p:spPr>
          <a:xfrm>
            <a:off x="8469864" y="6549769"/>
            <a:ext cx="5507471" cy="1461770"/>
          </a:xfrm>
          <a:prstGeom prst="rect">
            <a:avLst/>
          </a:prstGeom>
        </p:spPr>
        <p:txBody>
          <a:bodyPr lIns="0" tIns="0" rIns="0" bIns="0" rtlCol="0" anchor="t">
            <a:spAutoFit/>
          </a:bodyPr>
          <a:lstStyle/>
          <a:p>
            <a:pPr algn="l">
              <a:lnSpc>
                <a:spcPts val="2379"/>
              </a:lnSpc>
            </a:pPr>
            <a:r>
              <a:rPr lang="en-US" sz="1699">
                <a:solidFill>
                  <a:srgbClr val="000000"/>
                </a:solidFill>
                <a:latin typeface="Garet"/>
                <a:ea typeface="Garet"/>
                <a:cs typeface="Garet"/>
                <a:sym typeface="Garet"/>
              </a:rPr>
              <a:t>Strong passwords protect personal information, reduce the risk of unauthorized access, and maintain privacy. Is recommended to have password with minimum of 16 characters and should be changed every 60 days.</a:t>
            </a:r>
          </a:p>
        </p:txBody>
      </p:sp>
      <p:sp>
        <p:nvSpPr>
          <p:cNvPr id="85" name="TextBox 85"/>
          <p:cNvSpPr txBox="1"/>
          <p:nvPr/>
        </p:nvSpPr>
        <p:spPr>
          <a:xfrm>
            <a:off x="10292461" y="9920762"/>
            <a:ext cx="1711811" cy="422275"/>
          </a:xfrm>
          <a:prstGeom prst="rect">
            <a:avLst/>
          </a:prstGeom>
        </p:spPr>
        <p:txBody>
          <a:bodyPr lIns="0" tIns="0" rIns="0" bIns="0" rtlCol="0" anchor="t">
            <a:spAutoFit/>
          </a:bodyPr>
          <a:lstStyle/>
          <a:p>
            <a:pPr algn="l">
              <a:lnSpc>
                <a:spcPts val="3499"/>
              </a:lnSpc>
            </a:pPr>
            <a:r>
              <a:rPr lang="en-US" sz="2499">
                <a:solidFill>
                  <a:srgbClr val="FFFFFF"/>
                </a:solidFill>
                <a:latin typeface="Garet Bold"/>
                <a:ea typeface="Garet Bold"/>
                <a:cs typeface="Garet Bold"/>
                <a:sym typeface="Garet Bold"/>
              </a:rPr>
              <a:t>PHISHING</a:t>
            </a:r>
          </a:p>
        </p:txBody>
      </p:sp>
      <p:sp>
        <p:nvSpPr>
          <p:cNvPr id="86" name="TextBox 86"/>
          <p:cNvSpPr txBox="1"/>
          <p:nvPr/>
        </p:nvSpPr>
        <p:spPr>
          <a:xfrm>
            <a:off x="8469864" y="10655175"/>
            <a:ext cx="5285521" cy="672084"/>
          </a:xfrm>
          <a:prstGeom prst="rect">
            <a:avLst/>
          </a:prstGeom>
        </p:spPr>
        <p:txBody>
          <a:bodyPr lIns="0" tIns="0" rIns="0" bIns="0" rtlCol="0" anchor="t">
            <a:spAutoFit/>
          </a:bodyPr>
          <a:lstStyle/>
          <a:p>
            <a:pPr algn="l">
              <a:lnSpc>
                <a:spcPts val="2718"/>
              </a:lnSpc>
            </a:pPr>
            <a:r>
              <a:rPr lang="en-US" sz="1800">
                <a:solidFill>
                  <a:srgbClr val="000000"/>
                </a:solidFill>
                <a:latin typeface="Garet"/>
                <a:ea typeface="Garet"/>
                <a:cs typeface="Garet"/>
                <a:sym typeface="Garet"/>
              </a:rPr>
              <a:t>Ensure not clicking any suspicious links or opening unexpected attachments. </a:t>
            </a:r>
          </a:p>
        </p:txBody>
      </p:sp>
      <p:sp>
        <p:nvSpPr>
          <p:cNvPr id="87" name="TextBox 87"/>
          <p:cNvSpPr txBox="1"/>
          <p:nvPr/>
        </p:nvSpPr>
        <p:spPr>
          <a:xfrm>
            <a:off x="8469864" y="14102572"/>
            <a:ext cx="5285521" cy="1034415"/>
          </a:xfrm>
          <a:prstGeom prst="rect">
            <a:avLst/>
          </a:prstGeom>
        </p:spPr>
        <p:txBody>
          <a:bodyPr lIns="0" tIns="0" rIns="0" bIns="0" rtlCol="0" anchor="t">
            <a:spAutoFit/>
          </a:bodyPr>
          <a:lstStyle/>
          <a:p>
            <a:pPr algn="l">
              <a:lnSpc>
                <a:spcPts val="2790"/>
              </a:lnSpc>
            </a:pPr>
            <a:r>
              <a:rPr lang="en-US" sz="1800">
                <a:solidFill>
                  <a:srgbClr val="000000"/>
                </a:solidFill>
                <a:latin typeface="Garet"/>
                <a:ea typeface="Garet"/>
                <a:cs typeface="Garet"/>
                <a:sym typeface="Garet"/>
              </a:rPr>
              <a:t>Ensure that all software downloads are obtained from reputable and trusted sources to maintain security and reliability.</a:t>
            </a:r>
          </a:p>
        </p:txBody>
      </p:sp>
      <p:sp>
        <p:nvSpPr>
          <p:cNvPr id="88" name="TextBox 88"/>
          <p:cNvSpPr txBox="1"/>
          <p:nvPr/>
        </p:nvSpPr>
        <p:spPr>
          <a:xfrm>
            <a:off x="10205496" y="13411218"/>
            <a:ext cx="3747454" cy="377191"/>
          </a:xfrm>
          <a:prstGeom prst="rect">
            <a:avLst/>
          </a:prstGeom>
        </p:spPr>
        <p:txBody>
          <a:bodyPr lIns="0" tIns="0" rIns="0" bIns="0" rtlCol="0" anchor="t">
            <a:spAutoFit/>
          </a:bodyPr>
          <a:lstStyle/>
          <a:p>
            <a:pPr marL="0" lvl="0" indent="0" algn="l">
              <a:lnSpc>
                <a:spcPts val="2970"/>
              </a:lnSpc>
              <a:spcBef>
                <a:spcPct val="0"/>
              </a:spcBef>
            </a:pPr>
            <a:r>
              <a:rPr lang="en-US" sz="2700">
                <a:solidFill>
                  <a:srgbClr val="FFFFFF"/>
                </a:solidFill>
                <a:latin typeface="Garet Bold"/>
                <a:ea typeface="Garet Bold"/>
                <a:cs typeface="Garet Bold"/>
                <a:sym typeface="Garet Bold"/>
              </a:rPr>
              <a:t>SAFE DOWNLOAD </a:t>
            </a:r>
          </a:p>
        </p:txBody>
      </p:sp>
      <p:sp>
        <p:nvSpPr>
          <p:cNvPr id="89" name="TextBox 89"/>
          <p:cNvSpPr txBox="1"/>
          <p:nvPr/>
        </p:nvSpPr>
        <p:spPr>
          <a:xfrm>
            <a:off x="8469864" y="18081809"/>
            <a:ext cx="5285521" cy="935355"/>
          </a:xfrm>
          <a:prstGeom prst="rect">
            <a:avLst/>
          </a:prstGeom>
        </p:spPr>
        <p:txBody>
          <a:bodyPr lIns="0" tIns="0" rIns="0" bIns="0" rtlCol="0" anchor="t">
            <a:spAutoFit/>
          </a:bodyPr>
          <a:lstStyle/>
          <a:p>
            <a:pPr algn="l">
              <a:lnSpc>
                <a:spcPts val="2520"/>
              </a:lnSpc>
            </a:pPr>
            <a:r>
              <a:rPr lang="en-US" sz="1800" dirty="0">
                <a:solidFill>
                  <a:srgbClr val="000000"/>
                </a:solidFill>
                <a:latin typeface="Garet"/>
                <a:ea typeface="Garet"/>
                <a:cs typeface="Garet"/>
                <a:sym typeface="Garet"/>
              </a:rPr>
              <a:t>Do not share personal information publicly. Avoid posting sensitive details on social media to protect privacy and security.</a:t>
            </a:r>
          </a:p>
        </p:txBody>
      </p:sp>
      <p:sp>
        <p:nvSpPr>
          <p:cNvPr id="90" name="TextBox 90"/>
          <p:cNvSpPr txBox="1"/>
          <p:nvPr/>
        </p:nvSpPr>
        <p:spPr>
          <a:xfrm>
            <a:off x="10205496" y="16887182"/>
            <a:ext cx="2804456" cy="698500"/>
          </a:xfrm>
          <a:prstGeom prst="rect">
            <a:avLst/>
          </a:prstGeom>
        </p:spPr>
        <p:txBody>
          <a:bodyPr lIns="0" tIns="0" rIns="0" bIns="0" rtlCol="0" anchor="t">
            <a:spAutoFit/>
          </a:bodyPr>
          <a:lstStyle/>
          <a:p>
            <a:pPr algn="ctr">
              <a:lnSpc>
                <a:spcPts val="2749"/>
              </a:lnSpc>
            </a:pPr>
            <a:r>
              <a:rPr lang="en-US" sz="2499">
                <a:solidFill>
                  <a:srgbClr val="FFFFFF"/>
                </a:solidFill>
                <a:latin typeface="Garet Bold"/>
                <a:ea typeface="Garet Bold"/>
                <a:cs typeface="Garet Bold"/>
                <a:sym typeface="Garet Bold"/>
              </a:rPr>
              <a:t>PERSONAL </a:t>
            </a:r>
          </a:p>
          <a:p>
            <a:pPr marL="0" lvl="0" indent="0" algn="ctr">
              <a:lnSpc>
                <a:spcPts val="2749"/>
              </a:lnSpc>
              <a:spcBef>
                <a:spcPct val="0"/>
              </a:spcBef>
            </a:pPr>
            <a:r>
              <a:rPr lang="en-US" sz="2499">
                <a:solidFill>
                  <a:srgbClr val="FFFFFF"/>
                </a:solidFill>
                <a:latin typeface="Garet Bold"/>
                <a:ea typeface="Garet Bold"/>
                <a:cs typeface="Garet Bold"/>
                <a:sym typeface="Garet Bold"/>
              </a:rPr>
              <a:t>INFORMATION</a:t>
            </a:r>
          </a:p>
        </p:txBody>
      </p:sp>
      <p:sp>
        <p:nvSpPr>
          <p:cNvPr id="91" name="TextBox 91"/>
          <p:cNvSpPr txBox="1"/>
          <p:nvPr/>
        </p:nvSpPr>
        <p:spPr>
          <a:xfrm>
            <a:off x="10236919" y="5413317"/>
            <a:ext cx="3360108" cy="839396"/>
          </a:xfrm>
          <a:prstGeom prst="rect">
            <a:avLst/>
          </a:prstGeom>
        </p:spPr>
        <p:txBody>
          <a:bodyPr lIns="0" tIns="0" rIns="0" bIns="0" rtlCol="0" anchor="t">
            <a:spAutoFit/>
          </a:bodyPr>
          <a:lstStyle/>
          <a:p>
            <a:pPr algn="ctr">
              <a:lnSpc>
                <a:spcPts val="3437"/>
              </a:lnSpc>
            </a:pPr>
            <a:r>
              <a:rPr lang="en-US" sz="2455">
                <a:solidFill>
                  <a:srgbClr val="FFFFFF"/>
                </a:solidFill>
                <a:latin typeface="Garet Bold"/>
                <a:ea typeface="Garet Bold"/>
                <a:cs typeface="Garet Bold"/>
                <a:sym typeface="Garet Bold"/>
              </a:rPr>
              <a:t>STRONG PASSWORDS</a:t>
            </a:r>
          </a:p>
        </p:txBody>
      </p:sp>
      <p:sp>
        <p:nvSpPr>
          <p:cNvPr id="92" name="TextBox 92"/>
          <p:cNvSpPr txBox="1"/>
          <p:nvPr/>
        </p:nvSpPr>
        <p:spPr>
          <a:xfrm>
            <a:off x="916685" y="19822041"/>
            <a:ext cx="8276321" cy="1293846"/>
          </a:xfrm>
          <a:prstGeom prst="rect">
            <a:avLst/>
          </a:prstGeom>
        </p:spPr>
        <p:txBody>
          <a:bodyPr lIns="0" tIns="0" rIns="0" bIns="0" rtlCol="0" anchor="t">
            <a:spAutoFit/>
          </a:bodyPr>
          <a:lstStyle/>
          <a:p>
            <a:pPr algn="l">
              <a:lnSpc>
                <a:spcPts val="1053"/>
              </a:lnSpc>
            </a:pPr>
            <a:endParaRPr dirty="0"/>
          </a:p>
          <a:p>
            <a:pPr algn="l">
              <a:lnSpc>
                <a:spcPts val="1053"/>
              </a:lnSpc>
            </a:pPr>
            <a:r>
              <a:rPr lang="en-US" sz="752" dirty="0">
                <a:solidFill>
                  <a:srgbClr val="000000"/>
                </a:solidFill>
                <a:latin typeface="Garet"/>
                <a:ea typeface="Garet"/>
                <a:cs typeface="Garet"/>
                <a:sym typeface="Garet"/>
              </a:rPr>
              <a:t>REFERENCES:</a:t>
            </a:r>
          </a:p>
          <a:p>
            <a:pPr algn="l">
              <a:lnSpc>
                <a:spcPts val="1053"/>
              </a:lnSpc>
            </a:pPr>
            <a:endParaRPr lang="en-US" sz="752" dirty="0">
              <a:solidFill>
                <a:srgbClr val="000000"/>
              </a:solidFill>
              <a:latin typeface="Garet"/>
              <a:ea typeface="Garet"/>
              <a:cs typeface="Garet"/>
              <a:sym typeface="Garet"/>
            </a:endParaRPr>
          </a:p>
          <a:p>
            <a:pPr algn="l">
              <a:lnSpc>
                <a:spcPts val="1053"/>
              </a:lnSpc>
              <a:spcBef>
                <a:spcPct val="0"/>
              </a:spcBef>
            </a:pPr>
            <a:r>
              <a:rPr lang="en-US" sz="752" dirty="0">
                <a:solidFill>
                  <a:srgbClr val="000000"/>
                </a:solidFill>
                <a:latin typeface="Garet"/>
                <a:ea typeface="Garet"/>
                <a:cs typeface="Garet"/>
                <a:sym typeface="Garet"/>
              </a:rPr>
              <a:t>YOUR TRAININGABC (PRODUCER), &amp; . (2018). CYBER SECURITY FOR EMPLOYEES. [VIDEO/DVD] TRAININGABC. RETRIEVED FROM HTTPS://VIDEO.ALEXANDERSTREET.COM/WATCH/CYBERSECURITY-FOR-EMPLOYEES </a:t>
            </a:r>
          </a:p>
          <a:p>
            <a:pPr algn="l">
              <a:lnSpc>
                <a:spcPts val="1053"/>
              </a:lnSpc>
              <a:spcBef>
                <a:spcPct val="0"/>
              </a:spcBef>
            </a:pPr>
            <a:endParaRPr lang="en-US" sz="752" dirty="0">
              <a:solidFill>
                <a:srgbClr val="000000"/>
              </a:solidFill>
              <a:latin typeface="Garet"/>
              <a:ea typeface="Garet"/>
              <a:cs typeface="Garet"/>
              <a:sym typeface="Garet"/>
            </a:endParaRPr>
          </a:p>
          <a:p>
            <a:pPr algn="l">
              <a:lnSpc>
                <a:spcPts val="1053"/>
              </a:lnSpc>
              <a:spcBef>
                <a:spcPct val="0"/>
              </a:spcBef>
            </a:pPr>
            <a:r>
              <a:rPr lang="en-US" sz="752" dirty="0">
                <a:solidFill>
                  <a:srgbClr val="000000"/>
                </a:solidFill>
                <a:latin typeface="Garet"/>
                <a:ea typeface="Garet"/>
                <a:cs typeface="Garet"/>
                <a:sym typeface="Garet"/>
              </a:rPr>
              <a:t> DIPTIBEN GHELANI. CYBER SECURITY, CYBER THREATS, IMPLICATIONS AND FUTURE PERSPECTIVES: A REVIEW. TECHRXIV. SEPTEMBER 22, 2022. </a:t>
            </a:r>
          </a:p>
          <a:p>
            <a:pPr algn="l">
              <a:lnSpc>
                <a:spcPts val="1053"/>
              </a:lnSpc>
              <a:spcBef>
                <a:spcPct val="0"/>
              </a:spcBef>
            </a:pPr>
            <a:endParaRPr lang="en-US" sz="752" dirty="0">
              <a:solidFill>
                <a:srgbClr val="000000"/>
              </a:solidFill>
              <a:latin typeface="Garet"/>
              <a:ea typeface="Garet"/>
              <a:cs typeface="Garet"/>
              <a:sym typeface="Garet"/>
            </a:endParaRPr>
          </a:p>
          <a:p>
            <a:pPr algn="l">
              <a:lnSpc>
                <a:spcPts val="1053"/>
              </a:lnSpc>
              <a:spcBef>
                <a:spcPct val="0"/>
              </a:spcBef>
            </a:pPr>
            <a:r>
              <a:rPr lang="en-US" sz="752" dirty="0">
                <a:solidFill>
                  <a:srgbClr val="000000"/>
                </a:solidFill>
                <a:latin typeface="Garet"/>
                <a:ea typeface="Garet"/>
                <a:cs typeface="Garet"/>
                <a:sym typeface="Garet"/>
              </a:rPr>
              <a:t>ASLAN, Ö.; AKTUĞ, S.S.; OZKAN-OKAY, M.; YILMAZ, A.A.; AKIN, E. A COMPREHENSIVE REVIEW OF CYBER SECURITY VULNERABILITIES, THREATS, ATTACKS, AND SOLUTIONS. ELECTRONICS 2023, 12, 1333. HTTPS://DOI.ORG/10.3390/ELECTRONICS12061333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332</Words>
  <Application>Microsoft Office PowerPoint</Application>
  <PresentationFormat>Custom</PresentationFormat>
  <Paragraphs>35</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Garet</vt:lpstr>
      <vt:lpstr>Garet Heavy</vt:lpstr>
      <vt:lpstr>Garet Bold</vt:lpstr>
      <vt:lpstr>Calibri</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 digital safety</dc:title>
  <dc:creator>F&amp;B Coordinator - InterContinental London - The O2 FB3</dc:creator>
  <cp:lastModifiedBy>Jossett Hector</cp:lastModifiedBy>
  <cp:revision>3</cp:revision>
  <dcterms:created xsi:type="dcterms:W3CDTF">2006-08-16T00:00:00Z</dcterms:created>
  <dcterms:modified xsi:type="dcterms:W3CDTF">2024-08-02T10:25:24Z</dcterms:modified>
  <dc:identifier>DAGMdlsszwo</dc:identifier>
</cp:coreProperties>
</file>