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4" r:id="rId16"/>
    <p:sldId id="276" r:id="rId17"/>
    <p:sldId id="268" r:id="rId18"/>
    <p:sldId id="271" r:id="rId19"/>
    <p:sldId id="275" r:id="rId20"/>
    <p:sldId id="270" r:id="rId21"/>
    <p:sldId id="272" r:id="rId22"/>
    <p:sldId id="278" r:id="rId23"/>
    <p:sldId id="279"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E3F1"/>
    <a:srgbClr val="47C4DD"/>
    <a:srgbClr val="6BAEEB"/>
    <a:srgbClr val="59D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6FCFC7-A1D1-49E9-81F7-A8D31C7BDA75}" v="9965" dt="2022-07-24T02:37:17.6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55" autoAdjust="0"/>
    <p:restoredTop sz="86188" autoAdjust="0"/>
  </p:normalViewPr>
  <p:slideViewPr>
    <p:cSldViewPr snapToGrid="0">
      <p:cViewPr varScale="1">
        <p:scale>
          <a:sx n="67" d="100"/>
          <a:sy n="67" d="100"/>
        </p:scale>
        <p:origin x="1018" y="58"/>
      </p:cViewPr>
      <p:guideLst/>
    </p:cSldViewPr>
  </p:slideViewPr>
  <p:outlineViewPr>
    <p:cViewPr>
      <p:scale>
        <a:sx n="33" d="100"/>
        <a:sy n="33" d="100"/>
      </p:scale>
      <p:origin x="0" y="-341"/>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5.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4.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5" Type="http://schemas.openxmlformats.org/officeDocument/2006/relationships/slide" Target="slides/slide18.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44C72-DB5E-43A5-89AA-372A38F90A86}"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2922-533A-4256-A911-087AB7FAF06A}" type="slidenum">
              <a:rPr lang="en-GB" smtClean="0"/>
              <a:t>‹#›</a:t>
            </a:fld>
            <a:endParaRPr lang="en-GB"/>
          </a:p>
        </p:txBody>
      </p:sp>
    </p:spTree>
    <p:extLst>
      <p:ext uri="{BB962C8B-B14F-4D97-AF65-F5344CB8AC3E}">
        <p14:creationId xmlns:p14="http://schemas.microsoft.com/office/powerpoint/2010/main" val="279743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communicate</a:t>
            </a:r>
          </a:p>
        </p:txBody>
      </p:sp>
      <p:sp>
        <p:nvSpPr>
          <p:cNvPr id="4" name="Slide Number Placeholder 3"/>
          <p:cNvSpPr>
            <a:spLocks noGrp="1"/>
          </p:cNvSpPr>
          <p:nvPr>
            <p:ph type="sldNum" sz="quarter" idx="5"/>
          </p:nvPr>
        </p:nvSpPr>
        <p:spPr/>
        <p:txBody>
          <a:bodyPr/>
          <a:lstStyle/>
          <a:p>
            <a:fld id="{EDCD2922-533A-4256-A911-087AB7FAF06A}" type="slidenum">
              <a:rPr lang="en-GB" smtClean="0"/>
              <a:t>4</a:t>
            </a:fld>
            <a:endParaRPr lang="en-GB"/>
          </a:p>
        </p:txBody>
      </p:sp>
    </p:spTree>
    <p:extLst>
      <p:ext uri="{BB962C8B-B14F-4D97-AF65-F5344CB8AC3E}">
        <p14:creationId xmlns:p14="http://schemas.microsoft.com/office/powerpoint/2010/main" val="64630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5</a:t>
            </a:fld>
            <a:endParaRPr lang="en-GB"/>
          </a:p>
        </p:txBody>
      </p:sp>
    </p:spTree>
    <p:extLst>
      <p:ext uri="{BB962C8B-B14F-4D97-AF65-F5344CB8AC3E}">
        <p14:creationId xmlns:p14="http://schemas.microsoft.com/office/powerpoint/2010/main" val="39461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8</a:t>
            </a:fld>
            <a:endParaRPr lang="en-GB"/>
          </a:p>
        </p:txBody>
      </p:sp>
    </p:spTree>
    <p:extLst>
      <p:ext uri="{BB962C8B-B14F-4D97-AF65-F5344CB8AC3E}">
        <p14:creationId xmlns:p14="http://schemas.microsoft.com/office/powerpoint/2010/main" val="1486723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a:t>
            </a:r>
            <a:r>
              <a:rPr lang="en-GB" baseline="0" dirty="0"/>
              <a:t> does not account for any noise/interruption.</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10</a:t>
            </a:fld>
            <a:endParaRPr lang="en-GB"/>
          </a:p>
        </p:txBody>
      </p:sp>
    </p:spTree>
    <p:extLst>
      <p:ext uri="{BB962C8B-B14F-4D97-AF65-F5344CB8AC3E}">
        <p14:creationId xmlns:p14="http://schemas.microsoft.com/office/powerpoint/2010/main" val="3232285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 Letters, meetings</a:t>
            </a:r>
          </a:p>
          <a:p>
            <a:r>
              <a:rPr lang="en-GB" dirty="0"/>
              <a:t>Informal – Text messages, phone conversations</a:t>
            </a:r>
          </a:p>
          <a:p>
            <a:r>
              <a:rPr lang="en-GB" dirty="0"/>
              <a:t>Unofficial – Social</a:t>
            </a:r>
            <a:r>
              <a:rPr lang="en-GB" baseline="0" dirty="0"/>
              <a:t> Media</a:t>
            </a:r>
            <a:endParaRPr lang="en-GB" dirty="0"/>
          </a:p>
          <a:p>
            <a:endParaRPr lang="en-GB" dirty="0"/>
          </a:p>
          <a:p>
            <a:r>
              <a:rPr lang="en-GB" dirty="0"/>
              <a:t>Channels</a:t>
            </a:r>
            <a:r>
              <a:rPr lang="en-GB" baseline="0" dirty="0"/>
              <a:t> are the path through which information travels until it reaches its destination - which is the recipient. </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15</a:t>
            </a:fld>
            <a:endParaRPr lang="en-GB"/>
          </a:p>
        </p:txBody>
      </p:sp>
    </p:spTree>
    <p:extLst>
      <p:ext uri="{BB962C8B-B14F-4D97-AF65-F5344CB8AC3E}">
        <p14:creationId xmlns:p14="http://schemas.microsoft.com/office/powerpoint/2010/main" val="327180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4A07-C85E-C3EB-91E5-F5D4876ABF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2F2AB2-3B00-B62D-EACF-4ABF6E4F1D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42303-572D-A4BB-BC75-C5E749238BB4}"/>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1E2C0F37-7102-6AB3-D257-EB0766C93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B7A4C-657E-3035-9894-8E99ACF639B0}"/>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0512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67A4-1F7B-3D03-4779-88BD32BFA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B78AF-74E3-E5C3-4299-59A9FE418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0EE88-83BA-0D83-4AE4-26180724C61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AFFC4C44-80EB-4453-F31F-9B25C14B3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21407-66A0-8F10-9C13-B72B5B210407}"/>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46378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0AA3-3D34-C192-2944-0C84BEBB9A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3AD66E-9FEF-F210-E3B9-53924DA54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B91B80-9888-B110-F8F7-54EE6D509EC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A656A04-7C36-5607-8214-D468AEE0C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5FD46-2A7B-528F-CF5E-E7B0475179FD}"/>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9783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6EC-6DAB-BD4F-A1CB-552F510513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5E87-E3B3-644F-A0CF-3F9ABBDD0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4B08DD-E1A2-BB2B-19AD-3AAF8DBA75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E41D6-660A-FC99-F107-960A429929E1}"/>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D56E418B-4E8B-F300-A0B1-621B71445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274600-F66B-75AC-9E68-0F67E778971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07722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DDC1-F53A-1737-F185-143F61C14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0509F6-CAF6-09E9-699E-BBF9B8A1B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EFADA3-3158-4C87-B990-D96BFAC4D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3DF849-6E10-DF90-CB6B-8D747661F4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995AD5-8BED-46C8-CF6E-D3180023E7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988F7-AD30-80B5-49EB-310BA606F426}"/>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8" name="Footer Placeholder 7">
            <a:extLst>
              <a:ext uri="{FF2B5EF4-FFF2-40B4-BE49-F238E27FC236}">
                <a16:creationId xmlns:a16="http://schemas.microsoft.com/office/drawing/2014/main" id="{77A52987-6FD4-7EB5-4E99-5ED645CC39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847469-77D6-AA9D-F26C-015A01B176D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615624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862E-1D86-A402-868B-6E7AD7865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1BEFF5-4D53-1CA4-88ED-E654EAFD4133}"/>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4" name="Footer Placeholder 3">
            <a:extLst>
              <a:ext uri="{FF2B5EF4-FFF2-40B4-BE49-F238E27FC236}">
                <a16:creationId xmlns:a16="http://schemas.microsoft.com/office/drawing/2014/main" id="{78A5AABE-8051-53E8-DAB1-4052F1B248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0AA600-BBFA-3192-0520-A287AABBA98C}"/>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994215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96887-149F-4140-68AC-C199C6D3A80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3" name="Footer Placeholder 2">
            <a:extLst>
              <a:ext uri="{FF2B5EF4-FFF2-40B4-BE49-F238E27FC236}">
                <a16:creationId xmlns:a16="http://schemas.microsoft.com/office/drawing/2014/main" id="{F8DFA7BC-27FC-98D9-F971-905F4C42B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89C4A8-66E3-FB8E-C1B4-0A6708BEEB2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95924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049D-E20D-243B-8CA6-800FA83C7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2468BA-91AF-BEA2-B154-748301666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2E9E4E-06F8-CDB3-EEFA-A480FBFA0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7A5F40-1D29-92F5-61AE-C282B704BE1D}"/>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235F7085-7F69-79D6-1FA4-2E219728E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6F261-CED9-351D-0A67-73A32DDA064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0186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1030-7E68-88FD-2675-6DAEE34F8F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F7CB9F-68A0-5B49-46A4-5C0F122D93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AC2BFA-391B-162F-5E97-C8F58FBE3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6A6C0E-4F80-41E2-7F42-6FB3208265C0}"/>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48C6FC12-8BC7-485B-D5FA-31086ECC4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3BBCD-6FF3-D5E0-C22F-AAFA84A45572}"/>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312638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CA5AD-DBA5-8480-165B-C84F0751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D4EAD-81B5-62F7-1429-86F6B9F804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A89B2-C9E8-FCB5-3C44-2F274F18C49E}"/>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CEA5EF1-28AD-2696-C109-835147F3D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80389-B57C-3641-3247-32F9A8740C8F}"/>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35737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1ED6E-B7E3-7D4F-3B25-A2A3617023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3CD8EA-852F-87FD-AEB0-60280AD48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32C4F-D6CA-16E2-C2D4-750A0D8431F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5CB86B6A-36EE-0479-4FB5-82CDBAD28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2B8BC-41B0-2D0E-6DBC-CD9E3E87A3A8}"/>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84965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EE282-6F22-D9AA-045E-47FCBE086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DADAF5-A97D-2C6C-8546-A9BDCD287E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A91D9-4B2C-3620-18F5-2D0E83770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844551EA-CA2D-ABA0-7D86-1EBCA7E013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476E2-5558-E80C-3C60-9E569B5E42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6F54C9-D48F-447C-8972-6ED073B2A44A}" type="slidenum">
              <a:rPr lang="en-GB" smtClean="0"/>
              <a:t>‹#›</a:t>
            </a:fld>
            <a:endParaRPr lang="en-GB"/>
          </a:p>
        </p:txBody>
      </p:sp>
    </p:spTree>
    <p:extLst>
      <p:ext uri="{BB962C8B-B14F-4D97-AF65-F5344CB8AC3E}">
        <p14:creationId xmlns:p14="http://schemas.microsoft.com/office/powerpoint/2010/main" val="51791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news.euspert.com/improve-communication-skills-get-point/"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wallpaperflare.com/search?wallpaper=Lawyer"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7" descr="Close up of two people holding hands">
            <a:extLst>
              <a:ext uri="{FF2B5EF4-FFF2-40B4-BE49-F238E27FC236}">
                <a16:creationId xmlns:a16="http://schemas.microsoft.com/office/drawing/2014/main" id="{2710A8D5-90B0-842C-859E-FFC0B897F837}"/>
              </a:ext>
            </a:extLst>
          </p:cNvPr>
          <p:cNvPicPr>
            <a:picLocks noChangeAspect="1"/>
          </p:cNvPicPr>
          <p:nvPr/>
        </p:nvPicPr>
        <p:blipFill rotWithShape="1">
          <a:blip r:embed="rId2">
            <a:extLst>
              <a:ext uri="{28A0092B-C50C-407E-A947-70E740481C1C}">
                <a14:useLocalDpi xmlns:a14="http://schemas.microsoft.com/office/drawing/2010/main" val="0"/>
              </a:ext>
            </a:extLst>
          </a:blip>
          <a:srcRect l="24756" r="2937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itle 11">
            <a:extLst>
              <a:ext uri="{FF2B5EF4-FFF2-40B4-BE49-F238E27FC236}">
                <a16:creationId xmlns:a16="http://schemas.microsoft.com/office/drawing/2014/main" id="{46361E77-91E9-2E4B-7638-37F64E5323DA}"/>
              </a:ext>
            </a:extLst>
          </p:cNvPr>
          <p:cNvSpPr>
            <a:spLocks noGrp="1"/>
          </p:cNvSpPr>
          <p:nvPr>
            <p:ph type="ctrTitle"/>
          </p:nvPr>
        </p:nvSpPr>
        <p:spPr>
          <a:xfrm>
            <a:off x="0" y="0"/>
            <a:ext cx="1680210" cy="572453"/>
          </a:xfrm>
        </p:spPr>
        <p:txBody>
          <a:bodyPr>
            <a:normAutofit/>
          </a:bodyPr>
          <a:lstStyle/>
          <a:p>
            <a:r>
              <a:rPr lang="en-GB" sz="2400" dirty="0">
                <a:latin typeface="Arial" panose="020B0604020202020204" pitchFamily="34" charset="0"/>
                <a:cs typeface="Arial" panose="020B0604020202020204" pitchFamily="34" charset="0"/>
              </a:rPr>
              <a:t>Title Page</a:t>
            </a:r>
          </a:p>
        </p:txBody>
      </p:sp>
      <p:cxnSp>
        <p:nvCxnSpPr>
          <p:cNvPr id="13" name="Straight Connector 12">
            <a:extLst>
              <a:ext uri="{FF2B5EF4-FFF2-40B4-BE49-F238E27FC236}">
                <a16:creationId xmlns:a16="http://schemas.microsoft.com/office/drawing/2014/main" id="{94720B5C-8F57-20A0-86F2-12D6865F4C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4275974-3A20-31B0-58A8-3365C9E2D661}"/>
              </a:ext>
            </a:extLst>
          </p:cNvPr>
          <p:cNvSpPr txBox="1"/>
          <p:nvPr/>
        </p:nvSpPr>
        <p:spPr>
          <a:xfrm>
            <a:off x="320040" y="994410"/>
            <a:ext cx="4446270" cy="3365024"/>
          </a:xfrm>
          <a:prstGeom prst="rect">
            <a:avLst/>
          </a:prstGeom>
          <a:noFill/>
        </p:spPr>
        <p:txBody>
          <a:bodyPr wrap="square" lIns="91440" tIns="45720" rIns="91440" bIns="45720" rtlCol="0" anchor="t">
            <a:spAutoFit/>
          </a:bodyPr>
          <a:lstStyle/>
          <a:p>
            <a:pPr>
              <a:lnSpc>
                <a:spcPct val="150000"/>
              </a:lnSpc>
            </a:pPr>
            <a:r>
              <a:rPr lang="en-GB">
                <a:latin typeface="Arial"/>
                <a:cs typeface="Arial"/>
              </a:rPr>
              <a:t>BMSW4002 - Effective Teamwork and Communication</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a:latin typeface="Arial"/>
                <a:cs typeface="Arial"/>
              </a:rPr>
              <a:t>Lecturer – Joanne Davies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a:latin typeface="Arial"/>
                <a:cs typeface="Arial"/>
              </a:rPr>
              <a:t>Borimir Petkov 2118523</a:t>
            </a:r>
          </a:p>
          <a:p>
            <a:pPr>
              <a:lnSpc>
                <a:spcPct val="150000"/>
              </a:lnSpc>
            </a:pPr>
            <a:r>
              <a:rPr lang="en-GB">
                <a:latin typeface="Arial"/>
                <a:cs typeface="Arial"/>
              </a:rPr>
              <a:t>Cosmina </a:t>
            </a:r>
            <a:r>
              <a:rPr lang="en-GB" err="1">
                <a:latin typeface="Arial"/>
                <a:cs typeface="Arial"/>
              </a:rPr>
              <a:t>Lemnariu</a:t>
            </a:r>
            <a:r>
              <a:rPr lang="en-GB">
                <a:latin typeface="Arial"/>
                <a:cs typeface="Arial"/>
              </a:rPr>
              <a:t> 2119068</a:t>
            </a:r>
          </a:p>
          <a:p>
            <a:pPr>
              <a:lnSpc>
                <a:spcPct val="150000"/>
              </a:lnSpc>
            </a:pPr>
            <a:r>
              <a:rPr lang="en-GB">
                <a:latin typeface="Arial"/>
                <a:cs typeface="Arial"/>
              </a:rPr>
              <a:t>Ishrat Rehman 2118374</a:t>
            </a:r>
          </a:p>
        </p:txBody>
      </p:sp>
    </p:spTree>
    <p:extLst>
      <p:ext uri="{BB962C8B-B14F-4D97-AF65-F5344CB8AC3E}">
        <p14:creationId xmlns:p14="http://schemas.microsoft.com/office/powerpoint/2010/main" val="222035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248E8-F9A3-9BDC-595C-D2B11422EFB5}"/>
              </a:ext>
            </a:extLst>
          </p:cNvPr>
          <p:cNvSpPr>
            <a:spLocks noGrp="1"/>
          </p:cNvSpPr>
          <p:nvPr>
            <p:ph type="title" idx="4294967295"/>
          </p:nvPr>
        </p:nvSpPr>
        <p:spPr>
          <a:xfrm>
            <a:off x="0" y="0"/>
            <a:ext cx="10515600" cy="604838"/>
          </a:xfrm>
        </p:spPr>
        <p:txBody>
          <a:bodyPr/>
          <a:lstStyle/>
          <a:p>
            <a:r>
              <a:rPr lang="en-GB" sz="2400" dirty="0">
                <a:latin typeface="Arial" panose="020B0604020202020204" pitchFamily="34" charset="0"/>
                <a:cs typeface="Arial" panose="020B0604020202020204" pitchFamily="34" charset="0"/>
              </a:rPr>
              <a:t>Contents Page</a:t>
            </a:r>
          </a:p>
        </p:txBody>
      </p:sp>
      <p:cxnSp>
        <p:nvCxnSpPr>
          <p:cNvPr id="5" name="Straight Connector 4">
            <a:extLst>
              <a:ext uri="{FF2B5EF4-FFF2-40B4-BE49-F238E27FC236}">
                <a16:creationId xmlns:a16="http://schemas.microsoft.com/office/drawing/2014/main" id="{29BF5DB0-6132-6506-160D-84F7CDCF2D54}"/>
              </a:ext>
            </a:extLst>
          </p:cNvPr>
          <p:cNvCxnSpPr>
            <a:endCxn id="3" idx="2"/>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aphicFrame>
        <p:nvGraphicFramePr>
          <p:cNvPr id="10" name="Table 10">
            <a:extLst>
              <a:ext uri="{FF2B5EF4-FFF2-40B4-BE49-F238E27FC236}">
                <a16:creationId xmlns:a16="http://schemas.microsoft.com/office/drawing/2014/main" id="{F6947542-EA18-D3CB-6033-0146C4E3CFA6}"/>
              </a:ext>
            </a:extLst>
          </p:cNvPr>
          <p:cNvGraphicFramePr>
            <a:graphicFrameLocks noGrp="1"/>
          </p:cNvGraphicFramePr>
          <p:nvPr>
            <p:extLst>
              <p:ext uri="{D42A27DB-BD31-4B8C-83A1-F6EECF244321}">
                <p14:modId xmlns:p14="http://schemas.microsoft.com/office/powerpoint/2010/main" val="1977021795"/>
              </p:ext>
            </p:extLst>
          </p:nvPr>
        </p:nvGraphicFramePr>
        <p:xfrm>
          <a:off x="340360" y="719666"/>
          <a:ext cx="6289040" cy="5812632"/>
        </p:xfrm>
        <a:graphic>
          <a:graphicData uri="http://schemas.openxmlformats.org/drawingml/2006/table">
            <a:tbl>
              <a:tblPr firstRow="1" bandRow="1">
                <a:tableStyleId>{3B4B98B0-60AC-42C2-AFA5-B58CD77FA1E5}</a:tableStyleId>
              </a:tblPr>
              <a:tblGrid>
                <a:gridCol w="6289040">
                  <a:extLst>
                    <a:ext uri="{9D8B030D-6E8A-4147-A177-3AD203B41FA5}">
                      <a16:colId xmlns:a16="http://schemas.microsoft.com/office/drawing/2014/main" val="1095359321"/>
                    </a:ext>
                  </a:extLst>
                </a:gridCol>
              </a:tblGrid>
              <a:tr h="322924">
                <a:tc>
                  <a:txBody>
                    <a:bodyPr/>
                    <a:lstStyle/>
                    <a:p>
                      <a:r>
                        <a:rPr lang="en-GB" sz="1400" b="1" dirty="0">
                          <a:latin typeface="Arial" panose="020B0604020202020204" pitchFamily="34" charset="0"/>
                          <a:cs typeface="Arial" panose="020B0604020202020204" pitchFamily="34" charset="0"/>
                        </a:rPr>
                        <a:t>Title Page</a:t>
                      </a:r>
                    </a:p>
                  </a:txBody>
                  <a:tcPr/>
                </a:tc>
                <a:extLst>
                  <a:ext uri="{0D108BD9-81ED-4DB2-BD59-A6C34878D82A}">
                    <a16:rowId xmlns:a16="http://schemas.microsoft.com/office/drawing/2014/main" val="3559161223"/>
                  </a:ext>
                </a:extLst>
              </a:tr>
              <a:tr h="322924">
                <a:tc>
                  <a:txBody>
                    <a:bodyPr/>
                    <a:lstStyle/>
                    <a:p>
                      <a:r>
                        <a:rPr lang="en-GB" sz="1400" b="1" dirty="0">
                          <a:latin typeface="Arial" panose="020B0604020202020204" pitchFamily="34" charset="0"/>
                          <a:cs typeface="Arial" panose="020B0604020202020204" pitchFamily="34" charset="0"/>
                        </a:rPr>
                        <a:t>Contents Page</a:t>
                      </a:r>
                    </a:p>
                  </a:txBody>
                  <a:tcPr/>
                </a:tc>
                <a:extLst>
                  <a:ext uri="{0D108BD9-81ED-4DB2-BD59-A6C34878D82A}">
                    <a16:rowId xmlns:a16="http://schemas.microsoft.com/office/drawing/2014/main" val="3316850796"/>
                  </a:ext>
                </a:extLst>
              </a:tr>
              <a:tr h="322924">
                <a:tc>
                  <a:txBody>
                    <a:bodyPr/>
                    <a:lstStyle/>
                    <a:p>
                      <a:r>
                        <a:rPr lang="en-GB" sz="1400" b="1" dirty="0">
                          <a:latin typeface="Arial" panose="020B0604020202020204" pitchFamily="34" charset="0"/>
                          <a:cs typeface="Arial" panose="020B0604020202020204" pitchFamily="34" charset="0"/>
                        </a:rPr>
                        <a:t>Introduction</a:t>
                      </a:r>
                    </a:p>
                  </a:txBody>
                  <a:tcPr/>
                </a:tc>
                <a:extLst>
                  <a:ext uri="{0D108BD9-81ED-4DB2-BD59-A6C34878D82A}">
                    <a16:rowId xmlns:a16="http://schemas.microsoft.com/office/drawing/2014/main" val="3038575951"/>
                  </a:ext>
                </a:extLst>
              </a:tr>
              <a:tr h="322924">
                <a:tc>
                  <a:txBody>
                    <a:bodyPr/>
                    <a:lstStyle/>
                    <a:p>
                      <a:r>
                        <a:rPr lang="en-GB" sz="1400" b="1" dirty="0">
                          <a:latin typeface="Arial" panose="020B0604020202020204" pitchFamily="34" charset="0"/>
                          <a:cs typeface="Arial" panose="020B0604020202020204" pitchFamily="34" charset="0"/>
                        </a:rPr>
                        <a:t>What is Communication?</a:t>
                      </a:r>
                    </a:p>
                  </a:txBody>
                  <a:tcPr/>
                </a:tc>
                <a:extLst>
                  <a:ext uri="{0D108BD9-81ED-4DB2-BD59-A6C34878D82A}">
                    <a16:rowId xmlns:a16="http://schemas.microsoft.com/office/drawing/2014/main" val="2149173486"/>
                  </a:ext>
                </a:extLst>
              </a:tr>
              <a:tr h="322924">
                <a:tc>
                  <a:txBody>
                    <a:bodyPr/>
                    <a:lstStyle/>
                    <a:p>
                      <a:r>
                        <a:rPr lang="en-GB" sz="1400" b="1" dirty="0">
                          <a:latin typeface="Arial" panose="020B0604020202020204" pitchFamily="34" charset="0"/>
                          <a:cs typeface="Arial" panose="020B0604020202020204" pitchFamily="34" charset="0"/>
                        </a:rPr>
                        <a:t>What is Effective</a:t>
                      </a:r>
                      <a:r>
                        <a:rPr lang="en-GB" sz="1400" b="1" baseline="0" dirty="0">
                          <a:latin typeface="Arial" panose="020B0604020202020204" pitchFamily="34" charset="0"/>
                          <a:cs typeface="Arial" panose="020B0604020202020204" pitchFamily="34" charset="0"/>
                        </a:rPr>
                        <a:t>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4788307"/>
                  </a:ext>
                </a:extLst>
              </a:tr>
              <a:tr h="322924">
                <a:tc>
                  <a:txBody>
                    <a:bodyPr/>
                    <a:lstStyle/>
                    <a:p>
                      <a:r>
                        <a:rPr lang="en-GB" sz="1400" b="1" dirty="0">
                          <a:latin typeface="Arial" panose="020B0604020202020204" pitchFamily="34" charset="0"/>
                          <a:cs typeface="Arial" panose="020B0604020202020204" pitchFamily="34" charset="0"/>
                        </a:rPr>
                        <a:t>Benefits of Effective Communication</a:t>
                      </a:r>
                    </a:p>
                  </a:txBody>
                  <a:tcPr/>
                </a:tc>
                <a:extLst>
                  <a:ext uri="{0D108BD9-81ED-4DB2-BD59-A6C34878D82A}">
                    <a16:rowId xmlns:a16="http://schemas.microsoft.com/office/drawing/2014/main" val="2827362349"/>
                  </a:ext>
                </a:extLst>
              </a:tr>
              <a:tr h="322924">
                <a:tc>
                  <a:txBody>
                    <a:bodyPr/>
                    <a:lstStyle/>
                    <a:p>
                      <a:r>
                        <a:rPr lang="en-GB" sz="1400" b="1" dirty="0">
                          <a:latin typeface="Arial" panose="020B0604020202020204" pitchFamily="34" charset="0"/>
                          <a:cs typeface="Arial" panose="020B0604020202020204" pitchFamily="34" charset="0"/>
                        </a:rPr>
                        <a:t>Theories on Communication</a:t>
                      </a:r>
                    </a:p>
                  </a:txBody>
                  <a:tcPr/>
                </a:tc>
                <a:extLst>
                  <a:ext uri="{0D108BD9-81ED-4DB2-BD59-A6C34878D82A}">
                    <a16:rowId xmlns:a16="http://schemas.microsoft.com/office/drawing/2014/main" val="3829516271"/>
                  </a:ext>
                </a:extLst>
              </a:tr>
              <a:tr h="322924">
                <a:tc>
                  <a:txBody>
                    <a:bodyPr/>
                    <a:lstStyle/>
                    <a:p>
                      <a:r>
                        <a:rPr lang="en-GB" sz="1400" b="1" dirty="0">
                          <a:latin typeface="Arial" panose="020B0604020202020204" pitchFamily="34" charset="0"/>
                          <a:cs typeface="Arial" panose="020B0604020202020204" pitchFamily="34" charset="0"/>
                        </a:rPr>
                        <a:t>Shannon and Weavers Model</a:t>
                      </a:r>
                    </a:p>
                  </a:txBody>
                  <a:tcPr/>
                </a:tc>
                <a:extLst>
                  <a:ext uri="{0D108BD9-81ED-4DB2-BD59-A6C34878D82A}">
                    <a16:rowId xmlns:a16="http://schemas.microsoft.com/office/drawing/2014/main" val="2386241380"/>
                  </a:ext>
                </a:extLst>
              </a:tr>
              <a:tr h="322924">
                <a:tc>
                  <a:txBody>
                    <a:bodyPr/>
                    <a:lstStyle/>
                    <a:p>
                      <a:r>
                        <a:rPr lang="en-GB" sz="1400" b="1" dirty="0" err="1">
                          <a:latin typeface="Arial" panose="020B0604020202020204" pitchFamily="34" charset="0"/>
                          <a:cs typeface="Arial" panose="020B0604020202020204" pitchFamily="34" charset="0"/>
                        </a:rPr>
                        <a:t>Berlos</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63472714"/>
                  </a:ext>
                </a:extLst>
              </a:tr>
              <a:tr h="322924">
                <a:tc>
                  <a:txBody>
                    <a:bodyPr/>
                    <a:lstStyle/>
                    <a:p>
                      <a:r>
                        <a:rPr lang="en-GB" sz="1400" b="1" dirty="0" err="1">
                          <a:latin typeface="Arial" panose="020B0604020202020204" pitchFamily="34" charset="0"/>
                          <a:cs typeface="Arial" panose="020B0604020202020204" pitchFamily="34" charset="0"/>
                        </a:rPr>
                        <a:t>Schramms</a:t>
                      </a:r>
                      <a:r>
                        <a:rPr lang="en-GB" sz="1400" b="1"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2213619208"/>
                  </a:ext>
                </a:extLst>
              </a:tr>
              <a:tr h="322924">
                <a:tc>
                  <a:txBody>
                    <a:bodyPr/>
                    <a:lstStyle/>
                    <a:p>
                      <a:r>
                        <a:rPr lang="en-GB" sz="1400" b="1" dirty="0">
                          <a:latin typeface="Arial" panose="020B0604020202020204" pitchFamily="34" charset="0"/>
                          <a:cs typeface="Arial" panose="020B0604020202020204" pitchFamily="34" charset="0"/>
                        </a:rPr>
                        <a:t>Barriers</a:t>
                      </a:r>
                      <a:r>
                        <a:rPr lang="en-GB" sz="1400" b="1" baseline="0" dirty="0">
                          <a:latin typeface="Arial" panose="020B0604020202020204" pitchFamily="34" charset="0"/>
                          <a:cs typeface="Arial" panose="020B0604020202020204" pitchFamily="34" charset="0"/>
                        </a:rPr>
                        <a:t> to effective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5626106"/>
                  </a:ext>
                </a:extLst>
              </a:tr>
              <a:tr h="322924">
                <a:tc>
                  <a:txBody>
                    <a:bodyPr/>
                    <a:lstStyle/>
                    <a:p>
                      <a:r>
                        <a:rPr lang="en-GB" sz="1400" b="1" dirty="0">
                          <a:latin typeface="Arial" panose="020B0604020202020204" pitchFamily="34" charset="0"/>
                          <a:cs typeface="Arial" panose="020B0604020202020204" pitchFamily="34" charset="0"/>
                        </a:rPr>
                        <a:t>Overcoming Barriers to Communication</a:t>
                      </a:r>
                    </a:p>
                  </a:txBody>
                  <a:tcPr/>
                </a:tc>
                <a:extLst>
                  <a:ext uri="{0D108BD9-81ED-4DB2-BD59-A6C34878D82A}">
                    <a16:rowId xmlns:a16="http://schemas.microsoft.com/office/drawing/2014/main" val="2722137841"/>
                  </a:ext>
                </a:extLst>
              </a:tr>
              <a:tr h="322924">
                <a:tc>
                  <a:txBody>
                    <a:bodyPr/>
                    <a:lstStyle/>
                    <a:p>
                      <a:r>
                        <a:rPr lang="en-GB" sz="1400" b="1" dirty="0">
                          <a:latin typeface="Arial" panose="020B0604020202020204" pitchFamily="34" charset="0"/>
                          <a:cs typeface="Arial" panose="020B0604020202020204" pitchFamily="34" charset="0"/>
                        </a:rPr>
                        <a:t>Methods</a:t>
                      </a:r>
                      <a:r>
                        <a:rPr lang="en-GB" sz="1400" b="1" baseline="0" dirty="0">
                          <a:latin typeface="Arial" panose="020B0604020202020204" pitchFamily="34" charset="0"/>
                          <a:cs typeface="Arial" panose="020B0604020202020204" pitchFamily="34" charset="0"/>
                        </a:rPr>
                        <a:t> of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2496167"/>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baseline="0" dirty="0">
                          <a:latin typeface="Arial" panose="020B0604020202020204" pitchFamily="34" charset="0"/>
                          <a:cs typeface="Arial" panose="020B0604020202020204" pitchFamily="34" charset="0"/>
                        </a:rPr>
                        <a:t>Types of Organisational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14481515"/>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Arial" panose="020B0604020202020204" pitchFamily="34" charset="0"/>
                          <a:cs typeface="Arial" panose="020B0604020202020204" pitchFamily="34" charset="0"/>
                        </a:rPr>
                        <a:t>Channels of Communication</a:t>
                      </a:r>
                    </a:p>
                  </a:txBody>
                  <a:tcPr/>
                </a:tc>
                <a:extLst>
                  <a:ext uri="{0D108BD9-81ED-4DB2-BD59-A6C34878D82A}">
                    <a16:rowId xmlns:a16="http://schemas.microsoft.com/office/drawing/2014/main" val="2384344929"/>
                  </a:ext>
                </a:extLst>
              </a:tr>
              <a:tr h="322924">
                <a:tc>
                  <a:txBody>
                    <a:bodyPr/>
                    <a:lstStyle/>
                    <a:p>
                      <a:r>
                        <a:rPr lang="en-GB" sz="1400" b="1" dirty="0">
                          <a:latin typeface="Arial" panose="020B0604020202020204" pitchFamily="34" charset="0"/>
                          <a:cs typeface="Arial" panose="020B0604020202020204" pitchFamily="34" charset="0"/>
                        </a:rPr>
                        <a:t>Channels used to Improve Communication</a:t>
                      </a:r>
                    </a:p>
                  </a:txBody>
                  <a:tcPr/>
                </a:tc>
                <a:extLst>
                  <a:ext uri="{0D108BD9-81ED-4DB2-BD59-A6C34878D82A}">
                    <a16:rowId xmlns:a16="http://schemas.microsoft.com/office/drawing/2014/main" val="3828267267"/>
                  </a:ext>
                </a:extLst>
              </a:tr>
              <a:tr h="322924">
                <a:tc>
                  <a:txBody>
                    <a:bodyPr/>
                    <a:lstStyle/>
                    <a:p>
                      <a:r>
                        <a:rPr lang="en-GB" sz="1400" b="1" dirty="0">
                          <a:latin typeface="Arial" panose="020B0604020202020204" pitchFamily="34" charset="0"/>
                          <a:cs typeface="Arial" panose="020B0604020202020204" pitchFamily="34" charset="0"/>
                        </a:rPr>
                        <a:t>Conclusion</a:t>
                      </a:r>
                    </a:p>
                  </a:txBody>
                  <a:tcPr/>
                </a:tc>
                <a:extLst>
                  <a:ext uri="{0D108BD9-81ED-4DB2-BD59-A6C34878D82A}">
                    <a16:rowId xmlns:a16="http://schemas.microsoft.com/office/drawing/2014/main" val="796748932"/>
                  </a:ext>
                </a:extLst>
              </a:tr>
              <a:tr h="322924">
                <a:tc>
                  <a:txBody>
                    <a:bodyPr/>
                    <a:lstStyle/>
                    <a:p>
                      <a:r>
                        <a:rPr lang="en-GB" sz="1400" b="1" dirty="0">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val="709798506"/>
                  </a:ext>
                </a:extLst>
              </a:tr>
            </a:tbl>
          </a:graphicData>
        </a:graphic>
      </p:graphicFrame>
    </p:spTree>
    <p:extLst>
      <p:ext uri="{BB962C8B-B14F-4D97-AF65-F5344CB8AC3E}">
        <p14:creationId xmlns:p14="http://schemas.microsoft.com/office/powerpoint/2010/main" val="37195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ast Surrey Hospital chooses Intouch for digital outpatients project">
            <a:extLst>
              <a:ext uri="{FF2B5EF4-FFF2-40B4-BE49-F238E27FC236}">
                <a16:creationId xmlns:a16="http://schemas.microsoft.com/office/drawing/2014/main" id="{9E807951-00DB-2A6E-73D9-A88C627CE8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8321" y="587365"/>
            <a:ext cx="6440424" cy="428580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2DF2A912-B9AC-C513-93D9-913A24B8E60B}"/>
              </a:ext>
            </a:extLst>
          </p:cNvPr>
          <p:cNvSpPr>
            <a:spLocks noGrp="1"/>
          </p:cNvSpPr>
          <p:nvPr>
            <p:ph type="title" idx="4294967295"/>
          </p:nvPr>
        </p:nvSpPr>
        <p:spPr>
          <a:xfrm>
            <a:off x="0" y="0"/>
            <a:ext cx="2179320" cy="536258"/>
          </a:xfrm>
        </p:spPr>
        <p:txBody>
          <a:bodyPr/>
          <a:lstStyle/>
          <a:p>
            <a:pPr marL="0" indent="0">
              <a:buFontTx/>
              <a:buNone/>
            </a:pPr>
            <a:r>
              <a:rPr lang="en-GB" sz="2400" dirty="0">
                <a:latin typeface="Arial" panose="020B0604020202020204" pitchFamily="34" charset="0"/>
                <a:cs typeface="Arial" panose="020B0604020202020204" pitchFamily="34" charset="0"/>
              </a:rPr>
              <a:t>Introduction</a:t>
            </a:r>
          </a:p>
        </p:txBody>
      </p:sp>
      <p:cxnSp>
        <p:nvCxnSpPr>
          <p:cNvPr id="4" name="Straight Connector 3">
            <a:extLst>
              <a:ext uri="{FF2B5EF4-FFF2-40B4-BE49-F238E27FC236}">
                <a16:creationId xmlns:a16="http://schemas.microsoft.com/office/drawing/2014/main" id="{34ABA57F-DDCD-791F-8E0F-C2046EAE724B}"/>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AAF2AF-3FAD-14DC-5E71-D54BA0678967}"/>
              </a:ext>
            </a:extLst>
          </p:cNvPr>
          <p:cNvSpPr txBox="1"/>
          <p:nvPr/>
        </p:nvSpPr>
        <p:spPr>
          <a:xfrm>
            <a:off x="114300" y="834390"/>
            <a:ext cx="5246370" cy="6186309"/>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Heart of England Outpatients Department, has communication constantly flowing.</a:t>
            </a: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department communicates with many external stakeholders, such as, patients, carers from external organisations, interpreters, regulators, contractors, internal departments, other healthcare organisations such as GP surgeries, care homes, and many others.</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Heart of England currently uses 3 modes of communication for when contacting patients, letters, text messages and email. </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This lets the patients know when they have an upcoming appointment.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65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C4AC78-DFE3-1441-D9EA-24273023DD14}"/>
              </a:ext>
            </a:extLst>
          </p:cNvPr>
          <p:cNvSpPr>
            <a:spLocks noGrp="1"/>
          </p:cNvSpPr>
          <p:nvPr>
            <p:ph type="title" idx="4294967295"/>
          </p:nvPr>
        </p:nvSpPr>
        <p:spPr>
          <a:xfrm>
            <a:off x="0" y="0"/>
            <a:ext cx="3596640" cy="492125"/>
          </a:xfrm>
        </p:spPr>
        <p:txBody>
          <a:bodyPr/>
          <a:lstStyle/>
          <a:p>
            <a:r>
              <a:rPr lang="en-GB" sz="2400" dirty="0">
                <a:latin typeface="Arial" panose="020B0604020202020204" pitchFamily="34" charset="0"/>
                <a:cs typeface="Arial" panose="020B0604020202020204" pitchFamily="34" charset="0"/>
              </a:rPr>
              <a:t>What is Communication?</a:t>
            </a:r>
          </a:p>
        </p:txBody>
      </p:sp>
      <p:cxnSp>
        <p:nvCxnSpPr>
          <p:cNvPr id="4" name="Straight Connector 3">
            <a:extLst>
              <a:ext uri="{FF2B5EF4-FFF2-40B4-BE49-F238E27FC236}">
                <a16:creationId xmlns:a16="http://schemas.microsoft.com/office/drawing/2014/main" id="{05640913-8396-E578-5DF9-B3FE16D85D17}"/>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D44691C-E07A-4055-B97B-032A7D6D849A}"/>
              </a:ext>
            </a:extLst>
          </p:cNvPr>
          <p:cNvSpPr txBox="1"/>
          <p:nvPr/>
        </p:nvSpPr>
        <p:spPr>
          <a:xfrm>
            <a:off x="514350" y="1330990"/>
            <a:ext cx="458343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Communication is an exchange of information between individuals, departments, groups and so forth. (</a:t>
            </a:r>
            <a:r>
              <a:rPr lang="en-GB" dirty="0" err="1">
                <a:latin typeface="Arial" panose="020B0604020202020204" pitchFamily="34" charset="0"/>
                <a:cs typeface="Arial" panose="020B0604020202020204" pitchFamily="34" charset="0"/>
              </a:rPr>
              <a:t>Rayyudu</a:t>
            </a:r>
            <a:r>
              <a:rPr lang="en-GB" dirty="0">
                <a:latin typeface="Arial" panose="020B0604020202020204" pitchFamily="34" charset="0"/>
                <a:cs typeface="Arial" panose="020B0604020202020204" pitchFamily="34" charset="0"/>
              </a:rPr>
              <a:t>, 2009)</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information can be exchanged in a number of methods.</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There are four functions to communication – control, motivation, information and emotional expression. (Robbins and Coulter, 2017) </a:t>
            </a:r>
          </a:p>
        </p:txBody>
      </p:sp>
      <p:grpSp>
        <p:nvGrpSpPr>
          <p:cNvPr id="17" name="Group 16">
            <a:extLst>
              <a:ext uri="{FF2B5EF4-FFF2-40B4-BE49-F238E27FC236}">
                <a16:creationId xmlns:a16="http://schemas.microsoft.com/office/drawing/2014/main" id="{138E17FC-5148-D4C4-3620-7D0ED14B556C}"/>
              </a:ext>
            </a:extLst>
          </p:cNvPr>
          <p:cNvGrpSpPr/>
          <p:nvPr/>
        </p:nvGrpSpPr>
        <p:grpSpPr>
          <a:xfrm>
            <a:off x="4168140" y="196918"/>
            <a:ext cx="8023860" cy="6615362"/>
            <a:chOff x="4053840" y="121319"/>
            <a:chExt cx="8023860" cy="6615362"/>
          </a:xfrm>
        </p:grpSpPr>
        <p:sp>
          <p:nvSpPr>
            <p:cNvPr id="7" name="Isosceles Triangle 6">
              <a:extLst>
                <a:ext uri="{FF2B5EF4-FFF2-40B4-BE49-F238E27FC236}">
                  <a16:creationId xmlns:a16="http://schemas.microsoft.com/office/drawing/2014/main" id="{9070F941-0724-3963-CAF5-766E88D57BE7}"/>
                </a:ext>
              </a:extLst>
            </p:cNvPr>
            <p:cNvSpPr/>
            <p:nvPr/>
          </p:nvSpPr>
          <p:spPr>
            <a:xfrm>
              <a:off x="4053840" y="121319"/>
              <a:ext cx="8023860" cy="6596045"/>
            </a:xfrm>
            <a:prstGeom prst="triangl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02EE4A3D-DCC1-2945-F6BE-F6A864C1D186}"/>
                </a:ext>
              </a:extLst>
            </p:cNvPr>
            <p:cNvSpPr txBox="1"/>
            <p:nvPr/>
          </p:nvSpPr>
          <p:spPr>
            <a:xfrm>
              <a:off x="4773930" y="5905684"/>
              <a:ext cx="658368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INTERPERSONAL – Communicating with oneself.</a:t>
              </a:r>
            </a:p>
          </p:txBody>
        </p:sp>
        <p:sp>
          <p:nvSpPr>
            <p:cNvPr id="9" name="TextBox 8">
              <a:extLst>
                <a:ext uri="{FF2B5EF4-FFF2-40B4-BE49-F238E27FC236}">
                  <a16:creationId xmlns:a16="http://schemas.microsoft.com/office/drawing/2014/main" id="{9BB277C9-0B2A-549F-566A-AE598CC9FD6B}"/>
                </a:ext>
              </a:extLst>
            </p:cNvPr>
            <p:cNvSpPr txBox="1"/>
            <p:nvPr/>
          </p:nvSpPr>
          <p:spPr>
            <a:xfrm>
              <a:off x="5105400" y="4913319"/>
              <a:ext cx="585216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INTRAPERSONAL – Communicating with one or more individual.</a:t>
              </a:r>
            </a:p>
          </p:txBody>
        </p:sp>
        <p:cxnSp>
          <p:nvCxnSpPr>
            <p:cNvPr id="10" name="Straight Connector 9">
              <a:extLst>
                <a:ext uri="{FF2B5EF4-FFF2-40B4-BE49-F238E27FC236}">
                  <a16:creationId xmlns:a16="http://schemas.microsoft.com/office/drawing/2014/main" id="{0304E00C-380F-BFA8-73A2-E7850B29DBFA}"/>
                </a:ext>
              </a:extLst>
            </p:cNvPr>
            <p:cNvCxnSpPr/>
            <p:nvPr/>
          </p:nvCxnSpPr>
          <p:spPr>
            <a:xfrm>
              <a:off x="4636770" y="5790036"/>
              <a:ext cx="686943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09E0B186-0C6E-D681-E7B0-D7685E8266C1}"/>
                </a:ext>
              </a:extLst>
            </p:cNvPr>
            <p:cNvCxnSpPr/>
            <p:nvPr/>
          </p:nvCxnSpPr>
          <p:spPr>
            <a:xfrm>
              <a:off x="5288280" y="4730856"/>
              <a:ext cx="555498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675ECA28-BFA5-3E76-2A0D-B3D4995080D0}"/>
                </a:ext>
              </a:extLst>
            </p:cNvPr>
            <p:cNvCxnSpPr/>
            <p:nvPr/>
          </p:nvCxnSpPr>
          <p:spPr>
            <a:xfrm>
              <a:off x="5962650" y="3725016"/>
              <a:ext cx="426339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ACE753FD-076F-628E-3EBA-4CB372731C6B}"/>
                </a:ext>
              </a:extLst>
            </p:cNvPr>
            <p:cNvCxnSpPr/>
            <p:nvPr/>
          </p:nvCxnSpPr>
          <p:spPr>
            <a:xfrm>
              <a:off x="6591300" y="2616306"/>
              <a:ext cx="2960370" cy="0"/>
            </a:xfrm>
            <a:prstGeom prst="line">
              <a:avLst/>
            </a:prstGeom>
            <a:ln w="57150"/>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7BF592EC-9BBA-C34C-1CA5-DBCEFBB84615}"/>
                </a:ext>
              </a:extLst>
            </p:cNvPr>
            <p:cNvSpPr txBox="1"/>
            <p:nvPr/>
          </p:nvSpPr>
          <p:spPr>
            <a:xfrm>
              <a:off x="6096000" y="3847525"/>
              <a:ext cx="371094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GROUP – Family, friends, clubs</a:t>
              </a:r>
            </a:p>
          </p:txBody>
        </p:sp>
        <p:sp>
          <p:nvSpPr>
            <p:cNvPr id="15" name="TextBox 14">
              <a:extLst>
                <a:ext uri="{FF2B5EF4-FFF2-40B4-BE49-F238E27FC236}">
                  <a16:creationId xmlns:a16="http://schemas.microsoft.com/office/drawing/2014/main" id="{C7F12A78-ED13-8FAD-3425-128DC189CFA1}"/>
                </a:ext>
              </a:extLst>
            </p:cNvPr>
            <p:cNvSpPr txBox="1"/>
            <p:nvPr/>
          </p:nvSpPr>
          <p:spPr>
            <a:xfrm>
              <a:off x="6585585" y="2867402"/>
              <a:ext cx="289179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INSTITUTIONAL –Organisations</a:t>
              </a:r>
            </a:p>
          </p:txBody>
        </p:sp>
        <p:sp>
          <p:nvSpPr>
            <p:cNvPr id="16" name="TextBox 15">
              <a:extLst>
                <a:ext uri="{FF2B5EF4-FFF2-40B4-BE49-F238E27FC236}">
                  <a16:creationId xmlns:a16="http://schemas.microsoft.com/office/drawing/2014/main" id="{A4AD414A-6212-F2E1-67BB-488410EC0AC5}"/>
                </a:ext>
              </a:extLst>
            </p:cNvPr>
            <p:cNvSpPr txBox="1"/>
            <p:nvPr/>
          </p:nvSpPr>
          <p:spPr>
            <a:xfrm>
              <a:off x="7197063" y="1125793"/>
              <a:ext cx="1794564" cy="1569660"/>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SOCIETAL – Mass media audience</a:t>
              </a:r>
            </a:p>
          </p:txBody>
        </p:sp>
      </p:grpSp>
      <p:sp>
        <p:nvSpPr>
          <p:cNvPr id="19" name="TextBox 18">
            <a:extLst>
              <a:ext uri="{FF2B5EF4-FFF2-40B4-BE49-F238E27FC236}">
                <a16:creationId xmlns:a16="http://schemas.microsoft.com/office/drawing/2014/main" id="{D5D03ECF-5E52-ABA2-0ED1-0D7D2CD9552E}"/>
              </a:ext>
            </a:extLst>
          </p:cNvPr>
          <p:cNvSpPr txBox="1"/>
          <p:nvPr/>
        </p:nvSpPr>
        <p:spPr>
          <a:xfrm>
            <a:off x="10450830" y="3773999"/>
            <a:ext cx="1741170" cy="307777"/>
          </a:xfrm>
          <a:prstGeom prst="rect">
            <a:avLst/>
          </a:prstGeom>
          <a:noFill/>
        </p:spPr>
        <p:txBody>
          <a:bodyPr wrap="square">
            <a:spAutoFit/>
          </a:bodyPr>
          <a:lstStyle/>
          <a:p>
            <a:r>
              <a:rPr lang="es-ES" sz="1400" dirty="0">
                <a:latin typeface="Arial" panose="020B0604020202020204" pitchFamily="34" charset="0"/>
                <a:cs typeface="Arial" panose="020B0604020202020204" pitchFamily="34" charset="0"/>
              </a:rPr>
              <a:t>(</a:t>
            </a:r>
            <a:r>
              <a:rPr lang="es-ES" sz="1400" dirty="0" err="1">
                <a:latin typeface="Arial" panose="020B0604020202020204" pitchFamily="34" charset="0"/>
                <a:cs typeface="Arial" panose="020B0604020202020204" pitchFamily="34" charset="0"/>
              </a:rPr>
              <a:t>MOOC</a:t>
            </a:r>
            <a:r>
              <a:rPr lang="es-ES" sz="1400" dirty="0">
                <a:latin typeface="Arial" panose="020B0604020202020204" pitchFamily="34" charset="0"/>
                <a:cs typeface="Arial" panose="020B0604020202020204" pitchFamily="34" charset="0"/>
              </a:rPr>
              <a:t> ICS, 2013)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629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mmunication in Healthcare - Physiopedia">
            <a:extLst>
              <a:ext uri="{FF2B5EF4-FFF2-40B4-BE49-F238E27FC236}">
                <a16:creationId xmlns:a16="http://schemas.microsoft.com/office/drawing/2014/main" id="{D4174D95-4413-49CE-D2C3-578690B903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97635" y="1005840"/>
            <a:ext cx="5496604" cy="545538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48DEC5D9-B9D6-8A1C-F052-3831E7F552E4}"/>
              </a:ext>
            </a:extLst>
          </p:cNvPr>
          <p:cNvSpPr>
            <a:spLocks noGrp="1"/>
          </p:cNvSpPr>
          <p:nvPr>
            <p:ph type="title" idx="4294967295"/>
          </p:nvPr>
        </p:nvSpPr>
        <p:spPr>
          <a:xfrm>
            <a:off x="0" y="0"/>
            <a:ext cx="5257800" cy="559118"/>
          </a:xfrm>
        </p:spPr>
        <p:txBody>
          <a:bodyPr>
            <a:noAutofit/>
          </a:bodyPr>
          <a:lstStyle/>
          <a:p>
            <a:r>
              <a:rPr lang="en-GB" sz="2400" dirty="0">
                <a:latin typeface="Arial" panose="020B0604020202020204" pitchFamily="34" charset="0"/>
                <a:cs typeface="Arial" panose="020B0604020202020204" pitchFamily="34" charset="0"/>
              </a:rPr>
              <a:t>What is Effective</a:t>
            </a:r>
            <a:r>
              <a:rPr lang="en-GB" sz="2400" baseline="0" dirty="0">
                <a:latin typeface="Arial" panose="020B0604020202020204" pitchFamily="34" charset="0"/>
                <a:cs typeface="Arial" panose="020B0604020202020204" pitchFamily="34" charset="0"/>
              </a:rPr>
              <a:t> Communication?</a:t>
            </a:r>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A6858218-970E-E063-A43C-3380F03837BD}"/>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EEEA4BA-D6C6-F935-93EA-894F49EF3C4E}"/>
              </a:ext>
            </a:extLst>
          </p:cNvPr>
          <p:cNvSpPr txBox="1"/>
          <p:nvPr/>
        </p:nvSpPr>
        <p:spPr>
          <a:xfrm>
            <a:off x="114300" y="2281139"/>
            <a:ext cx="5496604"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a:t>
            </a:r>
            <a:r>
              <a:rPr lang="en-GB" dirty="0" err="1">
                <a:latin typeface="Arial" panose="020B0604020202020204" pitchFamily="34" charset="0"/>
                <a:cs typeface="Arial" panose="020B0604020202020204" pitchFamily="34" charset="0"/>
              </a:rPr>
              <a:t>Travaline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(2005) to effectively communicate individuals should:</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4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FE2-3788-0996-7F15-FE64922E9915}"/>
              </a:ext>
            </a:extLst>
          </p:cNvPr>
          <p:cNvSpPr>
            <a:spLocks noGrp="1"/>
          </p:cNvSpPr>
          <p:nvPr>
            <p:ph type="title" idx="4294967295"/>
          </p:nvPr>
        </p:nvSpPr>
        <p:spPr>
          <a:xfrm>
            <a:off x="0" y="0"/>
            <a:ext cx="11464290" cy="560705"/>
          </a:xfrm>
        </p:spPr>
        <p:txBody>
          <a:bodyPr>
            <a:normAutofit/>
          </a:bodyPr>
          <a:lstStyle/>
          <a:p>
            <a:pPr marL="0" indent="0">
              <a:buFont typeface="Arial" panose="020B0604020202020204" pitchFamily="34" charset="0"/>
              <a:buNone/>
            </a:pPr>
            <a:r>
              <a:rPr lang="en-GB" sz="2400" dirty="0">
                <a:latin typeface="Arial" panose="020B0604020202020204" pitchFamily="34" charset="0"/>
                <a:cs typeface="Arial" panose="020B0604020202020204" pitchFamily="34" charset="0"/>
              </a:rPr>
              <a:t>Benefits of Effective</a:t>
            </a:r>
            <a:r>
              <a:rPr lang="en-GB" sz="2400" baseline="0" dirty="0">
                <a:latin typeface="Arial" panose="020B0604020202020204" pitchFamily="34" charset="0"/>
                <a:cs typeface="Arial" panose="020B0604020202020204" pitchFamily="34" charset="0"/>
              </a:rPr>
              <a:t> Communication on Organisations Business Process</a:t>
            </a:r>
            <a:endParaRPr lang="en-GB" sz="2400" dirty="0">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BDC7A76E-6856-6610-7966-C3C79F0FE80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1CB8C3C-8060-98C8-C967-72F1EC4AA0DE}"/>
              </a:ext>
            </a:extLst>
          </p:cNvPr>
          <p:cNvSpPr txBox="1"/>
          <p:nvPr/>
        </p:nvSpPr>
        <p:spPr>
          <a:xfrm>
            <a:off x="336665" y="2020182"/>
            <a:ext cx="5143500" cy="211852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To effectively communicate is beneficial to any organisation. Patients, and all external stakeholders are informed clearly and concisely when there is effective communication.  Benefits include:</a:t>
            </a:r>
          </a:p>
        </p:txBody>
      </p:sp>
      <p:sp>
        <p:nvSpPr>
          <p:cNvPr id="22" name="Scroll: Vertical 21">
            <a:extLst>
              <a:ext uri="{FF2B5EF4-FFF2-40B4-BE49-F238E27FC236}">
                <a16:creationId xmlns:a16="http://schemas.microsoft.com/office/drawing/2014/main" id="{A825F18D-4053-9A53-0847-CBE9F9814F6B}"/>
              </a:ext>
            </a:extLst>
          </p:cNvPr>
          <p:cNvSpPr/>
          <p:nvPr/>
        </p:nvSpPr>
        <p:spPr>
          <a:xfrm>
            <a:off x="5257800" y="700169"/>
            <a:ext cx="6597535" cy="615783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CD28EB3-D844-35A1-10EB-30E0FC3825A8}"/>
              </a:ext>
            </a:extLst>
          </p:cNvPr>
          <p:cNvSpPr txBox="1"/>
          <p:nvPr/>
        </p:nvSpPr>
        <p:spPr>
          <a:xfrm>
            <a:off x="6530340" y="1461055"/>
            <a:ext cx="4052454" cy="5355312"/>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 Efficiency</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Reduces costs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Clarity - clear and concise information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Promotes trust – truthful information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Resolves issues – no misunderstandings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Improves rapport – builds positive relationships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Protects patients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Creates positive work environment</a:t>
            </a:r>
          </a:p>
          <a:p>
            <a:endParaRPr lang="en-GB" dirty="0"/>
          </a:p>
        </p:txBody>
      </p:sp>
      <p:sp>
        <p:nvSpPr>
          <p:cNvPr id="24" name="TextBox 23">
            <a:extLst>
              <a:ext uri="{FF2B5EF4-FFF2-40B4-BE49-F238E27FC236}">
                <a16:creationId xmlns:a16="http://schemas.microsoft.com/office/drawing/2014/main" id="{BF52EE84-A289-6243-472E-8AEBA753525E}"/>
              </a:ext>
            </a:extLst>
          </p:cNvPr>
          <p:cNvSpPr txBox="1"/>
          <p:nvPr/>
        </p:nvSpPr>
        <p:spPr>
          <a:xfrm>
            <a:off x="10975051" y="6447035"/>
            <a:ext cx="131583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(Ali, 2017)</a:t>
            </a:r>
          </a:p>
        </p:txBody>
      </p:sp>
    </p:spTree>
    <p:extLst>
      <p:ext uri="{BB962C8B-B14F-4D97-AF65-F5344CB8AC3E}">
        <p14:creationId xmlns:p14="http://schemas.microsoft.com/office/powerpoint/2010/main" val="88535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B6D-1980-EBA5-5D23-3DF5849E0EA5}"/>
              </a:ext>
            </a:extLst>
          </p:cNvPr>
          <p:cNvSpPr>
            <a:spLocks noGrp="1"/>
          </p:cNvSpPr>
          <p:nvPr>
            <p:ph type="title" idx="4294967295"/>
          </p:nvPr>
        </p:nvSpPr>
        <p:spPr>
          <a:xfrm>
            <a:off x="0" y="0"/>
            <a:ext cx="4030980" cy="514985"/>
          </a:xfrm>
        </p:spPr>
        <p:txBody>
          <a:bodyPr/>
          <a:lstStyle/>
          <a:p>
            <a:r>
              <a:rPr lang="en-GB" sz="2400" dirty="0">
                <a:latin typeface="Arial" panose="020B0604020202020204" pitchFamily="34" charset="0"/>
                <a:cs typeface="Arial" panose="020B0604020202020204" pitchFamily="34" charset="0"/>
              </a:rPr>
              <a:t>Models of Communication</a:t>
            </a:r>
          </a:p>
        </p:txBody>
      </p:sp>
      <p:cxnSp>
        <p:nvCxnSpPr>
          <p:cNvPr id="3" name="Straight Connector 2">
            <a:extLst>
              <a:ext uri="{FF2B5EF4-FFF2-40B4-BE49-F238E27FC236}">
                <a16:creationId xmlns:a16="http://schemas.microsoft.com/office/drawing/2014/main" id="{094AFB50-1E58-F618-66C5-E46EF24C6C2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Scroll: Vertical 4">
            <a:extLst>
              <a:ext uri="{FF2B5EF4-FFF2-40B4-BE49-F238E27FC236}">
                <a16:creationId xmlns:a16="http://schemas.microsoft.com/office/drawing/2014/main" id="{B429B278-4E5B-FDAD-C276-8C26FE095BA3}"/>
              </a:ext>
            </a:extLst>
          </p:cNvPr>
          <p:cNvSpPr/>
          <p:nvPr/>
        </p:nvSpPr>
        <p:spPr>
          <a:xfrm>
            <a:off x="592667" y="1320800"/>
            <a:ext cx="5706533" cy="4932361"/>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2BF408-09FB-EC5E-7545-1E4E6960507A}"/>
              </a:ext>
            </a:extLst>
          </p:cNvPr>
          <p:cNvSpPr txBox="1"/>
          <p:nvPr/>
        </p:nvSpPr>
        <p:spPr>
          <a:xfrm>
            <a:off x="1456267" y="2218267"/>
            <a:ext cx="3801533" cy="341632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Models of Communication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Used to explain human interaction.</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First model created in 1949.</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Linear – looks at one way.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Interactive – looks at two way.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15207BD-09E1-1B2C-14D5-62ACEE0BA1D9}"/>
              </a:ext>
            </a:extLst>
          </p:cNvPr>
          <p:cNvSpPr txBox="1"/>
          <p:nvPr/>
        </p:nvSpPr>
        <p:spPr>
          <a:xfrm>
            <a:off x="4030980" y="6378165"/>
            <a:ext cx="1591733"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(Narula 2006)</a:t>
            </a:r>
            <a:endParaRPr lang="en-GB" sz="1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D7CA6B-66D3-1D54-E11C-818129AA65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9333" y="1824587"/>
            <a:ext cx="5080000" cy="3810000"/>
          </a:xfrm>
          <a:prstGeom prst="rect">
            <a:avLst/>
          </a:prstGeom>
        </p:spPr>
      </p:pic>
    </p:spTree>
    <p:extLst>
      <p:ext uri="{BB962C8B-B14F-4D97-AF65-F5344CB8AC3E}">
        <p14:creationId xmlns:p14="http://schemas.microsoft.com/office/powerpoint/2010/main" val="250898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AFAB-B6C7-77F0-B1FA-40EB47539D87}"/>
              </a:ext>
            </a:extLst>
          </p:cNvPr>
          <p:cNvSpPr>
            <a:spLocks noGrp="1"/>
          </p:cNvSpPr>
          <p:nvPr>
            <p:ph type="title" idx="4294967295"/>
          </p:nvPr>
        </p:nvSpPr>
        <p:spPr>
          <a:xfrm>
            <a:off x="0" y="0"/>
            <a:ext cx="4248150" cy="526415"/>
          </a:xfrm>
        </p:spPr>
        <p:txBody>
          <a:bodyPr/>
          <a:lstStyle/>
          <a:p>
            <a:r>
              <a:rPr lang="en-GB" sz="2400" dirty="0">
                <a:latin typeface="Arial" panose="020B0604020202020204" pitchFamily="34" charset="0"/>
                <a:cs typeface="Arial" panose="020B0604020202020204" pitchFamily="34" charset="0"/>
              </a:rPr>
              <a:t>Shannon and Weavers Model</a:t>
            </a:r>
          </a:p>
        </p:txBody>
      </p:sp>
      <p:cxnSp>
        <p:nvCxnSpPr>
          <p:cNvPr id="3" name="Straight Connector 2">
            <a:extLst>
              <a:ext uri="{FF2B5EF4-FFF2-40B4-BE49-F238E27FC236}">
                <a16:creationId xmlns:a16="http://schemas.microsoft.com/office/drawing/2014/main" id="{D792AE3C-F148-A19A-1C42-EC9E6D2416B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9226" name="Picture 10" descr="Shannon &amp; Weaver Model for Communication - apppm">
            <a:extLst>
              <a:ext uri="{FF2B5EF4-FFF2-40B4-BE49-F238E27FC236}">
                <a16:creationId xmlns:a16="http://schemas.microsoft.com/office/drawing/2014/main" id="{AF3F56EC-6787-DEB1-1317-0BA36E443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933" y="2015062"/>
            <a:ext cx="8000966" cy="2523062"/>
          </a:xfrm>
          <a:prstGeom prst="rect">
            <a:avLst/>
          </a:prstGeom>
          <a:noFill/>
          <a:extLst>
            <a:ext uri="{909E8E84-426E-40DD-AFC4-6F175D3DCCD1}">
              <a14:hiddenFill xmlns:a14="http://schemas.microsoft.com/office/drawing/2010/main">
                <a:solidFill>
                  <a:srgbClr val="FFFFFF"/>
                </a:solidFill>
              </a14:hiddenFill>
            </a:ext>
          </a:extLst>
        </p:spPr>
      </p:pic>
      <p:sp>
        <p:nvSpPr>
          <p:cNvPr id="13" name="Scroll: Vertical 12">
            <a:extLst>
              <a:ext uri="{FF2B5EF4-FFF2-40B4-BE49-F238E27FC236}">
                <a16:creationId xmlns:a16="http://schemas.microsoft.com/office/drawing/2014/main" id="{5DF871E4-E142-36EB-BA72-40C0EF50E161}"/>
              </a:ext>
            </a:extLst>
          </p:cNvPr>
          <p:cNvSpPr/>
          <p:nvPr/>
        </p:nvSpPr>
        <p:spPr>
          <a:xfrm>
            <a:off x="0" y="982137"/>
            <a:ext cx="4097867" cy="541865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5F5BD09-7A02-00B3-E6CF-460BCD31140A}"/>
              </a:ext>
            </a:extLst>
          </p:cNvPr>
          <p:cNvSpPr txBox="1"/>
          <p:nvPr/>
        </p:nvSpPr>
        <p:spPr>
          <a:xfrm>
            <a:off x="584199" y="1595122"/>
            <a:ext cx="2929467" cy="5078313"/>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Linear model, only looks at communication</a:t>
            </a:r>
            <a:r>
              <a:rPr lang="en-GB" baseline="0" dirty="0">
                <a:latin typeface="Arial" panose="020B0604020202020204" pitchFamily="34" charset="0"/>
                <a:cs typeface="Arial" panose="020B0604020202020204" pitchFamily="34" charset="0"/>
              </a:rPr>
              <a:t> one way.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Rayyudu</a:t>
            </a:r>
            <a:r>
              <a:rPr lang="en-GB" dirty="0">
                <a:latin typeface="Arial" panose="020B0604020202020204" pitchFamily="34" charset="0"/>
                <a:cs typeface="Arial" panose="020B0604020202020204" pitchFamily="34" charset="0"/>
              </a:rPr>
              <a:t>, 2007)</a:t>
            </a:r>
            <a:endParaRPr lang="en-GB" baseline="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first model to highlight ‘noise’ as a disruption. (Drew, 2022)</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Shannon and Weaver wanted to maximise efficiency of telephone cables.</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Mathematical theory of communication.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Doesn’t allow for feedback. (Lyon, 2017)</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
        <p:nvSpPr>
          <p:cNvPr id="16" name="TextBox 15">
            <a:extLst>
              <a:ext uri="{FF2B5EF4-FFF2-40B4-BE49-F238E27FC236}">
                <a16:creationId xmlns:a16="http://schemas.microsoft.com/office/drawing/2014/main" id="{3DFBBF5E-2E93-64C8-83B7-CE2D5557B912}"/>
              </a:ext>
            </a:extLst>
          </p:cNvPr>
          <p:cNvSpPr txBox="1"/>
          <p:nvPr/>
        </p:nvSpPr>
        <p:spPr>
          <a:xfrm>
            <a:off x="8829040" y="5948347"/>
            <a:ext cx="269240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Rayyudu</a:t>
            </a:r>
            <a:r>
              <a:rPr lang="en-GB" sz="1400" dirty="0">
                <a:latin typeface="Arial" panose="020B0604020202020204" pitchFamily="34" charset="0"/>
                <a:cs typeface="Arial" panose="020B0604020202020204" pitchFamily="34" charset="0"/>
              </a:rPr>
              <a:t> ,2007)</a:t>
            </a:r>
          </a:p>
          <a:p>
            <a:endParaRPr lang="en-GB" sz="1400" dirty="0"/>
          </a:p>
        </p:txBody>
      </p:sp>
    </p:spTree>
    <p:extLst>
      <p:ext uri="{BB962C8B-B14F-4D97-AF65-F5344CB8AC3E}">
        <p14:creationId xmlns:p14="http://schemas.microsoft.com/office/powerpoint/2010/main" val="2223036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ADE1-4B4C-0045-0B15-81BE50673A42}"/>
              </a:ext>
            </a:extLst>
          </p:cNvPr>
          <p:cNvSpPr>
            <a:spLocks noGrp="1"/>
          </p:cNvSpPr>
          <p:nvPr>
            <p:ph type="title" idx="4294967295"/>
          </p:nvPr>
        </p:nvSpPr>
        <p:spPr>
          <a:xfrm>
            <a:off x="0" y="0"/>
            <a:ext cx="5257800" cy="492125"/>
          </a:xfrm>
        </p:spPr>
        <p:txBody>
          <a:bodyPr>
            <a:normAutofit fontScale="90000"/>
          </a:bodyPr>
          <a:lstStyle/>
          <a:p>
            <a:r>
              <a:rPr lang="en-GB" sz="2400" dirty="0" err="1">
                <a:latin typeface="Arial" panose="020B0604020202020204" pitchFamily="34" charset="0"/>
                <a:cs typeface="Arial" panose="020B0604020202020204" pitchFamily="34" charset="0"/>
              </a:rPr>
              <a:t>Berlo’s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SMCR</a:t>
            </a:r>
            <a:r>
              <a:rPr lang="en-GB" sz="2400" dirty="0">
                <a:latin typeface="Arial" panose="020B0604020202020204" pitchFamily="34" charset="0"/>
                <a:cs typeface="Arial" panose="020B0604020202020204" pitchFamily="34" charset="0"/>
              </a:rPr>
              <a:t> Model of Communication</a:t>
            </a:r>
          </a:p>
        </p:txBody>
      </p:sp>
      <p:cxnSp>
        <p:nvCxnSpPr>
          <p:cNvPr id="3" name="Straight Connector 2">
            <a:extLst>
              <a:ext uri="{FF2B5EF4-FFF2-40B4-BE49-F238E27FC236}">
                <a16:creationId xmlns:a16="http://schemas.microsoft.com/office/drawing/2014/main" id="{AA505F3E-9D3E-E7F8-C050-5F611B1420A2}"/>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8194" name="Picture 2" descr="Berlo Communication Model PowerPoint Template - PPT Slides | SketchBubble">
            <a:extLst>
              <a:ext uri="{FF2B5EF4-FFF2-40B4-BE49-F238E27FC236}">
                <a16:creationId xmlns:a16="http://schemas.microsoft.com/office/drawing/2014/main" id="{2E1AC2C9-3E9D-BF84-36F1-0A698CCD5A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89" b="4835"/>
          <a:stretch/>
        </p:blipFill>
        <p:spPr bwMode="auto">
          <a:xfrm>
            <a:off x="4593819" y="1104943"/>
            <a:ext cx="7142019" cy="4648114"/>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CCD886A6-1526-7C99-969D-A23B2670E66C}"/>
              </a:ext>
            </a:extLst>
          </p:cNvPr>
          <p:cNvSpPr/>
          <p:nvPr/>
        </p:nvSpPr>
        <p:spPr>
          <a:xfrm>
            <a:off x="440267" y="1104943"/>
            <a:ext cx="4030133" cy="480478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13C094E-7EF8-1446-98E1-80C7B984FC1D}"/>
              </a:ext>
            </a:extLst>
          </p:cNvPr>
          <p:cNvSpPr txBox="1"/>
          <p:nvPr/>
        </p:nvSpPr>
        <p:spPr>
          <a:xfrm>
            <a:off x="1202267" y="1744133"/>
            <a:ext cx="2573866" cy="341632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Berlo’s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SMCR</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No element of feedback</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No concept of noise as a barrier/interruption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Sender and receiver must be in sync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Based on the Shannon and Weaver Model </a:t>
            </a:r>
          </a:p>
        </p:txBody>
      </p:sp>
      <p:sp>
        <p:nvSpPr>
          <p:cNvPr id="6" name="TextBox 5">
            <a:extLst>
              <a:ext uri="{FF2B5EF4-FFF2-40B4-BE49-F238E27FC236}">
                <a16:creationId xmlns:a16="http://schemas.microsoft.com/office/drawing/2014/main" id="{525B4D6A-0C40-9DF4-435A-27EBF97D4A9C}"/>
              </a:ext>
            </a:extLst>
          </p:cNvPr>
          <p:cNvSpPr txBox="1"/>
          <p:nvPr/>
        </p:nvSpPr>
        <p:spPr>
          <a:xfrm>
            <a:off x="812800" y="6038306"/>
            <a:ext cx="485986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(Panda,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5892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00FF-D06D-BE8C-D94C-1EE66FAA6BE4}"/>
              </a:ext>
            </a:extLst>
          </p:cNvPr>
          <p:cNvSpPr>
            <a:spLocks noGrp="1"/>
          </p:cNvSpPr>
          <p:nvPr>
            <p:ph type="title" idx="4294967295"/>
          </p:nvPr>
        </p:nvSpPr>
        <p:spPr>
          <a:xfrm>
            <a:off x="0" y="1"/>
            <a:ext cx="4572000" cy="604308"/>
          </a:xfrm>
        </p:spPr>
        <p:txBody>
          <a:bodyPr>
            <a:normAutofit/>
          </a:bodyPr>
          <a:lstStyle/>
          <a:p>
            <a:r>
              <a:rPr lang="en-GB" sz="2400" dirty="0">
                <a:latin typeface="Arial" panose="020B0604020202020204" pitchFamily="34" charset="0"/>
                <a:cs typeface="Arial" panose="020B0604020202020204" pitchFamily="34" charset="0"/>
              </a:rPr>
              <a:t>Schramm’s Interactive Model</a:t>
            </a:r>
          </a:p>
        </p:txBody>
      </p:sp>
      <p:cxnSp>
        <p:nvCxnSpPr>
          <p:cNvPr id="3" name="Straight Connector 2">
            <a:extLst>
              <a:ext uri="{FF2B5EF4-FFF2-40B4-BE49-F238E27FC236}">
                <a16:creationId xmlns:a16="http://schemas.microsoft.com/office/drawing/2014/main" id="{C343E412-7A4F-DFB1-BD0F-DBB1D7B4809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7170" name="Picture 2" descr="Two silhouetted heads talking with identical brain patterns and labelling showing how a message is encoded by one, sent to and decoded and interpreted by the other, who then encodes a feedback message that is decoded and interpreted by the first speaker.">
            <a:extLst>
              <a:ext uri="{FF2B5EF4-FFF2-40B4-BE49-F238E27FC236}">
                <a16:creationId xmlns:a16="http://schemas.microsoft.com/office/drawing/2014/main" id="{A8708AB5-DB99-FAE2-72E8-3778F4BAEA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0" r="7280"/>
          <a:stretch/>
        </p:blipFill>
        <p:spPr bwMode="auto">
          <a:xfrm>
            <a:off x="4368800" y="816167"/>
            <a:ext cx="7468179" cy="5701579"/>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D9A85C34-9E7D-1DDD-BB54-7D4FC6CA41E4}"/>
              </a:ext>
            </a:extLst>
          </p:cNvPr>
          <p:cNvSpPr/>
          <p:nvPr/>
        </p:nvSpPr>
        <p:spPr>
          <a:xfrm>
            <a:off x="400049" y="1110826"/>
            <a:ext cx="3782483" cy="493437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5386E03-F3B2-78E5-A54A-2245657D9189}"/>
              </a:ext>
            </a:extLst>
          </p:cNvPr>
          <p:cNvSpPr txBox="1"/>
          <p:nvPr/>
        </p:nvSpPr>
        <p:spPr>
          <a:xfrm>
            <a:off x="1024467" y="1662412"/>
            <a:ext cx="2523066" cy="424731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Schramm’s 1954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Extension of Shannon and Weavers Model</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Encoding starts process of communication.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Decoding allows recipient to understand.</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Allows for feedback, best suits Health and Social Care.</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2EED1D7-9E37-9096-D166-0AF22C754A57}"/>
              </a:ext>
            </a:extLst>
          </p:cNvPr>
          <p:cNvSpPr txBox="1"/>
          <p:nvPr/>
        </p:nvSpPr>
        <p:spPr>
          <a:xfrm>
            <a:off x="778933" y="6045196"/>
            <a:ext cx="301413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(Wrench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161988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A3B64-B269-B5CF-A7F6-881EC9C23029}"/>
              </a:ext>
            </a:extLst>
          </p:cNvPr>
          <p:cNvSpPr>
            <a:spLocks noGrp="1"/>
          </p:cNvSpPr>
          <p:nvPr>
            <p:ph type="title" idx="4294967295"/>
          </p:nvPr>
        </p:nvSpPr>
        <p:spPr>
          <a:xfrm>
            <a:off x="0" y="0"/>
            <a:ext cx="5173980" cy="492125"/>
          </a:xfrm>
        </p:spPr>
        <p:txBody>
          <a:bodyPr/>
          <a:lstStyle/>
          <a:p>
            <a:r>
              <a:rPr lang="en-GB" sz="2400" dirty="0">
                <a:latin typeface="Arial" panose="020B0604020202020204" pitchFamily="34" charset="0"/>
                <a:cs typeface="Arial" panose="020B0604020202020204" pitchFamily="34" charset="0"/>
              </a:rPr>
              <a:t>Barriers to Effective</a:t>
            </a:r>
            <a:r>
              <a:rPr lang="en-GB" sz="2400" baseline="0" dirty="0">
                <a:latin typeface="Arial" panose="020B0604020202020204" pitchFamily="34" charset="0"/>
                <a:cs typeface="Arial" panose="020B0604020202020204" pitchFamily="34" charset="0"/>
              </a:rPr>
              <a:t> Communication</a:t>
            </a:r>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0ECEB21F-663B-AF67-E3EF-B3D30A42F3BC}"/>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4F47D8D-8CA2-FB72-6D87-BB4F9289231F}"/>
              </a:ext>
            </a:extLst>
          </p:cNvPr>
          <p:cNvSpPr txBox="1"/>
          <p:nvPr/>
        </p:nvSpPr>
        <p:spPr>
          <a:xfrm>
            <a:off x="262890" y="886637"/>
            <a:ext cx="3771900" cy="212686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In order to effectively communicate, organisations must be of the understanding that there are barriers that can prevent this.</a:t>
            </a:r>
          </a:p>
          <a:p>
            <a:pPr>
              <a:lnSpc>
                <a:spcPct val="150000"/>
              </a:lnSpc>
            </a:pPr>
            <a:endParaRPr lang="en-GB" dirty="0"/>
          </a:p>
        </p:txBody>
      </p:sp>
      <p:pic>
        <p:nvPicPr>
          <p:cNvPr id="13" name="Picture 12" descr="A picture containing graphical user interface&#10;&#10;Description automatically generated">
            <a:extLst>
              <a:ext uri="{FF2B5EF4-FFF2-40B4-BE49-F238E27FC236}">
                <a16:creationId xmlns:a16="http://schemas.microsoft.com/office/drawing/2014/main" id="{E7D0E04B-A6E2-F99C-6FF1-68DBDA98E09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5760" y="3429000"/>
            <a:ext cx="5038725" cy="3200421"/>
          </a:xfrm>
          <a:prstGeom prst="rect">
            <a:avLst/>
          </a:prstGeom>
        </p:spPr>
      </p:pic>
      <p:sp>
        <p:nvSpPr>
          <p:cNvPr id="14" name="Scroll: Vertical 13">
            <a:extLst>
              <a:ext uri="{FF2B5EF4-FFF2-40B4-BE49-F238E27FC236}">
                <a16:creationId xmlns:a16="http://schemas.microsoft.com/office/drawing/2014/main" id="{D363C9C9-D4A7-6695-A23D-6863A5111B7A}"/>
              </a:ext>
            </a:extLst>
          </p:cNvPr>
          <p:cNvSpPr/>
          <p:nvPr/>
        </p:nvSpPr>
        <p:spPr>
          <a:xfrm>
            <a:off x="5833110" y="301426"/>
            <a:ext cx="6096000" cy="636587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0D88CD6-E3BA-4B3E-875C-5027635C1AD0}"/>
              </a:ext>
            </a:extLst>
          </p:cNvPr>
          <p:cNvSpPr txBox="1"/>
          <p:nvPr/>
        </p:nvSpPr>
        <p:spPr>
          <a:xfrm>
            <a:off x="7153276" y="1454727"/>
            <a:ext cx="4006560" cy="49398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Culture/ religion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Language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Defensiveness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Physical</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Filtering</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Emotions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Information overload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Attitude/defensiveness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Physiological</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Problems with staff/structure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Lack of experience</a:t>
            </a:r>
          </a:p>
          <a:p>
            <a:endParaRPr lang="en-GB" dirty="0"/>
          </a:p>
        </p:txBody>
      </p:sp>
      <p:sp>
        <p:nvSpPr>
          <p:cNvPr id="16" name="TextBox 15">
            <a:extLst>
              <a:ext uri="{FF2B5EF4-FFF2-40B4-BE49-F238E27FC236}">
                <a16:creationId xmlns:a16="http://schemas.microsoft.com/office/drawing/2014/main" id="{70515DB4-38C5-2F44-FB22-7706B533166E}"/>
              </a:ext>
            </a:extLst>
          </p:cNvPr>
          <p:cNvSpPr txBox="1"/>
          <p:nvPr/>
        </p:nvSpPr>
        <p:spPr>
          <a:xfrm>
            <a:off x="8515350" y="6245823"/>
            <a:ext cx="3577590" cy="307777"/>
          </a:xfrm>
          <a:prstGeom prst="rect">
            <a:avLst/>
          </a:prstGeom>
          <a:noFill/>
        </p:spPr>
        <p:txBody>
          <a:bodyPr wrap="square" rtlCol="0">
            <a:spAutoFit/>
          </a:bodyPr>
          <a:lstStyle/>
          <a:p>
            <a:r>
              <a:rPr lang="en-US" sz="1400" b="0" i="0" dirty="0">
                <a:solidFill>
                  <a:srgbClr val="222222"/>
                </a:solidFill>
                <a:effectLst/>
                <a:latin typeface="Arial" panose="020B0604020202020204" pitchFamily="34" charset="0"/>
              </a:rPr>
              <a:t>(</a:t>
            </a:r>
            <a:r>
              <a:rPr lang="en-US" sz="1400" b="0" i="0" dirty="0" err="1">
                <a:solidFill>
                  <a:srgbClr val="222222"/>
                </a:solidFill>
                <a:effectLst/>
                <a:latin typeface="Arial" panose="020B0604020202020204" pitchFamily="34" charset="0"/>
              </a:rPr>
              <a:t>Jureddi</a:t>
            </a:r>
            <a:r>
              <a:rPr lang="en-US" sz="1400" dirty="0">
                <a:solidFill>
                  <a:srgbClr val="222222"/>
                </a:solidFill>
                <a:latin typeface="Arial" panose="020B0604020202020204" pitchFamily="34" charset="0"/>
              </a:rPr>
              <a:t> </a:t>
            </a:r>
            <a:r>
              <a:rPr lang="en-US" sz="1400" b="0" i="0" dirty="0">
                <a:solidFill>
                  <a:srgbClr val="222222"/>
                </a:solidFill>
                <a:effectLst/>
                <a:latin typeface="Arial" panose="020B0604020202020204" pitchFamily="34" charset="0"/>
              </a:rPr>
              <a:t>and </a:t>
            </a:r>
            <a:r>
              <a:rPr lang="en-US" sz="1400" b="0" i="0" dirty="0" err="1">
                <a:solidFill>
                  <a:srgbClr val="222222"/>
                </a:solidFill>
                <a:effectLst/>
                <a:latin typeface="Arial" panose="020B0604020202020204" pitchFamily="34" charset="0"/>
              </a:rPr>
              <a:t>Brahmaiah</a:t>
            </a:r>
            <a:r>
              <a:rPr lang="en-US" sz="1400" b="0" i="0" dirty="0">
                <a:solidFill>
                  <a:srgbClr val="222222"/>
                </a:solidFill>
                <a:effectLst/>
                <a:latin typeface="Arial" panose="020B0604020202020204" pitchFamily="34" charset="0"/>
              </a:rPr>
              <a:t>, 2016)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34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4D9036DF-F328-E565-3C42-E4F7F11C55E2}"/>
              </a:ext>
            </a:extLst>
          </p:cNvPr>
          <p:cNvCxnSpPr/>
          <p:nvPr/>
        </p:nvCxnSpPr>
        <p:spPr>
          <a:xfrm>
            <a:off x="235527" y="74104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F52B47A-5794-7098-5702-880B95E4CDE2}"/>
              </a:ext>
            </a:extLst>
          </p:cNvPr>
          <p:cNvSpPr>
            <a:spLocks noGrp="1"/>
          </p:cNvSpPr>
          <p:nvPr>
            <p:ph type="title" idx="4294967295"/>
          </p:nvPr>
        </p:nvSpPr>
        <p:spPr>
          <a:xfrm>
            <a:off x="0" y="-22860"/>
            <a:ext cx="5860473" cy="688724"/>
          </a:xfrm>
        </p:spPr>
        <p:txBody>
          <a:bodyPr>
            <a:normAutofit/>
          </a:bodyPr>
          <a:lstStyle/>
          <a:p>
            <a:r>
              <a:rPr lang="en-GB" sz="2400" dirty="0">
                <a:latin typeface="Arial" panose="020B0604020202020204" pitchFamily="34" charset="0"/>
                <a:cs typeface="Arial" panose="020B0604020202020204" pitchFamily="34" charset="0"/>
              </a:rPr>
              <a:t>Overcoming Barriers to Communication</a:t>
            </a:r>
          </a:p>
        </p:txBody>
      </p:sp>
      <p:sp>
        <p:nvSpPr>
          <p:cNvPr id="7" name="Scroll: Vertical 6">
            <a:extLst>
              <a:ext uri="{FF2B5EF4-FFF2-40B4-BE49-F238E27FC236}">
                <a16:creationId xmlns:a16="http://schemas.microsoft.com/office/drawing/2014/main" id="{5F2A0286-996B-E836-90A0-0D87951AE17D}"/>
              </a:ext>
            </a:extLst>
          </p:cNvPr>
          <p:cNvSpPr/>
          <p:nvPr/>
        </p:nvSpPr>
        <p:spPr>
          <a:xfrm>
            <a:off x="4717473" y="155518"/>
            <a:ext cx="7006936" cy="665015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614D8E-A833-8FCC-A17A-C64ABB1EA84A}"/>
              </a:ext>
            </a:extLst>
          </p:cNvPr>
          <p:cNvSpPr txBox="1"/>
          <p:nvPr/>
        </p:nvSpPr>
        <p:spPr>
          <a:xfrm>
            <a:off x="5732318" y="947662"/>
            <a:ext cx="4977245" cy="58580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All communications should be ethical and abide by GDPR 2018</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Interpreters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Advocacy services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Other external organisations such as charities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Eliminate background noise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Simplify language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Actively listen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Time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Patience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Actively listening</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Waiting for confirmation and receiving  feedback</a:t>
            </a:r>
          </a:p>
        </p:txBody>
      </p:sp>
      <p:pic>
        <p:nvPicPr>
          <p:cNvPr id="2050" name="Picture 2" descr="Ladder On Wall In Front Of Sky Stock Photo, Picture And Royalty Free Image.  Image 16557565.">
            <a:extLst>
              <a:ext uri="{FF2B5EF4-FFF2-40B4-BE49-F238E27FC236}">
                <a16:creationId xmlns:a16="http://schemas.microsoft.com/office/drawing/2014/main" id="{89C383B2-E771-BA5F-3DA1-49A38143C8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6639"/>
          <a:stretch/>
        </p:blipFill>
        <p:spPr bwMode="auto">
          <a:xfrm>
            <a:off x="235527" y="1188716"/>
            <a:ext cx="3682564" cy="51692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800081-DCB3-7E89-50D5-CBB77BF1E31C}"/>
              </a:ext>
            </a:extLst>
          </p:cNvPr>
          <p:cNvSpPr txBox="1"/>
          <p:nvPr/>
        </p:nvSpPr>
        <p:spPr>
          <a:xfrm>
            <a:off x="9315450" y="6358006"/>
            <a:ext cx="250317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(Erven, 2002)</a:t>
            </a:r>
          </a:p>
        </p:txBody>
      </p:sp>
    </p:spTree>
    <p:extLst>
      <p:ext uri="{BB962C8B-B14F-4D97-AF65-F5344CB8AC3E}">
        <p14:creationId xmlns:p14="http://schemas.microsoft.com/office/powerpoint/2010/main" val="1714100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6F57E-A48F-58DD-374E-8098E0513132}"/>
              </a:ext>
            </a:extLst>
          </p:cNvPr>
          <p:cNvSpPr txBox="1"/>
          <p:nvPr/>
        </p:nvSpPr>
        <p:spPr>
          <a:xfrm>
            <a:off x="4499610" y="971550"/>
            <a:ext cx="319278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Methods of Communication </a:t>
            </a:r>
          </a:p>
        </p:txBody>
      </p:sp>
      <p:cxnSp>
        <p:nvCxnSpPr>
          <p:cNvPr id="4" name="Straight Connector 3">
            <a:extLst>
              <a:ext uri="{FF2B5EF4-FFF2-40B4-BE49-F238E27FC236}">
                <a16:creationId xmlns:a16="http://schemas.microsoft.com/office/drawing/2014/main" id="{62B75EA9-326E-A2F4-4087-B9B0F48B7163}"/>
              </a:ext>
            </a:extLst>
          </p:cNvPr>
          <p:cNvCxnSpPr/>
          <p:nvPr/>
        </p:nvCxnSpPr>
        <p:spPr>
          <a:xfrm>
            <a:off x="5920740" y="1371600"/>
            <a:ext cx="0" cy="4229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51711-40EC-FCB0-F445-CC43B7D9A211}"/>
              </a:ext>
            </a:extLst>
          </p:cNvPr>
          <p:cNvCxnSpPr/>
          <p:nvPr/>
        </p:nvCxnSpPr>
        <p:spPr>
          <a:xfrm>
            <a:off x="1451610" y="1794510"/>
            <a:ext cx="91211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425E9A2-DAAF-677E-731B-616DE39C48A5}"/>
              </a:ext>
            </a:extLst>
          </p:cNvPr>
          <p:cNvCxnSpPr/>
          <p:nvPr/>
        </p:nvCxnSpPr>
        <p:spPr>
          <a:xfrm>
            <a:off x="145161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849A970-261B-CCFD-3F51-AEBA2F12F894}"/>
              </a:ext>
            </a:extLst>
          </p:cNvPr>
          <p:cNvCxnSpPr/>
          <p:nvPr/>
        </p:nvCxnSpPr>
        <p:spPr>
          <a:xfrm>
            <a:off x="376047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842D2FA-0C2D-3656-6F23-09FCD18B3179}"/>
              </a:ext>
            </a:extLst>
          </p:cNvPr>
          <p:cNvCxnSpPr/>
          <p:nvPr/>
        </p:nvCxnSpPr>
        <p:spPr>
          <a:xfrm>
            <a:off x="592074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FA1E82-7114-0AFE-C787-53E732C485E4}"/>
              </a:ext>
            </a:extLst>
          </p:cNvPr>
          <p:cNvCxnSpPr/>
          <p:nvPr/>
        </p:nvCxnSpPr>
        <p:spPr>
          <a:xfrm>
            <a:off x="806958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7E918-5516-953E-FBAA-BA56D5941675}"/>
              </a:ext>
            </a:extLst>
          </p:cNvPr>
          <p:cNvCxnSpPr/>
          <p:nvPr/>
        </p:nvCxnSpPr>
        <p:spPr>
          <a:xfrm>
            <a:off x="10572750" y="1794510"/>
            <a:ext cx="0" cy="3429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3C1D71A-6E72-7F7C-2939-789F545A18D1}"/>
              </a:ext>
            </a:extLst>
          </p:cNvPr>
          <p:cNvSpPr txBox="1"/>
          <p:nvPr/>
        </p:nvSpPr>
        <p:spPr>
          <a:xfrm>
            <a:off x="1074420" y="2134433"/>
            <a:ext cx="754379"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Verbal</a:t>
            </a:r>
          </a:p>
        </p:txBody>
      </p:sp>
      <p:sp>
        <p:nvSpPr>
          <p:cNvPr id="21" name="TextBox 20">
            <a:extLst>
              <a:ext uri="{FF2B5EF4-FFF2-40B4-BE49-F238E27FC236}">
                <a16:creationId xmlns:a16="http://schemas.microsoft.com/office/drawing/2014/main" id="{FF81854A-FB6D-C2BE-BC22-59B14A004426}"/>
              </a:ext>
            </a:extLst>
          </p:cNvPr>
          <p:cNvSpPr txBox="1"/>
          <p:nvPr/>
        </p:nvSpPr>
        <p:spPr>
          <a:xfrm>
            <a:off x="7640957" y="2134431"/>
            <a:ext cx="994410" cy="307777"/>
          </a:xfrm>
          <a:prstGeom prst="rect">
            <a:avLst/>
          </a:prstGeom>
          <a:solidFill>
            <a:srgbClr val="00B0F0"/>
          </a:solidFill>
        </p:spPr>
        <p:txBody>
          <a:bodyPr wrap="square" rtlCol="0">
            <a:spAutoFit/>
          </a:bodyPr>
          <a:lstStyle/>
          <a:p>
            <a:r>
              <a:rPr lang="en-GB" sz="1400" dirty="0">
                <a:latin typeface="Arial" panose="020B0604020202020204" pitchFamily="34" charset="0"/>
                <a:cs typeface="Arial" panose="020B0604020202020204" pitchFamily="34" charset="0"/>
              </a:rPr>
              <a:t>Listening</a:t>
            </a:r>
          </a:p>
        </p:txBody>
      </p:sp>
      <p:sp>
        <p:nvSpPr>
          <p:cNvPr id="22" name="TextBox 21">
            <a:extLst>
              <a:ext uri="{FF2B5EF4-FFF2-40B4-BE49-F238E27FC236}">
                <a16:creationId xmlns:a16="http://schemas.microsoft.com/office/drawing/2014/main" id="{FFBAD4BD-710A-D9F6-6A70-F336624F5620}"/>
              </a:ext>
            </a:extLst>
          </p:cNvPr>
          <p:cNvSpPr txBox="1"/>
          <p:nvPr/>
        </p:nvSpPr>
        <p:spPr>
          <a:xfrm>
            <a:off x="5566412" y="2165105"/>
            <a:ext cx="90868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Written</a:t>
            </a:r>
          </a:p>
        </p:txBody>
      </p:sp>
      <p:sp>
        <p:nvSpPr>
          <p:cNvPr id="23" name="TextBox 22">
            <a:extLst>
              <a:ext uri="{FF2B5EF4-FFF2-40B4-BE49-F238E27FC236}">
                <a16:creationId xmlns:a16="http://schemas.microsoft.com/office/drawing/2014/main" id="{589DB5C8-7B97-C6B8-46EE-C9E896E1CC48}"/>
              </a:ext>
            </a:extLst>
          </p:cNvPr>
          <p:cNvSpPr txBox="1"/>
          <p:nvPr/>
        </p:nvSpPr>
        <p:spPr>
          <a:xfrm>
            <a:off x="3063243" y="2134431"/>
            <a:ext cx="1097278" cy="307779"/>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Non-Verbal</a:t>
            </a:r>
          </a:p>
        </p:txBody>
      </p:sp>
      <p:sp>
        <p:nvSpPr>
          <p:cNvPr id="24" name="TextBox 23">
            <a:extLst>
              <a:ext uri="{FF2B5EF4-FFF2-40B4-BE49-F238E27FC236}">
                <a16:creationId xmlns:a16="http://schemas.microsoft.com/office/drawing/2014/main" id="{2B2B01F8-E606-C2FF-3281-C83A86092F62}"/>
              </a:ext>
            </a:extLst>
          </p:cNvPr>
          <p:cNvSpPr txBox="1"/>
          <p:nvPr/>
        </p:nvSpPr>
        <p:spPr>
          <a:xfrm>
            <a:off x="10195560" y="2134433"/>
            <a:ext cx="754379"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Visual</a:t>
            </a:r>
          </a:p>
        </p:txBody>
      </p:sp>
      <p:cxnSp>
        <p:nvCxnSpPr>
          <p:cNvPr id="26" name="Straight Connector 25">
            <a:extLst>
              <a:ext uri="{FF2B5EF4-FFF2-40B4-BE49-F238E27FC236}">
                <a16:creationId xmlns:a16="http://schemas.microsoft.com/office/drawing/2014/main" id="{73190997-4CA5-6A31-FF3D-B2A6CFEB72D5}"/>
              </a:ext>
            </a:extLst>
          </p:cNvPr>
          <p:cNvCxnSpPr/>
          <p:nvPr/>
        </p:nvCxnSpPr>
        <p:spPr>
          <a:xfrm>
            <a:off x="182879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B7A6F7-9D04-A1C6-F98C-F0670F4CB213}"/>
              </a:ext>
            </a:extLst>
          </p:cNvPr>
          <p:cNvCxnSpPr/>
          <p:nvPr/>
        </p:nvCxnSpPr>
        <p:spPr>
          <a:xfrm>
            <a:off x="4160521" y="2442208"/>
            <a:ext cx="0" cy="390144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9E62699-C78A-53DA-565A-642DDE4D1E9C}"/>
              </a:ext>
            </a:extLst>
          </p:cNvPr>
          <p:cNvCxnSpPr/>
          <p:nvPr/>
        </p:nvCxnSpPr>
        <p:spPr>
          <a:xfrm>
            <a:off x="6320790" y="2824190"/>
            <a:ext cx="0" cy="345088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BDC537D-021D-3BAF-95B8-FD47F249E6DB}"/>
              </a:ext>
            </a:extLst>
          </p:cNvPr>
          <p:cNvCxnSpPr/>
          <p:nvPr/>
        </p:nvCxnSpPr>
        <p:spPr>
          <a:xfrm>
            <a:off x="8635367"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D0312F-AAD8-6156-2FF5-24225525AA15}"/>
              </a:ext>
            </a:extLst>
          </p:cNvPr>
          <p:cNvCxnSpPr/>
          <p:nvPr/>
        </p:nvCxnSpPr>
        <p:spPr>
          <a:xfrm>
            <a:off x="1094993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E028BC3-6897-1739-3CEF-C1B116A348B3}"/>
              </a:ext>
            </a:extLst>
          </p:cNvPr>
          <p:cNvCxnSpPr/>
          <p:nvPr/>
        </p:nvCxnSpPr>
        <p:spPr>
          <a:xfrm flipH="1">
            <a:off x="1543050" y="309753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8739221C-D912-C839-9D12-B0B1A23D80B8}"/>
              </a:ext>
            </a:extLst>
          </p:cNvPr>
          <p:cNvCxnSpPr/>
          <p:nvPr/>
        </p:nvCxnSpPr>
        <p:spPr>
          <a:xfrm flipH="1">
            <a:off x="1562101" y="37223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4730107-D7FD-BF8B-8176-84AC338D881E}"/>
              </a:ext>
            </a:extLst>
          </p:cNvPr>
          <p:cNvCxnSpPr/>
          <p:nvPr/>
        </p:nvCxnSpPr>
        <p:spPr>
          <a:xfrm flipH="1">
            <a:off x="1543050"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8DD053B-5197-6D59-DE97-BF57C767AEBF}"/>
              </a:ext>
            </a:extLst>
          </p:cNvPr>
          <p:cNvCxnSpPr/>
          <p:nvPr/>
        </p:nvCxnSpPr>
        <p:spPr>
          <a:xfrm flipH="1">
            <a:off x="3874772" y="30937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2AC5CE2-956F-A2BB-8459-E4A8AC2DBE6C}"/>
              </a:ext>
            </a:extLst>
          </p:cNvPr>
          <p:cNvCxnSpPr/>
          <p:nvPr/>
        </p:nvCxnSpPr>
        <p:spPr>
          <a:xfrm flipH="1">
            <a:off x="3874772" y="381381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0AA40E5-8277-4B16-4773-B084BFF08B30}"/>
              </a:ext>
            </a:extLst>
          </p:cNvPr>
          <p:cNvCxnSpPr/>
          <p:nvPr/>
        </p:nvCxnSpPr>
        <p:spPr>
          <a:xfrm flipH="1">
            <a:off x="3874772"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3F28137-2501-5444-BCCE-DD366C571F7A}"/>
              </a:ext>
            </a:extLst>
          </p:cNvPr>
          <p:cNvCxnSpPr/>
          <p:nvPr/>
        </p:nvCxnSpPr>
        <p:spPr>
          <a:xfrm flipH="1">
            <a:off x="3874772" y="52349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F51B68FB-4548-16B7-405A-D9FEB9C395AA}"/>
              </a:ext>
            </a:extLst>
          </p:cNvPr>
          <p:cNvCxnSpPr/>
          <p:nvPr/>
        </p:nvCxnSpPr>
        <p:spPr>
          <a:xfrm flipH="1">
            <a:off x="3874772" y="59131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DCBA5DC-C671-3F2B-C621-4CD764DA0034}"/>
              </a:ext>
            </a:extLst>
          </p:cNvPr>
          <p:cNvCxnSpPr>
            <a:endCxn id="68" idx="3"/>
          </p:cNvCxnSpPr>
          <p:nvPr/>
        </p:nvCxnSpPr>
        <p:spPr>
          <a:xfrm flipH="1">
            <a:off x="6041682" y="3721843"/>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873C15C-4B2E-6E09-6875-0758B115FB46}"/>
              </a:ext>
            </a:extLst>
          </p:cNvPr>
          <p:cNvCxnSpPr/>
          <p:nvPr/>
        </p:nvCxnSpPr>
        <p:spPr>
          <a:xfrm flipH="1">
            <a:off x="6057616" y="4371456"/>
            <a:ext cx="2631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A5566B9D-94ED-2C61-F543-6ECC8E947DC6}"/>
              </a:ext>
            </a:extLst>
          </p:cNvPr>
          <p:cNvCxnSpPr/>
          <p:nvPr/>
        </p:nvCxnSpPr>
        <p:spPr>
          <a:xfrm flipH="1">
            <a:off x="8349618" y="319659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E13CB0D3-0329-EA15-5E49-182D307239DF}"/>
              </a:ext>
            </a:extLst>
          </p:cNvPr>
          <p:cNvCxnSpPr/>
          <p:nvPr/>
        </p:nvCxnSpPr>
        <p:spPr>
          <a:xfrm flipH="1">
            <a:off x="10664190" y="31127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83ED92F1-AB6A-55EF-DAD6-6401049BAB58}"/>
              </a:ext>
            </a:extLst>
          </p:cNvPr>
          <p:cNvCxnSpPr/>
          <p:nvPr/>
        </p:nvCxnSpPr>
        <p:spPr>
          <a:xfrm flipH="1">
            <a:off x="10664190" y="39776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2A47B69-4A22-4684-BBC8-4420A462CB84}"/>
              </a:ext>
            </a:extLst>
          </p:cNvPr>
          <p:cNvCxnSpPr/>
          <p:nvPr/>
        </p:nvCxnSpPr>
        <p:spPr>
          <a:xfrm flipH="1">
            <a:off x="10664190" y="490728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16F9D210-B028-7A42-7994-CC9B0C5E5701}"/>
              </a:ext>
            </a:extLst>
          </p:cNvPr>
          <p:cNvSpPr txBox="1"/>
          <p:nvPr/>
        </p:nvSpPr>
        <p:spPr>
          <a:xfrm>
            <a:off x="365298" y="2942874"/>
            <a:ext cx="1177752"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Face to face</a:t>
            </a:r>
          </a:p>
        </p:txBody>
      </p:sp>
      <p:sp>
        <p:nvSpPr>
          <p:cNvPr id="58" name="TextBox 57">
            <a:extLst>
              <a:ext uri="{FF2B5EF4-FFF2-40B4-BE49-F238E27FC236}">
                <a16:creationId xmlns:a16="http://schemas.microsoft.com/office/drawing/2014/main" id="{9A3A1AD4-2E2E-7B3A-6D93-546A6EFE36EA}"/>
              </a:ext>
            </a:extLst>
          </p:cNvPr>
          <p:cNvSpPr txBox="1"/>
          <p:nvPr/>
        </p:nvSpPr>
        <p:spPr>
          <a:xfrm>
            <a:off x="288668" y="4312920"/>
            <a:ext cx="1228723"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Video calling</a:t>
            </a:r>
          </a:p>
        </p:txBody>
      </p:sp>
      <p:sp>
        <p:nvSpPr>
          <p:cNvPr id="59" name="TextBox 58">
            <a:extLst>
              <a:ext uri="{FF2B5EF4-FFF2-40B4-BE49-F238E27FC236}">
                <a16:creationId xmlns:a16="http://schemas.microsoft.com/office/drawing/2014/main" id="{8CEC2461-A69F-7E4A-B54F-BA4F0A467D21}"/>
              </a:ext>
            </a:extLst>
          </p:cNvPr>
          <p:cNvSpPr txBox="1"/>
          <p:nvPr/>
        </p:nvSpPr>
        <p:spPr>
          <a:xfrm>
            <a:off x="458341" y="3554635"/>
            <a:ext cx="1039369"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Telephone</a:t>
            </a:r>
          </a:p>
        </p:txBody>
      </p:sp>
      <p:sp>
        <p:nvSpPr>
          <p:cNvPr id="61" name="TextBox 60">
            <a:extLst>
              <a:ext uri="{FF2B5EF4-FFF2-40B4-BE49-F238E27FC236}">
                <a16:creationId xmlns:a16="http://schemas.microsoft.com/office/drawing/2014/main" id="{C67AB39F-C883-8763-F773-6F935EC62C01}"/>
              </a:ext>
            </a:extLst>
          </p:cNvPr>
          <p:cNvSpPr txBox="1"/>
          <p:nvPr/>
        </p:nvSpPr>
        <p:spPr>
          <a:xfrm>
            <a:off x="2531747" y="2942874"/>
            <a:ext cx="1228723" cy="307777"/>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Eye Contact</a:t>
            </a:r>
          </a:p>
        </p:txBody>
      </p:sp>
      <p:sp>
        <p:nvSpPr>
          <p:cNvPr id="62" name="TextBox 61">
            <a:extLst>
              <a:ext uri="{FF2B5EF4-FFF2-40B4-BE49-F238E27FC236}">
                <a16:creationId xmlns:a16="http://schemas.microsoft.com/office/drawing/2014/main" id="{C0654265-94D5-02DE-955E-605517353421}"/>
              </a:ext>
            </a:extLst>
          </p:cNvPr>
          <p:cNvSpPr txBox="1"/>
          <p:nvPr/>
        </p:nvSpPr>
        <p:spPr>
          <a:xfrm>
            <a:off x="2565012" y="3515392"/>
            <a:ext cx="1228723" cy="523220"/>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Body Language</a:t>
            </a:r>
          </a:p>
        </p:txBody>
      </p:sp>
      <p:sp>
        <p:nvSpPr>
          <p:cNvPr id="63" name="TextBox 62">
            <a:extLst>
              <a:ext uri="{FF2B5EF4-FFF2-40B4-BE49-F238E27FC236}">
                <a16:creationId xmlns:a16="http://schemas.microsoft.com/office/drawing/2014/main" id="{EBA6ACE2-82B7-AA17-8C73-BF4CC1C67A3E}"/>
              </a:ext>
            </a:extLst>
          </p:cNvPr>
          <p:cNvSpPr txBox="1"/>
          <p:nvPr/>
        </p:nvSpPr>
        <p:spPr>
          <a:xfrm>
            <a:off x="2824898" y="5058495"/>
            <a:ext cx="919760" cy="307778"/>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Posture</a:t>
            </a:r>
          </a:p>
        </p:txBody>
      </p:sp>
      <p:sp>
        <p:nvSpPr>
          <p:cNvPr id="64" name="TextBox 63">
            <a:extLst>
              <a:ext uri="{FF2B5EF4-FFF2-40B4-BE49-F238E27FC236}">
                <a16:creationId xmlns:a16="http://schemas.microsoft.com/office/drawing/2014/main" id="{186407A0-CDC2-530F-5B3E-0312ACBD78C6}"/>
              </a:ext>
            </a:extLst>
          </p:cNvPr>
          <p:cNvSpPr txBox="1"/>
          <p:nvPr/>
        </p:nvSpPr>
        <p:spPr>
          <a:xfrm>
            <a:off x="2531747" y="4287709"/>
            <a:ext cx="1228723" cy="523220"/>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Facial Expressions</a:t>
            </a:r>
          </a:p>
        </p:txBody>
      </p:sp>
      <p:sp>
        <p:nvSpPr>
          <p:cNvPr id="65" name="TextBox 64">
            <a:extLst>
              <a:ext uri="{FF2B5EF4-FFF2-40B4-BE49-F238E27FC236}">
                <a16:creationId xmlns:a16="http://schemas.microsoft.com/office/drawing/2014/main" id="{3520A538-540E-43F5-1C99-05FC54C09001}"/>
              </a:ext>
            </a:extLst>
          </p:cNvPr>
          <p:cNvSpPr txBox="1"/>
          <p:nvPr/>
        </p:nvSpPr>
        <p:spPr>
          <a:xfrm>
            <a:off x="2411730" y="5715013"/>
            <a:ext cx="1463041" cy="523220"/>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Gestures/ sign language</a:t>
            </a:r>
          </a:p>
        </p:txBody>
      </p:sp>
      <p:sp>
        <p:nvSpPr>
          <p:cNvPr id="66" name="TextBox 65">
            <a:extLst>
              <a:ext uri="{FF2B5EF4-FFF2-40B4-BE49-F238E27FC236}">
                <a16:creationId xmlns:a16="http://schemas.microsoft.com/office/drawing/2014/main" id="{2F1D480B-CAFA-C0D2-DF25-349CEBC2FB6C}"/>
              </a:ext>
            </a:extLst>
          </p:cNvPr>
          <p:cNvSpPr txBox="1"/>
          <p:nvPr/>
        </p:nvSpPr>
        <p:spPr>
          <a:xfrm>
            <a:off x="5141669" y="5788262"/>
            <a:ext cx="837015"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Leaflet</a:t>
            </a:r>
          </a:p>
        </p:txBody>
      </p:sp>
      <p:sp>
        <p:nvSpPr>
          <p:cNvPr id="67" name="TextBox 66">
            <a:extLst>
              <a:ext uri="{FF2B5EF4-FFF2-40B4-BE49-F238E27FC236}">
                <a16:creationId xmlns:a16="http://schemas.microsoft.com/office/drawing/2014/main" id="{34134D8D-3781-13E0-E9B2-F7C99FC7E149}"/>
              </a:ext>
            </a:extLst>
          </p:cNvPr>
          <p:cNvSpPr txBox="1"/>
          <p:nvPr/>
        </p:nvSpPr>
        <p:spPr>
          <a:xfrm>
            <a:off x="6703491" y="3017128"/>
            <a:ext cx="1777310" cy="738664"/>
          </a:xfrm>
          <a:prstGeom prst="rect">
            <a:avLst/>
          </a:prstGeom>
          <a:solidFill>
            <a:srgbClr val="00B0F0"/>
          </a:solidFill>
        </p:spPr>
        <p:txBody>
          <a:bodyPr wrap="square" rtlCol="0">
            <a:spAutoFit/>
          </a:bodyPr>
          <a:lstStyle/>
          <a:p>
            <a:r>
              <a:rPr lang="en-GB" sz="1400" dirty="0">
                <a:latin typeface="Arial" panose="020B0604020202020204" pitchFamily="34" charset="0"/>
                <a:cs typeface="Arial" panose="020B0604020202020204" pitchFamily="34" charset="0"/>
              </a:rPr>
              <a:t>Actively listening, Showing signs of acknowledgement </a:t>
            </a:r>
          </a:p>
        </p:txBody>
      </p:sp>
      <p:sp>
        <p:nvSpPr>
          <p:cNvPr id="68" name="TextBox 67">
            <a:extLst>
              <a:ext uri="{FF2B5EF4-FFF2-40B4-BE49-F238E27FC236}">
                <a16:creationId xmlns:a16="http://schemas.microsoft.com/office/drawing/2014/main" id="{5D21D686-2918-C65A-41BC-C26C4CB485B7}"/>
              </a:ext>
            </a:extLst>
          </p:cNvPr>
          <p:cNvSpPr txBox="1"/>
          <p:nvPr/>
        </p:nvSpPr>
        <p:spPr>
          <a:xfrm>
            <a:off x="5091142" y="3569343"/>
            <a:ext cx="95054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Report</a:t>
            </a:r>
          </a:p>
        </p:txBody>
      </p:sp>
      <p:sp>
        <p:nvSpPr>
          <p:cNvPr id="69" name="TextBox 68">
            <a:extLst>
              <a:ext uri="{FF2B5EF4-FFF2-40B4-BE49-F238E27FC236}">
                <a16:creationId xmlns:a16="http://schemas.microsoft.com/office/drawing/2014/main" id="{0B83158E-F939-D534-889D-6DA2EDB4D590}"/>
              </a:ext>
            </a:extLst>
          </p:cNvPr>
          <p:cNvSpPr txBox="1"/>
          <p:nvPr/>
        </p:nvSpPr>
        <p:spPr>
          <a:xfrm>
            <a:off x="5002345" y="4217568"/>
            <a:ext cx="95054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Bulletins</a:t>
            </a:r>
          </a:p>
        </p:txBody>
      </p:sp>
      <p:sp>
        <p:nvSpPr>
          <p:cNvPr id="70" name="TextBox 69">
            <a:extLst>
              <a:ext uri="{FF2B5EF4-FFF2-40B4-BE49-F238E27FC236}">
                <a16:creationId xmlns:a16="http://schemas.microsoft.com/office/drawing/2014/main" id="{86A326C6-F956-BCE4-ABBC-C332B23687EF}"/>
              </a:ext>
            </a:extLst>
          </p:cNvPr>
          <p:cNvSpPr txBox="1"/>
          <p:nvPr/>
        </p:nvSpPr>
        <p:spPr>
          <a:xfrm>
            <a:off x="5115869" y="5054718"/>
            <a:ext cx="837015"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Letter</a:t>
            </a:r>
          </a:p>
        </p:txBody>
      </p:sp>
      <p:sp>
        <p:nvSpPr>
          <p:cNvPr id="71" name="TextBox 70">
            <a:extLst>
              <a:ext uri="{FF2B5EF4-FFF2-40B4-BE49-F238E27FC236}">
                <a16:creationId xmlns:a16="http://schemas.microsoft.com/office/drawing/2014/main" id="{778D6E15-CDE8-E154-FCAD-657831C1108F}"/>
              </a:ext>
            </a:extLst>
          </p:cNvPr>
          <p:cNvSpPr txBox="1"/>
          <p:nvPr/>
        </p:nvSpPr>
        <p:spPr>
          <a:xfrm>
            <a:off x="5111865" y="2973354"/>
            <a:ext cx="95054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Email</a:t>
            </a:r>
          </a:p>
        </p:txBody>
      </p:sp>
      <p:sp>
        <p:nvSpPr>
          <p:cNvPr id="72" name="TextBox 71">
            <a:extLst>
              <a:ext uri="{FF2B5EF4-FFF2-40B4-BE49-F238E27FC236}">
                <a16:creationId xmlns:a16="http://schemas.microsoft.com/office/drawing/2014/main" id="{CC1EB06B-7CE1-908E-B299-251B7AD4527D}"/>
              </a:ext>
            </a:extLst>
          </p:cNvPr>
          <p:cNvSpPr txBox="1"/>
          <p:nvPr/>
        </p:nvSpPr>
        <p:spPr>
          <a:xfrm>
            <a:off x="9651330" y="5523795"/>
            <a:ext cx="915724"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Posters </a:t>
            </a:r>
          </a:p>
        </p:txBody>
      </p:sp>
      <p:sp>
        <p:nvSpPr>
          <p:cNvPr id="73" name="TextBox 72">
            <a:extLst>
              <a:ext uri="{FF2B5EF4-FFF2-40B4-BE49-F238E27FC236}">
                <a16:creationId xmlns:a16="http://schemas.microsoft.com/office/drawing/2014/main" id="{19308C8C-11FF-A7BF-C647-476E84480B23}"/>
              </a:ext>
            </a:extLst>
          </p:cNvPr>
          <p:cNvSpPr txBox="1"/>
          <p:nvPr/>
        </p:nvSpPr>
        <p:spPr>
          <a:xfrm>
            <a:off x="9651330" y="4697744"/>
            <a:ext cx="1012860"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Videos </a:t>
            </a:r>
          </a:p>
        </p:txBody>
      </p:sp>
      <p:sp>
        <p:nvSpPr>
          <p:cNvPr id="74" name="TextBox 73">
            <a:extLst>
              <a:ext uri="{FF2B5EF4-FFF2-40B4-BE49-F238E27FC236}">
                <a16:creationId xmlns:a16="http://schemas.microsoft.com/office/drawing/2014/main" id="{F275C378-7C2F-C610-5C3A-417739642914}"/>
              </a:ext>
            </a:extLst>
          </p:cNvPr>
          <p:cNvSpPr txBox="1"/>
          <p:nvPr/>
        </p:nvSpPr>
        <p:spPr>
          <a:xfrm>
            <a:off x="9517053" y="3782557"/>
            <a:ext cx="1055697" cy="523220"/>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Info - graphics</a:t>
            </a:r>
          </a:p>
        </p:txBody>
      </p:sp>
      <p:sp>
        <p:nvSpPr>
          <p:cNvPr id="75" name="TextBox 74">
            <a:extLst>
              <a:ext uri="{FF2B5EF4-FFF2-40B4-BE49-F238E27FC236}">
                <a16:creationId xmlns:a16="http://schemas.microsoft.com/office/drawing/2014/main" id="{E6711C0B-C9D5-FA6C-CF89-AD2AE0D003F4}"/>
              </a:ext>
            </a:extLst>
          </p:cNvPr>
          <p:cNvSpPr txBox="1"/>
          <p:nvPr/>
        </p:nvSpPr>
        <p:spPr>
          <a:xfrm>
            <a:off x="9517055" y="2983237"/>
            <a:ext cx="1055696"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Images</a:t>
            </a:r>
          </a:p>
        </p:txBody>
      </p:sp>
      <p:cxnSp>
        <p:nvCxnSpPr>
          <p:cNvPr id="76" name="Straight Arrow Connector 75">
            <a:extLst>
              <a:ext uri="{FF2B5EF4-FFF2-40B4-BE49-F238E27FC236}">
                <a16:creationId xmlns:a16="http://schemas.microsoft.com/office/drawing/2014/main" id="{EF81470F-59EE-5FB9-606A-368BC53679F6}"/>
              </a:ext>
            </a:extLst>
          </p:cNvPr>
          <p:cNvCxnSpPr/>
          <p:nvPr/>
        </p:nvCxnSpPr>
        <p:spPr>
          <a:xfrm flipH="1">
            <a:off x="10664190" y="5693962"/>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339F6E70-A167-8C6A-6207-77B3FAE2B0B4}"/>
              </a:ext>
            </a:extLst>
          </p:cNvPr>
          <p:cNvCxnSpPr/>
          <p:nvPr/>
        </p:nvCxnSpPr>
        <p:spPr>
          <a:xfrm flipH="1">
            <a:off x="6057616" y="309676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873C2C4-FF10-F023-54FB-733CEF712655}"/>
              </a:ext>
            </a:extLst>
          </p:cNvPr>
          <p:cNvCxnSpPr/>
          <p:nvPr/>
        </p:nvCxnSpPr>
        <p:spPr>
          <a:xfrm flipH="1">
            <a:off x="6057616" y="596468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FE9210AC-0574-4B23-43D8-3BA0E19730DE}"/>
              </a:ext>
            </a:extLst>
          </p:cNvPr>
          <p:cNvCxnSpPr/>
          <p:nvPr/>
        </p:nvCxnSpPr>
        <p:spPr>
          <a:xfrm flipH="1">
            <a:off x="6048969" y="5257501"/>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4" name="Title 93">
            <a:extLst>
              <a:ext uri="{FF2B5EF4-FFF2-40B4-BE49-F238E27FC236}">
                <a16:creationId xmlns:a16="http://schemas.microsoft.com/office/drawing/2014/main" id="{F095F2D1-7521-591A-1C7D-031780F90C27}"/>
              </a:ext>
            </a:extLst>
          </p:cNvPr>
          <p:cNvSpPr>
            <a:spLocks noGrp="1"/>
          </p:cNvSpPr>
          <p:nvPr>
            <p:ph type="title" idx="4294967295"/>
          </p:nvPr>
        </p:nvSpPr>
        <p:spPr>
          <a:xfrm>
            <a:off x="2" y="17506"/>
            <a:ext cx="6475090" cy="471719"/>
          </a:xfrm>
        </p:spPr>
        <p:txBody>
          <a:bodyPr>
            <a:normAutofit/>
          </a:bodyPr>
          <a:lstStyle/>
          <a:p>
            <a:pPr rtl="0" eaLnBrk="1" latinLnBrk="0" hangingPunct="1"/>
            <a:r>
              <a:rPr lang="en-GB" sz="2400" kern="1200" dirty="0">
                <a:solidFill>
                  <a:srgbClr val="000000"/>
                </a:solidFill>
                <a:effectLst/>
                <a:latin typeface="Arial" panose="020B0604020202020204" pitchFamily="34" charset="0"/>
                <a:ea typeface="+mn-ea"/>
                <a:cs typeface="Arial" panose="020B0604020202020204" pitchFamily="34" charset="0"/>
              </a:rPr>
              <a:t>Methods of Communication in Organisations</a:t>
            </a:r>
            <a:endParaRPr lang="en-GB" sz="2400" dirty="0">
              <a:effectLst/>
            </a:endParaRPr>
          </a:p>
        </p:txBody>
      </p:sp>
      <p:cxnSp>
        <p:nvCxnSpPr>
          <p:cNvPr id="95" name="Straight Connector 94">
            <a:extLst>
              <a:ext uri="{FF2B5EF4-FFF2-40B4-BE49-F238E27FC236}">
                <a16:creationId xmlns:a16="http://schemas.microsoft.com/office/drawing/2014/main" id="{963C816A-FD10-E1B7-D919-FEDFA12BA975}"/>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0305A1C7-CCFB-5B67-83A3-FAF0E65A94A8}"/>
              </a:ext>
            </a:extLst>
          </p:cNvPr>
          <p:cNvSpPr txBox="1"/>
          <p:nvPr/>
        </p:nvSpPr>
        <p:spPr>
          <a:xfrm>
            <a:off x="2091126" y="6484835"/>
            <a:ext cx="1783646" cy="307779"/>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(Morgan, 2017)</a:t>
            </a:r>
          </a:p>
        </p:txBody>
      </p:sp>
      <p:sp>
        <p:nvSpPr>
          <p:cNvPr id="97" name="TextBox 96">
            <a:extLst>
              <a:ext uri="{FF2B5EF4-FFF2-40B4-BE49-F238E27FC236}">
                <a16:creationId xmlns:a16="http://schemas.microsoft.com/office/drawing/2014/main" id="{86AC49A6-E78B-0386-B34A-807FAE6DA899}"/>
              </a:ext>
            </a:extLst>
          </p:cNvPr>
          <p:cNvSpPr txBox="1"/>
          <p:nvPr/>
        </p:nvSpPr>
        <p:spPr>
          <a:xfrm>
            <a:off x="8860167" y="6259315"/>
            <a:ext cx="1503034" cy="369332"/>
          </a:xfrm>
          <a:prstGeom prst="rect">
            <a:avLst/>
          </a:prstGeom>
          <a:noFill/>
        </p:spPr>
        <p:txBody>
          <a:bodyPr wrap="square" rtlCol="0">
            <a:spAutoFit/>
          </a:bodyPr>
          <a:lstStyle/>
          <a:p>
            <a:r>
              <a:rPr lang="en-GB" dirty="0"/>
              <a:t>(</a:t>
            </a:r>
            <a:r>
              <a:rPr lang="en-GB" dirty="0" err="1"/>
              <a:t>Sahu</a:t>
            </a:r>
            <a:r>
              <a:rPr lang="en-GB" dirty="0"/>
              <a:t>, 2022)</a:t>
            </a:r>
          </a:p>
        </p:txBody>
      </p:sp>
    </p:spTree>
    <p:extLst>
      <p:ext uri="{BB962C8B-B14F-4D97-AF65-F5344CB8AC3E}">
        <p14:creationId xmlns:p14="http://schemas.microsoft.com/office/powerpoint/2010/main" val="3786935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90FF-6C5B-F940-F69C-DB2FAF0F5299}"/>
              </a:ext>
            </a:extLst>
          </p:cNvPr>
          <p:cNvSpPr>
            <a:spLocks noGrp="1"/>
          </p:cNvSpPr>
          <p:nvPr>
            <p:ph type="title" idx="4294967295"/>
          </p:nvPr>
        </p:nvSpPr>
        <p:spPr>
          <a:xfrm>
            <a:off x="-1" y="-41492"/>
            <a:ext cx="6400801" cy="567908"/>
          </a:xfrm>
        </p:spPr>
        <p:txBody>
          <a:bodyPr>
            <a:normAutofit/>
          </a:bodyPr>
          <a:lstStyle/>
          <a:p>
            <a:r>
              <a:rPr lang="en-GB" sz="2400" dirty="0">
                <a:latin typeface="Arial" panose="020B0604020202020204" pitchFamily="34" charset="0"/>
                <a:cs typeface="Arial" panose="020B0604020202020204" pitchFamily="34" charset="0"/>
              </a:rPr>
              <a:t>Types</a:t>
            </a:r>
            <a:r>
              <a:rPr lang="en-GB" sz="2400" baseline="0" dirty="0">
                <a:latin typeface="Arial" panose="020B0604020202020204" pitchFamily="34" charset="0"/>
                <a:cs typeface="Arial" panose="020B0604020202020204" pitchFamily="34" charset="0"/>
              </a:rPr>
              <a:t> of Organisational </a:t>
            </a:r>
            <a:r>
              <a:rPr lang="en-GB" sz="2400" dirty="0">
                <a:latin typeface="Arial" panose="020B0604020202020204" pitchFamily="34" charset="0"/>
                <a:cs typeface="Arial" panose="020B0604020202020204" pitchFamily="34" charset="0"/>
              </a:rPr>
              <a:t>Communication</a:t>
            </a:r>
          </a:p>
        </p:txBody>
      </p:sp>
      <p:cxnSp>
        <p:nvCxnSpPr>
          <p:cNvPr id="3" name="Straight Connector 2">
            <a:extLst>
              <a:ext uri="{FF2B5EF4-FFF2-40B4-BE49-F238E27FC236}">
                <a16:creationId xmlns:a16="http://schemas.microsoft.com/office/drawing/2014/main" id="{8FF51557-85D1-F711-96F8-450C2765AC8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5EC00785-E551-2679-F0AB-576ECE2C2988}"/>
              </a:ext>
            </a:extLst>
          </p:cNvPr>
          <p:cNvSpPr/>
          <p:nvPr/>
        </p:nvSpPr>
        <p:spPr>
          <a:xfrm>
            <a:off x="4531995" y="2252749"/>
            <a:ext cx="3737610" cy="1817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9" name="Straight Arrow Connector 18">
            <a:extLst>
              <a:ext uri="{FF2B5EF4-FFF2-40B4-BE49-F238E27FC236}">
                <a16:creationId xmlns:a16="http://schemas.microsoft.com/office/drawing/2014/main" id="{4B238E7B-26E2-C6AC-895F-88D1A8C77135}"/>
              </a:ext>
            </a:extLst>
          </p:cNvPr>
          <p:cNvCxnSpPr>
            <a:stCxn id="4" idx="0"/>
          </p:cNvCxnSpPr>
          <p:nvPr/>
        </p:nvCxnSpPr>
        <p:spPr>
          <a:xfrm flipV="1">
            <a:off x="6400800" y="1315233"/>
            <a:ext cx="0" cy="937516"/>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7E689AE-DB39-6732-4043-333C8B4DC578}"/>
              </a:ext>
            </a:extLst>
          </p:cNvPr>
          <p:cNvCxnSpPr>
            <a:stCxn id="4" idx="4"/>
          </p:cNvCxnSpPr>
          <p:nvPr/>
        </p:nvCxnSpPr>
        <p:spPr>
          <a:xfrm>
            <a:off x="6400800" y="4070104"/>
            <a:ext cx="0" cy="975094"/>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4C0CCBB-EE1E-6A0E-BAEA-3DAB7485CB34}"/>
              </a:ext>
            </a:extLst>
          </p:cNvPr>
          <p:cNvCxnSpPr>
            <a:stCxn id="4" idx="6"/>
          </p:cNvCxnSpPr>
          <p:nvPr/>
        </p:nvCxnSpPr>
        <p:spPr>
          <a:xfrm>
            <a:off x="8269605" y="3161427"/>
            <a:ext cx="118754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D8E5F19-C9AB-2C9F-E1C3-6935E19549D5}"/>
              </a:ext>
            </a:extLst>
          </p:cNvPr>
          <p:cNvCxnSpPr/>
          <p:nvPr/>
        </p:nvCxnSpPr>
        <p:spPr>
          <a:xfrm flipH="1" flipV="1">
            <a:off x="3650307" y="1579933"/>
            <a:ext cx="1352810" cy="1039660"/>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A54E5952-82EB-F6F7-9239-26F29CD69485}"/>
              </a:ext>
            </a:extLst>
          </p:cNvPr>
          <p:cNvSpPr txBox="1"/>
          <p:nvPr/>
        </p:nvSpPr>
        <p:spPr>
          <a:xfrm>
            <a:off x="9641936" y="2990009"/>
            <a:ext cx="255006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Horizontal Communication</a:t>
            </a:r>
          </a:p>
        </p:txBody>
      </p:sp>
      <p:sp>
        <p:nvSpPr>
          <p:cNvPr id="32" name="TextBox 31">
            <a:extLst>
              <a:ext uri="{FF2B5EF4-FFF2-40B4-BE49-F238E27FC236}">
                <a16:creationId xmlns:a16="http://schemas.microsoft.com/office/drawing/2014/main" id="{2E47C85E-BF67-71A2-FA53-40E367DE7C06}"/>
              </a:ext>
            </a:extLst>
          </p:cNvPr>
          <p:cNvSpPr txBox="1"/>
          <p:nvPr/>
        </p:nvSpPr>
        <p:spPr>
          <a:xfrm>
            <a:off x="5735782" y="604838"/>
            <a:ext cx="301336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Vertical Upward Communication</a:t>
            </a:r>
          </a:p>
        </p:txBody>
      </p:sp>
      <p:sp>
        <p:nvSpPr>
          <p:cNvPr id="33" name="TextBox 32">
            <a:extLst>
              <a:ext uri="{FF2B5EF4-FFF2-40B4-BE49-F238E27FC236}">
                <a16:creationId xmlns:a16="http://schemas.microsoft.com/office/drawing/2014/main" id="{991A7FF5-B5C8-345F-4C41-3DAB4FA4CF50}"/>
              </a:ext>
            </a:extLst>
          </p:cNvPr>
          <p:cNvSpPr txBox="1"/>
          <p:nvPr/>
        </p:nvSpPr>
        <p:spPr>
          <a:xfrm>
            <a:off x="5403273" y="5199996"/>
            <a:ext cx="334587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Vertical Downward Communication</a:t>
            </a:r>
          </a:p>
        </p:txBody>
      </p:sp>
      <p:sp>
        <p:nvSpPr>
          <p:cNvPr id="34" name="TextBox 33">
            <a:extLst>
              <a:ext uri="{FF2B5EF4-FFF2-40B4-BE49-F238E27FC236}">
                <a16:creationId xmlns:a16="http://schemas.microsoft.com/office/drawing/2014/main" id="{1AE6E7BD-6C09-F3DD-01C0-21D2EB089764}"/>
              </a:ext>
            </a:extLst>
          </p:cNvPr>
          <p:cNvSpPr txBox="1"/>
          <p:nvPr/>
        </p:nvSpPr>
        <p:spPr>
          <a:xfrm>
            <a:off x="1143000" y="974170"/>
            <a:ext cx="308228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Diagonal Communication</a:t>
            </a:r>
          </a:p>
        </p:txBody>
      </p:sp>
      <p:sp>
        <p:nvSpPr>
          <p:cNvPr id="35" name="TextBox 34">
            <a:extLst>
              <a:ext uri="{FF2B5EF4-FFF2-40B4-BE49-F238E27FC236}">
                <a16:creationId xmlns:a16="http://schemas.microsoft.com/office/drawing/2014/main" id="{06425E80-FDA2-73BC-8892-142E88274B37}"/>
              </a:ext>
            </a:extLst>
          </p:cNvPr>
          <p:cNvSpPr txBox="1"/>
          <p:nvPr/>
        </p:nvSpPr>
        <p:spPr>
          <a:xfrm>
            <a:off x="5003117" y="2727655"/>
            <a:ext cx="283162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Types of Organisational communication</a:t>
            </a:r>
          </a:p>
        </p:txBody>
      </p:sp>
      <p:sp>
        <p:nvSpPr>
          <p:cNvPr id="36" name="TextBox 35">
            <a:extLst>
              <a:ext uri="{FF2B5EF4-FFF2-40B4-BE49-F238E27FC236}">
                <a16:creationId xmlns:a16="http://schemas.microsoft.com/office/drawing/2014/main" id="{E0293BF0-779E-7371-9141-544CAE164899}"/>
              </a:ext>
            </a:extLst>
          </p:cNvPr>
          <p:cNvSpPr txBox="1"/>
          <p:nvPr/>
        </p:nvSpPr>
        <p:spPr>
          <a:xfrm>
            <a:off x="728134" y="5940809"/>
            <a:ext cx="260773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(Guo and Sanchez 2005)</a:t>
            </a:r>
          </a:p>
        </p:txBody>
      </p:sp>
    </p:spTree>
    <p:extLst>
      <p:ext uri="{BB962C8B-B14F-4D97-AF65-F5344CB8AC3E}">
        <p14:creationId xmlns:p14="http://schemas.microsoft.com/office/powerpoint/2010/main" val="3594385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595B-25C6-9CAB-5E62-B284CCED9FC5}"/>
              </a:ext>
            </a:extLst>
          </p:cNvPr>
          <p:cNvSpPr>
            <a:spLocks noGrp="1"/>
          </p:cNvSpPr>
          <p:nvPr>
            <p:ph type="title" idx="4294967295"/>
          </p:nvPr>
        </p:nvSpPr>
        <p:spPr>
          <a:xfrm>
            <a:off x="-62346" y="0"/>
            <a:ext cx="4531475" cy="492125"/>
          </a:xfrm>
        </p:spPr>
        <p:txBody>
          <a:bodyPr>
            <a:noAutofit/>
          </a:bodyPr>
          <a:lstStyle/>
          <a:p>
            <a:r>
              <a:rPr lang="en-GB" sz="2400" dirty="0">
                <a:latin typeface="Arial" panose="020B0604020202020204" pitchFamily="34" charset="0"/>
                <a:cs typeface="Arial" panose="020B0604020202020204" pitchFamily="34" charset="0"/>
              </a:rPr>
              <a:t>Channels of Communication</a:t>
            </a:r>
          </a:p>
        </p:txBody>
      </p:sp>
      <p:pic>
        <p:nvPicPr>
          <p:cNvPr id="4" name="Picture 3" descr="Text&#10;&#10;Description automatically generated with medium confidence">
            <a:extLst>
              <a:ext uri="{FF2B5EF4-FFF2-40B4-BE49-F238E27FC236}">
                <a16:creationId xmlns:a16="http://schemas.microsoft.com/office/drawing/2014/main" id="{F6FAD7B0-D987-B9BC-0FE3-A36BB1F5F9DF}"/>
              </a:ext>
            </a:extLst>
          </p:cNvPr>
          <p:cNvPicPr>
            <a:picLocks noChangeAspect="1"/>
          </p:cNvPicPr>
          <p:nvPr/>
        </p:nvPicPr>
        <p:blipFill rotWithShape="1">
          <a:blip r:embed="rId3"/>
          <a:srcRect l="27387" t="27418" r="28606" b="43510"/>
          <a:stretch/>
        </p:blipFill>
        <p:spPr bwMode="auto">
          <a:xfrm>
            <a:off x="28987" y="2401499"/>
            <a:ext cx="10509473" cy="3905333"/>
          </a:xfrm>
          <a:prstGeom prst="rect">
            <a:avLst/>
          </a:prstGeom>
          <a:ln>
            <a:noFill/>
          </a:ln>
          <a:extLst>
            <a:ext uri="{53640926-AAD7-44D8-BBD7-CCE9431645EC}">
              <a14:shadowObscured xmlns:a14="http://schemas.microsoft.com/office/drawing/2010/main"/>
            </a:ext>
          </a:extLst>
        </p:spPr>
      </p:pic>
      <p:cxnSp>
        <p:nvCxnSpPr>
          <p:cNvPr id="3" name="Straight Connector 2">
            <a:extLst>
              <a:ext uri="{FF2B5EF4-FFF2-40B4-BE49-F238E27FC236}">
                <a16:creationId xmlns:a16="http://schemas.microsoft.com/office/drawing/2014/main" id="{FBF20365-B331-CC03-A428-677B5A67B222}"/>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E8D2BFD5-26C3-DDB9-96F8-91014D49C62D}"/>
              </a:ext>
            </a:extLst>
          </p:cNvPr>
          <p:cNvGrpSpPr/>
          <p:nvPr/>
        </p:nvGrpSpPr>
        <p:grpSpPr>
          <a:xfrm>
            <a:off x="1569700" y="984250"/>
            <a:ext cx="7304246" cy="1250821"/>
            <a:chOff x="264103" y="955754"/>
            <a:chExt cx="7304246" cy="1250821"/>
          </a:xfrm>
        </p:grpSpPr>
        <p:sp>
          <p:nvSpPr>
            <p:cNvPr id="13" name="Scroll: Vertical 12">
              <a:extLst>
                <a:ext uri="{FF2B5EF4-FFF2-40B4-BE49-F238E27FC236}">
                  <a16:creationId xmlns:a16="http://schemas.microsoft.com/office/drawing/2014/main" id="{B599BBAD-3004-513F-D32C-4F004FD29445}"/>
                </a:ext>
              </a:extLst>
            </p:cNvPr>
            <p:cNvSpPr/>
            <p:nvPr/>
          </p:nvSpPr>
          <p:spPr>
            <a:xfrm>
              <a:off x="403861" y="965823"/>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F004BE-F330-BC33-08E9-FE86F449EBEB}"/>
                </a:ext>
              </a:extLst>
            </p:cNvPr>
            <p:cNvSpPr txBox="1"/>
            <p:nvPr/>
          </p:nvSpPr>
          <p:spPr>
            <a:xfrm>
              <a:off x="264103" y="1348901"/>
              <a:ext cx="211974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FORMAL</a:t>
              </a:r>
            </a:p>
          </p:txBody>
        </p:sp>
        <p:sp>
          <p:nvSpPr>
            <p:cNvPr id="14" name="Scroll: Vertical 13">
              <a:extLst>
                <a:ext uri="{FF2B5EF4-FFF2-40B4-BE49-F238E27FC236}">
                  <a16:creationId xmlns:a16="http://schemas.microsoft.com/office/drawing/2014/main" id="{CDEE6C8E-2A8C-04EF-6BC7-3108158F2C33}"/>
                </a:ext>
              </a:extLst>
            </p:cNvPr>
            <p:cNvSpPr/>
            <p:nvPr/>
          </p:nvSpPr>
          <p:spPr>
            <a:xfrm>
              <a:off x="2996111" y="955754"/>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312DC668-8AE9-6E25-46DA-A186571548E5}"/>
                </a:ext>
              </a:extLst>
            </p:cNvPr>
            <p:cNvSpPr/>
            <p:nvPr/>
          </p:nvSpPr>
          <p:spPr>
            <a:xfrm>
              <a:off x="5594659" y="997771"/>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BB2D61-6A75-5B17-105A-6F281A4B020F}"/>
                </a:ext>
              </a:extLst>
            </p:cNvPr>
            <p:cNvSpPr/>
            <p:nvPr/>
          </p:nvSpPr>
          <p:spPr>
            <a:xfrm>
              <a:off x="2075996" y="1399899"/>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0650839-F309-2AC9-FF3A-E0BE9069045B}"/>
                </a:ext>
              </a:extLst>
            </p:cNvPr>
            <p:cNvSpPr txBox="1"/>
            <p:nvPr/>
          </p:nvSpPr>
          <p:spPr>
            <a:xfrm>
              <a:off x="3161391" y="1375490"/>
              <a:ext cx="1509669"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INFORMAL</a:t>
              </a:r>
            </a:p>
          </p:txBody>
        </p:sp>
        <p:sp>
          <p:nvSpPr>
            <p:cNvPr id="18" name="Arrow: Right 17">
              <a:extLst>
                <a:ext uri="{FF2B5EF4-FFF2-40B4-BE49-F238E27FC236}">
                  <a16:creationId xmlns:a16="http://schemas.microsoft.com/office/drawing/2014/main" id="{E6C3CC6D-BA41-D60E-19C8-2B9590F3F93E}"/>
                </a:ext>
              </a:extLst>
            </p:cNvPr>
            <p:cNvSpPr/>
            <p:nvPr/>
          </p:nvSpPr>
          <p:spPr>
            <a:xfrm>
              <a:off x="4696043" y="1407821"/>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6260C23-8A27-6759-EA8C-48F2D2F71E69}"/>
                </a:ext>
              </a:extLst>
            </p:cNvPr>
            <p:cNvSpPr txBox="1"/>
            <p:nvPr/>
          </p:nvSpPr>
          <p:spPr>
            <a:xfrm>
              <a:off x="5448603" y="1355860"/>
              <a:ext cx="211974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UNOFFICIAL</a:t>
              </a:r>
            </a:p>
          </p:txBody>
        </p:sp>
      </p:grpSp>
      <p:sp>
        <p:nvSpPr>
          <p:cNvPr id="22" name="TextBox 21">
            <a:extLst>
              <a:ext uri="{FF2B5EF4-FFF2-40B4-BE49-F238E27FC236}">
                <a16:creationId xmlns:a16="http://schemas.microsoft.com/office/drawing/2014/main" id="{994E30FD-E36E-5C9B-C700-EED891DB2998}"/>
              </a:ext>
            </a:extLst>
          </p:cNvPr>
          <p:cNvSpPr txBox="1"/>
          <p:nvPr/>
        </p:nvSpPr>
        <p:spPr>
          <a:xfrm>
            <a:off x="1056624" y="6315972"/>
            <a:ext cx="327534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(The Health Foundation, 2015)</a:t>
            </a:r>
          </a:p>
        </p:txBody>
      </p:sp>
      <p:sp>
        <p:nvSpPr>
          <p:cNvPr id="24" name="TextBox 23">
            <a:extLst>
              <a:ext uri="{FF2B5EF4-FFF2-40B4-BE49-F238E27FC236}">
                <a16:creationId xmlns:a16="http://schemas.microsoft.com/office/drawing/2014/main" id="{A1C5FAA7-659C-2A04-414D-107E9A5BC353}"/>
              </a:ext>
            </a:extLst>
          </p:cNvPr>
          <p:cNvSpPr txBox="1"/>
          <p:nvPr/>
        </p:nvSpPr>
        <p:spPr>
          <a:xfrm>
            <a:off x="8706196" y="2004335"/>
            <a:ext cx="211974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(Key Differences, 2017)</a:t>
            </a:r>
          </a:p>
        </p:txBody>
      </p:sp>
    </p:spTree>
    <p:extLst>
      <p:ext uri="{BB962C8B-B14F-4D97-AF65-F5344CB8AC3E}">
        <p14:creationId xmlns:p14="http://schemas.microsoft.com/office/powerpoint/2010/main" val="354860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399397B2-7ACA-305B-B3CC-8DDB008B44D1}"/>
              </a:ext>
            </a:extLst>
          </p:cNvPr>
          <p:cNvSpPr>
            <a:spLocks noGrp="1"/>
          </p:cNvSpPr>
          <p:nvPr>
            <p:ph type="title" idx="4294967295"/>
          </p:nvPr>
        </p:nvSpPr>
        <p:spPr>
          <a:xfrm>
            <a:off x="0" y="1"/>
            <a:ext cx="6096000" cy="571500"/>
          </a:xfrm>
        </p:spPr>
        <p:txBody>
          <a:bodyPr>
            <a:normAutofit/>
          </a:bodyPr>
          <a:lstStyle/>
          <a:p>
            <a:r>
              <a:rPr lang="en-GB" sz="2400" dirty="0">
                <a:latin typeface="Arial" panose="020B0604020202020204" pitchFamily="34" charset="0"/>
                <a:cs typeface="Arial" panose="020B0604020202020204" pitchFamily="34" charset="0"/>
              </a:rPr>
              <a:t>Channels used to Improve Communication</a:t>
            </a:r>
          </a:p>
        </p:txBody>
      </p:sp>
      <p:sp>
        <p:nvSpPr>
          <p:cNvPr id="13" name="Scroll: Vertical 12">
            <a:extLst>
              <a:ext uri="{FF2B5EF4-FFF2-40B4-BE49-F238E27FC236}">
                <a16:creationId xmlns:a16="http://schemas.microsoft.com/office/drawing/2014/main" id="{6D17886D-6526-8A29-431A-26033F06C2F0}"/>
              </a:ext>
            </a:extLst>
          </p:cNvPr>
          <p:cNvSpPr/>
          <p:nvPr/>
        </p:nvSpPr>
        <p:spPr>
          <a:xfrm>
            <a:off x="332510" y="1524001"/>
            <a:ext cx="3719945" cy="4606636"/>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0FE370DF-AA6A-D719-9CDD-63D67D0D21A9}"/>
              </a:ext>
            </a:extLst>
          </p:cNvPr>
          <p:cNvSpPr/>
          <p:nvPr/>
        </p:nvSpPr>
        <p:spPr>
          <a:xfrm>
            <a:off x="4128653" y="1524001"/>
            <a:ext cx="3719944" cy="4606635"/>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croll: Vertical 15">
            <a:extLst>
              <a:ext uri="{FF2B5EF4-FFF2-40B4-BE49-F238E27FC236}">
                <a16:creationId xmlns:a16="http://schemas.microsoft.com/office/drawing/2014/main" id="{AFC5C5D1-1DBA-43AB-EC44-2F5070C8E3F9}"/>
              </a:ext>
            </a:extLst>
          </p:cNvPr>
          <p:cNvSpPr/>
          <p:nvPr/>
        </p:nvSpPr>
        <p:spPr>
          <a:xfrm>
            <a:off x="7848597" y="1524001"/>
            <a:ext cx="3740730" cy="4606635"/>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46C965A-54FE-202B-88AC-CDA53B761B82}"/>
              </a:ext>
            </a:extLst>
          </p:cNvPr>
          <p:cNvSpPr txBox="1"/>
          <p:nvPr/>
        </p:nvSpPr>
        <p:spPr>
          <a:xfrm>
            <a:off x="520845" y="6332220"/>
            <a:ext cx="1671637" cy="307777"/>
          </a:xfrm>
          <a:prstGeom prst="rect">
            <a:avLst/>
          </a:prstGeom>
          <a:noFill/>
        </p:spPr>
        <p:txBody>
          <a:bodyPr wrap="square">
            <a:spAutoFit/>
          </a:bodyPr>
          <a:lstStyle/>
          <a:p>
            <a:r>
              <a:rPr lang="en-GB" sz="1400" i="0" dirty="0">
                <a:solidFill>
                  <a:srgbClr val="333333"/>
                </a:solidFill>
                <a:effectLst/>
                <a:latin typeface="Arial" panose="020B0604020202020204" pitchFamily="34" charset="0"/>
                <a:cs typeface="Arial" panose="020B0604020202020204" pitchFamily="34" charset="0"/>
              </a:rPr>
              <a:t>(Huang 2019)</a:t>
            </a:r>
            <a:endParaRPr lang="en-GB" sz="14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2713BAD-9DFB-F094-05C2-812AAF35B203}"/>
              </a:ext>
            </a:extLst>
          </p:cNvPr>
          <p:cNvSpPr txBox="1"/>
          <p:nvPr/>
        </p:nvSpPr>
        <p:spPr>
          <a:xfrm>
            <a:off x="1125682" y="2119158"/>
            <a:ext cx="2133600"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Face to face communication</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Posture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Active listening</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Eye contact</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Open body language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Clear and concise language</a:t>
            </a:r>
          </a:p>
        </p:txBody>
      </p:sp>
      <p:sp>
        <p:nvSpPr>
          <p:cNvPr id="19" name="TextBox 18">
            <a:extLst>
              <a:ext uri="{FF2B5EF4-FFF2-40B4-BE49-F238E27FC236}">
                <a16:creationId xmlns:a16="http://schemas.microsoft.com/office/drawing/2014/main" id="{1373B19C-E9BD-A1B8-A885-777275B9505D}"/>
              </a:ext>
            </a:extLst>
          </p:cNvPr>
          <p:cNvSpPr txBox="1"/>
          <p:nvPr/>
        </p:nvSpPr>
        <p:spPr>
          <a:xfrm>
            <a:off x="4845627" y="2257657"/>
            <a:ext cx="2239047"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Language</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Tone of voice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Speech rate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Volume of speech</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Intonation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Rhythm of speech</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4A65189-4045-B020-5138-2B2235B166B9}"/>
              </a:ext>
            </a:extLst>
          </p:cNvPr>
          <p:cNvSpPr txBox="1"/>
          <p:nvPr/>
        </p:nvSpPr>
        <p:spPr>
          <a:xfrm>
            <a:off x="8737599" y="2257657"/>
            <a:ext cx="2065867" cy="307776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Listening</a:t>
            </a: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Observe behaviour</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Focus and pay attention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Acknowledge the interaction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Respect </a:t>
            </a:r>
          </a:p>
          <a:p>
            <a:endParaRPr lang="en-GB" dirty="0">
              <a:latin typeface="Arial" panose="020B0604020202020204" pitchFamily="34" charset="0"/>
              <a:cs typeface="Arial" panose="020B0604020202020204" pitchFamily="34" charset="0"/>
            </a:endParaRPr>
          </a:p>
          <a:p>
            <a:endParaRPr lang="en-US" sz="1400" dirty="0">
              <a:latin typeface="Arial" panose="020B0604020202020204" pitchFamily="34" charset="0"/>
              <a:ea typeface="+mn-lt"/>
              <a:cs typeface="Arial" panose="020B0604020202020204" pitchFamily="34" charset="0"/>
            </a:endParaRPr>
          </a:p>
        </p:txBody>
      </p:sp>
      <p:sp>
        <p:nvSpPr>
          <p:cNvPr id="22" name="TextBox 21">
            <a:extLst>
              <a:ext uri="{FF2B5EF4-FFF2-40B4-BE49-F238E27FC236}">
                <a16:creationId xmlns:a16="http://schemas.microsoft.com/office/drawing/2014/main" id="{236E6F47-69BB-05EA-76CD-00AF7332AEFA}"/>
              </a:ext>
            </a:extLst>
          </p:cNvPr>
          <p:cNvSpPr txBox="1"/>
          <p:nvPr/>
        </p:nvSpPr>
        <p:spPr>
          <a:xfrm>
            <a:off x="7930425" y="6332220"/>
            <a:ext cx="3160908" cy="307777"/>
          </a:xfrm>
          <a:prstGeom prst="rect">
            <a:avLst/>
          </a:prstGeom>
          <a:noFill/>
        </p:spPr>
        <p:txBody>
          <a:bodyPr wrap="square" rtlCol="0">
            <a:spAutoFit/>
          </a:bodyPr>
          <a:lstStyle/>
          <a:p>
            <a:r>
              <a:rPr lang="en-GB" sz="1400" dirty="0">
                <a:latin typeface="Arial" panose="020B0604020202020204" pitchFamily="34" charset="0"/>
                <a:ea typeface="+mn-lt"/>
                <a:cs typeface="Arial" panose="020B0604020202020204" pitchFamily="34" charset="0"/>
              </a:rPr>
              <a:t>(Quintanilla and Wahl 2017)</a:t>
            </a:r>
            <a:endParaRPr lang="en-GB" sz="1400" dirty="0"/>
          </a:p>
        </p:txBody>
      </p:sp>
      <p:cxnSp>
        <p:nvCxnSpPr>
          <p:cNvPr id="25" name="Straight Connector 24">
            <a:extLst>
              <a:ext uri="{FF2B5EF4-FFF2-40B4-BE49-F238E27FC236}">
                <a16:creationId xmlns:a16="http://schemas.microsoft.com/office/drawing/2014/main" id="{C2A4DC27-B302-9901-C39C-659A2A9ACD0B}"/>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7447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A82918-69F5-FF47-E6BA-75C354A07179}"/>
              </a:ext>
            </a:extLst>
          </p:cNvPr>
          <p:cNvSpPr>
            <a:spLocks noGrp="1"/>
          </p:cNvSpPr>
          <p:nvPr>
            <p:ph type="title" idx="4294967295"/>
          </p:nvPr>
        </p:nvSpPr>
        <p:spPr>
          <a:xfrm>
            <a:off x="0" y="22860"/>
            <a:ext cx="3219450" cy="445770"/>
          </a:xfrm>
        </p:spPr>
        <p:txBody>
          <a:bodyPr>
            <a:normAutofit/>
          </a:bodyPr>
          <a:lstStyle/>
          <a:p>
            <a:r>
              <a:rPr lang="en-GB" sz="2400" dirty="0">
                <a:latin typeface="Arial" panose="020B0604020202020204" pitchFamily="34" charset="0"/>
                <a:cs typeface="Arial" panose="020B0604020202020204" pitchFamily="34" charset="0"/>
              </a:rPr>
              <a:t>Conclusion</a:t>
            </a:r>
          </a:p>
        </p:txBody>
      </p:sp>
      <p:cxnSp>
        <p:nvCxnSpPr>
          <p:cNvPr id="4" name="Straight Connector 3">
            <a:extLst>
              <a:ext uri="{FF2B5EF4-FFF2-40B4-BE49-F238E27FC236}">
                <a16:creationId xmlns:a16="http://schemas.microsoft.com/office/drawing/2014/main" id="{9C10F1CC-485C-D697-AD13-5B3EFB7D4B7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A072C0-3644-39B1-50A2-7B73A4432BC4}"/>
              </a:ext>
            </a:extLst>
          </p:cNvPr>
          <p:cNvSpPr txBox="1"/>
          <p:nvPr/>
        </p:nvSpPr>
        <p:spPr>
          <a:xfrm>
            <a:off x="558800" y="1134533"/>
            <a:ext cx="9601200" cy="5355312"/>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 order for communication to be effective, barriers must be recognised.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Overcoming barriers is essential for effective communication.</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Using a variety of communication methods suited to the needs of the recipient will improve efficiency.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Effective communication prevents misunderstandings.</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benefits have a positive impact.</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Effective communication improves efficiency, while also reducing costs involved.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Reduces the need for waste of time and resources.</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 Allows everyone to have a voice and be heard.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Schramm’s Model allows for feedback making it suitable for Healthcare.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081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9DF9-77B8-F79F-D4D6-29FC8ABB6159}"/>
              </a:ext>
            </a:extLst>
          </p:cNvPr>
          <p:cNvSpPr>
            <a:spLocks noGrp="1"/>
          </p:cNvSpPr>
          <p:nvPr>
            <p:ph type="title" idx="4294967295"/>
          </p:nvPr>
        </p:nvSpPr>
        <p:spPr>
          <a:xfrm>
            <a:off x="0" y="1"/>
            <a:ext cx="3371850" cy="617220"/>
          </a:xfrm>
        </p:spPr>
        <p:txBody>
          <a:bodyPr>
            <a:normAutofit/>
          </a:bodyPr>
          <a:lstStyle/>
          <a:p>
            <a:r>
              <a:rPr lang="en-GB" sz="2400" dirty="0">
                <a:latin typeface="Arial" panose="020B0604020202020204" pitchFamily="34" charset="0"/>
                <a:cs typeface="Arial" panose="020B0604020202020204" pitchFamily="34" charset="0"/>
              </a:rPr>
              <a:t>References</a:t>
            </a:r>
          </a:p>
        </p:txBody>
      </p:sp>
      <p:cxnSp>
        <p:nvCxnSpPr>
          <p:cNvPr id="3" name="Straight Connector 2">
            <a:extLst>
              <a:ext uri="{FF2B5EF4-FFF2-40B4-BE49-F238E27FC236}">
                <a16:creationId xmlns:a16="http://schemas.microsoft.com/office/drawing/2014/main" id="{4D038C1F-E1C7-AFDE-2140-988174543DA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4CDF9D0-EFB1-E78E-A49D-9961BFC1E8FB}"/>
              </a:ext>
            </a:extLst>
          </p:cNvPr>
          <p:cNvSpPr txBox="1"/>
          <p:nvPr/>
        </p:nvSpPr>
        <p:spPr>
          <a:xfrm>
            <a:off x="114300" y="866776"/>
            <a:ext cx="11437620" cy="5546198"/>
          </a:xfrm>
          <a:prstGeom prst="rect">
            <a:avLst/>
          </a:prstGeom>
          <a:noFill/>
        </p:spPr>
        <p:txBody>
          <a:bodyPr wrap="square" rtlCol="0">
            <a:spAutoFit/>
          </a:bodyPr>
          <a:lstStyle/>
          <a:p>
            <a:pPr>
              <a:lnSpc>
                <a:spcPct val="150000"/>
              </a:lnSpc>
            </a:pPr>
            <a:r>
              <a:rPr lang="en-US" sz="1400" dirty="0">
                <a:latin typeface="Arial" panose="020B0604020202020204" pitchFamily="34" charset="0"/>
                <a:cs typeface="Arial" panose="020B0604020202020204" pitchFamily="34" charset="0"/>
              </a:rPr>
              <a:t>Ali, M., (2017). </a:t>
            </a:r>
            <a:r>
              <a:rPr lang="en-US" sz="1400" i="1" dirty="0">
                <a:latin typeface="Arial" panose="020B0604020202020204" pitchFamily="34" charset="0"/>
                <a:cs typeface="Arial" panose="020B0604020202020204" pitchFamily="34" charset="0"/>
              </a:rPr>
              <a:t>Benefits of Effective Communication in Nursing | Communication Skills 1 | Nursing Times</a:t>
            </a:r>
            <a:r>
              <a:rPr lang="en-US" sz="1400" dirty="0">
                <a:latin typeface="Arial" panose="020B0604020202020204" pitchFamily="34" charset="0"/>
                <a:cs typeface="Arial" panose="020B0604020202020204" pitchFamily="34" charset="0"/>
              </a:rPr>
              <a:t>. [online] Nursing Times. Available at: https://www.nursingtimes.net/clinical-archive/assessment-skills/communication-skills-1-benefits-of-effective-communication-for-patients-20-11-2017/ (Accessed 20 July 2022).</a:t>
            </a: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Drew ,C. (2020) All 8 Models Of Communication, Explained! [website].Available at: https://helpfulprofessor.com/communication-models/#:~:text=All%208%20Models%20of%20Communication%2C%20Explained%21%20%20,explains%20communica%20...%20%204%20more%20rows% (Accessed 20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Erven, B.L. (2002). Overcoming barriers to communication. </a:t>
            </a:r>
            <a:r>
              <a:rPr lang="en-GB" sz="1400" i="1" dirty="0">
                <a:latin typeface="Arial" panose="020B0604020202020204" pitchFamily="34" charset="0"/>
                <a:cs typeface="Arial" panose="020B0604020202020204" pitchFamily="34" charset="0"/>
              </a:rPr>
              <a:t>Ohio State University. </a:t>
            </a:r>
            <a:r>
              <a:rPr lang="en-GB" sz="1400" dirty="0">
                <a:latin typeface="Arial" panose="020B0604020202020204" pitchFamily="34" charset="0"/>
                <a:cs typeface="Arial" panose="020B0604020202020204" pitchFamily="34" charset="0"/>
              </a:rPr>
              <a:t>[Online] Available at: http://www.agecon.ag.ohiostate.edu/people/erven.1/HRM/communicatiom.pdf7.</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Guo, L.C. and Sanchez, Y. ( 2005). Workplace communication. </a:t>
            </a:r>
            <a:r>
              <a:rPr lang="en-GB" sz="1400" i="1" dirty="0">
                <a:latin typeface="Arial" panose="020B0604020202020204" pitchFamily="34" charset="0"/>
                <a:cs typeface="Arial" panose="020B0604020202020204" pitchFamily="34" charset="0"/>
              </a:rPr>
              <a:t>Organizational </a:t>
            </a:r>
            <a:r>
              <a:rPr lang="en-GB" sz="1400" i="1" dirty="0" err="1">
                <a:latin typeface="Arial" panose="020B0604020202020204" pitchFamily="34" charset="0"/>
                <a:cs typeface="Arial" panose="020B0604020202020204" pitchFamily="34" charset="0"/>
              </a:rPr>
              <a:t>behavior</a:t>
            </a:r>
            <a:r>
              <a:rPr lang="en-GB" sz="1400" i="1" dirty="0">
                <a:latin typeface="Arial" panose="020B0604020202020204" pitchFamily="34" charset="0"/>
                <a:cs typeface="Arial" panose="020B0604020202020204" pitchFamily="34" charset="0"/>
              </a:rPr>
              <a:t> in health care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pp.77</a:t>
            </a:r>
            <a:r>
              <a:rPr lang="en-GB" sz="1400" dirty="0">
                <a:latin typeface="Arial" panose="020B0604020202020204" pitchFamily="34" charset="0"/>
                <a:cs typeface="Arial" panose="020B0604020202020204" pitchFamily="34" charset="0"/>
              </a:rPr>
              <a:t>-110.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Huang, L., (2019). </a:t>
            </a:r>
            <a:r>
              <a:rPr lang="en-US" sz="1400" i="1" dirty="0">
                <a:latin typeface="Arial" panose="020B0604020202020204" pitchFamily="34" charset="0"/>
                <a:cs typeface="Arial" panose="020B0604020202020204" pitchFamily="34" charset="0"/>
              </a:rPr>
              <a:t>Importance of Communication in Healthcare</a:t>
            </a:r>
            <a:r>
              <a:rPr lang="en-US" sz="1400" dirty="0">
                <a:latin typeface="Arial" panose="020B0604020202020204" pitchFamily="34" charset="0"/>
                <a:cs typeface="Arial" panose="020B0604020202020204" pitchFamily="34" charset="0"/>
              </a:rPr>
              <a:t>. [online] </a:t>
            </a:r>
            <a:r>
              <a:rPr lang="en-US" sz="1400" dirty="0" err="1">
                <a:latin typeface="Arial" panose="020B0604020202020204" pitchFamily="34" charset="0"/>
                <a:cs typeface="Arial" panose="020B0604020202020204" pitchFamily="34" charset="0"/>
              </a:rPr>
              <a:t>Cipherhealth</a:t>
            </a:r>
            <a:r>
              <a:rPr lang="en-US" sz="1400" dirty="0">
                <a:latin typeface="Arial" panose="020B0604020202020204" pitchFamily="34" charset="0"/>
                <a:cs typeface="Arial" panose="020B0604020202020204" pitchFamily="34" charset="0"/>
              </a:rPr>
              <a:t>. Available at: https://cipherhealth.com/blog/importance-of-communication-in-healthcare/ (Accessed 16 July 2022).</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err="1">
                <a:latin typeface="Arial" panose="020B0604020202020204" pitchFamily="34" charset="0"/>
                <a:cs typeface="Arial" panose="020B0604020202020204" pitchFamily="34" charset="0"/>
              </a:rPr>
              <a:t>Jureddi</a:t>
            </a:r>
            <a:r>
              <a:rPr lang="en-US" sz="1400" dirty="0">
                <a:latin typeface="Arial" panose="020B0604020202020204" pitchFamily="34" charset="0"/>
                <a:cs typeface="Arial" panose="020B0604020202020204" pitchFamily="34" charset="0"/>
              </a:rPr>
              <a:t>, D.N. and </a:t>
            </a:r>
            <a:r>
              <a:rPr lang="en-US" sz="1400" dirty="0" err="1">
                <a:latin typeface="Arial" panose="020B0604020202020204" pitchFamily="34" charset="0"/>
                <a:cs typeface="Arial" panose="020B0604020202020204" pitchFamily="34" charset="0"/>
              </a:rPr>
              <a:t>Brahmaiah</a:t>
            </a:r>
            <a:r>
              <a:rPr lang="en-US" sz="1400" dirty="0">
                <a:latin typeface="Arial" panose="020B0604020202020204" pitchFamily="34" charset="0"/>
                <a:cs typeface="Arial" panose="020B0604020202020204" pitchFamily="34" charset="0"/>
              </a:rPr>
              <a:t>, N., (2016). Barriers to effective communication. </a:t>
            </a:r>
            <a:r>
              <a:rPr lang="en-US" sz="1400" i="1" dirty="0">
                <a:latin typeface="Arial" panose="020B0604020202020204" pitchFamily="34" charset="0"/>
                <a:cs typeface="Arial" panose="020B0604020202020204" pitchFamily="34" charset="0"/>
              </a:rPr>
              <a:t>Journal of English Language and Literature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3</a:t>
            </a:r>
            <a:r>
              <a:rPr lang="en-US" sz="1400" dirty="0">
                <a:latin typeface="Arial" panose="020B0604020202020204" pitchFamily="34" charset="0"/>
                <a:cs typeface="Arial" panose="020B0604020202020204" pitchFamily="34" charset="0"/>
              </a:rPr>
              <a:t>(2), </a:t>
            </a:r>
            <a:r>
              <a:rPr lang="en-US" sz="1400" dirty="0" err="1">
                <a:latin typeface="Arial" panose="020B0604020202020204" pitchFamily="34" charset="0"/>
                <a:cs typeface="Arial" panose="020B0604020202020204" pitchFamily="34" charset="0"/>
              </a:rPr>
              <a:t>pp.114</a:t>
            </a:r>
            <a:r>
              <a:rPr lang="en-US" sz="1400" dirty="0">
                <a:latin typeface="Arial" panose="020B0604020202020204" pitchFamily="34" charset="0"/>
                <a:cs typeface="Arial" panose="020B0604020202020204" pitchFamily="34" charset="0"/>
              </a:rPr>
              <a:t>-115.</a:t>
            </a:r>
          </a:p>
        </p:txBody>
      </p:sp>
    </p:spTree>
    <p:extLst>
      <p:ext uri="{BB962C8B-B14F-4D97-AF65-F5344CB8AC3E}">
        <p14:creationId xmlns:p14="http://schemas.microsoft.com/office/powerpoint/2010/main" val="3304406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400D05-579C-56AA-EBB8-1A0358F3FA61}"/>
              </a:ext>
            </a:extLst>
          </p:cNvPr>
          <p:cNvSpPr txBox="1"/>
          <p:nvPr/>
        </p:nvSpPr>
        <p:spPr>
          <a:xfrm>
            <a:off x="289560" y="649606"/>
            <a:ext cx="11407140" cy="5869364"/>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Key Differences, (2017). </a:t>
            </a:r>
            <a:r>
              <a:rPr lang="en-GB" sz="1400" i="1" dirty="0">
                <a:latin typeface="Arial" panose="020B0604020202020204" pitchFamily="34" charset="0"/>
                <a:cs typeface="Arial" panose="020B0604020202020204" pitchFamily="34" charset="0"/>
              </a:rPr>
              <a:t>Formal Vs Informal Communication: Difference between them with examples &amp; types</a:t>
            </a:r>
            <a:r>
              <a:rPr lang="en-GB" sz="1400" dirty="0">
                <a:latin typeface="Arial" panose="020B0604020202020204" pitchFamily="34" charset="0"/>
                <a:cs typeface="Arial" panose="020B0604020202020204" pitchFamily="34" charset="0"/>
              </a:rPr>
              <a:t>. [Video] Available at: </a:t>
            </a:r>
            <a:r>
              <a:rPr lang="en-GB" sz="1400" u="sng" dirty="0">
                <a:latin typeface="Arial" panose="020B0604020202020204" pitchFamily="34" charset="0"/>
                <a:cs typeface="Arial" panose="020B0604020202020204" pitchFamily="34" charset="0"/>
              </a:rPr>
              <a:t>https://www.youtube.com/watch?v=egtyq2ccCIA</a:t>
            </a:r>
            <a:r>
              <a:rPr lang="en-GB" sz="1400" dirty="0">
                <a:latin typeface="Arial" panose="020B0604020202020204" pitchFamily="34" charset="0"/>
                <a:cs typeface="Arial" panose="020B0604020202020204" pitchFamily="34" charset="0"/>
              </a:rPr>
              <a:t> (Accessed 20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Lyon, A., (2017). </a:t>
            </a:r>
            <a:r>
              <a:rPr lang="en-GB" sz="1400" i="1" dirty="0">
                <a:latin typeface="Arial" panose="020B0604020202020204" pitchFamily="34" charset="0"/>
                <a:cs typeface="Arial" panose="020B0604020202020204" pitchFamily="34" charset="0"/>
              </a:rPr>
              <a:t>Transactional Model of Communication</a:t>
            </a:r>
            <a:r>
              <a:rPr lang="en-GB" sz="1400" dirty="0">
                <a:latin typeface="Arial" panose="020B0604020202020204" pitchFamily="34" charset="0"/>
                <a:cs typeface="Arial" panose="020B0604020202020204" pitchFamily="34" charset="0"/>
              </a:rPr>
              <a:t>. [video] Available at: https://www.youtube.com/watch?v=OY1JsGFZprc (Accessed 18 July 2022).</a:t>
            </a:r>
          </a:p>
          <a:p>
            <a:pPr>
              <a:lnSpc>
                <a:spcPct val="150000"/>
              </a:lnSpc>
            </a:pPr>
            <a:endParaRPr lang="es-ES" sz="1400" dirty="0">
              <a:latin typeface="Arial" panose="020B0604020202020204" pitchFamily="34" charset="0"/>
              <a:cs typeface="Arial" panose="020B0604020202020204" pitchFamily="34" charset="0"/>
            </a:endParaRPr>
          </a:p>
          <a:p>
            <a:pPr>
              <a:lnSpc>
                <a:spcPct val="150000"/>
              </a:lnSpc>
            </a:pPr>
            <a:r>
              <a:rPr lang="es-ES" sz="1400" dirty="0" err="1">
                <a:latin typeface="Arial" panose="020B0604020202020204" pitchFamily="34" charset="0"/>
                <a:cs typeface="Arial" panose="020B0604020202020204" pitchFamily="34" charset="0"/>
              </a:rPr>
              <a:t>MOOC</a:t>
            </a:r>
            <a:r>
              <a:rPr lang="es-ES" sz="1400" dirty="0">
                <a:latin typeface="Arial" panose="020B0604020202020204" pitchFamily="34" charset="0"/>
                <a:cs typeface="Arial" panose="020B0604020202020204" pitchFamily="34" charset="0"/>
              </a:rPr>
              <a:t> ICS, (2013), </a:t>
            </a:r>
            <a:r>
              <a:rPr lang="es-ES" sz="1400" i="1" dirty="0">
                <a:latin typeface="Arial" panose="020B0604020202020204" pitchFamily="34" charset="0"/>
                <a:cs typeface="Arial" panose="020B0604020202020204" pitchFamily="34" charset="0"/>
              </a:rPr>
              <a:t>1.2 </a:t>
            </a:r>
            <a:r>
              <a:rPr lang="es-ES" sz="1400" i="1" dirty="0" err="1">
                <a:latin typeface="Arial" panose="020B0604020202020204" pitchFamily="34" charset="0"/>
                <a:cs typeface="Arial" panose="020B0604020202020204" pitchFamily="34" charset="0"/>
              </a:rPr>
              <a:t>What</a:t>
            </a:r>
            <a:r>
              <a:rPr lang="es-ES" sz="1400" i="1" dirty="0">
                <a:latin typeface="Arial" panose="020B0604020202020204" pitchFamily="34" charset="0"/>
                <a:cs typeface="Arial" panose="020B0604020202020204" pitchFamily="34" charset="0"/>
              </a:rPr>
              <a:t> </a:t>
            </a:r>
            <a:r>
              <a:rPr lang="es-ES" sz="1400" i="1" dirty="0" err="1">
                <a:latin typeface="Arial" panose="020B0604020202020204" pitchFamily="34" charset="0"/>
                <a:cs typeface="Arial" panose="020B0604020202020204" pitchFamily="34" charset="0"/>
              </a:rPr>
              <a:t>is</a:t>
            </a:r>
            <a:r>
              <a:rPr lang="es-ES" sz="1400" i="1" dirty="0">
                <a:latin typeface="Arial" panose="020B0604020202020204" pitchFamily="34" charset="0"/>
                <a:cs typeface="Arial" panose="020B0604020202020204" pitchFamily="34" charset="0"/>
              </a:rPr>
              <a:t> </a:t>
            </a:r>
            <a:r>
              <a:rPr lang="es-ES" sz="1400" i="1" dirty="0" err="1">
                <a:latin typeface="Arial" panose="020B0604020202020204" pitchFamily="34" charset="0"/>
                <a:cs typeface="Arial" panose="020B0604020202020204" pitchFamily="34" charset="0"/>
              </a:rPr>
              <a:t>communication</a:t>
            </a:r>
            <a:r>
              <a:rPr lang="es-ES" sz="1400" i="1" dirty="0">
                <a:latin typeface="Arial" panose="020B0604020202020204" pitchFamily="34" charset="0"/>
                <a:cs typeface="Arial" panose="020B0604020202020204" pitchFamily="34" charset="0"/>
              </a:rPr>
              <a:t>?, </a:t>
            </a:r>
            <a:r>
              <a:rPr lang="es-ES" sz="1400" dirty="0">
                <a:latin typeface="Arial" panose="020B0604020202020204" pitchFamily="34" charset="0"/>
                <a:cs typeface="Arial" panose="020B0604020202020204" pitchFamily="34" charset="0"/>
              </a:rPr>
              <a:t>[video], </a:t>
            </a:r>
            <a:r>
              <a:rPr lang="es-ES" sz="1400" dirty="0" err="1">
                <a:latin typeface="Arial" panose="020B0604020202020204" pitchFamily="34" charset="0"/>
                <a:cs typeface="Arial" panose="020B0604020202020204" pitchFamily="34" charset="0"/>
              </a:rPr>
              <a:t>Available</a:t>
            </a:r>
            <a:r>
              <a:rPr lang="es-ES" sz="1400" dirty="0">
                <a:latin typeface="Arial" panose="020B0604020202020204" pitchFamily="34" charset="0"/>
                <a:cs typeface="Arial" panose="020B0604020202020204" pitchFamily="34" charset="0"/>
              </a:rPr>
              <a:t> at: </a:t>
            </a:r>
            <a:r>
              <a:rPr lang="es-ES" sz="1400" u="sng" dirty="0">
                <a:latin typeface="Arial" panose="020B0604020202020204" pitchFamily="34" charset="0"/>
                <a:cs typeface="Arial" panose="020B0604020202020204" pitchFamily="34" charset="0"/>
              </a:rPr>
              <a:t>https://youtu.be/S7CN9Trw43w</a:t>
            </a:r>
            <a:r>
              <a:rPr lang="es-ES" sz="1400" dirty="0">
                <a:latin typeface="Arial" panose="020B0604020202020204" pitchFamily="34" charset="0"/>
                <a:cs typeface="Arial" panose="020B0604020202020204" pitchFamily="34" charset="0"/>
              </a:rPr>
              <a:t> (</a:t>
            </a:r>
            <a:r>
              <a:rPr lang="es-ES" sz="1400" dirty="0" err="1">
                <a:latin typeface="Arial" panose="020B0604020202020204" pitchFamily="34" charset="0"/>
                <a:cs typeface="Arial" panose="020B0604020202020204" pitchFamily="34" charset="0"/>
              </a:rPr>
              <a:t>Accessed</a:t>
            </a:r>
            <a:r>
              <a:rPr lang="es-ES" sz="1400" dirty="0">
                <a:latin typeface="Arial" panose="020B0604020202020204" pitchFamily="34" charset="0"/>
                <a:cs typeface="Arial" panose="020B0604020202020204" pitchFamily="34" charset="0"/>
              </a:rPr>
              <a:t>: 22 </a:t>
            </a:r>
            <a:r>
              <a:rPr lang="es-ES" sz="1400" dirty="0" err="1">
                <a:latin typeface="Arial" panose="020B0604020202020204" pitchFamily="34" charset="0"/>
                <a:cs typeface="Arial" panose="020B0604020202020204" pitchFamily="34" charset="0"/>
              </a:rPr>
              <a:t>July</a:t>
            </a:r>
            <a:r>
              <a:rPr lang="es-ES" sz="1400" dirty="0">
                <a:latin typeface="Arial" panose="020B0604020202020204" pitchFamily="34" charset="0"/>
                <a:cs typeface="Arial" panose="020B0604020202020204" pitchFamily="34" charset="0"/>
              </a:rPr>
              <a:t> 2022). </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Morgan, P., (2017), </a:t>
            </a:r>
            <a:r>
              <a:rPr lang="en-GB" sz="1400" i="1" dirty="0">
                <a:latin typeface="Arial" panose="020B0604020202020204" pitchFamily="34" charset="0"/>
                <a:cs typeface="Arial" panose="020B0604020202020204" pitchFamily="34" charset="0"/>
              </a:rPr>
              <a:t>The Business Student’s guide to study and employability  </a:t>
            </a:r>
            <a:r>
              <a:rPr lang="en-GB" sz="1400" dirty="0">
                <a:latin typeface="Arial" panose="020B0604020202020204" pitchFamily="34" charset="0"/>
                <a:cs typeface="Arial" panose="020B0604020202020204" pitchFamily="34" charset="0"/>
              </a:rPr>
              <a:t>London: SAGE.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Narula, U., (2006). </a:t>
            </a:r>
            <a:r>
              <a:rPr lang="en-GB" sz="1400" i="1" dirty="0">
                <a:latin typeface="Arial" panose="020B0604020202020204" pitchFamily="34" charset="0"/>
                <a:cs typeface="Arial" panose="020B0604020202020204" pitchFamily="34" charset="0"/>
              </a:rPr>
              <a:t>Communication models</a:t>
            </a:r>
            <a:r>
              <a:rPr lang="en-GB" sz="1400" dirty="0">
                <a:latin typeface="Arial" panose="020B0604020202020204" pitchFamily="34" charset="0"/>
                <a:cs typeface="Arial" panose="020B0604020202020204" pitchFamily="34" charset="0"/>
              </a:rPr>
              <a:t>. Atlantic Publishers &amp; Dist.</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Panda, S.,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[online] Gcbtcollege.in. Available at: https://www.gcbtcollege.in/studymaterial/ictSem4.pdf (Accessed 21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ea typeface="+mn-lt"/>
                <a:cs typeface="Arial" panose="020B0604020202020204" pitchFamily="34" charset="0"/>
              </a:rPr>
              <a:t>Quintanilla, </a:t>
            </a:r>
            <a:r>
              <a:rPr lang="en-GB" sz="1400" dirty="0" err="1">
                <a:latin typeface="Arial" panose="020B0604020202020204" pitchFamily="34" charset="0"/>
                <a:ea typeface="+mn-lt"/>
                <a:cs typeface="Arial" panose="020B0604020202020204" pitchFamily="34" charset="0"/>
              </a:rPr>
              <a:t>K.M</a:t>
            </a:r>
            <a:r>
              <a:rPr lang="en-GB" sz="1400" dirty="0">
                <a:latin typeface="Arial" panose="020B0604020202020204" pitchFamily="34" charset="0"/>
                <a:ea typeface="+mn-lt"/>
                <a:cs typeface="Arial" panose="020B0604020202020204" pitchFamily="34" charset="0"/>
              </a:rPr>
              <a:t>. and Wahl, S, T., (2017) </a:t>
            </a:r>
            <a:r>
              <a:rPr lang="en-GB" sz="1400" i="1" dirty="0">
                <a:latin typeface="Arial" panose="020B0604020202020204" pitchFamily="34" charset="0"/>
                <a:ea typeface="+mn-lt"/>
                <a:cs typeface="Arial" panose="020B0604020202020204" pitchFamily="34" charset="0"/>
              </a:rPr>
              <a:t>Business and Professional Communication</a:t>
            </a:r>
            <a:r>
              <a:rPr lang="en-GB" sz="1400" dirty="0">
                <a:latin typeface="Arial" panose="020B0604020202020204" pitchFamily="34" charset="0"/>
                <a:ea typeface="+mn-lt"/>
                <a:cs typeface="Arial" panose="020B0604020202020204" pitchFamily="34" charset="0"/>
              </a:rPr>
              <a:t>, 3</a:t>
            </a:r>
            <a:r>
              <a:rPr lang="en-GB" sz="1400" baseline="30000" dirty="0">
                <a:latin typeface="Arial" panose="020B0604020202020204" pitchFamily="34" charset="0"/>
                <a:ea typeface="+mn-lt"/>
                <a:cs typeface="Arial" panose="020B0604020202020204" pitchFamily="34" charset="0"/>
              </a:rPr>
              <a:t>rd</a:t>
            </a:r>
            <a:r>
              <a:rPr lang="en-GB" sz="1400" dirty="0">
                <a:latin typeface="Arial" panose="020B0604020202020204" pitchFamily="34" charset="0"/>
                <a:ea typeface="+mn-lt"/>
                <a:cs typeface="Arial" panose="020B0604020202020204" pitchFamily="34" charset="0"/>
              </a:rPr>
              <a:t> </a:t>
            </a:r>
            <a:r>
              <a:rPr lang="en-GB" sz="1400" dirty="0" err="1">
                <a:latin typeface="Arial" panose="020B0604020202020204" pitchFamily="34" charset="0"/>
                <a:ea typeface="+mn-lt"/>
                <a:cs typeface="Arial" panose="020B0604020202020204" pitchFamily="34" charset="0"/>
              </a:rPr>
              <a:t>edn</a:t>
            </a:r>
            <a:r>
              <a:rPr lang="en-GB" sz="1400" dirty="0">
                <a:latin typeface="Arial" panose="020B0604020202020204" pitchFamily="34" charset="0"/>
                <a:ea typeface="+mn-lt"/>
                <a:cs typeface="Arial" panose="020B0604020202020204" pitchFamily="34" charset="0"/>
              </a:rPr>
              <a:t>. Thousand Oaks: SAGE</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Rayudu, C., (2009) </a:t>
            </a:r>
            <a:r>
              <a:rPr lang="en-GB" sz="1400" i="1" dirty="0">
                <a:latin typeface="Arial" panose="020B0604020202020204" pitchFamily="34" charset="0"/>
                <a:cs typeface="Arial" panose="020B0604020202020204" pitchFamily="34" charset="0"/>
              </a:rPr>
              <a:t>Communication, Global Media, Mumbai</a:t>
            </a:r>
            <a:r>
              <a:rPr lang="en-GB" sz="1400" dirty="0">
                <a:latin typeface="Arial" panose="020B0604020202020204" pitchFamily="34" charset="0"/>
                <a:cs typeface="Arial" panose="020B0604020202020204" pitchFamily="34" charset="0"/>
              </a:rPr>
              <a:t>.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a:t>
            </a:r>
          </a:p>
          <a:p>
            <a:pPr>
              <a:lnSpc>
                <a:spcPct val="150000"/>
              </a:lnSpc>
            </a:pPr>
            <a:endParaRPr lang="en-GB" sz="140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88163CF2-3DD0-E3B3-E465-58698AFE7046}"/>
              </a:ext>
            </a:extLst>
          </p:cNvPr>
          <p:cNvSpPr>
            <a:spLocks noGrp="1"/>
          </p:cNvSpPr>
          <p:nvPr>
            <p:ph type="title" idx="4294967295"/>
          </p:nvPr>
        </p:nvSpPr>
        <p:spPr>
          <a:xfrm>
            <a:off x="0" y="1"/>
            <a:ext cx="10515600" cy="560070"/>
          </a:xfrm>
        </p:spPr>
        <p:txBody>
          <a:bodyPr>
            <a:normAutofit/>
          </a:bodyPr>
          <a:lstStyle/>
          <a:p>
            <a:r>
              <a:rPr lang="en-GB" sz="2400" dirty="0">
                <a:latin typeface="Arial" panose="020B0604020202020204" pitchFamily="34" charset="0"/>
                <a:cs typeface="Arial" panose="020B0604020202020204" pitchFamily="34" charset="0"/>
              </a:rPr>
              <a:t>References </a:t>
            </a:r>
          </a:p>
        </p:txBody>
      </p:sp>
      <p:cxnSp>
        <p:nvCxnSpPr>
          <p:cNvPr id="4" name="Straight Connector 3">
            <a:extLst>
              <a:ext uri="{FF2B5EF4-FFF2-40B4-BE49-F238E27FC236}">
                <a16:creationId xmlns:a16="http://schemas.microsoft.com/office/drawing/2014/main" id="{ECE6E27B-B8F0-AE0C-3610-E28D06FC8BC8}"/>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16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0361E-F4BC-3CAF-E7C2-A60A8F78D788}"/>
              </a:ext>
            </a:extLst>
          </p:cNvPr>
          <p:cNvSpPr txBox="1"/>
          <p:nvPr/>
        </p:nvSpPr>
        <p:spPr>
          <a:xfrm>
            <a:off x="255270" y="869305"/>
            <a:ext cx="11384280" cy="5546198"/>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Robbins, SP. &amp; Coulter MA. (2017) </a:t>
            </a:r>
            <a:r>
              <a:rPr lang="en-GB" sz="1400" i="1" dirty="0">
                <a:latin typeface="Arial" panose="020B0604020202020204" pitchFamily="34" charset="0"/>
                <a:cs typeface="Arial" panose="020B0604020202020204" pitchFamily="34" charset="0"/>
              </a:rPr>
              <a:t>Management, Global Edition </a:t>
            </a:r>
            <a:r>
              <a:rPr lang="en-GB" sz="1400" dirty="0">
                <a:latin typeface="Arial" panose="020B0604020202020204" pitchFamily="34" charset="0"/>
                <a:cs typeface="Arial" panose="020B0604020202020204" pitchFamily="34" charset="0"/>
              </a:rPr>
              <a:t>Harlow, United Kingdom: Pearson Education Limited.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(Accessed: 7 May 2020).</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err="1">
                <a:latin typeface="Arial" panose="020B0604020202020204" pitchFamily="34" charset="0"/>
                <a:cs typeface="Arial" panose="020B0604020202020204" pitchFamily="34" charset="0"/>
              </a:rPr>
              <a:t>Sahu</a:t>
            </a:r>
            <a:r>
              <a:rPr lang="en-GB" sz="1400" dirty="0">
                <a:latin typeface="Arial" panose="020B0604020202020204" pitchFamily="34" charset="0"/>
                <a:cs typeface="Arial" panose="020B0604020202020204" pitchFamily="34" charset="0"/>
              </a:rPr>
              <a:t>, A., (2022). </a:t>
            </a:r>
            <a:r>
              <a:rPr lang="en-GB" sz="1400" i="1" dirty="0">
                <a:latin typeface="Arial" panose="020B0604020202020204" pitchFamily="34" charset="0"/>
                <a:cs typeface="Arial" panose="020B0604020202020204" pitchFamily="34" charset="0"/>
              </a:rPr>
              <a:t>Types of communication - Business Communication - Notes - </a:t>
            </a:r>
            <a:r>
              <a:rPr lang="en-GB" sz="1400" i="1" dirty="0" err="1">
                <a:latin typeface="Arial" panose="020B0604020202020204" pitchFamily="34" charset="0"/>
                <a:cs typeface="Arial" panose="020B0604020202020204" pitchFamily="34" charset="0"/>
              </a:rPr>
              <a:t>Teachmint</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Teachmint</a:t>
            </a:r>
            <a:r>
              <a:rPr lang="en-GB" sz="1400" dirty="0">
                <a:latin typeface="Arial" panose="020B0604020202020204" pitchFamily="34" charset="0"/>
                <a:cs typeface="Arial" panose="020B0604020202020204" pitchFamily="34" charset="0"/>
              </a:rPr>
              <a:t>. Available at: https://www.teachmint.com/tfile/studymaterial/b-com/businesscommunication/img-20220121-wa0000jpg/55590b27-f5ad-4dd7-8c4b-a1c0dc38eaa0 (Accessed 19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The Health Foundation. (2020). </a:t>
            </a:r>
            <a:r>
              <a:rPr lang="en-GB" sz="1400" i="1" dirty="0">
                <a:latin typeface="Arial" panose="020B0604020202020204" pitchFamily="34" charset="0"/>
                <a:cs typeface="Arial" panose="020B0604020202020204" pitchFamily="34" charset="0"/>
              </a:rPr>
              <a:t>Communication Channels: A Guide</a:t>
            </a:r>
            <a:r>
              <a:rPr lang="en-GB" sz="1400" dirty="0">
                <a:latin typeface="Arial" panose="020B0604020202020204" pitchFamily="34" charset="0"/>
                <a:cs typeface="Arial" panose="020B0604020202020204" pitchFamily="34" charset="0"/>
              </a:rPr>
              <a:t>. [online] Available at: https://www.health.org.uk/sites/default/files/Communications-channels.pdf (Accessed: 21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err="1">
                <a:latin typeface="Arial" panose="020B0604020202020204" pitchFamily="34" charset="0"/>
                <a:cs typeface="Arial" panose="020B0604020202020204" pitchFamily="34" charset="0"/>
              </a:rPr>
              <a:t>Travaline</a:t>
            </a:r>
            <a:r>
              <a:rPr lang="en-US" sz="1400" dirty="0">
                <a:latin typeface="Arial" panose="020B0604020202020204" pitchFamily="34" charset="0"/>
                <a:cs typeface="Arial" panose="020B0604020202020204" pitchFamily="34" charset="0"/>
              </a:rPr>
              <a:t>, J.M., </a:t>
            </a:r>
            <a:r>
              <a:rPr lang="en-US" sz="1400" dirty="0" err="1">
                <a:latin typeface="Arial" panose="020B0604020202020204" pitchFamily="34" charset="0"/>
                <a:cs typeface="Arial" panose="020B0604020202020204" pitchFamily="34" charset="0"/>
              </a:rPr>
              <a:t>Ruchinskas</a:t>
            </a:r>
            <a:r>
              <a:rPr lang="en-US" sz="1400" dirty="0">
                <a:latin typeface="Arial" panose="020B0604020202020204" pitchFamily="34" charset="0"/>
                <a:cs typeface="Arial" panose="020B0604020202020204" pitchFamily="34" charset="0"/>
              </a:rPr>
              <a:t>, R. and </a:t>
            </a:r>
            <a:r>
              <a:rPr lang="en-US" sz="1400" dirty="0" err="1">
                <a:latin typeface="Arial" panose="020B0604020202020204" pitchFamily="34" charset="0"/>
                <a:cs typeface="Arial" panose="020B0604020202020204" pitchFamily="34" charset="0"/>
              </a:rPr>
              <a:t>D’Alonzo</a:t>
            </a:r>
            <a:r>
              <a:rPr lang="en-US" sz="1400" dirty="0">
                <a:latin typeface="Arial" panose="020B0604020202020204" pitchFamily="34" charset="0"/>
                <a:cs typeface="Arial" panose="020B0604020202020204" pitchFamily="34" charset="0"/>
              </a:rPr>
              <a:t>, G.E., (2005). Patient-physician communication: why and how. </a:t>
            </a:r>
            <a:r>
              <a:rPr lang="en-US" sz="1400" i="1" dirty="0">
                <a:latin typeface="Arial" panose="020B0604020202020204" pitchFamily="34" charset="0"/>
                <a:cs typeface="Arial" panose="020B0604020202020204" pitchFamily="34" charset="0"/>
              </a:rPr>
              <a:t>Journal of Osteopathic Medicine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105</a:t>
            </a:r>
            <a:r>
              <a:rPr lang="en-US" sz="1400" dirty="0">
                <a:latin typeface="Arial" panose="020B0604020202020204" pitchFamily="34" charset="0"/>
                <a:cs typeface="Arial" panose="020B0604020202020204" pitchFamily="34" charset="0"/>
              </a:rPr>
              <a:t>(1), </a:t>
            </a:r>
            <a:r>
              <a:rPr lang="en-US" sz="1400" dirty="0" err="1">
                <a:latin typeface="Arial" panose="020B0604020202020204" pitchFamily="34" charset="0"/>
                <a:cs typeface="Arial" panose="020B0604020202020204" pitchFamily="34" charset="0"/>
              </a:rPr>
              <a:t>pp.13</a:t>
            </a:r>
            <a:r>
              <a:rPr lang="en-US" sz="1400" dirty="0">
                <a:latin typeface="Arial" panose="020B0604020202020204" pitchFamily="34" charset="0"/>
                <a:cs typeface="Arial" panose="020B0604020202020204" pitchFamily="34" charset="0"/>
              </a:rPr>
              <a:t>-18.</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Wrench, 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r>
              <a:rPr lang="en-GB" sz="1400" i="1" dirty="0">
                <a:latin typeface="Arial" panose="020B0604020202020204" pitchFamily="34" charset="0"/>
                <a:cs typeface="Arial" panose="020B0604020202020204" pitchFamily="34" charset="0"/>
              </a:rPr>
              <a:t>2.4: Models of Interpersonal Communication</a:t>
            </a:r>
            <a:r>
              <a:rPr lang="en-GB" sz="1400" dirty="0">
                <a:latin typeface="Arial" panose="020B0604020202020204" pitchFamily="34" charset="0"/>
                <a:cs typeface="Arial" panose="020B0604020202020204" pitchFamily="34" charset="0"/>
              </a:rPr>
              <a:t>. [online] Social Sci </a:t>
            </a:r>
            <a:r>
              <a:rPr lang="en-GB" sz="1400" dirty="0" err="1">
                <a:latin typeface="Arial" panose="020B0604020202020204" pitchFamily="34" charset="0"/>
                <a:cs typeface="Arial" panose="020B0604020202020204" pitchFamily="34" charset="0"/>
              </a:rPr>
              <a:t>LibreTexts</a:t>
            </a:r>
            <a:r>
              <a:rPr lang="en-GB" sz="1400" dirty="0">
                <a:latin typeface="Arial" panose="020B0604020202020204" pitchFamily="34" charset="0"/>
                <a:cs typeface="Arial" panose="020B0604020202020204" pitchFamily="34" charset="0"/>
              </a:rPr>
              <a:t>. Available at: https://socialsci.libretexts.org/Bookshelves/Communication/Interpersonal_Communication/Book%3A_Interpersonal_Communication_-_A_Mindful_Approach_to_Relationships_(Wrench_et_al.)/02%3A_Overview_of_Interpersonal_Communication/2.04%3A_Models_of_Interpersonal_Communication (Accessed 17 July 2022).</a:t>
            </a:r>
          </a:p>
        </p:txBody>
      </p:sp>
      <p:sp>
        <p:nvSpPr>
          <p:cNvPr id="3" name="Title 2">
            <a:extLst>
              <a:ext uri="{FF2B5EF4-FFF2-40B4-BE49-F238E27FC236}">
                <a16:creationId xmlns:a16="http://schemas.microsoft.com/office/drawing/2014/main" id="{3844B569-26D5-3E78-4C0C-9011AD110032}"/>
              </a:ext>
            </a:extLst>
          </p:cNvPr>
          <p:cNvSpPr>
            <a:spLocks noGrp="1"/>
          </p:cNvSpPr>
          <p:nvPr>
            <p:ph type="title" idx="4294967295"/>
          </p:nvPr>
        </p:nvSpPr>
        <p:spPr>
          <a:xfrm>
            <a:off x="0" y="-34290"/>
            <a:ext cx="10515600" cy="549275"/>
          </a:xfrm>
        </p:spPr>
        <p:txBody>
          <a:bodyPr/>
          <a:lstStyle/>
          <a:p>
            <a:r>
              <a:rPr lang="en-GB" sz="2400" dirty="0">
                <a:latin typeface="Arial" panose="020B0604020202020204" pitchFamily="34" charset="0"/>
                <a:cs typeface="Arial" panose="020B0604020202020204" pitchFamily="34" charset="0"/>
              </a:rPr>
              <a:t>References</a:t>
            </a:r>
          </a:p>
        </p:txBody>
      </p:sp>
      <p:cxnSp>
        <p:nvCxnSpPr>
          <p:cNvPr id="4" name="Straight Connector 3">
            <a:extLst>
              <a:ext uri="{FF2B5EF4-FFF2-40B4-BE49-F238E27FC236}">
                <a16:creationId xmlns:a16="http://schemas.microsoft.com/office/drawing/2014/main" id="{2ADC0E81-3E70-FD4C-1557-82C7655694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4764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EFC02459-270B-E821-91F5-405F3A98B278}"/>
              </a:ext>
            </a:extLst>
          </p:cNvPr>
          <p:cNvGraphicFramePr>
            <a:graphicFrameLocks noGrp="1"/>
          </p:cNvGraphicFramePr>
          <p:nvPr>
            <p:extLst>
              <p:ext uri="{D42A27DB-BD31-4B8C-83A1-F6EECF244321}">
                <p14:modId xmlns:p14="http://schemas.microsoft.com/office/powerpoint/2010/main" val="1118718734"/>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latin typeface="Arial" panose="020B0604020202020204" pitchFamily="34" charset="0"/>
                          <a:cs typeface="Arial" panose="020B0604020202020204" pitchFamily="34" charset="0"/>
                        </a:rPr>
                        <a:t>Teamwork Evaluation </a:t>
                      </a:r>
                    </a:p>
                  </a:txBody>
                  <a:tcPr/>
                </a:tc>
                <a:tc>
                  <a:txBody>
                    <a:bodyPr/>
                    <a:lstStyle/>
                    <a:p>
                      <a:pPr algn="ctr"/>
                      <a:r>
                        <a:rPr lang="en-GB" sz="2400" dirty="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en-GB" dirty="0" err="1">
                          <a:latin typeface="Arial" panose="020B0604020202020204" pitchFamily="34" charset="0"/>
                          <a:cs typeface="Arial" panose="020B0604020202020204" pitchFamily="34" charset="0"/>
                        </a:rPr>
                        <a:t>Borimir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Petkov</a:t>
                      </a:r>
                      <a:r>
                        <a:rPr lang="en-GB" dirty="0">
                          <a:latin typeface="Arial" panose="020B0604020202020204" pitchFamily="34" charset="0"/>
                          <a:cs typeface="Arial" panose="020B0604020202020204" pitchFamily="34" charset="0"/>
                        </a:rPr>
                        <a:t> 2118523</a:t>
                      </a:r>
                    </a:p>
                    <a:p>
                      <a:r>
                        <a:rPr lang="en-GB" dirty="0" err="1">
                          <a:latin typeface="Arial" panose="020B0604020202020204" pitchFamily="34" charset="0"/>
                          <a:cs typeface="Arial" panose="020B0604020202020204" pitchFamily="34" charset="0"/>
                        </a:rPr>
                        <a:t>Cosmina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Lemnarui</a:t>
                      </a:r>
                      <a:r>
                        <a:rPr lang="en-GB" dirty="0">
                          <a:latin typeface="Arial" panose="020B0604020202020204" pitchFamily="34" charset="0"/>
                          <a:cs typeface="Arial" panose="020B0604020202020204" pitchFamily="34" charset="0"/>
                        </a:rPr>
                        <a:t> 2119068</a:t>
                      </a:r>
                    </a:p>
                    <a:p>
                      <a:r>
                        <a:rPr lang="en-GB" dirty="0">
                          <a:latin typeface="Arial" panose="020B0604020202020204" pitchFamily="34" charset="0"/>
                          <a:cs typeface="Arial" panose="020B0604020202020204" pitchFamily="34" charset="0"/>
                        </a:rPr>
                        <a:t>Ishrat Rehman 2118374</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Team work, helping each other out when struggling.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Time and language barrier. Time as we were all available at different times so it was difficult to communicate. Language as two members</a:t>
                      </a:r>
                      <a:r>
                        <a:rPr lang="en-GB" baseline="0" dirty="0">
                          <a:latin typeface="Arial" panose="020B0604020202020204" pitchFamily="34" charset="0"/>
                          <a:cs typeface="Arial" panose="020B0604020202020204" pitchFamily="34" charset="0"/>
                        </a:rPr>
                        <a:t> first language isn’t English.</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We would</a:t>
                      </a:r>
                      <a:r>
                        <a:rPr lang="en-GB" baseline="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have a schedule prior to going away and working on individual slides. That way we would know when each member is available.</a:t>
                      </a:r>
                    </a:p>
                  </a:txBody>
                  <a:tcPr/>
                </a:tc>
                <a:extLst>
                  <a:ext uri="{0D108BD9-81ED-4DB2-BD59-A6C34878D82A}">
                    <a16:rowId xmlns:a16="http://schemas.microsoft.com/office/drawing/2014/main" val="771358641"/>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Excellent</a:t>
                      </a:r>
                      <a:r>
                        <a:rPr lang="en-GB" baseline="0">
                          <a:latin typeface="Arial" panose="020B0604020202020204" pitchFamily="34" charset="0"/>
                          <a:cs typeface="Arial" panose="020B0604020202020204" pitchFamily="34" charset="0"/>
                        </a:rPr>
                        <a:t> and cohesive</a:t>
                      </a:r>
                      <a:r>
                        <a:rPr lang="en-GB" baseline="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9 as we overcame several barriers.</a:t>
                      </a:r>
                    </a:p>
                  </a:txBody>
                  <a:tcPr/>
                </a:tc>
                <a:extLst>
                  <a:ext uri="{0D108BD9-81ED-4DB2-BD59-A6C34878D82A}">
                    <a16:rowId xmlns:a16="http://schemas.microsoft.com/office/drawing/2014/main" val="3794105351"/>
                  </a:ext>
                </a:extLst>
              </a:tr>
            </a:tbl>
          </a:graphicData>
        </a:graphic>
      </p:graphicFrame>
      <p:sp>
        <p:nvSpPr>
          <p:cNvPr id="3" name="Title 2">
            <a:extLst>
              <a:ext uri="{FF2B5EF4-FFF2-40B4-BE49-F238E27FC236}">
                <a16:creationId xmlns:a16="http://schemas.microsoft.com/office/drawing/2014/main" id="{ADBAEFFD-9CD7-0602-2303-14691F62ED75}"/>
              </a:ext>
            </a:extLst>
          </p:cNvPr>
          <p:cNvSpPr>
            <a:spLocks noGrp="1"/>
          </p:cNvSpPr>
          <p:nvPr>
            <p:ph type="title" idx="4294967295"/>
          </p:nvPr>
        </p:nvSpPr>
        <p:spPr>
          <a:xfrm>
            <a:off x="1000124" y="167922"/>
            <a:ext cx="10515600" cy="547688"/>
          </a:xfrm>
        </p:spPr>
        <p:txBody>
          <a:bodyPr>
            <a:normAutofit/>
          </a:bodyPr>
          <a:lstStyle/>
          <a:p>
            <a:r>
              <a:rPr lang="en-GB" sz="2400" dirty="0">
                <a:latin typeface="Arial" panose="020B0604020202020204" pitchFamily="34" charset="0"/>
                <a:cs typeface="Arial" panose="020B0604020202020204" pitchFamily="34" charset="0"/>
              </a:rPr>
              <a:t>Teamwork Evaluation</a:t>
            </a:r>
          </a:p>
        </p:txBody>
      </p:sp>
    </p:spTree>
    <p:extLst>
      <p:ext uri="{BB962C8B-B14F-4D97-AF65-F5344CB8AC3E}">
        <p14:creationId xmlns:p14="http://schemas.microsoft.com/office/powerpoint/2010/main" val="29419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26BBF6E-1A0F-4313-8291-0F757712FAA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424CDF8-9EC0-439F-BA07-95FEBC873F2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6DE13C-CF2C-4B45-ACDE-4A024603EB0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8776</TotalTime>
  <Words>1841</Words>
  <Application>Microsoft Office PowerPoint</Application>
  <PresentationFormat>Widescreen</PresentationFormat>
  <Paragraphs>267</Paragraphs>
  <Slides>21</Slides>
  <Notes>5</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Title Page</vt:lpstr>
      <vt:lpstr>Contents Page</vt:lpstr>
      <vt:lpstr>Introduction</vt:lpstr>
      <vt:lpstr>What is Communication?</vt:lpstr>
      <vt:lpstr>What is Effective Communication?</vt:lpstr>
      <vt:lpstr>Benefits of Effective Communication on Organisations Business Process</vt:lpstr>
      <vt:lpstr>Models of Communication</vt:lpstr>
      <vt:lpstr>Shannon and Weavers Model</vt:lpstr>
      <vt:lpstr>Berlo’s SMCR Model of Communication</vt:lpstr>
      <vt:lpstr>Schramm’s Interactive Model</vt:lpstr>
      <vt:lpstr>Barriers to Effective Communication</vt:lpstr>
      <vt:lpstr>Overcoming Barriers to Communication</vt:lpstr>
      <vt:lpstr>Methods of Communication in Organisations</vt:lpstr>
      <vt:lpstr>Types of Organisational Communication</vt:lpstr>
      <vt:lpstr>Channels of Communication</vt:lpstr>
      <vt:lpstr>Channels used to Improve Communication</vt:lpstr>
      <vt:lpstr>Conclusion</vt:lpstr>
      <vt:lpstr>References</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Ishrat Rehman (2118374)</dc:creator>
  <cp:lastModifiedBy>Ishrat Rehman (2118374)</cp:lastModifiedBy>
  <cp:revision>3</cp:revision>
  <dcterms:created xsi:type="dcterms:W3CDTF">2022-07-18T00:20:56Z</dcterms:created>
  <dcterms:modified xsi:type="dcterms:W3CDTF">2022-07-24T07:53:12Z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