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277" r:id="rId2"/>
    <p:sldId id="455" r:id="rId3"/>
    <p:sldId id="470" r:id="rId4"/>
    <p:sldId id="461" r:id="rId5"/>
    <p:sldId id="467" r:id="rId6"/>
    <p:sldId id="466" r:id="rId7"/>
    <p:sldId id="442" r:id="rId8"/>
    <p:sldId id="458" r:id="rId9"/>
    <p:sldId id="457" r:id="rId10"/>
    <p:sldId id="452" r:id="rId11"/>
    <p:sldId id="474" r:id="rId12"/>
    <p:sldId id="472" r:id="rId13"/>
    <p:sldId id="459" r:id="rId14"/>
    <p:sldId id="475" r:id="rId15"/>
    <p:sldId id="450" r:id="rId1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521415D9-36F7-43E2-AB2F-B90AF26B5E84}">
      <p14:sectionLst xmlns:p14="http://schemas.microsoft.com/office/powerpoint/2010/main">
        <p14:section name="Default Section" id="{47DFF7D7-543B-4B3A-8712-9B5351173DF5}">
          <p14:sldIdLst>
            <p14:sldId id="277"/>
            <p14:sldId id="455"/>
            <p14:sldId id="470"/>
            <p14:sldId id="461"/>
            <p14:sldId id="467"/>
            <p14:sldId id="466"/>
          </p14:sldIdLst>
        </p14:section>
        <p14:section name="Untitled Section" id="{E3DD6F5E-2A6B-45C3-AF56-400699E5AA1C}">
          <p14:sldIdLst>
            <p14:sldId id="442"/>
            <p14:sldId id="458"/>
            <p14:sldId id="457"/>
            <p14:sldId id="452"/>
            <p14:sldId id="474"/>
            <p14:sldId id="472"/>
            <p14:sldId id="459"/>
            <p14:sldId id="475"/>
            <p14:sldId id="450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F5F5F"/>
    <a:srgbClr val="C0C0C0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23965C-4CED-4051-805F-4F0A9E8740D4}" v="4" dt="2026-04-19T22:02:00.8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926" autoAdjust="0"/>
    <p:restoredTop sz="94061" autoAdjust="0"/>
  </p:normalViewPr>
  <p:slideViewPr>
    <p:cSldViewPr>
      <p:cViewPr varScale="1">
        <p:scale>
          <a:sx n="65" d="100"/>
          <a:sy n="65" d="100"/>
        </p:scale>
        <p:origin x="1764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f Aladin" userId="590aeb17131bf289" providerId="LiveId" clId="{DD543AC4-5E5A-435B-89D7-5E84F17F67B5}"/>
    <pc:docChg chg="delSld modSld sldOrd modSection">
      <pc:chgData name="Mf Aladin" userId="590aeb17131bf289" providerId="LiveId" clId="{DD543AC4-5E5A-435B-89D7-5E84F17F67B5}" dt="2026-04-20T21:04:51.526" v="96" actId="2696"/>
      <pc:docMkLst>
        <pc:docMk/>
      </pc:docMkLst>
      <pc:sldChg chg="modSp mod">
        <pc:chgData name="Mf Aladin" userId="590aeb17131bf289" providerId="LiveId" clId="{DD543AC4-5E5A-435B-89D7-5E84F17F67B5}" dt="2026-04-19T22:22:15.925" v="94" actId="20577"/>
        <pc:sldMkLst>
          <pc:docMk/>
          <pc:sldMk cId="0" sldId="277"/>
        </pc:sldMkLst>
        <pc:spChg chg="mod">
          <ac:chgData name="Mf Aladin" userId="590aeb17131bf289" providerId="LiveId" clId="{DD543AC4-5E5A-435B-89D7-5E84F17F67B5}" dt="2026-04-19T22:22:15.925" v="94" actId="20577"/>
          <ac:spMkLst>
            <pc:docMk/>
            <pc:sldMk cId="0" sldId="277"/>
            <ac:spMk id="6147" creationId="{00000000-0000-0000-0000-000000000000}"/>
          </ac:spMkLst>
        </pc:spChg>
      </pc:sldChg>
      <pc:sldChg chg="modSp mod ord">
        <pc:chgData name="Mf Aladin" userId="590aeb17131bf289" providerId="LiveId" clId="{DD543AC4-5E5A-435B-89D7-5E84F17F67B5}" dt="2026-04-19T22:02:29.050" v="54" actId="20577"/>
        <pc:sldMkLst>
          <pc:docMk/>
          <pc:sldMk cId="3521001056" sldId="450"/>
        </pc:sldMkLst>
        <pc:spChg chg="mod">
          <ac:chgData name="Mf Aladin" userId="590aeb17131bf289" providerId="LiveId" clId="{DD543AC4-5E5A-435B-89D7-5E84F17F67B5}" dt="2026-04-19T22:02:29.050" v="54" actId="20577"/>
          <ac:spMkLst>
            <pc:docMk/>
            <pc:sldMk cId="3521001056" sldId="450"/>
            <ac:spMk id="2" creationId="{00000000-0000-0000-0000-000000000000}"/>
          </ac:spMkLst>
        </pc:spChg>
        <pc:spChg chg="mod">
          <ac:chgData name="Mf Aladin" userId="590aeb17131bf289" providerId="LiveId" clId="{DD543AC4-5E5A-435B-89D7-5E84F17F67B5}" dt="2026-04-19T22:01:55.546" v="31" actId="21"/>
          <ac:spMkLst>
            <pc:docMk/>
            <pc:sldMk cId="3521001056" sldId="450"/>
            <ac:spMk id="6" creationId="{A4085575-4426-A9AB-0F8A-7A51209EE3B6}"/>
          </ac:spMkLst>
        </pc:spChg>
      </pc:sldChg>
      <pc:sldChg chg="modSp del mod">
        <pc:chgData name="Mf Aladin" userId="590aeb17131bf289" providerId="LiveId" clId="{DD543AC4-5E5A-435B-89D7-5E84F17F67B5}" dt="2026-04-20T21:04:51.526" v="96" actId="2696"/>
        <pc:sldMkLst>
          <pc:docMk/>
          <pc:sldMk cId="1278544363" sldId="454"/>
        </pc:sldMkLst>
        <pc:spChg chg="mod">
          <ac:chgData name="Mf Aladin" userId="590aeb17131bf289" providerId="LiveId" clId="{DD543AC4-5E5A-435B-89D7-5E84F17F67B5}" dt="2026-04-19T21:59:56.084" v="12" actId="113"/>
          <ac:spMkLst>
            <pc:docMk/>
            <pc:sldMk cId="1278544363" sldId="454"/>
            <ac:spMk id="2" creationId="{6D68604B-AC6B-0846-C825-2BEC86565B25}"/>
          </ac:spMkLst>
        </pc:spChg>
        <pc:spChg chg="mod">
          <ac:chgData name="Mf Aladin" userId="590aeb17131bf289" providerId="LiveId" clId="{DD543AC4-5E5A-435B-89D7-5E84F17F67B5}" dt="2026-04-19T22:21:09.373" v="74" actId="20577"/>
          <ac:spMkLst>
            <pc:docMk/>
            <pc:sldMk cId="1278544363" sldId="454"/>
            <ac:spMk id="6" creationId="{C68C4224-F958-CB66-7629-688D5AD53A53}"/>
          </ac:spMkLst>
        </pc:spChg>
      </pc:sldChg>
      <pc:sldChg chg="modSp mod">
        <pc:chgData name="Mf Aladin" userId="590aeb17131bf289" providerId="LiveId" clId="{DD543AC4-5E5A-435B-89D7-5E84F17F67B5}" dt="2026-04-19T21:58:37.078" v="1" actId="255"/>
        <pc:sldMkLst>
          <pc:docMk/>
          <pc:sldMk cId="1044028000" sldId="455"/>
        </pc:sldMkLst>
        <pc:spChg chg="mod">
          <ac:chgData name="Mf Aladin" userId="590aeb17131bf289" providerId="LiveId" clId="{DD543AC4-5E5A-435B-89D7-5E84F17F67B5}" dt="2026-04-19T21:58:37.078" v="1" actId="255"/>
          <ac:spMkLst>
            <pc:docMk/>
            <pc:sldMk cId="1044028000" sldId="455"/>
            <ac:spMk id="2" creationId="{C79C3CB7-D278-A2A4-CAD1-A290CF81F7AE}"/>
          </ac:spMkLst>
        </pc:spChg>
      </pc:sldChg>
      <pc:sldChg chg="modSp mod">
        <pc:chgData name="Mf Aladin" userId="590aeb17131bf289" providerId="LiveId" clId="{DD543AC4-5E5A-435B-89D7-5E84F17F67B5}" dt="2026-04-19T21:58:58.825" v="2" actId="255"/>
        <pc:sldMkLst>
          <pc:docMk/>
          <pc:sldMk cId="945904178" sldId="466"/>
        </pc:sldMkLst>
        <pc:spChg chg="mod">
          <ac:chgData name="Mf Aladin" userId="590aeb17131bf289" providerId="LiveId" clId="{DD543AC4-5E5A-435B-89D7-5E84F17F67B5}" dt="2026-04-19T21:58:58.825" v="2" actId="255"/>
          <ac:spMkLst>
            <pc:docMk/>
            <pc:sldMk cId="945904178" sldId="466"/>
            <ac:spMk id="2" creationId="{77C6A67A-1042-E42C-165C-36A75F2645DD}"/>
          </ac:spMkLst>
        </pc:spChg>
      </pc:sldChg>
      <pc:sldChg chg="modSp del mod">
        <pc:chgData name="Mf Aladin" userId="590aeb17131bf289" providerId="LiveId" clId="{DD543AC4-5E5A-435B-89D7-5E84F17F67B5}" dt="2026-04-20T21:04:46.809" v="95" actId="2696"/>
        <pc:sldMkLst>
          <pc:docMk/>
          <pc:sldMk cId="2971947539" sldId="473"/>
        </pc:sldMkLst>
        <pc:spChg chg="mod">
          <ac:chgData name="Mf Aladin" userId="590aeb17131bf289" providerId="LiveId" clId="{DD543AC4-5E5A-435B-89D7-5E84F17F67B5}" dt="2026-04-19T21:59:26.500" v="7" actId="113"/>
          <ac:spMkLst>
            <pc:docMk/>
            <pc:sldMk cId="2971947539" sldId="473"/>
            <ac:spMk id="2" creationId="{4B6EE02D-222A-86E7-8177-FF8092B56794}"/>
          </ac:spMkLst>
        </pc:spChg>
        <pc:spChg chg="mod">
          <ac:chgData name="Mf Aladin" userId="590aeb17131bf289" providerId="LiveId" clId="{DD543AC4-5E5A-435B-89D7-5E84F17F67B5}" dt="2026-04-19T22:01:39.323" v="30" actId="14100"/>
          <ac:spMkLst>
            <pc:docMk/>
            <pc:sldMk cId="2971947539" sldId="473"/>
            <ac:spMk id="3" creationId="{1DF75855-44B0-5FD7-ECE6-4ADEB66E162B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on </a:t>
            </a:r>
            <a:r>
              <a:rPr lang="en-GB" altLang="en-US" sz="2800" b="1">
                <a:solidFill>
                  <a:schemeClr val="bg1"/>
                </a:solidFill>
              </a:rPr>
              <a:t>anatomy and</a:t>
            </a:r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  Rafat Ibrahim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 2428544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Dr Soban Sadiq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30091"/>
            <a:ext cx="8075240" cy="96666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Introduction of patient and his care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129471"/>
            <a:ext cx="5353338" cy="4495774"/>
          </a:xfrm>
        </p:spPr>
        <p:txBody>
          <a:bodyPr wrap="square" anchor="t">
            <a:normAutofit fontScale="250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>
              <a:lnSpc>
                <a:spcPct val="12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This care plan is around an imagined patient called, J. Brown.</a:t>
            </a:r>
          </a:p>
          <a:p>
            <a:pPr lvl="0">
              <a:lnSpc>
                <a:spcPct val="120000"/>
              </a:lnSpc>
              <a:defRPr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He is 66-year-old male diagnosed with osteoarthritis of the knee.</a:t>
            </a:r>
          </a:p>
          <a:p>
            <a:pPr lvl="0">
              <a:lnSpc>
                <a:spcPct val="120000"/>
              </a:lnSpc>
              <a:defRPr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Osteoarthritis, also known as degenerative joint disease, that affects wrist, knees and hips (NHS,2023).</a:t>
            </a:r>
          </a:p>
          <a:p>
            <a:pPr lvl="0">
              <a:lnSpc>
                <a:spcPct val="120000"/>
              </a:lnSpc>
              <a:defRPr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It is  one of the most common joint disorders and affect the elderly. </a:t>
            </a:r>
          </a:p>
          <a:p>
            <a:pPr>
              <a:lnSpc>
                <a:spcPct val="12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A chronic, deteriorating musculoskeletal system condition (Tortora and Derrickson, 2021).</a:t>
            </a:r>
          </a:p>
          <a:p>
            <a:pPr>
              <a:lnSpc>
                <a:spcPct val="12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This is regarded as the breakdown of joint cartilage and underlying bone, leading to pain, stiffness, and reduced mobility (Marieb and Hoehn, 2019.</a:t>
            </a:r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pic>
        <p:nvPicPr>
          <p:cNvPr id="16" name="Picture 2" descr="Stages Of Knee Osteoarthritis (Oa) Stock Vector Illustration 224218837 ...">
            <a:extLst>
              <a:ext uri="{FF2B5EF4-FFF2-40B4-BE49-F238E27FC236}">
                <a16:creationId xmlns:a16="http://schemas.microsoft.com/office/drawing/2014/main" id="{DEE575A9-DF19-42D8-DA7C-1E81D6B45FD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40" r="4399" b="4"/>
          <a:stretch>
            <a:fillRect/>
          </a:stretch>
        </p:blipFill>
        <p:spPr bwMode="auto">
          <a:xfrm>
            <a:off x="5976154" y="1196751"/>
            <a:ext cx="3096345" cy="392267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20/04/2026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51D7F22-CC17-F587-1D4B-CB86100813B7}"/>
              </a:ext>
            </a:extLst>
          </p:cNvPr>
          <p:cNvSpPr/>
          <p:nvPr/>
        </p:nvSpPr>
        <p:spPr>
          <a:xfrm>
            <a:off x="6084167" y="5085183"/>
            <a:ext cx="2880321" cy="57606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Fig:1 Healthy knee vs Osteoarthritis</a:t>
            </a:r>
          </a:p>
        </p:txBody>
      </p:sp>
    </p:spTree>
    <p:extLst>
      <p:ext uri="{BB962C8B-B14F-4D97-AF65-F5344CB8AC3E}">
        <p14:creationId xmlns:p14="http://schemas.microsoft.com/office/powerpoint/2010/main" val="10440280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05F53-E788-9A51-4301-E211FCB325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11F51-6309-4CEA-2B6A-B1A1E8517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Demographic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9B518-612F-AC10-087D-1D9A013E0F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/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Name: John Brown is a 66 years old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Ethnicity: Black African male.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He used to work as a construction worker.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 is widowed and lives alone in a house with no staircases in a sub-area in UK.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Medical Condition: Osteoarthritis (knee joint).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His previous occupation was handling heavy labour-intensive labour, which is a contributory factor to joint degeneration.</a:t>
            </a:r>
          </a:p>
          <a:p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776D63-F786-F869-D953-CEBC7AA9D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7B460C-B1EC-FC4E-88A8-0BC56BC2D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72657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E2D66E-AC7B-2572-C18A-180CFE31E1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BA9B1-FE91-7974-117E-F2D8CC0DCF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261368"/>
            <a:ext cx="8003232" cy="647352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Information about the patient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FF58D-8E19-4F22-230A-6A75725C5F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Mr John Brown’s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current health status at present are stated below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Mr Brown’s height is 1.75 m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Weight: 95kg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 is big with Body Mass Index (BMI) of 35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The range of blood pressure is 165/95 mmHg in range of hypertensive.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Heart Rate is in normal range of 78 bpm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Most time, his Pain in the region of 7/10, from moderate to an intense chronic pain.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Mobility is poor and uses walking aid</a:t>
            </a:r>
          </a:p>
          <a:p>
            <a:endParaRPr lang="en-GB" dirty="0">
              <a:solidFill>
                <a:srgbClr val="0070C0"/>
              </a:solidFill>
              <a:highlight>
                <a:srgbClr val="C0C0C0"/>
              </a:highlight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42767D-6622-280D-57C2-F1D777D2F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6CE366-22C1-32EC-B5DB-2260A409B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16912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B5621-F6CA-20B6-F4C5-8C20746A2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Anatomy of musculoskeletal System (Osteoarthritis)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56F97-33D8-5DE8-2214-ABEF5A77E5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Musculoskeletal disorders comprise diverse conditions which, affect joints, bones, muscles and connective joints.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Also known as Repetitive motion injuries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Can result in pain and loss of function, inactivate and costly conditions (NHS,2023).</a:t>
            </a:r>
          </a:p>
          <a:p>
            <a:pPr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There are six musculoskeletal conditions</a:t>
            </a:r>
          </a:p>
          <a:p>
            <a:pPr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Osteoarthritis</a:t>
            </a:r>
          </a:p>
          <a:p>
            <a:pPr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Rheumatoid Arthritis</a:t>
            </a:r>
          </a:p>
          <a:p>
            <a:pPr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Osteoporosis</a:t>
            </a:r>
          </a:p>
          <a:p>
            <a:pPr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Lower Back Pain </a:t>
            </a:r>
          </a:p>
          <a:p>
            <a:pPr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Fibromyalgia</a:t>
            </a:r>
          </a:p>
          <a:p>
            <a:pPr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Tendonitis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defRPr/>
            </a:pPr>
            <a:endParaRPr lang="en-GB" sz="1800" dirty="0"/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CF7F04-5340-5683-155C-A56ED08FAE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034D48-D288-15F7-725C-D6DB64F5D9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3034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6A67A-1042-E42C-165C-36A75F2645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678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Anatomy of musculoskeletal System</a:t>
            </a:r>
          </a:p>
        </p:txBody>
      </p:sp>
      <p:pic>
        <p:nvPicPr>
          <p:cNvPr id="3084" name="Picture 12" descr="Musculoskeletal system | Musculoskeletal system, Muscle system, Basic ...">
            <a:extLst>
              <a:ext uri="{FF2B5EF4-FFF2-40B4-BE49-F238E27FC236}">
                <a16:creationId xmlns:a16="http://schemas.microsoft.com/office/drawing/2014/main" id="{5D10CABF-FC2D-8CA5-34A3-D914DA295E3C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6917" y="1267426"/>
            <a:ext cx="6175283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Content Placeholder 23">
            <a:extLst>
              <a:ext uri="{FF2B5EF4-FFF2-40B4-BE49-F238E27FC236}">
                <a16:creationId xmlns:a16="http://schemas.microsoft.com/office/drawing/2014/main" id="{561E97CC-7485-D9C5-51EC-D19CE6A62F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2200" y="1844825"/>
            <a:ext cx="2314600" cy="3744416"/>
          </a:xfrm>
        </p:spPr>
        <p:txBody>
          <a:bodyPr/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Musculoskeletal system are made up of two body systems, muscular and skeletal system.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3B79EE-140B-3889-868E-A0C1B5787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FC24A4-F4CC-E5FD-8953-902DE848C0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4B31DD5-A76B-C791-EFCF-432E824C830C}"/>
              </a:ext>
            </a:extLst>
          </p:cNvPr>
          <p:cNvSpPr/>
          <p:nvPr/>
        </p:nvSpPr>
        <p:spPr>
          <a:xfrm>
            <a:off x="429511" y="5011842"/>
            <a:ext cx="4142489" cy="64940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Figure 2: Anatomy of musculoskeletal system</a:t>
            </a:r>
          </a:p>
        </p:txBody>
      </p:sp>
    </p:spTree>
    <p:extLst>
      <p:ext uri="{BB962C8B-B14F-4D97-AF65-F5344CB8AC3E}">
        <p14:creationId xmlns:p14="http://schemas.microsoft.com/office/powerpoint/2010/main" val="9459041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5" name="Title 564">
            <a:extLst>
              <a:ext uri="{FF2B5EF4-FFF2-40B4-BE49-F238E27FC236}">
                <a16:creationId xmlns:a16="http://schemas.microsoft.com/office/drawing/2014/main" id="{EB30E8EC-1182-C613-EF8F-B6E31E9490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r>
              <a:rPr kumimoji="0" lang="en-GB" sz="2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Anatomy and Physiology of Osteoarthritis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(Structure  and Function of the Joint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r>
              <a:rPr lang="en-US" b="1" kern="1200" dirty="0">
                <a:latin typeface="+mn-lt"/>
                <a:ea typeface="+mn-ea"/>
                <a:cs typeface="+mn-cs"/>
              </a:rPr>
              <a:t>. </a:t>
            </a:r>
          </a:p>
        </p:txBody>
      </p:sp>
      <p:sp>
        <p:nvSpPr>
          <p:cNvPr id="564" name="TextBox 563">
            <a:extLst>
              <a:ext uri="{FF2B5EF4-FFF2-40B4-BE49-F238E27FC236}">
                <a16:creationId xmlns:a16="http://schemas.microsoft.com/office/drawing/2014/main" id="{C8A4D31D-3FD6-44A8-34E3-319B43D0569E}"/>
              </a:ext>
            </a:extLst>
          </p:cNvPr>
          <p:cNvSpPr txBox="1"/>
          <p:nvPr/>
        </p:nvSpPr>
        <p:spPr bwMode="auto">
          <a:xfrm>
            <a:off x="107503" y="1340769"/>
            <a:ext cx="6635082" cy="424847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1300" dirty="0">
              <a:latin typeface="+mn-lt"/>
              <a:cs typeface="+mn-cs"/>
            </a:endParaRP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dirty="0"/>
              <a:t>Osteoarthritis also known as Degenerative joint disease mainly affects synovial joints, such as the knee and hip. 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dirty="0"/>
              <a:t> A regular joint comprise of  articular cartilage – smooth tissue covering the ends of bones.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dirty="0"/>
              <a:t> Reduction in friction synovial membrane  that produces synovial fluid.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dirty="0"/>
              <a:t>Synovial fluid, lubricates and nourishes the joint.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dirty="0"/>
              <a:t>Joint ligaments and tendons are responsible for stability and movement. 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dirty="0"/>
              <a:t>Subchondral bone is the bone below the cartilage.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dirty="0"/>
              <a:t>The structure mechanisms composed to sustain joint immovability, stability and flexibility (NHS, 2023).</a:t>
            </a:r>
          </a:p>
        </p:txBody>
      </p:sp>
      <p:sp>
        <p:nvSpPr>
          <p:cNvPr id="569" name="Rectangle 568">
            <a:extLst>
              <a:ext uri="{FF2B5EF4-FFF2-40B4-BE49-F238E27FC236}">
                <a16:creationId xmlns:a16="http://schemas.microsoft.com/office/drawing/2014/main" id="{40D4572B-3FAF-4F3D-2D1A-4E84885D6350}"/>
              </a:ext>
            </a:extLst>
          </p:cNvPr>
          <p:cNvSpPr/>
          <p:nvPr/>
        </p:nvSpPr>
        <p:spPr bwMode="auto">
          <a:xfrm>
            <a:off x="4994722" y="3717032"/>
            <a:ext cx="4041775" cy="63976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1900" b="1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571" name="Content Placeholder 5">
            <a:extLst>
              <a:ext uri="{FF2B5EF4-FFF2-40B4-BE49-F238E27FC236}">
                <a16:creationId xmlns:a16="http://schemas.microsoft.com/office/drawing/2014/main" id="{05F46582-01A3-CA5C-F531-0CC98036BD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82" r="9140" b="-1"/>
          <a:stretch>
            <a:fillRect/>
          </a:stretch>
        </p:blipFill>
        <p:spPr bwMode="auto">
          <a:xfrm>
            <a:off x="6742586" y="1340770"/>
            <a:ext cx="2149894" cy="331236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75" name="Date Placeholder 6">
            <a:extLst>
              <a:ext uri="{FF2B5EF4-FFF2-40B4-BE49-F238E27FC236}">
                <a16:creationId xmlns:a16="http://schemas.microsoft.com/office/drawing/2014/main" id="{C081A9BF-2691-F1D5-C90D-DB998C221FB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453B735-BACA-4CF9-84E6-D7AD67CD6A41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577" name="Slide Number Placeholder 7">
            <a:extLst>
              <a:ext uri="{FF2B5EF4-FFF2-40B4-BE49-F238E27FC236}">
                <a16:creationId xmlns:a16="http://schemas.microsoft.com/office/drawing/2014/main" id="{EE42EA3D-0BF0-56C5-1D54-B6592F962CD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flipV="1">
            <a:off x="7812360" y="4653136"/>
            <a:ext cx="730250" cy="1222747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0669F83E-C611-4B90-8FAE-1379528B23C3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7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sp>
        <p:nvSpPr>
          <p:cNvPr id="572" name="Rectangle 571">
            <a:extLst>
              <a:ext uri="{FF2B5EF4-FFF2-40B4-BE49-F238E27FC236}">
                <a16:creationId xmlns:a16="http://schemas.microsoft.com/office/drawing/2014/main" id="{3C9A9C0F-A46A-795C-115F-3699CE09C499}"/>
              </a:ext>
            </a:extLst>
          </p:cNvPr>
          <p:cNvSpPr/>
          <p:nvPr/>
        </p:nvSpPr>
        <p:spPr>
          <a:xfrm>
            <a:off x="6948265" y="4797152"/>
            <a:ext cx="2088232" cy="79208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Fig 3: Introduction to Musculoskeletal</a:t>
            </a:r>
          </a:p>
        </p:txBody>
      </p:sp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Pathophysiology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1800" b="1" dirty="0"/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Cartilage slowly breaks down, to lose elasticity and its even surface.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Synovial inflammation happens by breaking down the joint structure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     and causes swelling and discomfort.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Reduced synovial fluid decreases lubrication quality.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Bone-on-bone contact, when  cartilage  grows into thinner and develops, leading to stiffness.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Formation of osteophytes (bone spurs) advance confines movement (Hunter and Bierma-Zeinstra, 2019).</a:t>
            </a:r>
          </a:p>
          <a:p>
            <a:endParaRPr lang="en-GB" sz="1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709468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Care Plan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4FB70-B25A-602C-D334-08F645D206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Communication to be individualised to John’s needs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Listening attentively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Regular exercise will help John to maintain joint programmes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Weight controlling  can help in lowering pressure on joints.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Taking medication to relief pain (NICE, 2022)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Referral to physiotherapy for exercise programmes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Pain controlling using analgesics as prescribed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Personalised care plan focusing on independence and quality of life (NICE, 2022); (NHS,2023).</a:t>
            </a:r>
          </a:p>
          <a:p>
            <a:endParaRPr lang="en-GB" sz="1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4894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20080"/>
          </a:xfrm>
        </p:spPr>
        <p:txBody>
          <a:bodyPr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Risk local factors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/>
          <a:lstStyle/>
          <a:p>
            <a:pPr marL="0" indent="0"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Occupation: This can be due to walking up and down handling of heavy weight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Occupational and Repetitive Stress: Jobs involving heavy lifting, kneeling and crawling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previous trauma from joint injuries, falls can cause osteoarthritis and sports accidents.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Obesity: Being overweight added pressure on weight bearing on the joints.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;Age: The risk of having osteoarthritis increases with age, especially over 45.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Genetics: Individuals could have inherited traits to this disorder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Lifestyle is about maintaining and balancing healthy standard of living (Cross et al., 2014).</a:t>
            </a:r>
          </a:p>
          <a:p>
            <a:endParaRPr lang="en-GB" sz="1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87273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7FAA4B-24C0-D342-0652-F8935B9EEE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5080735-FF1B-5280-E814-D89AD80CC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Systemic Risk factors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E9E9CCB-5A2D-546C-E86E-4509C2A4E0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87624"/>
            <a:ext cx="8229600" cy="4329609"/>
          </a:xfrm>
        </p:spPr>
        <p:txBody>
          <a:bodyPr/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Age: The risk of having osteoarthritis increases with age, especially over 45.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Obesity: Being overweight added pressure on weight bearing on the joints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.Vitamin D deficiency can weaken the bone density. Sex: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The statistic shows it affects more women than men(NICE, 2022).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Ethnicity: This affects African Americans and black adults (NHS, 2023)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Osteoporosis: Common condition becoming prone to breaking (NHS,2023).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Genetics: Individuals could have inherited traits to this disorder.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Nutrition is about maintaining and balancing healthy lifestyle (Cross et al., 2014).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34358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FA483-8DA8-35C7-EDE3-050128D19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136525"/>
            <a:ext cx="8219256" cy="628179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Communication and Ethics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697A78-19CE-1E29-716F-0C294B7AB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764704"/>
            <a:ext cx="8677471" cy="4824536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Provide person-centred care, involving patients improves care and trust.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Maintain confidentiality: Personal health information must be protected and only shared appropriately with professionals involved in care (NHS,2023).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Respect dignity: Staff must preserve dignity during examinations, mobility   assessments and personal discussions (Beauchamp and Childress, 2019).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Ensure John has the right to make decisions and informed consent.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Autonomy, be able to give John his independency.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Medication choices after informed discussion (NMC, 2018).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Standard of living changes John feels, his able to manage.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Professionals should support informed choice rather than impose decisions.</a:t>
            </a:r>
          </a:p>
          <a:p>
            <a:pPr>
              <a:lnSpc>
                <a:spcPct val="15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45C530-6376-C0E0-D458-5651D9FD6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D11740-2745-771D-F46B-8A33AFBCAD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43567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2376" y="288031"/>
            <a:ext cx="7475706" cy="1052736"/>
          </a:xfrm>
        </p:spPr>
        <p:txBody>
          <a:bodyPr/>
          <a:lstStyle/>
          <a:p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Recommendations for John Brown’s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Osteoarthritis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Begin low-impact exercise programme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Weight loss to lower joint pressure support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Occupational therapy to create a personalised exerciser program.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Use of support devices for walking if needed.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Pain relief treatments can be informed of oral medications, injections and cream to apply (NHS, 2023).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Healthy balanced diet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Attending doctors and nurse’s review regularly.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Home safety adaptations, like handle rail by the toilet and raising the toilet seat.</a:t>
            </a:r>
          </a:p>
          <a:p>
            <a:pPr marL="0" indent="0">
              <a:buNone/>
            </a:pPr>
            <a:endParaRPr lang="en-GB" sz="1800" dirty="0"/>
          </a:p>
          <a:p>
            <a:endParaRPr lang="en-GB" sz="1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27668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F28A9-1296-D982-B722-6E1A7AC29D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Recommendations for John Brown’s continued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62847A-724C-393B-C1C6-35DD320B23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Monitoring is vital to check progression and treatment plan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Care plan goal for increase independence (NHS, 2023).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Communication by health care professionals should be clear and simple.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John’s dignity to be respected, given the consent to make choice and confidentiality.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Social support to be in place for John due to living alone.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Home assessment for safety purpose to prevent trips and fall.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9A3BFD-8CAD-B135-44FA-FD8E3F69EC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6CE391-A14C-3715-B0EF-782C50169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55158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1200" dirty="0">
              <a:solidFill>
                <a:srgbClr val="0070C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10010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4268</TotalTime>
  <Words>1161</Words>
  <Application>Microsoft Office PowerPoint</Application>
  <PresentationFormat>On-screen Show (4:3)</PresentationFormat>
  <Paragraphs>151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Myriad Pro</vt:lpstr>
      <vt:lpstr>Verdana</vt:lpstr>
      <vt:lpstr>20140311PresentationUWTSDTemplate</vt:lpstr>
      <vt:lpstr>PowerPoint Presentation</vt:lpstr>
      <vt:lpstr>Introduction of patient and his care plan</vt:lpstr>
      <vt:lpstr>Demographic Data</vt:lpstr>
      <vt:lpstr>Information about the patient</vt:lpstr>
      <vt:lpstr>Anatomy of musculoskeletal System (Osteoarthritis)</vt:lpstr>
      <vt:lpstr>Anatomy of musculoskeletal System</vt:lpstr>
      <vt:lpstr>Anatomy and Physiology of Osteoarthritis (Structure  and Function of the Joint)</vt:lpstr>
      <vt:lpstr>Pathophysiology</vt:lpstr>
      <vt:lpstr>Care Plan  </vt:lpstr>
      <vt:lpstr>Risk local factors</vt:lpstr>
      <vt:lpstr>Systemic Risk factors</vt:lpstr>
      <vt:lpstr>Communication and Ethics </vt:lpstr>
      <vt:lpstr> Recommendations for John Brown’s Osteoarthritis </vt:lpstr>
      <vt:lpstr>Recommendations for John Brown’s continued</vt:lpstr>
      <vt:lpstr>Conclusion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Mf Aladin</cp:lastModifiedBy>
  <cp:revision>232</cp:revision>
  <cp:lastPrinted>2018-07-09T15:27:01Z</cp:lastPrinted>
  <dcterms:created xsi:type="dcterms:W3CDTF">2002-10-07T19:43:58Z</dcterms:created>
  <dcterms:modified xsi:type="dcterms:W3CDTF">2026-04-20T21:04:56Z</dcterms:modified>
</cp:coreProperties>
</file>