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62" r:id="rId5"/>
    <p:sldId id="260" r:id="rId6"/>
    <p:sldId id="261" r:id="rId7"/>
    <p:sldId id="259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5537-EACF-498D-BBB6-04EAF8DA1E0E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4DF38-C399-4738-91BB-2CC39F46A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2248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5537-EACF-498D-BBB6-04EAF8DA1E0E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4DF38-C399-4738-91BB-2CC39F46A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4250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5537-EACF-498D-BBB6-04EAF8DA1E0E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4DF38-C399-4738-91BB-2CC39F46A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7779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5537-EACF-498D-BBB6-04EAF8DA1E0E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4DF38-C399-4738-91BB-2CC39F46A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401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5537-EACF-498D-BBB6-04EAF8DA1E0E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4DF38-C399-4738-91BB-2CC39F46A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5859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5537-EACF-498D-BBB6-04EAF8DA1E0E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4DF38-C399-4738-91BB-2CC39F46A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199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5537-EACF-498D-BBB6-04EAF8DA1E0E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4DF38-C399-4738-91BB-2CC39F46A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168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5537-EACF-498D-BBB6-04EAF8DA1E0E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4DF38-C399-4738-91BB-2CC39F46A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371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5537-EACF-498D-BBB6-04EAF8DA1E0E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4DF38-C399-4738-91BB-2CC39F46A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989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5537-EACF-498D-BBB6-04EAF8DA1E0E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4DF38-C399-4738-91BB-2CC39F46A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072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5537-EACF-498D-BBB6-04EAF8DA1E0E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4DF38-C399-4738-91BB-2CC39F46A400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608400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5537-EACF-498D-BBB6-04EAF8DA1E0E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4DF38-C399-4738-91BB-2CC39F46A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6173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5537-EACF-498D-BBB6-04EAF8DA1E0E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4DF38-C399-4738-91BB-2CC39F46A40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039040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5537-EACF-498D-BBB6-04EAF8DA1E0E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4DF38-C399-4738-91BB-2CC39F46A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3688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5537-EACF-498D-BBB6-04EAF8DA1E0E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4DF38-C399-4738-91BB-2CC39F46A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382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75537-EACF-498D-BBB6-04EAF8DA1E0E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4DF38-C399-4738-91BB-2CC39F46A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217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B75537-EACF-498D-BBB6-04EAF8DA1E0E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6B4DF38-C399-4738-91BB-2CC39F46A4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558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asq.org/quality-resources/dmaic" TargetMode="External"/><Relationship Id="rId2" Type="http://schemas.openxmlformats.org/officeDocument/2006/relationships/hyperlink" Target="https://www.isixsigma.com/new-to-six-sigma/dmaic/what-dmaic/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msystraining.com/quality-management/dmaic-approach-in-lean-six-sigm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750924" y="382077"/>
            <a:ext cx="36760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0" cap="none" spc="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DMAIC</a:t>
            </a:r>
            <a:endParaRPr lang="en-US" sz="96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554043" y="2501822"/>
            <a:ext cx="3938900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Define</a:t>
            </a:r>
            <a:endParaRPr lang="en-US" sz="96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575111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60541" y="0"/>
            <a:ext cx="37733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 smtClean="0">
                <a:ln/>
                <a:solidFill>
                  <a:schemeClr val="accent4"/>
                </a:solidFill>
                <a:effectLst/>
              </a:rPr>
              <a:t>Introduction</a:t>
            </a:r>
            <a:endParaRPr lang="en-US" sz="5400" b="1" cap="none" spc="0" dirty="0">
              <a:ln/>
              <a:solidFill>
                <a:schemeClr val="accent4"/>
              </a:solidFill>
              <a:effectLst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73084" y="1205345"/>
            <a:ext cx="87117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DMAIC refers to a data-driven quality strategy for improving processes, and is an integral part of the company’s Six Sigma Quality Initiative. DMAIC is an acronym for five interconnected phases: Define, Measure, </a:t>
            </a:r>
            <a:r>
              <a:rPr lang="en-GB" dirty="0" smtClean="0"/>
              <a:t>Analyse</a:t>
            </a:r>
            <a:r>
              <a:rPr lang="en-GB" dirty="0"/>
              <a:t>, Improve, and Control</a:t>
            </a:r>
            <a:r>
              <a:rPr lang="en-GB" dirty="0" smtClean="0"/>
              <a:t>. </a:t>
            </a:r>
          </a:p>
          <a:p>
            <a:endParaRPr lang="en-GB" dirty="0"/>
          </a:p>
        </p:txBody>
      </p:sp>
      <p:pic>
        <p:nvPicPr>
          <p:cNvPr id="1026" name="Picture 2" descr="Image result for dmaic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8599" y="2405674"/>
            <a:ext cx="6851218" cy="3853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12172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18093" y="340513"/>
            <a:ext cx="20284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Define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81891" y="1263843"/>
            <a:ext cx="699931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Define the problem, </a:t>
            </a:r>
            <a:r>
              <a:rPr lang="en-GB" b="1" dirty="0"/>
              <a:t>improvement activity, opportunity for improvement, the project goals, and customer </a:t>
            </a:r>
            <a:r>
              <a:rPr lang="en-GB" b="1" dirty="0" smtClean="0"/>
              <a:t>requirements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Project charter to define the focus, scope, direction, and motivation for the improvement team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Voice of the customer to understand feedback from current and future customers indicating offerings that satisfy, delight, and dissatisfy them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Value stream map</a:t>
            </a:r>
            <a:r>
              <a:rPr lang="en-GB" dirty="0"/>
              <a:t> to provide an overview of an entire process, starting and </a:t>
            </a:r>
            <a:r>
              <a:rPr lang="en-GB" dirty="0" smtClean="0"/>
              <a:t>finishing </a:t>
            </a:r>
            <a:r>
              <a:rPr lang="en-GB" dirty="0"/>
              <a:t>at the customer, and </a:t>
            </a:r>
            <a:r>
              <a:rPr lang="en-GB" dirty="0" smtClean="0"/>
              <a:t>analysing </a:t>
            </a:r>
            <a:r>
              <a:rPr lang="en-GB" dirty="0"/>
              <a:t>what is required to meet customer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11355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Charter </a:t>
            </a:r>
            <a:endParaRPr lang="en-GB" dirty="0"/>
          </a:p>
        </p:txBody>
      </p:sp>
      <p:pic>
        <p:nvPicPr>
          <p:cNvPr id="5" name="Picture 2" descr="Image result for project chart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526" y="1812174"/>
            <a:ext cx="6483927" cy="4034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99273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gure 1: Defi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592" y="1580556"/>
            <a:ext cx="6899563" cy="492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282633" y="240760"/>
            <a:ext cx="350004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lvl="1" algn="ctr"/>
            <a:r>
              <a:rPr lang="en-US" sz="5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Example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217252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0832" y="2135651"/>
            <a:ext cx="8596668" cy="3880773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49801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947651" y="448887"/>
            <a:ext cx="832935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hlinkClick r:id="rId2"/>
              </a:rPr>
              <a:t>https://www.isixsigma.com/new-to-six-sigma/dmaic/what-dmaic</a:t>
            </a:r>
            <a:r>
              <a:rPr lang="en-GB" u="sng" dirty="0" smtClean="0">
                <a:hlinkClick r:id="rId2"/>
              </a:rPr>
              <a:t>/</a:t>
            </a:r>
          </a:p>
          <a:p>
            <a:endParaRPr lang="en-GB" u="sng" dirty="0">
              <a:hlinkClick r:id="rId2"/>
            </a:endParaRPr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asq.org/quality-resources/dmaic</a:t>
            </a:r>
            <a:r>
              <a:rPr lang="en-GB" dirty="0" smtClean="0"/>
              <a:t>  </a:t>
            </a:r>
          </a:p>
          <a:p>
            <a:endParaRPr lang="en-GB" dirty="0"/>
          </a:p>
          <a:p>
            <a:r>
              <a:rPr lang="en-GB" dirty="0">
                <a:hlinkClick r:id="rId4"/>
              </a:rPr>
              <a:t>https://www.msystraining.com/quality-management/dmaic-approach-in-lean-six-sigma</a:t>
            </a:r>
            <a:r>
              <a:rPr lang="en-GB" dirty="0" smtClean="0">
                <a:hlinkClick r:id="rId4"/>
              </a:rPr>
              <a:t>/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u="sng" dirty="0" smtClean="0">
              <a:hlinkClick r:id="rId2"/>
            </a:endParaRPr>
          </a:p>
          <a:p>
            <a:endParaRPr lang="en-GB" u="sng" dirty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142380598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32</TotalTime>
  <Words>123</Words>
  <Application>Microsoft Office PowerPoint</Application>
  <PresentationFormat>Widescreen</PresentationFormat>
  <Paragraphs>19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Project Charter </vt:lpstr>
      <vt:lpstr>PowerPoint Presentation</vt:lpstr>
      <vt:lpstr>Example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Gruffydd Bray (1812705)</dc:creator>
  <cp:lastModifiedBy>Gruffydd Bray (1812705)</cp:lastModifiedBy>
  <cp:revision>4</cp:revision>
  <dcterms:created xsi:type="dcterms:W3CDTF">2019-05-01T14:17:32Z</dcterms:created>
  <dcterms:modified xsi:type="dcterms:W3CDTF">2019-05-01T14:49:33Z</dcterms:modified>
</cp:coreProperties>
</file>