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2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33" d="100"/>
          <a:sy n="33" d="100"/>
        </p:scale>
        <p:origin x="1637" y="-258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s Zois (P146231)" userId="6e9a26e5-0344-459e-9082-5a825678cdfd" providerId="ADAL" clId="{875E2E64-9085-4663-A036-5F10C87F7AAD}"/>
    <pc:docChg chg="modSld">
      <pc:chgData name="Christos Zois (P146231)" userId="6e9a26e5-0344-459e-9082-5a825678cdfd" providerId="ADAL" clId="{875E2E64-9085-4663-A036-5F10C87F7AAD}" dt="2017-11-02T10:01:49.810" v="0" actId="14826"/>
      <pc:docMkLst>
        <pc:docMk/>
      </pc:docMkLst>
      <pc:sldChg chg="modSp">
        <pc:chgData name="Christos Zois (P146231)" userId="6e9a26e5-0344-459e-9082-5a825678cdfd" providerId="ADAL" clId="{875E2E64-9085-4663-A036-5F10C87F7AAD}" dt="2017-11-02T10:01:49.810" v="0" actId="14826"/>
        <pc:sldMkLst>
          <pc:docMk/>
          <pc:sldMk cId="1032727246" sldId="256"/>
        </pc:sldMkLst>
        <pc:picChg chg="mod">
          <ac:chgData name="Christos Zois (P146231)" userId="6e9a26e5-0344-459e-9082-5a825678cdfd" providerId="ADAL" clId="{875E2E64-9085-4663-A036-5F10C87F7AAD}" dt="2017-11-02T10:01:49.810" v="0" actId="14826"/>
          <ac:picMkLst>
            <pc:docMk/>
            <pc:sldMk cId="1032727246" sldId="256"/>
            <ac:picMk id="63" creationId="{95D9385C-1492-476E-BCD6-10DEAC19AFB6}"/>
          </ac:picMkLst>
        </pc:picChg>
      </pc:sldChg>
    </pc:docChg>
  </pc:docChgLst>
  <pc:docChgLst>
    <pc:chgData name="Christos Zois (P146231)" userId="6e9a26e5-0344-459e-9082-5a825678cdfd" providerId="ADAL" clId="{56A731DB-87DB-4DC8-A04A-0D67E0D05375}"/>
    <pc:docChg chg="modSld">
      <pc:chgData name="Christos Zois (P146231)" userId="6e9a26e5-0344-459e-9082-5a825678cdfd" providerId="ADAL" clId="{56A731DB-87DB-4DC8-A04A-0D67E0D05375}" dt="2017-11-01T21:16:11.420" v="9" actId="14100"/>
      <pc:docMkLst>
        <pc:docMk/>
      </pc:docMkLst>
      <pc:sldChg chg="addSp modSp">
        <pc:chgData name="Christos Zois (P146231)" userId="6e9a26e5-0344-459e-9082-5a825678cdfd" providerId="ADAL" clId="{56A731DB-87DB-4DC8-A04A-0D67E0D05375}" dt="2017-11-01T21:16:11.420" v="9" actId="14100"/>
        <pc:sldMkLst>
          <pc:docMk/>
          <pc:sldMk cId="1032727246" sldId="256"/>
        </pc:sldMkLst>
        <pc:spChg chg="mod">
          <ac:chgData name="Christos Zois (P146231)" userId="6e9a26e5-0344-459e-9082-5a825678cdfd" providerId="ADAL" clId="{56A731DB-87DB-4DC8-A04A-0D67E0D05375}" dt="2017-11-01T21:15:30.817" v="5" actId="1076"/>
          <ac:spMkLst>
            <pc:docMk/>
            <pc:sldMk cId="1032727246" sldId="256"/>
            <ac:spMk id="7" creationId="{00000000-0000-0000-0000-000000000000}"/>
          </ac:spMkLst>
        </pc:spChg>
        <pc:picChg chg="add mod">
          <ac:chgData name="Christos Zois (P146231)" userId="6e9a26e5-0344-459e-9082-5a825678cdfd" providerId="ADAL" clId="{56A731DB-87DB-4DC8-A04A-0D67E0D05375}" dt="2017-11-01T21:15:34.070" v="6" actId="1076"/>
          <ac:picMkLst>
            <pc:docMk/>
            <pc:sldMk cId="1032727246" sldId="256"/>
            <ac:picMk id="10" creationId="{5206C51F-450C-4AD4-B1CC-D2F84995005A}"/>
          </ac:picMkLst>
        </pc:picChg>
        <pc:picChg chg="mod">
          <ac:chgData name="Christos Zois (P146231)" userId="6e9a26e5-0344-459e-9082-5a825678cdfd" providerId="ADAL" clId="{56A731DB-87DB-4DC8-A04A-0D67E0D05375}" dt="2017-11-01T21:16:11.420" v="9" actId="14100"/>
          <ac:picMkLst>
            <pc:docMk/>
            <pc:sldMk cId="1032727246" sldId="256"/>
            <ac:picMk id="63" creationId="{95D9385C-1492-476E-BCD6-10DEAC19AFB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9798" y="-37381"/>
            <a:ext cx="21447505" cy="30349974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3945" y="10615016"/>
            <a:ext cx="13626025" cy="7267737"/>
          </a:xfrm>
        </p:spPr>
        <p:txBody>
          <a:bodyPr anchor="b">
            <a:noAutofit/>
          </a:bodyPr>
          <a:lstStyle>
            <a:lvl1pPr algn="r">
              <a:defRPr sz="12628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3945" y="17882747"/>
            <a:ext cx="13626025" cy="4842352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1383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207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2766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3458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414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74841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85532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52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101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2" y="11923209"/>
            <a:ext cx="14844396" cy="8063594"/>
          </a:xfrm>
        </p:spPr>
        <p:txBody>
          <a:bodyPr anchor="b"/>
          <a:lstStyle>
            <a:lvl1pPr algn="l">
              <a:defRPr sz="9354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3798308"/>
          </a:xfrm>
        </p:spPr>
        <p:txBody>
          <a:bodyPr anchor="t"/>
          <a:lstStyle>
            <a:lvl1pPr marL="0" indent="0" algn="l">
              <a:buNone/>
              <a:defRPr sz="467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922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5" y="2691130"/>
            <a:ext cx="14844394" cy="583078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5576" y="9538100"/>
            <a:ext cx="7221672" cy="17131992"/>
          </a:xfrm>
        </p:spPr>
        <p:txBody>
          <a:bodyPr>
            <a:normAutofit/>
          </a:bodyPr>
          <a:lstStyle>
            <a:lvl1pPr>
              <a:defRPr sz="4209"/>
            </a:lvl1pPr>
            <a:lvl2pPr>
              <a:defRPr sz="3742"/>
            </a:lvl2pPr>
            <a:lvl3pPr>
              <a:defRPr sz="3274"/>
            </a:lvl3pPr>
            <a:lvl4pPr>
              <a:defRPr sz="2806"/>
            </a:lvl4pPr>
            <a:lvl5pPr>
              <a:defRPr sz="2806"/>
            </a:lvl5pPr>
            <a:lvl6pPr>
              <a:defRPr sz="2806"/>
            </a:lvl6pPr>
            <a:lvl7pPr>
              <a:defRPr sz="2806"/>
            </a:lvl7pPr>
            <a:lvl8pPr>
              <a:defRPr sz="2806"/>
            </a:lvl8pPr>
            <a:lvl9pPr>
              <a:defRPr sz="2806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48295" y="9538107"/>
            <a:ext cx="7221674" cy="17131996"/>
          </a:xfrm>
        </p:spPr>
        <p:txBody>
          <a:bodyPr>
            <a:normAutofit/>
          </a:bodyPr>
          <a:lstStyle>
            <a:lvl1pPr>
              <a:defRPr sz="4209"/>
            </a:lvl1pPr>
            <a:lvl2pPr>
              <a:defRPr sz="3742"/>
            </a:lvl2pPr>
            <a:lvl3pPr>
              <a:defRPr sz="3274"/>
            </a:lvl3pPr>
            <a:lvl4pPr>
              <a:defRPr sz="2806"/>
            </a:lvl4pPr>
            <a:lvl5pPr>
              <a:defRPr sz="2806"/>
            </a:lvl5pPr>
            <a:lvl6pPr>
              <a:defRPr sz="2806"/>
            </a:lvl6pPr>
            <a:lvl7pPr>
              <a:defRPr sz="2806"/>
            </a:lvl7pPr>
            <a:lvl8pPr>
              <a:defRPr sz="2806"/>
            </a:lvl8pPr>
            <a:lvl9pPr>
              <a:defRPr sz="2806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231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4" y="2691130"/>
            <a:ext cx="14844391" cy="583078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3" y="9539840"/>
            <a:ext cx="7227665" cy="2543957"/>
          </a:xfrm>
        </p:spPr>
        <p:txBody>
          <a:bodyPr anchor="b">
            <a:noAutofit/>
          </a:bodyPr>
          <a:lstStyle>
            <a:lvl1pPr marL="0" indent="0">
              <a:buNone/>
              <a:defRPr sz="5612" b="0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25573" y="12083803"/>
            <a:ext cx="7227665" cy="1458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042299" y="9539840"/>
            <a:ext cx="7227665" cy="2543957"/>
          </a:xfrm>
        </p:spPr>
        <p:txBody>
          <a:bodyPr anchor="b">
            <a:noAutofit/>
          </a:bodyPr>
          <a:lstStyle>
            <a:lvl1pPr marL="0" indent="0">
              <a:buNone/>
              <a:defRPr sz="5612" b="0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042299" y="12083803"/>
            <a:ext cx="7227665" cy="1458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09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3" y="2691130"/>
            <a:ext cx="14844394" cy="583078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925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33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3" y="6615712"/>
            <a:ext cx="6524957" cy="5643895"/>
          </a:xfrm>
        </p:spPr>
        <p:txBody>
          <a:bodyPr anchor="b">
            <a:normAutofit/>
          </a:bodyPr>
          <a:lstStyle>
            <a:lvl1pPr>
              <a:defRPr sz="4677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1576" y="2273182"/>
            <a:ext cx="7918389" cy="243969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5573" y="12259605"/>
            <a:ext cx="6524957" cy="11409266"/>
          </a:xfrm>
        </p:spPr>
        <p:txBody>
          <a:bodyPr>
            <a:normAutofit/>
          </a:bodyPr>
          <a:lstStyle>
            <a:lvl1pPr marL="0" indent="0">
              <a:buNone/>
              <a:defRPr sz="3274"/>
            </a:lvl1pPr>
            <a:lvl2pPr marL="801872" indent="0">
              <a:buNone/>
              <a:defRPr sz="2455"/>
            </a:lvl2pPr>
            <a:lvl3pPr marL="1603743" indent="0">
              <a:buNone/>
              <a:defRPr sz="2105"/>
            </a:lvl3pPr>
            <a:lvl4pPr marL="2405615" indent="0">
              <a:buNone/>
              <a:defRPr sz="1754"/>
            </a:lvl4pPr>
            <a:lvl5pPr marL="3207487" indent="0">
              <a:buNone/>
              <a:defRPr sz="1754"/>
            </a:lvl5pPr>
            <a:lvl6pPr marL="4009358" indent="0">
              <a:buNone/>
              <a:defRPr sz="1754"/>
            </a:lvl6pPr>
            <a:lvl7pPr marL="4811230" indent="0">
              <a:buNone/>
              <a:defRPr sz="1754"/>
            </a:lvl7pPr>
            <a:lvl8pPr marL="5613102" indent="0">
              <a:buNone/>
              <a:defRPr sz="1754"/>
            </a:lvl8pPr>
            <a:lvl9pPr marL="6414973" indent="0">
              <a:buNone/>
              <a:defRPr sz="1754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201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3" y="21192649"/>
            <a:ext cx="14844394" cy="2501912"/>
          </a:xfrm>
        </p:spPr>
        <p:txBody>
          <a:bodyPr anchor="b">
            <a:normAutofit/>
          </a:bodyPr>
          <a:lstStyle>
            <a:lvl1pPr algn="l">
              <a:defRPr sz="5612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25573" y="2691130"/>
            <a:ext cx="14844394" cy="16977243"/>
          </a:xfrm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162" indent="0">
              <a:buNone/>
              <a:defRPr sz="3742"/>
            </a:lvl2pPr>
            <a:lvl3pPr marL="2138324" indent="0">
              <a:buNone/>
              <a:defRPr sz="3742"/>
            </a:lvl3pPr>
            <a:lvl4pPr marL="3207487" indent="0">
              <a:buNone/>
              <a:defRPr sz="3742"/>
            </a:lvl4pPr>
            <a:lvl5pPr marL="4276649" indent="0">
              <a:buNone/>
              <a:defRPr sz="3742"/>
            </a:lvl5pPr>
            <a:lvl6pPr marL="5345811" indent="0">
              <a:buNone/>
              <a:defRPr sz="3742"/>
            </a:lvl6pPr>
            <a:lvl7pPr marL="6414973" indent="0">
              <a:buNone/>
              <a:defRPr sz="3742"/>
            </a:lvl7pPr>
            <a:lvl8pPr marL="7484135" indent="0">
              <a:buNone/>
              <a:defRPr sz="3742"/>
            </a:lvl8pPr>
            <a:lvl9pPr marL="8553298" indent="0">
              <a:buNone/>
              <a:defRPr sz="3742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5573" y="23694561"/>
            <a:ext cx="14844394" cy="2975535"/>
          </a:xfrm>
        </p:spPr>
        <p:txBody>
          <a:bodyPr>
            <a:normAutofit/>
          </a:bodyPr>
          <a:lstStyle>
            <a:lvl1pPr marL="0" indent="0">
              <a:buNone/>
              <a:defRPr sz="2806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622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5" y="2691130"/>
            <a:ext cx="14844394" cy="15025476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5" y="19734954"/>
            <a:ext cx="14844394" cy="6935143"/>
          </a:xfrm>
        </p:spPr>
        <p:txBody>
          <a:bodyPr anchor="ctr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705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2101" y="2691130"/>
            <a:ext cx="14200051" cy="13343520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74908" y="16034650"/>
            <a:ext cx="12674437" cy="1681956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3742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734954"/>
            <a:ext cx="14844396" cy="6935143"/>
          </a:xfrm>
        </p:spPr>
        <p:txBody>
          <a:bodyPr anchor="ctr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28841" y="3489190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779776" y="12742942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23883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2" y="8528922"/>
            <a:ext cx="14844396" cy="11457875"/>
          </a:xfrm>
        </p:spPr>
        <p:txBody>
          <a:bodyPr anchor="b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668330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0941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2101" y="2691130"/>
            <a:ext cx="14200051" cy="13343520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25568" y="17716606"/>
            <a:ext cx="14844398" cy="2270191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5612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668330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28841" y="3489190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779776" y="12742942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1922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0187" y="2691130"/>
            <a:ext cx="14829780" cy="13343520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25568" y="17716606"/>
            <a:ext cx="14844398" cy="2270191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5612">
                <a:solidFill>
                  <a:schemeClr val="accent1"/>
                </a:solidFill>
              </a:defRPr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668330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1814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3183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978193" y="2691132"/>
            <a:ext cx="2288993" cy="23182968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5573" y="2691132"/>
            <a:ext cx="12148785" cy="2318296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889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9799" y="-37381"/>
            <a:ext cx="21447507" cy="30349974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25574" y="2691130"/>
            <a:ext cx="14844391" cy="58307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3" y="9538107"/>
            <a:ext cx="14844394" cy="17131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640421" y="26670103"/>
            <a:ext cx="1599871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25574" y="26670103"/>
            <a:ext cx="10811015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0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071144" y="26670103"/>
            <a:ext cx="1198825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5">
                <a:solidFill>
                  <a:schemeClr val="accent1"/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223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  <p:sldLayoutId id="2147483844" r:id="rId12"/>
    <p:sldLayoutId id="2147483845" r:id="rId13"/>
    <p:sldLayoutId id="2147483846" r:id="rId14"/>
    <p:sldLayoutId id="2147483847" r:id="rId15"/>
    <p:sldLayoutId id="2147483848" r:id="rId16"/>
  </p:sldLayoutIdLst>
  <p:txStyles>
    <p:titleStyle>
      <a:lvl1pPr algn="l" defTabSz="1069162" rtl="0" eaLnBrk="1" latinLnBrk="0" hangingPunct="1">
        <a:spcBef>
          <a:spcPct val="0"/>
        </a:spcBef>
        <a:buNone/>
        <a:defRPr sz="8419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801872" indent="-801872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20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737389" indent="-668226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672906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27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3742068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4811230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5880392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6949554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8018717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9087879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13" Type="http://schemas.openxmlformats.org/officeDocument/2006/relationships/image" Target="../media/image12.png"/><Relationship Id="rId18" Type="http://schemas.openxmlformats.org/officeDocument/2006/relationships/image" Target="../media/image17.emf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jpg"/><Relationship Id="rId2" Type="http://schemas.openxmlformats.org/officeDocument/2006/relationships/image" Target="../media/image1.jpg"/><Relationship Id="rId16" Type="http://schemas.openxmlformats.org/officeDocument/2006/relationships/image" Target="../media/image15.jpeg"/><Relationship Id="rId20" Type="http://schemas.openxmlformats.org/officeDocument/2006/relationships/image" Target="../media/image1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jpg"/><Relationship Id="rId9" Type="http://schemas.openxmlformats.org/officeDocument/2006/relationships/image" Target="../media/image8.jp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680891" y="2085915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Darrian-MCR GT (Aerodynamics)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Anthony Hau, John Hughes, Krishna Katwa, Christos </a:t>
            </a:r>
            <a:r>
              <a:rPr lang="en-GB" altLang="en-US" sz="4000" b="1" dirty="0" err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Zois</a:t>
            </a:r>
            <a:endParaRPr lang="en-GB" altLang="en-US" sz="40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Tim Tudor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Motorsport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14481" y="18078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1" y="6257121"/>
            <a:ext cx="6457388" cy="8413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u="sng"/>
              <a:t>Introduction</a:t>
            </a:r>
          </a:p>
          <a:p>
            <a:pPr>
              <a:spcBef>
                <a:spcPct val="50000"/>
              </a:spcBef>
            </a:pPr>
            <a:r>
              <a:rPr lang="en-US" altLang="en-US" sz="2800"/>
              <a:t>The aim of this project is to create a Darrian/MCR GT race car. This will be done by taking an existing MCR Sports2000 prototype chassis and modifying it for a different championship and allowing Darrian bodywork to be fitted.</a:t>
            </a:r>
          </a:p>
          <a:p>
            <a:pPr>
              <a:spcBef>
                <a:spcPct val="50000"/>
              </a:spcBef>
            </a:pPr>
            <a:r>
              <a:rPr lang="en-US" altLang="en-US" sz="2800"/>
              <a:t>Within the Sports/Saloon Championship regulations, there is scope for aerodynamic developments. In order for initial developments, a series of validation studies needed to be performed.</a:t>
            </a:r>
          </a:p>
          <a:p>
            <a:pPr>
              <a:spcBef>
                <a:spcPct val="50000"/>
              </a:spcBef>
            </a:pPr>
            <a:endParaRPr lang="en-US" altLang="en-US" sz="2800"/>
          </a:p>
          <a:p>
            <a:pPr>
              <a:spcBef>
                <a:spcPct val="50000"/>
              </a:spcBef>
            </a:pPr>
            <a:endParaRPr lang="en-US" altLang="en-US" sz="280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453404" y="17652622"/>
            <a:ext cx="6415087" cy="8844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20000"/>
              </a:spcBef>
            </a:pPr>
            <a:r>
              <a:rPr lang="en-AU" altLang="en-US" sz="3600" b="1" u="sng"/>
              <a:t>Ahmed Body Study</a:t>
            </a:r>
          </a:p>
          <a:p>
            <a:pPr>
              <a:spcBef>
                <a:spcPct val="40000"/>
              </a:spcBef>
            </a:pPr>
            <a:r>
              <a:rPr lang="en-AU" altLang="en-US" sz="2800"/>
              <a:t>In </a:t>
            </a:r>
            <a:r>
              <a:rPr lang="en-US" altLang="zh-TW" sz="2800"/>
              <a:t>1984 </a:t>
            </a:r>
            <a:r>
              <a:rPr lang="en-AU" altLang="en-US" sz="2800"/>
              <a:t>the Ahmed body was develop by </a:t>
            </a:r>
            <a:r>
              <a:rPr lang="en-US" altLang="zh-TW" sz="2800"/>
              <a:t>S. R. Ahmed.</a:t>
            </a:r>
            <a:r>
              <a:rPr lang="en-AU" altLang="zh-TW" sz="2800"/>
              <a:t> Using an Ahmed Body helps to visualise the flow characteristics of a basic car model.</a:t>
            </a:r>
          </a:p>
          <a:p>
            <a:pPr>
              <a:spcBef>
                <a:spcPct val="40000"/>
              </a:spcBef>
            </a:pPr>
            <a:r>
              <a:rPr lang="en-AU" altLang="zh-TW" sz="2800"/>
              <a:t>Using an Ahmed body teaches: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Domain sizing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Creating a Boolean tool body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Basic mesh element sizing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Inflation layer development 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Model solving techniques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Interpretation of results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zh-TW" sz="2800"/>
              <a:t>Validation of results  </a:t>
            </a:r>
          </a:p>
          <a:p>
            <a:pPr marL="457200" indent="-457200">
              <a:spcBef>
                <a:spcPct val="40000"/>
              </a:spcBef>
              <a:buFont typeface="Arial" panose="020B0604020202020204" pitchFamily="34" charset="0"/>
              <a:buChar char="•"/>
            </a:pPr>
            <a:endParaRPr lang="en-US" altLang="zh-TW" sz="280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3456430" y="22508127"/>
            <a:ext cx="7115701" cy="5397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u="sng" dirty="0">
                <a:ea typeface="Arial" charset="0"/>
                <a:cs typeface="Arial" charset="0"/>
              </a:rPr>
              <a:t>References</a:t>
            </a:r>
          </a:p>
          <a:p>
            <a:pPr>
              <a:spcBef>
                <a:spcPct val="50000"/>
              </a:spcBef>
            </a:pPr>
            <a:endParaRPr lang="en-AU" altLang="en-US" sz="3600" b="1" u="sng" dirty="0">
              <a:ea typeface="Arial" charset="0"/>
              <a:cs typeface="Arial" charset="0"/>
            </a:endParaRP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1600" dirty="0">
                <a:ea typeface="Arial" charset="0"/>
                <a:cs typeface="Arial" charset="0"/>
              </a:rPr>
              <a:t>http://www.darrian.co.uk, 2015. The 2015 Darrian T90 GTR+. [Online] </a:t>
            </a:r>
          </a:p>
          <a:p>
            <a:pPr>
              <a:spcBef>
                <a:spcPct val="50000"/>
              </a:spcBef>
            </a:pPr>
            <a:r>
              <a:rPr lang="en-GB" altLang="en-US" sz="1600" dirty="0">
                <a:ea typeface="Arial" charset="0"/>
                <a:cs typeface="Arial" charset="0"/>
              </a:rPr>
              <a:t>Available at: http://www.darrian.co.uk/2015_darrian_t90gtr.html</a:t>
            </a:r>
          </a:p>
          <a:p>
            <a:pPr>
              <a:spcBef>
                <a:spcPct val="50000"/>
              </a:spcBef>
            </a:pPr>
            <a:r>
              <a:rPr lang="en-GB" altLang="en-US" sz="1600" dirty="0">
                <a:ea typeface="Arial" charset="0"/>
                <a:cs typeface="Arial" charset="0"/>
              </a:rPr>
              <a:t>[Accessed 2 11 2017].</a:t>
            </a:r>
          </a:p>
          <a:p>
            <a:pPr>
              <a:spcBef>
                <a:spcPct val="50000"/>
              </a:spcBef>
            </a:pPr>
            <a:endParaRPr lang="en-GB" altLang="en-US" sz="1600" dirty="0">
              <a:ea typeface="Arial" charset="0"/>
              <a:cs typeface="Arial" charset="0"/>
            </a:endParaRPr>
          </a:p>
          <a:p>
            <a:pPr marL="285750" indent="-28575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1600" dirty="0">
                <a:ea typeface="Arial" charset="0"/>
                <a:cs typeface="Arial" charset="0"/>
              </a:rPr>
              <a:t>http://www.uwtsd.ac.uk, 2017. Automotive, Motorcycle and Motorsport Engineering. [Online] </a:t>
            </a:r>
          </a:p>
          <a:p>
            <a:pPr>
              <a:spcBef>
                <a:spcPct val="50000"/>
              </a:spcBef>
            </a:pPr>
            <a:r>
              <a:rPr lang="en-GB" altLang="en-US" sz="1600" dirty="0">
                <a:ea typeface="Arial" charset="0"/>
                <a:cs typeface="Arial" charset="0"/>
              </a:rPr>
              <a:t>Available at: http://www.uwtsd.ac.uk/automotive-engineering/</a:t>
            </a:r>
          </a:p>
          <a:p>
            <a:pPr>
              <a:spcBef>
                <a:spcPct val="50000"/>
              </a:spcBef>
            </a:pPr>
            <a:r>
              <a:rPr lang="en-GB" altLang="en-US" sz="1600" dirty="0">
                <a:ea typeface="Arial" charset="0"/>
                <a:cs typeface="Arial" charset="0"/>
              </a:rPr>
              <a:t>[Accessed 2 11 2017].</a:t>
            </a:r>
          </a:p>
          <a:p>
            <a:pPr>
              <a:spcBef>
                <a:spcPct val="50000"/>
              </a:spcBef>
            </a:pPr>
            <a:endParaRPr lang="en-AU" altLang="en-US" sz="2800" b="1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9070159C-28C2-4086-9C20-3AA1B808FA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597" y="29095979"/>
            <a:ext cx="3080403" cy="121190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5EB8A5F8-7E99-4C56-898A-DFF1516210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92321" y="29012072"/>
            <a:ext cx="8180878" cy="1090782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BABA21E7-598C-4607-978C-7329E42847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32412" y="29006245"/>
            <a:ext cx="1117801" cy="1117798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B196A8D3-AD8B-4D21-9511-79C8357DD95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09426" y="29006546"/>
            <a:ext cx="1134329" cy="1134329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516787E1-5BB0-48BC-93C0-D30EBF61B97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4369"/>
          <a:stretch/>
        </p:blipFill>
        <p:spPr>
          <a:xfrm>
            <a:off x="4181293" y="29006245"/>
            <a:ext cx="2839366" cy="1102435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BCD760A5-353D-4F63-870D-BD1E0EDE95E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42785" y="13333965"/>
            <a:ext cx="3777003" cy="2120423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F39CB959-7EAA-48C0-88E8-7E17A420AB5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059" t="20475" r="27841" b="7834"/>
          <a:stretch/>
        </p:blipFill>
        <p:spPr>
          <a:xfrm>
            <a:off x="1242785" y="15558476"/>
            <a:ext cx="3777003" cy="1755798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AD2CB6FD-6E49-46BE-8716-CD714A37BB4D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r="23193" b="5482"/>
          <a:stretch/>
        </p:blipFill>
        <p:spPr>
          <a:xfrm>
            <a:off x="729865" y="25591612"/>
            <a:ext cx="4871111" cy="3219222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E31A49F4-4325-4D90-B58A-ED3D7FF9A94E}"/>
              </a:ext>
            </a:extLst>
          </p:cNvPr>
          <p:cNvSpPr txBox="1"/>
          <p:nvPr/>
        </p:nvSpPr>
        <p:spPr>
          <a:xfrm>
            <a:off x="7377299" y="6404301"/>
            <a:ext cx="662940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Validation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series of studies were conducted on the Ahmed Body to compare against known valid results which proves the methodology used.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reasoning for this is to allow future calculations to be correct. </a:t>
            </a:r>
          </a:p>
        </p:txBody>
      </p:sp>
      <p:pic>
        <p:nvPicPr>
          <p:cNvPr id="64" name="Picture 63">
            <a:extLst>
              <a:ext uri="{FF2B5EF4-FFF2-40B4-BE49-F238E27FC236}">
                <a16:creationId xmlns:a16="http://schemas.microsoft.com/office/drawing/2014/main" id="{9EE8F352-D959-48BD-BED7-FBD821FBAFA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178689" y="18526430"/>
            <a:ext cx="5730737" cy="3426249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80814B41-49F2-486E-AE1A-832C02E3BA38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48293" t="25787" r="17146" b="25429"/>
          <a:stretch/>
        </p:blipFill>
        <p:spPr>
          <a:xfrm>
            <a:off x="15547969" y="6397199"/>
            <a:ext cx="4361457" cy="3462904"/>
          </a:xfrm>
          <a:prstGeom prst="rect">
            <a:avLst/>
          </a:prstGeom>
        </p:spPr>
      </p:pic>
      <p:sp>
        <p:nvSpPr>
          <p:cNvPr id="67" name="TextBox 66">
            <a:extLst>
              <a:ext uri="{FF2B5EF4-FFF2-40B4-BE49-F238E27FC236}">
                <a16:creationId xmlns:a16="http://schemas.microsoft.com/office/drawing/2014/main" id="{A3C429C6-9F59-436E-9925-4E7CB6384DEE}"/>
              </a:ext>
            </a:extLst>
          </p:cNvPr>
          <p:cNvSpPr txBox="1"/>
          <p:nvPr/>
        </p:nvSpPr>
        <p:spPr>
          <a:xfrm>
            <a:off x="7457850" y="22157116"/>
            <a:ext cx="5836430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Areas of Development</a:t>
            </a:r>
          </a:p>
          <a:p>
            <a:endParaRPr lang="en-GB" sz="2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per the regulations, the Darrian Bodywork must retain the original cars silhouette. This limits overall bodywork modifications but we have identified the following free areas: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Underbody/Diffuser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Rear Wing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Splitter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Cooling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Boot &amp; Bonnet Area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Anything below the centre point of the wheel hub.</a:t>
            </a:r>
          </a:p>
          <a:p>
            <a:endParaRPr lang="en-GB" sz="36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31AD1A71-3259-49B5-B478-62A120FDCAFF}"/>
              </a:ext>
            </a:extLst>
          </p:cNvPr>
          <p:cNvSpPr txBox="1"/>
          <p:nvPr/>
        </p:nvSpPr>
        <p:spPr>
          <a:xfrm>
            <a:off x="5089084" y="16195582"/>
            <a:ext cx="16176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(http://www.darrian.co.uk, 2015)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8827C347-1416-4FD9-9170-BE83F77DCA75}"/>
              </a:ext>
            </a:extLst>
          </p:cNvPr>
          <p:cNvSpPr txBox="1"/>
          <p:nvPr/>
        </p:nvSpPr>
        <p:spPr>
          <a:xfrm>
            <a:off x="5019788" y="14014385"/>
            <a:ext cx="16176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(http://www.uwtsd.ac.uk, 2017)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3BEF94-DF1E-4FE8-B217-0DBD66D4B2D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68492" y="14524467"/>
            <a:ext cx="5851117" cy="35168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13692-9D60-4E34-BE30-18C7A1A8CCB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4562648" y="14529071"/>
            <a:ext cx="5346778" cy="3512291"/>
          </a:xfrm>
          <a:prstGeom prst="rect">
            <a:avLst/>
          </a:prstGeom>
        </p:spPr>
      </p:pic>
      <p:pic>
        <p:nvPicPr>
          <p:cNvPr id="1026" name="Picture 2" descr="https://scontent-lhr3-1.xx.fbcdn.net/v/t34.0-12/23163887_10212575075325656_218649092_n.jpg?oh=be2450686bff95c0d74d064bffa32582&amp;oe=59FBB770">
            <a:extLst>
              <a:ext uri="{FF2B5EF4-FFF2-40B4-BE49-F238E27FC236}">
                <a16:creationId xmlns:a16="http://schemas.microsoft.com/office/drawing/2014/main" id="{C44E6915-B4B4-4BF4-8967-E6956149D9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" t="4020" r="5523" b="28055"/>
          <a:stretch/>
        </p:blipFill>
        <p:spPr bwMode="auto">
          <a:xfrm>
            <a:off x="215168" y="2208661"/>
            <a:ext cx="1049230" cy="1346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06C51F-450C-4AD4-B1CC-D2F84995005A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11621" r="10011"/>
          <a:stretch/>
        </p:blipFill>
        <p:spPr>
          <a:xfrm>
            <a:off x="1444979" y="3733773"/>
            <a:ext cx="1055331" cy="13466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F10AD6-73B8-4D84-B5F2-A9DEAF31E2E0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-1292" t="-1" r="1" b="11112"/>
          <a:stretch/>
        </p:blipFill>
        <p:spPr>
          <a:xfrm>
            <a:off x="1440106" y="2217131"/>
            <a:ext cx="1065078" cy="136876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FF65AF9-5521-4128-9B0D-434D71E1ED44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868490" y="10074013"/>
            <a:ext cx="13040935" cy="40298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DADE21D-3F81-4D1C-A87B-711C384E394C}"/>
              </a:ext>
            </a:extLst>
          </p:cNvPr>
          <p:cNvPicPr>
            <a:picLocks noChangeAspect="1"/>
          </p:cNvPicPr>
          <p:nvPr/>
        </p:nvPicPr>
        <p:blipFill rotWithShape="1">
          <a:blip r:embed="rId20"/>
          <a:srcRect l="3139" t="31574" r="48716" b="34070"/>
          <a:stretch/>
        </p:blipFill>
        <p:spPr>
          <a:xfrm>
            <a:off x="216153" y="3739597"/>
            <a:ext cx="1048245" cy="13600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74CEE9-0AD0-415C-949D-F94300ECB477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868490" y="18529720"/>
            <a:ext cx="5851119" cy="3709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9F2449036D7744826638A56413C802" ma:contentTypeVersion="3" ma:contentTypeDescription="Create a new document." ma:contentTypeScope="" ma:versionID="79de783eac7c5b2bcc48a3bf9d6494d0">
  <xsd:schema xmlns:xsd="http://www.w3.org/2001/XMLSchema" xmlns:xs="http://www.w3.org/2001/XMLSchema" xmlns:p="http://schemas.microsoft.com/office/2006/metadata/properties" xmlns:ns2="98cf11cd-c114-4057-8a72-63e8ee5c930f" targetNamespace="http://schemas.microsoft.com/office/2006/metadata/properties" ma:root="true" ma:fieldsID="60c2cf0e2ea91ec9a1794baae59ebd8c" ns2:_="">
    <xsd:import namespace="98cf11cd-c114-4057-8a72-63e8ee5c930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cf11cd-c114-4057-8a72-63e8ee5c93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7111002-896B-4540-8804-7A8D606B926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87BDDE-37DD-4F05-959A-6D8F68A0E07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cf11cd-c114-4057-8a72-63e8ee5c930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F1425F6-E716-4735-9E88-6E1189462000}">
  <ds:schemaRefs>
    <ds:schemaRef ds:uri="http://purl.org/dc/elements/1.1/"/>
    <ds:schemaRef ds:uri="http://schemas.microsoft.com/office/2006/metadata/properties"/>
    <ds:schemaRef ds:uri="98cf11cd-c114-4057-8a72-63e8ee5c930f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370</Words>
  <Application>Microsoft Office PowerPoint</Application>
  <PresentationFormat>Custom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ＭＳ Ｐゴシック</vt:lpstr>
      <vt:lpstr>ＭＳ Ｐゴシック</vt:lpstr>
      <vt:lpstr>Arial</vt:lpstr>
      <vt:lpstr>Calibri</vt:lpstr>
      <vt:lpstr>Georgia</vt:lpstr>
      <vt:lpstr>Trebuchet MS</vt:lpstr>
      <vt:lpstr>Wingdings 3</vt:lpstr>
      <vt:lpstr>Facet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Hughes</dc:creator>
  <cp:lastModifiedBy>Anthony Hau</cp:lastModifiedBy>
  <cp:revision>13</cp:revision>
  <dcterms:modified xsi:type="dcterms:W3CDTF">2017-11-06T13:37:36Z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0x010100BB9F2449036D7744826638A56413C802</vt:lpwstr>
  </property>
</Properties>
</file>