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304" r:id="rId3"/>
    <p:sldId id="257" r:id="rId4"/>
    <p:sldId id="258" r:id="rId5"/>
    <p:sldId id="261" r:id="rId6"/>
    <p:sldId id="285" r:id="rId7"/>
    <p:sldId id="263" r:id="rId8"/>
    <p:sldId id="264" r:id="rId9"/>
    <p:sldId id="265" r:id="rId10"/>
    <p:sldId id="266" r:id="rId11"/>
    <p:sldId id="287" r:id="rId12"/>
    <p:sldId id="268" r:id="rId13"/>
    <p:sldId id="269" r:id="rId14"/>
    <p:sldId id="306" r:id="rId15"/>
    <p:sldId id="307" r:id="rId16"/>
    <p:sldId id="302" r:id="rId17"/>
    <p:sldId id="303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381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69787086-FB50-4899-A3D0-CB046ECF513D}"/>
    <pc:docChg chg="delSld">
      <pc:chgData name="Ewa Kazimierska" userId="8edb7084-dccb-4d8f-9cfb-38098ea1d667" providerId="ADAL" clId="{69787086-FB50-4899-A3D0-CB046ECF513D}" dt="2023-11-23T13:47:48.426" v="0" actId="47"/>
      <pc:docMkLst>
        <pc:docMk/>
      </pc:docMkLst>
      <pc:sldChg chg="del">
        <pc:chgData name="Ewa Kazimierska" userId="8edb7084-dccb-4d8f-9cfb-38098ea1d667" providerId="ADAL" clId="{69787086-FB50-4899-A3D0-CB046ECF513D}" dt="2023-11-23T13:47:48.426" v="0" actId="47"/>
        <pc:sldMkLst>
          <pc:docMk/>
          <pc:sldMk cId="1878026597" sldId="270"/>
        </pc:sldMkLst>
      </pc:sldChg>
      <pc:sldChg chg="del">
        <pc:chgData name="Ewa Kazimierska" userId="8edb7084-dccb-4d8f-9cfb-38098ea1d667" providerId="ADAL" clId="{69787086-FB50-4899-A3D0-CB046ECF513D}" dt="2023-11-23T13:47:48.426" v="0" actId="47"/>
        <pc:sldMkLst>
          <pc:docMk/>
          <pc:sldMk cId="3873212516" sldId="271"/>
        </pc:sldMkLst>
      </pc:sldChg>
      <pc:sldChg chg="del">
        <pc:chgData name="Ewa Kazimierska" userId="8edb7084-dccb-4d8f-9cfb-38098ea1d667" providerId="ADAL" clId="{69787086-FB50-4899-A3D0-CB046ECF513D}" dt="2023-11-23T13:47:48.426" v="0" actId="47"/>
        <pc:sldMkLst>
          <pc:docMk/>
          <pc:sldMk cId="191239244" sldId="272"/>
        </pc:sldMkLst>
      </pc:sldChg>
      <pc:sldChg chg="del">
        <pc:chgData name="Ewa Kazimierska" userId="8edb7084-dccb-4d8f-9cfb-38098ea1d667" providerId="ADAL" clId="{69787086-FB50-4899-A3D0-CB046ECF513D}" dt="2023-11-23T13:47:48.426" v="0" actId="47"/>
        <pc:sldMkLst>
          <pc:docMk/>
          <pc:sldMk cId="737850777" sldId="300"/>
        </pc:sldMkLst>
      </pc:sldChg>
      <pc:sldChg chg="del">
        <pc:chgData name="Ewa Kazimierska" userId="8edb7084-dccb-4d8f-9cfb-38098ea1d667" providerId="ADAL" clId="{69787086-FB50-4899-A3D0-CB046ECF513D}" dt="2023-11-23T13:47:48.426" v="0" actId="47"/>
        <pc:sldMkLst>
          <pc:docMk/>
          <pc:sldMk cId="3036654567" sldId="30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766B22-991D-4413-8794-DF376814451A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F6F975-D972-4853-8174-D0C79CF6C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5507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5710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8981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0523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9264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4325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393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925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5016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1727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135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6079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6430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4039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208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799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8396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957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8514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291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7634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4289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579929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8230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8222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57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9342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844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56A2951E-7D1E-4876-A939-A1B44E3A88F5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003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80293-9570-4D86-82BF-1AF99CF1F5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0"/>
            <a:ext cx="8689976" cy="2509213"/>
          </a:xfrm>
        </p:spPr>
        <p:txBody>
          <a:bodyPr/>
          <a:lstStyle/>
          <a:p>
            <a:r>
              <a:rPr lang="en-GB"/>
              <a:t>Current developments in OME materials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B92291-3224-4076-9783-8EA6CD6350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2509213"/>
            <a:ext cx="8689976" cy="4231556"/>
          </a:xfrm>
        </p:spPr>
        <p:txBody>
          <a:bodyPr>
            <a:normAutofit/>
          </a:bodyPr>
          <a:lstStyle/>
          <a:p>
            <a:r>
              <a:rPr lang="en-GB" sz="2800"/>
              <a:t>Chemistry aspects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e.Kazimierska@uwtsd.ac.uk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348F90-E64D-4507-96D2-65988416185F}"/>
              </a:ext>
            </a:extLst>
          </p:cNvPr>
          <p:cNvSpPr txBox="1"/>
          <p:nvPr/>
        </p:nvSpPr>
        <p:spPr>
          <a:xfrm>
            <a:off x="10785230" y="257907"/>
            <a:ext cx="12352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ACDA6020</a:t>
            </a:r>
          </a:p>
        </p:txBody>
      </p:sp>
    </p:spTree>
    <p:extLst>
      <p:ext uri="{BB962C8B-B14F-4D97-AF65-F5344CB8AC3E}">
        <p14:creationId xmlns:p14="http://schemas.microsoft.com/office/powerpoint/2010/main" val="39186939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077D0-D80C-4BCB-A216-73D1ED9400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9033" y="1246515"/>
            <a:ext cx="5865094" cy="2999560"/>
          </a:xfrm>
        </p:spPr>
        <p:txBody>
          <a:bodyPr>
            <a:noAutofit/>
          </a:bodyPr>
          <a:lstStyle/>
          <a:p>
            <a:r>
              <a:rPr lang="en-US" sz="480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why and what new developments are needed?</a:t>
            </a:r>
            <a:br>
              <a:rPr lang="en-GB" sz="48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48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B72D3E-6D0C-4880-B2E5-F7A2C3FC4B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39282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05951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21151-4854-4E07-A78F-94F086828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815428"/>
          </a:xfrm>
        </p:spPr>
        <p:txBody>
          <a:bodyPr/>
          <a:lstStyle/>
          <a:p>
            <a:r>
              <a:rPr lang="en-GB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0D022F-3902-4316-BD3C-4ED9902A2A8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1307219"/>
            <a:ext cx="10363826" cy="3424107"/>
          </a:xfrm>
        </p:spPr>
        <p:txBody>
          <a:bodyPr/>
          <a:lstStyle/>
          <a:p>
            <a:r>
              <a:rPr lang="en-GB" cap="none"/>
              <a:t>Recognise recent innovations in explosive technology</a:t>
            </a:r>
          </a:p>
          <a:p>
            <a:pPr lvl="1"/>
            <a:r>
              <a:rPr lang="en-GB" cap="none"/>
              <a:t>co-crystallisation </a:t>
            </a:r>
          </a:p>
          <a:p>
            <a:pPr lvl="1"/>
            <a:r>
              <a:rPr lang="en-GB" cap="none"/>
              <a:t>nano explosives</a:t>
            </a:r>
          </a:p>
          <a:p>
            <a:r>
              <a:rPr lang="en-GB" cap="none"/>
              <a:t>Advise viable solutions to improve safety and minimise environmental impact</a:t>
            </a:r>
          </a:p>
          <a:p>
            <a:pPr lvl="1"/>
            <a:r>
              <a:rPr lang="en-GB" cap="none"/>
              <a:t>Insensitive munitions</a:t>
            </a:r>
          </a:p>
          <a:p>
            <a:pPr lvl="1"/>
            <a:r>
              <a:rPr lang="en-GB" cap="none"/>
              <a:t>green explosives</a:t>
            </a:r>
          </a:p>
          <a:p>
            <a:pPr lvl="1"/>
            <a:endParaRPr lang="en-GB" cap="none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DD0E7A-B604-4709-A24D-348C6BA9E377}"/>
              </a:ext>
            </a:extLst>
          </p:cNvPr>
          <p:cNvSpPr txBox="1"/>
          <p:nvPr/>
        </p:nvSpPr>
        <p:spPr>
          <a:xfrm>
            <a:off x="280555" y="6515100"/>
            <a:ext cx="3474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KSBs: K4, K5, S4, S5, S6, S38, B1-8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BD1C3B-A2DF-4879-B898-7AC4A5EF06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2593" y="4358423"/>
            <a:ext cx="3499407" cy="2499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3786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AF2918A-1C5B-42DB-81F0-39DF7ED15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25F6D9BC-491D-426B-8C90-6B090419E1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FD8086A-F2BF-4003-9D4F-133D573AC43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7351"/>
          <a:stretch/>
        </p:blipFill>
        <p:spPr>
          <a:xfrm>
            <a:off x="7730695" y="1126985"/>
            <a:ext cx="3952907" cy="3631937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7F1914C-EC2D-465E-A932-04CD9F4E2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1FA6578-ADCC-4221-93D4-D5B6B4DFE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3897" y="-19393"/>
            <a:ext cx="6564205" cy="934499"/>
          </a:xfrm>
        </p:spPr>
        <p:txBody>
          <a:bodyPr>
            <a:normAutofit/>
          </a:bodyPr>
          <a:lstStyle/>
          <a:p>
            <a:r>
              <a:rPr lang="en-GB"/>
              <a:t>Historical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7B3BC-1AC4-4377-970A-B44C50530A9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116900" y="1126985"/>
            <a:ext cx="7708079" cy="5942894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sz="2800" b="1" cap="none"/>
              <a:t>development of </a:t>
            </a:r>
            <a:r>
              <a:rPr lang="en-GB" sz="2800" b="1" cap="none" err="1"/>
              <a:t>blackpowder</a:t>
            </a:r>
            <a:r>
              <a:rPr lang="en-GB" sz="2800" b="1" cap="none"/>
              <a:t>, BP</a:t>
            </a:r>
          </a:p>
          <a:p>
            <a:pPr>
              <a:lnSpc>
                <a:spcPct val="110000"/>
              </a:lnSpc>
            </a:pPr>
            <a:r>
              <a:rPr lang="en-GB" sz="2800" b="1" cap="none"/>
              <a:t>development of </a:t>
            </a:r>
            <a:r>
              <a:rPr lang="en-GB" sz="2800" b="1" cap="none" err="1"/>
              <a:t>nitroglycerine</a:t>
            </a:r>
            <a:r>
              <a:rPr lang="en-GB" sz="2800" b="1" cap="none"/>
              <a:t>, NG</a:t>
            </a:r>
          </a:p>
          <a:p>
            <a:r>
              <a:rPr lang="en-GB" sz="2800" b="1" cap="none"/>
              <a:t>development of nitrocellulose, NC</a:t>
            </a:r>
          </a:p>
          <a:p>
            <a:r>
              <a:rPr lang="en-GB" sz="2800" b="1" cap="none"/>
              <a:t>development of dynamite</a:t>
            </a:r>
          </a:p>
          <a:p>
            <a:pPr lvl="1"/>
            <a:endParaRPr lang="en-GB" cap="none"/>
          </a:p>
          <a:p>
            <a:pPr>
              <a:lnSpc>
                <a:spcPct val="110000"/>
              </a:lnSpc>
            </a:pPr>
            <a:endParaRPr lang="en-GB" b="1" cap="none"/>
          </a:p>
          <a:p>
            <a:pPr lvl="1">
              <a:lnSpc>
                <a:spcPct val="110000"/>
              </a:lnSpc>
            </a:pPr>
            <a:endParaRPr lang="en-GB" sz="1700" cap="none"/>
          </a:p>
          <a:p>
            <a:pPr>
              <a:lnSpc>
                <a:spcPct val="110000"/>
              </a:lnSpc>
            </a:pPr>
            <a:endParaRPr lang="en-GB" sz="1700" cap="none"/>
          </a:p>
        </p:txBody>
      </p:sp>
    </p:spTree>
    <p:extLst>
      <p:ext uri="{BB962C8B-B14F-4D97-AF65-F5344CB8AC3E}">
        <p14:creationId xmlns:p14="http://schemas.microsoft.com/office/powerpoint/2010/main" val="24930657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6E3254AE-C4CD-426D-A6E8-7FA13B0F8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9" name="Picture 5128">
            <a:extLst>
              <a:ext uri="{FF2B5EF4-FFF2-40B4-BE49-F238E27FC236}">
                <a16:creationId xmlns:a16="http://schemas.microsoft.com/office/drawing/2014/main" id="{F5C53434-A0C7-4A81-8EB0-D460DAD9B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C2A4BD-56BC-4498-AB18-15AE9E8C97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808892"/>
          </a:xfrm>
        </p:spPr>
        <p:txBody>
          <a:bodyPr>
            <a:normAutofit/>
          </a:bodyPr>
          <a:lstStyle/>
          <a:p>
            <a:r>
              <a:rPr lang="en-GB"/>
              <a:t>Development of commercial explosives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A46A06-0C02-4B83-B6DB-672F7C89694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4083" y="808893"/>
            <a:ext cx="8440897" cy="5662244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sz="2200" b="1" cap="none"/>
              <a:t>development of ANFO, slurry emulsion and blasting explosives</a:t>
            </a:r>
          </a:p>
          <a:p>
            <a:pPr lvl="1">
              <a:lnSpc>
                <a:spcPct val="110000"/>
              </a:lnSpc>
            </a:pPr>
            <a:r>
              <a:rPr lang="en-GB" sz="2200" cap="none"/>
              <a:t>boom of coal production </a:t>
            </a:r>
            <a:r>
              <a:rPr lang="en-GB" sz="2200" cap="none">
                <a:sym typeface="Wingdings" panose="05000000000000000000" pitchFamily="2" charset="2"/>
              </a:rPr>
              <a:t> high demand for                               explosives</a:t>
            </a:r>
          </a:p>
          <a:p>
            <a:pPr lvl="1">
              <a:lnSpc>
                <a:spcPct val="110000"/>
              </a:lnSpc>
            </a:pPr>
            <a:r>
              <a:rPr lang="en-GB" sz="2200" cap="none">
                <a:sym typeface="Wingdings" panose="05000000000000000000" pitchFamily="2" charset="2"/>
              </a:rPr>
              <a:t>to reduce cost cheaper NH</a:t>
            </a:r>
            <a:r>
              <a:rPr lang="en-GB" sz="2200" cap="none" baseline="-25000">
                <a:sym typeface="Wingdings" panose="05000000000000000000" pitchFamily="2" charset="2"/>
              </a:rPr>
              <a:t>4</a:t>
            </a:r>
            <a:r>
              <a:rPr lang="en-GB" sz="2200" cap="none">
                <a:sym typeface="Wingdings" panose="05000000000000000000" pitchFamily="2" charset="2"/>
              </a:rPr>
              <a:t>NO</a:t>
            </a:r>
            <a:r>
              <a:rPr lang="en-GB" sz="2200" cap="none" baseline="-25000">
                <a:sym typeface="Wingdings" panose="05000000000000000000" pitchFamily="2" charset="2"/>
              </a:rPr>
              <a:t>3</a:t>
            </a:r>
            <a:r>
              <a:rPr lang="en-GB" sz="2200" cap="none">
                <a:sym typeface="Wingdings" panose="05000000000000000000" pitchFamily="2" charset="2"/>
              </a:rPr>
              <a:t> used; reduced            waterproofness (problem in wet mines)</a:t>
            </a:r>
          </a:p>
          <a:p>
            <a:pPr lvl="1">
              <a:lnSpc>
                <a:spcPct val="110000"/>
              </a:lnSpc>
            </a:pPr>
            <a:r>
              <a:rPr lang="en-GB" sz="2200" cap="none">
                <a:sym typeface="Wingdings" panose="05000000000000000000" pitchFamily="2" charset="2"/>
              </a:rPr>
              <a:t>solution: coating with inorganic powders before                 mixing with dynamite and better packaging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0E6D8E0-EF40-4B13-AD46-494FD139A4E1}"/>
              </a:ext>
            </a:extLst>
          </p:cNvPr>
          <p:cNvSpPr txBox="1">
            <a:spLocks/>
          </p:cNvSpPr>
          <p:nvPr/>
        </p:nvSpPr>
        <p:spPr>
          <a:xfrm>
            <a:off x="14083" y="3812687"/>
            <a:ext cx="12813365" cy="385420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lvl="1">
              <a:lnSpc>
                <a:spcPct val="110000"/>
              </a:lnSpc>
            </a:pPr>
            <a:r>
              <a:rPr lang="en-GB" sz="2200" u="sng" cap="none">
                <a:sym typeface="Wingdings" panose="05000000000000000000" pitchFamily="2" charset="2"/>
              </a:rPr>
              <a:t>beginning of waterproof explosives</a:t>
            </a:r>
          </a:p>
          <a:p>
            <a:pPr lvl="2">
              <a:lnSpc>
                <a:spcPct val="110000"/>
              </a:lnSpc>
            </a:pPr>
            <a:r>
              <a:rPr lang="en-GB" sz="2200" cap="none">
                <a:sym typeface="Wingdings" panose="05000000000000000000" pitchFamily="2" charset="2"/>
              </a:rPr>
              <a:t>1950 ANFO – ammonium nitrate fuel oil,                                                                                 blasting agent;  not very waterproof</a:t>
            </a:r>
          </a:p>
          <a:p>
            <a:pPr lvl="2">
              <a:lnSpc>
                <a:spcPct val="110000"/>
              </a:lnSpc>
            </a:pPr>
            <a:r>
              <a:rPr lang="en-GB" sz="2200" cap="none">
                <a:sym typeface="Wingdings" panose="05000000000000000000" pitchFamily="2" charset="2"/>
              </a:rPr>
              <a:t>1970s gelled explosives; detonate more easily </a:t>
            </a:r>
          </a:p>
          <a:p>
            <a:pPr lvl="2">
              <a:lnSpc>
                <a:spcPct val="110000"/>
              </a:lnSpc>
            </a:pPr>
            <a:r>
              <a:rPr lang="en-GB" sz="2200" cap="none">
                <a:sym typeface="Wingdings" panose="05000000000000000000" pitchFamily="2" charset="2"/>
              </a:rPr>
              <a:t>emulsions - </a:t>
            </a:r>
            <a:r>
              <a:rPr lang="en-GB" sz="2200" cap="none"/>
              <a:t>droplets of a solution of ammonium nitrate in oil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E87E14-2FDE-4E87-A5D1-899432DD5A8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864" r="8553"/>
          <a:stretch/>
        </p:blipFill>
        <p:spPr>
          <a:xfrm>
            <a:off x="6676574" y="1528211"/>
            <a:ext cx="5404751" cy="3682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2511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8">
            <a:extLst>
              <a:ext uri="{FF2B5EF4-FFF2-40B4-BE49-F238E27FC236}">
                <a16:creationId xmlns:a16="http://schemas.microsoft.com/office/drawing/2014/main" id="{6E3254AE-C4CD-426D-A6E8-7FA13B0F8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A26224-C620-4E28-B6AE-76E99BC512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220992"/>
            <a:ext cx="6109122" cy="4077839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33" name="Picture 10">
            <a:extLst>
              <a:ext uri="{FF2B5EF4-FFF2-40B4-BE49-F238E27FC236}">
                <a16:creationId xmlns:a16="http://schemas.microsoft.com/office/drawing/2014/main" id="{F5C53434-A0C7-4A81-8EB0-D460DAD9B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E786236-2E31-43F1-B026-F6C40F4EF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785446"/>
          </a:xfrm>
        </p:spPr>
        <p:txBody>
          <a:bodyPr>
            <a:normAutofit/>
          </a:bodyPr>
          <a:lstStyle/>
          <a:p>
            <a:r>
              <a:rPr lang="en-GB"/>
              <a:t>Development of military explosives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175F4-D423-4A97-A4C2-43D1F994555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07009" y="972046"/>
            <a:ext cx="5624868" cy="3424107"/>
          </a:xfrm>
        </p:spPr>
        <p:txBody>
          <a:bodyPr>
            <a:noAutofit/>
          </a:bodyPr>
          <a:lstStyle/>
          <a:p>
            <a:r>
              <a:rPr lang="en-GB" sz="2800" b="1" cap="none"/>
              <a:t>development of picric acid </a:t>
            </a:r>
          </a:p>
          <a:p>
            <a:r>
              <a:rPr lang="en-GB" sz="2800" b="1" cap="none"/>
              <a:t>development of tetryl</a:t>
            </a:r>
          </a:p>
          <a:p>
            <a:r>
              <a:rPr lang="en-GB" sz="2800" b="1" cap="none"/>
              <a:t>development of TNT</a:t>
            </a:r>
          </a:p>
          <a:p>
            <a:r>
              <a:rPr lang="en-GB" sz="2800" b="1" cap="none"/>
              <a:t>development of </a:t>
            </a:r>
            <a:r>
              <a:rPr lang="en-GB" sz="2800" b="1" cap="none" err="1"/>
              <a:t>nitroguanidie</a:t>
            </a:r>
            <a:r>
              <a:rPr lang="en-GB" sz="2800" b="1" cap="none"/>
              <a:t>, NQ</a:t>
            </a:r>
          </a:p>
          <a:p>
            <a:r>
              <a:rPr lang="en-GB" sz="2800" b="1" cap="none"/>
              <a:t>development of PETN</a:t>
            </a:r>
          </a:p>
          <a:p>
            <a:r>
              <a:rPr lang="en-GB" sz="2800" b="1" cap="none"/>
              <a:t>development of RDX and HMX</a:t>
            </a:r>
          </a:p>
          <a:p>
            <a:r>
              <a:rPr lang="en-GB" sz="2800" b="1" cap="none"/>
              <a:t>polymer bonded explosives</a:t>
            </a:r>
          </a:p>
        </p:txBody>
      </p:sp>
    </p:spTree>
    <p:extLst>
      <p:ext uri="{BB962C8B-B14F-4D97-AF65-F5344CB8AC3E}">
        <p14:creationId xmlns:p14="http://schemas.microsoft.com/office/powerpoint/2010/main" val="7843398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6B8BF-E2F4-4AD2-B000-9E4AD898B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24297"/>
            <a:ext cx="10364451" cy="816531"/>
          </a:xfrm>
        </p:spPr>
        <p:txBody>
          <a:bodyPr/>
          <a:lstStyle/>
          <a:p>
            <a:r>
              <a:rPr lang="en-GB"/>
              <a:t>Recent developments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748E97-1036-4791-AC82-AE047C7966B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98846" y="949165"/>
            <a:ext cx="10246415" cy="3424107"/>
          </a:xfrm>
        </p:spPr>
        <p:txBody>
          <a:bodyPr>
            <a:noAutofit/>
          </a:bodyPr>
          <a:lstStyle/>
          <a:p>
            <a:r>
              <a:rPr lang="en-GB" sz="2400" cap="none"/>
              <a:t>1966 - </a:t>
            </a:r>
            <a:r>
              <a:rPr lang="en-GB" sz="2400" cap="none" err="1"/>
              <a:t>hexanitrostilbene</a:t>
            </a:r>
            <a:r>
              <a:rPr lang="en-GB" sz="2400" cap="none"/>
              <a:t>, HNS (C</a:t>
            </a:r>
            <a:r>
              <a:rPr lang="en-GB" sz="2400" cap="none" baseline="-25000"/>
              <a:t>14</a:t>
            </a:r>
            <a:r>
              <a:rPr lang="en-GB" sz="2400" cap="none"/>
              <a:t>H</a:t>
            </a:r>
            <a:r>
              <a:rPr lang="en-GB" sz="2400" cap="none" baseline="-25000"/>
              <a:t>6</a:t>
            </a:r>
            <a:r>
              <a:rPr lang="en-GB" sz="2400" cap="none"/>
              <a:t>N</a:t>
            </a:r>
            <a:r>
              <a:rPr lang="en-GB" sz="2400" cap="none" baseline="-25000"/>
              <a:t>6</a:t>
            </a:r>
            <a:r>
              <a:rPr lang="en-GB" sz="2400" cap="none"/>
              <a:t>O</a:t>
            </a:r>
            <a:r>
              <a:rPr lang="en-GB" sz="2400" cap="none" baseline="-25000"/>
              <a:t>12</a:t>
            </a:r>
            <a:r>
              <a:rPr lang="en-GB" sz="2400" cap="none"/>
              <a:t>)</a:t>
            </a:r>
          </a:p>
          <a:p>
            <a:r>
              <a:rPr lang="en-GB" sz="2400" cap="none"/>
              <a:t>1978 – </a:t>
            </a:r>
            <a:r>
              <a:rPr lang="en-GB" sz="2400" cap="none" err="1"/>
              <a:t>triaminotrinitrobenzene</a:t>
            </a:r>
            <a:r>
              <a:rPr lang="en-GB" sz="2400" cap="none"/>
              <a:t>, TATB ((NH)</a:t>
            </a:r>
            <a:r>
              <a:rPr lang="en-GB" sz="2400" cap="none" baseline="-25000"/>
              <a:t>2</a:t>
            </a:r>
            <a:r>
              <a:rPr lang="en-GB" sz="2400" cap="none"/>
              <a:t>C</a:t>
            </a:r>
            <a:r>
              <a:rPr lang="en-GB" sz="2400" cap="none" baseline="-25000"/>
              <a:t>6</a:t>
            </a:r>
            <a:r>
              <a:rPr lang="en-GB" sz="2400" cap="none"/>
              <a:t>(NO</a:t>
            </a:r>
            <a:r>
              <a:rPr lang="en-GB" sz="2400" cap="none" baseline="-25000"/>
              <a:t>2</a:t>
            </a:r>
            <a:r>
              <a:rPr lang="en-GB" sz="2400" cap="none"/>
              <a:t>)</a:t>
            </a:r>
            <a:r>
              <a:rPr lang="en-GB" sz="2400" cap="none" baseline="-25000"/>
              <a:t>3</a:t>
            </a:r>
            <a:r>
              <a:rPr lang="en-GB" sz="2400" cap="none"/>
              <a:t>)</a:t>
            </a:r>
          </a:p>
          <a:p>
            <a:pPr lvl="1"/>
            <a:r>
              <a:rPr lang="en-GB" sz="2200" b="1" cap="none">
                <a:solidFill>
                  <a:srgbClr val="0070C0"/>
                </a:solidFill>
              </a:rPr>
              <a:t>both are able to withstand relatively high temperature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EEACDA-3828-44B6-9490-7B208BC871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178" y="729825"/>
            <a:ext cx="2904885" cy="128435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C942C3D-7553-4EBA-8312-EB4A7C5E65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78173" y="883678"/>
            <a:ext cx="1458726" cy="120477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895715D-EBE0-43BB-AE52-F0890CC26B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84830" y="2491850"/>
            <a:ext cx="1667199" cy="989900"/>
          </a:xfrm>
          <a:prstGeom prst="rect">
            <a:avLst/>
          </a:prstGeom>
        </p:spPr>
      </p:pic>
      <p:pic>
        <p:nvPicPr>
          <p:cNvPr id="1026" name="Picture 2" descr="Hexanitrohexaazaisowurtzitane - Wikipedia">
            <a:extLst>
              <a:ext uri="{FF2B5EF4-FFF2-40B4-BE49-F238E27FC236}">
                <a16:creationId xmlns:a16="http://schemas.microsoft.com/office/drawing/2014/main" id="{0295AB0F-3BD7-42EF-95B7-DB1888161C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1731" y="5236652"/>
            <a:ext cx="1828337" cy="1351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C9F19B8-158B-4DFD-ADE5-1893E2A1FC48}"/>
              </a:ext>
            </a:extLst>
          </p:cNvPr>
          <p:cNvSpPr txBox="1"/>
          <p:nvPr/>
        </p:nvSpPr>
        <p:spPr>
          <a:xfrm>
            <a:off x="8616462" y="2122517"/>
            <a:ext cx="593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solidFill>
                  <a:srgbClr val="0070C0"/>
                </a:solidFill>
              </a:rPr>
              <a:t>HNS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94D11C-89E4-46DF-99F1-3CD82C9D63F2}"/>
              </a:ext>
            </a:extLst>
          </p:cNvPr>
          <p:cNvSpPr txBox="1"/>
          <p:nvPr/>
        </p:nvSpPr>
        <p:spPr>
          <a:xfrm>
            <a:off x="10980883" y="2122517"/>
            <a:ext cx="625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solidFill>
                  <a:srgbClr val="0070C0"/>
                </a:solidFill>
              </a:rPr>
              <a:t>TATB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47E6DC84-FD45-49B2-B951-67081AC83ACF}"/>
              </a:ext>
            </a:extLst>
          </p:cNvPr>
          <p:cNvSpPr txBox="1">
            <a:spLocks/>
          </p:cNvSpPr>
          <p:nvPr/>
        </p:nvSpPr>
        <p:spPr>
          <a:xfrm>
            <a:off x="198845" y="2704068"/>
            <a:ext cx="10379327" cy="342410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cap="none"/>
              <a:t>1987 - nitro-1,2,4-triazole-3-one, NTO (C</a:t>
            </a:r>
            <a:r>
              <a:rPr lang="en-GB" sz="2400" cap="none" baseline="-25000"/>
              <a:t>2</a:t>
            </a:r>
            <a:r>
              <a:rPr lang="en-GB" sz="2400" cap="none"/>
              <a:t>H</a:t>
            </a:r>
            <a:r>
              <a:rPr lang="en-GB" sz="2400" cap="none" baseline="-25000"/>
              <a:t>2</a:t>
            </a:r>
            <a:r>
              <a:rPr lang="en-GB" sz="2400" cap="none"/>
              <a:t>N</a:t>
            </a:r>
            <a:r>
              <a:rPr lang="en-GB" sz="2400" cap="none" baseline="-25000"/>
              <a:t>4</a:t>
            </a:r>
            <a:r>
              <a:rPr lang="en-GB" sz="2400" cap="none"/>
              <a:t>O</a:t>
            </a:r>
            <a:r>
              <a:rPr lang="en-GB" sz="2400" cap="none" baseline="-25000"/>
              <a:t>3</a:t>
            </a:r>
            <a:r>
              <a:rPr lang="en-GB" sz="2400" cap="none"/>
              <a:t>)  </a:t>
            </a:r>
          </a:p>
          <a:p>
            <a:pPr lvl="1"/>
            <a:r>
              <a:rPr lang="en-GB" sz="2200" b="1" cap="none">
                <a:solidFill>
                  <a:srgbClr val="0070C0"/>
                </a:solidFill>
              </a:rPr>
              <a:t>high energy and low sensitivity</a:t>
            </a:r>
          </a:p>
          <a:p>
            <a:pPr lvl="1"/>
            <a:r>
              <a:rPr lang="en-GB" sz="2200" cap="none"/>
              <a:t>high heat of reaction and autocatalytic behaviour during thermal decomposition</a:t>
            </a:r>
          </a:p>
          <a:p>
            <a:pPr lvl="1"/>
            <a:r>
              <a:rPr lang="en-GB" sz="2200" cap="none"/>
              <a:t>widely used in explosive formulations, PBXs is and gas generators for airbag systems.</a:t>
            </a:r>
          </a:p>
          <a:p>
            <a:r>
              <a:rPr lang="en-GB" sz="2400" cap="none"/>
              <a:t>1987 – 2,4,6,8,10,12-hexanitro-2,4,6,8,10,12-hexaazaisowurtzitane, HNIW or CL-20 (C</a:t>
            </a:r>
            <a:r>
              <a:rPr lang="en-GB" sz="2400" cap="none" baseline="-25000"/>
              <a:t>6</a:t>
            </a:r>
            <a:r>
              <a:rPr lang="en-GB" sz="2400" cap="none"/>
              <a:t>H</a:t>
            </a:r>
            <a:r>
              <a:rPr lang="en-GB" sz="2400" cap="none" baseline="-25000"/>
              <a:t>6</a:t>
            </a:r>
            <a:r>
              <a:rPr lang="en-GB" sz="2400" cap="none"/>
              <a:t>N</a:t>
            </a:r>
            <a:r>
              <a:rPr lang="en-GB" sz="2400" cap="none" baseline="-25000"/>
              <a:t>12</a:t>
            </a:r>
            <a:r>
              <a:rPr lang="en-GB" sz="2400" cap="none"/>
              <a:t>O</a:t>
            </a:r>
            <a:r>
              <a:rPr lang="en-GB" sz="2400" cap="none" baseline="-25000"/>
              <a:t>12</a:t>
            </a:r>
            <a:r>
              <a:rPr lang="en-GB" sz="2400" cap="none"/>
              <a:t>)</a:t>
            </a:r>
          </a:p>
          <a:p>
            <a:pPr lvl="1"/>
            <a:r>
              <a:rPr lang="en-GB" sz="2200" b="1" cap="none">
                <a:solidFill>
                  <a:srgbClr val="0070C0"/>
                </a:solidFill>
              </a:rPr>
              <a:t>energy dense caged nitramine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E56595F-5A76-4762-92F2-77456B74DB94}"/>
              </a:ext>
            </a:extLst>
          </p:cNvPr>
          <p:cNvSpPr txBox="1"/>
          <p:nvPr/>
        </p:nvSpPr>
        <p:spPr>
          <a:xfrm>
            <a:off x="10132547" y="2886817"/>
            <a:ext cx="6128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solidFill>
                  <a:srgbClr val="0070C0"/>
                </a:solidFill>
              </a:rPr>
              <a:t>NTO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249B89B-E13D-42F0-B6F9-8B5E8CCADD89}"/>
              </a:ext>
            </a:extLst>
          </p:cNvPr>
          <p:cNvSpPr txBox="1"/>
          <p:nvPr/>
        </p:nvSpPr>
        <p:spPr>
          <a:xfrm>
            <a:off x="10132547" y="5671776"/>
            <a:ext cx="742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solidFill>
                  <a:srgbClr val="0070C0"/>
                </a:solidFill>
              </a:rPr>
              <a:t>CL-20</a:t>
            </a:r>
          </a:p>
        </p:txBody>
      </p:sp>
    </p:spTree>
    <p:extLst>
      <p:ext uri="{BB962C8B-B14F-4D97-AF65-F5344CB8AC3E}">
        <p14:creationId xmlns:p14="http://schemas.microsoft.com/office/powerpoint/2010/main" val="2197538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1990E-D4C7-4D05-BD61-8385FE87C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980228"/>
          </a:xfrm>
        </p:spPr>
        <p:txBody>
          <a:bodyPr/>
          <a:lstStyle/>
          <a:p>
            <a:r>
              <a:rPr lang="en-GB"/>
              <a:t>Recent developments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0B0B4-1C76-4174-A12B-16561801A5A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70742" y="1163566"/>
            <a:ext cx="11450516" cy="5530311"/>
          </a:xfrm>
        </p:spPr>
        <p:txBody>
          <a:bodyPr>
            <a:normAutofit/>
          </a:bodyPr>
          <a:lstStyle/>
          <a:p>
            <a:r>
              <a:rPr lang="en-GB" cap="none"/>
              <a:t>1997, 2000 – </a:t>
            </a:r>
            <a:r>
              <a:rPr lang="en-GB" cap="none" err="1"/>
              <a:t>octanitrocubane</a:t>
            </a:r>
            <a:r>
              <a:rPr lang="en-GB" cap="none"/>
              <a:t>, ONC (C</a:t>
            </a:r>
            <a:r>
              <a:rPr lang="en-GB" cap="none" baseline="-25000"/>
              <a:t>8</a:t>
            </a:r>
            <a:r>
              <a:rPr lang="en-GB" cap="none"/>
              <a:t>N</a:t>
            </a:r>
            <a:r>
              <a:rPr lang="en-GB" cap="none" baseline="-25000"/>
              <a:t>8</a:t>
            </a:r>
            <a:r>
              <a:rPr lang="en-GB" cap="none"/>
              <a:t>O</a:t>
            </a:r>
            <a:r>
              <a:rPr lang="en-GB" cap="none" baseline="-25000"/>
              <a:t>16</a:t>
            </a:r>
            <a:r>
              <a:rPr lang="en-GB" cap="none"/>
              <a:t>) and </a:t>
            </a:r>
            <a:r>
              <a:rPr lang="en-GB" cap="none" err="1"/>
              <a:t>heptanitrocubane</a:t>
            </a:r>
            <a:r>
              <a:rPr lang="en-GB" cap="none"/>
              <a:t>, </a:t>
            </a:r>
            <a:r>
              <a:rPr lang="en-GB" cap="none" err="1"/>
              <a:t>HpNC</a:t>
            </a:r>
            <a:r>
              <a:rPr lang="en-GB" cap="none"/>
              <a:t> (C</a:t>
            </a:r>
            <a:r>
              <a:rPr lang="en-GB" cap="none" baseline="-25000"/>
              <a:t>8</a:t>
            </a:r>
            <a:r>
              <a:rPr lang="en-GB" cap="none"/>
              <a:t>HN</a:t>
            </a:r>
            <a:r>
              <a:rPr lang="en-GB" cap="none" baseline="-25000"/>
              <a:t>7</a:t>
            </a:r>
            <a:r>
              <a:rPr lang="en-GB" cap="none"/>
              <a:t>O</a:t>
            </a:r>
            <a:r>
              <a:rPr lang="en-GB" cap="none" baseline="-25000"/>
              <a:t>14</a:t>
            </a:r>
            <a:r>
              <a:rPr lang="en-GB" cap="none"/>
              <a:t>)</a:t>
            </a:r>
          </a:p>
          <a:p>
            <a:pPr lvl="1"/>
            <a:r>
              <a:rPr lang="en-GB" cap="none"/>
              <a:t>most powerful explosives with predicted detonation velocity of &gt;10,000 m/s</a:t>
            </a:r>
          </a:p>
          <a:p>
            <a:pPr lvl="1"/>
            <a:endParaRPr lang="en-GB" cap="none"/>
          </a:p>
          <a:p>
            <a:pPr lvl="1"/>
            <a:endParaRPr lang="en-GB" cap="none"/>
          </a:p>
          <a:p>
            <a:pPr lvl="1"/>
            <a:endParaRPr lang="en-GB" cap="none"/>
          </a:p>
          <a:p>
            <a:pPr lvl="1"/>
            <a:endParaRPr lang="en-GB" cap="none"/>
          </a:p>
          <a:p>
            <a:pPr lvl="1"/>
            <a:endParaRPr lang="en-GB" cap="none"/>
          </a:p>
          <a:p>
            <a:pPr lvl="1"/>
            <a:endParaRPr lang="en-GB" cap="none"/>
          </a:p>
          <a:p>
            <a:pPr lvl="1"/>
            <a:endParaRPr lang="en-GB" cap="none"/>
          </a:p>
          <a:p>
            <a:r>
              <a:rPr lang="en-GB" cap="none"/>
              <a:t>hydrazinium nitroformate, HNF (H</a:t>
            </a:r>
            <a:r>
              <a:rPr lang="en-GB" cap="none" baseline="-25000"/>
              <a:t>2</a:t>
            </a:r>
            <a:r>
              <a:rPr lang="en-GB" cap="none"/>
              <a:t>N-NH</a:t>
            </a:r>
            <a:r>
              <a:rPr lang="en-GB" cap="none" baseline="-25000"/>
              <a:t>3</a:t>
            </a:r>
            <a:r>
              <a:rPr lang="en-GB" cap="none"/>
              <a:t>C(NO</a:t>
            </a:r>
            <a:r>
              <a:rPr lang="en-GB" cap="none" baseline="-25000"/>
              <a:t>2</a:t>
            </a:r>
            <a:r>
              <a:rPr lang="en-GB" cap="none"/>
              <a:t>)</a:t>
            </a:r>
            <a:r>
              <a:rPr lang="en-GB" cap="none" baseline="-25000"/>
              <a:t>3</a:t>
            </a:r>
            <a:r>
              <a:rPr lang="en-GB" cap="none"/>
              <a:t>) and ammonium dinitramide, ADN (NH</a:t>
            </a:r>
            <a:r>
              <a:rPr lang="en-GB" cap="none" baseline="-25000"/>
              <a:t>4</a:t>
            </a:r>
            <a:r>
              <a:rPr lang="en-GB" cap="none"/>
              <a:t>N(NO</a:t>
            </a:r>
            <a:r>
              <a:rPr lang="en-GB" cap="none" baseline="-25000"/>
              <a:t>2</a:t>
            </a:r>
            <a:r>
              <a:rPr lang="en-GB" cap="none"/>
              <a:t>)</a:t>
            </a:r>
            <a:r>
              <a:rPr lang="en-GB" cap="none" baseline="-25000"/>
              <a:t>2</a:t>
            </a:r>
            <a:r>
              <a:rPr lang="en-GB" cap="none"/>
              <a:t>)</a:t>
            </a:r>
          </a:p>
          <a:p>
            <a:pPr lvl="1"/>
            <a:r>
              <a:rPr lang="en-GB" cap="none"/>
              <a:t>due to high hydrogen to carbon ratio they </a:t>
            </a:r>
            <a:r>
              <a:rPr lang="en-GB" b="1" cap="none">
                <a:solidFill>
                  <a:srgbClr val="0070C0"/>
                </a:solidFill>
              </a:rPr>
              <a:t>produce a large amount of gas </a:t>
            </a:r>
            <a:r>
              <a:rPr lang="en-GB" cap="none"/>
              <a:t>per unit mass </a:t>
            </a:r>
          </a:p>
          <a:p>
            <a:pPr lvl="1"/>
            <a:r>
              <a:rPr lang="en-GB" cap="none"/>
              <a:t>ADN – dense powerful oxidiser, potential replacement for NH</a:t>
            </a:r>
            <a:r>
              <a:rPr lang="en-GB" cap="none" baseline="-25000"/>
              <a:t>4</a:t>
            </a:r>
            <a:r>
              <a:rPr lang="en-GB" cap="none"/>
              <a:t>NO</a:t>
            </a:r>
            <a:r>
              <a:rPr lang="en-GB" cap="none" baseline="-25000"/>
              <a:t>3</a:t>
            </a:r>
            <a:r>
              <a:rPr lang="en-GB" cap="none"/>
              <a:t> in composite propellants</a:t>
            </a:r>
          </a:p>
          <a:p>
            <a:pPr lvl="1"/>
            <a:r>
              <a:rPr lang="en-GB" cap="none"/>
              <a:t>ADN – less sensitive to impact than RDX and HMX, but more sensitive to friction and electrostatic spark</a:t>
            </a:r>
          </a:p>
          <a:p>
            <a:endParaRPr lang="en-GB" cap="none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D55E94-D6B5-46CC-AB7C-B5AB18FB03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2906" y="2290299"/>
            <a:ext cx="2443955" cy="204403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82CE7F8-7D32-417D-BB4E-18EA403008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30959" y="2290299"/>
            <a:ext cx="2527299" cy="218199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AE94232-9992-4A20-AFED-1A40FD5E5341}"/>
              </a:ext>
            </a:extLst>
          </p:cNvPr>
          <p:cNvSpPr txBox="1"/>
          <p:nvPr/>
        </p:nvSpPr>
        <p:spPr>
          <a:xfrm>
            <a:off x="2476855" y="4334334"/>
            <a:ext cx="655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solidFill>
                  <a:srgbClr val="0070C0"/>
                </a:solidFill>
              </a:rPr>
              <a:t>ONC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858EF5F-62DA-4489-9072-2CA7DF37C02B}"/>
              </a:ext>
            </a:extLst>
          </p:cNvPr>
          <p:cNvSpPr txBox="1"/>
          <p:nvPr/>
        </p:nvSpPr>
        <p:spPr>
          <a:xfrm>
            <a:off x="6615236" y="4334334"/>
            <a:ext cx="7441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err="1">
                <a:solidFill>
                  <a:srgbClr val="0070C0"/>
                </a:solidFill>
              </a:rPr>
              <a:t>HpNC</a:t>
            </a:r>
            <a:endParaRPr lang="en-GB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796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E1064-F8BD-45F1-B23A-F205FBDCA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2073"/>
            <a:ext cx="10364451" cy="789038"/>
          </a:xfrm>
        </p:spPr>
        <p:txBody>
          <a:bodyPr/>
          <a:lstStyle/>
          <a:p>
            <a:r>
              <a:rPr lang="en-GB"/>
              <a:t>Co-crystallisation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789726-7A0F-4000-969B-0A201456438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42982" y="990600"/>
            <a:ext cx="6257818" cy="5691751"/>
          </a:xfrm>
        </p:spPr>
        <p:txBody>
          <a:bodyPr>
            <a:normAutofit/>
          </a:bodyPr>
          <a:lstStyle/>
          <a:p>
            <a:r>
              <a:rPr lang="en-GB" sz="2200" cap="none"/>
              <a:t>a viable technique to improve performance and enhance insensitivity</a:t>
            </a:r>
          </a:p>
          <a:p>
            <a:r>
              <a:rPr lang="en-GB" sz="2200" cap="none"/>
              <a:t>used to improve the physical and chemical properties of a crystalline solid</a:t>
            </a:r>
          </a:p>
          <a:p>
            <a:r>
              <a:rPr lang="en-GB" sz="2200" cap="none"/>
              <a:t>TNT co-crystals: different density, melting point, decomposition temperature</a:t>
            </a:r>
          </a:p>
          <a:p>
            <a:r>
              <a:rPr lang="en-GB" sz="2200" cap="none"/>
              <a:t>HMX co-crystals: reduction in sensitivity compared to pure HMX</a:t>
            </a:r>
          </a:p>
          <a:p>
            <a:r>
              <a:rPr lang="en-GB" sz="2200" cap="none"/>
              <a:t>CL-20/HMX co-crystals: similar safety properties to HMX with performance properties similar to CL-20</a:t>
            </a:r>
          </a:p>
          <a:p>
            <a:pPr marL="0" indent="0">
              <a:buNone/>
            </a:pPr>
            <a:endParaRPr lang="en-GB" sz="2200" cap="none"/>
          </a:p>
          <a:p>
            <a:endParaRPr lang="en-GB" sz="2200" cap="none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D7AB48-9AAF-44C1-8A13-7AF22BFB01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6242" y="685800"/>
            <a:ext cx="5512776" cy="393612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E1D41F2-2BA2-4175-BD68-C2898273B9AD}"/>
              </a:ext>
            </a:extLst>
          </p:cNvPr>
          <p:cNvSpPr txBox="1"/>
          <p:nvPr/>
        </p:nvSpPr>
        <p:spPr>
          <a:xfrm>
            <a:off x="6647922" y="4887580"/>
            <a:ext cx="5709763" cy="1427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0" i="0">
                <a:solidFill>
                  <a:srgbClr val="000000"/>
                </a:solidFill>
                <a:effectLst/>
              </a:rPr>
              <a:t>CL-20 and </a:t>
            </a:r>
            <a:r>
              <a:rPr lang="en-GB" sz="2000" b="0" i="0" err="1">
                <a:solidFill>
                  <a:srgbClr val="000000"/>
                </a:solidFill>
                <a:effectLst/>
              </a:rPr>
              <a:t>benzotrifuroxan</a:t>
            </a:r>
            <a:r>
              <a:rPr lang="en-GB" sz="2000" b="0" i="0">
                <a:solidFill>
                  <a:srgbClr val="000000"/>
                </a:solidFill>
                <a:effectLst/>
              </a:rPr>
              <a:t> (BTF); thermal decomposition and detonation performance were studied (superior detonation power compared to BTF)</a:t>
            </a:r>
            <a:endParaRPr lang="en-GB" sz="20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AF937B9-E8A4-46C7-B8C6-09B817BE8BCC}"/>
              </a:ext>
            </a:extLst>
          </p:cNvPr>
          <p:cNvSpPr txBox="1"/>
          <p:nvPr/>
        </p:nvSpPr>
        <p:spPr>
          <a:xfrm>
            <a:off x="8374085" y="1267327"/>
            <a:ext cx="742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solidFill>
                  <a:srgbClr val="0070C0"/>
                </a:solidFill>
              </a:rPr>
              <a:t>CL-20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5FCDA58-31C7-435D-9855-747961FC0247}"/>
              </a:ext>
            </a:extLst>
          </p:cNvPr>
          <p:cNvSpPr txBox="1"/>
          <p:nvPr/>
        </p:nvSpPr>
        <p:spPr>
          <a:xfrm>
            <a:off x="8277169" y="3781981"/>
            <a:ext cx="50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solidFill>
                  <a:srgbClr val="0070C0"/>
                </a:solidFill>
              </a:rPr>
              <a:t>BTF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7074A9F-F6CE-49C3-A97E-59D9A57F9C5B}"/>
              </a:ext>
            </a:extLst>
          </p:cNvPr>
          <p:cNvSpPr txBox="1"/>
          <p:nvPr/>
        </p:nvSpPr>
        <p:spPr>
          <a:xfrm>
            <a:off x="9694986" y="6581001"/>
            <a:ext cx="287767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/>
              <a:t>https://doi.org/10.1021/cg300955q</a:t>
            </a:r>
          </a:p>
        </p:txBody>
      </p:sp>
    </p:spTree>
    <p:extLst>
      <p:ext uri="{BB962C8B-B14F-4D97-AF65-F5344CB8AC3E}">
        <p14:creationId xmlns:p14="http://schemas.microsoft.com/office/powerpoint/2010/main" val="32414019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CF4F8-9611-449E-BBA9-B8284F6FCA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901" y="0"/>
            <a:ext cx="7917432" cy="852755"/>
          </a:xfrm>
        </p:spPr>
        <p:txBody>
          <a:bodyPr/>
          <a:lstStyle/>
          <a:p>
            <a:r>
              <a:rPr lang="en-GB"/>
              <a:t>Nano explosives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13833-129E-49D4-8ED0-19198DEE716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9780" y="773558"/>
            <a:ext cx="8604975" cy="5469276"/>
          </a:xfrm>
        </p:spPr>
        <p:txBody>
          <a:bodyPr>
            <a:noAutofit/>
          </a:bodyPr>
          <a:lstStyle/>
          <a:p>
            <a:r>
              <a:rPr lang="en-GB" sz="2200" cap="none"/>
              <a:t>initiation and combustion of explosives depends on microscopic properties</a:t>
            </a:r>
          </a:p>
          <a:p>
            <a:r>
              <a:rPr lang="en-GB" sz="2200" u="sng" cap="none"/>
              <a:t>from the models</a:t>
            </a:r>
            <a:r>
              <a:rPr lang="en-GB" sz="2200" cap="none"/>
              <a:t>: burning rate should increase due to reduced mass transport; nano explosives have higher energy densities, faster rate of energy release and greater stability</a:t>
            </a:r>
          </a:p>
          <a:p>
            <a:r>
              <a:rPr lang="en-GB" sz="2200" u="sng" cap="none"/>
              <a:t>from experiments</a:t>
            </a:r>
            <a:r>
              <a:rPr lang="en-GB" sz="2200" cap="none"/>
              <a:t>: it is difficult to get a homogeneous mix of nano metal particles with propellant (composition which do not have an increase in reaction temperature and burn rate)</a:t>
            </a:r>
          </a:p>
          <a:p>
            <a:r>
              <a:rPr lang="en-GB" sz="2200" cap="none"/>
              <a:t>NH</a:t>
            </a:r>
            <a:r>
              <a:rPr lang="en-GB" sz="2200" cap="none" baseline="-25000"/>
              <a:t>4</a:t>
            </a:r>
            <a:r>
              <a:rPr lang="en-GB" sz="2200" cap="none"/>
              <a:t>NO</a:t>
            </a:r>
            <a:r>
              <a:rPr lang="en-GB" sz="2200" cap="none" baseline="-25000"/>
              <a:t>3</a:t>
            </a:r>
            <a:r>
              <a:rPr lang="en-GB" sz="2200" cap="none"/>
              <a:t>/ RDX nano powders (particle size of 50 nm) has a faster burn rate of 30 mm/s when compared to RDX (15.1 mm/s) with a particle size between 250 and 50 </a:t>
            </a:r>
            <a:r>
              <a:rPr lang="en-GB" sz="2200" cap="none">
                <a:sym typeface="Symbol" panose="05050102010706020507" pitchFamily="18" charset="2"/>
              </a:rPr>
              <a:t></a:t>
            </a:r>
            <a:r>
              <a:rPr lang="en-GB" sz="2200" cap="none"/>
              <a:t>m.</a:t>
            </a:r>
          </a:p>
          <a:p>
            <a:r>
              <a:rPr lang="en-GB" sz="2200" cap="none"/>
              <a:t>nano termites - decrease in the ignition time from 6 s to 20 </a:t>
            </a:r>
            <a:r>
              <a:rPr lang="en-GB" sz="2200" cap="none" err="1"/>
              <a:t>ms</a:t>
            </a:r>
            <a:r>
              <a:rPr lang="en-GB" sz="2200" cap="none"/>
              <a:t> for nano Al-MoO</a:t>
            </a:r>
            <a:r>
              <a:rPr lang="en-GB" sz="2200" cap="none" baseline="-25000"/>
              <a:t>3</a:t>
            </a:r>
            <a:r>
              <a:rPr lang="en-GB" sz="2200" cap="none"/>
              <a:t> compositions with an aluminium particle size of 50 nm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61A839-12D2-405F-BE2F-CC6226524B0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035" r="50000" b="72604"/>
          <a:stretch/>
        </p:blipFill>
        <p:spPr>
          <a:xfrm>
            <a:off x="8831208" y="543382"/>
            <a:ext cx="3274449" cy="296481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3B66DF3-4DC6-4254-97CB-CD73148323D7}"/>
              </a:ext>
            </a:extLst>
          </p:cNvPr>
          <p:cNvSpPr txBox="1"/>
          <p:nvPr/>
        </p:nvSpPr>
        <p:spPr>
          <a:xfrm>
            <a:off x="8831208" y="6565355"/>
            <a:ext cx="269938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/>
              <a:t>https://doi.org/10.1039/C8RA04122A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F063D50-526D-4DBF-A083-81D747A99BF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0716"/>
          <a:stretch/>
        </p:blipFill>
        <p:spPr>
          <a:xfrm>
            <a:off x="8846104" y="3739042"/>
            <a:ext cx="3276116" cy="280928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B9C33C4-FD42-4EF6-86F8-9146B0993A88}"/>
              </a:ext>
            </a:extLst>
          </p:cNvPr>
          <p:cNvSpPr txBox="1"/>
          <p:nvPr/>
        </p:nvSpPr>
        <p:spPr>
          <a:xfrm>
            <a:off x="8674755" y="0"/>
            <a:ext cx="3517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CL-20 and RDX </a:t>
            </a:r>
            <a:r>
              <a:rPr lang="en-GB" err="1"/>
              <a:t>nanomixed</a:t>
            </a:r>
            <a:r>
              <a:rPr lang="en-GB"/>
              <a:t> powders</a:t>
            </a:r>
          </a:p>
        </p:txBody>
      </p:sp>
    </p:spTree>
    <p:extLst>
      <p:ext uri="{BB962C8B-B14F-4D97-AF65-F5344CB8AC3E}">
        <p14:creationId xmlns:p14="http://schemas.microsoft.com/office/powerpoint/2010/main" val="3257193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36207-95A5-4D49-9E93-51C7E05F4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452063"/>
            <a:ext cx="11733714" cy="1596177"/>
          </a:xfrm>
        </p:spPr>
        <p:txBody>
          <a:bodyPr/>
          <a:lstStyle/>
          <a:p>
            <a:r>
              <a:rPr lang="en-GB"/>
              <a:t>Insensitive munitions and insensitive high explosives</a:t>
            </a:r>
          </a:p>
        </p:txBody>
      </p:sp>
      <p:pic>
        <p:nvPicPr>
          <p:cNvPr id="1026" name="Picture 2" descr="Insensitive_Test">
            <a:extLst>
              <a:ext uri="{FF2B5EF4-FFF2-40B4-BE49-F238E27FC236}">
                <a16:creationId xmlns:a16="http://schemas.microsoft.com/office/drawing/2014/main" id="{13206133-90DD-4E69-A089-F48A663795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025"/>
          <a:stretch/>
        </p:blipFill>
        <p:spPr bwMode="auto">
          <a:xfrm>
            <a:off x="9179466" y="2192263"/>
            <a:ext cx="3012534" cy="4665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nsensitive_Test">
            <a:extLst>
              <a:ext uri="{FF2B5EF4-FFF2-40B4-BE49-F238E27FC236}">
                <a16:creationId xmlns:a16="http://schemas.microsoft.com/office/drawing/2014/main" id="{BA94C79C-4250-49FB-B0F3-D6A0210A3A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616"/>
          <a:stretch/>
        </p:blipFill>
        <p:spPr bwMode="auto">
          <a:xfrm>
            <a:off x="7906" y="987401"/>
            <a:ext cx="3012534" cy="4535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D3177-692A-4504-872D-11318C5643C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788276" y="869337"/>
            <a:ext cx="6806484" cy="5718884"/>
          </a:xfrm>
        </p:spPr>
        <p:txBody>
          <a:bodyPr>
            <a:noAutofit/>
          </a:bodyPr>
          <a:lstStyle/>
          <a:p>
            <a:r>
              <a:rPr lang="en-GB" sz="2200" cap="none"/>
              <a:t>to improve munitions survivability and safety all new munitions must be capable of withstanding accidents, fires or enemy attack; this can be achieved by using </a:t>
            </a:r>
            <a:r>
              <a:rPr lang="en-GB" sz="2200" b="1" cap="none">
                <a:solidFill>
                  <a:srgbClr val="0070C0"/>
                </a:solidFill>
              </a:rPr>
              <a:t>insensitive munitions</a:t>
            </a:r>
            <a:r>
              <a:rPr lang="en-GB" sz="2200" cap="none"/>
              <a:t>, IMs</a:t>
            </a:r>
          </a:p>
          <a:p>
            <a:r>
              <a:rPr lang="en-GB" sz="2200" cap="none"/>
              <a:t>properties of IMs: </a:t>
            </a:r>
          </a:p>
          <a:p>
            <a:pPr lvl="1"/>
            <a:r>
              <a:rPr lang="en-GB" sz="2000" cap="none"/>
              <a:t>do not detonate under any condition other than its intended use. </a:t>
            </a:r>
          </a:p>
          <a:p>
            <a:pPr lvl="1"/>
            <a:r>
              <a:rPr lang="en-GB" sz="2000" cap="none"/>
              <a:t>do not detonate if struck by fragments from an explosion or hit by a bullet</a:t>
            </a:r>
          </a:p>
          <a:p>
            <a:pPr lvl="1"/>
            <a:r>
              <a:rPr lang="en-GB" sz="2000" cap="none"/>
              <a:t>do not detonate if it is in close proximity to a hit target</a:t>
            </a:r>
          </a:p>
          <a:p>
            <a:pPr lvl="1"/>
            <a:r>
              <a:rPr lang="en-GB" sz="2000" cap="none"/>
              <a:t>in extreme temperatures, the IM will only burn</a:t>
            </a:r>
          </a:p>
          <a:p>
            <a:r>
              <a:rPr lang="en-GB" sz="2200" cap="none"/>
              <a:t>this allows greater numbers of munitions to be packed, handled, stored and transported in smaller containers</a:t>
            </a:r>
          </a:p>
        </p:txBody>
      </p:sp>
    </p:spTree>
    <p:extLst>
      <p:ext uri="{BB962C8B-B14F-4D97-AF65-F5344CB8AC3E}">
        <p14:creationId xmlns:p14="http://schemas.microsoft.com/office/powerpoint/2010/main" val="10787563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C3B8C6B-63CA-4384-8059-2036BE520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2AD53F-CFA1-41FF-9B18-DD5952DB9D2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956" r="37701"/>
          <a:stretch/>
        </p:blipFill>
        <p:spPr>
          <a:xfrm>
            <a:off x="20" y="10"/>
            <a:ext cx="4024741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71B03AA-C0EB-4104-84F8-E1AB8BFBE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47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9C2B723-6C2F-49DE-A429-50BDFD1AD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470B221-E035-4F74-BC83-06703A36E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0925" y="-175846"/>
            <a:ext cx="7575299" cy="1184031"/>
          </a:xfrm>
        </p:spPr>
        <p:txBody>
          <a:bodyPr>
            <a:normAutofit/>
          </a:bodyPr>
          <a:lstStyle/>
          <a:p>
            <a:r>
              <a:rPr lang="en-GB"/>
              <a:t>Explosives and the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C1B0A7-D9E4-4569-B4D6-8E793675A3E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06073" y="762000"/>
            <a:ext cx="8126583" cy="6096000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10000"/>
              </a:lnSpc>
            </a:pPr>
            <a:r>
              <a:rPr lang="en-GB" sz="3100" cap="none"/>
              <a:t>till mid 1980s ways of disposing energetic materials, munitions and propellants included</a:t>
            </a:r>
            <a:r>
              <a:rPr lang="en-GB" sz="2600" cap="none"/>
              <a:t>: </a:t>
            </a:r>
          </a:p>
          <a:p>
            <a:pPr lvl="1">
              <a:lnSpc>
                <a:spcPct val="110000"/>
              </a:lnSpc>
            </a:pPr>
            <a:r>
              <a:rPr lang="en-GB" sz="2400" cap="none"/>
              <a:t>dumping at the sea (banned) or destroying it by open burning and open detonation (increasingly restricted) </a:t>
            </a:r>
          </a:p>
          <a:p>
            <a:pPr>
              <a:lnSpc>
                <a:spcPct val="110000"/>
              </a:lnSpc>
            </a:pPr>
            <a:r>
              <a:rPr lang="en-GB" sz="3100" cap="none"/>
              <a:t>other activities contributing to the contaminating land, soil and water:</a:t>
            </a:r>
          </a:p>
          <a:p>
            <a:pPr lvl="1">
              <a:lnSpc>
                <a:spcPct val="110000"/>
              </a:lnSpc>
            </a:pPr>
            <a:r>
              <a:rPr lang="en-GB" sz="2400" cap="none"/>
              <a:t>manufacturing plants</a:t>
            </a:r>
          </a:p>
          <a:p>
            <a:pPr lvl="1">
              <a:lnSpc>
                <a:spcPct val="110000"/>
              </a:lnSpc>
            </a:pPr>
            <a:r>
              <a:rPr lang="en-GB" sz="2400" cap="none"/>
              <a:t>firing ranges</a:t>
            </a:r>
          </a:p>
          <a:p>
            <a:pPr lvl="1">
              <a:lnSpc>
                <a:spcPct val="110000"/>
              </a:lnSpc>
            </a:pPr>
            <a:r>
              <a:rPr lang="en-GB" sz="2400" cap="none"/>
              <a:t>munitions left in the ground from previous conflicts, </a:t>
            </a:r>
          </a:p>
          <a:p>
            <a:pPr>
              <a:lnSpc>
                <a:spcPct val="110000"/>
              </a:lnSpc>
            </a:pPr>
            <a:r>
              <a:rPr lang="en-GB" sz="3100" cap="none"/>
              <a:t>effect of explosives on environment: </a:t>
            </a:r>
          </a:p>
          <a:p>
            <a:pPr lvl="1">
              <a:lnSpc>
                <a:spcPct val="110000"/>
              </a:lnSpc>
            </a:pPr>
            <a:r>
              <a:rPr lang="en-GB" sz="2400" cap="none"/>
              <a:t>TNT: soluble in water and degrades by photolysis, </a:t>
            </a:r>
          </a:p>
          <a:p>
            <a:pPr lvl="1">
              <a:lnSpc>
                <a:spcPct val="110000"/>
              </a:lnSpc>
            </a:pPr>
            <a:r>
              <a:rPr lang="en-GB" sz="2400" cap="none"/>
              <a:t>RDX and HMX: leach out of the soil to ground water </a:t>
            </a:r>
          </a:p>
          <a:p>
            <a:pPr>
              <a:lnSpc>
                <a:spcPct val="110000"/>
              </a:lnSpc>
            </a:pPr>
            <a:r>
              <a:rPr lang="en-GB" sz="3100" cap="none"/>
              <a:t>legislation to reduce, control and monitor explosive waste:</a:t>
            </a:r>
          </a:p>
          <a:p>
            <a:pPr lvl="1">
              <a:lnSpc>
                <a:spcPct val="110000"/>
              </a:lnSpc>
            </a:pPr>
            <a:r>
              <a:rPr lang="en-GB" sz="2400" b="1" cap="none">
                <a:solidFill>
                  <a:srgbClr val="0070C0"/>
                </a:solidFill>
              </a:rPr>
              <a:t>Water Resources Act</a:t>
            </a:r>
          </a:p>
          <a:p>
            <a:pPr lvl="1">
              <a:lnSpc>
                <a:spcPct val="110000"/>
              </a:lnSpc>
            </a:pPr>
            <a:r>
              <a:rPr lang="en-GB" sz="2400" b="1" cap="none">
                <a:solidFill>
                  <a:srgbClr val="0070C0"/>
                </a:solidFill>
              </a:rPr>
              <a:t>Groundwater Regulation </a:t>
            </a:r>
          </a:p>
          <a:p>
            <a:pPr lvl="1">
              <a:lnSpc>
                <a:spcPct val="110000"/>
              </a:lnSpc>
            </a:pPr>
            <a:r>
              <a:rPr lang="en-GB" sz="2400" b="1" cap="none">
                <a:solidFill>
                  <a:srgbClr val="0070C0"/>
                </a:solidFill>
              </a:rPr>
              <a:t>Environmental Protection Act </a:t>
            </a:r>
          </a:p>
          <a:p>
            <a:pPr>
              <a:lnSpc>
                <a:spcPct val="110000"/>
              </a:lnSpc>
            </a:pPr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21578967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12">
            <a:extLst>
              <a:ext uri="{FF2B5EF4-FFF2-40B4-BE49-F238E27FC236}">
                <a16:creationId xmlns:a16="http://schemas.microsoft.com/office/drawing/2014/main" id="{6E3254AE-C4CD-426D-A6E8-7FA13B0F8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C408ED5-B217-4AED-9869-DA960BC7BC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3457" y="1401384"/>
            <a:ext cx="4770219" cy="3339153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25" name="Picture 14">
            <a:extLst>
              <a:ext uri="{FF2B5EF4-FFF2-40B4-BE49-F238E27FC236}">
                <a16:creationId xmlns:a16="http://schemas.microsoft.com/office/drawing/2014/main" id="{F5C53434-A0C7-4A81-8EB0-D460DAD9B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0FF5B68-AD9D-46D1-B9A6-5F6F4D7B5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867508"/>
          </a:xfrm>
        </p:spPr>
        <p:txBody>
          <a:bodyPr>
            <a:normAutofit/>
          </a:bodyPr>
          <a:lstStyle/>
          <a:p>
            <a:r>
              <a:rPr lang="en-GB"/>
              <a:t>Green explosives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E6D4F-B78E-40E5-B708-C5D17E51B2D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24436" y="1200636"/>
            <a:ext cx="6494585" cy="4227148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sz="2800" cap="none"/>
              <a:t>How to make explosives greener? </a:t>
            </a:r>
          </a:p>
          <a:p>
            <a:pPr lvl="1">
              <a:lnSpc>
                <a:spcPct val="110000"/>
              </a:lnSpc>
            </a:pPr>
            <a:r>
              <a:rPr lang="en-GB" sz="2400" cap="none"/>
              <a:t>use smaller amounts of toxic reagents and solvents </a:t>
            </a:r>
          </a:p>
          <a:p>
            <a:pPr lvl="1">
              <a:lnSpc>
                <a:spcPct val="110000"/>
              </a:lnSpc>
            </a:pPr>
            <a:r>
              <a:rPr lang="en-GB" sz="2400" cap="none"/>
              <a:t>new cleaner chemicals including environmentally friendly solvents (neoteric solvents: ionic liquids, supercritical fluids and)</a:t>
            </a:r>
          </a:p>
          <a:p>
            <a:pPr lvl="2">
              <a:lnSpc>
                <a:spcPct val="110000"/>
              </a:lnSpc>
            </a:pPr>
            <a:r>
              <a:rPr lang="en-GB" sz="2200" cap="none"/>
              <a:t>ionic liquids have been found to significantly improve the selectivity of nitration of aromatic compounds. </a:t>
            </a:r>
          </a:p>
          <a:p>
            <a:pPr lvl="1">
              <a:lnSpc>
                <a:spcPct val="110000"/>
              </a:lnSpc>
            </a:pPr>
            <a:r>
              <a:rPr lang="en-GB" sz="2400" cap="none"/>
              <a:t>recycling the explosives to reduce environmental impact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59D1867-3385-412A-9667-29E2FA997BCB}"/>
              </a:ext>
            </a:extLst>
          </p:cNvPr>
          <p:cNvSpPr txBox="1"/>
          <p:nvPr/>
        </p:nvSpPr>
        <p:spPr>
          <a:xfrm>
            <a:off x="8792307" y="6550222"/>
            <a:ext cx="362243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/>
              <a:t>https://doi.org/10.1016/j.jpcs.2020.109458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4FC82AF-8E3D-40B1-B3F6-683CE7F3E8BF}"/>
              </a:ext>
            </a:extLst>
          </p:cNvPr>
          <p:cNvSpPr txBox="1"/>
          <p:nvPr/>
        </p:nvSpPr>
        <p:spPr>
          <a:xfrm>
            <a:off x="6986322" y="4905080"/>
            <a:ext cx="46844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carbon-free energetic materials (computed data)</a:t>
            </a:r>
          </a:p>
        </p:txBody>
      </p:sp>
    </p:spTree>
    <p:extLst>
      <p:ext uri="{BB962C8B-B14F-4D97-AF65-F5344CB8AC3E}">
        <p14:creationId xmlns:p14="http://schemas.microsoft.com/office/powerpoint/2010/main" val="33126896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077D0-D80C-4BCB-A216-73D1ED9400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9155" y="1579476"/>
            <a:ext cx="5865094" cy="2999560"/>
          </a:xfrm>
        </p:spPr>
        <p:txBody>
          <a:bodyPr>
            <a:noAutofit/>
          </a:bodyPr>
          <a:lstStyle/>
          <a:p>
            <a:r>
              <a:rPr lang="en-US" sz="480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what ethical responsibilities do we have in handling explosive materials?</a:t>
            </a:r>
            <a:endParaRPr lang="en-GB" sz="48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B72D3E-6D0C-4880-B2E5-F7A2C3FC4B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39282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6800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DBACE-E112-4FE4-A23B-590B07618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-124239"/>
            <a:ext cx="10364451" cy="1157909"/>
          </a:xfrm>
        </p:spPr>
        <p:txBody>
          <a:bodyPr/>
          <a:lstStyle/>
          <a:p>
            <a:r>
              <a:rPr lang="en-GB"/>
              <a:t>Analyse a scenario…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A618744-F26B-4957-876F-9E84767A86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34" b="13447"/>
          <a:stretch/>
        </p:blipFill>
        <p:spPr bwMode="auto">
          <a:xfrm>
            <a:off x="0" y="3190940"/>
            <a:ext cx="12196204" cy="3667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9C3E13-BA92-416C-B19D-15BF693AE32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1834" y="950264"/>
            <a:ext cx="5899866" cy="34241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cap="none"/>
              <a:t>Scenario 1: mining operation</a:t>
            </a:r>
          </a:p>
          <a:p>
            <a:pPr marL="0" indent="0">
              <a:buNone/>
            </a:pPr>
            <a:r>
              <a:rPr lang="en-GB" sz="1800" cap="none"/>
              <a:t>A mining company is planning to extract minerals from a deep underground site. The company needs to use explosives to create an efficient blast that allows for easy extraction of minerals.</a:t>
            </a:r>
          </a:p>
          <a:p>
            <a:pPr marL="0" indent="0">
              <a:buNone/>
            </a:pPr>
            <a:r>
              <a:rPr lang="en-GB" sz="1800" cap="none"/>
              <a:t>Analyse and recommend the most suitable explosive type considering safety, efficiency, and cost.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B863D26-9AB6-4914-996F-9E1EDB324F71}"/>
              </a:ext>
            </a:extLst>
          </p:cNvPr>
          <p:cNvSpPr txBox="1">
            <a:spLocks/>
          </p:cNvSpPr>
          <p:nvPr/>
        </p:nvSpPr>
        <p:spPr>
          <a:xfrm>
            <a:off x="6139019" y="963334"/>
            <a:ext cx="5899866" cy="29798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 cap="none"/>
              <a:t>Scenario 2: aerospace propulsion system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800" cap="none">
                <a:solidFill>
                  <a:srgbClr val="0F0F0F"/>
                </a:solidFill>
              </a:rPr>
              <a:t>A</a:t>
            </a:r>
            <a:r>
              <a:rPr lang="en-GB" sz="1800" b="0" i="0" cap="none">
                <a:solidFill>
                  <a:srgbClr val="0F0F0F"/>
                </a:solidFill>
                <a:effectLst/>
              </a:rPr>
              <a:t>n aerospace company is developing a new propulsion system for a space exploration mission. The propulsion system requires an explosive component to provide the necessary thrust.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800" cap="none">
                <a:solidFill>
                  <a:srgbClr val="0F0F0F"/>
                </a:solidFill>
              </a:rPr>
              <a:t>E</a:t>
            </a:r>
            <a:r>
              <a:rPr lang="en-GB" sz="1800" b="0" i="0" cap="none">
                <a:solidFill>
                  <a:srgbClr val="0F0F0F"/>
                </a:solidFill>
                <a:effectLst/>
              </a:rPr>
              <a:t>xamine and recommend the most suitable explosive for the aerospace propulsion system, considering the unique challenges of space environments.</a:t>
            </a:r>
            <a:endParaRPr lang="en-GB" sz="1800" cap="none"/>
          </a:p>
        </p:txBody>
      </p:sp>
    </p:spTree>
    <p:extLst>
      <p:ext uri="{BB962C8B-B14F-4D97-AF65-F5344CB8AC3E}">
        <p14:creationId xmlns:p14="http://schemas.microsoft.com/office/powerpoint/2010/main" val="6143194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E3B01-A8B4-42B9-A4A1-FF1E5A0CB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-76074"/>
            <a:ext cx="10364451" cy="972890"/>
          </a:xfrm>
        </p:spPr>
        <p:txBody>
          <a:bodyPr/>
          <a:lstStyle/>
          <a:p>
            <a:r>
              <a:rPr lang="en-GB"/>
              <a:t>conclusions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79C35D0-975B-4643-800F-FEBFC0B7A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62707" y="1980101"/>
            <a:ext cx="10363200" cy="342423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cap="none"/>
              <a:t>We discussed  recent innovations in explosive technology</a:t>
            </a:r>
          </a:p>
          <a:p>
            <a:pPr lvl="1">
              <a:lnSpc>
                <a:spcPct val="150000"/>
              </a:lnSpc>
            </a:pPr>
            <a:r>
              <a:rPr lang="en-GB" sz="2400" cap="none"/>
              <a:t>Co-crystallisation and nano explosives</a:t>
            </a:r>
          </a:p>
          <a:p>
            <a:pPr>
              <a:lnSpc>
                <a:spcPct val="150000"/>
              </a:lnSpc>
            </a:pPr>
            <a:r>
              <a:rPr lang="en-GB" sz="2400" cap="none"/>
              <a:t>Analysed solutions to improve safety (insensitive munitions) and minimise environmental impact (green explosives)</a:t>
            </a:r>
          </a:p>
          <a:p>
            <a:pPr lvl="1"/>
            <a:endParaRPr lang="en-GB" sz="2400" cap="none"/>
          </a:p>
        </p:txBody>
      </p:sp>
    </p:spTree>
    <p:extLst>
      <p:ext uri="{BB962C8B-B14F-4D97-AF65-F5344CB8AC3E}">
        <p14:creationId xmlns:p14="http://schemas.microsoft.com/office/powerpoint/2010/main" val="37838491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96D68-A033-4221-9C6E-B8FDF250A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993531"/>
          </a:xfrm>
        </p:spPr>
        <p:txBody>
          <a:bodyPr/>
          <a:lstStyle/>
          <a:p>
            <a:r>
              <a:rPr lang="en-GB"/>
              <a:t>FEEDBACK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9144B24-2807-4646-A015-7FC96CF61B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4169" y="866783"/>
            <a:ext cx="10103662" cy="5901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2501929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1094</Words>
  <Application>Microsoft Office PowerPoint</Application>
  <PresentationFormat>Widescreen</PresentationFormat>
  <Paragraphs>143</Paragraphs>
  <Slides>17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Times New Roman</vt:lpstr>
      <vt:lpstr>Tw Cen MT</vt:lpstr>
      <vt:lpstr>Droplet</vt:lpstr>
      <vt:lpstr>Current developments in OME materials</vt:lpstr>
      <vt:lpstr>why and what new developments are needed? </vt:lpstr>
      <vt:lpstr>LEARNING OUTCOMES</vt:lpstr>
      <vt:lpstr>Historical background</vt:lpstr>
      <vt:lpstr>Development of commercial explosives</vt:lpstr>
      <vt:lpstr>Development of military explosives</vt:lpstr>
      <vt:lpstr>Recent developments</vt:lpstr>
      <vt:lpstr>Recent developments</vt:lpstr>
      <vt:lpstr>Co-crystallisation</vt:lpstr>
      <vt:lpstr>Nano explosives</vt:lpstr>
      <vt:lpstr>Insensitive munitions and insensitive high explosives</vt:lpstr>
      <vt:lpstr>Explosives and the environment</vt:lpstr>
      <vt:lpstr>Green explosives</vt:lpstr>
      <vt:lpstr>what ethical responsibilities do we have in handling explosive materials?</vt:lpstr>
      <vt:lpstr>Analyse a scenario…</vt:lpstr>
      <vt:lpstr>conclusions</vt:lpstr>
      <vt:lpstr>FEEDBACK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Current developments in OME materials</dc:title>
  <dc:creator>Ewa Kazimierska</dc:creator>
  <cp:lastModifiedBy>Ewa Kazimierska</cp:lastModifiedBy>
  <cp:revision>2</cp:revision>
  <dcterms:created xsi:type="dcterms:W3CDTF">2023-11-18T11:07:54Z</dcterms:created>
  <dcterms:modified xsi:type="dcterms:W3CDTF">2023-11-23T13:47:57Z</dcterms:modified>
</cp:coreProperties>
</file>