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notesMasterIdLst>
    <p:notesMasterId r:id="rId13"/>
  </p:notesMasterIdLst>
  <p:sldIdLst>
    <p:sldId id="256" r:id="rId2"/>
    <p:sldId id="257" r:id="rId3"/>
    <p:sldId id="258" r:id="rId4"/>
    <p:sldId id="262" r:id="rId5"/>
    <p:sldId id="263" r:id="rId6"/>
    <p:sldId id="265" r:id="rId7"/>
    <p:sldId id="270" r:id="rId8"/>
    <p:sldId id="268" r:id="rId9"/>
    <p:sldId id="269" r:id="rId10"/>
    <p:sldId id="259" r:id="rId11"/>
    <p:sldId id="261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044" autoAdjust="0"/>
    <p:restoredTop sz="94660"/>
  </p:normalViewPr>
  <p:slideViewPr>
    <p:cSldViewPr snapToGrid="0">
      <p:cViewPr varScale="1">
        <p:scale>
          <a:sx n="72" d="100"/>
          <a:sy n="72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2C0106B-0FAD-46CC-B309-6CBDAFA4F3C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92FA605-23D9-4D13-BB5B-D3F58E7204CB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D8C5F3-843C-4635-9ABF-3497774D2871}" type="datetimeFigureOut">
              <a:rPr lang="en-GB" smtClean="0"/>
              <a:t>07/01/2018</a:t>
            </a:fld>
            <a:endParaRPr lang="en-GB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E2E01E23-A8AC-44D0-B0FA-FB92FD744B1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988FBDE7-ADBB-4DCC-964B-20C5D9E4A7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CA2B8F-8ECF-4582-A432-5B8348916E27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053E83-6A93-4CC1-89A5-FA77792B6C2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1E9664-C1D7-494B-B3BC-D2004E85E1AB}" type="slidenum">
              <a:rPr lang="en-GB" smtClean="0"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A37AF-1C8A-4B02-8855-519F1DE49DEC}" type="datetime1">
              <a:rPr lang="en-GB" smtClean="0"/>
              <a:t>07/01/2018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7A12-043A-49A8-A2CA-AFC690B4798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35758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8FC41-C429-467E-B9B9-FD3F0C33D028}" type="datetime1">
              <a:rPr lang="en-GB" smtClean="0"/>
              <a:t>07/01/2018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7A12-043A-49A8-A2CA-AFC690B4798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05909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DD64A-560C-4334-803E-88EDAF92C7EE}" type="datetime1">
              <a:rPr lang="en-GB" smtClean="0"/>
              <a:t>07/01/2018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7A12-043A-49A8-A2CA-AFC690B4798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104602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F870D-33A0-4B13-98A3-140B46050224}" type="datetime1">
              <a:rPr lang="en-GB" smtClean="0"/>
              <a:t>07/01/2018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7A12-043A-49A8-A2CA-AFC690B4798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577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C8F9A-9A39-4E05-8297-F0193975B755}" type="datetime1">
              <a:rPr lang="en-GB" smtClean="0"/>
              <a:t>07/01/2018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7A12-043A-49A8-A2CA-AFC690B4798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11605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0103D-FFD1-4244-A87B-0DEF4B111C3C}" type="datetime1">
              <a:rPr lang="en-GB" smtClean="0"/>
              <a:t>07/01/2018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7A12-043A-49A8-A2CA-AFC690B4798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8479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133AF-A98F-47A9-89EB-090FBE682CA7}" type="datetime1">
              <a:rPr lang="en-GB" smtClean="0"/>
              <a:t>07/01/2018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7A12-043A-49A8-A2CA-AFC690B4798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9235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6BCAC-33AB-420C-9BEC-1B85AED64C93}" type="datetime1">
              <a:rPr lang="en-GB" smtClean="0"/>
              <a:t>07/01/2018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7A12-043A-49A8-A2CA-AFC690B4798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65870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84F21-DFA6-4DF6-9696-DC72DE628B99}" type="datetime1">
              <a:rPr lang="en-GB" smtClean="0"/>
              <a:t>07/01/2018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7A12-043A-49A8-A2CA-AFC690B4798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0739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DC1C1-4179-498A-9316-428610A4FE2F}" type="datetime1">
              <a:rPr lang="en-GB" smtClean="0"/>
              <a:t>07/01/2018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7A12-043A-49A8-A2CA-AFC690B4798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76511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8FE0E-79FD-4D6A-85BC-4C70209AB0A1}" type="datetime1">
              <a:rPr lang="en-GB" smtClean="0"/>
              <a:t>07/01/2018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7A12-043A-49A8-A2CA-AFC690B4798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78170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2DF6A-FA8F-45E0-B583-04AD01676A21}" type="datetime1">
              <a:rPr lang="en-GB" smtClean="0"/>
              <a:t>07/01/2018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7A12-043A-49A8-A2CA-AFC690B4798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494302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C9A55-3215-4CF0-A718-A8526A39DB39}" type="datetime1">
              <a:rPr lang="en-GB" smtClean="0"/>
              <a:t>07/01/2018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7A12-043A-49A8-A2CA-AFC690B4798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33587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861EB-F50B-4782-96C4-B68DDF6C504C}" type="datetime1">
              <a:rPr lang="en-GB" smtClean="0"/>
              <a:t>07/01/2018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7A12-043A-49A8-A2CA-AFC690B4798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555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16E2A-7FE8-4E7F-AE9D-6153B6E0D9BB}" type="datetime1">
              <a:rPr lang="en-GB" smtClean="0"/>
              <a:t>07/01/2018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7A12-043A-49A8-A2CA-AFC690B4798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60339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D0EB6-4514-4E75-AEC4-9BB965C4D5DB}" type="datetime1">
              <a:rPr lang="en-GB" smtClean="0"/>
              <a:t>07/01/2018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7A12-043A-49A8-A2CA-AFC690B4798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91341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DEE9B-0B26-4F16-9CFD-59B0DAEDFECD}" type="datetime1">
              <a:rPr lang="en-GB" smtClean="0"/>
              <a:t>07/01/2018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7A12-043A-49A8-A2CA-AFC690B4798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98899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C4822F-C798-4DA4-A368-C0005D16DE10}" type="datetime1">
              <a:rPr lang="en-GB" smtClean="0"/>
              <a:t>07/01/2018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817A12-043A-49A8-A2CA-AFC690B4798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89523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  <p:sldLayoutId id="2147483852" r:id="rId12"/>
    <p:sldLayoutId id="2147483853" r:id="rId13"/>
    <p:sldLayoutId id="2147483854" r:id="rId14"/>
    <p:sldLayoutId id="2147483855" r:id="rId15"/>
    <p:sldLayoutId id="2147483856" r:id="rId16"/>
    <p:sldLayoutId id="2147483857" r:id="rId17"/>
  </p:sldLayoutIdLst>
  <p:hf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humanrightscommission.vic.gov.au/discrimination/discrimination/types-of-discrimination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isabilitynottinghamshire.org.uk/about/social-model-vs-medical-model-of-disability/" TargetMode="External"/><Relationship Id="rId2" Type="http://schemas.openxmlformats.org/officeDocument/2006/relationships/hyperlink" Target="https://www.thoughtco.com/agency-definition-3026036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humanrightscommission.vic.gov.au/the-law/equal-opportunity-act" TargetMode="External"/><Relationship Id="rId4" Type="http://schemas.openxmlformats.org/officeDocument/2006/relationships/hyperlink" Target="https://www.gov.uk/definition-of-disability-under-equality-act-201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C19822-8B93-4707-85D2-68A93B77562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INDIVIDUALS AND  GROUPS IN SOCIETY</a:t>
            </a:r>
            <a:br>
              <a:rPr lang="en-GB" dirty="0"/>
            </a:br>
            <a:r>
              <a:rPr lang="en-GB" dirty="0"/>
              <a:t>sjsi5018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648C69-EAC0-4B43-A1D3-4149CCB71CE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1600563</a:t>
            </a:r>
          </a:p>
          <a:p>
            <a:r>
              <a:rPr lang="en-GB" dirty="0"/>
              <a:t>Alicia Walton </a:t>
            </a:r>
          </a:p>
          <a:p>
            <a:r>
              <a:rPr lang="en-GB" dirty="0"/>
              <a:t>Assessment 2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59E821-B634-4A6A-AB92-0CF27F91A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7A12-043A-49A8-A2CA-AFC690B47983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82010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3C1ACF-34E8-47EE-8CBB-8C0FCA8763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98E0BF-8C6F-4321-BBAC-8882DE966D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/>
              <a:t>Through examining both positive and negative aspects of labelling theory critically explore why society deems it necessary to use the following labels.</a:t>
            </a:r>
          </a:p>
          <a:p>
            <a:pPr marL="0" indent="0" algn="ctr">
              <a:buNone/>
            </a:pPr>
            <a:r>
              <a:rPr lang="en-GB" b="1" dirty="0">
                <a:solidFill>
                  <a:schemeClr val="tx2">
                    <a:lumMod val="75000"/>
                  </a:schemeClr>
                </a:solidFill>
              </a:rPr>
              <a:t>DISABILITY</a:t>
            </a:r>
          </a:p>
          <a:p>
            <a:r>
              <a:rPr lang="en-GB" dirty="0"/>
              <a:t>Labelling theory – positives and negatives</a:t>
            </a:r>
          </a:p>
          <a:p>
            <a:r>
              <a:rPr lang="en-GB" dirty="0"/>
              <a:t>Inequality for disabled people</a:t>
            </a:r>
          </a:p>
          <a:p>
            <a:r>
              <a:rPr lang="en-GB" dirty="0"/>
              <a:t>Social and medical models of disability</a:t>
            </a:r>
          </a:p>
          <a:p>
            <a:r>
              <a:rPr lang="en-GB" dirty="0"/>
              <a:t>How people with disabilities and represented in society</a:t>
            </a:r>
          </a:p>
          <a:p>
            <a:r>
              <a:rPr lang="en-GB" dirty="0"/>
              <a:t>Identity and autonomy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07A06A-4426-489C-9D14-0A20DFC5CA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7A12-043A-49A8-A2CA-AFC690B47983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2605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A4CC2B-EAC6-48EC-A48D-C922BE266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Labelling 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7D7769-05C3-4B8C-9F16-A7C3D2A85B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Interactionist approach to deviance</a:t>
            </a:r>
          </a:p>
          <a:p>
            <a:r>
              <a:rPr lang="en-GB" dirty="0"/>
              <a:t>Deviant identities</a:t>
            </a:r>
          </a:p>
          <a:p>
            <a:r>
              <a:rPr lang="en-GB" dirty="0"/>
              <a:t>Marijuana smokers</a:t>
            </a:r>
          </a:p>
          <a:p>
            <a:r>
              <a:rPr lang="en-GB" dirty="0"/>
              <a:t>Self-identity</a:t>
            </a:r>
          </a:p>
          <a:p>
            <a:r>
              <a:rPr lang="en-GB" dirty="0"/>
              <a:t>Primary deviance</a:t>
            </a:r>
          </a:p>
          <a:p>
            <a:r>
              <a:rPr lang="en-GB" dirty="0"/>
              <a:t>Secondary Deviance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C167A0-32A2-42D1-A99F-9FCEA53A41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7A12-043A-49A8-A2CA-AFC690B47983}" type="slidenum">
              <a:rPr lang="en-GB" smtClean="0"/>
              <a:t>3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39BF4C8-61A2-4C56-AC83-66D3607D3F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(Giddens and Sutton, 2013)</a:t>
            </a:r>
          </a:p>
        </p:txBody>
      </p:sp>
    </p:spTree>
    <p:extLst>
      <p:ext uri="{BB962C8B-B14F-4D97-AF65-F5344CB8AC3E}">
        <p14:creationId xmlns:p14="http://schemas.microsoft.com/office/powerpoint/2010/main" val="1780158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B00413-533B-4119-BC2B-274F1566AD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Positive aspects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867FE1-CBFC-47B7-934B-872BF8E11B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Early 1940s to 1970s</a:t>
            </a:r>
          </a:p>
          <a:p>
            <a:r>
              <a:rPr lang="en-GB" dirty="0"/>
              <a:t>Support available</a:t>
            </a:r>
          </a:p>
          <a:p>
            <a:r>
              <a:rPr lang="en-GB" dirty="0"/>
              <a:t>Funding</a:t>
            </a:r>
          </a:p>
          <a:p>
            <a:r>
              <a:rPr lang="en-GB" dirty="0"/>
              <a:t>Professionals communicating</a:t>
            </a:r>
          </a:p>
          <a:p>
            <a:r>
              <a:rPr lang="en-GB" dirty="0"/>
              <a:t>Behaviours</a:t>
            </a:r>
          </a:p>
          <a:p>
            <a:r>
              <a:rPr lang="en-GB" dirty="0"/>
              <a:t>Development of support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F246AA-5164-44E9-A204-9996A67680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7A12-043A-49A8-A2CA-AFC690B47983}" type="slidenum">
              <a:rPr lang="en-GB" smtClean="0"/>
              <a:t>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68AFB5-93CB-44DB-BC81-1F376ACE71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(Henley, Ramsey and Algozzine, 2009)</a:t>
            </a:r>
          </a:p>
        </p:txBody>
      </p:sp>
    </p:spTree>
    <p:extLst>
      <p:ext uri="{BB962C8B-B14F-4D97-AF65-F5344CB8AC3E}">
        <p14:creationId xmlns:p14="http://schemas.microsoft.com/office/powerpoint/2010/main" val="31777733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87E48B-B65F-42E0-9B72-70E07EF0A0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Negative aspects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A86DE2-9BA1-4FE8-9E46-C3495B2BBD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Labels stick</a:t>
            </a:r>
          </a:p>
          <a:p>
            <a:r>
              <a:rPr lang="en-GB" dirty="0"/>
              <a:t>Stigma</a:t>
            </a:r>
          </a:p>
          <a:p>
            <a:r>
              <a:rPr lang="en-GB" dirty="0"/>
              <a:t>Behaviours</a:t>
            </a:r>
          </a:p>
          <a:p>
            <a:r>
              <a:rPr lang="en-GB" dirty="0"/>
              <a:t>Misinterpretation of abilities</a:t>
            </a:r>
          </a:p>
          <a:p>
            <a:r>
              <a:rPr lang="en-GB" dirty="0"/>
              <a:t>No support without labels</a:t>
            </a:r>
          </a:p>
          <a:p>
            <a:r>
              <a:rPr lang="en-GB" dirty="0"/>
              <a:t>Blaming parents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93EEE9-0F50-4D2E-8428-477A81337A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7A12-043A-49A8-A2CA-AFC690B47983}" type="slidenum">
              <a:rPr lang="en-GB" smtClean="0"/>
              <a:t>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411C89-684A-4F85-8FBD-64F34A30E6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(Henley, Ramsey, Algozzine, 2009)</a:t>
            </a:r>
          </a:p>
        </p:txBody>
      </p:sp>
    </p:spTree>
    <p:extLst>
      <p:ext uri="{BB962C8B-B14F-4D97-AF65-F5344CB8AC3E}">
        <p14:creationId xmlns:p14="http://schemas.microsoft.com/office/powerpoint/2010/main" val="39255119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BA8A05-0A86-4403-9F98-CB363E19BA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inequality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0F6AA3-3DAB-4A75-9836-AFB100B986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pPr marL="0" indent="0" algn="ctr">
              <a:buNone/>
            </a:pPr>
            <a:r>
              <a:rPr lang="en-GB" dirty="0">
                <a:effectLst/>
              </a:rPr>
              <a:t>‘You’re disabled under the Equality Act 2010 if you have a physical or mental impairment that has a ‘substantial’ and ‘long-term’ negative effect on your ability to do normal daily activities’.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FE1F7A-5179-4FDC-BFB5-5F400BD59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7A12-043A-49A8-A2CA-AFC690B47983}" type="slidenum">
              <a:rPr lang="en-GB" smtClean="0"/>
              <a:t>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71E73D-8092-4EF3-A1DB-0EC46F553D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(Gov, no date)</a:t>
            </a:r>
          </a:p>
        </p:txBody>
      </p:sp>
    </p:spTree>
    <p:extLst>
      <p:ext uri="{BB962C8B-B14F-4D97-AF65-F5344CB8AC3E}">
        <p14:creationId xmlns:p14="http://schemas.microsoft.com/office/powerpoint/2010/main" val="29525556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5F2356-460B-4D9C-9E3D-66FA05D65B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Social and medical models of disability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E50317-8D33-43F8-81F0-26648EA85C1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Social Model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5A214D-2DEB-4E9F-86BB-B7D8A084CD86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How society is organised</a:t>
            </a:r>
          </a:p>
          <a:p>
            <a:r>
              <a:rPr lang="en-GB" dirty="0"/>
              <a:t>Removing barriers</a:t>
            </a:r>
          </a:p>
          <a:p>
            <a:r>
              <a:rPr lang="en-GB" dirty="0"/>
              <a:t>Equality</a:t>
            </a:r>
          </a:p>
          <a:p>
            <a:r>
              <a:rPr lang="en-GB" dirty="0"/>
              <a:t>Changing attitudes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1A0C9FE-9D20-4A90-87C6-0AB718AB928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/>
              <a:t>Medical Model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4B2BAD2-9BE5-4257-B61B-61C781E9B699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GB" dirty="0"/>
              <a:t>Disabled by impairment</a:t>
            </a:r>
          </a:p>
          <a:p>
            <a:r>
              <a:rPr lang="en-GB" dirty="0"/>
              <a:t>Fixed or changed</a:t>
            </a:r>
          </a:p>
          <a:p>
            <a:r>
              <a:rPr lang="en-GB" dirty="0"/>
              <a:t>Loss of independence, choice and control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2BCDF4-9313-48CA-9572-7E7C941B20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7A12-043A-49A8-A2CA-AFC690B47983}" type="slidenum">
              <a:rPr lang="en-GB" smtClean="0"/>
              <a:t>7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CB66CFC-5E2C-43F1-A30B-02087988F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(Disability Nottinghamshire, 2018)</a:t>
            </a:r>
          </a:p>
        </p:txBody>
      </p:sp>
    </p:spTree>
    <p:extLst>
      <p:ext uri="{BB962C8B-B14F-4D97-AF65-F5344CB8AC3E}">
        <p14:creationId xmlns:p14="http://schemas.microsoft.com/office/powerpoint/2010/main" val="11369249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EC37BC-6C3E-45CA-A369-005D045E71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people with disabilities are represented in society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333BE9-AA6B-4369-A547-F2B07D878D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r>
              <a:rPr lang="en-GB" dirty="0">
                <a:effectLst/>
              </a:rPr>
              <a:t>‘It is still against the law under the </a:t>
            </a:r>
            <a:r>
              <a:rPr lang="en-GB" i="1" dirty="0">
                <a:effectLst/>
              </a:rPr>
              <a:t>Equal Opportunity Act 2010</a:t>
            </a:r>
            <a:r>
              <a:rPr lang="en-GB" dirty="0">
                <a:effectLst/>
              </a:rPr>
              <a:t> to discriminate against a person on the </a:t>
            </a:r>
            <a:r>
              <a:rPr lang="en-GB" dirty="0">
                <a:effectLst/>
                <a:hlinkClick r:id="rId2"/>
              </a:rPr>
              <a:t>personal characteristics</a:t>
            </a:r>
            <a:r>
              <a:rPr lang="en-GB" dirty="0">
                <a:effectLst/>
              </a:rPr>
              <a:t> listed in the </a:t>
            </a:r>
            <a:r>
              <a:rPr lang="en-GB" i="1" dirty="0">
                <a:effectLst/>
              </a:rPr>
              <a:t>Equal Opportunity Act 1995’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8A67BD-C01B-4644-B160-D05B84F0CA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7A12-043A-49A8-A2CA-AFC690B47983}" type="slidenum">
              <a:rPr lang="en-GB" smtClean="0"/>
              <a:t>8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AC4324-0873-470A-9D6B-446C759BF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(Human Rights Commission, no date)</a:t>
            </a:r>
          </a:p>
        </p:txBody>
      </p:sp>
    </p:spTree>
    <p:extLst>
      <p:ext uri="{BB962C8B-B14F-4D97-AF65-F5344CB8AC3E}">
        <p14:creationId xmlns:p14="http://schemas.microsoft.com/office/powerpoint/2010/main" val="31248770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1B14B1-5B67-4A44-92E9-8DCE9F49B1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Identity and autonomy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CF1C3F-D185-4952-B7A6-6B730796AE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Agency is thoughts and actions which are taken by people who express individual power.</a:t>
            </a:r>
          </a:p>
          <a:p>
            <a:endParaRPr lang="en-GB" dirty="0"/>
          </a:p>
          <a:p>
            <a:r>
              <a:rPr lang="en-GB" dirty="0"/>
              <a:t>‘Structure  is a complex and interconnected set of social forces, relationships, institutions and elements of social structure which work together to shape the thought, behaviour, experiences, choices and overall life courses of people’.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605CFF-AB87-4874-8587-D8274D60D6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7A12-043A-49A8-A2CA-AFC690B47983}" type="slidenum">
              <a:rPr lang="en-GB" smtClean="0"/>
              <a:t>9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099CB9-8FE5-4FD7-BAAC-E918313A99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(Cole, 2017)</a:t>
            </a:r>
          </a:p>
        </p:txBody>
      </p:sp>
    </p:spTree>
    <p:extLst>
      <p:ext uri="{BB962C8B-B14F-4D97-AF65-F5344CB8AC3E}">
        <p14:creationId xmlns:p14="http://schemas.microsoft.com/office/powerpoint/2010/main" val="34859191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6F0950-F470-4F48-97FF-A3C5C7A68C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28FA87-5601-4050-B959-432E0A310B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Labelling theory</a:t>
            </a:r>
          </a:p>
          <a:p>
            <a:r>
              <a:rPr lang="en-GB" dirty="0"/>
              <a:t>Positives and negatives of labelling theory</a:t>
            </a:r>
          </a:p>
          <a:p>
            <a:r>
              <a:rPr lang="en-GB" dirty="0"/>
              <a:t>Inequalities people with disabilities face</a:t>
            </a:r>
          </a:p>
          <a:p>
            <a:r>
              <a:rPr lang="en-GB" dirty="0"/>
              <a:t>Social and medical models of disability</a:t>
            </a:r>
          </a:p>
          <a:p>
            <a:r>
              <a:rPr lang="en-GB" dirty="0"/>
              <a:t>How people with a disability are represented in society</a:t>
            </a:r>
          </a:p>
          <a:p>
            <a:r>
              <a:rPr lang="en-GB" dirty="0"/>
              <a:t>Identity and autonomy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FCD5DF-3B88-4440-8A93-F57D760B0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7A12-043A-49A8-A2CA-AFC690B47983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44357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F500C8-E282-4922-A1D5-5A6A8DA689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91EA1C-1DE4-4075-B1E8-037322BAA2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>
                <a:effectLst/>
              </a:rPr>
              <a:t>Cole, N. (2017) </a:t>
            </a:r>
            <a:r>
              <a:rPr lang="en-GB" i="1" dirty="0">
                <a:effectLst/>
              </a:rPr>
              <a:t>Agency. </a:t>
            </a:r>
            <a:r>
              <a:rPr lang="en-GB" u="sng" dirty="0">
                <a:effectLst/>
                <a:hlinkClick r:id="rId2"/>
              </a:rPr>
              <a:t>https://www.thoughtco.com/agency-definition-3026036</a:t>
            </a:r>
            <a:r>
              <a:rPr lang="en-GB" dirty="0">
                <a:effectLst/>
              </a:rPr>
              <a:t> (Accessed on 7th January 2018).</a:t>
            </a:r>
          </a:p>
          <a:p>
            <a:pPr marL="0" indent="0">
              <a:buNone/>
            </a:pPr>
            <a:r>
              <a:rPr lang="en-GB" dirty="0">
                <a:effectLst/>
              </a:rPr>
              <a:t>Disability Nottinghamshire. (2018) </a:t>
            </a:r>
            <a:r>
              <a:rPr lang="en-GB" i="1" dirty="0">
                <a:effectLst/>
              </a:rPr>
              <a:t>The Social Model vs the Medical Model of Disability. </a:t>
            </a:r>
            <a:r>
              <a:rPr lang="en-GB" i="1" u="sng" dirty="0">
                <a:effectLst/>
                <a:hlinkClick r:id="rId3"/>
              </a:rPr>
              <a:t>http://www.disabilitynottinghamshire.org.uk/about/social-model-vs-medical-model-of-disability/</a:t>
            </a:r>
            <a:r>
              <a:rPr lang="en-GB" i="1" dirty="0">
                <a:effectLst/>
              </a:rPr>
              <a:t> (Accessed on 7</a:t>
            </a:r>
            <a:r>
              <a:rPr lang="en-GB" i="1" baseline="30000" dirty="0">
                <a:effectLst/>
              </a:rPr>
              <a:t>th</a:t>
            </a:r>
            <a:r>
              <a:rPr lang="en-GB" i="1" dirty="0">
                <a:effectLst/>
              </a:rPr>
              <a:t> January 2018).</a:t>
            </a:r>
            <a:endParaRPr lang="en-GB" dirty="0">
              <a:effectLst/>
            </a:endParaRPr>
          </a:p>
          <a:p>
            <a:pPr marL="0" indent="0">
              <a:buNone/>
            </a:pPr>
            <a:r>
              <a:rPr lang="en-GB" dirty="0">
                <a:effectLst/>
              </a:rPr>
              <a:t>Giddens, A., Sutton, P. (2013) </a:t>
            </a:r>
            <a:r>
              <a:rPr lang="en-GB" i="1" dirty="0">
                <a:effectLst/>
              </a:rPr>
              <a:t>Sociology.</a:t>
            </a:r>
            <a:r>
              <a:rPr lang="en-GB" dirty="0">
                <a:effectLst/>
              </a:rPr>
              <a:t> 7</a:t>
            </a:r>
            <a:r>
              <a:rPr lang="en-GB" baseline="30000" dirty="0">
                <a:effectLst/>
              </a:rPr>
              <a:t>th</a:t>
            </a:r>
            <a:r>
              <a:rPr lang="en-GB" dirty="0">
                <a:effectLst/>
              </a:rPr>
              <a:t> edn. Cambridge: Polity Press.</a:t>
            </a:r>
          </a:p>
          <a:p>
            <a:pPr marL="0" indent="0">
              <a:buNone/>
            </a:pPr>
            <a:r>
              <a:rPr lang="en-GB" dirty="0">
                <a:effectLst/>
              </a:rPr>
              <a:t>Gov. (no date) </a:t>
            </a:r>
            <a:r>
              <a:rPr lang="en-GB" i="1" dirty="0">
                <a:effectLst/>
              </a:rPr>
              <a:t>Definition of Disability Under the Equality Act 2010.</a:t>
            </a:r>
            <a:r>
              <a:rPr lang="en-GB" dirty="0">
                <a:effectLst/>
              </a:rPr>
              <a:t> </a:t>
            </a:r>
            <a:r>
              <a:rPr lang="en-GB" u="sng" dirty="0">
                <a:effectLst/>
                <a:hlinkClick r:id="rId4"/>
              </a:rPr>
              <a:t>https://www.gov.uk/definition-of-disability-under-equality-act-2010</a:t>
            </a:r>
            <a:r>
              <a:rPr lang="en-GB" dirty="0">
                <a:effectLst/>
              </a:rPr>
              <a:t> (Accessed on 7th January 2017).</a:t>
            </a:r>
          </a:p>
          <a:p>
            <a:pPr marL="0" indent="0">
              <a:buNone/>
            </a:pPr>
            <a:r>
              <a:rPr lang="en-GB" dirty="0">
                <a:effectLst/>
              </a:rPr>
              <a:t>Henley, M., Ramsey, R., Algozzine, R. (2009) </a:t>
            </a:r>
            <a:r>
              <a:rPr lang="en-GB" i="1" dirty="0">
                <a:effectLst/>
              </a:rPr>
              <a:t>Characteristics of and Strategies for Teaching Students with Mild Disabilities.</a:t>
            </a:r>
            <a:r>
              <a:rPr lang="en-GB" dirty="0">
                <a:effectLst/>
              </a:rPr>
              <a:t> UK: Pearson Education.</a:t>
            </a:r>
          </a:p>
          <a:p>
            <a:pPr marL="0" indent="0">
              <a:buNone/>
            </a:pPr>
            <a:r>
              <a:rPr lang="en-GB" dirty="0">
                <a:effectLst/>
              </a:rPr>
              <a:t>Human Rights Commission. (no date) </a:t>
            </a:r>
            <a:r>
              <a:rPr lang="en-GB" i="1" dirty="0">
                <a:effectLst/>
              </a:rPr>
              <a:t>The Equal Opportunity Act 2010. </a:t>
            </a:r>
            <a:r>
              <a:rPr lang="en-GB" i="1" u="sng" dirty="0">
                <a:effectLst/>
                <a:hlinkClick r:id="rId5"/>
              </a:rPr>
              <a:t>https://www.humanrightscommission.vic.gov.au/the-law/equal-opportunity-act</a:t>
            </a:r>
            <a:r>
              <a:rPr lang="en-GB" i="1" dirty="0">
                <a:effectLst/>
              </a:rPr>
              <a:t> (Accessed on 7th January 2018).</a:t>
            </a:r>
            <a:endParaRPr lang="en-GB" dirty="0">
              <a:effectLst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8C32C3-908A-4F65-A8FF-495FFA09BC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7A12-043A-49A8-A2CA-AFC690B47983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68883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Damask</Template>
  <TotalTime>3874</TotalTime>
  <Words>549</Words>
  <Application>Microsoft Office PowerPoint</Application>
  <PresentationFormat>Widescreen</PresentationFormat>
  <Paragraphs>87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Bookman Old Style</vt:lpstr>
      <vt:lpstr>Calibri</vt:lpstr>
      <vt:lpstr>Rockwell</vt:lpstr>
      <vt:lpstr>Damask</vt:lpstr>
      <vt:lpstr>INDIVIDUALS AND  GROUPS IN SOCIETY sjsi5018</vt:lpstr>
      <vt:lpstr>Introduction</vt:lpstr>
      <vt:lpstr>Labelling theory</vt:lpstr>
      <vt:lpstr>Positive aspects</vt:lpstr>
      <vt:lpstr>Negative aspects</vt:lpstr>
      <vt:lpstr>inequality</vt:lpstr>
      <vt:lpstr>Social and medical models of disability</vt:lpstr>
      <vt:lpstr>How people with disabilities are represented in society</vt:lpstr>
      <vt:lpstr>Identity and autonomy</vt:lpstr>
      <vt:lpstr>conclusion</vt:lpstr>
      <vt:lpstr>Reference list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INDIVIDDUALS AND GROUPS IN SOCIETY sjsi5018</dc:title>
  <dc:creator>Alicia Walton (1600563)</dc:creator>
  <cp:lastModifiedBy>Alicia Walton (1600563)</cp:lastModifiedBy>
  <cp:revision>24</cp:revision>
  <dcterms:created xsi:type="dcterms:W3CDTF">2018-01-05T21:50:04Z</dcterms:created>
  <dcterms:modified xsi:type="dcterms:W3CDTF">2018-01-08T14:32:50Z</dcterms:modified>
</cp:coreProperties>
</file>