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90" r:id="rId1"/>
  </p:sld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62" r:id="rId13"/>
    <p:sldId id="257" r:id="rId14"/>
    <p:sldId id="258" r:id="rId15"/>
    <p:sldId id="259" r:id="rId16"/>
    <p:sldId id="260" r:id="rId17"/>
    <p:sldId id="279" r:id="rId18"/>
    <p:sldId id="280" r:id="rId19"/>
    <p:sldId id="281" r:id="rId20"/>
    <p:sldId id="282" r:id="rId21"/>
    <p:sldId id="283" r:id="rId22"/>
    <p:sldId id="273" r:id="rId23"/>
    <p:sldId id="274" r:id="rId24"/>
    <p:sldId id="275" r:id="rId25"/>
    <p:sldId id="276" r:id="rId26"/>
    <p:sldId id="277" r:id="rId27"/>
    <p:sldId id="284" r:id="rId28"/>
    <p:sldId id="278" r:id="rId29"/>
  </p:sldIdLst>
  <p:sldSz cx="12192000" cy="6858000"/>
  <p:notesSz cx="12192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EAF1"/>
    <a:srgbClr val="B077C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81"/>
  </p:normalViewPr>
  <p:slideViewPr>
    <p:cSldViewPr>
      <p:cViewPr varScale="1">
        <p:scale>
          <a:sx n="107" d="100"/>
          <a:sy n="107" d="100"/>
        </p:scale>
        <p:origin x="736" y="17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6778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633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4408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86274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3205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507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4999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568652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0786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4640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694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t>4/13/26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6F15528-21DE-4FAA-801E-634DDDAF4B2B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963836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111" y="-9591"/>
            <a:ext cx="12188952" cy="6859778"/>
            <a:chOff x="4571" y="-7748"/>
            <a:chExt cx="12188952" cy="6859778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571" y="-7748"/>
              <a:ext cx="12188952" cy="6859778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43583" y="1207007"/>
              <a:ext cx="9697212" cy="4430268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307591" y="1271396"/>
              <a:ext cx="9573895" cy="4307840"/>
            </a:xfrm>
            <a:custGeom>
              <a:avLst/>
              <a:gdLst/>
              <a:ahLst/>
              <a:cxnLst/>
              <a:rect l="l" t="t" r="r" b="b"/>
              <a:pathLst>
                <a:path w="9573895" h="4307840">
                  <a:moveTo>
                    <a:pt x="9573768" y="0"/>
                  </a:moveTo>
                  <a:lnTo>
                    <a:pt x="0" y="0"/>
                  </a:lnTo>
                  <a:lnTo>
                    <a:pt x="0" y="4307840"/>
                  </a:lnTo>
                  <a:lnTo>
                    <a:pt x="9573768" y="4307840"/>
                  </a:lnTo>
                  <a:lnTo>
                    <a:pt x="9573768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1449324" y="1413129"/>
              <a:ext cx="9299575" cy="4033520"/>
            </a:xfrm>
            <a:custGeom>
              <a:avLst/>
              <a:gdLst/>
              <a:ahLst/>
              <a:cxnLst/>
              <a:rect l="l" t="t" r="r" b="b"/>
              <a:pathLst>
                <a:path w="9299575" h="4033520">
                  <a:moveTo>
                    <a:pt x="0" y="4033520"/>
                  </a:moveTo>
                  <a:lnTo>
                    <a:pt x="9299448" y="4033520"/>
                  </a:lnTo>
                  <a:lnTo>
                    <a:pt x="9299448" y="0"/>
                  </a:lnTo>
                  <a:lnTo>
                    <a:pt x="0" y="0"/>
                  </a:lnTo>
                  <a:lnTo>
                    <a:pt x="0" y="4033520"/>
                  </a:lnTo>
                  <a:close/>
                </a:path>
              </a:pathLst>
            </a:custGeom>
            <a:ln w="6350">
              <a:solidFill>
                <a:srgbClr val="40404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5138928" y="1271346"/>
              <a:ext cx="1911350" cy="732155"/>
            </a:xfrm>
            <a:custGeom>
              <a:avLst/>
              <a:gdLst/>
              <a:ahLst/>
              <a:cxnLst/>
              <a:rect l="l" t="t" r="r" b="b"/>
              <a:pathLst>
                <a:path w="1911350" h="732155">
                  <a:moveTo>
                    <a:pt x="1911096" y="0"/>
                  </a:moveTo>
                  <a:lnTo>
                    <a:pt x="0" y="0"/>
                  </a:lnTo>
                  <a:lnTo>
                    <a:pt x="0" y="731697"/>
                  </a:lnTo>
                  <a:lnTo>
                    <a:pt x="1911096" y="731697"/>
                  </a:lnTo>
                  <a:lnTo>
                    <a:pt x="1911096" y="0"/>
                  </a:lnTo>
                  <a:close/>
                </a:path>
              </a:pathLst>
            </a:custGeom>
            <a:solidFill>
              <a:srgbClr val="D7D9DC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5253228" y="1275968"/>
              <a:ext cx="1691639" cy="640715"/>
            </a:xfrm>
            <a:custGeom>
              <a:avLst/>
              <a:gdLst/>
              <a:ahLst/>
              <a:cxnLst/>
              <a:rect l="l" t="t" r="r" b="b"/>
              <a:pathLst>
                <a:path w="1691640" h="640714">
                  <a:moveTo>
                    <a:pt x="0" y="0"/>
                  </a:moveTo>
                  <a:lnTo>
                    <a:pt x="0" y="640079"/>
                  </a:lnTo>
                </a:path>
                <a:path w="1691640" h="640714">
                  <a:moveTo>
                    <a:pt x="1691640" y="0"/>
                  </a:moveTo>
                  <a:lnTo>
                    <a:pt x="1691640" y="640079"/>
                  </a:lnTo>
                </a:path>
                <a:path w="1691640" h="640714">
                  <a:moveTo>
                    <a:pt x="0" y="640206"/>
                  </a:moveTo>
                  <a:lnTo>
                    <a:pt x="1691258" y="640206"/>
                  </a:lnTo>
                </a:path>
              </a:pathLst>
            </a:custGeom>
            <a:ln w="63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 descr="$PPTXTitle"/>
          <p:cNvSpPr txBox="1">
            <a:spLocks noGrp="1"/>
          </p:cNvSpPr>
          <p:nvPr>
            <p:ph idx="1"/>
          </p:nvPr>
        </p:nvSpPr>
        <p:spPr>
          <a:xfrm>
            <a:off x="5234368" y="1916745"/>
            <a:ext cx="5101124" cy="289675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Environmental noise : Mariana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Language/communication: Claudius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Age/generational :Maria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Cultural differences : Reni </a:t>
            </a:r>
          </a:p>
          <a:p>
            <a:pPr marL="22225" algn="ctr">
              <a:lnSpc>
                <a:spcPts val="4520"/>
              </a:lnSpc>
              <a:spcBef>
                <a:spcPts val="140"/>
              </a:spcBef>
            </a:pPr>
            <a:r>
              <a:rPr lang="en-GB" sz="2400" dirty="0"/>
              <a:t>Emotional : </a:t>
            </a:r>
            <a:r>
              <a:rPr lang="en-GB" sz="2400" dirty="0" err="1"/>
              <a:t>Retaj</a:t>
            </a:r>
            <a:endParaRPr lang="en-GB" sz="2400" dirty="0"/>
          </a:p>
        </p:txBody>
      </p:sp>
      <p:sp>
        <p:nvSpPr>
          <p:cNvPr id="10" name="object 10"/>
          <p:cNvSpPr txBox="1"/>
          <p:nvPr/>
        </p:nvSpPr>
        <p:spPr>
          <a:xfrm>
            <a:off x="1524000" y="2882868"/>
            <a:ext cx="3886200" cy="2512419"/>
          </a:xfrm>
          <a:prstGeom prst="rect">
            <a:avLst/>
          </a:prstGeom>
        </p:spPr>
        <p:txBody>
          <a:bodyPr vert="horz" wrap="square" lIns="0" tIns="15240" rIns="0" bIns="0" rtlCol="0">
            <a:spAutoFit/>
          </a:bodyPr>
          <a:lstStyle/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Name: Mariana Sava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Student ID:</a:t>
            </a:r>
            <a:r>
              <a:rPr lang="en-GB" sz="1550" spc="270" dirty="0">
                <a:solidFill>
                  <a:srgbClr val="FF0000"/>
                </a:solidFill>
                <a:latin typeface="Trebuchet MS"/>
                <a:cs typeface="Trebuchet MS"/>
              </a:rPr>
              <a:t>2510136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Name: Claudius Tiberius  Sava 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270" dirty="0">
                <a:latin typeface="Trebuchet MS"/>
                <a:cs typeface="Trebuchet MS"/>
              </a:rPr>
              <a:t>Student ID:</a:t>
            </a:r>
            <a:r>
              <a:rPr lang="en-GB" sz="1550" spc="270" dirty="0">
                <a:solidFill>
                  <a:srgbClr val="FF0000"/>
                </a:solidFill>
                <a:latin typeface="Trebuchet MS"/>
                <a:cs typeface="Trebuchet MS"/>
              </a:rPr>
              <a:t>2510376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sz="1550" spc="270" dirty="0">
                <a:latin typeface="Trebuchet MS"/>
                <a:cs typeface="Trebuchet MS"/>
              </a:rPr>
              <a:t>Name</a:t>
            </a:r>
            <a:r>
              <a:rPr sz="1550" spc="-145" dirty="0">
                <a:latin typeface="Trebuchet MS"/>
                <a:cs typeface="Trebuchet MS"/>
              </a:rPr>
              <a:t>:</a:t>
            </a:r>
            <a:r>
              <a:rPr sz="1550" spc="-335" dirty="0">
                <a:latin typeface="Trebuchet MS"/>
                <a:cs typeface="Trebuchet MS"/>
              </a:rPr>
              <a:t> </a:t>
            </a:r>
            <a:r>
              <a:rPr lang="en-GB" sz="1550" spc="-335" dirty="0">
                <a:latin typeface="Trebuchet MS"/>
                <a:cs typeface="Trebuchet MS"/>
              </a:rPr>
              <a:t> </a:t>
            </a:r>
            <a:r>
              <a:rPr sz="1550" spc="190" dirty="0">
                <a:latin typeface="Trebuchet MS"/>
                <a:cs typeface="Trebuchet MS"/>
              </a:rPr>
              <a:t>Maria</a:t>
            </a:r>
            <a:r>
              <a:rPr sz="1550" spc="165" dirty="0">
                <a:latin typeface="Trebuchet MS"/>
                <a:cs typeface="Trebuchet MS"/>
              </a:rPr>
              <a:t> </a:t>
            </a:r>
            <a:r>
              <a:rPr sz="1550" spc="195" dirty="0" err="1">
                <a:latin typeface="Trebuchet MS"/>
                <a:cs typeface="Trebuchet MS"/>
              </a:rPr>
              <a:t>Atanasia</a:t>
            </a:r>
            <a:r>
              <a:rPr lang="en-GB" sz="1550" spc="195" dirty="0">
                <a:latin typeface="Trebuchet MS"/>
                <a:cs typeface="Trebuchet MS"/>
              </a:rPr>
              <a:t> </a:t>
            </a:r>
            <a:r>
              <a:rPr sz="1550" spc="90" dirty="0" err="1">
                <a:latin typeface="Trebuchet MS"/>
                <a:cs typeface="Trebuchet MS"/>
              </a:rPr>
              <a:t>Patru</a:t>
            </a:r>
            <a:endParaRPr lang="en-GB" sz="1550" spc="90" dirty="0">
              <a:latin typeface="Trebuchet MS"/>
              <a:cs typeface="Trebuchet MS"/>
            </a:endParaRP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Student ID:</a:t>
            </a:r>
            <a:r>
              <a:rPr lang="en-GB" sz="1550" spc="90" dirty="0">
                <a:solidFill>
                  <a:srgbClr val="FF0000"/>
                </a:solidFill>
                <a:latin typeface="Trebuchet MS"/>
                <a:cs typeface="Trebuchet MS"/>
              </a:rPr>
              <a:t>2435672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Name: Reni </a:t>
            </a:r>
            <a:r>
              <a:rPr lang="en-GB" sz="1550" spc="90" dirty="0" err="1">
                <a:latin typeface="Trebuchet MS"/>
                <a:cs typeface="Trebuchet MS"/>
              </a:rPr>
              <a:t>Emilova</a:t>
            </a:r>
            <a:r>
              <a:rPr lang="en-GB" sz="1550" spc="90" dirty="0">
                <a:latin typeface="Trebuchet MS"/>
                <a:cs typeface="Trebuchet MS"/>
              </a:rPr>
              <a:t> 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Student ID:</a:t>
            </a:r>
            <a:r>
              <a:rPr lang="en-GB" sz="1550" spc="90" dirty="0">
                <a:solidFill>
                  <a:srgbClr val="FF0000"/>
                </a:solidFill>
                <a:latin typeface="Trebuchet MS"/>
                <a:cs typeface="Trebuchet MS"/>
              </a:rPr>
              <a:t>2508821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lang="en-GB" sz="1550" spc="90" dirty="0">
                <a:latin typeface="Trebuchet MS"/>
                <a:cs typeface="Trebuchet MS"/>
              </a:rPr>
              <a:t>Name: </a:t>
            </a:r>
            <a:r>
              <a:rPr lang="en-GB" sz="1550" spc="90" dirty="0" err="1">
                <a:latin typeface="Trebuchet MS"/>
                <a:cs typeface="Trebuchet MS"/>
              </a:rPr>
              <a:t>Retaj</a:t>
            </a:r>
            <a:r>
              <a:rPr lang="en-GB" sz="1550" spc="90" dirty="0">
                <a:latin typeface="Trebuchet MS"/>
                <a:cs typeface="Trebuchet MS"/>
              </a:rPr>
              <a:t> AL-Sharifi</a:t>
            </a:r>
          </a:p>
          <a:p>
            <a:pPr marL="488950" marR="5080" indent="-476884">
              <a:lnSpc>
                <a:spcPct val="100800"/>
              </a:lnSpc>
              <a:spcBef>
                <a:spcPts val="120"/>
              </a:spcBef>
            </a:pPr>
            <a:r>
              <a:rPr sz="1550" spc="140" dirty="0">
                <a:latin typeface="Trebuchet MS"/>
                <a:cs typeface="Trebuchet MS"/>
              </a:rPr>
              <a:t>Student</a:t>
            </a:r>
            <a:r>
              <a:rPr sz="1550" spc="210" dirty="0">
                <a:latin typeface="Trebuchet MS"/>
                <a:cs typeface="Trebuchet MS"/>
              </a:rPr>
              <a:t> </a:t>
            </a:r>
            <a:r>
              <a:rPr sz="1550" dirty="0">
                <a:latin typeface="Trebuchet MS"/>
                <a:cs typeface="Trebuchet MS"/>
              </a:rPr>
              <a:t>ID:</a:t>
            </a:r>
            <a:r>
              <a:rPr lang="en-GB" sz="1550" dirty="0">
                <a:latin typeface="Trebuchet MS"/>
                <a:cs typeface="Trebuchet MS"/>
              </a:rPr>
              <a:t> </a:t>
            </a:r>
            <a:r>
              <a:rPr lang="en-GB" sz="1550" dirty="0">
                <a:solidFill>
                  <a:srgbClr val="FF0000"/>
                </a:solidFill>
                <a:latin typeface="Trebuchet MS"/>
                <a:cs typeface="Trebuchet MS"/>
              </a:rPr>
              <a:t>2514918</a:t>
            </a:r>
            <a:endParaRPr sz="1550" dirty="0">
              <a:solidFill>
                <a:srgbClr val="FF0000"/>
              </a:solidFill>
              <a:latin typeface="Trebuchet MS"/>
              <a:cs typeface="Trebuchet M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E2D49-00DB-6F5A-CE35-899BA2C8D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0400" y="1219200"/>
            <a:ext cx="5924233" cy="984885"/>
          </a:xfrm>
        </p:spPr>
        <p:txBody>
          <a:bodyPr>
            <a:noAutofit/>
          </a:bodyPr>
          <a:lstStyle/>
          <a:p>
            <a:r>
              <a:rPr lang="en-US" sz="3600" b="1" dirty="0"/>
              <a:t>Environmental Noise Barrier </a:t>
            </a:r>
            <a:br>
              <a:rPr lang="en-US" sz="3600" b="1" dirty="0"/>
            </a:br>
            <a:r>
              <a:rPr lang="en-US" sz="3600" b="1" dirty="0"/>
              <a:t>Flight Foods Ltd Case study!  </a:t>
            </a:r>
          </a:p>
        </p:txBody>
      </p:sp>
      <p:pic>
        <p:nvPicPr>
          <p:cNvPr id="3074" name="Picture 2" descr="Environmental noise protection – Epi Spektrum d.o.o.">
            <a:extLst>
              <a:ext uri="{FF2B5EF4-FFF2-40B4-BE49-F238E27FC236}">
                <a16:creationId xmlns:a16="http://schemas.microsoft.com/office/drawing/2014/main" id="{33F81E22-3561-B53B-D0FA-9B2EAF12306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124200"/>
            <a:ext cx="4343400" cy="33588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1,950 Noisy Pollution Royalty-Free Images, Stock Photos &amp; Pictures |  Shutterstock">
            <a:extLst>
              <a:ext uri="{FF2B5EF4-FFF2-40B4-BE49-F238E27FC236}">
                <a16:creationId xmlns:a16="http://schemas.microsoft.com/office/drawing/2014/main" id="{60699ABF-334A-C039-C1B1-006D584B072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98623" y="3125523"/>
            <a:ext cx="5012377" cy="3357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596690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27477B-43BA-CC15-1434-28E618D11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14400"/>
            <a:ext cx="5752465" cy="430887"/>
          </a:xfrm>
        </p:spPr>
        <p:txBody>
          <a:bodyPr>
            <a:noAutofit/>
          </a:bodyPr>
          <a:lstStyle/>
          <a:p>
            <a:r>
              <a:rPr lang="en-US" sz="3600" b="1" dirty="0"/>
              <a:t>The problem 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97E77-D69C-DAE5-569E-83B4445ED7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0250" y="2031087"/>
            <a:ext cx="10650219" cy="3200400"/>
          </a:xfrm>
        </p:spPr>
        <p:txBody>
          <a:bodyPr/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Factory is large and busy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Old, noisy machines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Loud working environment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Workers cannot hear instructions clearly </a:t>
            </a:r>
          </a:p>
        </p:txBody>
      </p:sp>
    </p:spTree>
    <p:extLst>
      <p:ext uri="{BB962C8B-B14F-4D97-AF65-F5344CB8AC3E}">
        <p14:creationId xmlns:p14="http://schemas.microsoft.com/office/powerpoint/2010/main" val="208135659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6103D-FC90-343B-5734-0797F09AAB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11688"/>
            <a:ext cx="5752465" cy="430887"/>
          </a:xfrm>
        </p:spPr>
        <p:txBody>
          <a:bodyPr>
            <a:noAutofit/>
          </a:bodyPr>
          <a:lstStyle/>
          <a:p>
            <a:r>
              <a:rPr lang="en-US" sz="3600" b="1" dirty="0"/>
              <a:t>Communication process </a:t>
            </a:r>
            <a:br>
              <a:rPr lang="en-US" sz="3600" b="1" dirty="0"/>
            </a:br>
            <a:endParaRPr lang="en-US" sz="36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D1E14A-7EF2-B40E-0DBE-0C72BDC708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0601" y="1600201"/>
            <a:ext cx="6400800" cy="1828800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Communication = sending and receiving messages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Requires clear understanding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Noise  can interrupt communication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35B83D-E13D-BADC-4639-E59895E8755F}"/>
              </a:ext>
            </a:extLst>
          </p:cNvPr>
          <p:cNvSpPr txBox="1"/>
          <p:nvPr/>
        </p:nvSpPr>
        <p:spPr>
          <a:xfrm>
            <a:off x="863897" y="5119299"/>
            <a:ext cx="1687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Gary gives instructions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801D17-BC17-8C5E-93C5-3813DAE88E83}"/>
              </a:ext>
            </a:extLst>
          </p:cNvPr>
          <p:cNvSpPr txBox="1"/>
          <p:nvPr/>
        </p:nvSpPr>
        <p:spPr>
          <a:xfrm>
            <a:off x="1380200" y="3316178"/>
            <a:ext cx="1439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Example</a:t>
            </a:r>
            <a:r>
              <a:rPr lang="en-US" dirty="0"/>
              <a:t>: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932D07C-C435-7F82-A0EE-9EA5039BC446}"/>
              </a:ext>
            </a:extLst>
          </p:cNvPr>
          <p:cNvSpPr txBox="1"/>
          <p:nvPr/>
        </p:nvSpPr>
        <p:spPr>
          <a:xfrm>
            <a:off x="5027613" y="5073133"/>
            <a:ext cx="23637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Workers cannot hear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6A5F80E-7104-6516-09BE-68A3461F77A7}"/>
              </a:ext>
            </a:extLst>
          </p:cNvPr>
          <p:cNvSpPr txBox="1"/>
          <p:nvPr/>
        </p:nvSpPr>
        <p:spPr>
          <a:xfrm>
            <a:off x="5099424" y="3826937"/>
            <a:ext cx="1669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Because of     the noise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F433FF9-7325-491D-4454-95D499282FFF}"/>
              </a:ext>
            </a:extLst>
          </p:cNvPr>
          <p:cNvSpPr txBox="1"/>
          <p:nvPr/>
        </p:nvSpPr>
        <p:spPr>
          <a:xfrm>
            <a:off x="9829800" y="5053553"/>
            <a:ext cx="2362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Message is unclear </a:t>
            </a:r>
          </a:p>
        </p:txBody>
      </p:sp>
      <p:sp>
        <p:nvSpPr>
          <p:cNvPr id="15" name="Right Arrow 14">
            <a:extLst>
              <a:ext uri="{FF2B5EF4-FFF2-40B4-BE49-F238E27FC236}">
                <a16:creationId xmlns:a16="http://schemas.microsoft.com/office/drawing/2014/main" id="{94021422-044E-C1A8-D0E6-CC0C54CF6B60}"/>
              </a:ext>
            </a:extLst>
          </p:cNvPr>
          <p:cNvSpPr/>
          <p:nvPr/>
        </p:nvSpPr>
        <p:spPr>
          <a:xfrm>
            <a:off x="5065086" y="4542746"/>
            <a:ext cx="1955503" cy="358663"/>
          </a:xfrm>
          <a:prstGeom prst="rightArrow">
            <a:avLst/>
          </a:prstGeom>
          <a:solidFill>
            <a:srgbClr val="B077C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ight Arrow 15">
            <a:extLst>
              <a:ext uri="{FF2B5EF4-FFF2-40B4-BE49-F238E27FC236}">
                <a16:creationId xmlns:a16="http://schemas.microsoft.com/office/drawing/2014/main" id="{F0C5F96C-683C-5712-B7EF-8780CAD29DF9}"/>
              </a:ext>
            </a:extLst>
          </p:cNvPr>
          <p:cNvSpPr/>
          <p:nvPr/>
        </p:nvSpPr>
        <p:spPr>
          <a:xfrm>
            <a:off x="9614048" y="4559977"/>
            <a:ext cx="1955503" cy="369332"/>
          </a:xfrm>
          <a:prstGeom prst="rightArrow">
            <a:avLst>
              <a:gd name="adj1" fmla="val 43570"/>
              <a:gd name="adj2" fmla="val 50000"/>
            </a:avLst>
          </a:prstGeom>
          <a:solidFill>
            <a:srgbClr val="B077C5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ight Arrow 16">
            <a:extLst>
              <a:ext uri="{FF2B5EF4-FFF2-40B4-BE49-F238E27FC236}">
                <a16:creationId xmlns:a16="http://schemas.microsoft.com/office/drawing/2014/main" id="{6AE5FDED-4DE0-9D4B-4927-57470CFF39D2}"/>
              </a:ext>
            </a:extLst>
          </p:cNvPr>
          <p:cNvSpPr/>
          <p:nvPr/>
        </p:nvSpPr>
        <p:spPr>
          <a:xfrm>
            <a:off x="863897" y="4592243"/>
            <a:ext cx="1955503" cy="304800"/>
          </a:xfrm>
          <a:prstGeom prst="rightArrow">
            <a:avLst/>
          </a:prstGeom>
          <a:solidFill>
            <a:srgbClr val="B077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08472102-6229-05F5-FD9E-3EEC160FDFFA}"/>
              </a:ext>
            </a:extLst>
          </p:cNvPr>
          <p:cNvSpPr/>
          <p:nvPr/>
        </p:nvSpPr>
        <p:spPr>
          <a:xfrm>
            <a:off x="3124200" y="4592244"/>
            <a:ext cx="1600200" cy="304800"/>
          </a:xfrm>
          <a:prstGeom prst="rightArrow">
            <a:avLst/>
          </a:prstGeom>
          <a:solidFill>
            <a:srgbClr val="B077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A2192938-D473-90DF-FF51-DD837B4D8E7D}"/>
              </a:ext>
            </a:extLst>
          </p:cNvPr>
          <p:cNvSpPr/>
          <p:nvPr/>
        </p:nvSpPr>
        <p:spPr>
          <a:xfrm>
            <a:off x="7517218" y="4618363"/>
            <a:ext cx="1600200" cy="304800"/>
          </a:xfrm>
          <a:prstGeom prst="rightArrow">
            <a:avLst/>
          </a:prstGeom>
          <a:solidFill>
            <a:srgbClr val="B077C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BA4A92-BF35-821F-64E3-EF5CA5D56502}"/>
              </a:ext>
            </a:extLst>
          </p:cNvPr>
          <p:cNvSpPr txBox="1"/>
          <p:nvPr/>
        </p:nvSpPr>
        <p:spPr>
          <a:xfrm>
            <a:off x="3292121" y="3965436"/>
            <a:ext cx="10230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Encoder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2064A1A-F9E0-3CC1-FE46-D7F87A9D486D}"/>
              </a:ext>
            </a:extLst>
          </p:cNvPr>
          <p:cNvSpPr txBox="1"/>
          <p:nvPr/>
        </p:nvSpPr>
        <p:spPr>
          <a:xfrm>
            <a:off x="1043894" y="4066401"/>
            <a:ext cx="12149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Sender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3B24081-042B-0C70-0996-D7B5BC304508}"/>
              </a:ext>
            </a:extLst>
          </p:cNvPr>
          <p:cNvSpPr txBox="1"/>
          <p:nvPr/>
        </p:nvSpPr>
        <p:spPr>
          <a:xfrm>
            <a:off x="7808204" y="4048264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Decoder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511CD59-5DBC-10B3-FF46-9864034CAC60}"/>
              </a:ext>
            </a:extLst>
          </p:cNvPr>
          <p:cNvSpPr txBox="1"/>
          <p:nvPr/>
        </p:nvSpPr>
        <p:spPr>
          <a:xfrm>
            <a:off x="9982200" y="4066401"/>
            <a:ext cx="1080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Receiver</a:t>
            </a:r>
            <a:r>
              <a:rPr lang="en-US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AB95557-2459-9DF1-A651-3DADFC069DA6}"/>
              </a:ext>
            </a:extLst>
          </p:cNvPr>
          <p:cNvSpPr txBox="1"/>
          <p:nvPr/>
        </p:nvSpPr>
        <p:spPr>
          <a:xfrm>
            <a:off x="2999513" y="4860362"/>
            <a:ext cx="1773719" cy="1702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Reduce noise where possible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AF78AAF-4C56-A3F6-43AF-1512C5A8F369}"/>
              </a:ext>
            </a:extLst>
          </p:cNvPr>
          <p:cNvSpPr txBox="1"/>
          <p:nvPr/>
        </p:nvSpPr>
        <p:spPr>
          <a:xfrm>
            <a:off x="7351984" y="4923163"/>
            <a:ext cx="2593458" cy="1702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Environmental noise affects communication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5A959AAA-BD41-521D-E618-2C58FB45CE96}"/>
              </a:ext>
            </a:extLst>
          </p:cNvPr>
          <p:cNvSpPr txBox="1"/>
          <p:nvPr/>
        </p:nvSpPr>
        <p:spPr>
          <a:xfrm>
            <a:off x="1371600" y="1080424"/>
            <a:ext cx="4356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Shannon – Weaver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13789828-DB74-80C5-5485-D4B6CA79E8E6}"/>
              </a:ext>
            </a:extLst>
          </p:cNvPr>
          <p:cNvSpPr txBox="1"/>
          <p:nvPr/>
        </p:nvSpPr>
        <p:spPr>
          <a:xfrm>
            <a:off x="6316671" y="318049"/>
            <a:ext cx="5601493" cy="884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Shannon, C.E. and Weaver, W. (1949) </a:t>
            </a:r>
            <a:r>
              <a:rPr lang="en-GB" sz="1800" i="1" dirty="0"/>
              <a:t>The Mathematical Theory of Communication</a:t>
            </a:r>
            <a:r>
              <a:rPr lang="en-GB" sz="1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13784905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772B5E-5547-2324-1A86-689BB884C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6335" y="838200"/>
            <a:ext cx="5752465" cy="430887"/>
          </a:xfrm>
        </p:spPr>
        <p:txBody>
          <a:bodyPr>
            <a:noAutofit/>
          </a:bodyPr>
          <a:lstStyle/>
          <a:p>
            <a:r>
              <a:rPr lang="en-US" sz="3600" b="1" dirty="0"/>
              <a:t>Impact of the Barrier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5B0C6A-2C87-B044-5553-6B264A147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9200" y="1872926"/>
            <a:ext cx="9170034" cy="2506199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Instructions not heard correctly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Mistakes in food preparation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Hygiene rules not followed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Reduced efficiency and productivity </a:t>
            </a:r>
          </a:p>
        </p:txBody>
      </p:sp>
    </p:spTree>
    <p:extLst>
      <p:ext uri="{BB962C8B-B14F-4D97-AF65-F5344CB8AC3E}">
        <p14:creationId xmlns:p14="http://schemas.microsoft.com/office/powerpoint/2010/main" val="1667379708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2785D-3393-FB71-053A-395DD3DF2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7600" y="630025"/>
            <a:ext cx="4419600" cy="712151"/>
          </a:xfrm>
        </p:spPr>
        <p:txBody>
          <a:bodyPr>
            <a:noAutofit/>
          </a:bodyPr>
          <a:lstStyle/>
          <a:p>
            <a:r>
              <a:rPr lang="en-US" sz="3600" b="1" dirty="0"/>
              <a:t>Solution &amp;conclusion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34D9A6-FB58-EB4C-3AD3-49EDB2E56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1106" y="1524000"/>
            <a:ext cx="6268225" cy="3152530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Reduce noise where possible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written instructions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Use visual signs and symbols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Demonstrate tasks clearly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Improve communication methods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5E3375-A0C9-9944-0E56-445508797D2E}"/>
              </a:ext>
            </a:extLst>
          </p:cNvPr>
          <p:cNvSpPr txBox="1"/>
          <p:nvPr/>
        </p:nvSpPr>
        <p:spPr>
          <a:xfrm>
            <a:off x="6172200" y="1474151"/>
            <a:ext cx="5369799" cy="33478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Environmental noise affects communication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Workers may not hear instructions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Leads to mistakes and inefficiency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Better methods can improve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3136257602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811741-6E0E-EEA0-4BEB-D7B2C17CE3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26565" y="1066800"/>
            <a:ext cx="8586469" cy="984885"/>
          </a:xfrm>
        </p:spPr>
        <p:txBody>
          <a:bodyPr>
            <a:noAutofit/>
          </a:bodyPr>
          <a:lstStyle/>
          <a:p>
            <a:pPr algn="ctr"/>
            <a:r>
              <a:rPr lang="en-US" sz="3600" b="1" dirty="0"/>
              <a:t>Language / communication Barrier Flight Foods Ltd Case study !</a:t>
            </a:r>
          </a:p>
        </p:txBody>
      </p:sp>
      <p:pic>
        <p:nvPicPr>
          <p:cNvPr id="2050" name="Picture 2" descr="Difference Between Language and Communication | CCJK">
            <a:extLst>
              <a:ext uri="{FF2B5EF4-FFF2-40B4-BE49-F238E27FC236}">
                <a16:creationId xmlns:a16="http://schemas.microsoft.com/office/drawing/2014/main" id="{B7C8BA56-6FF9-64FD-71DD-603F4E1243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" y="3129875"/>
            <a:ext cx="11506200" cy="33528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36573716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EC259-0186-7694-4E80-ECCBF87E6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066800"/>
            <a:ext cx="5752465" cy="430887"/>
          </a:xfrm>
        </p:spPr>
        <p:txBody>
          <a:bodyPr>
            <a:noAutofit/>
          </a:bodyPr>
          <a:lstStyle/>
          <a:p>
            <a:r>
              <a:rPr lang="en-US" sz="3600" b="1" dirty="0"/>
              <a:t>The problem 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F26A13-8B76-81B6-1F5C-543EDF12D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2175900"/>
            <a:ext cx="8586469" cy="2506199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Workers speak different languages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Limited English communication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Misunderstanding of instructions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Poor interaction between staff </a:t>
            </a:r>
          </a:p>
        </p:txBody>
      </p:sp>
    </p:spTree>
    <p:extLst>
      <p:ext uri="{BB962C8B-B14F-4D97-AF65-F5344CB8AC3E}">
        <p14:creationId xmlns:p14="http://schemas.microsoft.com/office/powerpoint/2010/main" val="1101013370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78BA4A-4530-262C-E86A-B2969CF329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315" y="738425"/>
            <a:ext cx="5752465" cy="430887"/>
          </a:xfrm>
        </p:spPr>
        <p:txBody>
          <a:bodyPr>
            <a:noAutofit/>
          </a:bodyPr>
          <a:lstStyle/>
          <a:p>
            <a:r>
              <a:rPr lang="en-US" sz="3600" b="1" dirty="0"/>
              <a:t>Communication process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452738-D0F6-207F-1ABE-B4326AC55E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117" y="1897964"/>
            <a:ext cx="8586469" cy="2506199"/>
          </a:xfrm>
        </p:spPr>
        <p:txBody>
          <a:bodyPr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Communication = sharing information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Requires clear understanding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Language differences cause misunderstanding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04EC549-75C4-4A1E-29F4-91093EC1B064}"/>
              </a:ext>
            </a:extLst>
          </p:cNvPr>
          <p:cNvSpPr txBox="1"/>
          <p:nvPr/>
        </p:nvSpPr>
        <p:spPr>
          <a:xfrm>
            <a:off x="551180" y="5146941"/>
            <a:ext cx="21920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Safety and hygiene rules explained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7365A3D-1B93-23EA-C99F-8904BFD7717E}"/>
              </a:ext>
            </a:extLst>
          </p:cNvPr>
          <p:cNvSpPr txBox="1"/>
          <p:nvPr/>
        </p:nvSpPr>
        <p:spPr>
          <a:xfrm>
            <a:off x="622415" y="3413045"/>
            <a:ext cx="1511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Example</a:t>
            </a:r>
            <a:r>
              <a:rPr lang="en-US" dirty="0"/>
              <a:t>:</a:t>
            </a:r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531E0D6A-74FC-70F6-EE0F-AB8A546C83EE}"/>
              </a:ext>
            </a:extLst>
          </p:cNvPr>
          <p:cNvSpPr/>
          <p:nvPr/>
        </p:nvSpPr>
        <p:spPr>
          <a:xfrm>
            <a:off x="4741892" y="4720073"/>
            <a:ext cx="1947380" cy="381000"/>
          </a:xfrm>
          <a:prstGeom prst="rightArrow">
            <a:avLst>
              <a:gd name="adj1" fmla="val 25065"/>
              <a:gd name="adj2" fmla="val 50000"/>
            </a:avLst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0B3CEBE-658E-11AE-FC43-6D7654F449E9}"/>
              </a:ext>
            </a:extLst>
          </p:cNvPr>
          <p:cNvSpPr txBox="1"/>
          <p:nvPr/>
        </p:nvSpPr>
        <p:spPr>
          <a:xfrm>
            <a:off x="4572000" y="5146941"/>
            <a:ext cx="2514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Workers misunderstand key words </a:t>
            </a:r>
          </a:p>
        </p:txBody>
      </p:sp>
      <p:sp>
        <p:nvSpPr>
          <p:cNvPr id="9" name="Right Arrow 8">
            <a:extLst>
              <a:ext uri="{FF2B5EF4-FFF2-40B4-BE49-F238E27FC236}">
                <a16:creationId xmlns:a16="http://schemas.microsoft.com/office/drawing/2014/main" id="{12FA16BC-1339-7A2E-3BFA-513B88AFFE86}"/>
              </a:ext>
            </a:extLst>
          </p:cNvPr>
          <p:cNvSpPr/>
          <p:nvPr/>
        </p:nvSpPr>
        <p:spPr>
          <a:xfrm>
            <a:off x="9659737" y="4607947"/>
            <a:ext cx="1846563" cy="444198"/>
          </a:xfrm>
          <a:prstGeom prst="rightArrow">
            <a:avLst>
              <a:gd name="adj1" fmla="val 25066"/>
              <a:gd name="adj2" fmla="val 50000"/>
            </a:avLst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45449FF-90F1-3995-A0C2-A6F11A6D2E02}"/>
              </a:ext>
            </a:extLst>
          </p:cNvPr>
          <p:cNvSpPr txBox="1"/>
          <p:nvPr/>
        </p:nvSpPr>
        <p:spPr>
          <a:xfrm>
            <a:off x="9647862" y="5093733"/>
            <a:ext cx="2133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Rules not followed correctly </a:t>
            </a:r>
          </a:p>
        </p:txBody>
      </p:sp>
      <p:sp>
        <p:nvSpPr>
          <p:cNvPr id="12" name="Right Arrow 11">
            <a:extLst>
              <a:ext uri="{FF2B5EF4-FFF2-40B4-BE49-F238E27FC236}">
                <a16:creationId xmlns:a16="http://schemas.microsoft.com/office/drawing/2014/main" id="{882C7080-3937-826A-D67D-7BEE6CA1C1CB}"/>
              </a:ext>
            </a:extLst>
          </p:cNvPr>
          <p:cNvSpPr/>
          <p:nvPr/>
        </p:nvSpPr>
        <p:spPr>
          <a:xfrm>
            <a:off x="622415" y="4702744"/>
            <a:ext cx="1663585" cy="381000"/>
          </a:xfrm>
          <a:prstGeom prst="rightArrow">
            <a:avLst>
              <a:gd name="adj1" fmla="val 31299"/>
              <a:gd name="adj2" fmla="val 50000"/>
            </a:avLst>
          </a:prstGeom>
        </p:spPr>
        <p:style>
          <a:lnRef idx="2">
            <a:schemeClr val="accent3">
              <a:shade val="15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366E49CF-FC22-5F81-C76E-51367B448E4F}"/>
              </a:ext>
            </a:extLst>
          </p:cNvPr>
          <p:cNvSpPr/>
          <p:nvPr/>
        </p:nvSpPr>
        <p:spPr>
          <a:xfrm>
            <a:off x="2743200" y="4800600"/>
            <a:ext cx="1524000" cy="219946"/>
          </a:xfrm>
          <a:prstGeom prst="rightArrow">
            <a:avLst/>
          </a:prstGeom>
          <a:solidFill>
            <a:srgbClr val="00EAF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ight Arrow 10">
            <a:extLst>
              <a:ext uri="{FF2B5EF4-FFF2-40B4-BE49-F238E27FC236}">
                <a16:creationId xmlns:a16="http://schemas.microsoft.com/office/drawing/2014/main" id="{61890D4D-917C-D777-FDB8-588DB580F699}"/>
              </a:ext>
            </a:extLst>
          </p:cNvPr>
          <p:cNvSpPr/>
          <p:nvPr/>
        </p:nvSpPr>
        <p:spPr>
          <a:xfrm>
            <a:off x="7453421" y="4746121"/>
            <a:ext cx="1524000" cy="219946"/>
          </a:xfrm>
          <a:prstGeom prst="rightArrow">
            <a:avLst/>
          </a:prstGeom>
          <a:solidFill>
            <a:srgbClr val="00EAF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7A266DD-9E03-8AD7-7E63-C5D1DB9681C3}"/>
              </a:ext>
            </a:extLst>
          </p:cNvPr>
          <p:cNvSpPr txBox="1"/>
          <p:nvPr/>
        </p:nvSpPr>
        <p:spPr>
          <a:xfrm>
            <a:off x="1038068" y="4277141"/>
            <a:ext cx="10955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Sender</a:t>
            </a:r>
            <a:r>
              <a:rPr lang="en-US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053FAAB-DD15-834F-5C9F-4997CAF42B30}"/>
              </a:ext>
            </a:extLst>
          </p:cNvPr>
          <p:cNvSpPr txBox="1"/>
          <p:nvPr/>
        </p:nvSpPr>
        <p:spPr>
          <a:xfrm>
            <a:off x="3048000" y="4277141"/>
            <a:ext cx="1447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Encoder</a:t>
            </a:r>
            <a:r>
              <a:rPr lang="en-US" dirty="0"/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813F0A-9147-C642-7337-B0FE97BF6EC3}"/>
              </a:ext>
            </a:extLst>
          </p:cNvPr>
          <p:cNvSpPr txBox="1"/>
          <p:nvPr/>
        </p:nvSpPr>
        <p:spPr>
          <a:xfrm>
            <a:off x="5159638" y="4174590"/>
            <a:ext cx="1447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Channel </a:t>
            </a:r>
          </a:p>
          <a:p>
            <a:r>
              <a:rPr lang="en-US" i="1" dirty="0"/>
              <a:t>  Factory</a:t>
            </a:r>
            <a:r>
              <a:rPr lang="en-US" b="1" dirty="0"/>
              <a:t>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9D8C9D5-9D7A-33EA-2F8B-FC2414D4371B}"/>
              </a:ext>
            </a:extLst>
          </p:cNvPr>
          <p:cNvSpPr txBox="1"/>
          <p:nvPr/>
        </p:nvSpPr>
        <p:spPr>
          <a:xfrm>
            <a:off x="7587323" y="4265587"/>
            <a:ext cx="10667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Decoder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C5AAF042-52A8-0EAD-AB68-92B374788AF3}"/>
              </a:ext>
            </a:extLst>
          </p:cNvPr>
          <p:cNvSpPr txBox="1"/>
          <p:nvPr/>
        </p:nvSpPr>
        <p:spPr>
          <a:xfrm>
            <a:off x="9959052" y="4238615"/>
            <a:ext cx="12479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Receiver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B0B7B8E-2CB1-8544-A46C-663289E57056}"/>
              </a:ext>
            </a:extLst>
          </p:cNvPr>
          <p:cNvSpPr txBox="1"/>
          <p:nvPr/>
        </p:nvSpPr>
        <p:spPr>
          <a:xfrm>
            <a:off x="2743200" y="5146941"/>
            <a:ext cx="1752600" cy="1148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Translate key instructions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BAEFB3E-E3FF-AEBF-410F-B429AEE03085}"/>
              </a:ext>
            </a:extLst>
          </p:cNvPr>
          <p:cNvSpPr txBox="1"/>
          <p:nvPr/>
        </p:nvSpPr>
        <p:spPr>
          <a:xfrm>
            <a:off x="7307280" y="4830046"/>
            <a:ext cx="2162404" cy="1702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Language reduce clear communication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03DF912D-C556-9401-EF65-EC121B69C049}"/>
              </a:ext>
            </a:extLst>
          </p:cNvPr>
          <p:cNvSpPr txBox="1"/>
          <p:nvPr/>
        </p:nvSpPr>
        <p:spPr>
          <a:xfrm>
            <a:off x="992039" y="1244001"/>
            <a:ext cx="31708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dirty="0"/>
              <a:t>Shannon – Weaver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AF0095-076A-F0A1-5C41-E059CA4B8502}"/>
              </a:ext>
            </a:extLst>
          </p:cNvPr>
          <p:cNvSpPr txBox="1"/>
          <p:nvPr/>
        </p:nvSpPr>
        <p:spPr>
          <a:xfrm>
            <a:off x="5829300" y="441034"/>
            <a:ext cx="6097978" cy="884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Shannon, C.E. and Weaver, W. (1949) </a:t>
            </a:r>
            <a:r>
              <a:rPr lang="en-GB" sz="1800" i="1" dirty="0"/>
              <a:t>The Mathematical Theory of Communication</a:t>
            </a:r>
            <a:r>
              <a:rPr lang="en-GB" sz="1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109047567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3FF42-64C0-17E8-3183-C6862051FE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914400"/>
            <a:ext cx="5752465" cy="430887"/>
          </a:xfrm>
        </p:spPr>
        <p:txBody>
          <a:bodyPr>
            <a:noAutofit/>
          </a:bodyPr>
          <a:lstStyle/>
          <a:p>
            <a:r>
              <a:rPr lang="en-US" sz="3600" b="1" dirty="0"/>
              <a:t>Impact of the Barrier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9F6681-4F4B-E27B-E242-02CA34D393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9883" y="1600200"/>
            <a:ext cx="8586469" cy="2506199"/>
          </a:xfrm>
        </p:spPr>
        <p:txBody>
          <a:bodyPr>
            <a:normAutofit/>
          </a:bodyPr>
          <a:lstStyle/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Hygiene rules misunderstood 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Food safety risks 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Confusion between workers </a:t>
            </a:r>
          </a:p>
          <a:p>
            <a:pPr marL="457200" indent="-45720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Damage to company reputation </a:t>
            </a:r>
          </a:p>
        </p:txBody>
      </p:sp>
    </p:spTree>
    <p:extLst>
      <p:ext uri="{BB962C8B-B14F-4D97-AF65-F5344CB8AC3E}">
        <p14:creationId xmlns:p14="http://schemas.microsoft.com/office/powerpoint/2010/main" val="1590958009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86E51-9FA0-A2F0-6065-7CFFE0779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5490" y="914400"/>
            <a:ext cx="4706620" cy="735687"/>
          </a:xfrm>
        </p:spPr>
        <p:txBody>
          <a:bodyPr>
            <a:noAutofit/>
          </a:bodyPr>
          <a:lstStyle/>
          <a:p>
            <a:r>
              <a:rPr lang="en-US" sz="3600" b="1" dirty="0"/>
              <a:t>Solution &amp; conclusion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00FB15-D4A7-0ACA-C54E-355B6C1DF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981" y="1852735"/>
            <a:ext cx="5621019" cy="3152530"/>
          </a:xfrm>
        </p:spPr>
        <p:txBody>
          <a:bodyPr>
            <a:noAutofit/>
          </a:bodyPr>
          <a:lstStyle/>
          <a:p>
            <a:pPr marL="731520" lvl="1" indent="-457200">
              <a:buFont typeface="Arial" panose="020B0604020202020204" pitchFamily="34" charset="0"/>
              <a:buChar char="•"/>
            </a:pPr>
            <a:r>
              <a:rPr lang="en-US" sz="2200" dirty="0"/>
              <a:t>Translate key instructions </a:t>
            </a:r>
          </a:p>
          <a:p>
            <a:pPr marL="731520" lvl="1" indent="-457200">
              <a:buFont typeface="Arial" panose="020B0604020202020204" pitchFamily="34" charset="0"/>
              <a:buChar char="•"/>
            </a:pPr>
            <a:r>
              <a:rPr lang="en-US" sz="2200" dirty="0"/>
              <a:t>Use pictures and diagrams </a:t>
            </a:r>
          </a:p>
          <a:p>
            <a:pPr marL="731520" lvl="1" indent="-457200">
              <a:buFont typeface="Arial" panose="020B0604020202020204" pitchFamily="34" charset="0"/>
              <a:buChar char="•"/>
            </a:pPr>
            <a:r>
              <a:rPr lang="en-US" sz="2200" dirty="0"/>
              <a:t>Repeat instructions clearly </a:t>
            </a:r>
          </a:p>
          <a:p>
            <a:pPr marL="731520" lvl="1" indent="-457200">
              <a:buFont typeface="Arial" panose="020B0604020202020204" pitchFamily="34" charset="0"/>
              <a:buChar char="•"/>
            </a:pPr>
            <a:r>
              <a:rPr lang="en-US" sz="2200" dirty="0"/>
              <a:t>Check understanding regularly </a:t>
            </a:r>
          </a:p>
          <a:p>
            <a:pPr marL="731520" lvl="1" indent="-457200">
              <a:buFont typeface="Arial" panose="020B0604020202020204" pitchFamily="34" charset="0"/>
              <a:buChar char="•"/>
            </a:pPr>
            <a:r>
              <a:rPr lang="en-US" sz="2200" dirty="0"/>
              <a:t>Provide basic English training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C2B68B8-9AC0-BF9B-17E9-5AF2EDF0887D}"/>
              </a:ext>
            </a:extLst>
          </p:cNvPr>
          <p:cNvSpPr txBox="1"/>
          <p:nvPr/>
        </p:nvSpPr>
        <p:spPr>
          <a:xfrm>
            <a:off x="5791200" y="1828800"/>
            <a:ext cx="6096000" cy="3540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Language reduce clear communication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Important information may be misunderstood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This creates risks in food safety and quality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Clear methods and training can improve understanding 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13255648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820604-4DFA-8AFF-00BD-7F3D801D6CDF}"/>
              </a:ext>
            </a:extLst>
          </p:cNvPr>
          <p:cNvSpPr txBox="1"/>
          <p:nvPr/>
        </p:nvSpPr>
        <p:spPr>
          <a:xfrm>
            <a:off x="3048000" y="1371600"/>
            <a:ext cx="64008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/>
              <a:t>Age/ generational</a:t>
            </a:r>
          </a:p>
          <a:p>
            <a:pPr algn="ctr"/>
            <a:r>
              <a:rPr lang="en-US" sz="3600" b="1" dirty="0"/>
              <a:t>Communication Barrier Flight Food Ltd Case Study ! </a:t>
            </a:r>
          </a:p>
        </p:txBody>
      </p:sp>
      <p:pic>
        <p:nvPicPr>
          <p:cNvPr id="1026" name="Picture 2" descr="Generations in the Workplace: Understanding Age Diversity">
            <a:extLst>
              <a:ext uri="{FF2B5EF4-FFF2-40B4-BE49-F238E27FC236}">
                <a16:creationId xmlns:a16="http://schemas.microsoft.com/office/drawing/2014/main" id="{D1B4536D-4673-E250-6FBF-A654B68160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500" y="3406239"/>
            <a:ext cx="11386500" cy="3094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2515941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990600" y="1143000"/>
            <a:ext cx="10058400" cy="853003"/>
          </a:xfrm>
          <a:prstGeom prst="rect">
            <a:avLst/>
          </a:prstGeom>
        </p:spPr>
        <p:txBody>
          <a:bodyPr vert="horz" wrap="square" lIns="0" tIns="296113" rIns="0" bIns="0" rtlCol="0">
            <a:spAutoFit/>
          </a:bodyPr>
          <a:lstStyle/>
          <a:p>
            <a:pPr marL="302260">
              <a:lnSpc>
                <a:spcPct val="100000"/>
              </a:lnSpc>
              <a:spcBef>
                <a:spcPts val="105"/>
              </a:spcBef>
            </a:pPr>
            <a:r>
              <a:rPr sz="3600" b="1" dirty="0"/>
              <a:t>The</a:t>
            </a:r>
            <a:r>
              <a:rPr sz="3600" b="1" spc="-85" dirty="0"/>
              <a:t> </a:t>
            </a:r>
            <a:r>
              <a:rPr sz="3600" b="1" spc="195" dirty="0"/>
              <a:t>problem</a:t>
            </a:r>
            <a:r>
              <a:rPr sz="3600" b="1" spc="-105" dirty="0"/>
              <a:t> </a:t>
            </a:r>
            <a:r>
              <a:rPr sz="3600" b="1" spc="-315" dirty="0"/>
              <a:t>!</a:t>
            </a:r>
            <a:endParaRPr sz="3600" b="1" dirty="0"/>
          </a:p>
        </p:txBody>
      </p:sp>
      <p:sp>
        <p:nvSpPr>
          <p:cNvPr id="3" name="object 3"/>
          <p:cNvSpPr txBox="1"/>
          <p:nvPr/>
        </p:nvSpPr>
        <p:spPr>
          <a:xfrm>
            <a:off x="3810000" y="2672118"/>
            <a:ext cx="336550" cy="35687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 marL="3175">
              <a:lnSpc>
                <a:spcPts val="2805"/>
              </a:lnSpc>
            </a:pPr>
            <a:r>
              <a:rPr sz="2350" spc="-25" dirty="0">
                <a:latin typeface="Trebuchet MS"/>
                <a:cs typeface="Trebuchet MS"/>
              </a:rPr>
              <a:t>16</a:t>
            </a:r>
            <a:endParaRPr sz="2350" dirty="0">
              <a:latin typeface="Trebuchet MS"/>
              <a:cs typeface="Trebuchet MS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04405" y="2653538"/>
            <a:ext cx="4524795" cy="324448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94945" indent="-182245">
              <a:lnSpc>
                <a:spcPct val="100000"/>
              </a:lnSpc>
              <a:spcBef>
                <a:spcPts val="130"/>
              </a:spcBef>
              <a:buClr>
                <a:srgbClr val="252525"/>
              </a:buClr>
              <a:buFont typeface="Garamond"/>
              <a:buChar char="◦"/>
              <a:tabLst>
                <a:tab pos="194945" algn="l"/>
                <a:tab pos="4183379" algn="l"/>
              </a:tabLst>
            </a:pPr>
            <a:r>
              <a:rPr sz="2000" spc="60" dirty="0">
                <a:latin typeface="Trebuchet MS"/>
                <a:cs typeface="Trebuchet MS"/>
              </a:rPr>
              <a:t>Workers</a:t>
            </a:r>
            <a:r>
              <a:rPr sz="2000" spc="25" dirty="0">
                <a:latin typeface="Trebuchet MS"/>
                <a:cs typeface="Trebuchet MS"/>
              </a:rPr>
              <a:t> </a:t>
            </a:r>
            <a:r>
              <a:rPr sz="2000" spc="335" dirty="0">
                <a:latin typeface="Trebuchet MS"/>
                <a:cs typeface="Trebuchet MS"/>
              </a:rPr>
              <a:t>aged</a:t>
            </a:r>
            <a:r>
              <a:rPr sz="2000" spc="-35" dirty="0">
                <a:latin typeface="Trebuchet MS"/>
                <a:cs typeface="Trebuchet MS"/>
              </a:rPr>
              <a:t> </a:t>
            </a:r>
            <a:r>
              <a:rPr sz="2000" spc="185" dirty="0">
                <a:latin typeface="Trebuchet MS"/>
                <a:cs typeface="Trebuchet MS"/>
              </a:rPr>
              <a:t>between</a:t>
            </a:r>
            <a:r>
              <a:rPr lang="en-GB" sz="2000" spc="185" dirty="0">
                <a:latin typeface="Trebuchet MS"/>
                <a:cs typeface="Trebuchet MS"/>
              </a:rPr>
              <a:t>      </a:t>
            </a:r>
            <a:r>
              <a:rPr sz="2000" spc="265" dirty="0">
                <a:latin typeface="Trebuchet MS"/>
                <a:cs typeface="Trebuchet MS"/>
              </a:rPr>
              <a:t>and</a:t>
            </a:r>
            <a:endParaRPr sz="2000" dirty="0">
              <a:latin typeface="Trebuchet MS"/>
              <a:cs typeface="Trebuchet MS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876801" y="2672118"/>
            <a:ext cx="336550" cy="356870"/>
          </a:xfrm>
          <a:prstGeom prst="rect">
            <a:avLst/>
          </a:prstGeom>
          <a:solidFill>
            <a:srgbClr val="FFFF00"/>
          </a:solidFill>
        </p:spPr>
        <p:txBody>
          <a:bodyPr vert="horz" wrap="square" lIns="0" tIns="0" rIns="0" bIns="0" rtlCol="0">
            <a:spAutoFit/>
          </a:bodyPr>
          <a:lstStyle/>
          <a:p>
            <a:pPr marL="3810">
              <a:lnSpc>
                <a:spcPts val="2805"/>
              </a:lnSpc>
            </a:pPr>
            <a:r>
              <a:rPr sz="2350" spc="-25" dirty="0">
                <a:latin typeface="Trebuchet MS"/>
                <a:cs typeface="Trebuchet MS"/>
              </a:rPr>
              <a:t>60</a:t>
            </a:r>
            <a:endParaRPr sz="2350" dirty="0">
              <a:latin typeface="Trebuchet MS"/>
              <a:cs typeface="Trebuchet MS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04405" y="3322637"/>
            <a:ext cx="6582409" cy="155491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dirty="0">
                <a:latin typeface="Trebuchet MS"/>
                <a:cs typeface="Trebuchet MS"/>
              </a:rPr>
              <a:t>Different</a:t>
            </a:r>
            <a:r>
              <a:rPr sz="2000" spc="65" dirty="0">
                <a:latin typeface="Trebuchet MS"/>
                <a:cs typeface="Trebuchet MS"/>
              </a:rPr>
              <a:t> </a:t>
            </a:r>
            <a:r>
              <a:rPr sz="2000" spc="150" dirty="0">
                <a:latin typeface="Trebuchet MS"/>
                <a:cs typeface="Trebuchet MS"/>
              </a:rPr>
              <a:t>experience</a:t>
            </a:r>
            <a:r>
              <a:rPr sz="2000" spc="125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levels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165" dirty="0">
                <a:latin typeface="Trebuchet MS"/>
                <a:cs typeface="Trebuchet MS"/>
              </a:rPr>
              <a:t>Younger</a:t>
            </a:r>
            <a:r>
              <a:rPr sz="2000" spc="30" dirty="0">
                <a:latin typeface="Trebuchet MS"/>
                <a:cs typeface="Trebuchet MS"/>
              </a:rPr>
              <a:t> </a:t>
            </a:r>
            <a:r>
              <a:rPr sz="2000" spc="50" dirty="0">
                <a:latin typeface="Trebuchet MS"/>
                <a:cs typeface="Trebuchet MS"/>
              </a:rPr>
              <a:t>workers</a:t>
            </a:r>
            <a:r>
              <a:rPr sz="2000" spc="-30" dirty="0">
                <a:latin typeface="Trebuchet MS"/>
                <a:cs typeface="Trebuchet MS"/>
              </a:rPr>
              <a:t> </a:t>
            </a:r>
            <a:r>
              <a:rPr sz="2000" spc="110" dirty="0">
                <a:latin typeface="Trebuchet MS"/>
                <a:cs typeface="Trebuchet MS"/>
              </a:rPr>
              <a:t>misunderstand</a:t>
            </a:r>
            <a:r>
              <a:rPr sz="2000" spc="55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instructions</a:t>
            </a:r>
            <a:endParaRPr sz="2000" dirty="0">
              <a:latin typeface="Trebuchet MS"/>
              <a:cs typeface="Trebuchet MS"/>
            </a:endParaRPr>
          </a:p>
          <a:p>
            <a:pPr marL="194945" indent="-182245">
              <a:lnSpc>
                <a:spcPct val="100000"/>
              </a:lnSpc>
              <a:spcBef>
                <a:spcPts val="2440"/>
              </a:spcBef>
              <a:buClr>
                <a:srgbClr val="252525"/>
              </a:buClr>
              <a:buFont typeface="Garamond"/>
              <a:buChar char="◦"/>
              <a:tabLst>
                <a:tab pos="194945" algn="l"/>
              </a:tabLst>
            </a:pPr>
            <a:r>
              <a:rPr sz="2000" spc="130" dirty="0">
                <a:latin typeface="Trebuchet MS"/>
                <a:cs typeface="Trebuchet MS"/>
              </a:rPr>
              <a:t>Older</a:t>
            </a:r>
            <a:r>
              <a:rPr sz="2000" spc="-55" dirty="0">
                <a:latin typeface="Trebuchet MS"/>
                <a:cs typeface="Trebuchet MS"/>
              </a:rPr>
              <a:t> </a:t>
            </a:r>
            <a:r>
              <a:rPr sz="2000" spc="65" dirty="0">
                <a:latin typeface="Trebuchet MS"/>
                <a:cs typeface="Trebuchet MS"/>
              </a:rPr>
              <a:t>workers</a:t>
            </a:r>
            <a:r>
              <a:rPr sz="2000" spc="-45" dirty="0">
                <a:latin typeface="Trebuchet MS"/>
                <a:cs typeface="Trebuchet MS"/>
              </a:rPr>
              <a:t> </a:t>
            </a:r>
            <a:r>
              <a:rPr sz="2000" spc="140" dirty="0">
                <a:latin typeface="Trebuchet MS"/>
                <a:cs typeface="Trebuchet MS"/>
              </a:rPr>
              <a:t>understand</a:t>
            </a:r>
            <a:r>
              <a:rPr sz="2000" spc="40" dirty="0">
                <a:latin typeface="Trebuchet MS"/>
                <a:cs typeface="Trebuchet MS"/>
              </a:rPr>
              <a:t> </a:t>
            </a:r>
            <a:r>
              <a:rPr sz="2000" spc="45" dirty="0">
                <a:latin typeface="Trebuchet MS"/>
                <a:cs typeface="Trebuchet MS"/>
              </a:rPr>
              <a:t>better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730502" y="634686"/>
            <a:ext cx="10058400" cy="1494640"/>
          </a:xfrm>
          <a:prstGeom prst="rect">
            <a:avLst/>
          </a:prstGeom>
        </p:spPr>
        <p:txBody>
          <a:bodyPr vert="horz" wrap="square" lIns="0" tIns="1714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5"/>
              </a:spcBef>
            </a:pPr>
            <a:r>
              <a:rPr sz="3600" b="1" spc="275" dirty="0"/>
              <a:t>Communication</a:t>
            </a:r>
            <a:r>
              <a:rPr sz="3600" b="1" spc="-120" dirty="0"/>
              <a:t> </a:t>
            </a:r>
            <a:r>
              <a:rPr sz="3600" b="1" spc="100" dirty="0"/>
              <a:t>theory</a:t>
            </a:r>
            <a:br>
              <a:rPr lang="en-US" sz="3600" b="1" spc="100" dirty="0"/>
            </a:br>
            <a:r>
              <a:rPr lang="en-US" sz="2400" b="1" i="1" dirty="0"/>
              <a:t>Shannon – Weaver </a:t>
            </a:r>
            <a:br>
              <a:rPr lang="en-US" sz="3600" b="1" i="1" dirty="0"/>
            </a:br>
            <a:endParaRPr sz="3600" b="1" spc="100" dirty="0"/>
          </a:p>
        </p:txBody>
      </p:sp>
      <p:grpSp>
        <p:nvGrpSpPr>
          <p:cNvPr id="3" name="object 3"/>
          <p:cNvGrpSpPr/>
          <p:nvPr/>
        </p:nvGrpSpPr>
        <p:grpSpPr>
          <a:xfrm>
            <a:off x="1068069" y="2595752"/>
            <a:ext cx="1859914" cy="415290"/>
            <a:chOff x="1068069" y="2595752"/>
            <a:chExt cx="1859914" cy="415290"/>
          </a:xfrm>
        </p:grpSpPr>
        <p:sp>
          <p:nvSpPr>
            <p:cNvPr id="4" name="object 4"/>
            <p:cNvSpPr/>
            <p:nvPr/>
          </p:nvSpPr>
          <p:spPr>
            <a:xfrm>
              <a:off x="1074419" y="2602102"/>
              <a:ext cx="1847214" cy="402590"/>
            </a:xfrm>
            <a:custGeom>
              <a:avLst/>
              <a:gdLst/>
              <a:ahLst/>
              <a:cxnLst/>
              <a:rect l="l" t="t" r="r" b="b"/>
              <a:pathLst>
                <a:path w="1847214" h="402589">
                  <a:moveTo>
                    <a:pt x="1645920" y="0"/>
                  </a:moveTo>
                  <a:lnTo>
                    <a:pt x="1645920" y="100584"/>
                  </a:lnTo>
                  <a:lnTo>
                    <a:pt x="0" y="100584"/>
                  </a:lnTo>
                  <a:lnTo>
                    <a:pt x="0" y="301879"/>
                  </a:lnTo>
                  <a:lnTo>
                    <a:pt x="1645920" y="301879"/>
                  </a:lnTo>
                  <a:lnTo>
                    <a:pt x="1645920" y="402463"/>
                  </a:lnTo>
                  <a:lnTo>
                    <a:pt x="1847088" y="201295"/>
                  </a:lnTo>
                  <a:lnTo>
                    <a:pt x="1645920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74419" y="2602102"/>
              <a:ext cx="1847214" cy="402590"/>
            </a:xfrm>
            <a:custGeom>
              <a:avLst/>
              <a:gdLst/>
              <a:ahLst/>
              <a:cxnLst/>
              <a:rect l="l" t="t" r="r" b="b"/>
              <a:pathLst>
                <a:path w="1847214" h="402589">
                  <a:moveTo>
                    <a:pt x="0" y="100584"/>
                  </a:moveTo>
                  <a:lnTo>
                    <a:pt x="1645920" y="100584"/>
                  </a:lnTo>
                  <a:lnTo>
                    <a:pt x="1645920" y="0"/>
                  </a:lnTo>
                  <a:lnTo>
                    <a:pt x="1847088" y="201295"/>
                  </a:lnTo>
                  <a:lnTo>
                    <a:pt x="1645920" y="402463"/>
                  </a:lnTo>
                  <a:lnTo>
                    <a:pt x="1645920" y="301879"/>
                  </a:lnTo>
                  <a:lnTo>
                    <a:pt x="0" y="301879"/>
                  </a:lnTo>
                  <a:lnTo>
                    <a:pt x="0" y="100584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6" name="object 6"/>
          <p:cNvGrpSpPr/>
          <p:nvPr/>
        </p:nvGrpSpPr>
        <p:grpSpPr>
          <a:xfrm>
            <a:off x="3253485" y="2632329"/>
            <a:ext cx="1960880" cy="379095"/>
            <a:chOff x="3253485" y="2632329"/>
            <a:chExt cx="1960880" cy="379095"/>
          </a:xfrm>
        </p:grpSpPr>
        <p:sp>
          <p:nvSpPr>
            <p:cNvPr id="7" name="object 7"/>
            <p:cNvSpPr/>
            <p:nvPr/>
          </p:nvSpPr>
          <p:spPr>
            <a:xfrm>
              <a:off x="3259835" y="2638679"/>
              <a:ext cx="1948180" cy="366395"/>
            </a:xfrm>
            <a:custGeom>
              <a:avLst/>
              <a:gdLst/>
              <a:ahLst/>
              <a:cxnLst/>
              <a:rect l="l" t="t" r="r" b="b"/>
              <a:pathLst>
                <a:path w="1948179" h="366394">
                  <a:moveTo>
                    <a:pt x="1764791" y="0"/>
                  </a:moveTo>
                  <a:lnTo>
                    <a:pt x="1764791" y="91440"/>
                  </a:lnTo>
                  <a:lnTo>
                    <a:pt x="0" y="91440"/>
                  </a:lnTo>
                  <a:lnTo>
                    <a:pt x="0" y="274447"/>
                  </a:lnTo>
                  <a:lnTo>
                    <a:pt x="1764791" y="274447"/>
                  </a:lnTo>
                  <a:lnTo>
                    <a:pt x="1764791" y="365887"/>
                  </a:lnTo>
                  <a:lnTo>
                    <a:pt x="1947672" y="183007"/>
                  </a:lnTo>
                  <a:lnTo>
                    <a:pt x="1764791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259835" y="2638679"/>
              <a:ext cx="1948180" cy="366395"/>
            </a:xfrm>
            <a:custGeom>
              <a:avLst/>
              <a:gdLst/>
              <a:ahLst/>
              <a:cxnLst/>
              <a:rect l="l" t="t" r="r" b="b"/>
              <a:pathLst>
                <a:path w="1948179" h="366394">
                  <a:moveTo>
                    <a:pt x="0" y="91440"/>
                  </a:moveTo>
                  <a:lnTo>
                    <a:pt x="1764791" y="91440"/>
                  </a:lnTo>
                  <a:lnTo>
                    <a:pt x="1764791" y="0"/>
                  </a:lnTo>
                  <a:lnTo>
                    <a:pt x="1947672" y="183007"/>
                  </a:lnTo>
                  <a:lnTo>
                    <a:pt x="1764791" y="365887"/>
                  </a:lnTo>
                  <a:lnTo>
                    <a:pt x="1764791" y="274447"/>
                  </a:lnTo>
                  <a:lnTo>
                    <a:pt x="0" y="274447"/>
                  </a:lnTo>
                  <a:lnTo>
                    <a:pt x="0" y="91440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9" name="object 9"/>
          <p:cNvGrpSpPr/>
          <p:nvPr/>
        </p:nvGrpSpPr>
        <p:grpSpPr>
          <a:xfrm>
            <a:off x="5411470" y="2632341"/>
            <a:ext cx="1612900" cy="479425"/>
            <a:chOff x="5411470" y="2632341"/>
            <a:chExt cx="1612900" cy="479425"/>
          </a:xfrm>
        </p:grpSpPr>
        <p:sp>
          <p:nvSpPr>
            <p:cNvPr id="10" name="object 10"/>
            <p:cNvSpPr/>
            <p:nvPr/>
          </p:nvSpPr>
          <p:spPr>
            <a:xfrm>
              <a:off x="5417820" y="2638691"/>
              <a:ext cx="1600200" cy="466725"/>
            </a:xfrm>
            <a:custGeom>
              <a:avLst/>
              <a:gdLst/>
              <a:ahLst/>
              <a:cxnLst/>
              <a:rect l="l" t="t" r="r" b="b"/>
              <a:pathLst>
                <a:path w="1600200" h="466725">
                  <a:moveTo>
                    <a:pt x="1600200" y="0"/>
                  </a:moveTo>
                  <a:lnTo>
                    <a:pt x="0" y="0"/>
                  </a:lnTo>
                  <a:lnTo>
                    <a:pt x="0" y="466458"/>
                  </a:lnTo>
                  <a:lnTo>
                    <a:pt x="1600200" y="466458"/>
                  </a:lnTo>
                  <a:lnTo>
                    <a:pt x="1600200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5417820" y="2638691"/>
              <a:ext cx="1600200" cy="466725"/>
            </a:xfrm>
            <a:custGeom>
              <a:avLst/>
              <a:gdLst/>
              <a:ahLst/>
              <a:cxnLst/>
              <a:rect l="l" t="t" r="r" b="b"/>
              <a:pathLst>
                <a:path w="1600200" h="466725">
                  <a:moveTo>
                    <a:pt x="0" y="466458"/>
                  </a:moveTo>
                  <a:lnTo>
                    <a:pt x="1600200" y="466458"/>
                  </a:lnTo>
                  <a:lnTo>
                    <a:pt x="1600200" y="0"/>
                  </a:lnTo>
                  <a:lnTo>
                    <a:pt x="0" y="0"/>
                  </a:lnTo>
                  <a:lnTo>
                    <a:pt x="0" y="466458"/>
                  </a:lnTo>
                  <a:close/>
                </a:path>
              </a:pathLst>
            </a:custGeom>
            <a:ln w="12699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2" name="object 12"/>
          <p:cNvGrpSpPr/>
          <p:nvPr/>
        </p:nvGrpSpPr>
        <p:grpSpPr>
          <a:xfrm>
            <a:off x="7313421" y="2632329"/>
            <a:ext cx="1896745" cy="406400"/>
            <a:chOff x="7313421" y="2632329"/>
            <a:chExt cx="1896745" cy="406400"/>
          </a:xfrm>
        </p:grpSpPr>
        <p:sp>
          <p:nvSpPr>
            <p:cNvPr id="13" name="object 13"/>
            <p:cNvSpPr/>
            <p:nvPr/>
          </p:nvSpPr>
          <p:spPr>
            <a:xfrm>
              <a:off x="7319771" y="2638679"/>
              <a:ext cx="1884045" cy="393700"/>
            </a:xfrm>
            <a:custGeom>
              <a:avLst/>
              <a:gdLst/>
              <a:ahLst/>
              <a:cxnLst/>
              <a:rect l="l" t="t" r="r" b="b"/>
              <a:pathLst>
                <a:path w="1884045" h="393700">
                  <a:moveTo>
                    <a:pt x="1687068" y="0"/>
                  </a:moveTo>
                  <a:lnTo>
                    <a:pt x="1687068" y="98298"/>
                  </a:lnTo>
                  <a:lnTo>
                    <a:pt x="0" y="98298"/>
                  </a:lnTo>
                  <a:lnTo>
                    <a:pt x="0" y="295021"/>
                  </a:lnTo>
                  <a:lnTo>
                    <a:pt x="1687068" y="295021"/>
                  </a:lnTo>
                  <a:lnTo>
                    <a:pt x="1687068" y="393319"/>
                  </a:lnTo>
                  <a:lnTo>
                    <a:pt x="1883663" y="196723"/>
                  </a:lnTo>
                  <a:lnTo>
                    <a:pt x="1687068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7319771" y="2638679"/>
              <a:ext cx="1884045" cy="393700"/>
            </a:xfrm>
            <a:custGeom>
              <a:avLst/>
              <a:gdLst/>
              <a:ahLst/>
              <a:cxnLst/>
              <a:rect l="l" t="t" r="r" b="b"/>
              <a:pathLst>
                <a:path w="1884045" h="393700">
                  <a:moveTo>
                    <a:pt x="0" y="98298"/>
                  </a:moveTo>
                  <a:lnTo>
                    <a:pt x="1687068" y="98298"/>
                  </a:lnTo>
                  <a:lnTo>
                    <a:pt x="1687068" y="0"/>
                  </a:lnTo>
                  <a:lnTo>
                    <a:pt x="1883663" y="196723"/>
                  </a:lnTo>
                  <a:lnTo>
                    <a:pt x="1687068" y="393319"/>
                  </a:lnTo>
                  <a:lnTo>
                    <a:pt x="1687068" y="295021"/>
                  </a:lnTo>
                  <a:lnTo>
                    <a:pt x="0" y="295021"/>
                  </a:lnTo>
                  <a:lnTo>
                    <a:pt x="0" y="98298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5" name="object 15"/>
          <p:cNvGrpSpPr/>
          <p:nvPr/>
        </p:nvGrpSpPr>
        <p:grpSpPr>
          <a:xfrm>
            <a:off x="9398254" y="2705480"/>
            <a:ext cx="1924050" cy="305435"/>
            <a:chOff x="9398254" y="2705480"/>
            <a:chExt cx="1924050" cy="305435"/>
          </a:xfrm>
        </p:grpSpPr>
        <p:sp>
          <p:nvSpPr>
            <p:cNvPr id="16" name="object 16"/>
            <p:cNvSpPr/>
            <p:nvPr/>
          </p:nvSpPr>
          <p:spPr>
            <a:xfrm>
              <a:off x="9404604" y="2711830"/>
              <a:ext cx="1911350" cy="292735"/>
            </a:xfrm>
            <a:custGeom>
              <a:avLst/>
              <a:gdLst/>
              <a:ahLst/>
              <a:cxnLst/>
              <a:rect l="l" t="t" r="r" b="b"/>
              <a:pathLst>
                <a:path w="1911350" h="292735">
                  <a:moveTo>
                    <a:pt x="1764792" y="0"/>
                  </a:moveTo>
                  <a:lnTo>
                    <a:pt x="1764792" y="73152"/>
                  </a:lnTo>
                  <a:lnTo>
                    <a:pt x="0" y="73152"/>
                  </a:lnTo>
                  <a:lnTo>
                    <a:pt x="0" y="219583"/>
                  </a:lnTo>
                  <a:lnTo>
                    <a:pt x="1764792" y="219583"/>
                  </a:lnTo>
                  <a:lnTo>
                    <a:pt x="1764792" y="292735"/>
                  </a:lnTo>
                  <a:lnTo>
                    <a:pt x="1911096" y="146431"/>
                  </a:lnTo>
                  <a:lnTo>
                    <a:pt x="1764792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7" name="object 17"/>
            <p:cNvSpPr/>
            <p:nvPr/>
          </p:nvSpPr>
          <p:spPr>
            <a:xfrm>
              <a:off x="9404604" y="2711830"/>
              <a:ext cx="1911350" cy="292735"/>
            </a:xfrm>
            <a:custGeom>
              <a:avLst/>
              <a:gdLst/>
              <a:ahLst/>
              <a:cxnLst/>
              <a:rect l="l" t="t" r="r" b="b"/>
              <a:pathLst>
                <a:path w="1911350" h="292735">
                  <a:moveTo>
                    <a:pt x="0" y="73152"/>
                  </a:moveTo>
                  <a:lnTo>
                    <a:pt x="1764792" y="73152"/>
                  </a:lnTo>
                  <a:lnTo>
                    <a:pt x="1764792" y="0"/>
                  </a:lnTo>
                  <a:lnTo>
                    <a:pt x="1911096" y="146431"/>
                  </a:lnTo>
                  <a:lnTo>
                    <a:pt x="1764792" y="292735"/>
                  </a:lnTo>
                  <a:lnTo>
                    <a:pt x="1764792" y="219583"/>
                  </a:lnTo>
                  <a:lnTo>
                    <a:pt x="0" y="219583"/>
                  </a:lnTo>
                  <a:lnTo>
                    <a:pt x="0" y="73152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8" name="object 18"/>
          <p:cNvGrpSpPr/>
          <p:nvPr/>
        </p:nvGrpSpPr>
        <p:grpSpPr>
          <a:xfrm>
            <a:off x="10833861" y="3190239"/>
            <a:ext cx="589280" cy="3040380"/>
            <a:chOff x="10833861" y="3190239"/>
            <a:chExt cx="589280" cy="3040380"/>
          </a:xfrm>
        </p:grpSpPr>
        <p:sp>
          <p:nvSpPr>
            <p:cNvPr id="19" name="object 19"/>
            <p:cNvSpPr/>
            <p:nvPr/>
          </p:nvSpPr>
          <p:spPr>
            <a:xfrm>
              <a:off x="10840211" y="3196589"/>
              <a:ext cx="576580" cy="3027680"/>
            </a:xfrm>
            <a:custGeom>
              <a:avLst/>
              <a:gdLst/>
              <a:ahLst/>
              <a:cxnLst/>
              <a:rect l="l" t="t" r="r" b="b"/>
              <a:pathLst>
                <a:path w="576579" h="3027679">
                  <a:moveTo>
                    <a:pt x="432054" y="0"/>
                  </a:moveTo>
                  <a:lnTo>
                    <a:pt x="288036" y="144145"/>
                  </a:lnTo>
                  <a:lnTo>
                    <a:pt x="360045" y="144145"/>
                  </a:lnTo>
                  <a:lnTo>
                    <a:pt x="360045" y="2811373"/>
                  </a:lnTo>
                  <a:lnTo>
                    <a:pt x="144018" y="2811373"/>
                  </a:lnTo>
                  <a:lnTo>
                    <a:pt x="144018" y="2739351"/>
                  </a:lnTo>
                  <a:lnTo>
                    <a:pt x="0" y="2883408"/>
                  </a:lnTo>
                  <a:lnTo>
                    <a:pt x="144018" y="3027464"/>
                  </a:lnTo>
                  <a:lnTo>
                    <a:pt x="144018" y="2955429"/>
                  </a:lnTo>
                  <a:lnTo>
                    <a:pt x="504063" y="2955429"/>
                  </a:lnTo>
                  <a:lnTo>
                    <a:pt x="504063" y="144145"/>
                  </a:lnTo>
                  <a:lnTo>
                    <a:pt x="576072" y="144145"/>
                  </a:lnTo>
                  <a:lnTo>
                    <a:pt x="432054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10840211" y="3196589"/>
              <a:ext cx="576580" cy="3027680"/>
            </a:xfrm>
            <a:custGeom>
              <a:avLst/>
              <a:gdLst/>
              <a:ahLst/>
              <a:cxnLst/>
              <a:rect l="l" t="t" r="r" b="b"/>
              <a:pathLst>
                <a:path w="576579" h="3027679">
                  <a:moveTo>
                    <a:pt x="0" y="2883408"/>
                  </a:moveTo>
                  <a:lnTo>
                    <a:pt x="144018" y="2739351"/>
                  </a:lnTo>
                  <a:lnTo>
                    <a:pt x="144018" y="2811373"/>
                  </a:lnTo>
                  <a:lnTo>
                    <a:pt x="360045" y="2811373"/>
                  </a:lnTo>
                  <a:lnTo>
                    <a:pt x="360045" y="144145"/>
                  </a:lnTo>
                  <a:lnTo>
                    <a:pt x="288036" y="144145"/>
                  </a:lnTo>
                  <a:lnTo>
                    <a:pt x="432054" y="0"/>
                  </a:lnTo>
                  <a:lnTo>
                    <a:pt x="576072" y="144145"/>
                  </a:lnTo>
                  <a:lnTo>
                    <a:pt x="504063" y="144145"/>
                  </a:lnTo>
                  <a:lnTo>
                    <a:pt x="504063" y="2955429"/>
                  </a:lnTo>
                  <a:lnTo>
                    <a:pt x="144018" y="2955429"/>
                  </a:lnTo>
                  <a:lnTo>
                    <a:pt x="144018" y="3027464"/>
                  </a:lnTo>
                  <a:lnTo>
                    <a:pt x="0" y="2883408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1" name="object 21"/>
          <p:cNvGrpSpPr/>
          <p:nvPr/>
        </p:nvGrpSpPr>
        <p:grpSpPr>
          <a:xfrm>
            <a:off x="7313421" y="5888431"/>
            <a:ext cx="3387090" cy="351155"/>
            <a:chOff x="7313421" y="5888431"/>
            <a:chExt cx="3387090" cy="351155"/>
          </a:xfrm>
        </p:grpSpPr>
        <p:sp>
          <p:nvSpPr>
            <p:cNvPr id="22" name="object 22"/>
            <p:cNvSpPr/>
            <p:nvPr/>
          </p:nvSpPr>
          <p:spPr>
            <a:xfrm>
              <a:off x="7319771" y="5894781"/>
              <a:ext cx="3374390" cy="338455"/>
            </a:xfrm>
            <a:custGeom>
              <a:avLst/>
              <a:gdLst/>
              <a:ahLst/>
              <a:cxnLst/>
              <a:rect l="l" t="t" r="r" b="b"/>
              <a:pathLst>
                <a:path w="3374390" h="338454">
                  <a:moveTo>
                    <a:pt x="169163" y="0"/>
                  </a:moveTo>
                  <a:lnTo>
                    <a:pt x="0" y="169214"/>
                  </a:lnTo>
                  <a:lnTo>
                    <a:pt x="169163" y="338416"/>
                  </a:lnTo>
                  <a:lnTo>
                    <a:pt x="169163" y="253809"/>
                  </a:lnTo>
                  <a:lnTo>
                    <a:pt x="3374135" y="253809"/>
                  </a:lnTo>
                  <a:lnTo>
                    <a:pt x="3374135" y="84607"/>
                  </a:lnTo>
                  <a:lnTo>
                    <a:pt x="169163" y="84607"/>
                  </a:lnTo>
                  <a:lnTo>
                    <a:pt x="169163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7319771" y="5894781"/>
              <a:ext cx="3374390" cy="338455"/>
            </a:xfrm>
            <a:custGeom>
              <a:avLst/>
              <a:gdLst/>
              <a:ahLst/>
              <a:cxnLst/>
              <a:rect l="l" t="t" r="r" b="b"/>
              <a:pathLst>
                <a:path w="3374390" h="338454">
                  <a:moveTo>
                    <a:pt x="0" y="169214"/>
                  </a:moveTo>
                  <a:lnTo>
                    <a:pt x="169163" y="0"/>
                  </a:lnTo>
                  <a:lnTo>
                    <a:pt x="169163" y="84607"/>
                  </a:lnTo>
                  <a:lnTo>
                    <a:pt x="3374135" y="84607"/>
                  </a:lnTo>
                  <a:lnTo>
                    <a:pt x="3374135" y="253809"/>
                  </a:lnTo>
                  <a:lnTo>
                    <a:pt x="169163" y="253809"/>
                  </a:lnTo>
                  <a:lnTo>
                    <a:pt x="169163" y="338416"/>
                  </a:lnTo>
                  <a:lnTo>
                    <a:pt x="0" y="169214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4" name="object 24"/>
          <p:cNvGrpSpPr/>
          <p:nvPr/>
        </p:nvGrpSpPr>
        <p:grpSpPr>
          <a:xfrm>
            <a:off x="1506982" y="5815266"/>
            <a:ext cx="3752850" cy="360680"/>
            <a:chOff x="1506982" y="5815266"/>
            <a:chExt cx="3752850" cy="360680"/>
          </a:xfrm>
        </p:grpSpPr>
        <p:sp>
          <p:nvSpPr>
            <p:cNvPr id="25" name="object 25"/>
            <p:cNvSpPr/>
            <p:nvPr/>
          </p:nvSpPr>
          <p:spPr>
            <a:xfrm>
              <a:off x="1513332" y="5821616"/>
              <a:ext cx="3740150" cy="347980"/>
            </a:xfrm>
            <a:custGeom>
              <a:avLst/>
              <a:gdLst/>
              <a:ahLst/>
              <a:cxnLst/>
              <a:rect l="l" t="t" r="r" b="b"/>
              <a:pathLst>
                <a:path w="3740150" h="347979">
                  <a:moveTo>
                    <a:pt x="173736" y="0"/>
                  </a:moveTo>
                  <a:lnTo>
                    <a:pt x="0" y="173774"/>
                  </a:lnTo>
                  <a:lnTo>
                    <a:pt x="173736" y="347548"/>
                  </a:lnTo>
                  <a:lnTo>
                    <a:pt x="173736" y="260667"/>
                  </a:lnTo>
                  <a:lnTo>
                    <a:pt x="3739896" y="260667"/>
                  </a:lnTo>
                  <a:lnTo>
                    <a:pt x="3739896" y="86880"/>
                  </a:lnTo>
                  <a:lnTo>
                    <a:pt x="173736" y="86880"/>
                  </a:lnTo>
                  <a:lnTo>
                    <a:pt x="173736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513332" y="5821616"/>
              <a:ext cx="3740150" cy="347980"/>
            </a:xfrm>
            <a:custGeom>
              <a:avLst/>
              <a:gdLst/>
              <a:ahLst/>
              <a:cxnLst/>
              <a:rect l="l" t="t" r="r" b="b"/>
              <a:pathLst>
                <a:path w="3740150" h="347979">
                  <a:moveTo>
                    <a:pt x="0" y="173774"/>
                  </a:moveTo>
                  <a:lnTo>
                    <a:pt x="173736" y="0"/>
                  </a:lnTo>
                  <a:lnTo>
                    <a:pt x="173736" y="86880"/>
                  </a:lnTo>
                  <a:lnTo>
                    <a:pt x="3739896" y="86880"/>
                  </a:lnTo>
                  <a:lnTo>
                    <a:pt x="3739896" y="260667"/>
                  </a:lnTo>
                  <a:lnTo>
                    <a:pt x="173736" y="260667"/>
                  </a:lnTo>
                  <a:lnTo>
                    <a:pt x="173736" y="347548"/>
                  </a:lnTo>
                  <a:lnTo>
                    <a:pt x="0" y="173774"/>
                  </a:lnTo>
                  <a:close/>
                </a:path>
              </a:pathLst>
            </a:custGeom>
            <a:ln w="12699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27" name="object 27"/>
          <p:cNvGrpSpPr/>
          <p:nvPr/>
        </p:nvGrpSpPr>
        <p:grpSpPr>
          <a:xfrm>
            <a:off x="1068069" y="3190239"/>
            <a:ext cx="305435" cy="2884805"/>
            <a:chOff x="1068069" y="3190239"/>
            <a:chExt cx="305435" cy="2884805"/>
          </a:xfrm>
        </p:grpSpPr>
        <p:sp>
          <p:nvSpPr>
            <p:cNvPr id="28" name="object 28"/>
            <p:cNvSpPr/>
            <p:nvPr/>
          </p:nvSpPr>
          <p:spPr>
            <a:xfrm>
              <a:off x="1074419" y="3196589"/>
              <a:ext cx="292735" cy="2872105"/>
            </a:xfrm>
            <a:custGeom>
              <a:avLst/>
              <a:gdLst/>
              <a:ahLst/>
              <a:cxnLst/>
              <a:rect l="l" t="t" r="r" b="b"/>
              <a:pathLst>
                <a:path w="292734" h="2872104">
                  <a:moveTo>
                    <a:pt x="146304" y="0"/>
                  </a:moveTo>
                  <a:lnTo>
                    <a:pt x="0" y="146431"/>
                  </a:lnTo>
                  <a:lnTo>
                    <a:pt x="73152" y="146431"/>
                  </a:lnTo>
                  <a:lnTo>
                    <a:pt x="73152" y="2871965"/>
                  </a:lnTo>
                  <a:lnTo>
                    <a:pt x="219456" y="2871965"/>
                  </a:lnTo>
                  <a:lnTo>
                    <a:pt x="219456" y="146431"/>
                  </a:lnTo>
                  <a:lnTo>
                    <a:pt x="292608" y="146431"/>
                  </a:lnTo>
                  <a:lnTo>
                    <a:pt x="146304" y="0"/>
                  </a:lnTo>
                  <a:close/>
                </a:path>
              </a:pathLst>
            </a:custGeom>
            <a:solidFill>
              <a:srgbClr val="E22C9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9" name="object 29"/>
            <p:cNvSpPr/>
            <p:nvPr/>
          </p:nvSpPr>
          <p:spPr>
            <a:xfrm>
              <a:off x="1074419" y="3196589"/>
              <a:ext cx="292735" cy="2872105"/>
            </a:xfrm>
            <a:custGeom>
              <a:avLst/>
              <a:gdLst/>
              <a:ahLst/>
              <a:cxnLst/>
              <a:rect l="l" t="t" r="r" b="b"/>
              <a:pathLst>
                <a:path w="292734" h="2872104">
                  <a:moveTo>
                    <a:pt x="0" y="146431"/>
                  </a:moveTo>
                  <a:lnTo>
                    <a:pt x="146304" y="0"/>
                  </a:lnTo>
                  <a:lnTo>
                    <a:pt x="292608" y="146431"/>
                  </a:lnTo>
                  <a:lnTo>
                    <a:pt x="219456" y="146431"/>
                  </a:lnTo>
                  <a:lnTo>
                    <a:pt x="219456" y="2871965"/>
                  </a:lnTo>
                  <a:lnTo>
                    <a:pt x="73152" y="2871965"/>
                  </a:lnTo>
                  <a:lnTo>
                    <a:pt x="73152" y="146431"/>
                  </a:lnTo>
                  <a:lnTo>
                    <a:pt x="0" y="146431"/>
                  </a:lnTo>
                  <a:close/>
                </a:path>
              </a:pathLst>
            </a:custGeom>
            <a:ln w="12700">
              <a:solidFill>
                <a:srgbClr val="5F0D39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0" name="object 30"/>
          <p:cNvSpPr txBox="1"/>
          <p:nvPr/>
        </p:nvSpPr>
        <p:spPr>
          <a:xfrm>
            <a:off x="1407413" y="2068639"/>
            <a:ext cx="951356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90" dirty="0">
                <a:latin typeface="Trebuchet MS"/>
                <a:cs typeface="Trebuchet MS"/>
              </a:rPr>
              <a:t>Sender</a:t>
            </a:r>
            <a:endParaRPr sz="2000" b="1" dirty="0">
              <a:latin typeface="Trebuchet MS"/>
              <a:cs typeface="Trebuchet MS"/>
            </a:endParaRPr>
          </a:p>
        </p:txBody>
      </p:sp>
      <p:sp>
        <p:nvSpPr>
          <p:cNvPr id="31" name="object 31"/>
          <p:cNvSpPr txBox="1"/>
          <p:nvPr/>
        </p:nvSpPr>
        <p:spPr>
          <a:xfrm>
            <a:off x="3461383" y="2068639"/>
            <a:ext cx="1263017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110" dirty="0">
                <a:latin typeface="Trebuchet MS"/>
                <a:cs typeface="Trebuchet MS"/>
              </a:rPr>
              <a:t>Encoder</a:t>
            </a:r>
            <a:endParaRPr sz="2000" b="1" dirty="0">
              <a:latin typeface="Trebuchet MS"/>
              <a:cs typeface="Trebuchet MS"/>
            </a:endParaRPr>
          </a:p>
        </p:txBody>
      </p:sp>
      <p:sp>
        <p:nvSpPr>
          <p:cNvPr id="32" name="object 32"/>
          <p:cNvSpPr txBox="1"/>
          <p:nvPr/>
        </p:nvSpPr>
        <p:spPr>
          <a:xfrm>
            <a:off x="5496686" y="2068639"/>
            <a:ext cx="1263016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125" dirty="0">
                <a:latin typeface="Trebuchet MS"/>
                <a:cs typeface="Trebuchet MS"/>
              </a:rPr>
              <a:t>Channel</a:t>
            </a:r>
            <a:endParaRPr sz="2000" b="1" dirty="0">
              <a:latin typeface="Trebuchet MS"/>
              <a:cs typeface="Trebuchet MS"/>
            </a:endParaRPr>
          </a:p>
        </p:txBody>
      </p:sp>
      <p:sp>
        <p:nvSpPr>
          <p:cNvPr id="33" name="object 33"/>
          <p:cNvSpPr txBox="1"/>
          <p:nvPr/>
        </p:nvSpPr>
        <p:spPr>
          <a:xfrm>
            <a:off x="7575931" y="2044637"/>
            <a:ext cx="1263016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150" dirty="0">
                <a:latin typeface="Trebuchet MS"/>
                <a:cs typeface="Trebuchet MS"/>
              </a:rPr>
              <a:t>Decoder</a:t>
            </a:r>
            <a:endParaRPr sz="2000" b="1" dirty="0">
              <a:latin typeface="Trebuchet MS"/>
              <a:cs typeface="Trebuchet MS"/>
            </a:endParaRPr>
          </a:p>
        </p:txBody>
      </p:sp>
      <p:sp>
        <p:nvSpPr>
          <p:cNvPr id="34" name="object 34"/>
          <p:cNvSpPr txBox="1"/>
          <p:nvPr/>
        </p:nvSpPr>
        <p:spPr>
          <a:xfrm>
            <a:off x="9765855" y="2068639"/>
            <a:ext cx="1188848" cy="32060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000" b="1" spc="65" dirty="0">
                <a:latin typeface="Trebuchet MS"/>
                <a:cs typeface="Trebuchet MS"/>
              </a:rPr>
              <a:t>Receiver</a:t>
            </a:r>
            <a:endParaRPr sz="2000" b="1" dirty="0">
              <a:latin typeface="Trebuchet MS"/>
              <a:cs typeface="Trebuchet MS"/>
            </a:endParaRPr>
          </a:p>
        </p:txBody>
      </p:sp>
      <p:sp>
        <p:nvSpPr>
          <p:cNvPr id="35" name="object 35"/>
          <p:cNvSpPr txBox="1"/>
          <p:nvPr/>
        </p:nvSpPr>
        <p:spPr>
          <a:xfrm>
            <a:off x="1445260" y="3056508"/>
            <a:ext cx="1238885" cy="5759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spc="110" dirty="0">
                <a:latin typeface="Trebuchet MS"/>
                <a:cs typeface="Trebuchet MS"/>
              </a:rPr>
              <a:t>Gery</a:t>
            </a:r>
            <a:r>
              <a:rPr sz="1800" spc="-55" dirty="0">
                <a:latin typeface="Trebuchet MS"/>
                <a:cs typeface="Trebuchet MS"/>
              </a:rPr>
              <a:t> </a:t>
            </a:r>
            <a:r>
              <a:rPr sz="1800" spc="65" dirty="0">
                <a:latin typeface="Trebuchet MS"/>
                <a:cs typeface="Trebuchet MS"/>
              </a:rPr>
              <a:t>gives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latin typeface="Trebuchet MS"/>
                <a:cs typeface="Trebuchet MS"/>
              </a:rPr>
              <a:t>instructions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6" name="object 36"/>
          <p:cNvSpPr txBox="1"/>
          <p:nvPr/>
        </p:nvSpPr>
        <p:spPr>
          <a:xfrm>
            <a:off x="3334258" y="3223005"/>
            <a:ext cx="1137920" cy="5759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800" spc="70" dirty="0">
                <a:latin typeface="Trebuchet MS"/>
                <a:cs typeface="Trebuchet MS"/>
              </a:rPr>
              <a:t>Verbal</a:t>
            </a:r>
            <a:endParaRPr sz="1800">
              <a:latin typeface="Trebuchet MS"/>
              <a:cs typeface="Trebuchet MS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1800" spc="-10" dirty="0">
                <a:latin typeface="Trebuchet MS"/>
                <a:cs typeface="Trebuchet MS"/>
              </a:rPr>
              <a:t>Expresions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7" name="object 37"/>
          <p:cNvSpPr txBox="1"/>
          <p:nvPr/>
        </p:nvSpPr>
        <p:spPr>
          <a:xfrm>
            <a:off x="5695060" y="3468687"/>
            <a:ext cx="63246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65" dirty="0">
                <a:latin typeface="Trebuchet MS"/>
                <a:cs typeface="Trebuchet MS"/>
              </a:rPr>
              <a:t>Noise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8" name="object 38"/>
          <p:cNvSpPr txBox="1"/>
          <p:nvPr/>
        </p:nvSpPr>
        <p:spPr>
          <a:xfrm>
            <a:off x="7397750" y="3306889"/>
            <a:ext cx="1250315" cy="8496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-10" dirty="0">
                <a:latin typeface="Trebuchet MS"/>
                <a:cs typeface="Trebuchet MS"/>
              </a:rPr>
              <a:t>Listening </a:t>
            </a:r>
            <a:r>
              <a:rPr sz="1800" spc="70" dirty="0">
                <a:latin typeface="Trebuchet MS"/>
                <a:cs typeface="Trebuchet MS"/>
              </a:rPr>
              <a:t>Verbal</a:t>
            </a:r>
            <a:r>
              <a:rPr sz="1800" spc="160" dirty="0">
                <a:latin typeface="Trebuchet MS"/>
                <a:cs typeface="Trebuchet MS"/>
              </a:rPr>
              <a:t> Non</a:t>
            </a:r>
            <a:r>
              <a:rPr sz="1800" spc="-55" dirty="0">
                <a:latin typeface="Trebuchet MS"/>
                <a:cs typeface="Trebuchet MS"/>
              </a:rPr>
              <a:t> </a:t>
            </a:r>
            <a:r>
              <a:rPr sz="1800" spc="65" dirty="0">
                <a:latin typeface="Trebuchet MS"/>
                <a:cs typeface="Trebuchet MS"/>
              </a:rPr>
              <a:t>verbal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39" name="object 39"/>
          <p:cNvSpPr txBox="1"/>
          <p:nvPr/>
        </p:nvSpPr>
        <p:spPr>
          <a:xfrm>
            <a:off x="9488805" y="3380676"/>
            <a:ext cx="962660" cy="5746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spc="100" dirty="0">
                <a:latin typeface="Trebuchet MS"/>
                <a:cs typeface="Trebuchet MS"/>
              </a:rPr>
              <a:t>Younger </a:t>
            </a:r>
            <a:r>
              <a:rPr sz="1800" spc="-10" dirty="0">
                <a:latin typeface="Trebuchet MS"/>
                <a:cs typeface="Trebuchet MS"/>
              </a:rPr>
              <a:t>workers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40" name="Rounded Rectangle 39">
            <a:extLst>
              <a:ext uri="{FF2B5EF4-FFF2-40B4-BE49-F238E27FC236}">
                <a16:creationId xmlns:a16="http://schemas.microsoft.com/office/drawing/2014/main" id="{34BF2ADE-CB0B-8DB4-3384-0171750489F8}"/>
              </a:ext>
            </a:extLst>
          </p:cNvPr>
          <p:cNvSpPr/>
          <p:nvPr/>
        </p:nvSpPr>
        <p:spPr>
          <a:xfrm>
            <a:off x="5496686" y="5715000"/>
            <a:ext cx="1666114" cy="6858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42CEC2DF-1CCE-4FA9-DBD2-CC548AD364D1}"/>
              </a:ext>
            </a:extLst>
          </p:cNvPr>
          <p:cNvSpPr txBox="1"/>
          <p:nvPr/>
        </p:nvSpPr>
        <p:spPr>
          <a:xfrm>
            <a:off x="5695060" y="5821616"/>
            <a:ext cx="13229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/>
              <a:t>Feedback 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D2A6C75-CF00-B0CE-C641-906C560648A8}"/>
              </a:ext>
            </a:extLst>
          </p:cNvPr>
          <p:cNvSpPr txBox="1"/>
          <p:nvPr/>
        </p:nvSpPr>
        <p:spPr>
          <a:xfrm>
            <a:off x="7296460" y="5038379"/>
            <a:ext cx="4072620" cy="884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Shannon, C.E. and Weaver, W. (1949) </a:t>
            </a:r>
            <a:r>
              <a:rPr lang="en-GB" sz="1800" i="1" dirty="0"/>
              <a:t>The Mathematical Theory of Communication</a:t>
            </a:r>
            <a:r>
              <a:rPr lang="en-GB" sz="1800" dirty="0"/>
              <a:t>. </a:t>
            </a:r>
          </a:p>
        </p:txBody>
      </p:sp>
    </p:spTree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247899" y="990600"/>
            <a:ext cx="10058400" cy="820558"/>
          </a:xfrm>
          <a:prstGeom prst="rect">
            <a:avLst/>
          </a:prstGeom>
        </p:spPr>
        <p:txBody>
          <a:bodyPr vert="horz" wrap="square" lIns="0" tIns="263982" rIns="0" bIns="0" rtlCol="0">
            <a:spAutoFit/>
          </a:bodyPr>
          <a:lstStyle/>
          <a:p>
            <a:pPr marL="302260">
              <a:lnSpc>
                <a:spcPct val="100000"/>
              </a:lnSpc>
              <a:spcBef>
                <a:spcPts val="140"/>
              </a:spcBef>
            </a:pPr>
            <a:r>
              <a:rPr sz="3600" b="1" spc="270" dirty="0"/>
              <a:t>Impact</a:t>
            </a:r>
            <a:r>
              <a:rPr sz="3600" b="1" spc="-50" dirty="0"/>
              <a:t> </a:t>
            </a:r>
            <a:r>
              <a:rPr sz="3600" b="1" spc="105" dirty="0"/>
              <a:t>of</a:t>
            </a:r>
            <a:r>
              <a:rPr sz="3600" b="1" spc="-85" dirty="0"/>
              <a:t> </a:t>
            </a:r>
            <a:r>
              <a:rPr sz="3600" b="1" spc="130" dirty="0"/>
              <a:t>the</a:t>
            </a:r>
            <a:r>
              <a:rPr sz="3600" b="1" spc="-85" dirty="0"/>
              <a:t> </a:t>
            </a:r>
            <a:r>
              <a:rPr sz="3600" b="1" spc="-10" dirty="0"/>
              <a:t>barriers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1219200" y="2133600"/>
            <a:ext cx="4411980" cy="2237151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100" dirty="0">
                <a:latin typeface="Trebuchet MS"/>
                <a:cs typeface="Trebuchet MS"/>
              </a:rPr>
              <a:t>Mistakes</a:t>
            </a:r>
            <a:r>
              <a:rPr sz="2000" spc="-70" dirty="0">
                <a:latin typeface="Trebuchet MS"/>
                <a:cs typeface="Trebuchet MS"/>
              </a:rPr>
              <a:t> </a:t>
            </a:r>
            <a:r>
              <a:rPr sz="2000" dirty="0">
                <a:latin typeface="Trebuchet MS"/>
                <a:cs typeface="Trebuchet MS"/>
              </a:rPr>
              <a:t>in</a:t>
            </a:r>
            <a:r>
              <a:rPr sz="2000" spc="-25" dirty="0">
                <a:latin typeface="Trebuchet MS"/>
                <a:cs typeface="Trebuchet MS"/>
              </a:rPr>
              <a:t> </a:t>
            </a:r>
            <a:r>
              <a:rPr sz="2000" spc="195" dirty="0">
                <a:latin typeface="Trebuchet MS"/>
                <a:cs typeface="Trebuchet MS"/>
              </a:rPr>
              <a:t>food</a:t>
            </a:r>
            <a:r>
              <a:rPr sz="2000" spc="-60" dirty="0">
                <a:latin typeface="Trebuchet MS"/>
                <a:cs typeface="Trebuchet MS"/>
              </a:rPr>
              <a:t> </a:t>
            </a:r>
            <a:r>
              <a:rPr sz="2000" spc="114" dirty="0">
                <a:latin typeface="Trebuchet MS"/>
                <a:cs typeface="Trebuchet MS"/>
              </a:rPr>
              <a:t>preparation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4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dirty="0">
                <a:latin typeface="Trebuchet MS"/>
                <a:cs typeface="Trebuchet MS"/>
              </a:rPr>
              <a:t>Instructions</a:t>
            </a:r>
            <a:r>
              <a:rPr sz="2000" spc="120" dirty="0">
                <a:latin typeface="Trebuchet MS"/>
                <a:cs typeface="Trebuchet MS"/>
              </a:rPr>
              <a:t> </a:t>
            </a:r>
            <a:r>
              <a:rPr sz="2000" spc="105" dirty="0">
                <a:latin typeface="Trebuchet MS"/>
                <a:cs typeface="Trebuchet MS"/>
              </a:rPr>
              <a:t>not</a:t>
            </a:r>
            <a:r>
              <a:rPr sz="2000" spc="175" dirty="0">
                <a:latin typeface="Trebuchet MS"/>
                <a:cs typeface="Trebuchet MS"/>
              </a:rPr>
              <a:t> </a:t>
            </a:r>
            <a:r>
              <a:rPr sz="2000" spc="100" dirty="0">
                <a:latin typeface="Trebuchet MS"/>
                <a:cs typeface="Trebuchet MS"/>
              </a:rPr>
              <a:t>followed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130" dirty="0">
                <a:latin typeface="Trebuchet MS"/>
                <a:cs typeface="Trebuchet MS"/>
              </a:rPr>
              <a:t>Poor</a:t>
            </a:r>
            <a:r>
              <a:rPr sz="2000" spc="-50" dirty="0">
                <a:latin typeface="Trebuchet MS"/>
                <a:cs typeface="Trebuchet MS"/>
              </a:rPr>
              <a:t> </a:t>
            </a:r>
            <a:r>
              <a:rPr sz="2000" spc="195" dirty="0">
                <a:latin typeface="Trebuchet MS"/>
                <a:cs typeface="Trebuchet MS"/>
              </a:rPr>
              <a:t>food</a:t>
            </a:r>
            <a:r>
              <a:rPr sz="2000" spc="-30" dirty="0">
                <a:latin typeface="Trebuchet MS"/>
                <a:cs typeface="Trebuchet MS"/>
              </a:rPr>
              <a:t> </a:t>
            </a:r>
            <a:r>
              <a:rPr sz="2000" spc="45" dirty="0">
                <a:latin typeface="Trebuchet MS"/>
                <a:cs typeface="Trebuchet MS"/>
              </a:rPr>
              <a:t>quality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5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135" dirty="0">
                <a:latin typeface="Trebuchet MS"/>
                <a:cs typeface="Trebuchet MS"/>
              </a:rPr>
              <a:t>Customers</a:t>
            </a:r>
            <a:r>
              <a:rPr sz="2000" spc="-35" dirty="0">
                <a:latin typeface="Trebuchet MS"/>
                <a:cs typeface="Trebuchet MS"/>
              </a:rPr>
              <a:t> </a:t>
            </a:r>
            <a:r>
              <a:rPr sz="2000" spc="114" dirty="0">
                <a:latin typeface="Trebuchet MS"/>
                <a:cs typeface="Trebuchet MS"/>
              </a:rPr>
              <a:t>complaints</a:t>
            </a:r>
            <a:endParaRPr sz="2000" dirty="0">
              <a:latin typeface="Trebuchet MS"/>
              <a:cs typeface="Trebuchet MS"/>
            </a:endParaRPr>
          </a:p>
        </p:txBody>
      </p:sp>
    </p:spTree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500701" y="567962"/>
            <a:ext cx="5752465" cy="820558"/>
          </a:xfrm>
          <a:prstGeom prst="rect">
            <a:avLst/>
          </a:prstGeom>
        </p:spPr>
        <p:txBody>
          <a:bodyPr vert="horz" wrap="square" lIns="0" tIns="263982" rIns="0" bIns="0" rtlCol="0">
            <a:spAutoFit/>
          </a:bodyPr>
          <a:lstStyle/>
          <a:p>
            <a:pPr marL="302260">
              <a:lnSpc>
                <a:spcPct val="100000"/>
              </a:lnSpc>
              <a:spcBef>
                <a:spcPts val="140"/>
              </a:spcBef>
            </a:pPr>
            <a:r>
              <a:rPr sz="3600" b="1" spc="35" dirty="0"/>
              <a:t>Solutions</a:t>
            </a:r>
            <a:r>
              <a:rPr lang="en-GB" sz="3600" b="1" spc="35" dirty="0"/>
              <a:t> &amp; conclusion </a:t>
            </a:r>
            <a:endParaRPr sz="3600" b="1" spc="35" dirty="0"/>
          </a:p>
        </p:txBody>
      </p:sp>
      <p:sp>
        <p:nvSpPr>
          <p:cNvPr id="3" name="object 3"/>
          <p:cNvSpPr txBox="1"/>
          <p:nvPr/>
        </p:nvSpPr>
        <p:spPr>
          <a:xfrm>
            <a:off x="533400" y="1813192"/>
            <a:ext cx="5940540" cy="2798843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110" dirty="0">
                <a:latin typeface="Trebuchet MS"/>
                <a:cs typeface="Trebuchet MS"/>
              </a:rPr>
              <a:t>Provide</a:t>
            </a:r>
            <a:r>
              <a:rPr sz="2000" spc="-15" dirty="0">
                <a:latin typeface="Trebuchet MS"/>
                <a:cs typeface="Trebuchet MS"/>
              </a:rPr>
              <a:t> </a:t>
            </a:r>
            <a:r>
              <a:rPr sz="2000" spc="130" dirty="0">
                <a:latin typeface="Trebuchet MS"/>
                <a:cs typeface="Trebuchet MS"/>
              </a:rPr>
              <a:t>proper</a:t>
            </a:r>
            <a:r>
              <a:rPr sz="2000" spc="-35" dirty="0">
                <a:latin typeface="Trebuchet MS"/>
                <a:cs typeface="Trebuchet MS"/>
              </a:rPr>
              <a:t> </a:t>
            </a:r>
            <a:r>
              <a:rPr sz="2000" spc="35" dirty="0">
                <a:latin typeface="Trebuchet MS"/>
                <a:cs typeface="Trebuchet MS"/>
              </a:rPr>
              <a:t>training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4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90" dirty="0">
                <a:latin typeface="Trebuchet MS"/>
                <a:cs typeface="Trebuchet MS"/>
              </a:rPr>
              <a:t>Use</a:t>
            </a:r>
            <a:r>
              <a:rPr sz="2000" spc="-20" dirty="0">
                <a:latin typeface="Trebuchet MS"/>
                <a:cs typeface="Trebuchet MS"/>
              </a:rPr>
              <a:t> </a:t>
            </a:r>
            <a:r>
              <a:rPr sz="2000" spc="114" dirty="0">
                <a:latin typeface="Trebuchet MS"/>
                <a:cs typeface="Trebuchet MS"/>
              </a:rPr>
              <a:t>clear</a:t>
            </a:r>
            <a:r>
              <a:rPr sz="2000" spc="25" dirty="0">
                <a:latin typeface="Trebuchet MS"/>
                <a:cs typeface="Trebuchet MS"/>
              </a:rPr>
              <a:t> </a:t>
            </a:r>
            <a:r>
              <a:rPr sz="2000" spc="285" dirty="0">
                <a:latin typeface="Trebuchet MS"/>
                <a:cs typeface="Trebuchet MS"/>
              </a:rPr>
              <a:t>and</a:t>
            </a:r>
            <a:r>
              <a:rPr sz="2000" spc="-25" dirty="0">
                <a:latin typeface="Trebuchet MS"/>
                <a:cs typeface="Trebuchet MS"/>
              </a:rPr>
              <a:t> </a:t>
            </a:r>
            <a:r>
              <a:rPr sz="2000" spc="60" dirty="0">
                <a:latin typeface="Trebuchet MS"/>
                <a:cs typeface="Trebuchet MS"/>
              </a:rPr>
              <a:t>simple</a:t>
            </a:r>
            <a:r>
              <a:rPr sz="2000" spc="-15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instructions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5775960" algn="l"/>
              </a:tabLst>
            </a:pPr>
            <a:r>
              <a:rPr sz="2000" dirty="0">
                <a:latin typeface="Trebuchet MS"/>
                <a:cs typeface="Trebuchet MS"/>
              </a:rPr>
              <a:t>Pair</a:t>
            </a:r>
            <a:r>
              <a:rPr sz="2000" spc="-35" dirty="0">
                <a:latin typeface="Trebuchet MS"/>
                <a:cs typeface="Trebuchet MS"/>
              </a:rPr>
              <a:t> </a:t>
            </a:r>
            <a:r>
              <a:rPr sz="2000" spc="240" dirty="0">
                <a:latin typeface="Trebuchet MS"/>
                <a:cs typeface="Trebuchet MS"/>
              </a:rPr>
              <a:t>young</a:t>
            </a:r>
            <a:r>
              <a:rPr sz="2000" spc="-55" dirty="0">
                <a:latin typeface="Trebuchet MS"/>
                <a:cs typeface="Trebuchet MS"/>
              </a:rPr>
              <a:t> </a:t>
            </a:r>
            <a:r>
              <a:rPr sz="2000" spc="55" dirty="0">
                <a:latin typeface="Trebuchet MS"/>
                <a:cs typeface="Trebuchet MS"/>
              </a:rPr>
              <a:t>workers</a:t>
            </a:r>
            <a:r>
              <a:rPr sz="2000" spc="50" dirty="0">
                <a:latin typeface="Trebuchet MS"/>
                <a:cs typeface="Trebuchet MS"/>
              </a:rPr>
              <a:t> </a:t>
            </a:r>
            <a:r>
              <a:rPr sz="2000" dirty="0">
                <a:latin typeface="Trebuchet MS"/>
                <a:cs typeface="Trebuchet MS"/>
              </a:rPr>
              <a:t>with</a:t>
            </a:r>
            <a:r>
              <a:rPr sz="2000" spc="25" dirty="0">
                <a:latin typeface="Trebuchet MS"/>
                <a:cs typeface="Trebuchet MS"/>
              </a:rPr>
              <a:t> </a:t>
            </a:r>
            <a:r>
              <a:rPr sz="2000" spc="150" dirty="0">
                <a:latin typeface="Trebuchet MS"/>
                <a:cs typeface="Trebuchet MS"/>
              </a:rPr>
              <a:t>experienced</a:t>
            </a:r>
            <a:r>
              <a:rPr lang="en-GB" sz="2000" spc="150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staff</a:t>
            </a:r>
            <a:r>
              <a:rPr lang="en-GB" sz="2000" spc="-10" dirty="0">
                <a:latin typeface="Trebuchet MS"/>
                <a:cs typeface="Trebuchet MS"/>
              </a:rPr>
              <a:t>s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5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95" dirty="0">
                <a:latin typeface="Trebuchet MS"/>
                <a:cs typeface="Trebuchet MS"/>
              </a:rPr>
              <a:t>Use</a:t>
            </a:r>
            <a:r>
              <a:rPr sz="2000" spc="110" dirty="0">
                <a:latin typeface="Trebuchet MS"/>
                <a:cs typeface="Trebuchet MS"/>
              </a:rPr>
              <a:t> </a:t>
            </a:r>
            <a:r>
              <a:rPr sz="2000" dirty="0">
                <a:latin typeface="Trebuchet MS"/>
                <a:cs typeface="Trebuchet MS"/>
              </a:rPr>
              <a:t>visual</a:t>
            </a:r>
            <a:r>
              <a:rPr sz="2000" spc="100" dirty="0">
                <a:latin typeface="Trebuchet MS"/>
                <a:cs typeface="Trebuchet MS"/>
              </a:rPr>
              <a:t> </a:t>
            </a:r>
            <a:r>
              <a:rPr sz="2000" spc="90" dirty="0">
                <a:latin typeface="Trebuchet MS"/>
                <a:cs typeface="Trebuchet MS"/>
              </a:rPr>
              <a:t>demonstrations</a:t>
            </a:r>
            <a:endParaRPr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sz="2000" spc="125" dirty="0">
                <a:latin typeface="Trebuchet MS"/>
                <a:cs typeface="Trebuchet MS"/>
              </a:rPr>
              <a:t>Regular</a:t>
            </a:r>
            <a:r>
              <a:rPr sz="2000" spc="-40" dirty="0">
                <a:latin typeface="Trebuchet MS"/>
                <a:cs typeface="Trebuchet MS"/>
              </a:rPr>
              <a:t> </a:t>
            </a:r>
            <a:r>
              <a:rPr sz="2000" spc="65" dirty="0">
                <a:latin typeface="Trebuchet MS"/>
                <a:cs typeface="Trebuchet MS"/>
              </a:rPr>
              <a:t>supervision</a:t>
            </a:r>
            <a:r>
              <a:rPr sz="2000" spc="-50" dirty="0">
                <a:latin typeface="Trebuchet MS"/>
                <a:cs typeface="Trebuchet MS"/>
              </a:rPr>
              <a:t> </a:t>
            </a:r>
            <a:r>
              <a:rPr sz="2000" spc="285" dirty="0">
                <a:latin typeface="Trebuchet MS"/>
                <a:cs typeface="Trebuchet MS"/>
              </a:rPr>
              <a:t>and</a:t>
            </a:r>
            <a:r>
              <a:rPr sz="2000" spc="-20" dirty="0">
                <a:latin typeface="Trebuchet MS"/>
                <a:cs typeface="Trebuchet MS"/>
              </a:rPr>
              <a:t> </a:t>
            </a:r>
            <a:r>
              <a:rPr sz="2000" spc="220" dirty="0">
                <a:latin typeface="Trebuchet MS"/>
                <a:cs typeface="Trebuchet MS"/>
              </a:rPr>
              <a:t>feedback</a:t>
            </a:r>
            <a:endParaRPr sz="2000" dirty="0">
              <a:latin typeface="Trebuchet MS"/>
              <a:cs typeface="Trebuchet M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DF32FE-69B9-99B4-86CE-593618B7DCC0}"/>
              </a:ext>
            </a:extLst>
          </p:cNvPr>
          <p:cNvSpPr txBox="1"/>
          <p:nvPr/>
        </p:nvSpPr>
        <p:spPr>
          <a:xfrm>
            <a:off x="6838632" y="1676400"/>
            <a:ext cx="4346518" cy="40754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2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</a:tabLst>
            </a:pPr>
            <a:r>
              <a:rPr lang="en-GB" sz="2000" spc="135" dirty="0">
                <a:latin typeface="Trebuchet MS"/>
                <a:cs typeface="Trebuchet MS"/>
              </a:rPr>
              <a:t>Generational</a:t>
            </a:r>
            <a:r>
              <a:rPr lang="en-GB" sz="2000" spc="-20" dirty="0">
                <a:latin typeface="Trebuchet MS"/>
                <a:cs typeface="Trebuchet MS"/>
              </a:rPr>
              <a:t> </a:t>
            </a:r>
            <a:r>
              <a:rPr lang="en-GB" sz="2000" spc="85" dirty="0">
                <a:latin typeface="Trebuchet MS"/>
                <a:cs typeface="Trebuchet MS"/>
              </a:rPr>
              <a:t>differences</a:t>
            </a:r>
            <a:r>
              <a:rPr lang="en-GB" sz="2000" spc="40" dirty="0">
                <a:latin typeface="Trebuchet MS"/>
                <a:cs typeface="Trebuchet MS"/>
              </a:rPr>
              <a:t> </a:t>
            </a:r>
            <a:r>
              <a:rPr lang="en-GB" sz="2000" spc="80" dirty="0">
                <a:latin typeface="Trebuchet MS"/>
                <a:cs typeface="Trebuchet MS"/>
              </a:rPr>
              <a:t>effect</a:t>
            </a:r>
            <a:r>
              <a:rPr lang="en-GB" sz="2000" spc="15" dirty="0">
                <a:latin typeface="Trebuchet MS"/>
                <a:cs typeface="Trebuchet MS"/>
              </a:rPr>
              <a:t> </a:t>
            </a:r>
            <a:r>
              <a:rPr lang="en-GB" sz="2000" spc="145" dirty="0">
                <a:latin typeface="Trebuchet MS"/>
                <a:cs typeface="Trebuchet MS"/>
              </a:rPr>
              <a:t>communication.</a:t>
            </a:r>
            <a:r>
              <a:rPr lang="en-GB" sz="2000" spc="15" dirty="0">
                <a:latin typeface="Trebuchet MS"/>
                <a:cs typeface="Trebuchet MS"/>
              </a:rPr>
              <a:t> </a:t>
            </a:r>
            <a:endParaRPr lang="en-GB"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45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7557770" algn="l"/>
              </a:tabLst>
            </a:pPr>
            <a:r>
              <a:rPr lang="en-GB" sz="2000" spc="165" dirty="0">
                <a:latin typeface="Trebuchet MS"/>
                <a:cs typeface="Trebuchet MS"/>
              </a:rPr>
              <a:t>Younger</a:t>
            </a:r>
            <a:r>
              <a:rPr lang="en-GB" sz="2000" spc="30" dirty="0">
                <a:latin typeface="Trebuchet MS"/>
                <a:cs typeface="Trebuchet MS"/>
              </a:rPr>
              <a:t> </a:t>
            </a:r>
            <a:r>
              <a:rPr lang="en-GB" sz="2000" spc="55" dirty="0">
                <a:latin typeface="Trebuchet MS"/>
                <a:cs typeface="Trebuchet MS"/>
              </a:rPr>
              <a:t>workers</a:t>
            </a:r>
            <a:r>
              <a:rPr lang="en-GB" sz="2000" spc="-25" dirty="0">
                <a:latin typeface="Trebuchet MS"/>
                <a:cs typeface="Trebuchet MS"/>
              </a:rPr>
              <a:t> </a:t>
            </a:r>
            <a:r>
              <a:rPr lang="en-GB" sz="2000" spc="260" dirty="0">
                <a:latin typeface="Trebuchet MS"/>
                <a:cs typeface="Trebuchet MS"/>
              </a:rPr>
              <a:t>may</a:t>
            </a:r>
            <a:r>
              <a:rPr lang="en-GB" sz="2000" spc="-20" dirty="0">
                <a:latin typeface="Trebuchet MS"/>
                <a:cs typeface="Trebuchet MS"/>
              </a:rPr>
              <a:t> </a:t>
            </a:r>
            <a:r>
              <a:rPr lang="en-GB" sz="2000" spc="114" dirty="0">
                <a:latin typeface="Trebuchet MS"/>
                <a:cs typeface="Trebuchet MS"/>
              </a:rPr>
              <a:t>misunderstand</a:t>
            </a:r>
            <a:r>
              <a:rPr lang="en-GB" sz="2000" spc="-20" dirty="0">
                <a:latin typeface="Trebuchet MS"/>
                <a:cs typeface="Trebuchet MS"/>
              </a:rPr>
              <a:t> </a:t>
            </a:r>
            <a:r>
              <a:rPr lang="en-GB" sz="2000" spc="-10" dirty="0">
                <a:latin typeface="Trebuchet MS"/>
                <a:cs typeface="Trebuchet MS"/>
              </a:rPr>
              <a:t>instructions.</a:t>
            </a:r>
            <a:endParaRPr lang="en-GB"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37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7045959" algn="l"/>
              </a:tabLst>
            </a:pPr>
            <a:r>
              <a:rPr lang="en-GB" sz="2000" spc="-100" dirty="0">
                <a:latin typeface="Trebuchet MS"/>
                <a:cs typeface="Trebuchet MS"/>
              </a:rPr>
              <a:t>This</a:t>
            </a:r>
            <a:r>
              <a:rPr lang="en-GB" sz="2000" spc="-50" dirty="0">
                <a:latin typeface="Trebuchet MS"/>
                <a:cs typeface="Trebuchet MS"/>
              </a:rPr>
              <a:t> </a:t>
            </a:r>
            <a:r>
              <a:rPr lang="en-GB" sz="2000" spc="145" dirty="0">
                <a:latin typeface="Trebuchet MS"/>
                <a:cs typeface="Trebuchet MS"/>
              </a:rPr>
              <a:t>leads</a:t>
            </a:r>
            <a:r>
              <a:rPr lang="en-GB" sz="2000" spc="25" dirty="0">
                <a:latin typeface="Trebuchet MS"/>
                <a:cs typeface="Trebuchet MS"/>
              </a:rPr>
              <a:t> </a:t>
            </a:r>
            <a:r>
              <a:rPr lang="en-GB" sz="2000" spc="70" dirty="0">
                <a:latin typeface="Trebuchet MS"/>
                <a:cs typeface="Trebuchet MS"/>
              </a:rPr>
              <a:t>to</a:t>
            </a:r>
            <a:r>
              <a:rPr lang="en-GB" sz="2000" spc="-30" dirty="0">
                <a:latin typeface="Trebuchet MS"/>
                <a:cs typeface="Trebuchet MS"/>
              </a:rPr>
              <a:t> </a:t>
            </a:r>
            <a:r>
              <a:rPr lang="en-GB" sz="2000" spc="65" dirty="0">
                <a:latin typeface="Trebuchet MS"/>
                <a:cs typeface="Trebuchet MS"/>
              </a:rPr>
              <a:t>mistakes</a:t>
            </a:r>
            <a:r>
              <a:rPr lang="en-GB" sz="2000" spc="-45" dirty="0">
                <a:latin typeface="Trebuchet MS"/>
                <a:cs typeface="Trebuchet MS"/>
              </a:rPr>
              <a:t> </a:t>
            </a:r>
            <a:r>
              <a:rPr lang="en-GB" sz="2000" spc="285" dirty="0">
                <a:latin typeface="Trebuchet MS"/>
                <a:cs typeface="Trebuchet MS"/>
              </a:rPr>
              <a:t>and</a:t>
            </a:r>
            <a:r>
              <a:rPr lang="en-GB" sz="2000" spc="-30" dirty="0">
                <a:latin typeface="Trebuchet MS"/>
                <a:cs typeface="Trebuchet MS"/>
              </a:rPr>
              <a:t> </a:t>
            </a:r>
            <a:r>
              <a:rPr lang="en-GB" sz="2000" spc="185" dirty="0">
                <a:latin typeface="Trebuchet MS"/>
                <a:cs typeface="Trebuchet MS"/>
              </a:rPr>
              <a:t>poor</a:t>
            </a:r>
            <a:r>
              <a:rPr lang="en-GB" sz="2000" spc="-55" dirty="0">
                <a:latin typeface="Trebuchet MS"/>
                <a:cs typeface="Trebuchet MS"/>
              </a:rPr>
              <a:t> </a:t>
            </a:r>
            <a:r>
              <a:rPr lang="en-GB" sz="2000" spc="130" dirty="0">
                <a:latin typeface="Trebuchet MS"/>
                <a:cs typeface="Trebuchet MS"/>
              </a:rPr>
              <a:t>performance.</a:t>
            </a:r>
            <a:endParaRPr lang="en-GB" sz="2000" dirty="0">
              <a:latin typeface="Trebuchet MS"/>
              <a:cs typeface="Trebuchet MS"/>
            </a:endParaRPr>
          </a:p>
          <a:p>
            <a:pPr marL="195580" indent="-182880">
              <a:lnSpc>
                <a:spcPct val="100000"/>
              </a:lnSpc>
              <a:spcBef>
                <a:spcPts val="2450"/>
              </a:spcBef>
              <a:buClr>
                <a:srgbClr val="252525"/>
              </a:buClr>
              <a:buFont typeface="Garamond"/>
              <a:buChar char="◦"/>
              <a:tabLst>
                <a:tab pos="195580" algn="l"/>
                <a:tab pos="7860030" algn="l"/>
              </a:tabLst>
            </a:pPr>
            <a:r>
              <a:rPr lang="en-GB" sz="2000" dirty="0">
                <a:latin typeface="Trebuchet MS"/>
                <a:cs typeface="Trebuchet MS"/>
              </a:rPr>
              <a:t>Training</a:t>
            </a:r>
            <a:r>
              <a:rPr lang="en-GB" sz="2000" spc="-40" dirty="0">
                <a:latin typeface="Trebuchet MS"/>
                <a:cs typeface="Trebuchet MS"/>
              </a:rPr>
              <a:t> </a:t>
            </a:r>
            <a:r>
              <a:rPr lang="en-GB" sz="2000" spc="285" dirty="0">
                <a:latin typeface="Trebuchet MS"/>
                <a:cs typeface="Trebuchet MS"/>
              </a:rPr>
              <a:t>and</a:t>
            </a:r>
            <a:r>
              <a:rPr lang="en-GB" sz="2000" spc="80" dirty="0">
                <a:latin typeface="Trebuchet MS"/>
                <a:cs typeface="Trebuchet MS"/>
              </a:rPr>
              <a:t> </a:t>
            </a:r>
            <a:r>
              <a:rPr lang="en-GB" sz="2000" spc="100" dirty="0">
                <a:latin typeface="Trebuchet MS"/>
                <a:cs typeface="Trebuchet MS"/>
              </a:rPr>
              <a:t>support</a:t>
            </a:r>
            <a:r>
              <a:rPr lang="en-GB" sz="2000" spc="45" dirty="0">
                <a:latin typeface="Trebuchet MS"/>
                <a:cs typeface="Trebuchet MS"/>
              </a:rPr>
              <a:t> </a:t>
            </a:r>
            <a:r>
              <a:rPr lang="en-GB" sz="2000" spc="300" dirty="0">
                <a:latin typeface="Trebuchet MS"/>
                <a:cs typeface="Trebuchet MS"/>
              </a:rPr>
              <a:t>can</a:t>
            </a:r>
            <a:r>
              <a:rPr lang="en-GB" sz="2000" spc="45" dirty="0">
                <a:latin typeface="Trebuchet MS"/>
                <a:cs typeface="Trebuchet MS"/>
              </a:rPr>
              <a:t> </a:t>
            </a:r>
            <a:r>
              <a:rPr lang="en-GB" sz="2000" spc="120" dirty="0">
                <a:latin typeface="Trebuchet MS"/>
                <a:cs typeface="Trebuchet MS"/>
              </a:rPr>
              <a:t>improve</a:t>
            </a:r>
            <a:r>
              <a:rPr lang="en-GB" sz="2000" spc="15" dirty="0">
                <a:latin typeface="Trebuchet MS"/>
                <a:cs typeface="Trebuchet MS"/>
              </a:rPr>
              <a:t> </a:t>
            </a:r>
            <a:r>
              <a:rPr lang="en-GB" sz="2000" spc="135" dirty="0">
                <a:latin typeface="Trebuchet MS"/>
                <a:cs typeface="Trebuchet MS"/>
              </a:rPr>
              <a:t>communication</a:t>
            </a:r>
            <a:r>
              <a:rPr lang="en-GB" sz="1800" spc="135" dirty="0">
                <a:latin typeface="Trebuchet MS"/>
                <a:cs typeface="Trebuchet MS"/>
              </a:rPr>
              <a:t>.</a:t>
            </a:r>
            <a:r>
              <a:rPr lang="en-GB" sz="1800" dirty="0">
                <a:latin typeface="Trebuchet MS"/>
                <a:cs typeface="Trebuchet MS"/>
              </a:rPr>
              <a:t>	</a:t>
            </a:r>
            <a:endParaRPr lang="en-US" dirty="0"/>
          </a:p>
        </p:txBody>
      </p:sp>
    </p:spTree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03FF6-D327-36F4-5551-F35A52308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114300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Cultural differences as </a:t>
            </a:r>
            <a:br>
              <a:rPr lang="en-US" sz="3600" b="1" dirty="0"/>
            </a:br>
            <a:r>
              <a:rPr lang="en-US" sz="3600" b="1" dirty="0"/>
              <a:t>a communication !</a:t>
            </a:r>
          </a:p>
        </p:txBody>
      </p:sp>
      <p:pic>
        <p:nvPicPr>
          <p:cNvPr id="1028" name="Picture 4" descr="What Is Cross-cultural Communication? Here's Why It Matters">
            <a:extLst>
              <a:ext uri="{FF2B5EF4-FFF2-40B4-BE49-F238E27FC236}">
                <a16:creationId xmlns:a16="http://schemas.microsoft.com/office/drawing/2014/main" id="{175350C3-1109-3A5B-086D-3A0A3445E5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4812" y="2974054"/>
            <a:ext cx="6112022" cy="3543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ultural Diversity Coaching for Global Teams">
            <a:extLst>
              <a:ext uri="{FF2B5EF4-FFF2-40B4-BE49-F238E27FC236}">
                <a16:creationId xmlns:a16="http://schemas.microsoft.com/office/drawing/2014/main" id="{2191CAD4-0DA5-C0E5-0194-D6ED55C44B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895600"/>
            <a:ext cx="5031753" cy="36216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1656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0CDB1D-8267-4AC5-6456-590C5BA8E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600" y="685800"/>
            <a:ext cx="3810000" cy="1371600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/>
              <a:t>The problem !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6D36A-5F9B-5F8B-92A4-0F181E49FA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5805" y="2172789"/>
            <a:ext cx="10287000" cy="4206240"/>
          </a:xfrm>
        </p:spPr>
        <p:txBody>
          <a:bodyPr>
            <a:normAutofit/>
          </a:bodyPr>
          <a:lstStyle/>
          <a:p>
            <a:r>
              <a:rPr lang="en-US" sz="2800" dirty="0"/>
              <a:t>Workers from 5 different cultural group </a:t>
            </a:r>
          </a:p>
          <a:p>
            <a:r>
              <a:rPr lang="en-US" sz="2800" dirty="0"/>
              <a:t>Different beliefs values, and habits </a:t>
            </a:r>
          </a:p>
          <a:p>
            <a:r>
              <a:rPr lang="en-US" sz="2800" dirty="0"/>
              <a:t>Different understanding of hygiene and rules </a:t>
            </a:r>
          </a:p>
        </p:txBody>
      </p:sp>
    </p:spTree>
    <p:extLst>
      <p:ext uri="{BB962C8B-B14F-4D97-AF65-F5344CB8AC3E}">
        <p14:creationId xmlns:p14="http://schemas.microsoft.com/office/powerpoint/2010/main" val="25832427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3165-3275-6DD6-940E-5514B9BDC3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33400"/>
            <a:ext cx="10058400" cy="1371600"/>
          </a:xfrm>
        </p:spPr>
        <p:txBody>
          <a:bodyPr>
            <a:normAutofit/>
          </a:bodyPr>
          <a:lstStyle/>
          <a:p>
            <a:r>
              <a:rPr lang="en-US" sz="3600" b="1" dirty="0"/>
              <a:t>Communication and emotion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B4F5C-F239-171D-037D-0F8F95A40E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906979"/>
            <a:ext cx="10363200" cy="4358640"/>
          </a:xfrm>
        </p:spPr>
        <p:txBody>
          <a:bodyPr>
            <a:normAutofit/>
          </a:bodyPr>
          <a:lstStyle/>
          <a:p>
            <a:r>
              <a:rPr lang="en-US" sz="2800" dirty="0"/>
              <a:t>Workers do not follow hygiene rules properly </a:t>
            </a:r>
          </a:p>
          <a:p>
            <a:r>
              <a:rPr lang="en-US" sz="2800" dirty="0"/>
              <a:t>Food left out overnight </a:t>
            </a:r>
          </a:p>
          <a:p>
            <a:r>
              <a:rPr lang="en-US" sz="2800" dirty="0"/>
              <a:t>Poor food handling practices </a:t>
            </a:r>
          </a:p>
        </p:txBody>
      </p:sp>
    </p:spTree>
    <p:extLst>
      <p:ext uri="{BB962C8B-B14F-4D97-AF65-F5344CB8AC3E}">
        <p14:creationId xmlns:p14="http://schemas.microsoft.com/office/powerpoint/2010/main" val="15278659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6B7F2-3073-A904-5237-D66375F2E2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Impact of the barrier !   </a:t>
            </a:r>
            <a:br>
              <a:rPr lang="en-US" sz="3600" b="1" dirty="0"/>
            </a:br>
            <a:r>
              <a:rPr lang="en-US" sz="3600" b="1" dirty="0"/>
              <a:t>    Theory Shannon &amp; weaver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0AE1A3-7B89-0714-044F-9D83C523F170}"/>
              </a:ext>
            </a:extLst>
          </p:cNvPr>
          <p:cNvSpPr txBox="1"/>
          <p:nvPr/>
        </p:nvSpPr>
        <p:spPr>
          <a:xfrm>
            <a:off x="838200" y="2039925"/>
            <a:ext cx="4267200" cy="1702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Sender- Messager-receiver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Messager is misunderstood 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400" dirty="0"/>
              <a:t>Cultural differences – “noise” </a:t>
            </a:r>
          </a:p>
        </p:txBody>
      </p:sp>
      <p:sp>
        <p:nvSpPr>
          <p:cNvPr id="3" name="Right Arrow 2">
            <a:extLst>
              <a:ext uri="{FF2B5EF4-FFF2-40B4-BE49-F238E27FC236}">
                <a16:creationId xmlns:a16="http://schemas.microsoft.com/office/drawing/2014/main" id="{539BD9DD-1738-4CAB-C4B0-B41B1C07073E}"/>
              </a:ext>
            </a:extLst>
          </p:cNvPr>
          <p:cNvSpPr/>
          <p:nvPr/>
        </p:nvSpPr>
        <p:spPr>
          <a:xfrm>
            <a:off x="1066800" y="4724400"/>
            <a:ext cx="1676400" cy="3048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0359F8DB-368B-F91E-545F-4F65148E5DFB}"/>
              </a:ext>
            </a:extLst>
          </p:cNvPr>
          <p:cNvSpPr/>
          <p:nvPr/>
        </p:nvSpPr>
        <p:spPr>
          <a:xfrm>
            <a:off x="3048000" y="4756068"/>
            <a:ext cx="1752600" cy="3048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2E9D6C52-54E7-DBA5-F039-D29AC660040A}"/>
              </a:ext>
            </a:extLst>
          </p:cNvPr>
          <p:cNvSpPr/>
          <p:nvPr/>
        </p:nvSpPr>
        <p:spPr>
          <a:xfrm>
            <a:off x="5105400" y="4763985"/>
            <a:ext cx="1752600" cy="30480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Arrow 6">
            <a:extLst>
              <a:ext uri="{FF2B5EF4-FFF2-40B4-BE49-F238E27FC236}">
                <a16:creationId xmlns:a16="http://schemas.microsoft.com/office/drawing/2014/main" id="{61CA37C8-296D-2CC8-C881-BC13D5639BBA}"/>
              </a:ext>
            </a:extLst>
          </p:cNvPr>
          <p:cNvSpPr/>
          <p:nvPr/>
        </p:nvSpPr>
        <p:spPr>
          <a:xfrm>
            <a:off x="7186551" y="4763985"/>
            <a:ext cx="1600200" cy="33779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ight Arrow 7">
            <a:extLst>
              <a:ext uri="{FF2B5EF4-FFF2-40B4-BE49-F238E27FC236}">
                <a16:creationId xmlns:a16="http://schemas.microsoft.com/office/drawing/2014/main" id="{66017AE2-FAE1-B87C-925D-D2C19C2D8079}"/>
              </a:ext>
            </a:extLst>
          </p:cNvPr>
          <p:cNvSpPr/>
          <p:nvPr/>
        </p:nvSpPr>
        <p:spPr>
          <a:xfrm>
            <a:off x="9220200" y="4763985"/>
            <a:ext cx="1905000" cy="41761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7F03507-57E6-A558-E450-84199E12E193}"/>
              </a:ext>
            </a:extLst>
          </p:cNvPr>
          <p:cNvSpPr txBox="1"/>
          <p:nvPr/>
        </p:nvSpPr>
        <p:spPr>
          <a:xfrm>
            <a:off x="1295400" y="4267200"/>
            <a:ext cx="129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Sender</a:t>
            </a:r>
            <a:r>
              <a:rPr lang="en-US" dirty="0"/>
              <a:t> 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6AACC00-54CF-30C7-E13A-50A18956AA66}"/>
              </a:ext>
            </a:extLst>
          </p:cNvPr>
          <p:cNvSpPr txBox="1"/>
          <p:nvPr/>
        </p:nvSpPr>
        <p:spPr>
          <a:xfrm>
            <a:off x="3253747" y="4292331"/>
            <a:ext cx="10807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Encoder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6A4CFB-1587-4FCA-7996-B4A90FFEB52B}"/>
              </a:ext>
            </a:extLst>
          </p:cNvPr>
          <p:cNvSpPr txBox="1"/>
          <p:nvPr/>
        </p:nvSpPr>
        <p:spPr>
          <a:xfrm>
            <a:off x="5369365" y="4153831"/>
            <a:ext cx="9700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Noise</a:t>
            </a:r>
            <a:r>
              <a:rPr lang="en-US" dirty="0"/>
              <a:t> </a:t>
            </a:r>
          </a:p>
          <a:p>
            <a:r>
              <a:rPr lang="en-US" i="1" dirty="0"/>
              <a:t> Factory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EB95569-211C-C0E6-87FC-A242CADC2356}"/>
              </a:ext>
            </a:extLst>
          </p:cNvPr>
          <p:cNvSpPr txBox="1"/>
          <p:nvPr/>
        </p:nvSpPr>
        <p:spPr>
          <a:xfrm>
            <a:off x="7372364" y="4382777"/>
            <a:ext cx="10791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Decoder</a:t>
            </a:r>
            <a:r>
              <a:rPr lang="en-US" dirty="0"/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D636C06-8134-762D-69AF-115DAB553F45}"/>
              </a:ext>
            </a:extLst>
          </p:cNvPr>
          <p:cNvSpPr txBox="1"/>
          <p:nvPr/>
        </p:nvSpPr>
        <p:spPr>
          <a:xfrm>
            <a:off x="9485416" y="4381396"/>
            <a:ext cx="10801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Receiver</a:t>
            </a:r>
            <a:r>
              <a:rPr lang="en-US" dirty="0"/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59E411E-3252-DB4A-4A9D-B4A8C50AD457}"/>
              </a:ext>
            </a:extLst>
          </p:cNvPr>
          <p:cNvSpPr txBox="1"/>
          <p:nvPr/>
        </p:nvSpPr>
        <p:spPr>
          <a:xfrm>
            <a:off x="669720" y="5092748"/>
            <a:ext cx="2265946" cy="11481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Encourage teamwork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5BC5279-9210-8375-4B17-BFD5CE0DF15E}"/>
              </a:ext>
            </a:extLst>
          </p:cNvPr>
          <p:cNvSpPr txBox="1"/>
          <p:nvPr/>
        </p:nvSpPr>
        <p:spPr>
          <a:xfrm>
            <a:off x="2762849" y="4894567"/>
            <a:ext cx="2971800" cy="1702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Cultural differences cause misunderstanding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B4E596-9841-07D5-7B45-806777262D1C}"/>
              </a:ext>
            </a:extLst>
          </p:cNvPr>
          <p:cNvSpPr txBox="1"/>
          <p:nvPr/>
        </p:nvSpPr>
        <p:spPr>
          <a:xfrm>
            <a:off x="5315993" y="5309607"/>
            <a:ext cx="138518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Language</a:t>
            </a:r>
            <a:r>
              <a:rPr lang="en-US" dirty="0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595080D-1DF3-1EB4-C858-F61559011916}"/>
              </a:ext>
            </a:extLst>
          </p:cNvPr>
          <p:cNvSpPr txBox="1"/>
          <p:nvPr/>
        </p:nvSpPr>
        <p:spPr>
          <a:xfrm>
            <a:off x="6997147" y="5317524"/>
            <a:ext cx="24320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Cultural differences cause misunderstanding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2488236-55DE-05E7-251E-12AD461444BE}"/>
              </a:ext>
            </a:extLst>
          </p:cNvPr>
          <p:cNvSpPr txBox="1"/>
          <p:nvPr/>
        </p:nvSpPr>
        <p:spPr>
          <a:xfrm>
            <a:off x="9657247" y="5348043"/>
            <a:ext cx="12325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Workers</a:t>
            </a:r>
            <a:r>
              <a:rPr lang="en-US" dirty="0"/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6CE0DEC-EF0D-7BE0-86C6-597F76882E22}"/>
              </a:ext>
            </a:extLst>
          </p:cNvPr>
          <p:cNvSpPr txBox="1"/>
          <p:nvPr/>
        </p:nvSpPr>
        <p:spPr>
          <a:xfrm>
            <a:off x="5828634" y="401772"/>
            <a:ext cx="6097978" cy="8842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Shannon, C.E. and Weaver, W. (1949) </a:t>
            </a:r>
            <a:r>
              <a:rPr lang="en-GB" sz="1800" i="1" dirty="0"/>
              <a:t>The Mathematical Theory of Communication</a:t>
            </a:r>
            <a:r>
              <a:rPr lang="en-GB" sz="1800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41058442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E4C96D-5B34-5718-300F-C09A12100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200" y="609600"/>
            <a:ext cx="5105400" cy="1371600"/>
          </a:xfrm>
        </p:spPr>
        <p:txBody>
          <a:bodyPr>
            <a:normAutofit/>
          </a:bodyPr>
          <a:lstStyle/>
          <a:p>
            <a:r>
              <a:rPr lang="en-US" sz="3600" b="1" dirty="0"/>
              <a:t>Solution</a:t>
            </a:r>
            <a:r>
              <a:rPr lang="en-US" sz="2800" dirty="0"/>
              <a:t> </a:t>
            </a:r>
            <a:r>
              <a:rPr lang="en-US" sz="3600" b="1" dirty="0"/>
              <a:t>&amp;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309960-5339-4B47-4D41-8468A1ED7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52600"/>
            <a:ext cx="4953000" cy="4282440"/>
          </a:xfrm>
        </p:spPr>
        <p:txBody>
          <a:bodyPr>
            <a:normAutofit/>
          </a:bodyPr>
          <a:lstStyle/>
          <a:p>
            <a:r>
              <a:rPr lang="en-US" sz="2800" dirty="0"/>
              <a:t>Clear and simple instructions </a:t>
            </a:r>
          </a:p>
          <a:p>
            <a:r>
              <a:rPr lang="en-US" sz="2800" dirty="0"/>
              <a:t>Encourage teamwork </a:t>
            </a:r>
          </a:p>
          <a:p>
            <a:r>
              <a:rPr lang="en-US" sz="2800" dirty="0"/>
              <a:t>Provide proper food hygiene training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E505E28-00E6-54A5-D17D-DE49286C42B9}"/>
              </a:ext>
            </a:extLst>
          </p:cNvPr>
          <p:cNvSpPr txBox="1"/>
          <p:nvPr/>
        </p:nvSpPr>
        <p:spPr>
          <a:xfrm>
            <a:off x="5638800" y="1752600"/>
            <a:ext cx="640080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Cultural differences cause misunderstanding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Leads to mistakes and poor food quality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Can be improved with training and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42642083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B51108-00A1-4E07-DE2E-B5777D869A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2800" y="1143000"/>
            <a:ext cx="5562600" cy="99060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US" sz="3600" b="1" dirty="0"/>
              <a:t>Emotional communication Barrier flight Foods Ltd case study ! </a:t>
            </a:r>
          </a:p>
        </p:txBody>
      </p:sp>
      <p:pic>
        <p:nvPicPr>
          <p:cNvPr id="4098" name="Picture 2" descr="Emotional Barriers to Communication">
            <a:extLst>
              <a:ext uri="{FF2B5EF4-FFF2-40B4-BE49-F238E27FC236}">
                <a16:creationId xmlns:a16="http://schemas.microsoft.com/office/drawing/2014/main" id="{18873F78-9F8B-4BC1-70E2-27FB784FAB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970989"/>
            <a:ext cx="5257800" cy="3506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Emotional Barriers to Communication: Examples &amp; Solutions">
            <a:extLst>
              <a:ext uri="{FF2B5EF4-FFF2-40B4-BE49-F238E27FC236}">
                <a16:creationId xmlns:a16="http://schemas.microsoft.com/office/drawing/2014/main" id="{0268F27E-AF41-6269-83E1-3AA46A9C75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122" y="2940133"/>
            <a:ext cx="3568535" cy="35685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6724629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69D63-4037-57C2-778C-9D3FE368C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005" y="641604"/>
            <a:ext cx="3048000" cy="1033806"/>
          </a:xfrm>
        </p:spPr>
        <p:txBody>
          <a:bodyPr>
            <a:noAutofit/>
          </a:bodyPr>
          <a:lstStyle/>
          <a:p>
            <a:r>
              <a:rPr lang="en-US" sz="3600" b="1" dirty="0"/>
              <a:t>The problem 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F1363-4F20-6BCA-771B-262DE9723F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45078" y="1905000"/>
            <a:ext cx="10058400" cy="3842994"/>
          </a:xfrm>
        </p:spPr>
        <p:txBody>
          <a:bodyPr>
            <a:normAutofit/>
          </a:bodyPr>
          <a:lstStyle/>
          <a:p>
            <a:r>
              <a:rPr lang="en-US" sz="2800" dirty="0"/>
              <a:t>Manager feels stressed and frustrated </a:t>
            </a:r>
          </a:p>
          <a:p>
            <a:r>
              <a:rPr lang="en-US" sz="2800" dirty="0"/>
              <a:t>Workers may feel confused or pressured </a:t>
            </a:r>
          </a:p>
          <a:p>
            <a:r>
              <a:rPr lang="en-US" sz="2800" dirty="0"/>
              <a:t>Negative emotions affect communication </a:t>
            </a:r>
          </a:p>
          <a:p>
            <a:r>
              <a:rPr lang="en-US" sz="2800" dirty="0"/>
              <a:t>Poor interaction between staff </a:t>
            </a:r>
          </a:p>
        </p:txBody>
      </p:sp>
    </p:spTree>
    <p:extLst>
      <p:ext uri="{BB962C8B-B14F-4D97-AF65-F5344CB8AC3E}">
        <p14:creationId xmlns:p14="http://schemas.microsoft.com/office/powerpoint/2010/main" val="146202364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4BD1E-5A26-2C9E-07CB-86C6650D95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685800"/>
            <a:ext cx="6324600" cy="1110006"/>
          </a:xfrm>
        </p:spPr>
        <p:txBody>
          <a:bodyPr>
            <a:normAutofit/>
          </a:bodyPr>
          <a:lstStyle/>
          <a:p>
            <a:r>
              <a:rPr lang="en-US" sz="3600" b="1" dirty="0"/>
              <a:t>Communication and emotion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F152F3-C8E4-2C63-0422-818F93ACF0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03120"/>
            <a:ext cx="7696200" cy="2773680"/>
          </a:xfrm>
        </p:spPr>
        <p:txBody>
          <a:bodyPr>
            <a:normAutofit/>
          </a:bodyPr>
          <a:lstStyle/>
          <a:p>
            <a:r>
              <a:rPr lang="en-US" sz="2800" dirty="0"/>
              <a:t>Emotions affect how messages are sent </a:t>
            </a:r>
          </a:p>
          <a:p>
            <a:r>
              <a:rPr lang="en-US" sz="2800" dirty="0"/>
              <a:t>Stress and frustration reduce clarity </a:t>
            </a:r>
          </a:p>
          <a:p>
            <a:r>
              <a:rPr lang="en-US" sz="2800" dirty="0"/>
              <a:t>People may react negatively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60882288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F2A093-5C60-DF99-ECB2-EE58359733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4800600" cy="1186206"/>
          </a:xfrm>
        </p:spPr>
        <p:txBody>
          <a:bodyPr>
            <a:normAutofit/>
          </a:bodyPr>
          <a:lstStyle/>
          <a:p>
            <a:r>
              <a:rPr lang="en-US" sz="3600" b="1" dirty="0"/>
              <a:t>Impact of the barrier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A740B-39A5-8F46-40A4-F1D93F9157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800" dirty="0"/>
              <a:t>Workers feel stressed or demotivated </a:t>
            </a:r>
          </a:p>
          <a:p>
            <a:r>
              <a:rPr lang="en-US" sz="2800" dirty="0"/>
              <a:t>Poor teamwork </a:t>
            </a:r>
          </a:p>
          <a:p>
            <a:r>
              <a:rPr lang="en-US" sz="2800" dirty="0"/>
              <a:t>Increased mistakes </a:t>
            </a:r>
          </a:p>
          <a:p>
            <a:r>
              <a:rPr lang="en-US" sz="2800" dirty="0"/>
              <a:t>Negative work environment </a:t>
            </a:r>
          </a:p>
        </p:txBody>
      </p:sp>
    </p:spTree>
    <p:extLst>
      <p:ext uri="{BB962C8B-B14F-4D97-AF65-F5344CB8AC3E}">
        <p14:creationId xmlns:p14="http://schemas.microsoft.com/office/powerpoint/2010/main" val="2694521680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0FE85-53E5-1BE2-A03E-5524413310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5200" y="744168"/>
            <a:ext cx="4914900" cy="1033806"/>
          </a:xfrm>
        </p:spPr>
        <p:txBody>
          <a:bodyPr>
            <a:noAutofit/>
          </a:bodyPr>
          <a:lstStyle/>
          <a:p>
            <a:r>
              <a:rPr lang="en-US" sz="3600" b="1" dirty="0"/>
              <a:t>Solution &amp; 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F4DF3-9AF0-2567-061A-418CA69FE7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828800"/>
            <a:ext cx="5638800" cy="3931920"/>
          </a:xfrm>
        </p:spPr>
        <p:txBody>
          <a:bodyPr>
            <a:normAutofit/>
          </a:bodyPr>
          <a:lstStyle/>
          <a:p>
            <a:r>
              <a:rPr lang="en-US" sz="2400" dirty="0"/>
              <a:t>Provide management training </a:t>
            </a:r>
          </a:p>
          <a:p>
            <a:r>
              <a:rPr lang="en-US" sz="2400" dirty="0"/>
              <a:t>Encourage calm and respectful communication </a:t>
            </a:r>
          </a:p>
          <a:p>
            <a:r>
              <a:rPr lang="en-US" sz="2400" dirty="0"/>
              <a:t>Support employees emotionally </a:t>
            </a:r>
          </a:p>
          <a:p>
            <a:r>
              <a:rPr lang="en-US" sz="2400" dirty="0"/>
              <a:t>Promote teamwork and positive environment </a:t>
            </a:r>
          </a:p>
          <a:p>
            <a:r>
              <a:rPr lang="en-US" sz="2400" dirty="0"/>
              <a:t>Give constructive feedback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7E0829-A0AF-A497-5846-83FF26456160}"/>
              </a:ext>
            </a:extLst>
          </p:cNvPr>
          <p:cNvSpPr txBox="1"/>
          <p:nvPr/>
        </p:nvSpPr>
        <p:spPr>
          <a:xfrm>
            <a:off x="6324600" y="1828800"/>
            <a:ext cx="5257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Emotions influence communication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Negative feeling create misunderstandings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Affects teamwork and performance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/>
              <a:t>Positive communication improves workplace </a:t>
            </a:r>
          </a:p>
        </p:txBody>
      </p:sp>
    </p:spTree>
    <p:extLst>
      <p:ext uri="{BB962C8B-B14F-4D97-AF65-F5344CB8AC3E}">
        <p14:creationId xmlns:p14="http://schemas.microsoft.com/office/powerpoint/2010/main" val="2319284792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64168-7D46-0F05-3ADB-5F9678C1D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57200"/>
            <a:ext cx="10058400" cy="1371600"/>
          </a:xfrm>
        </p:spPr>
        <p:txBody>
          <a:bodyPr>
            <a:normAutofit/>
          </a:bodyPr>
          <a:lstStyle/>
          <a:p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E850E3-EF0E-47AC-CDB5-EF828A46B0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76400"/>
            <a:ext cx="10058400" cy="4206240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1914345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ADAFA-6010-4E20-13BA-BA0DC2456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275941"/>
            <a:ext cx="9923101" cy="243940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400" dirty="0"/>
              <a:t>Thank you for listening </a:t>
            </a:r>
          </a:p>
          <a:p>
            <a:pPr marL="0" indent="0" algn="ctr">
              <a:buNone/>
            </a:pPr>
            <a:r>
              <a:rPr lang="en-GB" sz="4400" dirty="0"/>
              <a:t>To our presentation!</a:t>
            </a:r>
          </a:p>
          <a:p>
            <a:pPr marL="0" indent="0" algn="ctr">
              <a:buNone/>
            </a:pPr>
            <a:endParaRPr lang="en-US" sz="4400" dirty="0"/>
          </a:p>
        </p:txBody>
      </p:sp>
    </p:spTree>
    <p:extLst>
      <p:ext uri="{BB962C8B-B14F-4D97-AF65-F5344CB8AC3E}">
        <p14:creationId xmlns:p14="http://schemas.microsoft.com/office/powerpoint/2010/main" val="100634950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{3226E2CC-30FC-5741-8012-70D06D4AFB37}tf10001067</Template>
  <TotalTime>340</TotalTime>
  <Words>765</Words>
  <Application>Microsoft Macintosh PowerPoint</Application>
  <PresentationFormat>Widescreen</PresentationFormat>
  <Paragraphs>190</Paragraphs>
  <Slides>28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Arial</vt:lpstr>
      <vt:lpstr>Garamond</vt:lpstr>
      <vt:lpstr>Trebuchet MS</vt:lpstr>
      <vt:lpstr>Savon</vt:lpstr>
      <vt:lpstr>PowerPoint Presentation</vt:lpstr>
      <vt:lpstr>Environmental Noise Barrier  Flight Foods Ltd Case study!  </vt:lpstr>
      <vt:lpstr>The problem !</vt:lpstr>
      <vt:lpstr>Communication process  </vt:lpstr>
      <vt:lpstr>Impact of the Barrier </vt:lpstr>
      <vt:lpstr>Solution &amp;conclusion </vt:lpstr>
      <vt:lpstr>PowerPoint Presentation</vt:lpstr>
      <vt:lpstr>The problem !</vt:lpstr>
      <vt:lpstr>Communication process </vt:lpstr>
      <vt:lpstr>Impact of the Barrier </vt:lpstr>
      <vt:lpstr>Solution &amp; conclusion </vt:lpstr>
      <vt:lpstr>PowerPoint Presentation</vt:lpstr>
      <vt:lpstr>The problem !</vt:lpstr>
      <vt:lpstr>Communication theory Shannon – Weaver  </vt:lpstr>
      <vt:lpstr>Impact of the barriers</vt:lpstr>
      <vt:lpstr>Solutions &amp; conclusion </vt:lpstr>
      <vt:lpstr>Cultural differences as  a communication !</vt:lpstr>
      <vt:lpstr>The problem ! </vt:lpstr>
      <vt:lpstr>Communication and emotion </vt:lpstr>
      <vt:lpstr>Impact of the barrier !        Theory Shannon &amp; weaver </vt:lpstr>
      <vt:lpstr>Solution &amp; conclusion </vt:lpstr>
      <vt:lpstr>Emotional communication Barrier flight Foods Ltd case study ! </vt:lpstr>
      <vt:lpstr>The problem !</vt:lpstr>
      <vt:lpstr>Communication and emotion </vt:lpstr>
      <vt:lpstr>Impact of the barrier </vt:lpstr>
      <vt:lpstr>Solution &amp; conclusion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Age/Generation  communication barrier flight foods ltd case study </dc:title>
  <dc:creator>Maria Patru</dc:creator>
  <cp:lastModifiedBy>Maria Patru</cp:lastModifiedBy>
  <cp:revision>6</cp:revision>
  <cp:lastPrinted>2026-04-09T18:49:22Z</cp:lastPrinted>
  <dcterms:created xsi:type="dcterms:W3CDTF">2026-04-01T15:13:16Z</dcterms:created>
  <dcterms:modified xsi:type="dcterms:W3CDTF">2026-04-13T14:04:37Z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2026-04-01T00:00:00Z</vt:filetime>
  </property>
  <property fmtid="{D5CDD505-2E9C-101B-9397-08002B2CF9AE}" pid="3" name="LastSaved">
    <vt:filetime>2026-04-01T00:00:00Z</vt:filetime>
  </property>
  <property fmtid="{D5CDD505-2E9C-101B-9397-08002B2CF9AE}" pid="4" name="Producer">
    <vt:lpwstr>macOS Version 13.7.8 (Build 22H730) Quartz PDFContext, AppendMode 1.1</vt:lpwstr>
  </property>
</Properties>
</file>