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26"/>
  </p:notesMasterIdLst>
  <p:sldIdLst>
    <p:sldId id="381" r:id="rId2"/>
    <p:sldId id="396" r:id="rId3"/>
    <p:sldId id="444" r:id="rId4"/>
    <p:sldId id="470" r:id="rId5"/>
    <p:sldId id="471" r:id="rId6"/>
    <p:sldId id="445" r:id="rId7"/>
    <p:sldId id="472" r:id="rId8"/>
    <p:sldId id="476" r:id="rId9"/>
    <p:sldId id="473" r:id="rId10"/>
    <p:sldId id="474" r:id="rId11"/>
    <p:sldId id="475" r:id="rId12"/>
    <p:sldId id="478" r:id="rId13"/>
    <p:sldId id="477" r:id="rId14"/>
    <p:sldId id="479" r:id="rId15"/>
    <p:sldId id="480" r:id="rId16"/>
    <p:sldId id="481" r:id="rId17"/>
    <p:sldId id="482" r:id="rId18"/>
    <p:sldId id="447" r:id="rId19"/>
    <p:sldId id="483" r:id="rId20"/>
    <p:sldId id="484" r:id="rId21"/>
    <p:sldId id="485" r:id="rId22"/>
    <p:sldId id="486" r:id="rId23"/>
    <p:sldId id="421" r:id="rId24"/>
    <p:sldId id="419" r:id="rId25"/>
  </p:sldIdLst>
  <p:sldSz cx="10080625" cy="7559675"/>
  <p:notesSz cx="7559675" cy="106918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2048" autoAdjust="0"/>
    <p:restoredTop sz="89447" autoAdjust="0"/>
  </p:normalViewPr>
  <p:slideViewPr>
    <p:cSldViewPr snapToGrid="0">
      <p:cViewPr varScale="1">
        <p:scale>
          <a:sx n="77" d="100"/>
          <a:sy n="77" d="100"/>
        </p:scale>
        <p:origin x="1099"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40" name="PlaceHolder 1"/>
          <p:cNvSpPr>
            <a:spLocks noGrp="1" noRot="1" noChangeAspect="1"/>
          </p:cNvSpPr>
          <p:nvPr>
            <p:ph type="sldImg"/>
          </p:nvPr>
        </p:nvSpPr>
        <p:spPr>
          <a:xfrm>
            <a:off x="533520" y="764280"/>
            <a:ext cx="6704640" cy="3771360"/>
          </a:xfrm>
          <a:prstGeom prst="rect">
            <a:avLst/>
          </a:prstGeom>
        </p:spPr>
        <p:txBody>
          <a:bodyPr lIns="0" tIns="0" rIns="0" bIns="0" anchor="ctr">
            <a:noAutofit/>
          </a:bodyPr>
          <a:lstStyle/>
          <a:p>
            <a:r>
              <a:rPr lang="en-US" sz="1800" b="0" strike="noStrike" spc="-1">
                <a:solidFill>
                  <a:srgbClr val="000000"/>
                </a:solidFill>
                <a:latin typeface="Arial"/>
              </a:rPr>
              <a:t>Click to move the slide</a:t>
            </a:r>
          </a:p>
        </p:txBody>
      </p:sp>
      <p:sp>
        <p:nvSpPr>
          <p:cNvPr id="41" name="PlaceHolder 2"/>
          <p:cNvSpPr>
            <a:spLocks noGrp="1"/>
          </p:cNvSpPr>
          <p:nvPr>
            <p:ph type="body"/>
          </p:nvPr>
        </p:nvSpPr>
        <p:spPr>
          <a:xfrm>
            <a:off x="777240" y="4777560"/>
            <a:ext cx="6217560" cy="4525920"/>
          </a:xfrm>
          <a:prstGeom prst="rect">
            <a:avLst/>
          </a:prstGeom>
        </p:spPr>
        <p:txBody>
          <a:bodyPr lIns="0" tIns="0" rIns="0" bIns="0">
            <a:noAutofit/>
          </a:bodyPr>
          <a:lstStyle/>
          <a:p>
            <a:r>
              <a:rPr lang="en-US" sz="2000" b="0" strike="noStrike" spc="-1">
                <a:latin typeface="Arial"/>
              </a:rPr>
              <a:t>Click to edit the notes format</a:t>
            </a:r>
          </a:p>
        </p:txBody>
      </p:sp>
      <p:sp>
        <p:nvSpPr>
          <p:cNvPr id="42" name="PlaceHolder 3"/>
          <p:cNvSpPr>
            <a:spLocks noGrp="1"/>
          </p:cNvSpPr>
          <p:nvPr>
            <p:ph type="hdr"/>
          </p:nvPr>
        </p:nvSpPr>
        <p:spPr>
          <a:xfrm>
            <a:off x="0" y="0"/>
            <a:ext cx="3372840" cy="502560"/>
          </a:xfrm>
          <a:prstGeom prst="rect">
            <a:avLst/>
          </a:prstGeom>
        </p:spPr>
        <p:txBody>
          <a:bodyPr lIns="0" tIns="0" rIns="0" bIns="0">
            <a:noAutofit/>
          </a:bodyPr>
          <a:lstStyle/>
          <a:p>
            <a:r>
              <a:rPr lang="en-US" sz="1400" b="0" strike="noStrike" spc="-1">
                <a:latin typeface="Times New Roman"/>
              </a:rPr>
              <a:t>&lt;header&gt;</a:t>
            </a:r>
          </a:p>
        </p:txBody>
      </p:sp>
      <p:sp>
        <p:nvSpPr>
          <p:cNvPr id="43" name="PlaceHolder 4"/>
          <p:cNvSpPr>
            <a:spLocks noGrp="1"/>
          </p:cNvSpPr>
          <p:nvPr>
            <p:ph type="dt"/>
          </p:nvPr>
        </p:nvSpPr>
        <p:spPr>
          <a:xfrm>
            <a:off x="4399200" y="0"/>
            <a:ext cx="3372840" cy="502560"/>
          </a:xfrm>
          <a:prstGeom prst="rect">
            <a:avLst/>
          </a:prstGeom>
        </p:spPr>
        <p:txBody>
          <a:bodyPr lIns="0" tIns="0" rIns="0" bIns="0">
            <a:noAutofit/>
          </a:bodyPr>
          <a:lstStyle/>
          <a:p>
            <a:pPr algn="r"/>
            <a:r>
              <a:rPr lang="en-US" sz="1400" b="0" strike="noStrike" spc="-1">
                <a:latin typeface="Times New Roman"/>
              </a:rPr>
              <a:t>&lt;date/time&gt;</a:t>
            </a:r>
          </a:p>
        </p:txBody>
      </p:sp>
      <p:sp>
        <p:nvSpPr>
          <p:cNvPr id="44" name="PlaceHolder 5"/>
          <p:cNvSpPr>
            <a:spLocks noGrp="1"/>
          </p:cNvSpPr>
          <p:nvPr>
            <p:ph type="ftr"/>
          </p:nvPr>
        </p:nvSpPr>
        <p:spPr>
          <a:xfrm>
            <a:off x="0" y="9555480"/>
            <a:ext cx="3372840" cy="502560"/>
          </a:xfrm>
          <a:prstGeom prst="rect">
            <a:avLst/>
          </a:prstGeom>
        </p:spPr>
        <p:txBody>
          <a:bodyPr lIns="0" tIns="0" rIns="0" bIns="0" anchor="b">
            <a:noAutofit/>
          </a:bodyPr>
          <a:lstStyle/>
          <a:p>
            <a:r>
              <a:rPr lang="en-US" sz="1400" b="0" strike="noStrike" spc="-1">
                <a:latin typeface="Times New Roman"/>
              </a:rPr>
              <a:t>&lt;footer&gt;</a:t>
            </a:r>
          </a:p>
        </p:txBody>
      </p:sp>
      <p:sp>
        <p:nvSpPr>
          <p:cNvPr id="45" name="PlaceHolder 6"/>
          <p:cNvSpPr>
            <a:spLocks noGrp="1"/>
          </p:cNvSpPr>
          <p:nvPr>
            <p:ph type="sldNum"/>
          </p:nvPr>
        </p:nvSpPr>
        <p:spPr>
          <a:xfrm>
            <a:off x="4399200" y="9555480"/>
            <a:ext cx="3372840" cy="502560"/>
          </a:xfrm>
          <a:prstGeom prst="rect">
            <a:avLst/>
          </a:prstGeom>
        </p:spPr>
        <p:txBody>
          <a:bodyPr lIns="0" tIns="0" rIns="0" bIns="0" anchor="b">
            <a:noAutofit/>
          </a:bodyPr>
          <a:lstStyle/>
          <a:p>
            <a:pPr algn="r"/>
            <a:fld id="{C620EBCE-6EBE-42DA-8D28-D67065A1A72A}" type="slidenum">
              <a:rPr lang="en-US" sz="1400" b="0" strike="noStrike" spc="-1">
                <a:latin typeface="Times New Roman"/>
              </a:rPr>
              <a:t>‹#›</a:t>
            </a:fld>
            <a:endParaRPr lang="en-US" sz="1400" b="0" strike="noStrike" spc="-1">
              <a:latin typeface="Times New Roman"/>
            </a:endParaRPr>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0013" y="763588"/>
            <a:ext cx="5030787" cy="3771900"/>
          </a:xfrm>
        </p:spPr>
      </p:sp>
      <p:sp>
        <p:nvSpPr>
          <p:cNvPr id="3" name="Notes Placeholder 2"/>
          <p:cNvSpPr>
            <a:spLocks noGrp="1"/>
          </p:cNvSpPr>
          <p:nvPr>
            <p:ph type="body" idx="1"/>
          </p:nvPr>
        </p:nvSpPr>
        <p:spPr/>
        <p:txBody>
          <a:bodyPr/>
          <a:lstStyle/>
          <a:p>
            <a:r>
              <a:rPr lang="en-US" dirty="0"/>
              <a:t>A weld is the fusion of 2 items together via melting and solidification.  Usually additional material is added</a:t>
            </a:r>
            <a:endParaRPr lang="en-GB" dirty="0"/>
          </a:p>
        </p:txBody>
      </p:sp>
      <p:sp>
        <p:nvSpPr>
          <p:cNvPr id="4" name="Slide Number Placeholder 3"/>
          <p:cNvSpPr>
            <a:spLocks noGrp="1"/>
          </p:cNvSpPr>
          <p:nvPr>
            <p:ph type="sldNum"/>
          </p:nvPr>
        </p:nvSpPr>
        <p:spPr/>
        <p:txBody>
          <a:bodyPr/>
          <a:lstStyle/>
          <a:p>
            <a:pPr algn="r"/>
            <a:fld id="{C620EBCE-6EBE-42DA-8D28-D67065A1A72A}" type="slidenum">
              <a:rPr lang="en-US" sz="1400" b="0" strike="noStrike" spc="-1" smtClean="0">
                <a:latin typeface="Times New Roman"/>
              </a:rPr>
              <a:t>7</a:t>
            </a:fld>
            <a:endParaRPr lang="en-US" sz="1400" b="0" strike="noStrike" spc="-1">
              <a:latin typeface="Times New Roman"/>
            </a:endParaRPr>
          </a:p>
        </p:txBody>
      </p:sp>
    </p:spTree>
    <p:extLst>
      <p:ext uri="{BB962C8B-B14F-4D97-AF65-F5344CB8AC3E}">
        <p14:creationId xmlns:p14="http://schemas.microsoft.com/office/powerpoint/2010/main" val="15740504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0013" y="763588"/>
            <a:ext cx="5030787" cy="3771900"/>
          </a:xfrm>
        </p:spPr>
      </p:sp>
      <p:sp>
        <p:nvSpPr>
          <p:cNvPr id="3" name="Notes Placeholder 2"/>
          <p:cNvSpPr>
            <a:spLocks noGrp="1"/>
          </p:cNvSpPr>
          <p:nvPr>
            <p:ph type="body" idx="1"/>
          </p:nvPr>
        </p:nvSpPr>
        <p:spPr/>
        <p:txBody>
          <a:bodyPr/>
          <a:lstStyle/>
          <a:p>
            <a:r>
              <a:rPr lang="en-US" dirty="0"/>
              <a:t>A weld is the fusion of 2 items together via melting and solidification.  Usually additional material is added</a:t>
            </a:r>
            <a:endParaRPr lang="en-GB" dirty="0"/>
          </a:p>
        </p:txBody>
      </p:sp>
      <p:sp>
        <p:nvSpPr>
          <p:cNvPr id="4" name="Slide Number Placeholder 3"/>
          <p:cNvSpPr>
            <a:spLocks noGrp="1"/>
          </p:cNvSpPr>
          <p:nvPr>
            <p:ph type="sldNum"/>
          </p:nvPr>
        </p:nvSpPr>
        <p:spPr/>
        <p:txBody>
          <a:bodyPr/>
          <a:lstStyle/>
          <a:p>
            <a:pPr algn="r"/>
            <a:fld id="{C620EBCE-6EBE-42DA-8D28-D67065A1A72A}" type="slidenum">
              <a:rPr lang="en-US" sz="1400" b="0" strike="noStrike" spc="-1" smtClean="0">
                <a:latin typeface="Times New Roman"/>
              </a:rPr>
              <a:t>8</a:t>
            </a:fld>
            <a:endParaRPr lang="en-US" sz="1400" b="0" strike="noStrike" spc="-1">
              <a:latin typeface="Times New Roman"/>
            </a:endParaRPr>
          </a:p>
        </p:txBody>
      </p:sp>
    </p:spTree>
    <p:extLst>
      <p:ext uri="{BB962C8B-B14F-4D97-AF65-F5344CB8AC3E}">
        <p14:creationId xmlns:p14="http://schemas.microsoft.com/office/powerpoint/2010/main" val="16480186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0013" y="763588"/>
            <a:ext cx="5030787" cy="3771900"/>
          </a:xfrm>
        </p:spPr>
      </p:sp>
      <p:sp>
        <p:nvSpPr>
          <p:cNvPr id="3" name="Notes Placeholder 2"/>
          <p:cNvSpPr>
            <a:spLocks noGrp="1"/>
          </p:cNvSpPr>
          <p:nvPr>
            <p:ph type="body" idx="1"/>
          </p:nvPr>
        </p:nvSpPr>
        <p:spPr/>
        <p:txBody>
          <a:bodyPr/>
          <a:lstStyle/>
          <a:p>
            <a:r>
              <a:rPr lang="en-US" dirty="0"/>
              <a:t>A weld is the fusion of 2 items together via melting and solidification.  Usually additional material is added</a:t>
            </a:r>
            <a:endParaRPr lang="en-GB" dirty="0"/>
          </a:p>
        </p:txBody>
      </p:sp>
      <p:sp>
        <p:nvSpPr>
          <p:cNvPr id="4" name="Slide Number Placeholder 3"/>
          <p:cNvSpPr>
            <a:spLocks noGrp="1"/>
          </p:cNvSpPr>
          <p:nvPr>
            <p:ph type="sldNum"/>
          </p:nvPr>
        </p:nvSpPr>
        <p:spPr/>
        <p:txBody>
          <a:bodyPr/>
          <a:lstStyle/>
          <a:p>
            <a:pPr algn="r"/>
            <a:fld id="{C620EBCE-6EBE-42DA-8D28-D67065A1A72A}" type="slidenum">
              <a:rPr lang="en-US" sz="1400" b="0" strike="noStrike" spc="-1" smtClean="0">
                <a:latin typeface="Times New Roman"/>
              </a:rPr>
              <a:t>9</a:t>
            </a:fld>
            <a:endParaRPr lang="en-US" sz="1400" b="0" strike="noStrike" spc="-1">
              <a:latin typeface="Times New Roman"/>
            </a:endParaRPr>
          </a:p>
        </p:txBody>
      </p:sp>
    </p:spTree>
    <p:extLst>
      <p:ext uri="{BB962C8B-B14F-4D97-AF65-F5344CB8AC3E}">
        <p14:creationId xmlns:p14="http://schemas.microsoft.com/office/powerpoint/2010/main" val="15037371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0013" y="763588"/>
            <a:ext cx="5030787" cy="37719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p:nvPr>
        </p:nvSpPr>
        <p:spPr/>
        <p:txBody>
          <a:bodyPr/>
          <a:lstStyle/>
          <a:p>
            <a:pPr algn="r"/>
            <a:fld id="{C620EBCE-6EBE-42DA-8D28-D67065A1A72A}" type="slidenum">
              <a:rPr lang="en-US" sz="1400" b="0" strike="noStrike" spc="-1" smtClean="0">
                <a:latin typeface="Times New Roman"/>
              </a:rPr>
              <a:t>10</a:t>
            </a:fld>
            <a:endParaRPr lang="en-US" sz="1400" b="0" strike="noStrike" spc="-1">
              <a:latin typeface="Times New Roman"/>
            </a:endParaRPr>
          </a:p>
        </p:txBody>
      </p:sp>
    </p:spTree>
    <p:extLst>
      <p:ext uri="{BB962C8B-B14F-4D97-AF65-F5344CB8AC3E}">
        <p14:creationId xmlns:p14="http://schemas.microsoft.com/office/powerpoint/2010/main" val="21026554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0013" y="763588"/>
            <a:ext cx="5030787" cy="37719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p:nvPr>
        </p:nvSpPr>
        <p:spPr/>
        <p:txBody>
          <a:bodyPr/>
          <a:lstStyle/>
          <a:p>
            <a:pPr algn="r"/>
            <a:fld id="{C620EBCE-6EBE-42DA-8D28-D67065A1A72A}" type="slidenum">
              <a:rPr lang="en-US" sz="1400" b="0" strike="noStrike" spc="-1" smtClean="0">
                <a:latin typeface="Times New Roman"/>
              </a:rPr>
              <a:t>11</a:t>
            </a:fld>
            <a:endParaRPr lang="en-US" sz="1400" b="0" strike="noStrike" spc="-1">
              <a:latin typeface="Times New Roman"/>
            </a:endParaRPr>
          </a:p>
        </p:txBody>
      </p:sp>
    </p:spTree>
    <p:extLst>
      <p:ext uri="{BB962C8B-B14F-4D97-AF65-F5344CB8AC3E}">
        <p14:creationId xmlns:p14="http://schemas.microsoft.com/office/powerpoint/2010/main" val="16354947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0013" y="763588"/>
            <a:ext cx="5030787" cy="37719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p:nvPr>
        </p:nvSpPr>
        <p:spPr/>
        <p:txBody>
          <a:bodyPr/>
          <a:lstStyle/>
          <a:p>
            <a:pPr algn="r"/>
            <a:fld id="{C620EBCE-6EBE-42DA-8D28-D67065A1A72A}" type="slidenum">
              <a:rPr lang="en-US" sz="1400" b="0" strike="noStrike" spc="-1" smtClean="0">
                <a:latin typeface="Times New Roman"/>
              </a:rPr>
              <a:t>12</a:t>
            </a:fld>
            <a:endParaRPr lang="en-US" sz="1400" b="0" strike="noStrike" spc="-1">
              <a:latin typeface="Times New Roman"/>
            </a:endParaRPr>
          </a:p>
        </p:txBody>
      </p:sp>
    </p:spTree>
    <p:extLst>
      <p:ext uri="{BB962C8B-B14F-4D97-AF65-F5344CB8AC3E}">
        <p14:creationId xmlns:p14="http://schemas.microsoft.com/office/powerpoint/2010/main" val="30457550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0013" y="763588"/>
            <a:ext cx="5030787" cy="37719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p:nvPr>
        </p:nvSpPr>
        <p:spPr/>
        <p:txBody>
          <a:bodyPr/>
          <a:lstStyle/>
          <a:p>
            <a:pPr algn="r"/>
            <a:fld id="{C620EBCE-6EBE-42DA-8D28-D67065A1A72A}" type="slidenum">
              <a:rPr lang="en-US" sz="1400" b="0" strike="noStrike" spc="-1" smtClean="0">
                <a:latin typeface="Times New Roman"/>
              </a:rPr>
              <a:t>13</a:t>
            </a:fld>
            <a:endParaRPr lang="en-US" sz="1400" b="0" strike="noStrike" spc="-1">
              <a:latin typeface="Times New Roman"/>
            </a:endParaRPr>
          </a:p>
        </p:txBody>
      </p:sp>
    </p:spTree>
    <p:extLst>
      <p:ext uri="{BB962C8B-B14F-4D97-AF65-F5344CB8AC3E}">
        <p14:creationId xmlns:p14="http://schemas.microsoft.com/office/powerpoint/2010/main" val="14462102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0013" y="763588"/>
            <a:ext cx="5030787" cy="37719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p:nvPr>
        </p:nvSpPr>
        <p:spPr/>
        <p:txBody>
          <a:bodyPr/>
          <a:lstStyle/>
          <a:p>
            <a:pPr algn="r"/>
            <a:fld id="{C620EBCE-6EBE-42DA-8D28-D67065A1A72A}" type="slidenum">
              <a:rPr lang="en-US" sz="1400" b="0" strike="noStrike" spc="-1" smtClean="0">
                <a:latin typeface="Times New Roman"/>
              </a:rPr>
              <a:t>14</a:t>
            </a:fld>
            <a:endParaRPr lang="en-US" sz="1400" b="0" strike="noStrike" spc="-1">
              <a:latin typeface="Times New Roman"/>
            </a:endParaRPr>
          </a:p>
        </p:txBody>
      </p:sp>
    </p:spTree>
    <p:extLst>
      <p:ext uri="{BB962C8B-B14F-4D97-AF65-F5344CB8AC3E}">
        <p14:creationId xmlns:p14="http://schemas.microsoft.com/office/powerpoint/2010/main" val="2011148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0013" y="763588"/>
            <a:ext cx="5030787" cy="37719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p:nvPr>
        </p:nvSpPr>
        <p:spPr/>
        <p:txBody>
          <a:bodyPr/>
          <a:lstStyle/>
          <a:p>
            <a:pPr algn="r"/>
            <a:fld id="{C620EBCE-6EBE-42DA-8D28-D67065A1A72A}" type="slidenum">
              <a:rPr lang="en-US" sz="1400" b="0" strike="noStrike" spc="-1" smtClean="0">
                <a:latin typeface="Times New Roman"/>
              </a:rPr>
              <a:t>15</a:t>
            </a:fld>
            <a:endParaRPr lang="en-US" sz="1400" b="0" strike="noStrike" spc="-1">
              <a:latin typeface="Times New Roman"/>
            </a:endParaRPr>
          </a:p>
        </p:txBody>
      </p:sp>
    </p:spTree>
    <p:extLst>
      <p:ext uri="{BB962C8B-B14F-4D97-AF65-F5344CB8AC3E}">
        <p14:creationId xmlns:p14="http://schemas.microsoft.com/office/powerpoint/2010/main" val="39242284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0013" y="763588"/>
            <a:ext cx="5030787" cy="37719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p:nvPr>
        </p:nvSpPr>
        <p:spPr/>
        <p:txBody>
          <a:bodyPr/>
          <a:lstStyle/>
          <a:p>
            <a:pPr algn="r"/>
            <a:fld id="{C620EBCE-6EBE-42DA-8D28-D67065A1A72A}" type="slidenum">
              <a:rPr lang="en-US" sz="1400" b="0" strike="noStrike" spc="-1" smtClean="0">
                <a:latin typeface="Times New Roman"/>
              </a:rPr>
              <a:t>16</a:t>
            </a:fld>
            <a:endParaRPr lang="en-US" sz="1400" b="0" strike="noStrike" spc="-1">
              <a:latin typeface="Times New Roman"/>
            </a:endParaRPr>
          </a:p>
        </p:txBody>
      </p:sp>
    </p:spTree>
    <p:extLst>
      <p:ext uri="{BB962C8B-B14F-4D97-AF65-F5344CB8AC3E}">
        <p14:creationId xmlns:p14="http://schemas.microsoft.com/office/powerpoint/2010/main" val="29462128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0013" y="763588"/>
            <a:ext cx="5030787" cy="37719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p:nvPr>
        </p:nvSpPr>
        <p:spPr/>
        <p:txBody>
          <a:bodyPr/>
          <a:lstStyle/>
          <a:p>
            <a:pPr algn="r"/>
            <a:fld id="{C620EBCE-6EBE-42DA-8D28-D67065A1A72A}" type="slidenum">
              <a:rPr lang="en-US" sz="1400" b="0" strike="noStrike" spc="-1" smtClean="0">
                <a:latin typeface="Times New Roman"/>
              </a:rPr>
              <a:t>17</a:t>
            </a:fld>
            <a:endParaRPr lang="en-US" sz="1400" b="0" strike="noStrike" spc="-1">
              <a:latin typeface="Times New Roman"/>
            </a:endParaRPr>
          </a:p>
        </p:txBody>
      </p:sp>
    </p:spTree>
    <p:extLst>
      <p:ext uri="{BB962C8B-B14F-4D97-AF65-F5344CB8AC3E}">
        <p14:creationId xmlns:p14="http://schemas.microsoft.com/office/powerpoint/2010/main" val="225718101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0013" y="763588"/>
            <a:ext cx="5030787" cy="3771900"/>
          </a:xfrm>
        </p:spPr>
      </p:sp>
      <p:sp>
        <p:nvSpPr>
          <p:cNvPr id="3" name="Notes Placeholder 2"/>
          <p:cNvSpPr>
            <a:spLocks noGrp="1"/>
          </p:cNvSpPr>
          <p:nvPr>
            <p:ph type="body" idx="1"/>
          </p:nvPr>
        </p:nvSpPr>
        <p:spPr/>
        <p:txBody>
          <a:bodyPr/>
          <a:lstStyle/>
          <a:p>
            <a:r>
              <a:rPr lang="en-US" dirty="0"/>
              <a:t>Lugged vs butted</a:t>
            </a:r>
            <a:endParaRPr lang="en-GB" dirty="0"/>
          </a:p>
        </p:txBody>
      </p:sp>
      <p:sp>
        <p:nvSpPr>
          <p:cNvPr id="4" name="Slide Number Placeholder 3"/>
          <p:cNvSpPr>
            <a:spLocks noGrp="1"/>
          </p:cNvSpPr>
          <p:nvPr>
            <p:ph type="sldNum"/>
          </p:nvPr>
        </p:nvSpPr>
        <p:spPr/>
        <p:txBody>
          <a:bodyPr/>
          <a:lstStyle/>
          <a:p>
            <a:pPr algn="r"/>
            <a:fld id="{C620EBCE-6EBE-42DA-8D28-D67065A1A72A}" type="slidenum">
              <a:rPr lang="en-US" sz="1400" b="0" strike="noStrike" spc="-1" smtClean="0">
                <a:latin typeface="Times New Roman"/>
              </a:rPr>
              <a:t>20</a:t>
            </a:fld>
            <a:endParaRPr lang="en-US" sz="1400" b="0" strike="noStrike" spc="-1">
              <a:latin typeface="Times New Roman"/>
            </a:endParaRPr>
          </a:p>
        </p:txBody>
      </p:sp>
    </p:spTree>
    <p:extLst>
      <p:ext uri="{BB962C8B-B14F-4D97-AF65-F5344CB8AC3E}">
        <p14:creationId xmlns:p14="http://schemas.microsoft.com/office/powerpoint/2010/main" val="242709574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0013" y="763588"/>
            <a:ext cx="5030787" cy="3771900"/>
          </a:xfrm>
        </p:spPr>
      </p:sp>
      <p:sp>
        <p:nvSpPr>
          <p:cNvPr id="3" name="Notes Placeholder 2"/>
          <p:cNvSpPr>
            <a:spLocks noGrp="1"/>
          </p:cNvSpPr>
          <p:nvPr>
            <p:ph type="body" idx="1"/>
          </p:nvPr>
        </p:nvSpPr>
        <p:spPr/>
        <p:txBody>
          <a:bodyPr/>
          <a:lstStyle/>
          <a:p>
            <a:r>
              <a:rPr lang="en-US" dirty="0"/>
              <a:t>Lugged vs butted</a:t>
            </a:r>
            <a:endParaRPr lang="en-GB" dirty="0"/>
          </a:p>
        </p:txBody>
      </p:sp>
      <p:sp>
        <p:nvSpPr>
          <p:cNvPr id="4" name="Slide Number Placeholder 3"/>
          <p:cNvSpPr>
            <a:spLocks noGrp="1"/>
          </p:cNvSpPr>
          <p:nvPr>
            <p:ph type="sldNum"/>
          </p:nvPr>
        </p:nvSpPr>
        <p:spPr/>
        <p:txBody>
          <a:bodyPr/>
          <a:lstStyle/>
          <a:p>
            <a:pPr algn="r"/>
            <a:fld id="{C620EBCE-6EBE-42DA-8D28-D67065A1A72A}" type="slidenum">
              <a:rPr lang="en-US" sz="1400" b="0" strike="noStrike" spc="-1" smtClean="0">
                <a:latin typeface="Times New Roman"/>
              </a:rPr>
              <a:t>21</a:t>
            </a:fld>
            <a:endParaRPr lang="en-US" sz="1400" b="0" strike="noStrike" spc="-1">
              <a:latin typeface="Times New Roman"/>
            </a:endParaRPr>
          </a:p>
        </p:txBody>
      </p:sp>
    </p:spTree>
    <p:extLst>
      <p:ext uri="{BB962C8B-B14F-4D97-AF65-F5344CB8AC3E}">
        <p14:creationId xmlns:p14="http://schemas.microsoft.com/office/powerpoint/2010/main" val="40109272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0013" y="763588"/>
            <a:ext cx="5030787" cy="3771900"/>
          </a:xfrm>
        </p:spPr>
      </p:sp>
      <p:sp>
        <p:nvSpPr>
          <p:cNvPr id="3" name="Notes Placeholder 2"/>
          <p:cNvSpPr>
            <a:spLocks noGrp="1"/>
          </p:cNvSpPr>
          <p:nvPr>
            <p:ph type="body" idx="1"/>
          </p:nvPr>
        </p:nvSpPr>
        <p:spPr/>
        <p:txBody>
          <a:bodyPr/>
          <a:lstStyle/>
          <a:p>
            <a:r>
              <a:rPr lang="en-US" dirty="0"/>
              <a:t>Lugged vs butted</a:t>
            </a:r>
            <a:endParaRPr lang="en-GB" dirty="0"/>
          </a:p>
        </p:txBody>
      </p:sp>
      <p:sp>
        <p:nvSpPr>
          <p:cNvPr id="4" name="Slide Number Placeholder 3"/>
          <p:cNvSpPr>
            <a:spLocks noGrp="1"/>
          </p:cNvSpPr>
          <p:nvPr>
            <p:ph type="sldNum"/>
          </p:nvPr>
        </p:nvSpPr>
        <p:spPr/>
        <p:txBody>
          <a:bodyPr/>
          <a:lstStyle/>
          <a:p>
            <a:pPr algn="r"/>
            <a:fld id="{C620EBCE-6EBE-42DA-8D28-D67065A1A72A}" type="slidenum">
              <a:rPr lang="en-US" sz="1400" b="0" strike="noStrike" spc="-1" smtClean="0">
                <a:latin typeface="Times New Roman"/>
              </a:rPr>
              <a:t>22</a:t>
            </a:fld>
            <a:endParaRPr lang="en-US" sz="1400" b="0" strike="noStrike" spc="-1">
              <a:latin typeface="Times New Roman"/>
            </a:endParaRPr>
          </a:p>
        </p:txBody>
      </p:sp>
    </p:spTree>
    <p:extLst>
      <p:ext uri="{BB962C8B-B14F-4D97-AF65-F5344CB8AC3E}">
        <p14:creationId xmlns:p14="http://schemas.microsoft.com/office/powerpoint/2010/main" val="34077395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preserve="1">
  <p:cSld name="Blank Slide">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x" preserve="1">
  <p:cSld name="Title Slide">
    <p:spTree>
      <p:nvGrpSpPr>
        <p:cNvPr id="1" name=""/>
        <p:cNvGrpSpPr/>
        <p:nvPr/>
      </p:nvGrpSpPr>
      <p:grpSpPr>
        <a:xfrm>
          <a:off x="0" y="0"/>
          <a:ext cx="0" cy="0"/>
          <a:chOff x="0" y="0"/>
          <a:chExt cx="0" cy="0"/>
        </a:xfrm>
      </p:grpSpPr>
      <p:sp>
        <p:nvSpPr>
          <p:cNvPr id="4" name="PlaceHolder 1"/>
          <p:cNvSpPr>
            <a:spLocks noGrp="1"/>
          </p:cNvSpPr>
          <p:nvPr>
            <p:ph type="title"/>
          </p:nvPr>
        </p:nvSpPr>
        <p:spPr>
          <a:xfrm>
            <a:off x="504000" y="301320"/>
            <a:ext cx="9070920" cy="1261440"/>
          </a:xfrm>
          <a:prstGeom prst="rect">
            <a:avLst/>
          </a:prstGeom>
        </p:spPr>
        <p:txBody>
          <a:bodyPr lIns="0" tIns="0" rIns="0" bIns="0" anchor="ctr">
            <a:noAutofit/>
          </a:bodyPr>
          <a:lstStyle/>
          <a:p>
            <a:endParaRPr lang="en-US" sz="1800" b="0" strike="noStrike" spc="-1">
              <a:solidFill>
                <a:srgbClr val="000000"/>
              </a:solidFill>
              <a:latin typeface="Arial"/>
            </a:endParaRPr>
          </a:p>
        </p:txBody>
      </p:sp>
      <p:sp>
        <p:nvSpPr>
          <p:cNvPr id="5" name="PlaceHolder 2"/>
          <p:cNvSpPr>
            <a:spLocks noGrp="1"/>
          </p:cNvSpPr>
          <p:nvPr>
            <p:ph type="subTitle"/>
          </p:nvPr>
        </p:nvSpPr>
        <p:spPr>
          <a:xfrm>
            <a:off x="504000" y="1768680"/>
            <a:ext cx="9071640" cy="4383720"/>
          </a:xfrm>
          <a:prstGeom prst="rect">
            <a:avLst/>
          </a:prstGeom>
        </p:spPr>
        <p:txBody>
          <a:bodyPr lIns="0" tIns="0" rIns="0" bIns="0" anchor="ctr">
            <a:noAutofit/>
          </a:bodyPr>
          <a:lstStyle/>
          <a:p>
            <a:pPr algn="ctr"/>
            <a:endParaRPr lang="en-US" sz="3200" b="0" strike="noStrike" spc="-1">
              <a:latin typeface="Arial"/>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Content">
    <p:spTree>
      <p:nvGrpSpPr>
        <p:cNvPr id="1" name=""/>
        <p:cNvGrpSpPr/>
        <p:nvPr/>
      </p:nvGrpSpPr>
      <p:grpSpPr>
        <a:xfrm>
          <a:off x="0" y="0"/>
          <a:ext cx="0" cy="0"/>
          <a:chOff x="0" y="0"/>
          <a:chExt cx="0" cy="0"/>
        </a:xfrm>
      </p:grpSpPr>
      <p:sp>
        <p:nvSpPr>
          <p:cNvPr id="6" name="PlaceHolder 1"/>
          <p:cNvSpPr>
            <a:spLocks noGrp="1"/>
          </p:cNvSpPr>
          <p:nvPr>
            <p:ph type="title"/>
          </p:nvPr>
        </p:nvSpPr>
        <p:spPr>
          <a:xfrm>
            <a:off x="504000" y="301320"/>
            <a:ext cx="9070920" cy="1261440"/>
          </a:xfrm>
          <a:prstGeom prst="rect">
            <a:avLst/>
          </a:prstGeom>
        </p:spPr>
        <p:txBody>
          <a:bodyPr lIns="0" tIns="0" rIns="0" bIns="0" anchor="ctr">
            <a:noAutofit/>
          </a:bodyPr>
          <a:lstStyle/>
          <a:p>
            <a:endParaRPr lang="en-US" sz="1800" b="0" strike="noStrike" spc="-1">
              <a:solidFill>
                <a:srgbClr val="000000"/>
              </a:solidFill>
              <a:latin typeface="Arial"/>
            </a:endParaRPr>
          </a:p>
        </p:txBody>
      </p:sp>
      <p:sp>
        <p:nvSpPr>
          <p:cNvPr id="7" name="PlaceHolder 2"/>
          <p:cNvSpPr>
            <a:spLocks noGrp="1"/>
          </p:cNvSpPr>
          <p:nvPr>
            <p:ph type="body"/>
          </p:nvPr>
        </p:nvSpPr>
        <p:spPr>
          <a:xfrm>
            <a:off x="504000" y="1768680"/>
            <a:ext cx="9071640" cy="4383720"/>
          </a:xfrm>
          <a:prstGeom prst="rect">
            <a:avLst/>
          </a:prstGeom>
        </p:spPr>
        <p:txBody>
          <a:bodyPr lIns="0" tIns="0" rIns="0" bIns="0">
            <a:normAutofit/>
          </a:bodyPr>
          <a:lstStyle/>
          <a:p>
            <a:endParaRPr lang="en-US" sz="2800" b="0" strike="noStrike" spc="-1">
              <a:solidFill>
                <a:srgbClr val="000000"/>
              </a:solidFill>
              <a:latin typeface="Arial"/>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itle, 2 Content">
    <p:spTree>
      <p:nvGrpSpPr>
        <p:cNvPr id="1" name=""/>
        <p:cNvGrpSpPr/>
        <p:nvPr/>
      </p:nvGrpSpPr>
      <p:grpSpPr>
        <a:xfrm>
          <a:off x="0" y="0"/>
          <a:ext cx="0" cy="0"/>
          <a:chOff x="0" y="0"/>
          <a:chExt cx="0" cy="0"/>
        </a:xfrm>
      </p:grpSpPr>
      <p:sp>
        <p:nvSpPr>
          <p:cNvPr id="8" name="PlaceHolder 1"/>
          <p:cNvSpPr>
            <a:spLocks noGrp="1"/>
          </p:cNvSpPr>
          <p:nvPr>
            <p:ph type="title"/>
          </p:nvPr>
        </p:nvSpPr>
        <p:spPr>
          <a:xfrm>
            <a:off x="504000" y="301320"/>
            <a:ext cx="9070920" cy="1261440"/>
          </a:xfrm>
          <a:prstGeom prst="rect">
            <a:avLst/>
          </a:prstGeom>
        </p:spPr>
        <p:txBody>
          <a:bodyPr lIns="0" tIns="0" rIns="0" bIns="0" anchor="ctr">
            <a:noAutofit/>
          </a:bodyPr>
          <a:lstStyle/>
          <a:p>
            <a:endParaRPr lang="en-US" sz="1800" b="0" strike="noStrike" spc="-1">
              <a:solidFill>
                <a:srgbClr val="000000"/>
              </a:solidFill>
              <a:latin typeface="Arial"/>
            </a:endParaRPr>
          </a:p>
        </p:txBody>
      </p:sp>
      <p:sp>
        <p:nvSpPr>
          <p:cNvPr id="9" name="PlaceHolder 2"/>
          <p:cNvSpPr>
            <a:spLocks noGrp="1"/>
          </p:cNvSpPr>
          <p:nvPr>
            <p:ph type="body"/>
          </p:nvPr>
        </p:nvSpPr>
        <p:spPr>
          <a:xfrm>
            <a:off x="504000" y="1768680"/>
            <a:ext cx="4426920" cy="4383720"/>
          </a:xfrm>
          <a:prstGeom prst="rect">
            <a:avLst/>
          </a:prstGeom>
        </p:spPr>
        <p:txBody>
          <a:bodyPr lIns="0" tIns="0" rIns="0" bIns="0">
            <a:normAutofit/>
          </a:bodyPr>
          <a:lstStyle/>
          <a:p>
            <a:endParaRPr lang="en-US" sz="2800" b="0" strike="noStrike" spc="-1">
              <a:solidFill>
                <a:srgbClr val="000000"/>
              </a:solidFill>
              <a:latin typeface="Arial"/>
            </a:endParaRPr>
          </a:p>
        </p:txBody>
      </p:sp>
      <p:sp>
        <p:nvSpPr>
          <p:cNvPr id="10" name="PlaceHolder 3"/>
          <p:cNvSpPr>
            <a:spLocks noGrp="1"/>
          </p:cNvSpPr>
          <p:nvPr>
            <p:ph type="body"/>
          </p:nvPr>
        </p:nvSpPr>
        <p:spPr>
          <a:xfrm>
            <a:off x="5152680" y="1768680"/>
            <a:ext cx="4426920" cy="4383720"/>
          </a:xfrm>
          <a:prstGeom prst="rect">
            <a:avLst/>
          </a:prstGeom>
        </p:spPr>
        <p:txBody>
          <a:bodyPr lIns="0" tIns="0" rIns="0" bIns="0">
            <a:normAutofit/>
          </a:bodyPr>
          <a:lstStyle/>
          <a:p>
            <a:endParaRPr lang="en-US" sz="2800" b="0" strike="noStrike" spc="-1">
              <a:solidFill>
                <a:srgbClr val="000000"/>
              </a:solidFill>
              <a:latin typeface="Arial"/>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1" name="PlaceHolder 1"/>
          <p:cNvSpPr>
            <a:spLocks noGrp="1"/>
          </p:cNvSpPr>
          <p:nvPr>
            <p:ph type="title"/>
          </p:nvPr>
        </p:nvSpPr>
        <p:spPr>
          <a:xfrm>
            <a:off x="504000" y="301320"/>
            <a:ext cx="9070920" cy="1261440"/>
          </a:xfrm>
          <a:prstGeom prst="rect">
            <a:avLst/>
          </a:prstGeom>
        </p:spPr>
        <p:txBody>
          <a:bodyPr lIns="0" tIns="0" rIns="0" bIns="0" anchor="ctr">
            <a:noAutofit/>
          </a:bodyPr>
          <a:lstStyle/>
          <a:p>
            <a:endParaRPr lang="en-US" sz="1800" b="0" strike="noStrike" spc="-1">
              <a:solidFill>
                <a:srgbClr val="000000"/>
              </a:solidFill>
              <a:latin typeface="Arial"/>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Only" preserve="1">
  <p:cSld name="Centered Text">
    <p:spTree>
      <p:nvGrpSpPr>
        <p:cNvPr id="1" name=""/>
        <p:cNvGrpSpPr/>
        <p:nvPr/>
      </p:nvGrpSpPr>
      <p:grpSpPr>
        <a:xfrm>
          <a:off x="0" y="0"/>
          <a:ext cx="0" cy="0"/>
          <a:chOff x="0" y="0"/>
          <a:chExt cx="0" cy="0"/>
        </a:xfrm>
      </p:grpSpPr>
      <p:sp>
        <p:nvSpPr>
          <p:cNvPr id="12" name="PlaceHolder 1"/>
          <p:cNvSpPr>
            <a:spLocks noGrp="1"/>
          </p:cNvSpPr>
          <p:nvPr>
            <p:ph type="subTitle"/>
          </p:nvPr>
        </p:nvSpPr>
        <p:spPr>
          <a:xfrm>
            <a:off x="504000" y="301320"/>
            <a:ext cx="9070920" cy="5848560"/>
          </a:xfrm>
          <a:prstGeom prst="rect">
            <a:avLst/>
          </a:prstGeom>
        </p:spPr>
        <p:txBody>
          <a:bodyPr lIns="0" tIns="0" rIns="0" bIns="0" anchor="ctr">
            <a:noAutofit/>
          </a:bodyPr>
          <a:lstStyle/>
          <a:p>
            <a:pPr algn="ctr"/>
            <a:endParaRPr lang="en-US" sz="3200" b="0" strike="noStrike" spc="-1">
              <a:latin typeface="Arial"/>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13" name="PlaceHolder 1"/>
          <p:cNvSpPr>
            <a:spLocks noGrp="1"/>
          </p:cNvSpPr>
          <p:nvPr>
            <p:ph type="title"/>
          </p:nvPr>
        </p:nvSpPr>
        <p:spPr>
          <a:xfrm>
            <a:off x="504000" y="301320"/>
            <a:ext cx="9070920" cy="1261440"/>
          </a:xfrm>
          <a:prstGeom prst="rect">
            <a:avLst/>
          </a:prstGeom>
        </p:spPr>
        <p:txBody>
          <a:bodyPr lIns="0" tIns="0" rIns="0" bIns="0" anchor="ctr">
            <a:noAutofit/>
          </a:bodyPr>
          <a:lstStyle/>
          <a:p>
            <a:endParaRPr lang="en-US" sz="1800" b="0" strike="noStrike" spc="-1">
              <a:solidFill>
                <a:srgbClr val="000000"/>
              </a:solidFill>
              <a:latin typeface="Arial"/>
            </a:endParaRPr>
          </a:p>
        </p:txBody>
      </p:sp>
      <p:sp>
        <p:nvSpPr>
          <p:cNvPr id="14" name="PlaceHolder 2"/>
          <p:cNvSpPr>
            <a:spLocks noGrp="1"/>
          </p:cNvSpPr>
          <p:nvPr>
            <p:ph type="body"/>
          </p:nvPr>
        </p:nvSpPr>
        <p:spPr>
          <a:xfrm>
            <a:off x="504000" y="1768680"/>
            <a:ext cx="4426920" cy="2090880"/>
          </a:xfrm>
          <a:prstGeom prst="rect">
            <a:avLst/>
          </a:prstGeom>
        </p:spPr>
        <p:txBody>
          <a:bodyPr lIns="0" tIns="0" rIns="0" bIns="0">
            <a:normAutofit/>
          </a:bodyPr>
          <a:lstStyle/>
          <a:p>
            <a:endParaRPr lang="en-US" sz="2800" b="0" strike="noStrike" spc="-1">
              <a:solidFill>
                <a:srgbClr val="000000"/>
              </a:solidFill>
              <a:latin typeface="Arial"/>
            </a:endParaRPr>
          </a:p>
        </p:txBody>
      </p:sp>
      <p:sp>
        <p:nvSpPr>
          <p:cNvPr id="15" name="PlaceHolder 3"/>
          <p:cNvSpPr>
            <a:spLocks noGrp="1"/>
          </p:cNvSpPr>
          <p:nvPr>
            <p:ph type="body"/>
          </p:nvPr>
        </p:nvSpPr>
        <p:spPr>
          <a:xfrm>
            <a:off x="5152680" y="1768680"/>
            <a:ext cx="4426920" cy="4383720"/>
          </a:xfrm>
          <a:prstGeom prst="rect">
            <a:avLst/>
          </a:prstGeom>
        </p:spPr>
        <p:txBody>
          <a:bodyPr lIns="0" tIns="0" rIns="0" bIns="0">
            <a:normAutofit/>
          </a:bodyPr>
          <a:lstStyle/>
          <a:p>
            <a:endParaRPr lang="en-US" sz="2800" b="0" strike="noStrike" spc="-1">
              <a:solidFill>
                <a:srgbClr val="000000"/>
              </a:solidFill>
              <a:latin typeface="Arial"/>
            </a:endParaRPr>
          </a:p>
        </p:txBody>
      </p:sp>
      <p:sp>
        <p:nvSpPr>
          <p:cNvPr id="16" name="PlaceHolder 4"/>
          <p:cNvSpPr>
            <a:spLocks noGrp="1"/>
          </p:cNvSpPr>
          <p:nvPr>
            <p:ph type="body"/>
          </p:nvPr>
        </p:nvSpPr>
        <p:spPr>
          <a:xfrm>
            <a:off x="504000" y="4058640"/>
            <a:ext cx="4426920" cy="2090880"/>
          </a:xfrm>
          <a:prstGeom prst="rect">
            <a:avLst/>
          </a:prstGeom>
        </p:spPr>
        <p:txBody>
          <a:bodyPr lIns="0" tIns="0" rIns="0" bIns="0">
            <a:normAutofit/>
          </a:bodyPr>
          <a:lstStyle/>
          <a:p>
            <a:endParaRPr lang="en-US" sz="2800" b="0" strike="noStrike" spc="-1">
              <a:solidFill>
                <a:srgbClr val="000000"/>
              </a:solidFill>
              <a:latin typeface="Arial"/>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17" name="PlaceHolder 1"/>
          <p:cNvSpPr>
            <a:spLocks noGrp="1"/>
          </p:cNvSpPr>
          <p:nvPr>
            <p:ph type="title"/>
          </p:nvPr>
        </p:nvSpPr>
        <p:spPr>
          <a:xfrm>
            <a:off x="504000" y="301320"/>
            <a:ext cx="9070920" cy="1261440"/>
          </a:xfrm>
          <a:prstGeom prst="rect">
            <a:avLst/>
          </a:prstGeom>
        </p:spPr>
        <p:txBody>
          <a:bodyPr lIns="0" tIns="0" rIns="0" bIns="0" anchor="ctr">
            <a:noAutofit/>
          </a:bodyPr>
          <a:lstStyle/>
          <a:p>
            <a:endParaRPr lang="en-US" sz="1800" b="0" strike="noStrike" spc="-1">
              <a:solidFill>
                <a:srgbClr val="000000"/>
              </a:solidFill>
              <a:latin typeface="Arial"/>
            </a:endParaRPr>
          </a:p>
        </p:txBody>
      </p:sp>
      <p:sp>
        <p:nvSpPr>
          <p:cNvPr id="18" name="PlaceHolder 2"/>
          <p:cNvSpPr>
            <a:spLocks noGrp="1"/>
          </p:cNvSpPr>
          <p:nvPr>
            <p:ph type="body"/>
          </p:nvPr>
        </p:nvSpPr>
        <p:spPr>
          <a:xfrm>
            <a:off x="504000" y="1768680"/>
            <a:ext cx="4426920" cy="4383720"/>
          </a:xfrm>
          <a:prstGeom prst="rect">
            <a:avLst/>
          </a:prstGeom>
        </p:spPr>
        <p:txBody>
          <a:bodyPr lIns="0" tIns="0" rIns="0" bIns="0">
            <a:normAutofit/>
          </a:bodyPr>
          <a:lstStyle/>
          <a:p>
            <a:endParaRPr lang="en-US" sz="2800" b="0" strike="noStrike" spc="-1">
              <a:solidFill>
                <a:srgbClr val="000000"/>
              </a:solidFill>
              <a:latin typeface="Arial"/>
            </a:endParaRPr>
          </a:p>
        </p:txBody>
      </p:sp>
      <p:sp>
        <p:nvSpPr>
          <p:cNvPr id="19" name="PlaceHolder 3"/>
          <p:cNvSpPr>
            <a:spLocks noGrp="1"/>
          </p:cNvSpPr>
          <p:nvPr>
            <p:ph type="body"/>
          </p:nvPr>
        </p:nvSpPr>
        <p:spPr>
          <a:xfrm>
            <a:off x="5152680" y="1768680"/>
            <a:ext cx="4426920" cy="2090880"/>
          </a:xfrm>
          <a:prstGeom prst="rect">
            <a:avLst/>
          </a:prstGeom>
        </p:spPr>
        <p:txBody>
          <a:bodyPr lIns="0" tIns="0" rIns="0" bIns="0">
            <a:normAutofit/>
          </a:bodyPr>
          <a:lstStyle/>
          <a:p>
            <a:endParaRPr lang="en-US" sz="2800" b="0" strike="noStrike" spc="-1">
              <a:solidFill>
                <a:srgbClr val="000000"/>
              </a:solidFill>
              <a:latin typeface="Arial"/>
            </a:endParaRPr>
          </a:p>
        </p:txBody>
      </p:sp>
      <p:sp>
        <p:nvSpPr>
          <p:cNvPr id="20" name="PlaceHolder 4"/>
          <p:cNvSpPr>
            <a:spLocks noGrp="1"/>
          </p:cNvSpPr>
          <p:nvPr>
            <p:ph type="body"/>
          </p:nvPr>
        </p:nvSpPr>
        <p:spPr>
          <a:xfrm>
            <a:off x="5152680" y="4058640"/>
            <a:ext cx="4426920" cy="2090880"/>
          </a:xfrm>
          <a:prstGeom prst="rect">
            <a:avLst/>
          </a:prstGeom>
        </p:spPr>
        <p:txBody>
          <a:bodyPr lIns="0" tIns="0" rIns="0" bIns="0">
            <a:normAutofit/>
          </a:bodyPr>
          <a:lstStyle/>
          <a:p>
            <a:endParaRPr lang="en-US" sz="2800" b="0" strike="noStrike" spc="-1">
              <a:solidFill>
                <a:srgbClr val="000000"/>
              </a:solidFill>
              <a:latin typeface="Arial"/>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OverTx" preserve="1">
  <p:cSld name="Title, 2 Content over Content">
    <p:spTree>
      <p:nvGrpSpPr>
        <p:cNvPr id="1" name=""/>
        <p:cNvGrpSpPr/>
        <p:nvPr/>
      </p:nvGrpSpPr>
      <p:grpSpPr>
        <a:xfrm>
          <a:off x="0" y="0"/>
          <a:ext cx="0" cy="0"/>
          <a:chOff x="0" y="0"/>
          <a:chExt cx="0" cy="0"/>
        </a:xfrm>
      </p:grpSpPr>
      <p:sp>
        <p:nvSpPr>
          <p:cNvPr id="21" name="PlaceHolder 1"/>
          <p:cNvSpPr>
            <a:spLocks noGrp="1"/>
          </p:cNvSpPr>
          <p:nvPr>
            <p:ph type="title"/>
          </p:nvPr>
        </p:nvSpPr>
        <p:spPr>
          <a:xfrm>
            <a:off x="504000" y="301320"/>
            <a:ext cx="9070920" cy="1261440"/>
          </a:xfrm>
          <a:prstGeom prst="rect">
            <a:avLst/>
          </a:prstGeom>
        </p:spPr>
        <p:txBody>
          <a:bodyPr lIns="0" tIns="0" rIns="0" bIns="0" anchor="ctr">
            <a:noAutofit/>
          </a:bodyPr>
          <a:lstStyle/>
          <a:p>
            <a:endParaRPr lang="en-US" sz="1800" b="0" strike="noStrike" spc="-1">
              <a:solidFill>
                <a:srgbClr val="000000"/>
              </a:solidFill>
              <a:latin typeface="Arial"/>
            </a:endParaRPr>
          </a:p>
        </p:txBody>
      </p:sp>
      <p:sp>
        <p:nvSpPr>
          <p:cNvPr id="22" name="PlaceHolder 2"/>
          <p:cNvSpPr>
            <a:spLocks noGrp="1"/>
          </p:cNvSpPr>
          <p:nvPr>
            <p:ph type="body"/>
          </p:nvPr>
        </p:nvSpPr>
        <p:spPr>
          <a:xfrm>
            <a:off x="504000" y="1768680"/>
            <a:ext cx="4426920" cy="2090880"/>
          </a:xfrm>
          <a:prstGeom prst="rect">
            <a:avLst/>
          </a:prstGeom>
        </p:spPr>
        <p:txBody>
          <a:bodyPr lIns="0" tIns="0" rIns="0" bIns="0">
            <a:normAutofit/>
          </a:bodyPr>
          <a:lstStyle/>
          <a:p>
            <a:endParaRPr lang="en-US" sz="2800" b="0" strike="noStrike" spc="-1">
              <a:solidFill>
                <a:srgbClr val="000000"/>
              </a:solidFill>
              <a:latin typeface="Arial"/>
            </a:endParaRPr>
          </a:p>
        </p:txBody>
      </p:sp>
      <p:sp>
        <p:nvSpPr>
          <p:cNvPr id="23" name="PlaceHolder 3"/>
          <p:cNvSpPr>
            <a:spLocks noGrp="1"/>
          </p:cNvSpPr>
          <p:nvPr>
            <p:ph type="body"/>
          </p:nvPr>
        </p:nvSpPr>
        <p:spPr>
          <a:xfrm>
            <a:off x="5152680" y="1768680"/>
            <a:ext cx="4426920" cy="2090880"/>
          </a:xfrm>
          <a:prstGeom prst="rect">
            <a:avLst/>
          </a:prstGeom>
        </p:spPr>
        <p:txBody>
          <a:bodyPr lIns="0" tIns="0" rIns="0" bIns="0">
            <a:normAutofit/>
          </a:bodyPr>
          <a:lstStyle/>
          <a:p>
            <a:endParaRPr lang="en-US" sz="2800" b="0" strike="noStrike" spc="-1">
              <a:solidFill>
                <a:srgbClr val="000000"/>
              </a:solidFill>
              <a:latin typeface="Arial"/>
            </a:endParaRPr>
          </a:p>
        </p:txBody>
      </p:sp>
      <p:sp>
        <p:nvSpPr>
          <p:cNvPr id="24" name="PlaceHolder 4"/>
          <p:cNvSpPr>
            <a:spLocks noGrp="1"/>
          </p:cNvSpPr>
          <p:nvPr>
            <p:ph type="body"/>
          </p:nvPr>
        </p:nvSpPr>
        <p:spPr>
          <a:xfrm>
            <a:off x="504000" y="4058640"/>
            <a:ext cx="9071640" cy="2090880"/>
          </a:xfrm>
          <a:prstGeom prst="rect">
            <a:avLst/>
          </a:prstGeom>
        </p:spPr>
        <p:txBody>
          <a:bodyPr lIns="0" tIns="0" rIns="0" bIns="0">
            <a:normAutofit/>
          </a:bodyPr>
          <a:lstStyle/>
          <a:p>
            <a:endParaRPr lang="en-US" sz="2800" b="0" strike="noStrike" spc="-1">
              <a:solidFill>
                <a:srgbClr val="000000"/>
              </a:solidFill>
              <a:latin typeface="Arial"/>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OverTx" preserve="1">
  <p:cSld name="Title, Content over Content">
    <p:spTree>
      <p:nvGrpSpPr>
        <p:cNvPr id="1" name=""/>
        <p:cNvGrpSpPr/>
        <p:nvPr/>
      </p:nvGrpSpPr>
      <p:grpSpPr>
        <a:xfrm>
          <a:off x="0" y="0"/>
          <a:ext cx="0" cy="0"/>
          <a:chOff x="0" y="0"/>
          <a:chExt cx="0" cy="0"/>
        </a:xfrm>
      </p:grpSpPr>
      <p:sp>
        <p:nvSpPr>
          <p:cNvPr id="25" name="PlaceHolder 1"/>
          <p:cNvSpPr>
            <a:spLocks noGrp="1"/>
          </p:cNvSpPr>
          <p:nvPr>
            <p:ph type="title"/>
          </p:nvPr>
        </p:nvSpPr>
        <p:spPr>
          <a:xfrm>
            <a:off x="504000" y="301320"/>
            <a:ext cx="9070920" cy="1261440"/>
          </a:xfrm>
          <a:prstGeom prst="rect">
            <a:avLst/>
          </a:prstGeom>
        </p:spPr>
        <p:txBody>
          <a:bodyPr lIns="0" tIns="0" rIns="0" bIns="0" anchor="ctr">
            <a:noAutofit/>
          </a:bodyPr>
          <a:lstStyle/>
          <a:p>
            <a:endParaRPr lang="en-US" sz="1800" b="0" strike="noStrike" spc="-1">
              <a:solidFill>
                <a:srgbClr val="000000"/>
              </a:solidFill>
              <a:latin typeface="Arial"/>
            </a:endParaRPr>
          </a:p>
        </p:txBody>
      </p:sp>
      <p:sp>
        <p:nvSpPr>
          <p:cNvPr id="26" name="PlaceHolder 2"/>
          <p:cNvSpPr>
            <a:spLocks noGrp="1"/>
          </p:cNvSpPr>
          <p:nvPr>
            <p:ph type="body"/>
          </p:nvPr>
        </p:nvSpPr>
        <p:spPr>
          <a:xfrm>
            <a:off x="504000" y="1768680"/>
            <a:ext cx="9071640" cy="2090880"/>
          </a:xfrm>
          <a:prstGeom prst="rect">
            <a:avLst/>
          </a:prstGeom>
        </p:spPr>
        <p:txBody>
          <a:bodyPr lIns="0" tIns="0" rIns="0" bIns="0">
            <a:normAutofit/>
          </a:bodyPr>
          <a:lstStyle/>
          <a:p>
            <a:endParaRPr lang="en-US" sz="2800" b="0" strike="noStrike" spc="-1">
              <a:solidFill>
                <a:srgbClr val="000000"/>
              </a:solidFill>
              <a:latin typeface="Arial"/>
            </a:endParaRPr>
          </a:p>
        </p:txBody>
      </p:sp>
      <p:sp>
        <p:nvSpPr>
          <p:cNvPr id="27" name="PlaceHolder 3"/>
          <p:cNvSpPr>
            <a:spLocks noGrp="1"/>
          </p:cNvSpPr>
          <p:nvPr>
            <p:ph type="body"/>
          </p:nvPr>
        </p:nvSpPr>
        <p:spPr>
          <a:xfrm>
            <a:off x="504000" y="4058640"/>
            <a:ext cx="9071640" cy="2090880"/>
          </a:xfrm>
          <a:prstGeom prst="rect">
            <a:avLst/>
          </a:prstGeom>
        </p:spPr>
        <p:txBody>
          <a:bodyPr lIns="0" tIns="0" rIns="0" bIns="0">
            <a:normAutofit/>
          </a:bodyPr>
          <a:lstStyle/>
          <a:p>
            <a:endParaRPr lang="en-US" sz="2800" b="0" strike="noStrike" spc="-1">
              <a:solidFill>
                <a:srgbClr val="000000"/>
              </a:solidFill>
              <a:latin typeface="Arial"/>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fourObj" preserve="1">
  <p:cSld name="Title, 4 Content">
    <p:spTree>
      <p:nvGrpSpPr>
        <p:cNvPr id="1" name=""/>
        <p:cNvGrpSpPr/>
        <p:nvPr/>
      </p:nvGrpSpPr>
      <p:grpSpPr>
        <a:xfrm>
          <a:off x="0" y="0"/>
          <a:ext cx="0" cy="0"/>
          <a:chOff x="0" y="0"/>
          <a:chExt cx="0" cy="0"/>
        </a:xfrm>
      </p:grpSpPr>
      <p:sp>
        <p:nvSpPr>
          <p:cNvPr id="28" name="PlaceHolder 1"/>
          <p:cNvSpPr>
            <a:spLocks noGrp="1"/>
          </p:cNvSpPr>
          <p:nvPr>
            <p:ph type="title"/>
          </p:nvPr>
        </p:nvSpPr>
        <p:spPr>
          <a:xfrm>
            <a:off x="504000" y="301320"/>
            <a:ext cx="9070920" cy="1261440"/>
          </a:xfrm>
          <a:prstGeom prst="rect">
            <a:avLst/>
          </a:prstGeom>
        </p:spPr>
        <p:txBody>
          <a:bodyPr lIns="0" tIns="0" rIns="0" bIns="0" anchor="ctr">
            <a:noAutofit/>
          </a:bodyPr>
          <a:lstStyle/>
          <a:p>
            <a:endParaRPr lang="en-US" sz="1800" b="0" strike="noStrike" spc="-1">
              <a:solidFill>
                <a:srgbClr val="000000"/>
              </a:solidFill>
              <a:latin typeface="Arial"/>
            </a:endParaRPr>
          </a:p>
        </p:txBody>
      </p:sp>
      <p:sp>
        <p:nvSpPr>
          <p:cNvPr id="29" name="PlaceHolder 2"/>
          <p:cNvSpPr>
            <a:spLocks noGrp="1"/>
          </p:cNvSpPr>
          <p:nvPr>
            <p:ph type="body"/>
          </p:nvPr>
        </p:nvSpPr>
        <p:spPr>
          <a:xfrm>
            <a:off x="504000" y="1768680"/>
            <a:ext cx="4426920" cy="2090880"/>
          </a:xfrm>
          <a:prstGeom prst="rect">
            <a:avLst/>
          </a:prstGeom>
        </p:spPr>
        <p:txBody>
          <a:bodyPr lIns="0" tIns="0" rIns="0" bIns="0">
            <a:normAutofit/>
          </a:bodyPr>
          <a:lstStyle/>
          <a:p>
            <a:endParaRPr lang="en-US" sz="2800" b="0" strike="noStrike" spc="-1">
              <a:solidFill>
                <a:srgbClr val="000000"/>
              </a:solidFill>
              <a:latin typeface="Arial"/>
            </a:endParaRPr>
          </a:p>
        </p:txBody>
      </p:sp>
      <p:sp>
        <p:nvSpPr>
          <p:cNvPr id="30" name="PlaceHolder 3"/>
          <p:cNvSpPr>
            <a:spLocks noGrp="1"/>
          </p:cNvSpPr>
          <p:nvPr>
            <p:ph type="body"/>
          </p:nvPr>
        </p:nvSpPr>
        <p:spPr>
          <a:xfrm>
            <a:off x="5152680" y="1768680"/>
            <a:ext cx="4426920" cy="2090880"/>
          </a:xfrm>
          <a:prstGeom prst="rect">
            <a:avLst/>
          </a:prstGeom>
        </p:spPr>
        <p:txBody>
          <a:bodyPr lIns="0" tIns="0" rIns="0" bIns="0">
            <a:normAutofit/>
          </a:bodyPr>
          <a:lstStyle/>
          <a:p>
            <a:endParaRPr lang="en-US" sz="2800" b="0" strike="noStrike" spc="-1">
              <a:solidFill>
                <a:srgbClr val="000000"/>
              </a:solidFill>
              <a:latin typeface="Arial"/>
            </a:endParaRPr>
          </a:p>
        </p:txBody>
      </p:sp>
      <p:sp>
        <p:nvSpPr>
          <p:cNvPr id="31" name="PlaceHolder 4"/>
          <p:cNvSpPr>
            <a:spLocks noGrp="1"/>
          </p:cNvSpPr>
          <p:nvPr>
            <p:ph type="body"/>
          </p:nvPr>
        </p:nvSpPr>
        <p:spPr>
          <a:xfrm>
            <a:off x="504000" y="4058640"/>
            <a:ext cx="4426920" cy="2090880"/>
          </a:xfrm>
          <a:prstGeom prst="rect">
            <a:avLst/>
          </a:prstGeom>
        </p:spPr>
        <p:txBody>
          <a:bodyPr lIns="0" tIns="0" rIns="0" bIns="0">
            <a:normAutofit/>
          </a:bodyPr>
          <a:lstStyle/>
          <a:p>
            <a:endParaRPr lang="en-US" sz="2800" b="0" strike="noStrike" spc="-1">
              <a:solidFill>
                <a:srgbClr val="000000"/>
              </a:solidFill>
              <a:latin typeface="Arial"/>
            </a:endParaRPr>
          </a:p>
        </p:txBody>
      </p:sp>
      <p:sp>
        <p:nvSpPr>
          <p:cNvPr id="32" name="PlaceHolder 5"/>
          <p:cNvSpPr>
            <a:spLocks noGrp="1"/>
          </p:cNvSpPr>
          <p:nvPr>
            <p:ph type="body"/>
          </p:nvPr>
        </p:nvSpPr>
        <p:spPr>
          <a:xfrm>
            <a:off x="5152680" y="4058640"/>
            <a:ext cx="4426920" cy="2090880"/>
          </a:xfrm>
          <a:prstGeom prst="rect">
            <a:avLst/>
          </a:prstGeom>
        </p:spPr>
        <p:txBody>
          <a:bodyPr lIns="0" tIns="0" rIns="0" bIns="0">
            <a:normAutofit/>
          </a:bodyPr>
          <a:lstStyle/>
          <a:p>
            <a:endParaRPr lang="en-US" sz="2800" b="0" strike="noStrike" spc="-1">
              <a:solidFill>
                <a:srgbClr val="000000"/>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Title, 6 Content">
    <p:spTree>
      <p:nvGrpSpPr>
        <p:cNvPr id="1" name=""/>
        <p:cNvGrpSpPr/>
        <p:nvPr/>
      </p:nvGrpSpPr>
      <p:grpSpPr>
        <a:xfrm>
          <a:off x="0" y="0"/>
          <a:ext cx="0" cy="0"/>
          <a:chOff x="0" y="0"/>
          <a:chExt cx="0" cy="0"/>
        </a:xfrm>
      </p:grpSpPr>
      <p:sp>
        <p:nvSpPr>
          <p:cNvPr id="33" name="PlaceHolder 1"/>
          <p:cNvSpPr>
            <a:spLocks noGrp="1"/>
          </p:cNvSpPr>
          <p:nvPr>
            <p:ph type="title"/>
          </p:nvPr>
        </p:nvSpPr>
        <p:spPr>
          <a:xfrm>
            <a:off x="504000" y="301320"/>
            <a:ext cx="9070920" cy="1261440"/>
          </a:xfrm>
          <a:prstGeom prst="rect">
            <a:avLst/>
          </a:prstGeom>
        </p:spPr>
        <p:txBody>
          <a:bodyPr lIns="0" tIns="0" rIns="0" bIns="0" anchor="ctr">
            <a:noAutofit/>
          </a:bodyPr>
          <a:lstStyle/>
          <a:p>
            <a:endParaRPr lang="en-US" sz="1800" b="0" strike="noStrike" spc="-1">
              <a:solidFill>
                <a:srgbClr val="000000"/>
              </a:solidFill>
              <a:latin typeface="Arial"/>
            </a:endParaRPr>
          </a:p>
        </p:txBody>
      </p:sp>
      <p:sp>
        <p:nvSpPr>
          <p:cNvPr id="34" name="PlaceHolder 2"/>
          <p:cNvSpPr>
            <a:spLocks noGrp="1"/>
          </p:cNvSpPr>
          <p:nvPr>
            <p:ph type="body"/>
          </p:nvPr>
        </p:nvSpPr>
        <p:spPr>
          <a:xfrm>
            <a:off x="504000" y="1768680"/>
            <a:ext cx="2920680" cy="2090880"/>
          </a:xfrm>
          <a:prstGeom prst="rect">
            <a:avLst/>
          </a:prstGeom>
        </p:spPr>
        <p:txBody>
          <a:bodyPr lIns="0" tIns="0" rIns="0" bIns="0">
            <a:normAutofit/>
          </a:bodyPr>
          <a:lstStyle/>
          <a:p>
            <a:endParaRPr lang="en-US" sz="2800" b="0" strike="noStrike" spc="-1">
              <a:solidFill>
                <a:srgbClr val="000000"/>
              </a:solidFill>
              <a:latin typeface="Arial"/>
            </a:endParaRPr>
          </a:p>
        </p:txBody>
      </p:sp>
      <p:sp>
        <p:nvSpPr>
          <p:cNvPr id="35" name="PlaceHolder 3"/>
          <p:cNvSpPr>
            <a:spLocks noGrp="1"/>
          </p:cNvSpPr>
          <p:nvPr>
            <p:ph type="body"/>
          </p:nvPr>
        </p:nvSpPr>
        <p:spPr>
          <a:xfrm>
            <a:off x="3571200" y="1768680"/>
            <a:ext cx="2920680" cy="2090880"/>
          </a:xfrm>
          <a:prstGeom prst="rect">
            <a:avLst/>
          </a:prstGeom>
        </p:spPr>
        <p:txBody>
          <a:bodyPr lIns="0" tIns="0" rIns="0" bIns="0">
            <a:normAutofit/>
          </a:bodyPr>
          <a:lstStyle/>
          <a:p>
            <a:endParaRPr lang="en-US" sz="2800" b="0" strike="noStrike" spc="-1">
              <a:solidFill>
                <a:srgbClr val="000000"/>
              </a:solidFill>
              <a:latin typeface="Arial"/>
            </a:endParaRPr>
          </a:p>
        </p:txBody>
      </p:sp>
      <p:sp>
        <p:nvSpPr>
          <p:cNvPr id="36" name="PlaceHolder 4"/>
          <p:cNvSpPr>
            <a:spLocks noGrp="1"/>
          </p:cNvSpPr>
          <p:nvPr>
            <p:ph type="body"/>
          </p:nvPr>
        </p:nvSpPr>
        <p:spPr>
          <a:xfrm>
            <a:off x="6638040" y="1768680"/>
            <a:ext cx="2920680" cy="2090880"/>
          </a:xfrm>
          <a:prstGeom prst="rect">
            <a:avLst/>
          </a:prstGeom>
        </p:spPr>
        <p:txBody>
          <a:bodyPr lIns="0" tIns="0" rIns="0" bIns="0">
            <a:normAutofit/>
          </a:bodyPr>
          <a:lstStyle/>
          <a:p>
            <a:endParaRPr lang="en-US" sz="2800" b="0" strike="noStrike" spc="-1">
              <a:solidFill>
                <a:srgbClr val="000000"/>
              </a:solidFill>
              <a:latin typeface="Arial"/>
            </a:endParaRPr>
          </a:p>
        </p:txBody>
      </p:sp>
      <p:sp>
        <p:nvSpPr>
          <p:cNvPr id="37" name="PlaceHolder 5"/>
          <p:cNvSpPr>
            <a:spLocks noGrp="1"/>
          </p:cNvSpPr>
          <p:nvPr>
            <p:ph type="body"/>
          </p:nvPr>
        </p:nvSpPr>
        <p:spPr>
          <a:xfrm>
            <a:off x="504000" y="4058640"/>
            <a:ext cx="2920680" cy="2090880"/>
          </a:xfrm>
          <a:prstGeom prst="rect">
            <a:avLst/>
          </a:prstGeom>
        </p:spPr>
        <p:txBody>
          <a:bodyPr lIns="0" tIns="0" rIns="0" bIns="0">
            <a:normAutofit/>
          </a:bodyPr>
          <a:lstStyle/>
          <a:p>
            <a:endParaRPr lang="en-US" sz="2800" b="0" strike="noStrike" spc="-1">
              <a:solidFill>
                <a:srgbClr val="000000"/>
              </a:solidFill>
              <a:latin typeface="Arial"/>
            </a:endParaRPr>
          </a:p>
        </p:txBody>
      </p:sp>
      <p:sp>
        <p:nvSpPr>
          <p:cNvPr id="38" name="PlaceHolder 6"/>
          <p:cNvSpPr>
            <a:spLocks noGrp="1"/>
          </p:cNvSpPr>
          <p:nvPr>
            <p:ph type="body"/>
          </p:nvPr>
        </p:nvSpPr>
        <p:spPr>
          <a:xfrm>
            <a:off x="3571200" y="4058640"/>
            <a:ext cx="2920680" cy="2090880"/>
          </a:xfrm>
          <a:prstGeom prst="rect">
            <a:avLst/>
          </a:prstGeom>
        </p:spPr>
        <p:txBody>
          <a:bodyPr lIns="0" tIns="0" rIns="0" bIns="0">
            <a:normAutofit/>
          </a:bodyPr>
          <a:lstStyle/>
          <a:p>
            <a:endParaRPr lang="en-US" sz="2800" b="0" strike="noStrike" spc="-1">
              <a:solidFill>
                <a:srgbClr val="000000"/>
              </a:solidFill>
              <a:latin typeface="Arial"/>
            </a:endParaRPr>
          </a:p>
        </p:txBody>
      </p:sp>
      <p:sp>
        <p:nvSpPr>
          <p:cNvPr id="39" name="PlaceHolder 7"/>
          <p:cNvSpPr>
            <a:spLocks noGrp="1"/>
          </p:cNvSpPr>
          <p:nvPr>
            <p:ph type="body"/>
          </p:nvPr>
        </p:nvSpPr>
        <p:spPr>
          <a:xfrm>
            <a:off x="6638040" y="4058640"/>
            <a:ext cx="2920680" cy="2090880"/>
          </a:xfrm>
          <a:prstGeom prst="rect">
            <a:avLst/>
          </a:prstGeom>
        </p:spPr>
        <p:txBody>
          <a:bodyPr lIns="0" tIns="0" rIns="0" bIns="0">
            <a:normAutofit/>
          </a:bodyPr>
          <a:lstStyle/>
          <a:p>
            <a:endParaRPr lang="en-US" sz="2800" b="0" strike="noStrike" spc="-1">
              <a:solidFill>
                <a:srgbClr val="000000"/>
              </a:solidFill>
              <a:latin typeface="Arial"/>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 name="CustomShape 1"/>
          <p:cNvSpPr/>
          <p:nvPr/>
        </p:nvSpPr>
        <p:spPr>
          <a:xfrm>
            <a:off x="0" y="0"/>
            <a:ext cx="10080360" cy="7559280"/>
          </a:xfrm>
          <a:prstGeom prst="rect">
            <a:avLst/>
          </a:prstGeom>
          <a:solidFill>
            <a:srgbClr val="CFE7F5"/>
          </a:solidFill>
          <a:ln>
            <a:solidFill>
              <a:srgbClr val="E6E6FF"/>
            </a:solidFill>
          </a:ln>
        </p:spPr>
        <p:style>
          <a:lnRef idx="0">
            <a:scrgbClr r="0" g="0" b="0"/>
          </a:lnRef>
          <a:fillRef idx="0">
            <a:scrgbClr r="0" g="0" b="0"/>
          </a:fillRef>
          <a:effectRef idx="0">
            <a:scrgbClr r="0" g="0" b="0"/>
          </a:effectRef>
          <a:fontRef idx="minor"/>
        </p:style>
      </p:sp>
      <p:sp>
        <p:nvSpPr>
          <p:cNvPr id="2" name="PlaceHolder 2"/>
          <p:cNvSpPr>
            <a:spLocks noGrp="1"/>
          </p:cNvSpPr>
          <p:nvPr>
            <p:ph type="title"/>
          </p:nvPr>
        </p:nvSpPr>
        <p:spPr>
          <a:xfrm>
            <a:off x="504000" y="301320"/>
            <a:ext cx="9070920" cy="1261440"/>
          </a:xfrm>
          <a:prstGeom prst="rect">
            <a:avLst/>
          </a:prstGeom>
        </p:spPr>
        <p:txBody>
          <a:bodyPr lIns="0" tIns="0" rIns="0" bIns="0" anchor="ctr">
            <a:noAutofit/>
          </a:bodyPr>
          <a:lstStyle/>
          <a:p>
            <a:r>
              <a:rPr lang="en-US" sz="4400" b="0" strike="noStrike" spc="-1">
                <a:solidFill>
                  <a:srgbClr val="000000"/>
                </a:solidFill>
                <a:latin typeface="Arial"/>
              </a:rPr>
              <a:t>Click to edit the title text format</a:t>
            </a:r>
          </a:p>
        </p:txBody>
      </p:sp>
      <p:sp>
        <p:nvSpPr>
          <p:cNvPr id="3" name="PlaceHolder 3"/>
          <p:cNvSpPr>
            <a:spLocks noGrp="1"/>
          </p:cNvSpPr>
          <p:nvPr>
            <p:ph type="body"/>
          </p:nvPr>
        </p:nvSpPr>
        <p:spPr>
          <a:xfrm>
            <a:off x="504000" y="1768680"/>
            <a:ext cx="9071640" cy="4383720"/>
          </a:xfrm>
          <a:prstGeom prst="rect">
            <a:avLst/>
          </a:prstGeom>
        </p:spPr>
        <p:txBody>
          <a:bodyPr lIns="0" tIns="0" rIns="0" bIns="0">
            <a:noAutofit/>
          </a:bodyPr>
          <a:lstStyle/>
          <a:p>
            <a:pPr marL="432000" indent="-324000">
              <a:spcBef>
                <a:spcPts val="1417"/>
              </a:spcBef>
              <a:buClr>
                <a:srgbClr val="000000"/>
              </a:buClr>
              <a:buSzPct val="45000"/>
              <a:buFont typeface="Wingdings" charset="2"/>
              <a:buChar char=""/>
            </a:pPr>
            <a:r>
              <a:rPr lang="en-US" sz="2800" b="0" strike="noStrike" spc="-1">
                <a:solidFill>
                  <a:srgbClr val="000000"/>
                </a:solidFill>
                <a:latin typeface="Arial"/>
              </a:rPr>
              <a:t>Click to edit the outline text format</a:t>
            </a:r>
          </a:p>
          <a:p>
            <a:pPr marL="864000" lvl="1" indent="-324000">
              <a:spcBef>
                <a:spcPts val="1134"/>
              </a:spcBef>
              <a:buClr>
                <a:srgbClr val="000000"/>
              </a:buClr>
              <a:buSzPct val="75000"/>
              <a:buFont typeface="Symbol" charset="2"/>
              <a:buChar char=""/>
            </a:pPr>
            <a:r>
              <a:rPr lang="en-US" sz="2800" b="0" strike="noStrike" spc="-1">
                <a:solidFill>
                  <a:srgbClr val="000000"/>
                </a:solidFill>
                <a:latin typeface="Arial"/>
              </a:rPr>
              <a:t>Second Outline Level</a:t>
            </a:r>
          </a:p>
          <a:p>
            <a:pPr marL="1296000" lvl="2" indent="-288000">
              <a:spcBef>
                <a:spcPts val="850"/>
              </a:spcBef>
              <a:buClr>
                <a:srgbClr val="000000"/>
              </a:buClr>
              <a:buSzPct val="45000"/>
              <a:buFont typeface="Wingdings" charset="2"/>
              <a:buChar char=""/>
            </a:pPr>
            <a:r>
              <a:rPr lang="en-US" sz="2800" b="0" strike="noStrike" spc="-1">
                <a:solidFill>
                  <a:srgbClr val="000000"/>
                </a:solidFill>
                <a:latin typeface="Arial"/>
              </a:rPr>
              <a:t>Third Outline Level</a:t>
            </a:r>
          </a:p>
          <a:p>
            <a:pPr marL="1728000" lvl="3" indent="-216000">
              <a:spcBef>
                <a:spcPts val="567"/>
              </a:spcBef>
              <a:buClr>
                <a:srgbClr val="000000"/>
              </a:buClr>
              <a:buSzPct val="75000"/>
              <a:buFont typeface="Symbol" charset="2"/>
              <a:buChar char=""/>
            </a:pPr>
            <a:r>
              <a:rPr lang="en-US" sz="2800" b="0" strike="noStrike" spc="-1">
                <a:solidFill>
                  <a:srgbClr val="000000"/>
                </a:solidFill>
                <a:latin typeface="Arial"/>
              </a:rPr>
              <a:t>Fourth Outline Level</a:t>
            </a:r>
          </a:p>
          <a:p>
            <a:pPr marL="2160000" lvl="4" indent="-216000">
              <a:spcBef>
                <a:spcPts val="283"/>
              </a:spcBef>
              <a:buClr>
                <a:srgbClr val="000000"/>
              </a:buClr>
              <a:buSzPct val="45000"/>
              <a:buFont typeface="Wingdings" charset="2"/>
              <a:buChar char=""/>
            </a:pPr>
            <a:r>
              <a:rPr lang="en-US" sz="2800" b="0" strike="noStrike" spc="-1">
                <a:solidFill>
                  <a:srgbClr val="000000"/>
                </a:solidFill>
                <a:latin typeface="Arial"/>
              </a:rPr>
              <a:t>Fifth Outline Level</a:t>
            </a:r>
          </a:p>
          <a:p>
            <a:pPr marL="2592000" lvl="5" indent="-216000">
              <a:spcBef>
                <a:spcPts val="283"/>
              </a:spcBef>
              <a:buClr>
                <a:srgbClr val="000000"/>
              </a:buClr>
              <a:buSzPct val="45000"/>
              <a:buFont typeface="Wingdings" charset="2"/>
              <a:buChar char=""/>
            </a:pPr>
            <a:r>
              <a:rPr lang="en-US" sz="2800" b="0" strike="noStrike" spc="-1">
                <a:solidFill>
                  <a:srgbClr val="000000"/>
                </a:solidFill>
                <a:latin typeface="Arial"/>
              </a:rPr>
              <a:t>Sixth Outline Level</a:t>
            </a:r>
          </a:p>
          <a:p>
            <a:pPr marL="3024000" lvl="6" indent="-216000">
              <a:spcBef>
                <a:spcPts val="283"/>
              </a:spcBef>
              <a:buClr>
                <a:srgbClr val="000000"/>
              </a:buClr>
              <a:buSzPct val="45000"/>
              <a:buFont typeface="Wingdings" charset="2"/>
              <a:buChar char=""/>
            </a:pPr>
            <a:r>
              <a:rPr lang="en-US" sz="2800" b="0" strike="noStrike" spc="-1">
                <a:solidFill>
                  <a:srgbClr val="000000"/>
                </a:solidFill>
                <a:latin typeface="Arial"/>
              </a:rPr>
              <a:t>Seventh Outline Level</a:t>
            </a:r>
          </a:p>
        </p:txBody>
      </p:sp>
      <p:pic>
        <p:nvPicPr>
          <p:cNvPr id="7" name="Picture 6">
            <a:extLst>
              <a:ext uri="{FF2B5EF4-FFF2-40B4-BE49-F238E27FC236}">
                <a16:creationId xmlns:a16="http://schemas.microsoft.com/office/drawing/2014/main" id="{8691E47C-4E30-43AE-9638-CE268B72E111}"/>
              </a:ext>
            </a:extLst>
          </p:cNvPr>
          <p:cNvPicPr>
            <a:picLocks noChangeAspect="1"/>
          </p:cNvPicPr>
          <p:nvPr userDrawn="1"/>
        </p:nvPicPr>
        <p:blipFill>
          <a:blip r:embed="rId14"/>
          <a:stretch>
            <a:fillRect/>
          </a:stretch>
        </p:blipFill>
        <p:spPr>
          <a:xfrm>
            <a:off x="8852396" y="0"/>
            <a:ext cx="1226524" cy="1407275"/>
          </a:xfrm>
          <a:prstGeom prst="rect">
            <a:avLst/>
          </a:prstGeom>
        </p:spPr>
      </p:pic>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image" Target="../media/image5.jpeg"/><Relationship Id="rId4" Type="http://schemas.openxmlformats.org/officeDocument/2006/relationships/image" Target="../media/image4.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mechanicalbylokendra.com/welding-process/"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3" Type="http://schemas.openxmlformats.org/officeDocument/2006/relationships/image" Target="../media/image12.gi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gi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youtu.be/0bLpQWS3rVw"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s://www.youtube.com/watch?v=zc-wq95Clso"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youtube.com/watch?v=-uPAjIOkLVA" TargetMode="External"/><Relationship Id="rId7" Type="http://schemas.openxmlformats.org/officeDocument/2006/relationships/hyperlink" Target="https://www.freepatentsonline.com/3663313.pdf"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hyperlink" Target="http://www.rodovens.com/welding_articles/welding_electrodes.htm" TargetMode="External"/><Relationship Id="rId5" Type="http://schemas.openxmlformats.org/officeDocument/2006/relationships/hyperlink" Target="http://www.rodovens.com/welding_articles/welding_rods.htm" TargetMode="External"/><Relationship Id="rId4" Type="http://schemas.openxmlformats.org/officeDocument/2006/relationships/hyperlink" Target="https://www.youtube.com/watch?v=elmDvqdeMKI&amp;feature=youtu.be"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youtube.com/watch?v=FEJDqJrZyOQ"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hyperlink" Target="https://youtu.be/uB54TQ2jQME"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9.jpeg"/></Relationships>
</file>

<file path=ppt/slides/_rels/slide21.xml.rels><?xml version="1.0" encoding="UTF-8" standalone="yes"?>
<Relationships xmlns="http://schemas.openxmlformats.org/package/2006/relationships"><Relationship Id="rId3" Type="http://schemas.openxmlformats.org/officeDocument/2006/relationships/hyperlink" Target="https://www.youtube.com/watch?v=-QFec7tM8Z8"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welderdestiny.com/post-weld-heat-treatment.html#:~:text=%20The%20typical%20post%20weld%20heat%20treatments%20are,normalizing%20PWHT.%20The%20reason%20being%20that...%20More%20" TargetMode="External"/><Relationship Id="rId2" Type="http://schemas.openxmlformats.org/officeDocument/2006/relationships/hyperlink" Target="https://www.youtube.com/watch?v=-QFec7tM8Z8"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08D4A-F196-45FA-968D-80474BD4832E}"/>
              </a:ext>
            </a:extLst>
          </p:cNvPr>
          <p:cNvSpPr>
            <a:spLocks noGrp="1"/>
          </p:cNvSpPr>
          <p:nvPr>
            <p:ph type="title"/>
          </p:nvPr>
        </p:nvSpPr>
        <p:spPr/>
        <p:txBody>
          <a:bodyPr/>
          <a:lstStyle/>
          <a:p>
            <a:r>
              <a:rPr lang="en-GB" dirty="0"/>
              <a:t>Joining Warmup</a:t>
            </a:r>
          </a:p>
        </p:txBody>
      </p:sp>
      <p:sp>
        <p:nvSpPr>
          <p:cNvPr id="5" name="TextBox 4">
            <a:extLst>
              <a:ext uri="{FF2B5EF4-FFF2-40B4-BE49-F238E27FC236}">
                <a16:creationId xmlns:a16="http://schemas.microsoft.com/office/drawing/2014/main" id="{B636EBD8-7C5F-476B-90C2-E521DDE1A7A8}"/>
              </a:ext>
            </a:extLst>
          </p:cNvPr>
          <p:cNvSpPr txBox="1"/>
          <p:nvPr/>
        </p:nvSpPr>
        <p:spPr>
          <a:xfrm>
            <a:off x="387626" y="4705428"/>
            <a:ext cx="1551007" cy="923330"/>
          </a:xfrm>
          <a:prstGeom prst="rect">
            <a:avLst/>
          </a:prstGeom>
          <a:noFill/>
        </p:spPr>
        <p:txBody>
          <a:bodyPr wrap="square" rtlCol="0">
            <a:spAutoFit/>
          </a:bodyPr>
          <a:lstStyle/>
          <a:p>
            <a:r>
              <a:rPr lang="en-US" dirty="0"/>
              <a:t>How are these items joined?</a:t>
            </a:r>
            <a:endParaRPr lang="en-GB" dirty="0"/>
          </a:p>
        </p:txBody>
      </p:sp>
      <p:pic>
        <p:nvPicPr>
          <p:cNvPr id="1026" name="Picture 2">
            <a:extLst>
              <a:ext uri="{FF2B5EF4-FFF2-40B4-BE49-F238E27FC236}">
                <a16:creationId xmlns:a16="http://schemas.microsoft.com/office/drawing/2014/main" id="{94C0540D-73BE-41B3-9F8A-063E5A7A20C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7626" y="1754449"/>
            <a:ext cx="4726101" cy="265852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23D03BFB-216E-4751-A046-96206A38F72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63141" y="1562760"/>
            <a:ext cx="3917483" cy="1399101"/>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Adhesive bonding broadens the fabricator's toolbox">
            <a:extLst>
              <a:ext uri="{FF2B5EF4-FFF2-40B4-BE49-F238E27FC236}">
                <a16:creationId xmlns:a16="http://schemas.microsoft.com/office/drawing/2014/main" id="{61C879D1-6E15-4482-8863-F84342E24B6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46236" y="3424514"/>
            <a:ext cx="2381250" cy="3314700"/>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a:extLst>
              <a:ext uri="{FF2B5EF4-FFF2-40B4-BE49-F238E27FC236}">
                <a16:creationId xmlns:a16="http://schemas.microsoft.com/office/drawing/2014/main" id="{7E12A16D-DBBE-458A-B0FD-A3BD3DD0DA0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087218" y="4985786"/>
            <a:ext cx="3409122" cy="22725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219010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F9D96B-811C-4C4D-839E-0430375986CF}"/>
              </a:ext>
            </a:extLst>
          </p:cNvPr>
          <p:cNvSpPr>
            <a:spLocks noGrp="1"/>
          </p:cNvSpPr>
          <p:nvPr>
            <p:ph type="title"/>
          </p:nvPr>
        </p:nvSpPr>
        <p:spPr>
          <a:xfrm>
            <a:off x="1537670" y="2786103"/>
            <a:ext cx="9070920" cy="1261440"/>
          </a:xfrm>
        </p:spPr>
        <p:txBody>
          <a:bodyPr/>
          <a:lstStyle/>
          <a:p>
            <a:r>
              <a:rPr lang="en-US" dirty="0"/>
              <a:t>Welding and joining: </a:t>
            </a:r>
            <a:endParaRPr lang="en-GB" dirty="0"/>
          </a:p>
        </p:txBody>
      </p:sp>
    </p:spTree>
    <p:extLst>
      <p:ext uri="{BB962C8B-B14F-4D97-AF65-F5344CB8AC3E}">
        <p14:creationId xmlns:p14="http://schemas.microsoft.com/office/powerpoint/2010/main" val="18056774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08D4A-F196-45FA-968D-80474BD4832E}"/>
              </a:ext>
            </a:extLst>
          </p:cNvPr>
          <p:cNvSpPr>
            <a:spLocks noGrp="1"/>
          </p:cNvSpPr>
          <p:nvPr>
            <p:ph type="title"/>
          </p:nvPr>
        </p:nvSpPr>
        <p:spPr/>
        <p:txBody>
          <a:bodyPr/>
          <a:lstStyle/>
          <a:p>
            <a:r>
              <a:rPr lang="en-GB" dirty="0"/>
              <a:t>Why Join:</a:t>
            </a:r>
          </a:p>
        </p:txBody>
      </p:sp>
      <p:sp>
        <p:nvSpPr>
          <p:cNvPr id="4" name="TextBox 3">
            <a:extLst>
              <a:ext uri="{FF2B5EF4-FFF2-40B4-BE49-F238E27FC236}">
                <a16:creationId xmlns:a16="http://schemas.microsoft.com/office/drawing/2014/main" id="{614132E5-4953-41BE-95A4-87AFAA1F8AB9}"/>
              </a:ext>
            </a:extLst>
          </p:cNvPr>
          <p:cNvSpPr txBox="1"/>
          <p:nvPr/>
        </p:nvSpPr>
        <p:spPr>
          <a:xfrm>
            <a:off x="504000" y="2047461"/>
            <a:ext cx="5996191" cy="923330"/>
          </a:xfrm>
          <a:prstGeom prst="rect">
            <a:avLst/>
          </a:prstGeom>
          <a:noFill/>
        </p:spPr>
        <p:txBody>
          <a:bodyPr wrap="square" rtlCol="0">
            <a:spAutoFit/>
          </a:bodyPr>
          <a:lstStyle/>
          <a:p>
            <a:r>
              <a:rPr lang="en-US" dirty="0"/>
              <a:t>The first thing to say is that you should think about avoiding joining if you can! </a:t>
            </a:r>
          </a:p>
          <a:p>
            <a:endParaRPr lang="en-GB" dirty="0"/>
          </a:p>
        </p:txBody>
      </p:sp>
      <p:pic>
        <p:nvPicPr>
          <p:cNvPr id="2050" name="Picture 2" descr="3D opportunity for end-use products: Additive manufacturing builds a better  future | Deloitte Insights">
            <a:extLst>
              <a:ext uri="{FF2B5EF4-FFF2-40B4-BE49-F238E27FC236}">
                <a16:creationId xmlns:a16="http://schemas.microsoft.com/office/drawing/2014/main" id="{B253DEF0-C41C-43DC-AC0A-158B4819F5B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4000" y="2970791"/>
            <a:ext cx="3810001" cy="2676526"/>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engineering.com - Farsoon Offers Open Additive Manufacturing Solutions">
            <a:extLst>
              <a:ext uri="{FF2B5EF4-FFF2-40B4-BE49-F238E27FC236}">
                <a16:creationId xmlns:a16="http://schemas.microsoft.com/office/drawing/2014/main" id="{E6ED4A1D-0503-4342-8936-BEC8DF05376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10565" y="2047461"/>
            <a:ext cx="1733573" cy="3099809"/>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What is metal casting? | Metal casting types | How does metal casting work">
            <a:extLst>
              <a:ext uri="{FF2B5EF4-FFF2-40B4-BE49-F238E27FC236}">
                <a16:creationId xmlns:a16="http://schemas.microsoft.com/office/drawing/2014/main" id="{D2C5589C-3F13-4B82-848C-39093BEF23E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94319" y="5615060"/>
            <a:ext cx="2857500" cy="1600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022598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08D4A-F196-45FA-968D-80474BD4832E}"/>
              </a:ext>
            </a:extLst>
          </p:cNvPr>
          <p:cNvSpPr>
            <a:spLocks noGrp="1"/>
          </p:cNvSpPr>
          <p:nvPr>
            <p:ph type="title"/>
          </p:nvPr>
        </p:nvSpPr>
        <p:spPr/>
        <p:txBody>
          <a:bodyPr/>
          <a:lstStyle/>
          <a:p>
            <a:r>
              <a:rPr lang="en-GB" dirty="0"/>
              <a:t>Why Join:</a:t>
            </a:r>
          </a:p>
        </p:txBody>
      </p:sp>
      <p:sp>
        <p:nvSpPr>
          <p:cNvPr id="4" name="TextBox 3">
            <a:extLst>
              <a:ext uri="{FF2B5EF4-FFF2-40B4-BE49-F238E27FC236}">
                <a16:creationId xmlns:a16="http://schemas.microsoft.com/office/drawing/2014/main" id="{614132E5-4953-41BE-95A4-87AFAA1F8AB9}"/>
              </a:ext>
            </a:extLst>
          </p:cNvPr>
          <p:cNvSpPr txBox="1"/>
          <p:nvPr/>
        </p:nvSpPr>
        <p:spPr>
          <a:xfrm>
            <a:off x="504000" y="2047461"/>
            <a:ext cx="5996191" cy="923330"/>
          </a:xfrm>
          <a:prstGeom prst="rect">
            <a:avLst/>
          </a:prstGeom>
          <a:noFill/>
        </p:spPr>
        <p:txBody>
          <a:bodyPr wrap="square" rtlCol="0">
            <a:spAutoFit/>
          </a:bodyPr>
          <a:lstStyle/>
          <a:p>
            <a:r>
              <a:rPr lang="en-US" dirty="0"/>
              <a:t>Why do we have to join these components?   Why cant the engine be made in one piece</a:t>
            </a:r>
          </a:p>
          <a:p>
            <a:endParaRPr lang="en-GB" dirty="0"/>
          </a:p>
        </p:txBody>
      </p:sp>
      <p:pic>
        <p:nvPicPr>
          <p:cNvPr id="3074" name="Picture 2" descr="ASSESSMENT OF AN ENGINE CYLINDER HEAD-BLOCK JOINT USING FINITE ELEMENT  ANALYSIS">
            <a:extLst>
              <a:ext uri="{FF2B5EF4-FFF2-40B4-BE49-F238E27FC236}">
                <a16:creationId xmlns:a16="http://schemas.microsoft.com/office/drawing/2014/main" id="{4BBE697B-2400-4C9C-8706-8CA0FCB5B34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02095" y="3417060"/>
            <a:ext cx="3840412" cy="35602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318390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08D4A-F196-45FA-968D-80474BD4832E}"/>
              </a:ext>
            </a:extLst>
          </p:cNvPr>
          <p:cNvSpPr>
            <a:spLocks noGrp="1"/>
          </p:cNvSpPr>
          <p:nvPr>
            <p:ph type="title"/>
          </p:nvPr>
        </p:nvSpPr>
        <p:spPr/>
        <p:txBody>
          <a:bodyPr/>
          <a:lstStyle/>
          <a:p>
            <a:r>
              <a:rPr lang="en-GB" dirty="0"/>
              <a:t>Why Join</a:t>
            </a:r>
          </a:p>
        </p:txBody>
      </p:sp>
      <p:sp>
        <p:nvSpPr>
          <p:cNvPr id="3" name="TextBox 2">
            <a:extLst>
              <a:ext uri="{FF2B5EF4-FFF2-40B4-BE49-F238E27FC236}">
                <a16:creationId xmlns:a16="http://schemas.microsoft.com/office/drawing/2014/main" id="{F3FD8399-A9F0-44B5-83CF-506DB5884F61}"/>
              </a:ext>
            </a:extLst>
          </p:cNvPr>
          <p:cNvSpPr txBox="1"/>
          <p:nvPr/>
        </p:nvSpPr>
        <p:spPr>
          <a:xfrm>
            <a:off x="504000" y="1749287"/>
            <a:ext cx="5866983" cy="646331"/>
          </a:xfrm>
          <a:prstGeom prst="rect">
            <a:avLst/>
          </a:prstGeom>
          <a:noFill/>
        </p:spPr>
        <p:txBody>
          <a:bodyPr wrap="square" rtlCol="0">
            <a:spAutoFit/>
          </a:bodyPr>
          <a:lstStyle/>
          <a:p>
            <a:r>
              <a:rPr lang="en-US" dirty="0"/>
              <a:t>Joining allows cheaper, less complex individual components </a:t>
            </a:r>
            <a:endParaRPr lang="en-GB" dirty="0"/>
          </a:p>
        </p:txBody>
      </p:sp>
      <p:sp>
        <p:nvSpPr>
          <p:cNvPr id="6" name="TextBox 5">
            <a:extLst>
              <a:ext uri="{FF2B5EF4-FFF2-40B4-BE49-F238E27FC236}">
                <a16:creationId xmlns:a16="http://schemas.microsoft.com/office/drawing/2014/main" id="{91363755-F5A1-4B02-8320-DB86587AB9BA}"/>
              </a:ext>
            </a:extLst>
          </p:cNvPr>
          <p:cNvSpPr txBox="1"/>
          <p:nvPr/>
        </p:nvSpPr>
        <p:spPr>
          <a:xfrm>
            <a:off x="503999" y="2742455"/>
            <a:ext cx="5866983" cy="646331"/>
          </a:xfrm>
          <a:prstGeom prst="rect">
            <a:avLst/>
          </a:prstGeom>
          <a:noFill/>
        </p:spPr>
        <p:txBody>
          <a:bodyPr wrap="square" rtlCol="0">
            <a:spAutoFit/>
          </a:bodyPr>
          <a:lstStyle/>
          <a:p>
            <a:r>
              <a:rPr lang="en-US" dirty="0"/>
              <a:t>Joining allows different materials to be used in the same product</a:t>
            </a:r>
            <a:endParaRPr lang="en-GB" dirty="0"/>
          </a:p>
        </p:txBody>
      </p:sp>
      <p:sp>
        <p:nvSpPr>
          <p:cNvPr id="7" name="TextBox 6">
            <a:extLst>
              <a:ext uri="{FF2B5EF4-FFF2-40B4-BE49-F238E27FC236}">
                <a16:creationId xmlns:a16="http://schemas.microsoft.com/office/drawing/2014/main" id="{C45617FF-8085-4754-A9AC-C98D09E05477}"/>
              </a:ext>
            </a:extLst>
          </p:cNvPr>
          <p:cNvSpPr txBox="1"/>
          <p:nvPr/>
        </p:nvSpPr>
        <p:spPr>
          <a:xfrm>
            <a:off x="503999" y="3779837"/>
            <a:ext cx="8162923" cy="1754326"/>
          </a:xfrm>
          <a:prstGeom prst="rect">
            <a:avLst/>
          </a:prstGeom>
          <a:noFill/>
        </p:spPr>
        <p:txBody>
          <a:bodyPr wrap="square" rtlCol="0">
            <a:spAutoFit/>
          </a:bodyPr>
          <a:lstStyle/>
          <a:p>
            <a:r>
              <a:rPr lang="en-US" dirty="0"/>
              <a:t>BUT –</a:t>
            </a:r>
          </a:p>
          <a:p>
            <a:endParaRPr lang="en-US" dirty="0"/>
          </a:p>
          <a:p>
            <a:r>
              <a:rPr lang="en-US" dirty="0"/>
              <a:t>Joining requires additional manufacturing processes (which cost) </a:t>
            </a:r>
          </a:p>
          <a:p>
            <a:r>
              <a:rPr lang="en-US" dirty="0"/>
              <a:t>Joining (especially welding ) causes problems with structural integrity</a:t>
            </a:r>
          </a:p>
          <a:p>
            <a:r>
              <a:rPr lang="en-US" dirty="0"/>
              <a:t>Joining (especially welding ) can lead to undesirable dimensional changes</a:t>
            </a:r>
          </a:p>
          <a:p>
            <a:r>
              <a:rPr lang="en-US" dirty="0"/>
              <a:t>Joining makes your bill of materials bigger</a:t>
            </a:r>
            <a:endParaRPr lang="en-GB" dirty="0"/>
          </a:p>
        </p:txBody>
      </p:sp>
      <p:sp>
        <p:nvSpPr>
          <p:cNvPr id="8" name="TextBox 7">
            <a:extLst>
              <a:ext uri="{FF2B5EF4-FFF2-40B4-BE49-F238E27FC236}">
                <a16:creationId xmlns:a16="http://schemas.microsoft.com/office/drawing/2014/main" id="{F162F94E-4417-422C-BACC-F2E3278CB2A4}"/>
              </a:ext>
            </a:extLst>
          </p:cNvPr>
          <p:cNvSpPr txBox="1"/>
          <p:nvPr/>
        </p:nvSpPr>
        <p:spPr>
          <a:xfrm>
            <a:off x="503999" y="5661011"/>
            <a:ext cx="5866983" cy="369332"/>
          </a:xfrm>
          <a:prstGeom prst="rect">
            <a:avLst/>
          </a:prstGeom>
          <a:noFill/>
        </p:spPr>
        <p:txBody>
          <a:bodyPr wrap="square" rtlCol="0">
            <a:spAutoFit/>
          </a:bodyPr>
          <a:lstStyle/>
          <a:p>
            <a:r>
              <a:rPr lang="en-US" dirty="0"/>
              <a:t>It’s a trade-off</a:t>
            </a:r>
            <a:endParaRPr lang="en-GB" dirty="0"/>
          </a:p>
        </p:txBody>
      </p:sp>
    </p:spTree>
    <p:extLst>
      <p:ext uri="{BB962C8B-B14F-4D97-AF65-F5344CB8AC3E}">
        <p14:creationId xmlns:p14="http://schemas.microsoft.com/office/powerpoint/2010/main" val="7193190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08D4A-F196-45FA-968D-80474BD4832E}"/>
              </a:ext>
            </a:extLst>
          </p:cNvPr>
          <p:cNvSpPr>
            <a:spLocks noGrp="1"/>
          </p:cNvSpPr>
          <p:nvPr>
            <p:ph type="title"/>
          </p:nvPr>
        </p:nvSpPr>
        <p:spPr/>
        <p:txBody>
          <a:bodyPr/>
          <a:lstStyle/>
          <a:p>
            <a:r>
              <a:rPr lang="en-GB" dirty="0"/>
              <a:t>4 types of joining</a:t>
            </a:r>
          </a:p>
        </p:txBody>
      </p:sp>
      <p:sp>
        <p:nvSpPr>
          <p:cNvPr id="5" name="TextBox 4">
            <a:extLst>
              <a:ext uri="{FF2B5EF4-FFF2-40B4-BE49-F238E27FC236}">
                <a16:creationId xmlns:a16="http://schemas.microsoft.com/office/drawing/2014/main" id="{12922F0D-F32B-406D-94CB-DE0EF4B5A0B0}"/>
              </a:ext>
            </a:extLst>
          </p:cNvPr>
          <p:cNvSpPr txBox="1"/>
          <p:nvPr/>
        </p:nvSpPr>
        <p:spPr>
          <a:xfrm>
            <a:off x="394669" y="2096411"/>
            <a:ext cx="2785854" cy="369332"/>
          </a:xfrm>
          <a:prstGeom prst="rect">
            <a:avLst/>
          </a:prstGeom>
          <a:noFill/>
        </p:spPr>
        <p:txBody>
          <a:bodyPr wrap="square" rtlCol="0">
            <a:spAutoFit/>
          </a:bodyPr>
          <a:lstStyle/>
          <a:p>
            <a:r>
              <a:rPr lang="en-US" dirty="0"/>
              <a:t>Welding</a:t>
            </a:r>
            <a:endParaRPr lang="en-GB" dirty="0"/>
          </a:p>
        </p:txBody>
      </p:sp>
      <p:sp>
        <p:nvSpPr>
          <p:cNvPr id="6" name="TextBox 5">
            <a:extLst>
              <a:ext uri="{FF2B5EF4-FFF2-40B4-BE49-F238E27FC236}">
                <a16:creationId xmlns:a16="http://schemas.microsoft.com/office/drawing/2014/main" id="{993D96CC-9F60-4E01-8A75-FE30B6F264AF}"/>
              </a:ext>
            </a:extLst>
          </p:cNvPr>
          <p:cNvSpPr txBox="1"/>
          <p:nvPr/>
        </p:nvSpPr>
        <p:spPr>
          <a:xfrm>
            <a:off x="394669" y="2999394"/>
            <a:ext cx="2785854" cy="369332"/>
          </a:xfrm>
          <a:prstGeom prst="rect">
            <a:avLst/>
          </a:prstGeom>
          <a:noFill/>
        </p:spPr>
        <p:txBody>
          <a:bodyPr wrap="square" rtlCol="0">
            <a:spAutoFit/>
          </a:bodyPr>
          <a:lstStyle/>
          <a:p>
            <a:r>
              <a:rPr lang="en-US" dirty="0"/>
              <a:t>Brazing/Soldering</a:t>
            </a:r>
            <a:endParaRPr lang="en-GB" dirty="0"/>
          </a:p>
        </p:txBody>
      </p:sp>
      <p:sp>
        <p:nvSpPr>
          <p:cNvPr id="7" name="TextBox 6">
            <a:extLst>
              <a:ext uri="{FF2B5EF4-FFF2-40B4-BE49-F238E27FC236}">
                <a16:creationId xmlns:a16="http://schemas.microsoft.com/office/drawing/2014/main" id="{D0C88912-786E-45F8-AC72-8D3936DE7313}"/>
              </a:ext>
            </a:extLst>
          </p:cNvPr>
          <p:cNvSpPr txBox="1"/>
          <p:nvPr/>
        </p:nvSpPr>
        <p:spPr>
          <a:xfrm>
            <a:off x="318469" y="4006283"/>
            <a:ext cx="2785854" cy="369332"/>
          </a:xfrm>
          <a:prstGeom prst="rect">
            <a:avLst/>
          </a:prstGeom>
          <a:noFill/>
        </p:spPr>
        <p:txBody>
          <a:bodyPr wrap="square" rtlCol="0">
            <a:spAutoFit/>
          </a:bodyPr>
          <a:lstStyle/>
          <a:p>
            <a:r>
              <a:rPr lang="en-US" dirty="0"/>
              <a:t>Bonding</a:t>
            </a:r>
            <a:endParaRPr lang="en-GB" dirty="0"/>
          </a:p>
        </p:txBody>
      </p:sp>
      <p:sp>
        <p:nvSpPr>
          <p:cNvPr id="8" name="TextBox 7">
            <a:extLst>
              <a:ext uri="{FF2B5EF4-FFF2-40B4-BE49-F238E27FC236}">
                <a16:creationId xmlns:a16="http://schemas.microsoft.com/office/drawing/2014/main" id="{80A321DA-F491-4C4E-827E-942B202CCDAE}"/>
              </a:ext>
            </a:extLst>
          </p:cNvPr>
          <p:cNvSpPr txBox="1"/>
          <p:nvPr/>
        </p:nvSpPr>
        <p:spPr>
          <a:xfrm>
            <a:off x="394669" y="5182413"/>
            <a:ext cx="2785854" cy="369332"/>
          </a:xfrm>
          <a:prstGeom prst="rect">
            <a:avLst/>
          </a:prstGeom>
          <a:noFill/>
        </p:spPr>
        <p:txBody>
          <a:bodyPr wrap="square" rtlCol="0">
            <a:spAutoFit/>
          </a:bodyPr>
          <a:lstStyle/>
          <a:p>
            <a:r>
              <a:rPr lang="en-US" dirty="0"/>
              <a:t>Fastening</a:t>
            </a:r>
            <a:endParaRPr lang="en-GB" dirty="0"/>
          </a:p>
        </p:txBody>
      </p:sp>
    </p:spTree>
    <p:extLst>
      <p:ext uri="{BB962C8B-B14F-4D97-AF65-F5344CB8AC3E}">
        <p14:creationId xmlns:p14="http://schemas.microsoft.com/office/powerpoint/2010/main" val="22380204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08D4A-F196-45FA-968D-80474BD4832E}"/>
              </a:ext>
            </a:extLst>
          </p:cNvPr>
          <p:cNvSpPr>
            <a:spLocks noGrp="1"/>
          </p:cNvSpPr>
          <p:nvPr>
            <p:ph type="title"/>
          </p:nvPr>
        </p:nvSpPr>
        <p:spPr/>
        <p:txBody>
          <a:bodyPr/>
          <a:lstStyle/>
          <a:p>
            <a:r>
              <a:rPr lang="en-GB" dirty="0"/>
              <a:t>Welding</a:t>
            </a:r>
          </a:p>
        </p:txBody>
      </p:sp>
      <p:sp>
        <p:nvSpPr>
          <p:cNvPr id="5" name="TextBox 4">
            <a:extLst>
              <a:ext uri="{FF2B5EF4-FFF2-40B4-BE49-F238E27FC236}">
                <a16:creationId xmlns:a16="http://schemas.microsoft.com/office/drawing/2014/main" id="{12922F0D-F32B-406D-94CB-DE0EF4B5A0B0}"/>
              </a:ext>
            </a:extLst>
          </p:cNvPr>
          <p:cNvSpPr txBox="1"/>
          <p:nvPr/>
        </p:nvSpPr>
        <p:spPr>
          <a:xfrm>
            <a:off x="434231" y="2260159"/>
            <a:ext cx="2785854" cy="923330"/>
          </a:xfrm>
          <a:prstGeom prst="rect">
            <a:avLst/>
          </a:prstGeom>
          <a:noFill/>
        </p:spPr>
        <p:txBody>
          <a:bodyPr wrap="square" rtlCol="0">
            <a:spAutoFit/>
          </a:bodyPr>
          <a:lstStyle/>
          <a:p>
            <a:r>
              <a:rPr lang="en-US" dirty="0"/>
              <a:t>What is a weld</a:t>
            </a:r>
          </a:p>
          <a:p>
            <a:endParaRPr lang="en-US" dirty="0"/>
          </a:p>
          <a:p>
            <a:endParaRPr lang="en-GB" dirty="0"/>
          </a:p>
        </p:txBody>
      </p:sp>
      <p:pic>
        <p:nvPicPr>
          <p:cNvPr id="6146" name="Picture 2" descr="Welding Metallurgy – The Welding Land">
            <a:extLst>
              <a:ext uri="{FF2B5EF4-FFF2-40B4-BE49-F238E27FC236}">
                <a16:creationId xmlns:a16="http://schemas.microsoft.com/office/drawing/2014/main" id="{3C4F9225-E7E9-4A71-9B77-D784C6EEF98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20085" y="2971801"/>
            <a:ext cx="6663897" cy="46064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67868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08D4A-F196-45FA-968D-80474BD4832E}"/>
              </a:ext>
            </a:extLst>
          </p:cNvPr>
          <p:cNvSpPr>
            <a:spLocks noGrp="1"/>
          </p:cNvSpPr>
          <p:nvPr>
            <p:ph type="title"/>
          </p:nvPr>
        </p:nvSpPr>
        <p:spPr/>
        <p:txBody>
          <a:bodyPr/>
          <a:lstStyle/>
          <a:p>
            <a:r>
              <a:rPr lang="en-GB" dirty="0"/>
              <a:t>Welding terminology</a:t>
            </a:r>
          </a:p>
        </p:txBody>
      </p:sp>
      <p:sp>
        <p:nvSpPr>
          <p:cNvPr id="3" name="Rectangle 2">
            <a:extLst>
              <a:ext uri="{FF2B5EF4-FFF2-40B4-BE49-F238E27FC236}">
                <a16:creationId xmlns:a16="http://schemas.microsoft.com/office/drawing/2014/main" id="{01F0677C-FBE7-476E-A9DE-B8E8685E1ABC}"/>
              </a:ext>
            </a:extLst>
          </p:cNvPr>
          <p:cNvSpPr/>
          <p:nvPr/>
        </p:nvSpPr>
        <p:spPr>
          <a:xfrm>
            <a:off x="427382" y="2356949"/>
            <a:ext cx="9147538" cy="4901406"/>
          </a:xfrm>
          <a:prstGeom prst="rect">
            <a:avLst/>
          </a:prstGeom>
        </p:spPr>
        <p:txBody>
          <a:bodyPr wrap="square">
            <a:spAutoFit/>
          </a:bodyPr>
          <a:lstStyle/>
          <a:p>
            <a:pPr>
              <a:lnSpc>
                <a:spcPct val="107000"/>
              </a:lnSpc>
              <a:spcAft>
                <a:spcPts val="600"/>
              </a:spcAft>
            </a:pPr>
            <a:r>
              <a:rPr lang="en-GB" sz="2000" u="sng" dirty="0">
                <a:solidFill>
                  <a:srgbClr val="595959"/>
                </a:solidFill>
                <a:latin typeface="Arial" panose="020B0604020202020204" pitchFamily="34" charset="0"/>
                <a:ea typeface="Arial" panose="020B0604020202020204" pitchFamily="34" charset="0"/>
                <a:cs typeface="Times New Roman" panose="02020603050405020304" pitchFamily="18" charset="0"/>
                <a:hlinkClick r:id="rId3"/>
              </a:rPr>
              <a:t>https://www.mechanicalbylokendra.com/welding-process/</a:t>
            </a:r>
            <a:endParaRPr lang="en-GB" sz="2000" dirty="0">
              <a:solidFill>
                <a:srgbClr val="595959"/>
              </a:solidFill>
              <a:latin typeface="Arial" panose="020B0604020202020204" pitchFamily="34" charset="0"/>
              <a:ea typeface="Arial" panose="020B0604020202020204" pitchFamily="34" charset="0"/>
              <a:cs typeface="Times New Roman" panose="02020603050405020304" pitchFamily="18" charset="0"/>
            </a:endParaRPr>
          </a:p>
          <a:p>
            <a:pPr>
              <a:lnSpc>
                <a:spcPct val="107000"/>
              </a:lnSpc>
              <a:spcAft>
                <a:spcPts val="600"/>
              </a:spcAft>
            </a:pPr>
            <a:r>
              <a:rPr lang="en-GB" sz="2000" dirty="0">
                <a:solidFill>
                  <a:srgbClr val="595959"/>
                </a:solidFill>
                <a:latin typeface="Arial" panose="020B0604020202020204" pitchFamily="34" charset="0"/>
                <a:ea typeface="Arial" panose="020B0604020202020204" pitchFamily="34" charset="0"/>
                <a:cs typeface="Times New Roman" panose="02020603050405020304" pitchFamily="18" charset="0"/>
              </a:rPr>
              <a:t> </a:t>
            </a:r>
          </a:p>
          <a:p>
            <a:pPr marL="342900" marR="0" lvl="0" indent="-342900">
              <a:lnSpc>
                <a:spcPct val="107000"/>
              </a:lnSpc>
              <a:spcBef>
                <a:spcPts val="0"/>
              </a:spcBef>
              <a:spcAft>
                <a:spcPts val="600"/>
              </a:spcAft>
              <a:tabLst>
                <a:tab pos="457200" algn="l"/>
              </a:tabLst>
            </a:pPr>
            <a:r>
              <a:rPr lang="en-GB" b="1" dirty="0">
                <a:solidFill>
                  <a:srgbClr val="404040"/>
                </a:solidFill>
                <a:latin typeface="Arial" panose="020B0604020202020204" pitchFamily="34" charset="0"/>
                <a:ea typeface="Times New Roman" panose="02020603050405020304" pitchFamily="18" charset="0"/>
                <a:cs typeface="Arial" panose="020B0604020202020204" pitchFamily="34" charset="0"/>
              </a:rPr>
              <a:t>Base Metal or Parent metal</a:t>
            </a:r>
            <a:r>
              <a:rPr lang="en-GB" dirty="0">
                <a:solidFill>
                  <a:srgbClr val="404040"/>
                </a:solidFill>
                <a:latin typeface="Arial" panose="020B0604020202020204" pitchFamily="34" charset="0"/>
                <a:ea typeface="Times New Roman" panose="02020603050405020304" pitchFamily="18" charset="0"/>
                <a:cs typeface="Arial" panose="020B0604020202020204" pitchFamily="34" charset="0"/>
              </a:rPr>
              <a:t>– The metal to be joined called parent metal or base metal.</a:t>
            </a:r>
            <a:endParaRPr lang="en-GB" sz="2000" dirty="0">
              <a:solidFill>
                <a:srgbClr val="595959"/>
              </a:solidFill>
              <a:latin typeface="Arial" panose="020B0604020202020204" pitchFamily="34" charset="0"/>
              <a:ea typeface="Arial" panose="020B0604020202020204" pitchFamily="34" charset="0"/>
              <a:cs typeface="Times New Roman" panose="02020603050405020304" pitchFamily="18" charset="0"/>
            </a:endParaRPr>
          </a:p>
          <a:p>
            <a:pPr marL="342900" marR="0" lvl="0" indent="-342900">
              <a:lnSpc>
                <a:spcPct val="107000"/>
              </a:lnSpc>
              <a:spcBef>
                <a:spcPts val="0"/>
              </a:spcBef>
              <a:spcAft>
                <a:spcPts val="600"/>
              </a:spcAft>
              <a:tabLst>
                <a:tab pos="457200" algn="l"/>
              </a:tabLst>
            </a:pPr>
            <a:r>
              <a:rPr lang="en-GB" b="1" dirty="0">
                <a:solidFill>
                  <a:srgbClr val="404040"/>
                </a:solidFill>
                <a:latin typeface="Arial" panose="020B0604020202020204" pitchFamily="34" charset="0"/>
                <a:ea typeface="Times New Roman" panose="02020603050405020304" pitchFamily="18" charset="0"/>
                <a:cs typeface="Arial" panose="020B0604020202020204" pitchFamily="34" charset="0"/>
              </a:rPr>
              <a:t>Filler Metal</a:t>
            </a:r>
            <a:r>
              <a:rPr lang="en-GB" dirty="0">
                <a:solidFill>
                  <a:srgbClr val="404040"/>
                </a:solidFill>
                <a:latin typeface="Arial" panose="020B0604020202020204" pitchFamily="34" charset="0"/>
                <a:ea typeface="Times New Roman" panose="02020603050405020304" pitchFamily="18" charset="0"/>
                <a:cs typeface="Arial" panose="020B0604020202020204" pitchFamily="34" charset="0"/>
              </a:rPr>
              <a:t>– It is a metal or alloy used for filling the weld cavity. Filler metals usually have the same composition as that of the base metal.</a:t>
            </a:r>
            <a:endParaRPr lang="en-GB" sz="2000" dirty="0">
              <a:solidFill>
                <a:srgbClr val="595959"/>
              </a:solidFill>
              <a:latin typeface="Arial" panose="020B0604020202020204" pitchFamily="34" charset="0"/>
              <a:ea typeface="Arial" panose="020B0604020202020204" pitchFamily="34" charset="0"/>
              <a:cs typeface="Times New Roman" panose="02020603050405020304" pitchFamily="18" charset="0"/>
            </a:endParaRPr>
          </a:p>
          <a:p>
            <a:pPr marL="342900" marR="0" lvl="0" indent="-342900">
              <a:lnSpc>
                <a:spcPct val="107000"/>
              </a:lnSpc>
              <a:spcBef>
                <a:spcPts val="0"/>
              </a:spcBef>
              <a:spcAft>
                <a:spcPts val="600"/>
              </a:spcAft>
              <a:tabLst>
                <a:tab pos="457200" algn="l"/>
              </a:tabLst>
            </a:pPr>
            <a:r>
              <a:rPr lang="en-GB" b="1" dirty="0">
                <a:solidFill>
                  <a:srgbClr val="404040"/>
                </a:solidFill>
                <a:latin typeface="Arial" panose="020B0604020202020204" pitchFamily="34" charset="0"/>
                <a:ea typeface="Times New Roman" panose="02020603050405020304" pitchFamily="18" charset="0"/>
                <a:cs typeface="Arial" panose="020B0604020202020204" pitchFamily="34" charset="0"/>
              </a:rPr>
              <a:t>Weld Metal</a:t>
            </a:r>
            <a:r>
              <a:rPr lang="en-GB" dirty="0">
                <a:solidFill>
                  <a:srgbClr val="404040"/>
                </a:solidFill>
                <a:latin typeface="Arial" panose="020B0604020202020204" pitchFamily="34" charset="0"/>
                <a:ea typeface="Times New Roman" panose="02020603050405020304" pitchFamily="18" charset="0"/>
                <a:cs typeface="Arial" panose="020B0604020202020204" pitchFamily="34" charset="0"/>
              </a:rPr>
              <a:t>– It is the metal that solidifies in the weld cavity. It may be only metal or a mixture of base metal and filler metal.</a:t>
            </a:r>
            <a:endParaRPr lang="en-GB" sz="2000" dirty="0">
              <a:solidFill>
                <a:srgbClr val="595959"/>
              </a:solidFill>
              <a:latin typeface="Arial" panose="020B0604020202020204" pitchFamily="34" charset="0"/>
              <a:ea typeface="Arial" panose="020B0604020202020204" pitchFamily="34" charset="0"/>
              <a:cs typeface="Times New Roman" panose="02020603050405020304" pitchFamily="18" charset="0"/>
            </a:endParaRPr>
          </a:p>
          <a:p>
            <a:pPr marL="342900" marR="0" lvl="0" indent="-342900">
              <a:lnSpc>
                <a:spcPct val="107000"/>
              </a:lnSpc>
              <a:spcBef>
                <a:spcPts val="0"/>
              </a:spcBef>
              <a:spcAft>
                <a:spcPts val="600"/>
              </a:spcAft>
              <a:tabLst>
                <a:tab pos="457200" algn="l"/>
              </a:tabLst>
            </a:pPr>
            <a:r>
              <a:rPr lang="en-GB" b="1" dirty="0">
                <a:solidFill>
                  <a:srgbClr val="404040"/>
                </a:solidFill>
                <a:latin typeface="Arial" panose="020B0604020202020204" pitchFamily="34" charset="0"/>
                <a:ea typeface="Times New Roman" panose="02020603050405020304" pitchFamily="18" charset="0"/>
                <a:cs typeface="Arial" panose="020B0604020202020204" pitchFamily="34" charset="0"/>
              </a:rPr>
              <a:t>Root</a:t>
            </a:r>
            <a:r>
              <a:rPr lang="en-GB" dirty="0">
                <a:solidFill>
                  <a:srgbClr val="404040"/>
                </a:solidFill>
                <a:latin typeface="Arial" panose="020B0604020202020204" pitchFamily="34" charset="0"/>
                <a:ea typeface="Times New Roman" panose="02020603050405020304" pitchFamily="18" charset="0"/>
                <a:cs typeface="Arial" panose="020B0604020202020204" pitchFamily="34" charset="0"/>
              </a:rPr>
              <a:t>– It is the narrow region at the bottom of the welded joint. The gap between the metal pieces at the root region is called the root opening.</a:t>
            </a:r>
            <a:endParaRPr lang="en-GB" sz="2000" dirty="0">
              <a:solidFill>
                <a:srgbClr val="595959"/>
              </a:solidFill>
              <a:latin typeface="Arial" panose="020B0604020202020204" pitchFamily="34" charset="0"/>
              <a:ea typeface="Arial" panose="020B0604020202020204" pitchFamily="34" charset="0"/>
              <a:cs typeface="Times New Roman" panose="02020603050405020304" pitchFamily="18" charset="0"/>
            </a:endParaRPr>
          </a:p>
          <a:p>
            <a:pPr marL="342900" marR="0" lvl="0" indent="-342900">
              <a:lnSpc>
                <a:spcPct val="107000"/>
              </a:lnSpc>
              <a:spcBef>
                <a:spcPts val="0"/>
              </a:spcBef>
              <a:spcAft>
                <a:spcPts val="600"/>
              </a:spcAft>
              <a:tabLst>
                <a:tab pos="457200" algn="l"/>
              </a:tabLst>
            </a:pPr>
            <a:r>
              <a:rPr lang="en-GB" b="1" dirty="0">
                <a:solidFill>
                  <a:srgbClr val="404040"/>
                </a:solidFill>
                <a:latin typeface="Arial" panose="020B0604020202020204" pitchFamily="34" charset="0"/>
                <a:ea typeface="Times New Roman" panose="02020603050405020304" pitchFamily="18" charset="0"/>
                <a:cs typeface="Arial" panose="020B0604020202020204" pitchFamily="34" charset="0"/>
              </a:rPr>
              <a:t>Weld Face</a:t>
            </a:r>
            <a:r>
              <a:rPr lang="en-GB" dirty="0">
                <a:solidFill>
                  <a:srgbClr val="404040"/>
                </a:solidFill>
                <a:latin typeface="Arial" panose="020B0604020202020204" pitchFamily="34" charset="0"/>
                <a:ea typeface="Times New Roman" panose="02020603050405020304" pitchFamily="18" charset="0"/>
                <a:cs typeface="Arial" panose="020B0604020202020204" pitchFamily="34" charset="0"/>
              </a:rPr>
              <a:t>– It is the convex shape of the weld deposit.</a:t>
            </a:r>
            <a:endParaRPr lang="en-GB" sz="2000" dirty="0">
              <a:solidFill>
                <a:srgbClr val="595959"/>
              </a:solidFill>
              <a:latin typeface="Arial" panose="020B0604020202020204" pitchFamily="34" charset="0"/>
              <a:ea typeface="Arial" panose="020B0604020202020204" pitchFamily="34" charset="0"/>
              <a:cs typeface="Times New Roman" panose="02020603050405020304" pitchFamily="18" charset="0"/>
            </a:endParaRPr>
          </a:p>
          <a:p>
            <a:pPr marL="342900" marR="0" lvl="0" indent="-342900">
              <a:lnSpc>
                <a:spcPct val="107000"/>
              </a:lnSpc>
              <a:spcBef>
                <a:spcPts val="0"/>
              </a:spcBef>
              <a:spcAft>
                <a:spcPts val="600"/>
              </a:spcAft>
              <a:tabLst>
                <a:tab pos="457200" algn="l"/>
              </a:tabLst>
            </a:pPr>
            <a:r>
              <a:rPr lang="en-GB" b="1" dirty="0">
                <a:solidFill>
                  <a:srgbClr val="404040"/>
                </a:solidFill>
                <a:latin typeface="Arial" panose="020B0604020202020204" pitchFamily="34" charset="0"/>
                <a:ea typeface="Times New Roman" panose="02020603050405020304" pitchFamily="18" charset="0"/>
                <a:cs typeface="Arial" panose="020B0604020202020204" pitchFamily="34" charset="0"/>
              </a:rPr>
              <a:t>Weld Pass</a:t>
            </a:r>
            <a:r>
              <a:rPr lang="en-GB" dirty="0">
                <a:solidFill>
                  <a:srgbClr val="404040"/>
                </a:solidFill>
                <a:latin typeface="Arial" panose="020B0604020202020204" pitchFamily="34" charset="0"/>
                <a:ea typeface="Times New Roman" panose="02020603050405020304" pitchFamily="18" charset="0"/>
                <a:cs typeface="Arial" panose="020B0604020202020204" pitchFamily="34" charset="0"/>
              </a:rPr>
              <a:t>– A single movement of the welding torch or electrode along the length of the joint is called a weld pass.</a:t>
            </a:r>
            <a:endParaRPr lang="en-GB" sz="2000" dirty="0">
              <a:solidFill>
                <a:srgbClr val="595959"/>
              </a:solidFill>
              <a:latin typeface="Arial" panose="020B0604020202020204" pitchFamily="34" charset="0"/>
              <a:ea typeface="Arial" panose="020B0604020202020204" pitchFamily="34" charset="0"/>
              <a:cs typeface="Times New Roman" panose="02020603050405020304" pitchFamily="18" charset="0"/>
            </a:endParaRPr>
          </a:p>
          <a:p>
            <a:pPr marL="342900" marR="0" lvl="0" indent="-342900">
              <a:lnSpc>
                <a:spcPct val="107000"/>
              </a:lnSpc>
              <a:spcBef>
                <a:spcPts val="0"/>
              </a:spcBef>
              <a:spcAft>
                <a:spcPts val="600"/>
              </a:spcAft>
              <a:tabLst>
                <a:tab pos="457200" algn="l"/>
              </a:tabLst>
            </a:pPr>
            <a:r>
              <a:rPr lang="en-GB" b="1" dirty="0">
                <a:solidFill>
                  <a:srgbClr val="404040"/>
                </a:solidFill>
                <a:latin typeface="Arial" panose="020B0604020202020204" pitchFamily="34" charset="0"/>
                <a:ea typeface="Times New Roman" panose="02020603050405020304" pitchFamily="18" charset="0"/>
                <a:cs typeface="Arial" panose="020B0604020202020204" pitchFamily="34" charset="0"/>
              </a:rPr>
              <a:t>Penetration</a:t>
            </a:r>
            <a:r>
              <a:rPr lang="en-GB" dirty="0">
                <a:solidFill>
                  <a:srgbClr val="404040"/>
                </a:solidFill>
                <a:latin typeface="Arial" panose="020B0604020202020204" pitchFamily="34" charset="0"/>
                <a:ea typeface="Times New Roman" panose="02020603050405020304" pitchFamily="18" charset="0"/>
                <a:cs typeface="Arial" panose="020B0604020202020204" pitchFamily="34" charset="0"/>
              </a:rPr>
              <a:t>– The depth up to which the weld metal combines with parent metal is called metal penetration. It is measured from the top surface of the joint.</a:t>
            </a:r>
            <a:endParaRPr lang="en-GB" sz="2000" dirty="0">
              <a:solidFill>
                <a:srgbClr val="595959"/>
              </a:solidFill>
              <a:effectLst/>
              <a:latin typeface="Arial" panose="020B0604020202020204" pitchFamily="34" charset="0"/>
              <a:ea typeface="Arial" panose="020B0604020202020204" pitchFamily="34" charset="0"/>
              <a:cs typeface="Times New Roman" panose="02020603050405020304" pitchFamily="18" charset="0"/>
            </a:endParaRPr>
          </a:p>
        </p:txBody>
      </p:sp>
    </p:spTree>
    <p:extLst>
      <p:ext uri="{BB962C8B-B14F-4D97-AF65-F5344CB8AC3E}">
        <p14:creationId xmlns:p14="http://schemas.microsoft.com/office/powerpoint/2010/main" val="35879228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08D4A-F196-45FA-968D-80474BD4832E}"/>
              </a:ext>
            </a:extLst>
          </p:cNvPr>
          <p:cNvSpPr>
            <a:spLocks noGrp="1"/>
          </p:cNvSpPr>
          <p:nvPr>
            <p:ph type="title"/>
          </p:nvPr>
        </p:nvSpPr>
        <p:spPr/>
        <p:txBody>
          <a:bodyPr/>
          <a:lstStyle/>
          <a:p>
            <a:r>
              <a:rPr lang="en-GB" dirty="0"/>
              <a:t>Welding</a:t>
            </a:r>
          </a:p>
        </p:txBody>
      </p:sp>
      <p:sp>
        <p:nvSpPr>
          <p:cNvPr id="5" name="TextBox 4">
            <a:extLst>
              <a:ext uri="{FF2B5EF4-FFF2-40B4-BE49-F238E27FC236}">
                <a16:creationId xmlns:a16="http://schemas.microsoft.com/office/drawing/2014/main" id="{12922F0D-F32B-406D-94CB-DE0EF4B5A0B0}"/>
              </a:ext>
            </a:extLst>
          </p:cNvPr>
          <p:cNvSpPr txBox="1"/>
          <p:nvPr/>
        </p:nvSpPr>
        <p:spPr>
          <a:xfrm>
            <a:off x="434231" y="1805615"/>
            <a:ext cx="2785854" cy="923330"/>
          </a:xfrm>
          <a:prstGeom prst="rect">
            <a:avLst/>
          </a:prstGeom>
          <a:noFill/>
        </p:spPr>
        <p:txBody>
          <a:bodyPr wrap="square" rtlCol="0">
            <a:spAutoFit/>
          </a:bodyPr>
          <a:lstStyle/>
          <a:p>
            <a:r>
              <a:rPr lang="en-US" dirty="0"/>
              <a:t>Anatomy of a weld</a:t>
            </a:r>
          </a:p>
          <a:p>
            <a:endParaRPr lang="en-US" dirty="0"/>
          </a:p>
          <a:p>
            <a:endParaRPr lang="en-GB" dirty="0"/>
          </a:p>
        </p:txBody>
      </p:sp>
      <p:pic>
        <p:nvPicPr>
          <p:cNvPr id="6146" name="Picture 2" descr="Welding Metallurgy – The Welding Land">
            <a:extLst>
              <a:ext uri="{FF2B5EF4-FFF2-40B4-BE49-F238E27FC236}">
                <a16:creationId xmlns:a16="http://schemas.microsoft.com/office/drawing/2014/main" id="{3C4F9225-E7E9-4A71-9B77-D784C6EEF98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20085" y="301320"/>
            <a:ext cx="6663897" cy="4606419"/>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2FE6F9E5-2D51-4FEF-A770-67FD4EE66527}"/>
              </a:ext>
            </a:extLst>
          </p:cNvPr>
          <p:cNvPicPr>
            <a:picLocks noChangeAspect="1"/>
          </p:cNvPicPr>
          <p:nvPr/>
        </p:nvPicPr>
        <p:blipFill>
          <a:blip r:embed="rId4"/>
          <a:stretch>
            <a:fillRect/>
          </a:stretch>
        </p:blipFill>
        <p:spPr>
          <a:xfrm>
            <a:off x="353804" y="3355722"/>
            <a:ext cx="5934075" cy="3838575"/>
          </a:xfrm>
          <a:prstGeom prst="rect">
            <a:avLst/>
          </a:prstGeom>
        </p:spPr>
      </p:pic>
      <p:sp>
        <p:nvSpPr>
          <p:cNvPr id="4" name="TextBox 3">
            <a:extLst>
              <a:ext uri="{FF2B5EF4-FFF2-40B4-BE49-F238E27FC236}">
                <a16:creationId xmlns:a16="http://schemas.microsoft.com/office/drawing/2014/main" id="{74370538-C9A3-4E36-9B94-D9FF4207C9DC}"/>
              </a:ext>
            </a:extLst>
          </p:cNvPr>
          <p:cNvSpPr txBox="1"/>
          <p:nvPr/>
        </p:nvSpPr>
        <p:spPr>
          <a:xfrm>
            <a:off x="6589643" y="5426765"/>
            <a:ext cx="3137178" cy="1200329"/>
          </a:xfrm>
          <a:prstGeom prst="rect">
            <a:avLst/>
          </a:prstGeom>
          <a:noFill/>
        </p:spPr>
        <p:txBody>
          <a:bodyPr wrap="square" rtlCol="0">
            <a:spAutoFit/>
          </a:bodyPr>
          <a:lstStyle/>
          <a:p>
            <a:r>
              <a:rPr lang="en-US" dirty="0"/>
              <a:t>Take Away :  Welding affects the properties of the parent metal in the heat affected zone</a:t>
            </a:r>
            <a:endParaRPr lang="en-GB" dirty="0"/>
          </a:p>
        </p:txBody>
      </p:sp>
    </p:spTree>
    <p:extLst>
      <p:ext uri="{BB962C8B-B14F-4D97-AF65-F5344CB8AC3E}">
        <p14:creationId xmlns:p14="http://schemas.microsoft.com/office/powerpoint/2010/main" val="24454294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08D4A-F196-45FA-968D-80474BD4832E}"/>
              </a:ext>
            </a:extLst>
          </p:cNvPr>
          <p:cNvSpPr>
            <a:spLocks noGrp="1"/>
          </p:cNvSpPr>
          <p:nvPr>
            <p:ph type="title"/>
          </p:nvPr>
        </p:nvSpPr>
        <p:spPr/>
        <p:txBody>
          <a:bodyPr/>
          <a:lstStyle/>
          <a:p>
            <a:r>
              <a:rPr lang="en-GB" dirty="0"/>
              <a:t>Welding -Residual stresses</a:t>
            </a:r>
          </a:p>
        </p:txBody>
      </p:sp>
      <p:sp>
        <p:nvSpPr>
          <p:cNvPr id="5" name="TextBox 4">
            <a:extLst>
              <a:ext uri="{FF2B5EF4-FFF2-40B4-BE49-F238E27FC236}">
                <a16:creationId xmlns:a16="http://schemas.microsoft.com/office/drawing/2014/main" id="{12922F0D-F32B-406D-94CB-DE0EF4B5A0B0}"/>
              </a:ext>
            </a:extLst>
          </p:cNvPr>
          <p:cNvSpPr txBox="1"/>
          <p:nvPr/>
        </p:nvSpPr>
        <p:spPr>
          <a:xfrm>
            <a:off x="434231" y="1805615"/>
            <a:ext cx="2785854" cy="2862322"/>
          </a:xfrm>
          <a:prstGeom prst="rect">
            <a:avLst/>
          </a:prstGeom>
          <a:noFill/>
        </p:spPr>
        <p:txBody>
          <a:bodyPr wrap="square" rtlCol="0">
            <a:spAutoFit/>
          </a:bodyPr>
          <a:lstStyle/>
          <a:p>
            <a:r>
              <a:rPr lang="en-US" dirty="0"/>
              <a:t>Residual stress.</a:t>
            </a:r>
          </a:p>
          <a:p>
            <a:endParaRPr lang="en-US" dirty="0"/>
          </a:p>
          <a:p>
            <a:endParaRPr lang="en-US" dirty="0"/>
          </a:p>
          <a:p>
            <a:r>
              <a:rPr lang="en-US" dirty="0"/>
              <a:t>Can be up to  yield stress in tension</a:t>
            </a:r>
          </a:p>
          <a:p>
            <a:endParaRPr lang="en-US" dirty="0"/>
          </a:p>
          <a:p>
            <a:r>
              <a:rPr lang="en-US" dirty="0"/>
              <a:t>What is that going to do?</a:t>
            </a:r>
          </a:p>
          <a:p>
            <a:r>
              <a:rPr lang="en-US" dirty="0"/>
              <a:t>What can be done.</a:t>
            </a:r>
          </a:p>
          <a:p>
            <a:endParaRPr lang="en-US" dirty="0"/>
          </a:p>
          <a:p>
            <a:endParaRPr lang="en-GB" dirty="0"/>
          </a:p>
        </p:txBody>
      </p:sp>
      <p:pic>
        <p:nvPicPr>
          <p:cNvPr id="7170" name="Picture 2" descr="Residual Welding Stress - an overview | ScienceDirect Topics">
            <a:extLst>
              <a:ext uri="{FF2B5EF4-FFF2-40B4-BE49-F238E27FC236}">
                <a16:creationId xmlns:a16="http://schemas.microsoft.com/office/drawing/2014/main" id="{ACFFBEFD-0FD9-4216-AA21-F84C2BB85AF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86866" y="2189837"/>
            <a:ext cx="2971800" cy="26098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804200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08D4A-F196-45FA-968D-80474BD4832E}"/>
              </a:ext>
            </a:extLst>
          </p:cNvPr>
          <p:cNvSpPr>
            <a:spLocks noGrp="1"/>
          </p:cNvSpPr>
          <p:nvPr>
            <p:ph type="title"/>
          </p:nvPr>
        </p:nvSpPr>
        <p:spPr/>
        <p:txBody>
          <a:bodyPr/>
          <a:lstStyle/>
          <a:p>
            <a:r>
              <a:rPr lang="en-GB" dirty="0"/>
              <a:t>Welding –Hydrogen cracking</a:t>
            </a:r>
          </a:p>
        </p:txBody>
      </p:sp>
      <p:sp>
        <p:nvSpPr>
          <p:cNvPr id="5" name="TextBox 4">
            <a:extLst>
              <a:ext uri="{FF2B5EF4-FFF2-40B4-BE49-F238E27FC236}">
                <a16:creationId xmlns:a16="http://schemas.microsoft.com/office/drawing/2014/main" id="{12922F0D-F32B-406D-94CB-DE0EF4B5A0B0}"/>
              </a:ext>
            </a:extLst>
          </p:cNvPr>
          <p:cNvSpPr txBox="1"/>
          <p:nvPr/>
        </p:nvSpPr>
        <p:spPr>
          <a:xfrm>
            <a:off x="434231" y="1805615"/>
            <a:ext cx="2785854" cy="1754326"/>
          </a:xfrm>
          <a:prstGeom prst="rect">
            <a:avLst/>
          </a:prstGeom>
          <a:noFill/>
        </p:spPr>
        <p:txBody>
          <a:bodyPr wrap="square" rtlCol="0">
            <a:spAutoFit/>
          </a:bodyPr>
          <a:lstStyle/>
          <a:p>
            <a:r>
              <a:rPr lang="en-US" dirty="0"/>
              <a:t>Introduction of hydrogen into </a:t>
            </a:r>
            <a:r>
              <a:rPr lang="en-US" dirty="0" err="1"/>
              <a:t>ferittic</a:t>
            </a:r>
            <a:r>
              <a:rPr lang="en-US" dirty="0"/>
              <a:t> metal causes embrittlement.  </a:t>
            </a:r>
            <a:r>
              <a:rPr lang="en-US" dirty="0" err="1"/>
              <a:t>Crcks</a:t>
            </a:r>
            <a:r>
              <a:rPr lang="en-US" dirty="0"/>
              <a:t> appear a bit later.</a:t>
            </a:r>
          </a:p>
          <a:p>
            <a:endParaRPr lang="en-US" dirty="0"/>
          </a:p>
          <a:p>
            <a:endParaRPr lang="en-GB" dirty="0"/>
          </a:p>
        </p:txBody>
      </p:sp>
      <p:pic>
        <p:nvPicPr>
          <p:cNvPr id="9218" name="Picture 2" descr="Fig. 1 Hydrogen cracks originating in the HAZ and weld metal. (Note that the type of cracks shown would not be expected to form in the same weldment.)">
            <a:extLst>
              <a:ext uri="{FF2B5EF4-FFF2-40B4-BE49-F238E27FC236}">
                <a16:creationId xmlns:a16="http://schemas.microsoft.com/office/drawing/2014/main" id="{3AD92081-CEB9-4FBA-8AC7-479950C04D2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90021" y="2112826"/>
            <a:ext cx="2543175" cy="2247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316467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08D4A-F196-45FA-968D-80474BD4832E}"/>
              </a:ext>
            </a:extLst>
          </p:cNvPr>
          <p:cNvSpPr>
            <a:spLocks noGrp="1"/>
          </p:cNvSpPr>
          <p:nvPr>
            <p:ph type="title"/>
          </p:nvPr>
        </p:nvSpPr>
        <p:spPr/>
        <p:txBody>
          <a:bodyPr/>
          <a:lstStyle/>
          <a:p>
            <a:r>
              <a:rPr lang="en-GB" dirty="0"/>
              <a:t>Improving weld quality by heat treatment</a:t>
            </a:r>
          </a:p>
        </p:txBody>
      </p:sp>
      <p:sp>
        <p:nvSpPr>
          <p:cNvPr id="3" name="Rectangle 2">
            <a:extLst>
              <a:ext uri="{FF2B5EF4-FFF2-40B4-BE49-F238E27FC236}">
                <a16:creationId xmlns:a16="http://schemas.microsoft.com/office/drawing/2014/main" id="{795AB7F4-8C56-43AD-A7C0-4E49E25C7C75}"/>
              </a:ext>
            </a:extLst>
          </p:cNvPr>
          <p:cNvSpPr/>
          <p:nvPr/>
        </p:nvSpPr>
        <p:spPr>
          <a:xfrm>
            <a:off x="3332152" y="3596230"/>
            <a:ext cx="4801314" cy="367216"/>
          </a:xfrm>
          <a:prstGeom prst="rect">
            <a:avLst/>
          </a:prstGeom>
        </p:spPr>
        <p:txBody>
          <a:bodyPr wrap="none">
            <a:spAutoFit/>
          </a:bodyPr>
          <a:lstStyle/>
          <a:p>
            <a:pPr>
              <a:lnSpc>
                <a:spcPct val="107000"/>
              </a:lnSpc>
              <a:spcAft>
                <a:spcPts val="600"/>
              </a:spcAft>
            </a:pPr>
            <a:r>
              <a:rPr lang="en-GB" u="sng" dirty="0">
                <a:solidFill>
                  <a:srgbClr val="595959"/>
                </a:solidFill>
                <a:latin typeface="Arial" panose="020B0604020202020204" pitchFamily="34" charset="0"/>
                <a:ea typeface="Arial" panose="020B0604020202020204" pitchFamily="34" charset="0"/>
                <a:cs typeface="Times New Roman" panose="02020603050405020304" pitchFamily="18" charset="0"/>
                <a:hlinkClick r:id="rId3"/>
              </a:rPr>
              <a:t>https://youtu.be/0bLpQWS3rVw</a:t>
            </a:r>
            <a:r>
              <a:rPr lang="en-GB" u="sng" dirty="0">
                <a:solidFill>
                  <a:srgbClr val="595959"/>
                </a:solidFill>
                <a:latin typeface="Arial" panose="020B0604020202020204" pitchFamily="34" charset="0"/>
                <a:ea typeface="Arial" panose="020B0604020202020204" pitchFamily="34" charset="0"/>
                <a:cs typeface="Times New Roman" panose="02020603050405020304" pitchFamily="18" charset="0"/>
              </a:rPr>
              <a:t>  great music!</a:t>
            </a:r>
            <a:endParaRPr lang="en-GB" dirty="0">
              <a:solidFill>
                <a:srgbClr val="595959"/>
              </a:solidFill>
              <a:latin typeface="Arial" panose="020B0604020202020204" pitchFamily="34" charset="0"/>
              <a:ea typeface="Arial" panose="020B0604020202020204" pitchFamily="34" charset="0"/>
              <a:cs typeface="Times New Roman" panose="02020603050405020304" pitchFamily="18" charset="0"/>
            </a:endParaRPr>
          </a:p>
        </p:txBody>
      </p:sp>
      <p:sp>
        <p:nvSpPr>
          <p:cNvPr id="4" name="Rectangle 3">
            <a:extLst>
              <a:ext uri="{FF2B5EF4-FFF2-40B4-BE49-F238E27FC236}">
                <a16:creationId xmlns:a16="http://schemas.microsoft.com/office/drawing/2014/main" id="{766E6E49-1ED5-415E-84AD-78A9281D7CFA}"/>
              </a:ext>
            </a:extLst>
          </p:cNvPr>
          <p:cNvSpPr/>
          <p:nvPr/>
        </p:nvSpPr>
        <p:spPr>
          <a:xfrm>
            <a:off x="1109594" y="2055255"/>
            <a:ext cx="5038725" cy="923330"/>
          </a:xfrm>
          <a:prstGeom prst="rect">
            <a:avLst/>
          </a:prstGeom>
        </p:spPr>
        <p:txBody>
          <a:bodyPr>
            <a:spAutoFit/>
          </a:bodyPr>
          <a:lstStyle/>
          <a:p>
            <a:r>
              <a:rPr lang="en-GB" dirty="0">
                <a:hlinkClick r:id="rId4"/>
              </a:rPr>
              <a:t>https://www.youtube.com/watch?v=zc-wq95Clso</a:t>
            </a:r>
            <a:r>
              <a:rPr lang="en-GB" dirty="0"/>
              <a:t> .  Nice think about business issues too</a:t>
            </a:r>
          </a:p>
        </p:txBody>
      </p:sp>
      <p:sp>
        <p:nvSpPr>
          <p:cNvPr id="6" name="TextBox 5">
            <a:extLst>
              <a:ext uri="{FF2B5EF4-FFF2-40B4-BE49-F238E27FC236}">
                <a16:creationId xmlns:a16="http://schemas.microsoft.com/office/drawing/2014/main" id="{786C659D-36C7-4BEF-82E0-2CC1D8B7F7B1}"/>
              </a:ext>
            </a:extLst>
          </p:cNvPr>
          <p:cNvSpPr txBox="1"/>
          <p:nvPr/>
        </p:nvSpPr>
        <p:spPr>
          <a:xfrm>
            <a:off x="1431235" y="4999383"/>
            <a:ext cx="3975652" cy="923330"/>
          </a:xfrm>
          <a:prstGeom prst="rect">
            <a:avLst/>
          </a:prstGeom>
          <a:noFill/>
        </p:spPr>
        <p:txBody>
          <a:bodyPr wrap="square" rtlCol="0">
            <a:spAutoFit/>
          </a:bodyPr>
          <a:lstStyle/>
          <a:p>
            <a:r>
              <a:rPr lang="en-US" dirty="0"/>
              <a:t>Work hardening is always wrecked by welding (there is nothing you can do!)</a:t>
            </a:r>
            <a:endParaRPr lang="en-GB" dirty="0"/>
          </a:p>
        </p:txBody>
      </p:sp>
    </p:spTree>
    <p:extLst>
      <p:ext uri="{BB962C8B-B14F-4D97-AF65-F5344CB8AC3E}">
        <p14:creationId xmlns:p14="http://schemas.microsoft.com/office/powerpoint/2010/main" val="27369556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08D4A-F196-45FA-968D-80474BD4832E}"/>
              </a:ext>
            </a:extLst>
          </p:cNvPr>
          <p:cNvSpPr>
            <a:spLocks noGrp="1"/>
          </p:cNvSpPr>
          <p:nvPr>
            <p:ph type="title"/>
          </p:nvPr>
        </p:nvSpPr>
        <p:spPr/>
        <p:txBody>
          <a:bodyPr/>
          <a:lstStyle/>
          <a:p>
            <a:r>
              <a:rPr lang="en-GB" dirty="0"/>
              <a:t>Classification of Welding processes</a:t>
            </a:r>
          </a:p>
        </p:txBody>
      </p:sp>
      <p:pic>
        <p:nvPicPr>
          <p:cNvPr id="6" name="Picture 5">
            <a:extLst>
              <a:ext uri="{FF2B5EF4-FFF2-40B4-BE49-F238E27FC236}">
                <a16:creationId xmlns:a16="http://schemas.microsoft.com/office/drawing/2014/main" id="{76EEE45A-B93A-4E11-943B-23743012F052}"/>
              </a:ext>
            </a:extLst>
          </p:cNvPr>
          <p:cNvPicPr/>
          <p:nvPr/>
        </p:nvPicPr>
        <p:blipFill>
          <a:blip r:embed="rId3">
            <a:extLst>
              <a:ext uri="{28A0092B-C50C-407E-A947-70E740481C1C}">
                <a14:useLocalDpi xmlns:a14="http://schemas.microsoft.com/office/drawing/2010/main" val="0"/>
              </a:ext>
            </a:extLst>
          </a:blip>
          <a:srcRect/>
          <a:stretch>
            <a:fillRect/>
          </a:stretch>
        </p:blipFill>
        <p:spPr bwMode="auto">
          <a:xfrm>
            <a:off x="2201862" y="1973897"/>
            <a:ext cx="5676900" cy="3611880"/>
          </a:xfrm>
          <a:prstGeom prst="rect">
            <a:avLst/>
          </a:prstGeom>
          <a:noFill/>
          <a:ln>
            <a:noFill/>
          </a:ln>
        </p:spPr>
      </p:pic>
    </p:spTree>
    <p:extLst>
      <p:ext uri="{BB962C8B-B14F-4D97-AF65-F5344CB8AC3E}">
        <p14:creationId xmlns:p14="http://schemas.microsoft.com/office/powerpoint/2010/main" val="39950582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08D4A-F196-45FA-968D-80474BD4832E}"/>
              </a:ext>
            </a:extLst>
          </p:cNvPr>
          <p:cNvSpPr>
            <a:spLocks noGrp="1"/>
          </p:cNvSpPr>
          <p:nvPr>
            <p:ph type="title"/>
          </p:nvPr>
        </p:nvSpPr>
        <p:spPr/>
        <p:txBody>
          <a:bodyPr/>
          <a:lstStyle/>
          <a:p>
            <a:r>
              <a:rPr lang="en-GB" dirty="0"/>
              <a:t>Welding technology described</a:t>
            </a:r>
          </a:p>
        </p:txBody>
      </p:sp>
      <p:sp>
        <p:nvSpPr>
          <p:cNvPr id="3" name="Rectangle 2">
            <a:extLst>
              <a:ext uri="{FF2B5EF4-FFF2-40B4-BE49-F238E27FC236}">
                <a16:creationId xmlns:a16="http://schemas.microsoft.com/office/drawing/2014/main" id="{56CE7FC7-D4C2-4D41-8EE3-7E1165445674}"/>
              </a:ext>
            </a:extLst>
          </p:cNvPr>
          <p:cNvSpPr/>
          <p:nvPr/>
        </p:nvSpPr>
        <p:spPr>
          <a:xfrm>
            <a:off x="384037" y="1299363"/>
            <a:ext cx="5038725" cy="646331"/>
          </a:xfrm>
          <a:prstGeom prst="rect">
            <a:avLst/>
          </a:prstGeom>
        </p:spPr>
        <p:txBody>
          <a:bodyPr>
            <a:spAutoFit/>
          </a:bodyPr>
          <a:lstStyle/>
          <a:p>
            <a:r>
              <a:rPr lang="en-GB" dirty="0">
                <a:hlinkClick r:id="rId3"/>
              </a:rPr>
              <a:t>https://www.youtube.com/watch?v=-uPAjIOkLVA</a:t>
            </a:r>
            <a:r>
              <a:rPr lang="en-GB" dirty="0"/>
              <a:t> – Old guy cool!  Oxy </a:t>
            </a:r>
            <a:r>
              <a:rPr lang="en-GB" dirty="0" err="1"/>
              <a:t>acetelene</a:t>
            </a:r>
            <a:endParaRPr lang="en-GB" dirty="0"/>
          </a:p>
        </p:txBody>
      </p:sp>
      <p:sp>
        <p:nvSpPr>
          <p:cNvPr id="4" name="Rectangle 3">
            <a:extLst>
              <a:ext uri="{FF2B5EF4-FFF2-40B4-BE49-F238E27FC236}">
                <a16:creationId xmlns:a16="http://schemas.microsoft.com/office/drawing/2014/main" id="{9316595E-D6FB-4F53-BF91-BC03E89AEBB4}"/>
              </a:ext>
            </a:extLst>
          </p:cNvPr>
          <p:cNvSpPr/>
          <p:nvPr/>
        </p:nvSpPr>
        <p:spPr>
          <a:xfrm>
            <a:off x="384037" y="2095259"/>
            <a:ext cx="5038725" cy="646331"/>
          </a:xfrm>
          <a:prstGeom prst="rect">
            <a:avLst/>
          </a:prstGeom>
        </p:spPr>
        <p:txBody>
          <a:bodyPr>
            <a:spAutoFit/>
          </a:bodyPr>
          <a:lstStyle/>
          <a:p>
            <a:r>
              <a:rPr lang="en-GB" dirty="0">
                <a:hlinkClick r:id="rId4"/>
              </a:rPr>
              <a:t>https://www.youtube.com/watch?v=elmDvqdeMKI&amp;feature=youtu.be</a:t>
            </a:r>
            <a:r>
              <a:rPr lang="en-GB" dirty="0"/>
              <a:t>.  Stick</a:t>
            </a:r>
          </a:p>
        </p:txBody>
      </p:sp>
      <p:sp>
        <p:nvSpPr>
          <p:cNvPr id="5" name="TextBox 4">
            <a:extLst>
              <a:ext uri="{FF2B5EF4-FFF2-40B4-BE49-F238E27FC236}">
                <a16:creationId xmlns:a16="http://schemas.microsoft.com/office/drawing/2014/main" id="{B7D012A7-CF44-4755-A6A8-4FFCB55AF6ED}"/>
              </a:ext>
            </a:extLst>
          </p:cNvPr>
          <p:cNvSpPr txBox="1"/>
          <p:nvPr/>
        </p:nvSpPr>
        <p:spPr>
          <a:xfrm>
            <a:off x="113818" y="3011038"/>
            <a:ext cx="9835252" cy="4801314"/>
          </a:xfrm>
          <a:prstGeom prst="rect">
            <a:avLst/>
          </a:prstGeom>
          <a:noFill/>
        </p:spPr>
        <p:txBody>
          <a:bodyPr wrap="square" rtlCol="0">
            <a:spAutoFit/>
          </a:bodyPr>
          <a:lstStyle/>
          <a:p>
            <a:r>
              <a:rPr lang="en-US" dirty="0"/>
              <a:t>Notes : What is flux?</a:t>
            </a:r>
          </a:p>
          <a:p>
            <a:endParaRPr lang="en-US" dirty="0"/>
          </a:p>
          <a:p>
            <a:r>
              <a:rPr lang="en-US" b="1" dirty="0"/>
              <a:t>Flux, Rod, Gases And Heat:</a:t>
            </a:r>
            <a:r>
              <a:rPr lang="en-US" dirty="0"/>
              <a:t> The electrode, a coated rod or wire, the base metal (s) and the heating action itself react chemically with the oxygen and nitrogen in the air. During the process the metal must be protected from these reactions so the strength and integrity of the welded joint can be assured. Therefore, the stick or wire electrode and the flux it provides, cover the arc and the molten pool with a protective shield of gas and vapor. "Shielding the arc" is the term most often used.</a:t>
            </a:r>
          </a:p>
          <a:p>
            <a:r>
              <a:rPr lang="en-US" dirty="0"/>
              <a:t>With </a:t>
            </a:r>
            <a:r>
              <a:rPr lang="en-US" dirty="0">
                <a:hlinkClick r:id="rId5"/>
              </a:rPr>
              <a:t>welding rods</a:t>
            </a:r>
            <a:r>
              <a:rPr lang="en-US" dirty="0"/>
              <a:t> and </a:t>
            </a:r>
            <a:r>
              <a:rPr lang="en-US" dirty="0">
                <a:hlinkClick r:id="rId6"/>
              </a:rPr>
              <a:t>wire electrodes</a:t>
            </a:r>
            <a:r>
              <a:rPr lang="en-US" dirty="0"/>
              <a:t> the "flux" is applied in the factory. The flux has several functions:</a:t>
            </a:r>
          </a:p>
          <a:p>
            <a:r>
              <a:rPr lang="en-US" dirty="0"/>
              <a:t>It helps to clean the metals surfaces.</a:t>
            </a:r>
          </a:p>
          <a:p>
            <a:r>
              <a:rPr lang="en-US" dirty="0"/>
              <a:t>It helps to join the filler metals to the base metals.</a:t>
            </a:r>
          </a:p>
          <a:p>
            <a:r>
              <a:rPr lang="en-US" dirty="0"/>
              <a:t>It provides a protective barrier against igniting.</a:t>
            </a:r>
          </a:p>
          <a:p>
            <a:r>
              <a:rPr lang="en-US" dirty="0"/>
              <a:t>It helps with heat transfer from heat source to metal surface and it helps in the removal of surface metal wastes.</a:t>
            </a:r>
          </a:p>
          <a:p>
            <a:r>
              <a:rPr lang="en-US" dirty="0"/>
              <a:t>It also helps the deposits of metal from the electrode. </a:t>
            </a:r>
            <a:r>
              <a:rPr lang="en-US" sz="1100" dirty="0"/>
              <a:t>https://www.rodovens.com/index.php/blog/what-is-welding-flux/</a:t>
            </a:r>
          </a:p>
          <a:p>
            <a:endParaRPr lang="en-GB" dirty="0"/>
          </a:p>
        </p:txBody>
      </p:sp>
      <p:sp>
        <p:nvSpPr>
          <p:cNvPr id="7" name="Rectangle 6">
            <a:extLst>
              <a:ext uri="{FF2B5EF4-FFF2-40B4-BE49-F238E27FC236}">
                <a16:creationId xmlns:a16="http://schemas.microsoft.com/office/drawing/2014/main" id="{975D0449-3C3F-4788-B16B-91C1A96C1B89}"/>
              </a:ext>
            </a:extLst>
          </p:cNvPr>
          <p:cNvSpPr/>
          <p:nvPr/>
        </p:nvSpPr>
        <p:spPr>
          <a:xfrm>
            <a:off x="4773977" y="2706489"/>
            <a:ext cx="5045035" cy="646331"/>
          </a:xfrm>
          <a:prstGeom prst="rect">
            <a:avLst/>
          </a:prstGeom>
        </p:spPr>
        <p:txBody>
          <a:bodyPr wrap="none">
            <a:spAutoFit/>
          </a:bodyPr>
          <a:lstStyle/>
          <a:p>
            <a:r>
              <a:rPr lang="en-GB" dirty="0">
                <a:hlinkClick r:id="rId7"/>
              </a:rPr>
              <a:t>https://www.freepatentsonline.com/3663313.pdf</a:t>
            </a:r>
            <a:endParaRPr lang="en-GB" dirty="0"/>
          </a:p>
          <a:p>
            <a:r>
              <a:rPr lang="en-GB" dirty="0"/>
              <a:t>Patent for a flux</a:t>
            </a:r>
          </a:p>
        </p:txBody>
      </p:sp>
    </p:spTree>
    <p:extLst>
      <p:ext uri="{BB962C8B-B14F-4D97-AF65-F5344CB8AC3E}">
        <p14:creationId xmlns:p14="http://schemas.microsoft.com/office/powerpoint/2010/main" val="28551750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08D4A-F196-45FA-968D-80474BD4832E}"/>
              </a:ext>
            </a:extLst>
          </p:cNvPr>
          <p:cNvSpPr>
            <a:spLocks noGrp="1"/>
          </p:cNvSpPr>
          <p:nvPr>
            <p:ph type="title"/>
          </p:nvPr>
        </p:nvSpPr>
        <p:spPr/>
        <p:txBody>
          <a:bodyPr/>
          <a:lstStyle/>
          <a:p>
            <a:r>
              <a:rPr lang="en-GB" dirty="0"/>
              <a:t>Welding technology described</a:t>
            </a:r>
          </a:p>
        </p:txBody>
      </p:sp>
      <p:sp>
        <p:nvSpPr>
          <p:cNvPr id="6" name="Rectangle 5">
            <a:extLst>
              <a:ext uri="{FF2B5EF4-FFF2-40B4-BE49-F238E27FC236}">
                <a16:creationId xmlns:a16="http://schemas.microsoft.com/office/drawing/2014/main" id="{05331839-8CC2-4D02-AE35-7C432ACE13A8}"/>
              </a:ext>
            </a:extLst>
          </p:cNvPr>
          <p:cNvSpPr/>
          <p:nvPr/>
        </p:nvSpPr>
        <p:spPr>
          <a:xfrm>
            <a:off x="2520950" y="1619984"/>
            <a:ext cx="5038725" cy="3573094"/>
          </a:xfrm>
          <a:prstGeom prst="rect">
            <a:avLst/>
          </a:prstGeom>
        </p:spPr>
        <p:txBody>
          <a:bodyPr>
            <a:spAutoFit/>
          </a:bodyPr>
          <a:lstStyle/>
          <a:p>
            <a:pPr>
              <a:lnSpc>
                <a:spcPct val="107000"/>
              </a:lnSpc>
              <a:spcAft>
                <a:spcPts val="600"/>
              </a:spcAft>
            </a:pPr>
            <a:r>
              <a:rPr lang="en-GB" dirty="0" err="1">
                <a:solidFill>
                  <a:srgbClr val="595959"/>
                </a:solidFill>
                <a:latin typeface="Arial" panose="020B0604020202020204" pitchFamily="34" charset="0"/>
                <a:ea typeface="Arial" panose="020B0604020202020204" pitchFamily="34" charset="0"/>
                <a:cs typeface="Times New Roman" panose="02020603050405020304" pitchFamily="18" charset="0"/>
              </a:rPr>
              <a:t>Mig</a:t>
            </a:r>
            <a:r>
              <a:rPr lang="en-GB" dirty="0">
                <a:solidFill>
                  <a:srgbClr val="595959"/>
                </a:solidFill>
                <a:latin typeface="Arial" panose="020B0604020202020204" pitchFamily="34" charset="0"/>
                <a:ea typeface="Arial" panose="020B0604020202020204" pitchFamily="34" charset="0"/>
                <a:cs typeface="Times New Roman" panose="02020603050405020304" pitchFamily="18" charset="0"/>
              </a:rPr>
              <a:t> </a:t>
            </a:r>
          </a:p>
          <a:p>
            <a:pPr>
              <a:lnSpc>
                <a:spcPct val="107000"/>
              </a:lnSpc>
              <a:spcAft>
                <a:spcPts val="600"/>
              </a:spcAft>
            </a:pPr>
            <a:r>
              <a:rPr lang="en-GB" dirty="0">
                <a:solidFill>
                  <a:srgbClr val="595959"/>
                </a:solidFill>
                <a:latin typeface="Arial" panose="020B0604020202020204" pitchFamily="34" charset="0"/>
                <a:ea typeface="Arial" panose="020B0604020202020204" pitchFamily="34" charset="0"/>
                <a:cs typeface="Times New Roman" panose="02020603050405020304" pitchFamily="18" charset="0"/>
              </a:rPr>
              <a:t>youtube.com/</a:t>
            </a:r>
            <a:r>
              <a:rPr lang="en-GB" dirty="0" err="1">
                <a:solidFill>
                  <a:srgbClr val="595959"/>
                </a:solidFill>
                <a:latin typeface="Arial" panose="020B0604020202020204" pitchFamily="34" charset="0"/>
                <a:ea typeface="Arial" panose="020B0604020202020204" pitchFamily="34" charset="0"/>
                <a:cs typeface="Times New Roman" panose="02020603050405020304" pitchFamily="18" charset="0"/>
              </a:rPr>
              <a:t>watch?v</a:t>
            </a:r>
            <a:r>
              <a:rPr lang="en-GB" dirty="0">
                <a:solidFill>
                  <a:srgbClr val="595959"/>
                </a:solidFill>
                <a:latin typeface="Arial" panose="020B0604020202020204" pitchFamily="34" charset="0"/>
                <a:ea typeface="Arial" panose="020B0604020202020204" pitchFamily="34" charset="0"/>
                <a:cs typeface="Times New Roman" panose="02020603050405020304" pitchFamily="18" charset="0"/>
              </a:rPr>
              <a:t>=twUAa5LWUvkTig </a:t>
            </a:r>
          </a:p>
          <a:p>
            <a:pPr>
              <a:lnSpc>
                <a:spcPct val="107000"/>
              </a:lnSpc>
              <a:spcAft>
                <a:spcPts val="600"/>
              </a:spcAft>
            </a:pPr>
            <a:r>
              <a:rPr lang="en-GB" dirty="0">
                <a:solidFill>
                  <a:srgbClr val="595959"/>
                </a:solidFill>
                <a:latin typeface="Arial" panose="020B0604020202020204" pitchFamily="34" charset="0"/>
                <a:ea typeface="Arial" panose="020B0604020202020204" pitchFamily="34" charset="0"/>
                <a:cs typeface="Times New Roman" panose="02020603050405020304" pitchFamily="18" charset="0"/>
              </a:rPr>
              <a:t>tig</a:t>
            </a:r>
          </a:p>
          <a:p>
            <a:pPr>
              <a:lnSpc>
                <a:spcPct val="107000"/>
              </a:lnSpc>
              <a:spcAft>
                <a:spcPts val="600"/>
              </a:spcAft>
            </a:pPr>
            <a:r>
              <a:rPr lang="en-GB" dirty="0">
                <a:solidFill>
                  <a:srgbClr val="595959"/>
                </a:solidFill>
                <a:latin typeface="Arial" panose="020B0604020202020204" pitchFamily="34" charset="0"/>
                <a:ea typeface="Arial" panose="020B0604020202020204" pitchFamily="34" charset="0"/>
                <a:cs typeface="Times New Roman" panose="02020603050405020304" pitchFamily="18" charset="0"/>
              </a:rPr>
              <a:t>https://www.youtube.com/watch?v=uO5pVLOAmD4</a:t>
            </a:r>
          </a:p>
          <a:p>
            <a:pPr>
              <a:lnSpc>
                <a:spcPct val="107000"/>
              </a:lnSpc>
              <a:spcAft>
                <a:spcPts val="600"/>
              </a:spcAft>
            </a:pPr>
            <a:r>
              <a:rPr lang="en-GB" dirty="0">
                <a:solidFill>
                  <a:srgbClr val="595959"/>
                </a:solidFill>
                <a:latin typeface="Arial" panose="020B0604020202020204" pitchFamily="34" charset="0"/>
                <a:ea typeface="Arial" panose="020B0604020202020204" pitchFamily="34" charset="0"/>
                <a:cs typeface="Times New Roman" panose="02020603050405020304" pitchFamily="18" charset="0"/>
              </a:rPr>
              <a:t> </a:t>
            </a:r>
          </a:p>
          <a:p>
            <a:pPr>
              <a:lnSpc>
                <a:spcPct val="107000"/>
              </a:lnSpc>
              <a:spcAft>
                <a:spcPts val="600"/>
              </a:spcAft>
            </a:pPr>
            <a:r>
              <a:rPr lang="en-GB" dirty="0">
                <a:solidFill>
                  <a:srgbClr val="595959"/>
                </a:solidFill>
                <a:latin typeface="Arial" panose="020B0604020202020204" pitchFamily="34" charset="0"/>
                <a:ea typeface="Arial" panose="020B0604020202020204" pitchFamily="34" charset="0"/>
                <a:cs typeface="Times New Roman" panose="02020603050405020304" pitchFamily="18" charset="0"/>
              </a:rPr>
              <a:t> </a:t>
            </a:r>
          </a:p>
          <a:p>
            <a:pPr>
              <a:lnSpc>
                <a:spcPct val="107000"/>
              </a:lnSpc>
              <a:spcAft>
                <a:spcPts val="600"/>
              </a:spcAft>
            </a:pPr>
            <a:r>
              <a:rPr lang="en-GB" dirty="0">
                <a:solidFill>
                  <a:srgbClr val="595959"/>
                </a:solidFill>
                <a:latin typeface="Arial" panose="020B0604020202020204" pitchFamily="34" charset="0"/>
                <a:ea typeface="Arial" panose="020B0604020202020204" pitchFamily="34" charset="0"/>
                <a:cs typeface="Times New Roman" panose="02020603050405020304" pitchFamily="18" charset="0"/>
              </a:rPr>
              <a:t>Flux core</a:t>
            </a:r>
          </a:p>
          <a:p>
            <a:pPr>
              <a:lnSpc>
                <a:spcPct val="107000"/>
              </a:lnSpc>
              <a:spcAft>
                <a:spcPts val="600"/>
              </a:spcAft>
            </a:pPr>
            <a:r>
              <a:rPr lang="en-GB" u="sng" dirty="0">
                <a:solidFill>
                  <a:srgbClr val="595959"/>
                </a:solidFill>
                <a:latin typeface="Arial" panose="020B0604020202020204" pitchFamily="34" charset="0"/>
                <a:ea typeface="Arial" panose="020B0604020202020204" pitchFamily="34" charset="0"/>
                <a:cs typeface="Times New Roman" panose="02020603050405020304" pitchFamily="18" charset="0"/>
                <a:hlinkClick r:id="rId3"/>
              </a:rPr>
              <a:t>https://www.youtube.com/watch?v=FEJDqJrZyOQ</a:t>
            </a:r>
            <a:endParaRPr lang="en-GB" dirty="0">
              <a:solidFill>
                <a:srgbClr val="595959"/>
              </a:solidFill>
              <a:latin typeface="Arial" panose="020B0604020202020204" pitchFamily="34" charset="0"/>
              <a:ea typeface="Arial" panose="020B0604020202020204" pitchFamily="34" charset="0"/>
              <a:cs typeface="Times New Roman" panose="02020603050405020304" pitchFamily="18" charset="0"/>
            </a:endParaRPr>
          </a:p>
        </p:txBody>
      </p:sp>
      <p:sp>
        <p:nvSpPr>
          <p:cNvPr id="9" name="Rectangle 8">
            <a:extLst>
              <a:ext uri="{FF2B5EF4-FFF2-40B4-BE49-F238E27FC236}">
                <a16:creationId xmlns:a16="http://schemas.microsoft.com/office/drawing/2014/main" id="{70FCA2A5-6A86-4C01-877D-5A9C5E9108A2}"/>
              </a:ext>
            </a:extLst>
          </p:cNvPr>
          <p:cNvSpPr/>
          <p:nvPr/>
        </p:nvSpPr>
        <p:spPr>
          <a:xfrm>
            <a:off x="4041637" y="6299264"/>
            <a:ext cx="5038725" cy="923330"/>
          </a:xfrm>
          <a:prstGeom prst="rect">
            <a:avLst/>
          </a:prstGeom>
        </p:spPr>
        <p:txBody>
          <a:bodyPr>
            <a:spAutoFit/>
          </a:bodyPr>
          <a:lstStyle/>
          <a:p>
            <a:r>
              <a:rPr lang="en-GB" dirty="0"/>
              <a:t>What welding do y9u see in this : https://www.youtube.com/watch?v=9wG0_GWbjIo</a:t>
            </a:r>
          </a:p>
        </p:txBody>
      </p:sp>
    </p:spTree>
    <p:extLst>
      <p:ext uri="{BB962C8B-B14F-4D97-AF65-F5344CB8AC3E}">
        <p14:creationId xmlns:p14="http://schemas.microsoft.com/office/powerpoint/2010/main" val="3614397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08D4A-F196-45FA-968D-80474BD4832E}"/>
              </a:ext>
            </a:extLst>
          </p:cNvPr>
          <p:cNvSpPr>
            <a:spLocks noGrp="1"/>
          </p:cNvSpPr>
          <p:nvPr>
            <p:ph type="title"/>
          </p:nvPr>
        </p:nvSpPr>
        <p:spPr/>
        <p:txBody>
          <a:bodyPr/>
          <a:lstStyle/>
          <a:p>
            <a:r>
              <a:rPr lang="en-GB" dirty="0"/>
              <a:t>Welding steel car bodies</a:t>
            </a:r>
          </a:p>
        </p:txBody>
      </p:sp>
      <p:sp>
        <p:nvSpPr>
          <p:cNvPr id="3" name="Rectangle 2">
            <a:extLst>
              <a:ext uri="{FF2B5EF4-FFF2-40B4-BE49-F238E27FC236}">
                <a16:creationId xmlns:a16="http://schemas.microsoft.com/office/drawing/2014/main" id="{F1B8E5DA-D23E-4997-A81A-CACCD520643B}"/>
              </a:ext>
            </a:extLst>
          </p:cNvPr>
          <p:cNvSpPr>
            <a:spLocks noChangeArrowheads="1"/>
          </p:cNvSpPr>
          <p:nvPr/>
        </p:nvSpPr>
        <p:spPr bwMode="auto">
          <a:xfrm>
            <a:off x="367748" y="1938131"/>
            <a:ext cx="100806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500" b="0" i="0" u="none" strike="noStrike" cap="none" normalizeH="0" baseline="0">
                <a:ln>
                  <a:noFill/>
                </a:ln>
                <a:solidFill>
                  <a:srgbClr val="595959"/>
                </a:solidFill>
                <a:effectLst/>
                <a:latin typeface="Arial" panose="020B0604020202020204" pitchFamily="34" charset="0"/>
                <a:ea typeface="Arial" panose="020B0604020202020204" pitchFamily="34" charset="0"/>
                <a:cs typeface="Times New Roman" panose="02020603050405020304" pitchFamily="18" charset="0"/>
              </a:rPr>
              <a:t>Spot weld : </a:t>
            </a:r>
            <a:endParaRPr kumimoji="0" lang="en-GB" altLang="en-US" sz="6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a:ln>
                <a:noFill/>
              </a:ln>
              <a:solidFill>
                <a:schemeClr val="tx1"/>
              </a:solidFill>
              <a:effectLst/>
              <a:latin typeface="Arial" panose="020B0604020202020204" pitchFamily="34" charset="0"/>
            </a:endParaRPr>
          </a:p>
        </p:txBody>
      </p:sp>
      <p:pic>
        <p:nvPicPr>
          <p:cNvPr id="10241" name="Picture 5">
            <a:extLst>
              <a:ext uri="{FF2B5EF4-FFF2-40B4-BE49-F238E27FC236}">
                <a16:creationId xmlns:a16="http://schemas.microsoft.com/office/drawing/2014/main" id="{06AC5608-931B-4C13-846D-0751571DFA0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7748" y="2395331"/>
            <a:ext cx="5737225" cy="3222625"/>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4EA0542D-E46C-43EA-A3D3-14B96AA08F85}"/>
              </a:ext>
            </a:extLst>
          </p:cNvPr>
          <p:cNvSpPr>
            <a:spLocks noChangeArrowheads="1"/>
          </p:cNvSpPr>
          <p:nvPr/>
        </p:nvSpPr>
        <p:spPr bwMode="auto">
          <a:xfrm>
            <a:off x="367748" y="5225541"/>
            <a:ext cx="3584636" cy="7848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500" b="0" i="0" u="none" strike="noStrike" cap="none" normalizeH="0" baseline="0" dirty="0">
              <a:ln>
                <a:noFill/>
              </a:ln>
              <a:solidFill>
                <a:srgbClr val="595959"/>
              </a:solidFill>
              <a:effectLst/>
              <a:latin typeface="Arial" panose="020B0604020202020204" pitchFamily="34" charset="0"/>
              <a:ea typeface="Arial" panose="020B060402020202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1500" dirty="0">
              <a:solidFill>
                <a:srgbClr val="595959"/>
              </a:solidFill>
              <a:latin typeface="Arial" panose="020B0604020202020204" pitchFamily="34" charset="0"/>
              <a:ea typeface="Arial" panose="020B060402020202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500" b="0" i="0" u="none" strike="noStrike" cap="none" normalizeH="0" baseline="0" dirty="0">
                <a:ln>
                  <a:noFill/>
                </a:ln>
                <a:solidFill>
                  <a:srgbClr val="595959"/>
                </a:solidFill>
                <a:effectLst/>
                <a:latin typeface="Arial" panose="020B0604020202020204" pitchFamily="34" charset="0"/>
                <a:ea typeface="Arial" panose="020B0604020202020204" pitchFamily="34" charset="0"/>
                <a:cs typeface="Times New Roman" panose="02020603050405020304" pitchFamily="18" charset="0"/>
              </a:rPr>
              <a:t>Why do car bodies always fall apart! </a:t>
            </a:r>
            <a:r>
              <a:rPr kumimoji="0" lang="en-GB" altLang="en-US" sz="1500" b="0" i="0" u="none" strike="noStrike" cap="none" normalizeH="0" baseline="0" dirty="0">
                <a:ln>
                  <a:noFill/>
                </a:ln>
                <a:solidFill>
                  <a:srgbClr val="595959"/>
                </a:solidFill>
                <a:effectLst/>
                <a:latin typeface="Arial" panose="020B0604020202020204" pitchFamily="34" charset="0"/>
                <a:ea typeface="Arial" panose="020B0604020202020204" pitchFamily="34" charset="0"/>
                <a:cs typeface="Times New Roman" panose="02020603050405020304" pitchFamily="18" charset="0"/>
                <a:sym typeface="Segoe UI Emoji" panose="020B0502040204020203" pitchFamily="34" charset="0"/>
              </a:rPr>
              <a:t>😊</a:t>
            </a: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5661016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08D4A-F196-45FA-968D-80474BD4832E}"/>
              </a:ext>
            </a:extLst>
          </p:cNvPr>
          <p:cNvSpPr>
            <a:spLocks noGrp="1"/>
          </p:cNvSpPr>
          <p:nvPr>
            <p:ph type="title"/>
          </p:nvPr>
        </p:nvSpPr>
        <p:spPr/>
        <p:txBody>
          <a:bodyPr/>
          <a:lstStyle/>
          <a:p>
            <a:r>
              <a:rPr lang="en-GB" dirty="0"/>
              <a:t>Classification of Welding processes</a:t>
            </a:r>
          </a:p>
        </p:txBody>
      </p:sp>
      <p:pic>
        <p:nvPicPr>
          <p:cNvPr id="6" name="Picture 5">
            <a:extLst>
              <a:ext uri="{FF2B5EF4-FFF2-40B4-BE49-F238E27FC236}">
                <a16:creationId xmlns:a16="http://schemas.microsoft.com/office/drawing/2014/main" id="{76EEE45A-B93A-4E11-943B-23743012F052}"/>
              </a:ext>
            </a:extLst>
          </p:cNvPr>
          <p:cNvPicPr/>
          <p:nvPr/>
        </p:nvPicPr>
        <p:blipFill>
          <a:blip r:embed="rId3">
            <a:extLst>
              <a:ext uri="{28A0092B-C50C-407E-A947-70E740481C1C}">
                <a14:useLocalDpi xmlns:a14="http://schemas.microsoft.com/office/drawing/2010/main" val="0"/>
              </a:ext>
            </a:extLst>
          </a:blip>
          <a:srcRect/>
          <a:stretch>
            <a:fillRect/>
          </a:stretch>
        </p:blipFill>
        <p:spPr bwMode="auto">
          <a:xfrm>
            <a:off x="2201862" y="1973897"/>
            <a:ext cx="5676900" cy="3611880"/>
          </a:xfrm>
          <a:prstGeom prst="rect">
            <a:avLst/>
          </a:prstGeom>
          <a:noFill/>
          <a:ln>
            <a:noFill/>
          </a:ln>
        </p:spPr>
      </p:pic>
    </p:spTree>
    <p:extLst>
      <p:ext uri="{BB962C8B-B14F-4D97-AF65-F5344CB8AC3E}">
        <p14:creationId xmlns:p14="http://schemas.microsoft.com/office/powerpoint/2010/main" val="8941240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08D4A-F196-45FA-968D-80474BD4832E}"/>
              </a:ext>
            </a:extLst>
          </p:cNvPr>
          <p:cNvSpPr>
            <a:spLocks noGrp="1"/>
          </p:cNvSpPr>
          <p:nvPr>
            <p:ph type="title"/>
          </p:nvPr>
        </p:nvSpPr>
        <p:spPr>
          <a:xfrm>
            <a:off x="341661" y="293248"/>
            <a:ext cx="9070920" cy="1261440"/>
          </a:xfrm>
        </p:spPr>
        <p:txBody>
          <a:bodyPr/>
          <a:lstStyle/>
          <a:p>
            <a:r>
              <a:rPr lang="en-GB" dirty="0"/>
              <a:t>Brazing and soldering</a:t>
            </a:r>
          </a:p>
        </p:txBody>
      </p:sp>
      <p:sp>
        <p:nvSpPr>
          <p:cNvPr id="3" name="TextBox 2">
            <a:extLst>
              <a:ext uri="{FF2B5EF4-FFF2-40B4-BE49-F238E27FC236}">
                <a16:creationId xmlns:a16="http://schemas.microsoft.com/office/drawing/2014/main" id="{6D188CFF-E504-4AEA-A260-DE65A4AF1709}"/>
              </a:ext>
            </a:extLst>
          </p:cNvPr>
          <p:cNvSpPr txBox="1"/>
          <p:nvPr/>
        </p:nvSpPr>
        <p:spPr>
          <a:xfrm>
            <a:off x="894522" y="1828800"/>
            <a:ext cx="5864087" cy="2862322"/>
          </a:xfrm>
          <a:prstGeom prst="rect">
            <a:avLst/>
          </a:prstGeom>
          <a:noFill/>
        </p:spPr>
        <p:txBody>
          <a:bodyPr wrap="square" rtlCol="0">
            <a:spAutoFit/>
          </a:bodyPr>
          <a:lstStyle/>
          <a:p>
            <a:r>
              <a:rPr lang="en-US" dirty="0"/>
              <a:t>Basically the same thing.  Idea is to use low melting point metal to glue two surfaces of high melting point metal together.</a:t>
            </a:r>
          </a:p>
          <a:p>
            <a:endParaRPr lang="en-US" dirty="0"/>
          </a:p>
          <a:p>
            <a:r>
              <a:rPr lang="en-US" dirty="0"/>
              <a:t>So You can braze steel with brass material,  You can braze copper or lead with solder.</a:t>
            </a:r>
          </a:p>
          <a:p>
            <a:endParaRPr lang="en-US" dirty="0"/>
          </a:p>
          <a:p>
            <a:r>
              <a:rPr lang="en-US" dirty="0"/>
              <a:t>Importance of capillary action : </a:t>
            </a:r>
          </a:p>
          <a:p>
            <a:endParaRPr lang="en-US" dirty="0"/>
          </a:p>
          <a:p>
            <a:endParaRPr lang="en-GB" dirty="0"/>
          </a:p>
        </p:txBody>
      </p:sp>
      <p:pic>
        <p:nvPicPr>
          <p:cNvPr id="37" name="Picture 36" descr="Branzing">
            <a:extLst>
              <a:ext uri="{FF2B5EF4-FFF2-40B4-BE49-F238E27FC236}">
                <a16:creationId xmlns:a16="http://schemas.microsoft.com/office/drawing/2014/main" id="{2375F554-9861-45D0-AB38-CD8F0666E1D0}"/>
              </a:ext>
            </a:extLst>
          </p:cNvPr>
          <p:cNvPicPr/>
          <p:nvPr/>
        </p:nvPicPr>
        <p:blipFill>
          <a:blip r:embed="rId2">
            <a:extLst>
              <a:ext uri="{28A0092B-C50C-407E-A947-70E740481C1C}">
                <a14:useLocalDpi xmlns:a14="http://schemas.microsoft.com/office/drawing/2010/main" val="0"/>
              </a:ext>
            </a:extLst>
          </a:blip>
          <a:srcRect/>
          <a:stretch>
            <a:fillRect/>
          </a:stretch>
        </p:blipFill>
        <p:spPr bwMode="auto">
          <a:xfrm>
            <a:off x="3826565" y="4457822"/>
            <a:ext cx="5731510" cy="2808605"/>
          </a:xfrm>
          <a:prstGeom prst="rect">
            <a:avLst/>
          </a:prstGeom>
          <a:noFill/>
          <a:ln>
            <a:noFill/>
          </a:ln>
        </p:spPr>
      </p:pic>
    </p:spTree>
    <p:extLst>
      <p:ext uri="{BB962C8B-B14F-4D97-AF65-F5344CB8AC3E}">
        <p14:creationId xmlns:p14="http://schemas.microsoft.com/office/powerpoint/2010/main" val="19679954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08D4A-F196-45FA-968D-80474BD4832E}"/>
              </a:ext>
            </a:extLst>
          </p:cNvPr>
          <p:cNvSpPr>
            <a:spLocks noGrp="1"/>
          </p:cNvSpPr>
          <p:nvPr>
            <p:ph type="title"/>
          </p:nvPr>
        </p:nvSpPr>
        <p:spPr>
          <a:xfrm>
            <a:off x="341661" y="293248"/>
            <a:ext cx="9070920" cy="1261440"/>
          </a:xfrm>
        </p:spPr>
        <p:txBody>
          <a:bodyPr/>
          <a:lstStyle/>
          <a:p>
            <a:r>
              <a:rPr lang="en-GB" dirty="0"/>
              <a:t>Brazing and soldering</a:t>
            </a:r>
          </a:p>
        </p:txBody>
      </p:sp>
      <p:sp>
        <p:nvSpPr>
          <p:cNvPr id="3" name="TextBox 2">
            <a:extLst>
              <a:ext uri="{FF2B5EF4-FFF2-40B4-BE49-F238E27FC236}">
                <a16:creationId xmlns:a16="http://schemas.microsoft.com/office/drawing/2014/main" id="{6D188CFF-E504-4AEA-A260-DE65A4AF1709}"/>
              </a:ext>
            </a:extLst>
          </p:cNvPr>
          <p:cNvSpPr txBox="1"/>
          <p:nvPr/>
        </p:nvSpPr>
        <p:spPr>
          <a:xfrm>
            <a:off x="198784" y="3627781"/>
            <a:ext cx="4611342" cy="2585323"/>
          </a:xfrm>
          <a:prstGeom prst="rect">
            <a:avLst/>
          </a:prstGeom>
          <a:noFill/>
        </p:spPr>
        <p:txBody>
          <a:bodyPr wrap="square" rtlCol="0">
            <a:spAutoFit/>
          </a:bodyPr>
          <a:lstStyle/>
          <a:p>
            <a:r>
              <a:rPr lang="en-US" dirty="0"/>
              <a:t>Now the hard bit  - fillet brazing</a:t>
            </a:r>
          </a:p>
          <a:p>
            <a:endParaRPr lang="en-US" dirty="0"/>
          </a:p>
          <a:p>
            <a:r>
              <a:rPr lang="en-US" dirty="0"/>
              <a:t>Video on brazing :  </a:t>
            </a:r>
            <a:r>
              <a:rPr lang="en-GB" u="sng" dirty="0">
                <a:hlinkClick r:id="rId2"/>
              </a:rPr>
              <a:t>https://youtu.be/uB54TQ2jQME</a:t>
            </a:r>
            <a:endParaRPr lang="en-GB" u="sng" dirty="0"/>
          </a:p>
          <a:p>
            <a:endParaRPr lang="en-GB" u="sng" dirty="0"/>
          </a:p>
          <a:p>
            <a:r>
              <a:rPr lang="en-GB" dirty="0"/>
              <a:t>Review : Why is a brazed bike frame better than a welded bike frame?</a:t>
            </a:r>
          </a:p>
          <a:p>
            <a:endParaRPr lang="en-US" dirty="0"/>
          </a:p>
          <a:p>
            <a:endParaRPr lang="en-GB" dirty="0"/>
          </a:p>
        </p:txBody>
      </p:sp>
      <p:pic>
        <p:nvPicPr>
          <p:cNvPr id="6" name="Picture 5">
            <a:extLst>
              <a:ext uri="{FF2B5EF4-FFF2-40B4-BE49-F238E27FC236}">
                <a16:creationId xmlns:a16="http://schemas.microsoft.com/office/drawing/2014/main" id="{8B1BB343-958F-4628-8D4E-382FA3F25775}"/>
              </a:ext>
            </a:extLst>
          </p:cNvPr>
          <p:cNvPicPr>
            <a:picLocks noChangeAspect="1"/>
          </p:cNvPicPr>
          <p:nvPr/>
        </p:nvPicPr>
        <p:blipFill>
          <a:blip r:embed="rId3"/>
          <a:stretch>
            <a:fillRect/>
          </a:stretch>
        </p:blipFill>
        <p:spPr>
          <a:xfrm>
            <a:off x="5270500" y="1623569"/>
            <a:ext cx="4810125" cy="4829175"/>
          </a:xfrm>
          <a:prstGeom prst="rect">
            <a:avLst/>
          </a:prstGeom>
        </p:spPr>
      </p:pic>
    </p:spTree>
    <p:extLst>
      <p:ext uri="{BB962C8B-B14F-4D97-AF65-F5344CB8AC3E}">
        <p14:creationId xmlns:p14="http://schemas.microsoft.com/office/powerpoint/2010/main" val="222075903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08D4A-F196-45FA-968D-80474BD4832E}"/>
              </a:ext>
            </a:extLst>
          </p:cNvPr>
          <p:cNvSpPr>
            <a:spLocks noGrp="1"/>
          </p:cNvSpPr>
          <p:nvPr>
            <p:ph type="title"/>
          </p:nvPr>
        </p:nvSpPr>
        <p:spPr>
          <a:xfrm>
            <a:off x="341661" y="293248"/>
            <a:ext cx="9070920" cy="1261440"/>
          </a:xfrm>
        </p:spPr>
        <p:txBody>
          <a:bodyPr/>
          <a:lstStyle/>
          <a:p>
            <a:r>
              <a:rPr lang="en-GB" dirty="0"/>
              <a:t>Brazing and soldering</a:t>
            </a:r>
          </a:p>
        </p:txBody>
      </p:sp>
      <p:sp>
        <p:nvSpPr>
          <p:cNvPr id="3" name="TextBox 2">
            <a:extLst>
              <a:ext uri="{FF2B5EF4-FFF2-40B4-BE49-F238E27FC236}">
                <a16:creationId xmlns:a16="http://schemas.microsoft.com/office/drawing/2014/main" id="{6D188CFF-E504-4AEA-A260-DE65A4AF1709}"/>
              </a:ext>
            </a:extLst>
          </p:cNvPr>
          <p:cNvSpPr txBox="1"/>
          <p:nvPr/>
        </p:nvSpPr>
        <p:spPr>
          <a:xfrm>
            <a:off x="341661" y="2176669"/>
            <a:ext cx="2723321" cy="923330"/>
          </a:xfrm>
          <a:prstGeom prst="rect">
            <a:avLst/>
          </a:prstGeom>
          <a:noFill/>
        </p:spPr>
        <p:txBody>
          <a:bodyPr wrap="square" rtlCol="0">
            <a:spAutoFit/>
          </a:bodyPr>
          <a:lstStyle/>
          <a:p>
            <a:r>
              <a:rPr lang="en-US" dirty="0"/>
              <a:t>Which do you prefer : </a:t>
            </a:r>
            <a:endParaRPr lang="en-GB" dirty="0"/>
          </a:p>
          <a:p>
            <a:endParaRPr lang="en-US" dirty="0"/>
          </a:p>
          <a:p>
            <a:endParaRPr lang="en-GB" dirty="0"/>
          </a:p>
        </p:txBody>
      </p:sp>
      <p:pic>
        <p:nvPicPr>
          <p:cNvPr id="16386" name="Picture 2" descr="2018 NAHBS: Best Lugged Frame and Best Fillet-Brazed Frame | RKP">
            <a:extLst>
              <a:ext uri="{FF2B5EF4-FFF2-40B4-BE49-F238E27FC236}">
                <a16:creationId xmlns:a16="http://schemas.microsoft.com/office/drawing/2014/main" id="{E5DB8233-EEE6-46FA-ABD4-4F97850E302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1661" y="3099999"/>
            <a:ext cx="5044591" cy="3783443"/>
          </a:xfrm>
          <a:prstGeom prst="rect">
            <a:avLst/>
          </a:prstGeom>
          <a:noFill/>
          <a:extLst>
            <a:ext uri="{909E8E84-426E-40DD-AFC4-6F175D3DCCD1}">
              <a14:hiddenFill xmlns:a14="http://schemas.microsoft.com/office/drawing/2010/main">
                <a:solidFill>
                  <a:srgbClr val="FFFFFF"/>
                </a:solidFill>
              </a14:hiddenFill>
            </a:ext>
          </a:extLst>
        </p:spPr>
      </p:pic>
      <p:pic>
        <p:nvPicPr>
          <p:cNvPr id="16388" name="Picture 4" descr="2018 NAHBS: Best Lugged Frame and Best Fillet-Brazed Frame | RKP">
            <a:extLst>
              <a:ext uri="{FF2B5EF4-FFF2-40B4-BE49-F238E27FC236}">
                <a16:creationId xmlns:a16="http://schemas.microsoft.com/office/drawing/2014/main" id="{21E9F6FB-1661-482C-A87D-69D1B831E74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36234" y="3004999"/>
            <a:ext cx="4281453" cy="32069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8545210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08D4A-F196-45FA-968D-80474BD4832E}"/>
              </a:ext>
            </a:extLst>
          </p:cNvPr>
          <p:cNvSpPr>
            <a:spLocks noGrp="1"/>
          </p:cNvSpPr>
          <p:nvPr>
            <p:ph type="title"/>
          </p:nvPr>
        </p:nvSpPr>
        <p:spPr>
          <a:xfrm>
            <a:off x="341661" y="293248"/>
            <a:ext cx="9070920" cy="1261440"/>
          </a:xfrm>
        </p:spPr>
        <p:txBody>
          <a:bodyPr/>
          <a:lstStyle/>
          <a:p>
            <a:r>
              <a:rPr lang="en-GB" dirty="0"/>
              <a:t>Bonding</a:t>
            </a:r>
          </a:p>
        </p:txBody>
      </p:sp>
      <p:sp>
        <p:nvSpPr>
          <p:cNvPr id="3" name="TextBox 2">
            <a:extLst>
              <a:ext uri="{FF2B5EF4-FFF2-40B4-BE49-F238E27FC236}">
                <a16:creationId xmlns:a16="http://schemas.microsoft.com/office/drawing/2014/main" id="{6D188CFF-E504-4AEA-A260-DE65A4AF1709}"/>
              </a:ext>
            </a:extLst>
          </p:cNvPr>
          <p:cNvSpPr txBox="1"/>
          <p:nvPr/>
        </p:nvSpPr>
        <p:spPr>
          <a:xfrm>
            <a:off x="341661" y="1554688"/>
            <a:ext cx="7550009" cy="3693319"/>
          </a:xfrm>
          <a:prstGeom prst="rect">
            <a:avLst/>
          </a:prstGeom>
          <a:noFill/>
        </p:spPr>
        <p:txBody>
          <a:bodyPr wrap="square" rtlCol="0">
            <a:spAutoFit/>
          </a:bodyPr>
          <a:lstStyle/>
          <a:p>
            <a:r>
              <a:rPr lang="en-US" dirty="0"/>
              <a:t>Watch the following video taking notes:</a:t>
            </a:r>
          </a:p>
          <a:p>
            <a:endParaRPr lang="en-US" dirty="0"/>
          </a:p>
          <a:p>
            <a:r>
              <a:rPr lang="en-US" dirty="0"/>
              <a:t>What are the Benefits of bonding over welding (and visa versa)</a:t>
            </a:r>
          </a:p>
          <a:p>
            <a:endParaRPr lang="en-US" dirty="0"/>
          </a:p>
          <a:p>
            <a:r>
              <a:rPr lang="en-US" dirty="0"/>
              <a:t>What are the challenges of bonding in the auto industry</a:t>
            </a:r>
          </a:p>
          <a:p>
            <a:endParaRPr lang="en-US" dirty="0"/>
          </a:p>
          <a:p>
            <a:r>
              <a:rPr lang="en-US" dirty="0"/>
              <a:t>Name 3 important applications of bonding</a:t>
            </a:r>
          </a:p>
          <a:p>
            <a:endParaRPr lang="en-US" dirty="0"/>
          </a:p>
          <a:p>
            <a:endParaRPr lang="en-US" dirty="0"/>
          </a:p>
          <a:p>
            <a:endParaRPr lang="en-US" dirty="0"/>
          </a:p>
          <a:p>
            <a:r>
              <a:rPr lang="en-US" dirty="0"/>
              <a:t> </a:t>
            </a:r>
            <a:endParaRPr lang="en-GB" dirty="0"/>
          </a:p>
          <a:p>
            <a:endParaRPr lang="en-US" dirty="0"/>
          </a:p>
          <a:p>
            <a:endParaRPr lang="en-GB" dirty="0"/>
          </a:p>
        </p:txBody>
      </p:sp>
      <p:sp>
        <p:nvSpPr>
          <p:cNvPr id="4" name="Rectangle 3">
            <a:extLst>
              <a:ext uri="{FF2B5EF4-FFF2-40B4-BE49-F238E27FC236}">
                <a16:creationId xmlns:a16="http://schemas.microsoft.com/office/drawing/2014/main" id="{6FF91E3A-6D60-4F58-AC3F-E6AD17C0B266}"/>
              </a:ext>
            </a:extLst>
          </p:cNvPr>
          <p:cNvSpPr/>
          <p:nvPr/>
        </p:nvSpPr>
        <p:spPr>
          <a:xfrm>
            <a:off x="1676124" y="4162351"/>
            <a:ext cx="5038725" cy="646331"/>
          </a:xfrm>
          <a:prstGeom prst="rect">
            <a:avLst/>
          </a:prstGeom>
        </p:spPr>
        <p:txBody>
          <a:bodyPr>
            <a:spAutoFit/>
          </a:bodyPr>
          <a:lstStyle/>
          <a:p>
            <a:r>
              <a:rPr lang="en-GB" dirty="0">
                <a:hlinkClick r:id="rId3"/>
              </a:rPr>
              <a:t>https://www.youtube.com/watch?v=-QFec7tM8Z8</a:t>
            </a:r>
            <a:r>
              <a:rPr lang="en-GB" dirty="0"/>
              <a:t> </a:t>
            </a:r>
          </a:p>
        </p:txBody>
      </p:sp>
    </p:spTree>
    <p:extLst>
      <p:ext uri="{BB962C8B-B14F-4D97-AF65-F5344CB8AC3E}">
        <p14:creationId xmlns:p14="http://schemas.microsoft.com/office/powerpoint/2010/main" val="375799016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08D4A-F196-45FA-968D-80474BD4832E}"/>
              </a:ext>
            </a:extLst>
          </p:cNvPr>
          <p:cNvSpPr>
            <a:spLocks noGrp="1"/>
          </p:cNvSpPr>
          <p:nvPr>
            <p:ph type="title"/>
          </p:nvPr>
        </p:nvSpPr>
        <p:spPr>
          <a:xfrm>
            <a:off x="341661" y="293248"/>
            <a:ext cx="9070920" cy="1261440"/>
          </a:xfrm>
        </p:spPr>
        <p:txBody>
          <a:bodyPr/>
          <a:lstStyle/>
          <a:p>
            <a:r>
              <a:rPr lang="en-GB" dirty="0"/>
              <a:t>Fastening</a:t>
            </a:r>
          </a:p>
        </p:txBody>
      </p:sp>
      <p:sp>
        <p:nvSpPr>
          <p:cNvPr id="3" name="TextBox 2">
            <a:extLst>
              <a:ext uri="{FF2B5EF4-FFF2-40B4-BE49-F238E27FC236}">
                <a16:creationId xmlns:a16="http://schemas.microsoft.com/office/drawing/2014/main" id="{6D188CFF-E504-4AEA-A260-DE65A4AF1709}"/>
              </a:ext>
            </a:extLst>
          </p:cNvPr>
          <p:cNvSpPr txBox="1"/>
          <p:nvPr/>
        </p:nvSpPr>
        <p:spPr>
          <a:xfrm>
            <a:off x="341661" y="1554688"/>
            <a:ext cx="7550009" cy="4524315"/>
          </a:xfrm>
          <a:prstGeom prst="rect">
            <a:avLst/>
          </a:prstGeom>
          <a:noFill/>
        </p:spPr>
        <p:txBody>
          <a:bodyPr wrap="square" rtlCol="0">
            <a:spAutoFit/>
          </a:bodyPr>
          <a:lstStyle/>
          <a:p>
            <a:r>
              <a:rPr lang="en-US" dirty="0"/>
              <a:t>Fastening pieces together can involve rivets, clips, nuts washers and bolts. </a:t>
            </a:r>
          </a:p>
          <a:p>
            <a:endParaRPr lang="en-US" dirty="0"/>
          </a:p>
          <a:p>
            <a:r>
              <a:rPr lang="en-US" dirty="0"/>
              <a:t>Notes : </a:t>
            </a:r>
          </a:p>
          <a:p>
            <a:pPr marL="342900" indent="-342900">
              <a:buAutoNum type="arabicParenR"/>
            </a:pPr>
            <a:r>
              <a:rPr lang="en-US" dirty="0"/>
              <a:t>Hot Rivets contract and tighten the joint</a:t>
            </a:r>
          </a:p>
          <a:p>
            <a:pPr marL="342900" indent="-342900">
              <a:buAutoNum type="arabicParenR"/>
            </a:pPr>
            <a:r>
              <a:rPr lang="en-US" dirty="0"/>
              <a:t>Ability to service and/or dismantle is an important consideration</a:t>
            </a:r>
          </a:p>
          <a:p>
            <a:pPr marL="342900" indent="-342900">
              <a:buAutoNum type="arabicParenR"/>
            </a:pPr>
            <a:r>
              <a:rPr lang="en-US" dirty="0"/>
              <a:t>Most fasteners require holes  and surface preparation</a:t>
            </a:r>
          </a:p>
          <a:p>
            <a:pPr marL="342900" indent="-342900">
              <a:buAutoNum type="arabicParenR"/>
            </a:pPr>
            <a:endParaRPr lang="en-US" dirty="0"/>
          </a:p>
          <a:p>
            <a:endParaRPr lang="en-US" dirty="0"/>
          </a:p>
          <a:p>
            <a:endParaRPr lang="en-US" dirty="0"/>
          </a:p>
          <a:p>
            <a:r>
              <a:rPr lang="en-US" dirty="0"/>
              <a:t>https://youtu.be/ENjniKz5XAM</a:t>
            </a:r>
          </a:p>
          <a:p>
            <a:endParaRPr lang="en-US" dirty="0"/>
          </a:p>
          <a:p>
            <a:endParaRPr lang="en-US" dirty="0"/>
          </a:p>
          <a:p>
            <a:r>
              <a:rPr lang="en-US" dirty="0"/>
              <a:t> </a:t>
            </a:r>
            <a:endParaRPr lang="en-GB" dirty="0"/>
          </a:p>
          <a:p>
            <a:endParaRPr lang="en-US" dirty="0"/>
          </a:p>
          <a:p>
            <a:endParaRPr lang="en-GB" dirty="0"/>
          </a:p>
        </p:txBody>
      </p:sp>
    </p:spTree>
    <p:extLst>
      <p:ext uri="{BB962C8B-B14F-4D97-AF65-F5344CB8AC3E}">
        <p14:creationId xmlns:p14="http://schemas.microsoft.com/office/powerpoint/2010/main" val="168987019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35BB1-32B4-42BB-AC93-E653DD5CB003}"/>
              </a:ext>
            </a:extLst>
          </p:cNvPr>
          <p:cNvSpPr>
            <a:spLocks noGrp="1"/>
          </p:cNvSpPr>
          <p:nvPr>
            <p:ph type="title"/>
          </p:nvPr>
        </p:nvSpPr>
        <p:spPr/>
        <p:txBody>
          <a:bodyPr/>
          <a:lstStyle/>
          <a:p>
            <a:r>
              <a:rPr lang="en-US" dirty="0"/>
              <a:t>Summary</a:t>
            </a:r>
            <a:endParaRPr lang="en-GB" dirty="0"/>
          </a:p>
        </p:txBody>
      </p:sp>
      <p:sp>
        <p:nvSpPr>
          <p:cNvPr id="4" name="TextBox 3">
            <a:extLst>
              <a:ext uri="{FF2B5EF4-FFF2-40B4-BE49-F238E27FC236}">
                <a16:creationId xmlns:a16="http://schemas.microsoft.com/office/drawing/2014/main" id="{A1482680-6D58-45E2-A884-3121B02136A3}"/>
              </a:ext>
            </a:extLst>
          </p:cNvPr>
          <p:cNvSpPr txBox="1"/>
          <p:nvPr/>
        </p:nvSpPr>
        <p:spPr>
          <a:xfrm>
            <a:off x="424542" y="1371601"/>
            <a:ext cx="9449254" cy="4524315"/>
          </a:xfrm>
          <a:prstGeom prst="rect">
            <a:avLst/>
          </a:prstGeom>
          <a:noFill/>
        </p:spPr>
        <p:txBody>
          <a:bodyPr wrap="square" rtlCol="0">
            <a:spAutoFit/>
          </a:bodyPr>
          <a:lstStyle/>
          <a:p>
            <a:pPr marL="342900" indent="-342900">
              <a:buAutoNum type="arabicParenR"/>
            </a:pPr>
            <a:endParaRPr lang="en-US" sz="2000" dirty="0"/>
          </a:p>
          <a:p>
            <a:pPr marL="342900" indent="-342900">
              <a:buAutoNum type="arabicParenR"/>
            </a:pPr>
            <a:r>
              <a:rPr lang="en-US" sz="2000" dirty="0"/>
              <a:t>We have looked at 4 joining methods – Welding, Brazing/Soldering, Bonding/ Fastening</a:t>
            </a:r>
          </a:p>
          <a:p>
            <a:pPr marL="342900" indent="-342900">
              <a:buAutoNum type="arabicParenR"/>
            </a:pPr>
            <a:r>
              <a:rPr lang="en-US" sz="2000" dirty="0"/>
              <a:t>The suitability of joining method depends on budget, Materials being joined, shapes being joined.  All have hidden costs.</a:t>
            </a:r>
          </a:p>
          <a:p>
            <a:pPr marL="342900" indent="-342900">
              <a:buAutoNum type="arabicParenR"/>
            </a:pPr>
            <a:r>
              <a:rPr lang="en-US" sz="2000" dirty="0"/>
              <a:t>Welded joints in particular can adversely affect the performance of a design – particularly under fatigue.  Heat treatment can ameliorate this</a:t>
            </a:r>
          </a:p>
          <a:p>
            <a:r>
              <a:rPr lang="en-US" sz="2000" dirty="0"/>
              <a:t>4) Bonding technology is improving very quickly and may replace traditional joining methods in the next couple </a:t>
            </a:r>
            <a:r>
              <a:rPr lang="en-US" sz="2000"/>
              <a:t>of decades.  </a:t>
            </a:r>
            <a:endParaRPr lang="en-US" sz="2000" dirty="0"/>
          </a:p>
          <a:p>
            <a:endParaRPr lang="en-US" dirty="0"/>
          </a:p>
          <a:p>
            <a:endParaRPr lang="en-US" dirty="0"/>
          </a:p>
          <a:p>
            <a:pPr marL="342900" indent="-342900">
              <a:buAutoNum type="arabicParenR"/>
            </a:pPr>
            <a:endParaRPr lang="en-US" dirty="0"/>
          </a:p>
          <a:p>
            <a:endParaRPr lang="en-US" dirty="0"/>
          </a:p>
          <a:p>
            <a:endParaRPr lang="en-US" dirty="0"/>
          </a:p>
          <a:p>
            <a:r>
              <a:rPr lang="en-US" dirty="0"/>
              <a:t> </a:t>
            </a:r>
            <a:endParaRPr lang="en-GB" dirty="0"/>
          </a:p>
        </p:txBody>
      </p:sp>
    </p:spTree>
    <p:extLst>
      <p:ext uri="{BB962C8B-B14F-4D97-AF65-F5344CB8AC3E}">
        <p14:creationId xmlns:p14="http://schemas.microsoft.com/office/powerpoint/2010/main" val="196217933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6DB06-F0D7-479B-A8E5-E9657A27FCD1}"/>
              </a:ext>
            </a:extLst>
          </p:cNvPr>
          <p:cNvSpPr>
            <a:spLocks noGrp="1"/>
          </p:cNvSpPr>
          <p:nvPr>
            <p:ph type="title"/>
          </p:nvPr>
        </p:nvSpPr>
        <p:spPr/>
        <p:txBody>
          <a:bodyPr/>
          <a:lstStyle/>
          <a:p>
            <a:r>
              <a:rPr lang="en-US" dirty="0"/>
              <a:t>Reading and videos</a:t>
            </a:r>
            <a:endParaRPr lang="en-GB" dirty="0"/>
          </a:p>
        </p:txBody>
      </p:sp>
      <p:sp>
        <p:nvSpPr>
          <p:cNvPr id="9" name="Rectangle 8">
            <a:extLst>
              <a:ext uri="{FF2B5EF4-FFF2-40B4-BE49-F238E27FC236}">
                <a16:creationId xmlns:a16="http://schemas.microsoft.com/office/drawing/2014/main" id="{FC9CF286-69C3-4685-B26A-A51E432DE37D}"/>
              </a:ext>
            </a:extLst>
          </p:cNvPr>
          <p:cNvSpPr/>
          <p:nvPr/>
        </p:nvSpPr>
        <p:spPr>
          <a:xfrm>
            <a:off x="423793" y="1731260"/>
            <a:ext cx="5038725" cy="3416320"/>
          </a:xfrm>
          <a:prstGeom prst="rect">
            <a:avLst/>
          </a:prstGeom>
        </p:spPr>
        <p:txBody>
          <a:bodyPr>
            <a:spAutoFit/>
          </a:bodyPr>
          <a:lstStyle/>
          <a:p>
            <a:r>
              <a:rPr lang="en-GB" dirty="0">
                <a:hlinkClick r:id="rId2"/>
              </a:rPr>
              <a:t>https://www.youtube.com/watch?v=-QFec7tM8Z8</a:t>
            </a:r>
            <a:r>
              <a:rPr lang="en-GB" dirty="0"/>
              <a:t> start at 5m</a:t>
            </a:r>
          </a:p>
          <a:p>
            <a:endParaRPr lang="en-GB" dirty="0"/>
          </a:p>
          <a:p>
            <a:endParaRPr lang="en-GB" dirty="0"/>
          </a:p>
          <a:p>
            <a:r>
              <a:rPr lang="en-GB" dirty="0"/>
              <a:t> </a:t>
            </a:r>
          </a:p>
          <a:p>
            <a:r>
              <a:rPr lang="en-GB" dirty="0"/>
              <a:t>Reading : </a:t>
            </a:r>
            <a:r>
              <a:rPr lang="en-GB" u="sng" dirty="0">
                <a:hlinkClick r:id="rId3"/>
              </a:rPr>
              <a:t>https://www.welderdestiny.com/post-weld-heat-treatment.html#:~:text=%20The%20typical%20post%20weld%20heat%20treatments%20are,normalizing%20PWHT.%20The%20reason%20being%20that...%20More%20</a:t>
            </a:r>
            <a:endParaRPr lang="en-GB" dirty="0"/>
          </a:p>
          <a:p>
            <a:endParaRPr lang="en-GB" dirty="0"/>
          </a:p>
        </p:txBody>
      </p:sp>
      <p:sp>
        <p:nvSpPr>
          <p:cNvPr id="10" name="Rectangle 9">
            <a:extLst>
              <a:ext uri="{FF2B5EF4-FFF2-40B4-BE49-F238E27FC236}">
                <a16:creationId xmlns:a16="http://schemas.microsoft.com/office/drawing/2014/main" id="{AFA2B729-B3DF-4ACE-8174-FF84FDB2464A}"/>
              </a:ext>
            </a:extLst>
          </p:cNvPr>
          <p:cNvSpPr/>
          <p:nvPr/>
        </p:nvSpPr>
        <p:spPr>
          <a:xfrm>
            <a:off x="5671654" y="3119390"/>
            <a:ext cx="5038725" cy="923330"/>
          </a:xfrm>
          <a:prstGeom prst="rect">
            <a:avLst/>
          </a:prstGeom>
        </p:spPr>
        <p:txBody>
          <a:bodyPr>
            <a:spAutoFit/>
          </a:bodyPr>
          <a:lstStyle/>
          <a:p>
            <a:r>
              <a:rPr lang="en-GB" dirty="0"/>
              <a:t>https://forums.roadbikereview.com/bikes-frames-forks/lugged-vs-tig-welded-steel-vs-fillet-brazed-29441.html</a:t>
            </a:r>
          </a:p>
        </p:txBody>
      </p:sp>
      <p:sp>
        <p:nvSpPr>
          <p:cNvPr id="11" name="Rectangle 10">
            <a:extLst>
              <a:ext uri="{FF2B5EF4-FFF2-40B4-BE49-F238E27FC236}">
                <a16:creationId xmlns:a16="http://schemas.microsoft.com/office/drawing/2014/main" id="{86C98F8C-A5ED-473B-AADD-3CF44421825A}"/>
              </a:ext>
            </a:extLst>
          </p:cNvPr>
          <p:cNvSpPr/>
          <p:nvPr/>
        </p:nvSpPr>
        <p:spPr>
          <a:xfrm>
            <a:off x="4946098" y="5283291"/>
            <a:ext cx="5038725" cy="923330"/>
          </a:xfrm>
          <a:prstGeom prst="rect">
            <a:avLst/>
          </a:prstGeom>
        </p:spPr>
        <p:txBody>
          <a:bodyPr>
            <a:spAutoFit/>
          </a:bodyPr>
          <a:lstStyle/>
          <a:p>
            <a:r>
              <a:rPr lang="en-GB" dirty="0"/>
              <a:t>https://cyclingtips.com/2019/02/masterclass-lugs-and-lugged-framebuilding-with-llewellyn-custom-bicycles/</a:t>
            </a:r>
          </a:p>
        </p:txBody>
      </p:sp>
    </p:spTree>
    <p:extLst>
      <p:ext uri="{BB962C8B-B14F-4D97-AF65-F5344CB8AC3E}">
        <p14:creationId xmlns:p14="http://schemas.microsoft.com/office/powerpoint/2010/main" val="35324273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38930</TotalTime>
  <Words>1243</Words>
  <Application>Microsoft Office PowerPoint</Application>
  <PresentationFormat>Custom</PresentationFormat>
  <Paragraphs>163</Paragraphs>
  <Slides>24</Slides>
  <Notes>14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Arial</vt:lpstr>
      <vt:lpstr>Symbol</vt:lpstr>
      <vt:lpstr>Times New Roman</vt:lpstr>
      <vt:lpstr>Wingdings</vt:lpstr>
      <vt:lpstr>Office Theme</vt:lpstr>
      <vt:lpstr>Joining Warmup</vt:lpstr>
      <vt:lpstr>Welding and joining: </vt:lpstr>
      <vt:lpstr>Why Join:</vt:lpstr>
      <vt:lpstr>Why Join:</vt:lpstr>
      <vt:lpstr>Why Join</vt:lpstr>
      <vt:lpstr>4 types of joining</vt:lpstr>
      <vt:lpstr>Welding</vt:lpstr>
      <vt:lpstr>Welding terminology</vt:lpstr>
      <vt:lpstr>Welding</vt:lpstr>
      <vt:lpstr>Welding -Residual stresses</vt:lpstr>
      <vt:lpstr>Welding –Hydrogen cracking</vt:lpstr>
      <vt:lpstr>Improving weld quality by heat treatment</vt:lpstr>
      <vt:lpstr>Classification of Welding processes</vt:lpstr>
      <vt:lpstr>Welding technology described</vt:lpstr>
      <vt:lpstr>Welding technology described</vt:lpstr>
      <vt:lpstr>Welding steel car bodies</vt:lpstr>
      <vt:lpstr>Classification of Welding processes</vt:lpstr>
      <vt:lpstr>Brazing and soldering</vt:lpstr>
      <vt:lpstr>Brazing and soldering</vt:lpstr>
      <vt:lpstr>Brazing and soldering</vt:lpstr>
      <vt:lpstr>Bonding</vt:lpstr>
      <vt:lpstr>Fastening</vt:lpstr>
      <vt:lpstr>Summary</vt:lpstr>
      <vt:lpstr>Reading and videos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chris</dc:creator>
  <dc:description/>
  <cp:lastModifiedBy>Chris</cp:lastModifiedBy>
  <cp:revision>314</cp:revision>
  <dcterms:modified xsi:type="dcterms:W3CDTF">2020-11-12T17:39:26Z</dcterms:modified>
  <dc:language>en-US</dc:languag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ppVersion">
    <vt:lpwstr>16.0000</vt:lpwstr>
  </property>
  <property fmtid="{D5CDD505-2E9C-101B-9397-08002B2CF9AE}" pid="3" name="HiddenSlides">
    <vt:i4>0</vt:i4>
  </property>
  <property fmtid="{D5CDD505-2E9C-101B-9397-08002B2CF9AE}" pid="4" name="HyperlinksChanged">
    <vt:bool>false</vt:bool>
  </property>
  <property fmtid="{D5CDD505-2E9C-101B-9397-08002B2CF9AE}" pid="5" name="LinksUpToDate">
    <vt:bool>false</vt:bool>
  </property>
  <property fmtid="{D5CDD505-2E9C-101B-9397-08002B2CF9AE}" pid="6" name="MMClips">
    <vt:i4>0</vt:i4>
  </property>
  <property fmtid="{D5CDD505-2E9C-101B-9397-08002B2CF9AE}" pid="7" name="Notes">
    <vt:i4>4</vt:i4>
  </property>
  <property fmtid="{D5CDD505-2E9C-101B-9397-08002B2CF9AE}" pid="8" name="PresentationFormat">
    <vt:lpwstr>Custom</vt:lpwstr>
  </property>
  <property fmtid="{D5CDD505-2E9C-101B-9397-08002B2CF9AE}" pid="9" name="ScaleCrop">
    <vt:bool>false</vt:bool>
  </property>
  <property fmtid="{D5CDD505-2E9C-101B-9397-08002B2CF9AE}" pid="10" name="ShareDoc">
    <vt:bool>false</vt:bool>
  </property>
  <property fmtid="{D5CDD505-2E9C-101B-9397-08002B2CF9AE}" pid="11" name="Slides">
    <vt:i4>26</vt:i4>
  </property>
</Properties>
</file>