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2" r:id="rId4"/>
    <p:sldId id="281" r:id="rId5"/>
    <p:sldId id="321" r:id="rId6"/>
    <p:sldId id="286" r:id="rId7"/>
    <p:sldId id="287" r:id="rId8"/>
    <p:sldId id="283" r:id="rId9"/>
    <p:sldId id="282" r:id="rId10"/>
    <p:sldId id="320" r:id="rId11"/>
    <p:sldId id="322" r:id="rId12"/>
    <p:sldId id="306" r:id="rId13"/>
    <p:sldId id="258" r:id="rId14"/>
    <p:sldId id="308" r:id="rId15"/>
    <p:sldId id="304" r:id="rId16"/>
    <p:sldId id="328" r:id="rId17"/>
    <p:sldId id="326" r:id="rId18"/>
    <p:sldId id="329" r:id="rId19"/>
    <p:sldId id="325" r:id="rId20"/>
    <p:sldId id="284" r:id="rId21"/>
    <p:sldId id="285" r:id="rId22"/>
    <p:sldId id="330" r:id="rId23"/>
    <p:sldId id="33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D350C-79ED-197A-FAC5-A2FE52EA01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898DA14-AEFB-F3B9-504B-82B4845C5B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2EE694-9C62-626C-AFDC-C79A4CDA4475}"/>
              </a:ext>
            </a:extLst>
          </p:cNvPr>
          <p:cNvSpPr>
            <a:spLocks noGrp="1"/>
          </p:cNvSpPr>
          <p:nvPr>
            <p:ph type="dt" sz="half" idx="10"/>
          </p:nvPr>
        </p:nvSpPr>
        <p:spPr/>
        <p:txBody>
          <a:bodyPr/>
          <a:lstStyle/>
          <a:p>
            <a:fld id="{947A6530-D4BF-4FBE-AE7A-8E31EB95BA10}" type="datetimeFigureOut">
              <a:rPr lang="en-GB" smtClean="0"/>
              <a:t>11/10/2023</a:t>
            </a:fld>
            <a:endParaRPr lang="en-GB" dirty="0"/>
          </a:p>
        </p:txBody>
      </p:sp>
      <p:sp>
        <p:nvSpPr>
          <p:cNvPr id="5" name="Footer Placeholder 4">
            <a:extLst>
              <a:ext uri="{FF2B5EF4-FFF2-40B4-BE49-F238E27FC236}">
                <a16:creationId xmlns:a16="http://schemas.microsoft.com/office/drawing/2014/main" id="{D99B2808-6297-0C01-7013-662E82C6243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6C39D48-0169-7373-74D8-8B644CA92FAF}"/>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1630103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829E3-B00C-959B-1C4F-FF1F9A7A79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124845-449E-912F-80F3-DC1879A8AA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06636D-C6E1-0293-0FB1-F93114AF5B4A}"/>
              </a:ext>
            </a:extLst>
          </p:cNvPr>
          <p:cNvSpPr>
            <a:spLocks noGrp="1"/>
          </p:cNvSpPr>
          <p:nvPr>
            <p:ph type="dt" sz="half" idx="10"/>
          </p:nvPr>
        </p:nvSpPr>
        <p:spPr/>
        <p:txBody>
          <a:bodyPr/>
          <a:lstStyle/>
          <a:p>
            <a:fld id="{947A6530-D4BF-4FBE-AE7A-8E31EB95BA10}" type="datetimeFigureOut">
              <a:rPr lang="en-GB" smtClean="0"/>
              <a:t>11/10/2023</a:t>
            </a:fld>
            <a:endParaRPr lang="en-GB" dirty="0"/>
          </a:p>
        </p:txBody>
      </p:sp>
      <p:sp>
        <p:nvSpPr>
          <p:cNvPr id="5" name="Footer Placeholder 4">
            <a:extLst>
              <a:ext uri="{FF2B5EF4-FFF2-40B4-BE49-F238E27FC236}">
                <a16:creationId xmlns:a16="http://schemas.microsoft.com/office/drawing/2014/main" id="{DF863329-909C-00E6-79D3-47D625DB145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2C74A0D-C6C5-840E-CC90-708B7BCD7E54}"/>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3092027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CDA87-A9E9-57E9-3AF6-4AC9718419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77DF83-D0CE-1A35-37E8-90ACC66022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8D631E-1074-ED0C-A4A3-8A629DDD6D91}"/>
              </a:ext>
            </a:extLst>
          </p:cNvPr>
          <p:cNvSpPr>
            <a:spLocks noGrp="1"/>
          </p:cNvSpPr>
          <p:nvPr>
            <p:ph type="dt" sz="half" idx="10"/>
          </p:nvPr>
        </p:nvSpPr>
        <p:spPr/>
        <p:txBody>
          <a:bodyPr/>
          <a:lstStyle/>
          <a:p>
            <a:fld id="{947A6530-D4BF-4FBE-AE7A-8E31EB95BA10}" type="datetimeFigureOut">
              <a:rPr lang="en-GB" smtClean="0"/>
              <a:t>11/10/2023</a:t>
            </a:fld>
            <a:endParaRPr lang="en-GB" dirty="0"/>
          </a:p>
        </p:txBody>
      </p:sp>
      <p:sp>
        <p:nvSpPr>
          <p:cNvPr id="5" name="Footer Placeholder 4">
            <a:extLst>
              <a:ext uri="{FF2B5EF4-FFF2-40B4-BE49-F238E27FC236}">
                <a16:creationId xmlns:a16="http://schemas.microsoft.com/office/drawing/2014/main" id="{4D15C93E-A505-5C1A-E96D-EA76FFA830C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75F587A-B70F-DA66-EED1-36A9F4879E40}"/>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4219408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2DDE4-036A-F3C5-9AAD-99ADA804ED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B0F372-05BE-B8AC-FA32-6A69F896BB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1562F9-982E-DD87-DBEA-C1A5EED4CF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46A80B-141D-7F0C-8D1F-FBD8FB8B42AD}"/>
              </a:ext>
            </a:extLst>
          </p:cNvPr>
          <p:cNvSpPr>
            <a:spLocks noGrp="1"/>
          </p:cNvSpPr>
          <p:nvPr>
            <p:ph type="dt" sz="half" idx="10"/>
          </p:nvPr>
        </p:nvSpPr>
        <p:spPr/>
        <p:txBody>
          <a:bodyPr/>
          <a:lstStyle/>
          <a:p>
            <a:fld id="{947A6530-D4BF-4FBE-AE7A-8E31EB95BA10}" type="datetimeFigureOut">
              <a:rPr lang="en-GB" smtClean="0"/>
              <a:t>11/10/2023</a:t>
            </a:fld>
            <a:endParaRPr lang="en-GB" dirty="0"/>
          </a:p>
        </p:txBody>
      </p:sp>
      <p:sp>
        <p:nvSpPr>
          <p:cNvPr id="6" name="Footer Placeholder 5">
            <a:extLst>
              <a:ext uri="{FF2B5EF4-FFF2-40B4-BE49-F238E27FC236}">
                <a16:creationId xmlns:a16="http://schemas.microsoft.com/office/drawing/2014/main" id="{94FC28B4-5B3B-C69B-8B7D-B83328F5FEC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1263840-6A95-3F32-374E-B528C2F8D740}"/>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1580090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72E8F-C645-06A0-8A76-8A13F2EB56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4A3251-BD94-0A68-7B5C-28A4EDB0C8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B84DF1-637D-1D1B-9F62-FA66672D7D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B04E12-B6EB-7535-7076-418B967D67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D5C00F-EF16-B39A-1E9B-82914B0952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8868B9C-34D9-21F0-B9C2-4401CC32FC7B}"/>
              </a:ext>
            </a:extLst>
          </p:cNvPr>
          <p:cNvSpPr>
            <a:spLocks noGrp="1"/>
          </p:cNvSpPr>
          <p:nvPr>
            <p:ph type="dt" sz="half" idx="10"/>
          </p:nvPr>
        </p:nvSpPr>
        <p:spPr/>
        <p:txBody>
          <a:bodyPr/>
          <a:lstStyle/>
          <a:p>
            <a:fld id="{947A6530-D4BF-4FBE-AE7A-8E31EB95BA10}" type="datetimeFigureOut">
              <a:rPr lang="en-GB" smtClean="0"/>
              <a:t>11/10/2023</a:t>
            </a:fld>
            <a:endParaRPr lang="en-GB" dirty="0"/>
          </a:p>
        </p:txBody>
      </p:sp>
      <p:sp>
        <p:nvSpPr>
          <p:cNvPr id="8" name="Footer Placeholder 7">
            <a:extLst>
              <a:ext uri="{FF2B5EF4-FFF2-40B4-BE49-F238E27FC236}">
                <a16:creationId xmlns:a16="http://schemas.microsoft.com/office/drawing/2014/main" id="{832E5E00-F640-328E-5DCD-EBFC27F10D9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018388A-DEAE-BB88-D43F-C32DFBD2DB5F}"/>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291537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45E43-41E7-9435-1A54-58A3AC0297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DB6008-3721-C4EC-5651-FC3E21306748}"/>
              </a:ext>
            </a:extLst>
          </p:cNvPr>
          <p:cNvSpPr>
            <a:spLocks noGrp="1"/>
          </p:cNvSpPr>
          <p:nvPr>
            <p:ph type="dt" sz="half" idx="10"/>
          </p:nvPr>
        </p:nvSpPr>
        <p:spPr/>
        <p:txBody>
          <a:bodyPr/>
          <a:lstStyle/>
          <a:p>
            <a:fld id="{947A6530-D4BF-4FBE-AE7A-8E31EB95BA10}" type="datetimeFigureOut">
              <a:rPr lang="en-GB" smtClean="0"/>
              <a:t>11/10/2023</a:t>
            </a:fld>
            <a:endParaRPr lang="en-GB" dirty="0"/>
          </a:p>
        </p:txBody>
      </p:sp>
      <p:sp>
        <p:nvSpPr>
          <p:cNvPr id="4" name="Footer Placeholder 3">
            <a:extLst>
              <a:ext uri="{FF2B5EF4-FFF2-40B4-BE49-F238E27FC236}">
                <a16:creationId xmlns:a16="http://schemas.microsoft.com/office/drawing/2014/main" id="{0AD9C3CE-EF30-A20F-6DD6-72A67E21D06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F81DACDE-AD44-2F74-F095-5AA685B12BD2}"/>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4070490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C434C9-651B-C15D-779C-6B62DED067B5}"/>
              </a:ext>
            </a:extLst>
          </p:cNvPr>
          <p:cNvSpPr>
            <a:spLocks noGrp="1"/>
          </p:cNvSpPr>
          <p:nvPr>
            <p:ph type="dt" sz="half" idx="10"/>
          </p:nvPr>
        </p:nvSpPr>
        <p:spPr/>
        <p:txBody>
          <a:bodyPr/>
          <a:lstStyle/>
          <a:p>
            <a:fld id="{947A6530-D4BF-4FBE-AE7A-8E31EB95BA10}" type="datetimeFigureOut">
              <a:rPr lang="en-GB" smtClean="0"/>
              <a:t>11/10/2023</a:t>
            </a:fld>
            <a:endParaRPr lang="en-GB" dirty="0"/>
          </a:p>
        </p:txBody>
      </p:sp>
      <p:sp>
        <p:nvSpPr>
          <p:cNvPr id="3" name="Footer Placeholder 2">
            <a:extLst>
              <a:ext uri="{FF2B5EF4-FFF2-40B4-BE49-F238E27FC236}">
                <a16:creationId xmlns:a16="http://schemas.microsoft.com/office/drawing/2014/main" id="{EDBAD8A7-7011-F9D5-AA9D-F6F62938696C}"/>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1F97E8C2-8C19-CAAD-65A8-A8CE40C4EBB1}"/>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672851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95E92-10FD-0A4C-9E20-3CDB2AD142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1A661B-17A8-9E64-787D-514BA3BD8E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CB97DE-308E-4299-1AB0-7F17013204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55E1DF-0215-2A2D-B3CF-75A891B3B795}"/>
              </a:ext>
            </a:extLst>
          </p:cNvPr>
          <p:cNvSpPr>
            <a:spLocks noGrp="1"/>
          </p:cNvSpPr>
          <p:nvPr>
            <p:ph type="dt" sz="half" idx="10"/>
          </p:nvPr>
        </p:nvSpPr>
        <p:spPr/>
        <p:txBody>
          <a:bodyPr/>
          <a:lstStyle/>
          <a:p>
            <a:fld id="{947A6530-D4BF-4FBE-AE7A-8E31EB95BA10}" type="datetimeFigureOut">
              <a:rPr lang="en-GB" smtClean="0"/>
              <a:t>11/10/2023</a:t>
            </a:fld>
            <a:endParaRPr lang="en-GB" dirty="0"/>
          </a:p>
        </p:txBody>
      </p:sp>
      <p:sp>
        <p:nvSpPr>
          <p:cNvPr id="6" name="Footer Placeholder 5">
            <a:extLst>
              <a:ext uri="{FF2B5EF4-FFF2-40B4-BE49-F238E27FC236}">
                <a16:creationId xmlns:a16="http://schemas.microsoft.com/office/drawing/2014/main" id="{D1FFA1F4-CD77-9EAA-4369-EE4C3A8E3EA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0F4B7DB-029C-DD58-7CF0-6C2F9FEE8946}"/>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3021847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C2AC4-1996-5BD9-DD08-E51586CCF0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14CFBD-FF96-1C66-0D93-0C685AA8D3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B5665C0-FA6B-65CE-FDE3-1825455B00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06FB9E-CB02-68C7-025E-D033FBC50156}"/>
              </a:ext>
            </a:extLst>
          </p:cNvPr>
          <p:cNvSpPr>
            <a:spLocks noGrp="1"/>
          </p:cNvSpPr>
          <p:nvPr>
            <p:ph type="dt" sz="half" idx="10"/>
          </p:nvPr>
        </p:nvSpPr>
        <p:spPr/>
        <p:txBody>
          <a:bodyPr/>
          <a:lstStyle/>
          <a:p>
            <a:fld id="{947A6530-D4BF-4FBE-AE7A-8E31EB95BA10}" type="datetimeFigureOut">
              <a:rPr lang="en-GB" smtClean="0"/>
              <a:t>11/10/2023</a:t>
            </a:fld>
            <a:endParaRPr lang="en-GB" dirty="0"/>
          </a:p>
        </p:txBody>
      </p:sp>
      <p:sp>
        <p:nvSpPr>
          <p:cNvPr id="6" name="Footer Placeholder 5">
            <a:extLst>
              <a:ext uri="{FF2B5EF4-FFF2-40B4-BE49-F238E27FC236}">
                <a16:creationId xmlns:a16="http://schemas.microsoft.com/office/drawing/2014/main" id="{74C9ED35-4198-CCF1-C16B-59AE89AF73D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AD3B81D-37DA-DF32-C376-4054578C060D}"/>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2264898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DD53F-DFC7-3DC1-2A13-09F75734D5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99FCF8-2BC6-30C0-327D-13A78E8E4B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A1DA13-1FBD-C3F4-2776-119C59C6B450}"/>
              </a:ext>
            </a:extLst>
          </p:cNvPr>
          <p:cNvSpPr>
            <a:spLocks noGrp="1"/>
          </p:cNvSpPr>
          <p:nvPr>
            <p:ph type="dt" sz="half" idx="10"/>
          </p:nvPr>
        </p:nvSpPr>
        <p:spPr/>
        <p:txBody>
          <a:bodyPr/>
          <a:lstStyle/>
          <a:p>
            <a:fld id="{947A6530-D4BF-4FBE-AE7A-8E31EB95BA10}" type="datetimeFigureOut">
              <a:rPr lang="en-GB" smtClean="0"/>
              <a:t>11/10/2023</a:t>
            </a:fld>
            <a:endParaRPr lang="en-GB" dirty="0"/>
          </a:p>
        </p:txBody>
      </p:sp>
      <p:sp>
        <p:nvSpPr>
          <p:cNvPr id="5" name="Footer Placeholder 4">
            <a:extLst>
              <a:ext uri="{FF2B5EF4-FFF2-40B4-BE49-F238E27FC236}">
                <a16:creationId xmlns:a16="http://schemas.microsoft.com/office/drawing/2014/main" id="{5ACED51E-D085-A26E-6079-956573958FB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90F9B2E-E275-20A9-5A6F-1B5AABB4FD08}"/>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3998470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029AEA-899E-4641-13D7-3B8E424724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69CAD7-4EE3-F6E7-8165-EFA2A49286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89BFC-5361-C0D7-1DB0-6F6B6BC5FCF7}"/>
              </a:ext>
            </a:extLst>
          </p:cNvPr>
          <p:cNvSpPr>
            <a:spLocks noGrp="1"/>
          </p:cNvSpPr>
          <p:nvPr>
            <p:ph type="dt" sz="half" idx="10"/>
          </p:nvPr>
        </p:nvSpPr>
        <p:spPr/>
        <p:txBody>
          <a:bodyPr/>
          <a:lstStyle/>
          <a:p>
            <a:fld id="{947A6530-D4BF-4FBE-AE7A-8E31EB95BA10}" type="datetimeFigureOut">
              <a:rPr lang="en-GB" smtClean="0"/>
              <a:t>11/10/2023</a:t>
            </a:fld>
            <a:endParaRPr lang="en-GB" dirty="0"/>
          </a:p>
        </p:txBody>
      </p:sp>
      <p:sp>
        <p:nvSpPr>
          <p:cNvPr id="5" name="Footer Placeholder 4">
            <a:extLst>
              <a:ext uri="{FF2B5EF4-FFF2-40B4-BE49-F238E27FC236}">
                <a16:creationId xmlns:a16="http://schemas.microsoft.com/office/drawing/2014/main" id="{0C29317C-C98B-0D9C-A104-41DC773F4BA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8D7D3BB-53EA-2603-5A9D-45A430198C60}"/>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3756770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FABB79-8A62-CA00-F25E-E623B7A26C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F320D0-D78E-E723-4875-9AAA76BC3B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09FC33-6FA6-C603-7BA6-7B6DCC21D3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7A6530-D4BF-4FBE-AE7A-8E31EB95BA10}" type="datetimeFigureOut">
              <a:rPr lang="en-GB" smtClean="0"/>
              <a:t>11/10/2023</a:t>
            </a:fld>
            <a:endParaRPr lang="en-GB" dirty="0"/>
          </a:p>
        </p:txBody>
      </p:sp>
      <p:sp>
        <p:nvSpPr>
          <p:cNvPr id="5" name="Footer Placeholder 4">
            <a:extLst>
              <a:ext uri="{FF2B5EF4-FFF2-40B4-BE49-F238E27FC236}">
                <a16:creationId xmlns:a16="http://schemas.microsoft.com/office/drawing/2014/main" id="{8387D6C5-7F17-7184-C0AF-77A53420F0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C1172AE6-69EC-5882-9B5D-CAE7887B3F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0DACB0-6289-49B1-B94C-A2C8A8132C29}" type="slidenum">
              <a:rPr lang="en-GB" smtClean="0"/>
              <a:t>‹#›</a:t>
            </a:fld>
            <a:endParaRPr lang="en-GB" dirty="0"/>
          </a:p>
        </p:txBody>
      </p:sp>
    </p:spTree>
    <p:extLst>
      <p:ext uri="{BB962C8B-B14F-4D97-AF65-F5344CB8AC3E}">
        <p14:creationId xmlns:p14="http://schemas.microsoft.com/office/powerpoint/2010/main" val="27017724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abbreviations.yourdictionary.com/what-does-fomo-mean-abbreviation-explained"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mpsonline.org.uk/" TargetMode="External"/><Relationship Id="rId2" Type="http://schemas.openxmlformats.org/officeDocument/2006/relationships/hyperlink" Target="https://stats.oecd.org/glossary/detail.asp?ID=1600" TargetMode="External"/><Relationship Id="rId1" Type="http://schemas.openxmlformats.org/officeDocument/2006/relationships/slideLayout" Target="../slideLayouts/slideLayout2.xml"/><Relationship Id="rId6" Type="http://schemas.openxmlformats.org/officeDocument/2006/relationships/hyperlink" Target="https://www.plm.automation.siemens.com/global/en/our-story/glossary/what-is-a-master-production-schedule-mps/100233" TargetMode="External"/><Relationship Id="rId5" Type="http://schemas.openxmlformats.org/officeDocument/2006/relationships/hyperlink" Target="https://www.sciencedirect.com/science/article/pii/S2211467X21000900" TargetMode="External"/><Relationship Id="rId4" Type="http://schemas.openxmlformats.org/officeDocument/2006/relationships/hyperlink" Target="https://dma.org.uk/research/mps-what-marketers-say"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linkedin.com/in/steve-griffiths-69a0859/" TargetMode="External"/><Relationship Id="rId2" Type="http://schemas.openxmlformats.org/officeDocument/2006/relationships/hyperlink" Target="https://www.eventbrite.co.uk/e/true-connectors-lunch-meet-up-secret-bar-kitchen-swansea-tickets-705960335367?aff=ebdssbdestsearch&amp;keep_tld=1"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99designs.co.uk/blog/tips/personal-brandin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83722" y="1825067"/>
            <a:ext cx="11122090" cy="2732003"/>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000" dirty="0"/>
            </a:br>
            <a:br>
              <a:rPr lang="en-GB" sz="4000" dirty="0"/>
            </a:br>
            <a:br>
              <a:rPr lang="en-GB" sz="4000" dirty="0"/>
            </a:br>
            <a:br>
              <a:rPr lang="en-GB" sz="4000" dirty="0"/>
            </a:br>
            <a:r>
              <a:rPr lang="en-GB" sz="4000" b="1"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Visions for the Future </a:t>
            </a:r>
            <a:r>
              <a:rPr lang="en-GB" sz="31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a:t>
            </a:r>
            <a:r>
              <a:rPr lang="en-GB" sz="3100" b="1" kern="0" dirty="0">
                <a:effectLst/>
                <a:latin typeface="Arial" panose="020B0604020202020204" pitchFamily="34" charset="0"/>
                <a:ea typeface="Times New Roman" panose="02020603050405020304" pitchFamily="18" charset="0"/>
              </a:rPr>
              <a:t>LCDB7008</a:t>
            </a:r>
            <a:br>
              <a:rPr lang="en-GB" sz="40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br>
            <a:r>
              <a:rPr lang="en-GB" sz="40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Theoretical Perspectives on Management </a:t>
            </a:r>
            <a:br>
              <a:rPr lang="en-GB" sz="40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br>
            <a:r>
              <a:rPr lang="en-GB" sz="4000" b="1" dirty="0"/>
              <a:t> (DBA Programme)</a:t>
            </a:r>
            <a:br>
              <a:rPr lang="en-GB" sz="4000" b="1" dirty="0"/>
            </a:br>
            <a:br>
              <a:rPr lang="en-GB" sz="4400" b="1" dirty="0"/>
            </a:br>
            <a:r>
              <a:rPr lang="en-GB" sz="4400" b="1" dirty="0"/>
              <a:t>Lecture 1: First thoughts and orientation.</a:t>
            </a: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966651" y="5120640"/>
            <a:ext cx="10659292" cy="1471749"/>
          </a:xfrm>
        </p:spPr>
        <p:txBody>
          <a:bodyPr>
            <a:normAutofit fontScale="77500" lnSpcReduction="20000"/>
          </a:bodyPr>
          <a:lstStyle/>
          <a:p>
            <a:pPr algn="l"/>
            <a:r>
              <a:rPr lang="en-GB" sz="4700" b="1" i="1" dirty="0"/>
              <a:t>Lecturer: Steve Griffiths     </a:t>
            </a:r>
            <a:r>
              <a:rPr lang="en-GB" sz="4400" dirty="0"/>
              <a:t>11 October 2023 </a:t>
            </a:r>
          </a:p>
          <a:p>
            <a:pPr algn="l"/>
            <a:r>
              <a:rPr lang="en-GB" sz="9000" dirty="0">
                <a:latin typeface="Aldhabi" panose="020B0604020202020204" pitchFamily="2" charset="-78"/>
                <a:cs typeface="Aldhabi" panose="020B0604020202020204" pitchFamily="2" charset="-78"/>
              </a:rPr>
              <a:t>Welcome. Let’s survive the module!</a:t>
            </a:r>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46718" y="606489"/>
            <a:ext cx="4359094" cy="1471749"/>
          </a:xfrm>
          <a:prstGeom prst="rect">
            <a:avLst/>
          </a:prstGeom>
          <a:noFill/>
          <a:ln>
            <a:noFill/>
          </a:ln>
        </p:spPr>
      </p:pic>
    </p:spTree>
    <p:extLst>
      <p:ext uri="{BB962C8B-B14F-4D97-AF65-F5344CB8AC3E}">
        <p14:creationId xmlns:p14="http://schemas.microsoft.com/office/powerpoint/2010/main" val="3704749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A3CBF-CB32-2D2F-FCAC-4179214D6D46}"/>
              </a:ext>
            </a:extLst>
          </p:cNvPr>
          <p:cNvSpPr>
            <a:spLocks noGrp="1"/>
          </p:cNvSpPr>
          <p:nvPr>
            <p:ph type="title"/>
          </p:nvPr>
        </p:nvSpPr>
        <p:spPr/>
        <p:txBody>
          <a:bodyPr/>
          <a:lstStyle/>
          <a:p>
            <a:r>
              <a:rPr lang="en-GB" dirty="0"/>
              <a:t>Initial questions and comments</a:t>
            </a:r>
          </a:p>
        </p:txBody>
      </p:sp>
      <p:sp>
        <p:nvSpPr>
          <p:cNvPr id="3" name="Content Placeholder 2">
            <a:extLst>
              <a:ext uri="{FF2B5EF4-FFF2-40B4-BE49-F238E27FC236}">
                <a16:creationId xmlns:a16="http://schemas.microsoft.com/office/drawing/2014/main" id="{42A74E91-7127-DB32-E027-526653D6DEE6}"/>
              </a:ext>
            </a:extLst>
          </p:cNvPr>
          <p:cNvSpPr>
            <a:spLocks noGrp="1"/>
          </p:cNvSpPr>
          <p:nvPr>
            <p:ph idx="1"/>
          </p:nvPr>
        </p:nvSpPr>
        <p:spPr/>
        <p:txBody>
          <a:bodyPr/>
          <a:lstStyle/>
          <a:p>
            <a:r>
              <a:rPr lang="en-GB" dirty="0"/>
              <a:t>Please call me Steve. I will ask you what you wish to be known as.</a:t>
            </a:r>
          </a:p>
          <a:p>
            <a:r>
              <a:rPr lang="en-GB" dirty="0"/>
              <a:t>Who am I?</a:t>
            </a:r>
          </a:p>
          <a:p>
            <a:r>
              <a:rPr lang="en-GB" dirty="0"/>
              <a:t>What is the assessment that you must</a:t>
            </a:r>
          </a:p>
          <a:p>
            <a:pPr marL="0" indent="0">
              <a:buNone/>
            </a:pPr>
            <a:r>
              <a:rPr lang="en-GB" dirty="0"/>
              <a:t> complete to progress from this module? </a:t>
            </a:r>
          </a:p>
          <a:p>
            <a:pPr marL="0" indent="0">
              <a:buNone/>
            </a:pPr>
            <a:r>
              <a:rPr lang="en-GB" sz="1600" dirty="0"/>
              <a:t>(See the full document on the student portal)</a:t>
            </a:r>
          </a:p>
          <a:p>
            <a:r>
              <a:rPr lang="en-GB" dirty="0"/>
              <a:t>How will the next few sessions be </a:t>
            </a:r>
          </a:p>
          <a:p>
            <a:pPr marL="0" indent="0">
              <a:buNone/>
            </a:pPr>
            <a:r>
              <a:rPr lang="en-GB" dirty="0"/>
              <a:t>managed? </a:t>
            </a:r>
            <a:r>
              <a:rPr lang="en-GB" sz="1600" dirty="0"/>
              <a:t>(See the Scheme of Work)</a:t>
            </a:r>
          </a:p>
        </p:txBody>
      </p:sp>
      <p:pic>
        <p:nvPicPr>
          <p:cNvPr id="4" name="Picture 3" descr="A picture containing text, person&#10;&#10;Description automatically generated">
            <a:extLst>
              <a:ext uri="{FF2B5EF4-FFF2-40B4-BE49-F238E27FC236}">
                <a16:creationId xmlns:a16="http://schemas.microsoft.com/office/drawing/2014/main" id="{1DD2999E-C686-DEFE-9267-38C3B74406E5}"/>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16140" y="2533650"/>
            <a:ext cx="4655820" cy="4076700"/>
          </a:xfrm>
          <a:prstGeom prst="rect">
            <a:avLst/>
          </a:prstGeom>
          <a:noFill/>
          <a:ln>
            <a:noFill/>
          </a:ln>
        </p:spPr>
      </p:pic>
    </p:spTree>
    <p:extLst>
      <p:ext uri="{BB962C8B-B14F-4D97-AF65-F5344CB8AC3E}">
        <p14:creationId xmlns:p14="http://schemas.microsoft.com/office/powerpoint/2010/main" val="262495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ext, person&#10;&#10;Description automatically generated">
            <a:extLst>
              <a:ext uri="{FF2B5EF4-FFF2-40B4-BE49-F238E27FC236}">
                <a16:creationId xmlns:a16="http://schemas.microsoft.com/office/drawing/2014/main" id="{18D40B30-79FA-6944-ABDE-261C891B9643}"/>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00301" y="-1247775"/>
            <a:ext cx="15344775" cy="8001000"/>
          </a:xfrm>
          <a:prstGeom prst="rect">
            <a:avLst/>
          </a:prstGeom>
          <a:noFill/>
          <a:ln>
            <a:noFill/>
          </a:ln>
        </p:spPr>
      </p:pic>
    </p:spTree>
    <p:extLst>
      <p:ext uri="{BB962C8B-B14F-4D97-AF65-F5344CB8AC3E}">
        <p14:creationId xmlns:p14="http://schemas.microsoft.com/office/powerpoint/2010/main" val="688795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EAD82-55FB-00F0-410E-FF7A1EE2A867}"/>
              </a:ext>
            </a:extLst>
          </p:cNvPr>
          <p:cNvSpPr>
            <a:spLocks noGrp="1"/>
          </p:cNvSpPr>
          <p:nvPr>
            <p:ph type="title"/>
          </p:nvPr>
        </p:nvSpPr>
        <p:spPr>
          <a:xfrm>
            <a:off x="838200" y="-130629"/>
            <a:ext cx="10515600" cy="1821317"/>
          </a:xfrm>
        </p:spPr>
        <p:txBody>
          <a:bodyPr/>
          <a:lstStyle/>
          <a:p>
            <a:r>
              <a:rPr lang="en-GB" b="1" dirty="0"/>
              <a:t>Who are you?</a:t>
            </a:r>
          </a:p>
        </p:txBody>
      </p:sp>
      <p:sp>
        <p:nvSpPr>
          <p:cNvPr id="3" name="Content Placeholder 2">
            <a:extLst>
              <a:ext uri="{FF2B5EF4-FFF2-40B4-BE49-F238E27FC236}">
                <a16:creationId xmlns:a16="http://schemas.microsoft.com/office/drawing/2014/main" id="{79FA2FD8-05DF-CD4C-8DF6-B16281F44B79}"/>
              </a:ext>
            </a:extLst>
          </p:cNvPr>
          <p:cNvSpPr>
            <a:spLocks noGrp="1"/>
          </p:cNvSpPr>
          <p:nvPr>
            <p:ph idx="1"/>
          </p:nvPr>
        </p:nvSpPr>
        <p:spPr>
          <a:xfrm>
            <a:off x="550506" y="1296955"/>
            <a:ext cx="11430000" cy="4833257"/>
          </a:xfrm>
        </p:spPr>
        <p:txBody>
          <a:bodyPr>
            <a:normAutofit/>
          </a:bodyPr>
          <a:lstStyle/>
          <a:p>
            <a:pPr marL="514350" indent="-514350">
              <a:buFont typeface="+mj-lt"/>
              <a:buAutoNum type="arabicPeriod"/>
            </a:pPr>
            <a:r>
              <a:rPr lang="en-GB" dirty="0"/>
              <a:t>Favoured name?</a:t>
            </a:r>
          </a:p>
          <a:p>
            <a:pPr marL="514350" indent="-514350">
              <a:buFont typeface="+mj-lt"/>
              <a:buAutoNum type="arabicPeriod"/>
            </a:pPr>
            <a:r>
              <a:rPr lang="en-GB" dirty="0"/>
              <a:t>Which country do you come from?</a:t>
            </a:r>
          </a:p>
          <a:p>
            <a:pPr marL="514350" indent="-514350">
              <a:buFont typeface="+mj-lt"/>
              <a:buAutoNum type="arabicPeriod"/>
            </a:pPr>
            <a:r>
              <a:rPr lang="en-GB" dirty="0"/>
              <a:t>Past studies?</a:t>
            </a:r>
          </a:p>
          <a:p>
            <a:pPr marL="514350" indent="-514350">
              <a:buFont typeface="+mj-lt"/>
              <a:buAutoNum type="arabicPeriod"/>
            </a:pPr>
            <a:r>
              <a:rPr lang="en-GB" dirty="0"/>
              <a:t>Personal interests?</a:t>
            </a:r>
          </a:p>
          <a:p>
            <a:endParaRPr lang="en-GB" dirty="0"/>
          </a:p>
          <a:p>
            <a:pPr marL="0" indent="0">
              <a:buNone/>
            </a:pPr>
            <a:r>
              <a:rPr lang="en-GB" b="1" dirty="0"/>
              <a:t>WILL YOU TELL THE TRUTH?</a:t>
            </a:r>
          </a:p>
          <a:p>
            <a:pPr marL="0" indent="0">
              <a:buNone/>
            </a:pPr>
            <a:endParaRPr lang="en-GB" b="1" dirty="0"/>
          </a:p>
          <a:p>
            <a:pPr marL="0" indent="0">
              <a:buNone/>
            </a:pPr>
            <a:r>
              <a:rPr lang="en-GB" b="1" dirty="0"/>
              <a:t>AUTHENTICITY WILL BE PART OF THIS MODULE.</a:t>
            </a:r>
          </a:p>
          <a:p>
            <a:pPr marL="0" indent="0">
              <a:buNone/>
            </a:pPr>
            <a:r>
              <a:rPr lang="en-GB" b="1" dirty="0"/>
              <a:t>“Once you can fake sincerity, you are made”.</a:t>
            </a:r>
          </a:p>
          <a:p>
            <a:endParaRPr lang="en-GB" dirty="0"/>
          </a:p>
          <a:p>
            <a:endParaRPr lang="en-GB" dirty="0"/>
          </a:p>
        </p:txBody>
      </p:sp>
    </p:spTree>
    <p:extLst>
      <p:ext uri="{BB962C8B-B14F-4D97-AF65-F5344CB8AC3E}">
        <p14:creationId xmlns:p14="http://schemas.microsoft.com/office/powerpoint/2010/main" val="3270881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734E9-3A2E-5744-CAC5-1B5F088E4892}"/>
              </a:ext>
            </a:extLst>
          </p:cNvPr>
          <p:cNvSpPr>
            <a:spLocks noGrp="1"/>
          </p:cNvSpPr>
          <p:nvPr>
            <p:ph type="title"/>
          </p:nvPr>
        </p:nvSpPr>
        <p:spPr/>
        <p:txBody>
          <a:bodyPr/>
          <a:lstStyle/>
          <a:p>
            <a:r>
              <a:rPr lang="en-GB" b="1" dirty="0"/>
              <a:t>Worries/concerns?</a:t>
            </a:r>
          </a:p>
        </p:txBody>
      </p:sp>
      <p:sp>
        <p:nvSpPr>
          <p:cNvPr id="3" name="Content Placeholder 2">
            <a:extLst>
              <a:ext uri="{FF2B5EF4-FFF2-40B4-BE49-F238E27FC236}">
                <a16:creationId xmlns:a16="http://schemas.microsoft.com/office/drawing/2014/main" id="{54C98F0C-ADC3-2211-F1F6-00855CB52C8C}"/>
              </a:ext>
            </a:extLst>
          </p:cNvPr>
          <p:cNvSpPr>
            <a:spLocks noGrp="1"/>
          </p:cNvSpPr>
          <p:nvPr>
            <p:ph idx="1"/>
          </p:nvPr>
        </p:nvSpPr>
        <p:spPr/>
        <p:txBody>
          <a:bodyPr>
            <a:normAutofit/>
          </a:bodyPr>
          <a:lstStyle/>
          <a:p>
            <a:pPr>
              <a:lnSpc>
                <a:spcPct val="107000"/>
              </a:lnSpc>
              <a:spcAft>
                <a:spcPts val="800"/>
              </a:spcAft>
            </a:pPr>
            <a:r>
              <a:rPr lang="en-GB" sz="2400" b="1" kern="100" dirty="0">
                <a:effectLst/>
                <a:latin typeface="Arial" panose="020B0604020202020204" pitchFamily="34" charset="0"/>
                <a:ea typeface="Calibri" panose="020F0502020204030204" pitchFamily="34" charset="0"/>
                <a:cs typeface="Times New Roman" panose="02020603050405020304" pitchFamily="18" charset="0"/>
              </a:rPr>
              <a:t>We all have strengths and weaknesses.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kern="100" dirty="0">
                <a:effectLst/>
                <a:latin typeface="Arial" panose="020B0604020202020204" pitchFamily="34" charset="0"/>
                <a:ea typeface="Calibri" panose="020F0502020204030204" pitchFamily="34" charset="0"/>
                <a:cs typeface="Times New Roman" panose="02020603050405020304" pitchFamily="18" charset="0"/>
              </a:rPr>
              <a:t>We all have questions that need answers.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kern="100" dirty="0">
                <a:effectLst/>
                <a:latin typeface="Arial" panose="020B0604020202020204" pitchFamily="34" charset="0"/>
                <a:ea typeface="Calibri" panose="020F0502020204030204" pitchFamily="34" charset="0"/>
                <a:cs typeface="Times New Roman" panose="02020603050405020304" pitchFamily="18" charset="0"/>
              </a:rPr>
              <a:t>We all need to take responsibility for our own learning.</a:t>
            </a:r>
          </a:p>
          <a:p>
            <a:pPr>
              <a:lnSpc>
                <a:spcPct val="107000"/>
              </a:lnSpc>
              <a:spcAft>
                <a:spcPts val="800"/>
              </a:spcAft>
            </a:pPr>
            <a:r>
              <a:rPr lang="en-GB" sz="2400" b="1" kern="100" dirty="0">
                <a:latin typeface="Arial" panose="020B0604020202020204" pitchFamily="34" charset="0"/>
                <a:ea typeface="Calibri" panose="020F0502020204030204" pitchFamily="34" charset="0"/>
                <a:cs typeface="Times New Roman" panose="02020603050405020304" pitchFamily="18" charset="0"/>
              </a:rPr>
              <a:t>You often have the solution in your hands.</a:t>
            </a:r>
          </a:p>
          <a:p>
            <a:pPr>
              <a:lnSpc>
                <a:spcPct val="107000"/>
              </a:lnSpc>
              <a:spcAft>
                <a:spcPts val="800"/>
              </a:spcAft>
            </a:pPr>
            <a:r>
              <a:rPr lang="en-GB" sz="2400" b="1" kern="100" dirty="0">
                <a:latin typeface="Arial" panose="020B0604020202020204" pitchFamily="34" charset="0"/>
                <a:ea typeface="Calibri" panose="020F0502020204030204" pitchFamily="34" charset="0"/>
                <a:cs typeface="Times New Roman" panose="02020603050405020304" pitchFamily="18" charset="0"/>
              </a:rPr>
              <a:t>Use your classmates as a resource. They can use you in the same way.</a:t>
            </a:r>
          </a:p>
          <a:p>
            <a:pPr marL="0" indent="0">
              <a:lnSpc>
                <a:spcPct val="107000"/>
              </a:lnSpc>
              <a:spcAft>
                <a:spcPts val="800"/>
              </a:spcAft>
              <a:buNone/>
            </a:pPr>
            <a:r>
              <a:rPr lang="en-GB" sz="2400" b="1" kern="100" dirty="0">
                <a:effectLst/>
                <a:latin typeface="Arial" panose="020B0604020202020204" pitchFamily="34" charset="0"/>
                <a:ea typeface="Calibri" panose="020F0502020204030204" pitchFamily="34" charset="0"/>
                <a:cs typeface="Times New Roman" panose="02020603050405020304" pitchFamily="18" charset="0"/>
              </a:rPr>
              <a:t>Ask for help!</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22331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2293B-098C-B9B2-351C-4CCCBB75C4BD}"/>
              </a:ext>
            </a:extLst>
          </p:cNvPr>
          <p:cNvSpPr>
            <a:spLocks noGrp="1"/>
          </p:cNvSpPr>
          <p:nvPr>
            <p:ph type="title"/>
          </p:nvPr>
        </p:nvSpPr>
        <p:spPr>
          <a:xfrm>
            <a:off x="838200" y="-361949"/>
            <a:ext cx="10515600" cy="2052638"/>
          </a:xfrm>
        </p:spPr>
        <p:txBody>
          <a:bodyPr/>
          <a:lstStyle/>
          <a:p>
            <a:r>
              <a:rPr lang="en-GB" dirty="0"/>
              <a:t>Who am I? Steve Griffiths: Lecturer.</a:t>
            </a:r>
          </a:p>
        </p:txBody>
      </p:sp>
      <p:pic>
        <p:nvPicPr>
          <p:cNvPr id="4" name="Content Placeholder 3" descr="A group of people posing for a photo&#10;&#10;Description automatically generated">
            <a:extLst>
              <a:ext uri="{FF2B5EF4-FFF2-40B4-BE49-F238E27FC236}">
                <a16:creationId xmlns:a16="http://schemas.microsoft.com/office/drawing/2014/main" id="{4D6B8808-FCE9-FBF8-059E-BE1C725B11E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162050" y="1295399"/>
            <a:ext cx="9029700" cy="5095875"/>
          </a:xfrm>
          <a:prstGeom prst="rect">
            <a:avLst/>
          </a:prstGeom>
          <a:noFill/>
          <a:ln>
            <a:noFill/>
          </a:ln>
        </p:spPr>
      </p:pic>
    </p:spTree>
    <p:extLst>
      <p:ext uri="{BB962C8B-B14F-4D97-AF65-F5344CB8AC3E}">
        <p14:creationId xmlns:p14="http://schemas.microsoft.com/office/powerpoint/2010/main" val="3430827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8BBB8-D695-369F-AF48-2FB86A1123DE}"/>
              </a:ext>
            </a:extLst>
          </p:cNvPr>
          <p:cNvSpPr>
            <a:spLocks noGrp="1"/>
          </p:cNvSpPr>
          <p:nvPr>
            <p:ph type="title"/>
          </p:nvPr>
        </p:nvSpPr>
        <p:spPr>
          <a:xfrm>
            <a:off x="838200" y="-261257"/>
            <a:ext cx="10515600" cy="1951945"/>
          </a:xfrm>
        </p:spPr>
        <p:txBody>
          <a:bodyPr/>
          <a:lstStyle/>
          <a:p>
            <a:r>
              <a:rPr lang="en-GB" dirty="0"/>
              <a:t>Is this me? (Senior management team IUMW)</a:t>
            </a:r>
          </a:p>
        </p:txBody>
      </p:sp>
      <p:pic>
        <p:nvPicPr>
          <p:cNvPr id="4" name="Content Placeholder 3" descr="No photo description available.">
            <a:extLst>
              <a:ext uri="{FF2B5EF4-FFF2-40B4-BE49-F238E27FC236}">
                <a16:creationId xmlns:a16="http://schemas.microsoft.com/office/drawing/2014/main" id="{44F22AB0-6293-B084-C2B3-B47D7A92AA2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464907" y="1203649"/>
            <a:ext cx="8920064" cy="4973314"/>
          </a:xfrm>
          <a:prstGeom prst="rect">
            <a:avLst/>
          </a:prstGeom>
          <a:noFill/>
          <a:ln>
            <a:noFill/>
          </a:ln>
        </p:spPr>
      </p:pic>
    </p:spTree>
    <p:extLst>
      <p:ext uri="{BB962C8B-B14F-4D97-AF65-F5344CB8AC3E}">
        <p14:creationId xmlns:p14="http://schemas.microsoft.com/office/powerpoint/2010/main" val="901518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31111-F99A-35A8-4144-6D3C5E9085AE}"/>
              </a:ext>
            </a:extLst>
          </p:cNvPr>
          <p:cNvSpPr>
            <a:spLocks noGrp="1"/>
          </p:cNvSpPr>
          <p:nvPr>
            <p:ph type="title"/>
          </p:nvPr>
        </p:nvSpPr>
        <p:spPr/>
        <p:txBody>
          <a:bodyPr/>
          <a:lstStyle/>
          <a:p>
            <a:r>
              <a:rPr lang="en-GB" dirty="0"/>
              <a:t>Women and men’s rugby teams at IUMW.</a:t>
            </a:r>
          </a:p>
        </p:txBody>
      </p:sp>
      <p:pic>
        <p:nvPicPr>
          <p:cNvPr id="5" name="Content Placeholder 4" descr="No photo description available.">
            <a:extLst>
              <a:ext uri="{FF2B5EF4-FFF2-40B4-BE49-F238E27FC236}">
                <a16:creationId xmlns:a16="http://schemas.microsoft.com/office/drawing/2014/main" id="{33BF75E6-D298-B327-438F-BE2E6D16CD7F}"/>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455645" y="1349636"/>
            <a:ext cx="5181600" cy="3271391"/>
          </a:xfrm>
          <a:prstGeom prst="rect">
            <a:avLst/>
          </a:prstGeom>
          <a:noFill/>
          <a:ln>
            <a:noFill/>
          </a:ln>
        </p:spPr>
      </p:pic>
      <p:pic>
        <p:nvPicPr>
          <p:cNvPr id="6" name="Content Placeholder 5" descr="No photo description available.">
            <a:extLst>
              <a:ext uri="{FF2B5EF4-FFF2-40B4-BE49-F238E27FC236}">
                <a16:creationId xmlns:a16="http://schemas.microsoft.com/office/drawing/2014/main" id="{502665ED-5CE5-D351-296B-5458F4A3DF39}"/>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4413379" y="3429000"/>
            <a:ext cx="7492482" cy="3429000"/>
          </a:xfrm>
          <a:prstGeom prst="rect">
            <a:avLst/>
          </a:prstGeom>
          <a:noFill/>
          <a:ln>
            <a:noFill/>
          </a:ln>
        </p:spPr>
      </p:pic>
    </p:spTree>
    <p:extLst>
      <p:ext uri="{BB962C8B-B14F-4D97-AF65-F5344CB8AC3E}">
        <p14:creationId xmlns:p14="http://schemas.microsoft.com/office/powerpoint/2010/main" val="1405023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56D6C-40DF-A8E0-8271-220C8F322A05}"/>
              </a:ext>
            </a:extLst>
          </p:cNvPr>
          <p:cNvSpPr>
            <a:spLocks noGrp="1"/>
          </p:cNvSpPr>
          <p:nvPr>
            <p:ph type="title"/>
          </p:nvPr>
        </p:nvSpPr>
        <p:spPr>
          <a:xfrm>
            <a:off x="838200" y="-373223"/>
            <a:ext cx="10515600" cy="2063912"/>
          </a:xfrm>
        </p:spPr>
        <p:txBody>
          <a:bodyPr/>
          <a:lstStyle/>
          <a:p>
            <a:r>
              <a:rPr lang="en-GB" dirty="0"/>
              <a:t>What am I trying to communicate?</a:t>
            </a:r>
          </a:p>
        </p:txBody>
      </p:sp>
      <p:pic>
        <p:nvPicPr>
          <p:cNvPr id="4" name="Content Placeholder 3">
            <a:extLst>
              <a:ext uri="{FF2B5EF4-FFF2-40B4-BE49-F238E27FC236}">
                <a16:creationId xmlns:a16="http://schemas.microsoft.com/office/drawing/2014/main" id="{46F129A2-0D5F-53D3-8607-8766991F540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12102" y="1492898"/>
            <a:ext cx="5683898" cy="4572000"/>
          </a:xfrm>
          <a:prstGeom prst="rect">
            <a:avLst/>
          </a:prstGeom>
          <a:noFill/>
          <a:ln>
            <a:noFill/>
          </a:ln>
        </p:spPr>
      </p:pic>
      <p:sp>
        <p:nvSpPr>
          <p:cNvPr id="5" name="TextBox 4">
            <a:extLst>
              <a:ext uri="{FF2B5EF4-FFF2-40B4-BE49-F238E27FC236}">
                <a16:creationId xmlns:a16="http://schemas.microsoft.com/office/drawing/2014/main" id="{564701E9-8687-1555-F086-FC4F9EBF26ED}"/>
              </a:ext>
            </a:extLst>
          </p:cNvPr>
          <p:cNvSpPr txBox="1"/>
          <p:nvPr/>
        </p:nvSpPr>
        <p:spPr>
          <a:xfrm>
            <a:off x="6259286" y="1492898"/>
            <a:ext cx="5683898" cy="4708981"/>
          </a:xfrm>
          <a:prstGeom prst="rect">
            <a:avLst/>
          </a:prstGeom>
          <a:noFill/>
        </p:spPr>
        <p:txBody>
          <a:bodyPr wrap="square" rtlCol="0">
            <a:spAutoFit/>
          </a:bodyPr>
          <a:lstStyle/>
          <a:p>
            <a:r>
              <a:rPr lang="en-GB" sz="2000" b="1" dirty="0"/>
              <a:t>June 2022. Sunflowers and my Chinese dissertation students.</a:t>
            </a:r>
          </a:p>
          <a:p>
            <a:endParaRPr lang="en-GB" sz="2000" dirty="0"/>
          </a:p>
          <a:p>
            <a:r>
              <a:rPr lang="en-GB" sz="2000" dirty="0"/>
              <a:t>Larger body shape, am I big and proud? Or holding my “tummy” in? Lockdown and elasticated wastes have a lot to answer for.</a:t>
            </a:r>
          </a:p>
          <a:p>
            <a:endParaRPr lang="en-GB" sz="2000" dirty="0"/>
          </a:p>
          <a:p>
            <a:r>
              <a:rPr lang="en-GB" sz="2000" dirty="0"/>
              <a:t>Someone who cares about students?</a:t>
            </a:r>
          </a:p>
          <a:p>
            <a:endParaRPr lang="en-GB" sz="2000" dirty="0"/>
          </a:p>
          <a:p>
            <a:r>
              <a:rPr lang="en-GB" sz="2000" dirty="0"/>
              <a:t>Someone who likes sunflowers?</a:t>
            </a:r>
          </a:p>
          <a:p>
            <a:endParaRPr lang="en-GB" sz="2000" dirty="0"/>
          </a:p>
          <a:p>
            <a:r>
              <a:rPr lang="en-GB" sz="2000" dirty="0"/>
              <a:t>Someone who doesn’t believe in Covid-19 restrictions?</a:t>
            </a:r>
          </a:p>
          <a:p>
            <a:endParaRPr lang="en-GB" sz="2000" dirty="0"/>
          </a:p>
          <a:p>
            <a:r>
              <a:rPr lang="en-GB" sz="2000" dirty="0"/>
              <a:t>Do I care about my personal brand?</a:t>
            </a:r>
          </a:p>
        </p:txBody>
      </p:sp>
    </p:spTree>
    <p:extLst>
      <p:ext uri="{BB962C8B-B14F-4D97-AF65-F5344CB8AC3E}">
        <p14:creationId xmlns:p14="http://schemas.microsoft.com/office/powerpoint/2010/main" val="1472095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918E0-4242-5FD1-4975-A318E5E511B9}"/>
              </a:ext>
            </a:extLst>
          </p:cNvPr>
          <p:cNvSpPr>
            <a:spLocks noGrp="1"/>
          </p:cNvSpPr>
          <p:nvPr>
            <p:ph type="title"/>
          </p:nvPr>
        </p:nvSpPr>
        <p:spPr/>
        <p:txBody>
          <a:bodyPr/>
          <a:lstStyle/>
          <a:p>
            <a:r>
              <a:rPr lang="en-GB" dirty="0"/>
              <a:t>The class introduces themselves.</a:t>
            </a:r>
          </a:p>
        </p:txBody>
      </p:sp>
      <p:sp>
        <p:nvSpPr>
          <p:cNvPr id="3" name="Content Placeholder 2">
            <a:extLst>
              <a:ext uri="{FF2B5EF4-FFF2-40B4-BE49-F238E27FC236}">
                <a16:creationId xmlns:a16="http://schemas.microsoft.com/office/drawing/2014/main" id="{BDBF6A0B-0138-E8C3-EE0F-169589EB798E}"/>
              </a:ext>
            </a:extLst>
          </p:cNvPr>
          <p:cNvSpPr>
            <a:spLocks noGrp="1"/>
          </p:cNvSpPr>
          <p:nvPr>
            <p:ph idx="1"/>
          </p:nvPr>
        </p:nvSpPr>
        <p:spPr>
          <a:xfrm>
            <a:off x="838200" y="1548882"/>
            <a:ext cx="10515600" cy="4628081"/>
          </a:xfrm>
        </p:spPr>
        <p:txBody>
          <a:bodyPr/>
          <a:lstStyle/>
          <a:p>
            <a:r>
              <a:rPr lang="en-GB" dirty="0"/>
              <a:t>I will introduce myself just so you now that you are in safe hands!!! I hope…..</a:t>
            </a:r>
          </a:p>
          <a:p>
            <a:r>
              <a:rPr lang="en-GB" dirty="0"/>
              <a:t>Please fill in the personal details form. I want to know how you would like me to address you.</a:t>
            </a:r>
          </a:p>
          <a:p>
            <a:r>
              <a:rPr lang="en-GB" dirty="0"/>
              <a:t>Please talk to the person sitting next to you. Introduce yourself to them. Take 5 minutes for each person.</a:t>
            </a:r>
          </a:p>
          <a:p>
            <a:r>
              <a:rPr lang="en-GB" dirty="0"/>
              <a:t>Then I will ask you to tell the class all you know about the person you have just been talking to.</a:t>
            </a:r>
          </a:p>
        </p:txBody>
      </p:sp>
    </p:spTree>
    <p:extLst>
      <p:ext uri="{BB962C8B-B14F-4D97-AF65-F5344CB8AC3E}">
        <p14:creationId xmlns:p14="http://schemas.microsoft.com/office/powerpoint/2010/main" val="4046388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7199B-9BF2-2861-397A-53BE571E11C6}"/>
              </a:ext>
            </a:extLst>
          </p:cNvPr>
          <p:cNvSpPr>
            <a:spLocks noGrp="1"/>
          </p:cNvSpPr>
          <p:nvPr>
            <p:ph type="title"/>
          </p:nvPr>
        </p:nvSpPr>
        <p:spPr>
          <a:xfrm>
            <a:off x="838200" y="-401215"/>
            <a:ext cx="10515600" cy="2091904"/>
          </a:xfrm>
        </p:spPr>
        <p:txBody>
          <a:bodyPr/>
          <a:lstStyle/>
          <a:p>
            <a:r>
              <a:rPr lang="en-GB" dirty="0"/>
              <a:t>Fear factors.</a:t>
            </a:r>
          </a:p>
        </p:txBody>
      </p:sp>
      <p:sp>
        <p:nvSpPr>
          <p:cNvPr id="3" name="Content Placeholder 2">
            <a:extLst>
              <a:ext uri="{FF2B5EF4-FFF2-40B4-BE49-F238E27FC236}">
                <a16:creationId xmlns:a16="http://schemas.microsoft.com/office/drawing/2014/main" id="{35221DFE-30A9-60A5-7F58-2B9419FB810A}"/>
              </a:ext>
            </a:extLst>
          </p:cNvPr>
          <p:cNvSpPr>
            <a:spLocks noGrp="1"/>
          </p:cNvSpPr>
          <p:nvPr>
            <p:ph idx="1"/>
          </p:nvPr>
        </p:nvSpPr>
        <p:spPr>
          <a:xfrm>
            <a:off x="838200" y="1446245"/>
            <a:ext cx="10515600" cy="4730718"/>
          </a:xfrm>
        </p:spPr>
        <p:txBody>
          <a:bodyPr>
            <a:normAutofit lnSpcReduction="10000"/>
          </a:bodyPr>
          <a:lstStyle/>
          <a:p>
            <a:r>
              <a:rPr lang="en-GB" dirty="0"/>
              <a:t>I don’t know what I don’t know!!!!</a:t>
            </a:r>
          </a:p>
          <a:p>
            <a:endParaRPr lang="en-GB" dirty="0"/>
          </a:p>
          <a:p>
            <a:r>
              <a:rPr lang="en-GB" dirty="0"/>
              <a:t>I have always found doing </a:t>
            </a:r>
            <a:r>
              <a:rPr lang="en-GB" dirty="0" err="1"/>
              <a:t>xxxxx</a:t>
            </a:r>
            <a:r>
              <a:rPr lang="en-GB" dirty="0"/>
              <a:t> difficult.</a:t>
            </a:r>
          </a:p>
          <a:p>
            <a:endParaRPr lang="en-GB" dirty="0"/>
          </a:p>
          <a:p>
            <a:r>
              <a:rPr lang="en-GB" dirty="0"/>
              <a:t>The language of study is complicated.</a:t>
            </a:r>
          </a:p>
          <a:p>
            <a:endParaRPr lang="en-GB" dirty="0"/>
          </a:p>
          <a:p>
            <a:r>
              <a:rPr lang="en-GB" dirty="0"/>
              <a:t>People talk in abbreviations and acronyms….OMG I hate it!</a:t>
            </a:r>
          </a:p>
          <a:p>
            <a:endParaRPr lang="en-GB" i="1" dirty="0">
              <a:solidFill>
                <a:srgbClr val="FF0000"/>
              </a:solidFill>
            </a:endParaRPr>
          </a:p>
          <a:p>
            <a:pPr marL="0" indent="0">
              <a:buNone/>
            </a:pPr>
            <a:r>
              <a:rPr lang="en-GB" i="1" dirty="0">
                <a:solidFill>
                  <a:srgbClr val="FF0000"/>
                </a:solidFill>
              </a:rPr>
              <a:t>Please remember you would not be on this programme if the </a:t>
            </a:r>
            <a:r>
              <a:rPr lang="en-GB" i="1" dirty="0" err="1">
                <a:solidFill>
                  <a:srgbClr val="FF0000"/>
                </a:solidFill>
              </a:rPr>
              <a:t>recruters</a:t>
            </a:r>
            <a:r>
              <a:rPr lang="en-GB" i="1" dirty="0">
                <a:solidFill>
                  <a:srgbClr val="FF0000"/>
                </a:solidFill>
              </a:rPr>
              <a:t> thought you were likely to fail!</a:t>
            </a:r>
          </a:p>
        </p:txBody>
      </p:sp>
    </p:spTree>
    <p:extLst>
      <p:ext uri="{BB962C8B-B14F-4D97-AF65-F5344CB8AC3E}">
        <p14:creationId xmlns:p14="http://schemas.microsoft.com/office/powerpoint/2010/main" val="4072999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ED887-8A96-1DC4-51DB-F5DC481EA8F5}"/>
              </a:ext>
            </a:extLst>
          </p:cNvPr>
          <p:cNvSpPr>
            <a:spLocks noGrp="1"/>
          </p:cNvSpPr>
          <p:nvPr>
            <p:ph type="title"/>
          </p:nvPr>
        </p:nvSpPr>
        <p:spPr>
          <a:xfrm>
            <a:off x="242596" y="1082351"/>
            <a:ext cx="11709918" cy="608338"/>
          </a:xfrm>
        </p:spPr>
        <p:txBody>
          <a:bodyPr>
            <a:normAutofit fontScale="90000"/>
          </a:bodyPr>
          <a:lstStyle/>
          <a:p>
            <a:r>
              <a:rPr lang="en-GB" sz="2200" b="1" dirty="0">
                <a:latin typeface="Arial" panose="020B0604020202020204" pitchFamily="34" charset="0"/>
                <a:cs typeface="Arial" panose="020B0604020202020204" pitchFamily="34" charset="0"/>
              </a:rPr>
              <a:t>Acronyms are scarry:</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ea typeface="Calibri" panose="020F0502020204030204" pitchFamily="34" charset="0"/>
                <a:cs typeface="Arial" panose="020B0604020202020204" pitchFamily="34" charset="0"/>
              </a:rPr>
              <a:t>What is the JFM report?   Therefore, do not be frightened by them or be afraid to ask. I might (or might not) have the answer. If not, I will go and research it.</a:t>
            </a:r>
            <a:br>
              <a:rPr lang="en-GB" dirty="0">
                <a:latin typeface="Arial" panose="020B0604020202020204" pitchFamily="34" charset="0"/>
                <a:ea typeface="Calibri" panose="020F0502020204030204" pitchFamily="34" charset="0"/>
                <a:cs typeface="Times New Roman" panose="02020603050405020304" pitchFamily="18" charset="0"/>
              </a:rPr>
            </a:br>
            <a:br>
              <a:rPr lang="en-GB" dirty="0"/>
            </a:br>
            <a:endParaRPr lang="en-GB" dirty="0"/>
          </a:p>
        </p:txBody>
      </p:sp>
      <p:sp>
        <p:nvSpPr>
          <p:cNvPr id="3" name="Content Placeholder 2">
            <a:extLst>
              <a:ext uri="{FF2B5EF4-FFF2-40B4-BE49-F238E27FC236}">
                <a16:creationId xmlns:a16="http://schemas.microsoft.com/office/drawing/2014/main" id="{9E05EAD4-1F15-8621-2D8E-78E6C46ACD83}"/>
              </a:ext>
            </a:extLst>
          </p:cNvPr>
          <p:cNvSpPr>
            <a:spLocks noGrp="1"/>
          </p:cNvSpPr>
          <p:nvPr>
            <p:ph sz="half" idx="1"/>
          </p:nvPr>
        </p:nvSpPr>
        <p:spPr>
          <a:xfrm>
            <a:off x="373224" y="1690689"/>
            <a:ext cx="3844213" cy="5018020"/>
          </a:xfrm>
        </p:spPr>
        <p:txBody>
          <a:bodyPr>
            <a:normAutofit fontScale="25000" lnSpcReduction="20000"/>
          </a:bodyPr>
          <a:lstStyle/>
          <a:p>
            <a:pPr marL="0" indent="0" algn="l">
              <a:lnSpc>
                <a:spcPct val="120000"/>
              </a:lnSpc>
              <a:buNone/>
            </a:pPr>
            <a:r>
              <a:rPr lang="en-GB" sz="8000" i="0" dirty="0">
                <a:solidFill>
                  <a:srgbClr val="202124"/>
                </a:solidFill>
                <a:effectLst/>
                <a:latin typeface="arial" panose="020B0604020202020204" pitchFamily="34" charset="0"/>
              </a:rPr>
              <a:t>LOL: Laughing out loud.</a:t>
            </a:r>
          </a:p>
          <a:p>
            <a:pPr marL="0" indent="0" algn="l">
              <a:lnSpc>
                <a:spcPct val="120000"/>
              </a:lnSpc>
              <a:buNone/>
            </a:pPr>
            <a:r>
              <a:rPr lang="en-GB" sz="8000" i="0" dirty="0">
                <a:solidFill>
                  <a:srgbClr val="202124"/>
                </a:solidFill>
                <a:effectLst/>
                <a:latin typeface="arial" panose="020B0604020202020204" pitchFamily="34" charset="0"/>
              </a:rPr>
              <a:t>ASAP: As soon as possible.</a:t>
            </a:r>
          </a:p>
          <a:p>
            <a:pPr marL="0" indent="0" algn="l">
              <a:lnSpc>
                <a:spcPct val="120000"/>
              </a:lnSpc>
              <a:buNone/>
            </a:pPr>
            <a:r>
              <a:rPr lang="en-GB" sz="8000" i="0" dirty="0">
                <a:solidFill>
                  <a:srgbClr val="202124"/>
                </a:solidFill>
                <a:effectLst/>
                <a:latin typeface="arial" panose="020B0604020202020204" pitchFamily="34" charset="0"/>
              </a:rPr>
              <a:t>FYI: For your information.</a:t>
            </a:r>
          </a:p>
          <a:p>
            <a:pPr marL="0" indent="0" algn="l">
              <a:lnSpc>
                <a:spcPct val="120000"/>
              </a:lnSpc>
              <a:buNone/>
            </a:pPr>
            <a:r>
              <a:rPr lang="en-GB" sz="8000" i="0" dirty="0">
                <a:solidFill>
                  <a:srgbClr val="202124"/>
                </a:solidFill>
                <a:effectLst/>
                <a:latin typeface="arial" panose="020B0604020202020204" pitchFamily="34" charset="0"/>
              </a:rPr>
              <a:t>G2G: Got to go.</a:t>
            </a:r>
          </a:p>
          <a:p>
            <a:pPr marL="0" indent="0" algn="l">
              <a:lnSpc>
                <a:spcPct val="120000"/>
              </a:lnSpc>
              <a:buNone/>
            </a:pPr>
            <a:r>
              <a:rPr lang="en-GB" sz="8000" i="0" dirty="0">
                <a:solidFill>
                  <a:srgbClr val="202124"/>
                </a:solidFill>
                <a:effectLst/>
                <a:latin typeface="arial" panose="020B0604020202020204" pitchFamily="34" charset="0"/>
              </a:rPr>
              <a:t>FB: Facebook.</a:t>
            </a:r>
          </a:p>
          <a:p>
            <a:pPr marL="0" indent="0" algn="l">
              <a:lnSpc>
                <a:spcPct val="120000"/>
              </a:lnSpc>
              <a:buNone/>
            </a:pPr>
            <a:r>
              <a:rPr lang="en-GB" sz="8000" i="0" dirty="0">
                <a:solidFill>
                  <a:srgbClr val="202124"/>
                </a:solidFill>
                <a:effectLst/>
                <a:latin typeface="arial" panose="020B0604020202020204" pitchFamily="34" charset="0"/>
              </a:rPr>
              <a:t>MSG: Message.</a:t>
            </a:r>
          </a:p>
          <a:p>
            <a:pPr marL="0" indent="0" algn="l">
              <a:lnSpc>
                <a:spcPct val="120000"/>
              </a:lnSpc>
              <a:buNone/>
            </a:pPr>
            <a:r>
              <a:rPr lang="en-GB" sz="8000" i="0" dirty="0">
                <a:solidFill>
                  <a:srgbClr val="202124"/>
                </a:solidFill>
                <a:effectLst/>
                <a:latin typeface="arial" panose="020B0604020202020204" pitchFamily="34" charset="0"/>
              </a:rPr>
              <a:t>TTYL: Talk to you later.</a:t>
            </a:r>
          </a:p>
          <a:p>
            <a:pPr marL="0" indent="0" algn="l">
              <a:lnSpc>
                <a:spcPct val="120000"/>
              </a:lnSpc>
              <a:buNone/>
            </a:pPr>
            <a:r>
              <a:rPr lang="en-GB" sz="8000" i="0" dirty="0">
                <a:solidFill>
                  <a:srgbClr val="202124"/>
                </a:solidFill>
                <a:effectLst/>
                <a:latin typeface="arial" panose="020B0604020202020204" pitchFamily="34" charset="0"/>
              </a:rPr>
              <a:t>IMO: In my opinion.</a:t>
            </a:r>
          </a:p>
          <a:p>
            <a:pPr marL="0" lvl="0" indent="0">
              <a:lnSpc>
                <a:spcPct val="120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BAE - Before Anyone Else</a:t>
            </a:r>
          </a:p>
          <a:p>
            <a:pPr marL="0" lvl="0" indent="0">
              <a:lnSpc>
                <a:spcPct val="120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BOLO - Be On the LookOut</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23D6A529-B5B9-06D2-AE9D-9C2F8FC1ED24}"/>
              </a:ext>
            </a:extLst>
          </p:cNvPr>
          <p:cNvSpPr>
            <a:spLocks noGrp="1"/>
          </p:cNvSpPr>
          <p:nvPr>
            <p:ph sz="half" idx="2"/>
          </p:nvPr>
        </p:nvSpPr>
        <p:spPr>
          <a:xfrm>
            <a:off x="6568750" y="1427584"/>
            <a:ext cx="4785049" cy="4749379"/>
          </a:xfrm>
        </p:spPr>
        <p:txBody>
          <a:bodyPr>
            <a:normAutofit fontScale="25000" lnSpcReduction="20000"/>
          </a:bodyPr>
          <a:lstStyle/>
          <a:p>
            <a:pPr marL="0" lvl="0" indent="0">
              <a:lnSpc>
                <a:spcPct val="107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CAPTCHA - Completely Automated Public Turing Test (to tell Computers and Humans Apart)</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DAEMON - Disk And Execution Monitor</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KISS - Keep It Simple, Stupid</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NASDAQ - National Association of Securities Dealers Automated Quotations</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SWOT - Strengths, Weaknesses, Opportunities, Threats</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SMART Goals - Specific, Measurable, Attainable, Realistic, Time-bound Goals</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TED - Tell me, Explain to me, Describe to me</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80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80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80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80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8000" dirty="0">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9C7E012D-6E34-EEB3-4BEB-1EA5B3560E2A}"/>
              </a:ext>
            </a:extLst>
          </p:cNvPr>
          <p:cNvSpPr txBox="1"/>
          <p:nvPr/>
        </p:nvSpPr>
        <p:spPr>
          <a:xfrm>
            <a:off x="3984171" y="1578942"/>
            <a:ext cx="1847461" cy="4805483"/>
          </a:xfrm>
          <a:prstGeom prst="rect">
            <a:avLst/>
          </a:prstGeom>
          <a:noFill/>
        </p:spPr>
        <p:txBody>
          <a:bodyPr wrap="square" rtlCol="0">
            <a:spAutoFit/>
          </a:bodyPr>
          <a:lstStyle/>
          <a:p>
            <a:pPr marL="0" lvl="0" indent="0">
              <a:lnSpc>
                <a:spcPct val="120000"/>
              </a:lnSpc>
              <a:spcAft>
                <a:spcPts val="800"/>
              </a:spcAft>
              <a:buSzPts val="1000"/>
              <a:buNone/>
              <a:tabLst>
                <a:tab pos="457200" algn="l"/>
              </a:tabLst>
            </a:pPr>
            <a:r>
              <a:rPr lang="en-GB" sz="2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FISH - First In, Still Here</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20000"/>
              </a:lnSpc>
              <a:spcAft>
                <a:spcPts val="800"/>
              </a:spcAft>
              <a:buSzPts val="1000"/>
              <a:buNone/>
              <a:tabLst>
                <a:tab pos="457200" algn="l"/>
              </a:tabLst>
            </a:pPr>
            <a:r>
              <a:rPr lang="en-GB" sz="2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FOMO - </a:t>
            </a:r>
            <a:r>
              <a:rPr lang="en-GB" sz="2000" u="sng" dirty="0">
                <a:solidFill>
                  <a:srgbClr val="0000FF"/>
                </a:solidFill>
                <a:effectLst/>
                <a:latin typeface="Helvetica" panose="020B0604020202020204" pitchFamily="34" charset="0"/>
                <a:ea typeface="Times New Roman" panose="02020603050405020304" pitchFamily="18" charset="0"/>
                <a:cs typeface="Segoe UI" panose="020B0502040204020203" pitchFamily="34" charset="0"/>
                <a:hlinkClick r:id="rId2"/>
              </a:rPr>
              <a:t>Fear Of Missing Out</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20000"/>
              </a:lnSpc>
              <a:spcAft>
                <a:spcPts val="800"/>
              </a:spcAft>
              <a:buSzPts val="1000"/>
              <a:buNone/>
              <a:tabLst>
                <a:tab pos="457200" algn="l"/>
              </a:tabLst>
            </a:pPr>
            <a:r>
              <a:rPr lang="en-GB" sz="2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GIF - Graphics Interchange Format (but is it “jif” or “gif”?)</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20000"/>
              </a:lnSpc>
              <a:spcAft>
                <a:spcPts val="800"/>
              </a:spcAft>
              <a:buSzPts val="1000"/>
              <a:buNone/>
              <a:tabLst>
                <a:tab pos="457200" algn="l"/>
              </a:tabLst>
            </a:pPr>
            <a:r>
              <a:rPr lang="en-GB" sz="2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YOLO - You Only Live Once</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98391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A8DA4-DE90-EB19-1541-1A4F37DC2A7D}"/>
              </a:ext>
            </a:extLst>
          </p:cNvPr>
          <p:cNvSpPr>
            <a:spLocks noGrp="1"/>
          </p:cNvSpPr>
          <p:nvPr>
            <p:ph type="title"/>
          </p:nvPr>
        </p:nvSpPr>
        <p:spPr>
          <a:xfrm>
            <a:off x="838200" y="-391885"/>
            <a:ext cx="10515600" cy="2082574"/>
          </a:xfrm>
        </p:spPr>
        <p:txBody>
          <a:bodyPr/>
          <a:lstStyle/>
          <a:p>
            <a:r>
              <a:rPr lang="en-GB" sz="4400" dirty="0">
                <a:latin typeface="Arial" panose="020B0604020202020204" pitchFamily="34" charset="0"/>
                <a:ea typeface="Calibri" panose="020F0502020204030204" pitchFamily="34" charset="0"/>
                <a:cs typeface="Times New Roman" panose="02020603050405020304" pitchFamily="18" charset="0"/>
              </a:rPr>
              <a:t>An example: </a:t>
            </a:r>
            <a:r>
              <a:rPr lang="en-GB" sz="4400" dirty="0">
                <a:latin typeface="Calibri" panose="020F0502020204030204" pitchFamily="34" charset="0"/>
                <a:ea typeface="Calibri" panose="020F0502020204030204" pitchFamily="34" charset="0"/>
                <a:cs typeface="Times New Roman" panose="02020603050405020304" pitchFamily="18" charset="0"/>
              </a:rPr>
              <a:t> </a:t>
            </a:r>
            <a:r>
              <a:rPr lang="en-GB" sz="4400" dirty="0">
                <a:effectLst/>
                <a:latin typeface="Arial" panose="020B0604020202020204" pitchFamily="34" charset="0"/>
                <a:ea typeface="Calibri" panose="020F0502020204030204" pitchFamily="34" charset="0"/>
                <a:cs typeface="Times New Roman" panose="02020603050405020304" pitchFamily="18" charset="0"/>
              </a:rPr>
              <a:t>What is MPS? </a:t>
            </a:r>
            <a:r>
              <a:rPr lang="en-GB" dirty="0"/>
              <a:t>MPS is…..</a:t>
            </a:r>
          </a:p>
        </p:txBody>
      </p:sp>
      <p:sp>
        <p:nvSpPr>
          <p:cNvPr id="3" name="Content Placeholder 2">
            <a:extLst>
              <a:ext uri="{FF2B5EF4-FFF2-40B4-BE49-F238E27FC236}">
                <a16:creationId xmlns:a16="http://schemas.microsoft.com/office/drawing/2014/main" id="{2E310D88-727C-7178-D198-9848BC0DEA60}"/>
              </a:ext>
            </a:extLst>
          </p:cNvPr>
          <p:cNvSpPr>
            <a:spLocks noGrp="1"/>
          </p:cNvSpPr>
          <p:nvPr>
            <p:ph idx="1"/>
          </p:nvPr>
        </p:nvSpPr>
        <p:spPr>
          <a:xfrm>
            <a:off x="317241" y="1063690"/>
            <a:ext cx="11036559" cy="5794310"/>
          </a:xfrm>
        </p:spPr>
        <p:txBody>
          <a:bodyPr>
            <a:normAutofit fontScale="85000" lnSpcReduction="10000"/>
          </a:bodyPr>
          <a:lstStyle/>
          <a:p>
            <a:pPr>
              <a:lnSpc>
                <a:spcPct val="107000"/>
              </a:lnSpc>
              <a:spcAft>
                <a:spcPts val="105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Marketing Price Support, Market Price Support (MPS) is an indicator of the annual monetary value of gross transfers from consumers and taxpayers to agricultural producers arising from policy measures creating a gap between domestic producer prices and reference prices of a specific agricultural commodity measured at the farm-gate level.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https://stats.oecd.org/glossary/detail.asp?ID=1600</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050"/>
              </a:spcAft>
            </a:pPr>
            <a:r>
              <a:rPr lang="en-GB" sz="180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3"/>
              </a:rPr>
              <a:t>Mailing Preference Service (MPS)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 MPS is a service that enables marketers set standards of best practice and code of conduct within the advertising mail industry and allow businesses to respect their consumers. It also saves companies time and resources sending marketing messages that are not welcome.</a:t>
            </a:r>
            <a:r>
              <a:rPr lang="en-GB" sz="1800" kern="1800" spc="-5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kern="1800" spc="-50" dirty="0">
                <a:effectLst/>
                <a:latin typeface="Arial" panose="020B0604020202020204" pitchFamily="34" charset="0"/>
                <a:ea typeface="Times New Roman" panose="02020603050405020304" pitchFamily="18" charset="0"/>
                <a:cs typeface="Times New Roman" panose="02020603050405020304" pitchFamily="18" charset="0"/>
              </a:rPr>
              <a:t>Data Marketing Association (2021) </a:t>
            </a:r>
            <a:r>
              <a:rPr lang="en-GB" sz="1800" i="1" kern="1800" spc="-50" dirty="0">
                <a:effectLst/>
                <a:latin typeface="Arial" panose="020B0604020202020204" pitchFamily="34" charset="0"/>
                <a:ea typeface="Times New Roman" panose="02020603050405020304" pitchFamily="18" charset="0"/>
                <a:cs typeface="Times New Roman" panose="02020603050405020304" pitchFamily="18" charset="0"/>
              </a:rPr>
              <a:t>MPS: What Marketers Say.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https://dma.org.uk/research/mps-what-marketers-say</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05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 Market Penetration Survey (MPS)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Market Penetration Surveys provide organizations with invaluable insight into customer behavior, allowing them to make informed decisions about product positioning and marketing campaigns that will lead them towards success. Ultimately, conducting regular MPSs helps businesses maintain competitive advantage by staying ahead of competition in terms of customer satisfaction and product offerings.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hlinkClick r:id="rId5"/>
              </a:rPr>
              <a:t>https://www.sciencedirect.com/science/article/pii/S2211467X21000900</a:t>
            </a:r>
            <a:r>
              <a:rPr lang="en-GB" sz="18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ts val="1800"/>
              </a:lnSpc>
              <a:spcBef>
                <a:spcPts val="750"/>
              </a:spcBef>
              <a:spcAft>
                <a:spcPts val="1500"/>
              </a:spcAft>
            </a:pPr>
            <a:r>
              <a:rPr lang="en-GB" sz="1800"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MPS© Marketing Positioning System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List Marketing Group’s MPS</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proprietary Market Positioning System represents our innovative approach to list development. Created and refined over several years, MPS</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guides you through the list refining process and helps you “navigate” the endless supply of market opportunities.</a:t>
            </a:r>
          </a:p>
          <a:p>
            <a:pPr fontAlgn="base">
              <a:lnSpc>
                <a:spcPts val="1800"/>
              </a:lnSpc>
              <a:spcBef>
                <a:spcPts val="750"/>
              </a:spcBef>
              <a:spcAft>
                <a:spcPts val="15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master production schedule (MPS) </a:t>
            </a:r>
            <a:r>
              <a:rPr lang="en-GB" sz="1800" dirty="0">
                <a:effectLst/>
                <a:latin typeface="Calibri" panose="020F0502020204030204" pitchFamily="34" charset="0"/>
                <a:ea typeface="Calibri" panose="020F0502020204030204" pitchFamily="34" charset="0"/>
                <a:cs typeface="Times New Roman" panose="02020603050405020304" pitchFamily="18" charset="0"/>
              </a:rPr>
              <a:t>delineates what products a manufacturer will produce, when and in what quantities. An MPS links sales demand with manufacturing capacity. The purpose of master production scheduling is to create a realistic plan that minimizes overstock while maximizing on-time delivery. </a:t>
            </a:r>
            <a:r>
              <a:rPr lang="en-GB" sz="1800" u="sng" dirty="0">
                <a:solidFill>
                  <a:srgbClr val="202124"/>
                </a:solidFill>
                <a:effectLst/>
                <a:latin typeface="Arial" panose="020B0604020202020204" pitchFamily="34" charset="0"/>
                <a:ea typeface="Calibri" panose="020F0502020204030204" pitchFamily="34" charset="0"/>
                <a:cs typeface="Times New Roman" panose="02020603050405020304" pitchFamily="18" charset="0"/>
                <a:hlinkClick r:id="rId6"/>
              </a:rPr>
              <a:t>https://www.plm.automation.siemens.com/global/en/our-story/glossary/what-is-a-master-production-schedule-mps/100233</a:t>
            </a:r>
            <a:r>
              <a:rPr lang="en-GB" sz="1800" dirty="0">
                <a:solidFill>
                  <a:srgbClr val="202124"/>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45423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B07E9-3428-44BE-BCCC-BD51F8B68CC9}"/>
              </a:ext>
            </a:extLst>
          </p:cNvPr>
          <p:cNvSpPr>
            <a:spLocks noGrp="1"/>
          </p:cNvSpPr>
          <p:nvPr>
            <p:ph type="title"/>
          </p:nvPr>
        </p:nvSpPr>
        <p:spPr>
          <a:xfrm>
            <a:off x="838200" y="-429207"/>
            <a:ext cx="10515600" cy="2119896"/>
          </a:xfrm>
        </p:spPr>
        <p:txBody>
          <a:bodyPr>
            <a:normAutofit/>
          </a:bodyPr>
          <a:lstStyle/>
          <a:p>
            <a:r>
              <a:rPr lang="en-GB" sz="3600" b="1" dirty="0">
                <a:latin typeface="Arial" panose="020B0604020202020204" pitchFamily="34" charset="0"/>
                <a:cs typeface="Arial" panose="020B0604020202020204" pitchFamily="34" charset="0"/>
              </a:rPr>
              <a:t>Let’s go to the end…..the assignment.</a:t>
            </a:r>
          </a:p>
        </p:txBody>
      </p:sp>
      <p:sp>
        <p:nvSpPr>
          <p:cNvPr id="3" name="Content Placeholder 2">
            <a:extLst>
              <a:ext uri="{FF2B5EF4-FFF2-40B4-BE49-F238E27FC236}">
                <a16:creationId xmlns:a16="http://schemas.microsoft.com/office/drawing/2014/main" id="{A7316597-780A-C37D-7EE0-149D3C9911C6}"/>
              </a:ext>
            </a:extLst>
          </p:cNvPr>
          <p:cNvSpPr>
            <a:spLocks noGrp="1"/>
          </p:cNvSpPr>
          <p:nvPr>
            <p:ph idx="1"/>
          </p:nvPr>
        </p:nvSpPr>
        <p:spPr>
          <a:xfrm>
            <a:off x="466531" y="1156996"/>
            <a:ext cx="10887269" cy="5019967"/>
          </a:xfrm>
        </p:spPr>
        <p:txBody>
          <a:bodyPr>
            <a:normAutofit/>
          </a:bodyPr>
          <a:lstStyle/>
          <a:p>
            <a:pPr marL="0" indent="0">
              <a:lnSpc>
                <a:spcPct val="107000"/>
              </a:lnSpc>
              <a:spcAft>
                <a:spcPts val="800"/>
              </a:spcAft>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 The assignment.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It has been designed to be useful to your next task.</a:t>
            </a:r>
          </a:p>
          <a:p>
            <a:pPr marL="0" indent="0">
              <a:lnSpc>
                <a:spcPct val="107000"/>
              </a:lnSpc>
              <a:spcAft>
                <a:spcPts val="800"/>
              </a:spcAft>
              <a:buNone/>
            </a:pPr>
            <a:r>
              <a:rPr lang="en-GB" sz="1800" b="1" kern="100" dirty="0">
                <a:latin typeface="Arial" panose="020B0604020202020204" pitchFamily="34" charset="0"/>
                <a:ea typeface="Calibri" panose="020F0502020204030204" pitchFamily="34" charset="0"/>
                <a:cs typeface="Times New Roman" panose="02020603050405020304" pitchFamily="18" charset="0"/>
              </a:rPr>
              <a:t>You will practice referencing, “engage with the literature”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Preparation for the assignment starts now.</a:t>
            </a:r>
          </a:p>
          <a:p>
            <a:pPr marL="0" indent="0">
              <a:lnSpc>
                <a:spcPct val="107000"/>
              </a:lnSpc>
              <a:spcAft>
                <a:spcPts val="800"/>
              </a:spcAft>
              <a:buNone/>
            </a:pPr>
            <a:endParaRPr lang="en-GB" sz="1800" b="1" kern="100" dirty="0">
              <a:latin typeface="Arial" panose="020B060402020202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We will practice and rehearse.</a:t>
            </a:r>
          </a:p>
          <a:p>
            <a:pPr marL="0" indent="0">
              <a:lnSpc>
                <a:spcPct val="107000"/>
              </a:lnSpc>
              <a:spcAft>
                <a:spcPts val="800"/>
              </a:spcAft>
              <a:buNone/>
            </a:pPr>
            <a:r>
              <a:rPr lang="en-GB" sz="1800" b="1" kern="100" dirty="0">
                <a:latin typeface="Arial" panose="020B0604020202020204" pitchFamily="34" charset="0"/>
                <a:ea typeface="Calibri" panose="020F0502020204030204" pitchFamily="34" charset="0"/>
                <a:cs typeface="Times New Roman" panose="02020603050405020304" pitchFamily="18" charset="0"/>
              </a:rPr>
              <a:t>You will “dig into” the reading………………..and have lots of fun!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9382936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9AF85-4F12-9782-4712-715177C96C82}"/>
              </a:ext>
            </a:extLst>
          </p:cNvPr>
          <p:cNvSpPr>
            <a:spLocks noGrp="1"/>
          </p:cNvSpPr>
          <p:nvPr>
            <p:ph type="title"/>
          </p:nvPr>
        </p:nvSpPr>
        <p:spPr>
          <a:xfrm>
            <a:off x="838200" y="-279917"/>
            <a:ext cx="10515600" cy="1970606"/>
          </a:xfrm>
        </p:spPr>
        <p:txBody>
          <a:bodyPr/>
          <a:lstStyle/>
          <a:p>
            <a:r>
              <a:rPr lang="en-GB" dirty="0"/>
              <a:t>Let’s look at the handbook.</a:t>
            </a:r>
          </a:p>
        </p:txBody>
      </p:sp>
      <p:sp>
        <p:nvSpPr>
          <p:cNvPr id="3" name="Content Placeholder 2">
            <a:extLst>
              <a:ext uri="{FF2B5EF4-FFF2-40B4-BE49-F238E27FC236}">
                <a16:creationId xmlns:a16="http://schemas.microsoft.com/office/drawing/2014/main" id="{09EB935F-9866-540F-DD46-6996F3806E3D}"/>
              </a:ext>
            </a:extLst>
          </p:cNvPr>
          <p:cNvSpPr>
            <a:spLocks noGrp="1"/>
          </p:cNvSpPr>
          <p:nvPr>
            <p:ph idx="1"/>
          </p:nvPr>
        </p:nvSpPr>
        <p:spPr>
          <a:xfrm>
            <a:off x="513184" y="1474236"/>
            <a:ext cx="10840616" cy="5383763"/>
          </a:xfrm>
        </p:spPr>
        <p:txBody>
          <a:bodyPr/>
          <a:lstStyle/>
          <a:p>
            <a:r>
              <a:rPr lang="en-GB" dirty="0"/>
              <a:t>I will share my screen.</a:t>
            </a:r>
          </a:p>
          <a:p>
            <a:endParaRPr lang="en-GB" dirty="0"/>
          </a:p>
          <a:p>
            <a:r>
              <a:rPr lang="en-GB" dirty="0"/>
              <a:t>Do not be put off by the lists and long explanations.</a:t>
            </a:r>
          </a:p>
          <a:p>
            <a:endParaRPr lang="en-GB" dirty="0"/>
          </a:p>
          <a:p>
            <a:r>
              <a:rPr lang="en-GB" dirty="0"/>
              <a:t>Remember you are doctoral students “seeking mastery and deep understanding” of your subject. Your views count.</a:t>
            </a:r>
          </a:p>
          <a:p>
            <a:endParaRPr lang="en-GB" dirty="0"/>
          </a:p>
          <a:p>
            <a:r>
              <a:rPr lang="en-GB" dirty="0"/>
              <a:t>Your initiative and creativity will be rewarded.</a:t>
            </a:r>
          </a:p>
        </p:txBody>
      </p:sp>
    </p:spTree>
    <p:extLst>
      <p:ext uri="{BB962C8B-B14F-4D97-AF65-F5344CB8AC3E}">
        <p14:creationId xmlns:p14="http://schemas.microsoft.com/office/powerpoint/2010/main" val="15572125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10AB8-1847-DAA1-3D85-5CE18A300914}"/>
              </a:ext>
            </a:extLst>
          </p:cNvPr>
          <p:cNvSpPr>
            <a:spLocks noGrp="1"/>
          </p:cNvSpPr>
          <p:nvPr>
            <p:ph type="title"/>
          </p:nvPr>
        </p:nvSpPr>
        <p:spPr>
          <a:xfrm>
            <a:off x="838200" y="-914399"/>
            <a:ext cx="10515600" cy="2605088"/>
          </a:xfrm>
        </p:spPr>
        <p:txBody>
          <a:bodyPr/>
          <a:lstStyle/>
          <a:p>
            <a:br>
              <a:rPr lang="en-GB" sz="1800" kern="1200" dirty="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GB" sz="2400" b="1" dirty="0">
                <a:solidFill>
                  <a:srgbClr val="000000"/>
                </a:solidFill>
                <a:effectLst/>
                <a:latin typeface="Lato" panose="020F0502020204030203" pitchFamily="34" charset="0"/>
                <a:ea typeface="Calibri" panose="020F0502020204030204" pitchFamily="34" charset="0"/>
                <a:cs typeface="Times New Roman" panose="02020603050405020304" pitchFamily="18" charset="0"/>
              </a:rPr>
              <a:t>Visions for the Future: Assessment</a:t>
            </a:r>
            <a:endParaRPr lang="en-GB" sz="2400" dirty="0"/>
          </a:p>
        </p:txBody>
      </p:sp>
      <p:sp>
        <p:nvSpPr>
          <p:cNvPr id="3" name="Content Placeholder 2">
            <a:extLst>
              <a:ext uri="{FF2B5EF4-FFF2-40B4-BE49-F238E27FC236}">
                <a16:creationId xmlns:a16="http://schemas.microsoft.com/office/drawing/2014/main" id="{6A7E9987-3EDC-54D1-5AE2-86D119FBB56C}"/>
              </a:ext>
            </a:extLst>
          </p:cNvPr>
          <p:cNvSpPr>
            <a:spLocks noGrp="1"/>
          </p:cNvSpPr>
          <p:nvPr>
            <p:ph idx="1"/>
          </p:nvPr>
        </p:nvSpPr>
        <p:spPr>
          <a:xfrm>
            <a:off x="838200" y="1082352"/>
            <a:ext cx="10515600" cy="5094612"/>
          </a:xfrm>
        </p:spPr>
        <p:txBody>
          <a:bodyPr>
            <a:normAutofit/>
          </a:bodyPr>
          <a:lstStyle/>
          <a:p>
            <a:pPr marL="0" indent="0">
              <a:lnSpc>
                <a:spcPct val="107000"/>
              </a:lnSpc>
              <a:spcAft>
                <a:spcPts val="800"/>
              </a:spcAft>
              <a:buNone/>
            </a:pPr>
            <a:r>
              <a:rPr lang="en-GB" sz="2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Word count: 7500 words.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This assignment requires utilizing your Doctor of Business Administration training to develop evidence-based and theoretically grounded management solutions for a contemporary issue in your industry of focus.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Select an important management challenge currently faced by organizations in your field. This could involve areas like leadership, innovation, organizational structure, sustainability, impacts of AI, recovering from the global pandemic, demographic changes to populations, etc.</a:t>
            </a:r>
          </a:p>
          <a:p>
            <a:pPr marL="0" indent="0">
              <a:lnSpc>
                <a:spcPct val="107000"/>
              </a:lnSpc>
              <a:spcAft>
                <a:spcPts val="800"/>
              </a:spcAft>
              <a:buNone/>
            </a:pPr>
            <a:r>
              <a:rPr lang="en-GB" sz="2400" kern="0" dirty="0">
                <a:solidFill>
                  <a:srgbClr val="000000"/>
                </a:solidFill>
                <a:latin typeface="Arial" panose="020B0604020202020204" pitchFamily="34" charset="0"/>
                <a:ea typeface="Calibri" panose="020F0502020204030204" pitchFamily="34" charset="0"/>
                <a:cs typeface="Times New Roman" panose="02020603050405020304" pitchFamily="18" charset="0"/>
              </a:rPr>
              <a:t>Give it a title. For example: </a:t>
            </a:r>
            <a:r>
              <a:rPr lang="en-GB" sz="2400" i="1" kern="0" dirty="0">
                <a:solidFill>
                  <a:srgbClr val="000000"/>
                </a:solidFill>
                <a:latin typeface="Arial" panose="020B0604020202020204" pitchFamily="34" charset="0"/>
                <a:ea typeface="Calibri" panose="020F0502020204030204" pitchFamily="34" charset="0"/>
                <a:cs typeface="Times New Roman" panose="02020603050405020304" pitchFamily="18" charset="0"/>
              </a:rPr>
              <a:t>“An analysis of the impact of managing Gen-Z on the travel and tourism industry”.</a:t>
            </a:r>
            <a:endParaRPr lang="en-GB" sz="2400" i="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08947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F00FC8-05A3-B014-2D10-E7AD472BFFFB}"/>
              </a:ext>
            </a:extLst>
          </p:cNvPr>
          <p:cNvSpPr txBox="1"/>
          <p:nvPr/>
        </p:nvSpPr>
        <p:spPr>
          <a:xfrm>
            <a:off x="3048778" y="-4773983"/>
            <a:ext cx="6097554" cy="373757"/>
          </a:xfrm>
          <a:prstGeom prst="rect">
            <a:avLst/>
          </a:prstGeom>
          <a:noFill/>
        </p:spPr>
        <p:txBody>
          <a:bodyPr wrap="square">
            <a:spAutoFit/>
          </a:bodyPr>
          <a:lstStyle/>
          <a:p>
            <a:pPr>
              <a:lnSpc>
                <a:spcPct val="107000"/>
              </a:lnSpc>
              <a:spcAft>
                <a:spcPts val="8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286D23AC-4251-72B2-72FC-401B5D79A67C}"/>
              </a:ext>
            </a:extLst>
          </p:cNvPr>
          <p:cNvSpPr txBox="1"/>
          <p:nvPr/>
        </p:nvSpPr>
        <p:spPr>
          <a:xfrm>
            <a:off x="559838" y="809844"/>
            <a:ext cx="11075436" cy="5539530"/>
          </a:xfrm>
          <a:prstGeom prst="rect">
            <a:avLst/>
          </a:prstGeom>
          <a:noFill/>
        </p:spPr>
        <p:txBody>
          <a:bodyPr wrap="square">
            <a:spAutoFit/>
          </a:bodyPr>
          <a:lstStyle/>
          <a:p>
            <a:pPr>
              <a:lnSpc>
                <a:spcPct val="107000"/>
              </a:lnSpc>
              <a:spcAft>
                <a:spcPts val="800"/>
              </a:spcAf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recommended structure is: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0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Underpinning literature review to provide context for the challenge of XXXXX.</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Conduct an extensive literature review to critically analyse key theories and models related to your chosen issue from both seminal and recent management practice literature. Synthesize this theoretical foundation to provide context. In other words, “What is the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challenge?”. </a:t>
            </a: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(50%)</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0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 Application to the YYY industry.</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Analyse how the management challenge manifests specifically in your industry, utilizing examples of practices adopted by real-world companies. Identify current debates and recent developments surrounding the issue, which are specific to your industry. In other words, “How does this challenge impact on your industry and how has it dealt with it to date?”. (25%)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0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 Derive an innovative solution to the challenge.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Drawing on your literature analysis and contemporary application, propose an innovative management solution to address this challenge. Demonstrate how your solution is supported by rigorous theoretical frameworks and tailored to the modern industry context.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Outline how your solution can be implemented through appropriate strategies and practices. Develop measures to assess its potential impact if applied in actual organizational settings. In other words, “Formulate a specific innovative solution which can manage the challenge, analysing implementation issues and evaluating the likely success”. (25%)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58727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838200" y="-335901"/>
            <a:ext cx="10515600" cy="2026590"/>
          </a:xfrm>
        </p:spPr>
        <p:txBody>
          <a:bodyPr>
            <a:normAutofit/>
          </a:bodyPr>
          <a:lstStyle/>
          <a:p>
            <a:r>
              <a:rPr lang="en-GB" sz="2800" b="1" dirty="0"/>
              <a:t>Themes that will influence the lectures.</a:t>
            </a:r>
          </a:p>
        </p:txBody>
      </p:sp>
      <p:sp>
        <p:nvSpPr>
          <p:cNvPr id="3" name="Content Placeholder 2">
            <a:extLst>
              <a:ext uri="{FF2B5EF4-FFF2-40B4-BE49-F238E27FC236}">
                <a16:creationId xmlns:a16="http://schemas.microsoft.com/office/drawing/2014/main" id="{A4933B9B-E6D4-1831-ECC8-A8376029BE6D}"/>
              </a:ext>
            </a:extLst>
          </p:cNvPr>
          <p:cNvSpPr>
            <a:spLocks noGrp="1"/>
          </p:cNvSpPr>
          <p:nvPr>
            <p:ph idx="1"/>
          </p:nvPr>
        </p:nvSpPr>
        <p:spPr>
          <a:xfrm>
            <a:off x="485191" y="1091682"/>
            <a:ext cx="11262049" cy="5551714"/>
          </a:xfrm>
        </p:spPr>
        <p:txBody>
          <a:bodyPr>
            <a:normAutofit lnSpcReduction="10000"/>
          </a:bodyPr>
          <a:lstStyle/>
          <a:p>
            <a:r>
              <a:rPr lang="en-GB" dirty="0"/>
              <a:t>Leadership</a:t>
            </a:r>
          </a:p>
          <a:p>
            <a:r>
              <a:rPr lang="en-GB" dirty="0"/>
              <a:t>Globalisation</a:t>
            </a:r>
          </a:p>
          <a:p>
            <a:r>
              <a:rPr lang="en-GB" dirty="0"/>
              <a:t>Technology (AI, digital innovations, ….)</a:t>
            </a:r>
          </a:p>
          <a:p>
            <a:r>
              <a:rPr lang="en-GB" dirty="0"/>
              <a:t>Generations theory (Baby Boomers to Gen-alpha)</a:t>
            </a:r>
          </a:p>
          <a:p>
            <a:r>
              <a:rPr lang="en-GB" dirty="0"/>
              <a:t>Corporate Social Responsibility (CSR)</a:t>
            </a:r>
          </a:p>
          <a:p>
            <a:r>
              <a:rPr lang="en-GB" dirty="0"/>
              <a:t>Environmental concern</a:t>
            </a:r>
          </a:p>
          <a:p>
            <a:endParaRPr lang="en-GB" dirty="0"/>
          </a:p>
          <a:p>
            <a:pPr marL="0" indent="0">
              <a:buNone/>
            </a:pPr>
            <a:r>
              <a:rPr lang="en-GB" i="1" dirty="0"/>
              <a:t>You probably already have some ideas on your future specialism, they can be shared with the class. These themes are only a prompt to help you develop more expertise. You will not be asked to be an expert on them all, but you might choose to be an expert at one of them. You can suggest more themes and /or follow your favourites.</a:t>
            </a:r>
          </a:p>
        </p:txBody>
      </p:sp>
    </p:spTree>
    <p:extLst>
      <p:ext uri="{BB962C8B-B14F-4D97-AF65-F5344CB8AC3E}">
        <p14:creationId xmlns:p14="http://schemas.microsoft.com/office/powerpoint/2010/main" val="5556015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2A9EF-F800-8E58-9279-BF42050D8259}"/>
              </a:ext>
            </a:extLst>
          </p:cNvPr>
          <p:cNvSpPr>
            <a:spLocks noGrp="1"/>
          </p:cNvSpPr>
          <p:nvPr>
            <p:ph type="title"/>
          </p:nvPr>
        </p:nvSpPr>
        <p:spPr>
          <a:xfrm>
            <a:off x="838200" y="130629"/>
            <a:ext cx="10515600" cy="1560059"/>
          </a:xfrm>
        </p:spPr>
        <p:txBody>
          <a:bodyPr/>
          <a:lstStyle/>
          <a:p>
            <a:r>
              <a:rPr lang="en-GB" sz="2400" b="1" kern="100" dirty="0">
                <a:effectLst/>
                <a:latin typeface="Arial" panose="020B0604020202020204" pitchFamily="34" charset="0"/>
                <a:ea typeface="Calibri" panose="020F0502020204030204" pitchFamily="34" charset="0"/>
                <a:cs typeface="Times New Roman" panose="02020603050405020304" pitchFamily="18" charset="0"/>
              </a:rPr>
              <a:t>Personal development.</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C0F7261-14F9-0CAC-753D-EA374FA5FC88}"/>
              </a:ext>
            </a:extLst>
          </p:cNvPr>
          <p:cNvSpPr>
            <a:spLocks noGrp="1"/>
          </p:cNvSpPr>
          <p:nvPr>
            <p:ph idx="1"/>
          </p:nvPr>
        </p:nvSpPr>
        <p:spPr>
          <a:xfrm>
            <a:off x="373224" y="1063690"/>
            <a:ext cx="11364686" cy="6746032"/>
          </a:xfrm>
        </p:spPr>
        <p:txBody>
          <a:bodyPr>
            <a:noAutofit/>
          </a:bodyPr>
          <a:lstStyle/>
          <a:p>
            <a:r>
              <a:rPr lang="en-GB" sz="2400" dirty="0"/>
              <a:t>Think about your personal qualities, skills, achievements. </a:t>
            </a:r>
            <a:r>
              <a:rPr lang="en-GB" sz="2400" b="1" i="1" dirty="0"/>
              <a:t>Update your cv </a:t>
            </a:r>
            <a:r>
              <a:rPr lang="en-GB" sz="2400" dirty="0"/>
              <a:t>(resume).</a:t>
            </a:r>
          </a:p>
          <a:p>
            <a:r>
              <a:rPr lang="en-GB" sz="2400" b="1" i="1" dirty="0"/>
              <a:t>Take an active role in your learning. </a:t>
            </a:r>
            <a:r>
              <a:rPr lang="en-GB" sz="2400" dirty="0"/>
              <a:t>Ask questions, offer observations, listen actively to the tutor and your classmates and look for opportunities to develop (conferences, exhibitions, publications, professional meetings- </a:t>
            </a:r>
            <a:r>
              <a:rPr lang="en-GB" sz="2400" b="1" i="1" dirty="0"/>
              <a:t>Check out Eventbrite. </a:t>
            </a:r>
            <a:r>
              <a:rPr lang="en-GB" sz="2400" dirty="0">
                <a:hlinkClick r:id="rId2"/>
              </a:rPr>
              <a:t>https://www.eventbrite.co.uk/e/true-connectors-lunch-meet-up-secret-bar-kitchen-swansea-tickets-705960335367?aff=ebdssbdestsearch&amp;keep_tld=1</a:t>
            </a:r>
            <a:r>
              <a:rPr lang="en-GB" sz="2400" dirty="0"/>
              <a:t>    )</a:t>
            </a:r>
          </a:p>
          <a:p>
            <a:r>
              <a:rPr lang="en-GB" sz="2400" b="1" i="1" dirty="0"/>
              <a:t>Record your learning. </a:t>
            </a:r>
            <a:r>
              <a:rPr lang="en-GB" sz="2400" dirty="0"/>
              <a:t>I recommend keeping a learning log. See separate section on this.</a:t>
            </a:r>
          </a:p>
          <a:p>
            <a:r>
              <a:rPr lang="en-GB" sz="2400" dirty="0"/>
              <a:t>I will ask each class member to </a:t>
            </a:r>
            <a:r>
              <a:rPr lang="en-GB" sz="2400" b="1" i="1" dirty="0"/>
              <a:t>read an article and present for 5-10 minutes </a:t>
            </a:r>
            <a:r>
              <a:rPr lang="en-GB" sz="2400" dirty="0"/>
              <a:t>in a class session what the article says, how good is it, how it might be used to help the assignment etc. See separate briefing on this.</a:t>
            </a:r>
          </a:p>
          <a:p>
            <a:r>
              <a:rPr lang="en-GB" sz="2400" b="1" i="1" dirty="0"/>
              <a:t>I recommend you have a LinkedIn profile. </a:t>
            </a:r>
            <a:r>
              <a:rPr lang="en-GB" sz="2400" dirty="0"/>
              <a:t>Here is mine. I am happy to be a friend on this SNS but not any other. </a:t>
            </a:r>
            <a:r>
              <a:rPr lang="en-GB" sz="2400" dirty="0">
                <a:hlinkClick r:id="rId3"/>
              </a:rPr>
              <a:t>https://www.linkedin.com/in/steve-griffiths-69a0859/</a:t>
            </a:r>
            <a:r>
              <a:rPr lang="en-GB" sz="2400" dirty="0"/>
              <a:t> </a:t>
            </a:r>
          </a:p>
          <a:p>
            <a:r>
              <a:rPr lang="en-GB" sz="2400" b="1" i="1" dirty="0"/>
              <a:t>Think of yourself as a “brand”.</a:t>
            </a:r>
          </a:p>
        </p:txBody>
      </p:sp>
    </p:spTree>
    <p:extLst>
      <p:ext uri="{BB962C8B-B14F-4D97-AF65-F5344CB8AC3E}">
        <p14:creationId xmlns:p14="http://schemas.microsoft.com/office/powerpoint/2010/main" val="38385313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5E1A3-C44B-D10E-16F0-35F8665DB3E3}"/>
              </a:ext>
            </a:extLst>
          </p:cNvPr>
          <p:cNvSpPr>
            <a:spLocks noGrp="1"/>
          </p:cNvSpPr>
          <p:nvPr>
            <p:ph type="title"/>
          </p:nvPr>
        </p:nvSpPr>
        <p:spPr>
          <a:xfrm>
            <a:off x="513183" y="365125"/>
            <a:ext cx="11448661" cy="1325563"/>
          </a:xfrm>
        </p:spPr>
        <p:txBody>
          <a:bodyPr>
            <a:normAutofit/>
          </a:bodyPr>
          <a:lstStyle/>
          <a:p>
            <a:r>
              <a:rPr lang="en-GB" sz="1800" kern="1800" spc="-55" dirty="0">
                <a:effectLst/>
                <a:latin typeface="Arial" panose="020B0604020202020204" pitchFamily="34" charset="0"/>
                <a:ea typeface="Times New Roman" panose="02020603050405020304" pitchFamily="18" charset="0"/>
                <a:cs typeface="Times New Roman" panose="02020603050405020304" pitchFamily="18" charset="0"/>
              </a:rPr>
              <a:t>Lundberg, A. (2020) Personal branding secrets: 7 steps to building an outstanding personal brand.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https://99designs.co.uk/blog/tips/personal-branding/</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12-01-23).</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An example of a personal brand framework">
            <a:extLst>
              <a:ext uri="{FF2B5EF4-FFF2-40B4-BE49-F238E27FC236}">
                <a16:creationId xmlns:a16="http://schemas.microsoft.com/office/drawing/2014/main" id="{0F6C970B-423C-277D-0766-5FBB44FBBEC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5233" y="1026368"/>
            <a:ext cx="11523305" cy="5355772"/>
          </a:xfrm>
          <a:prstGeom prst="rect">
            <a:avLst/>
          </a:prstGeom>
          <a:noFill/>
          <a:ln>
            <a:noFill/>
          </a:ln>
        </p:spPr>
      </p:pic>
    </p:spTree>
    <p:extLst>
      <p:ext uri="{BB962C8B-B14F-4D97-AF65-F5344CB8AC3E}">
        <p14:creationId xmlns:p14="http://schemas.microsoft.com/office/powerpoint/2010/main" val="2728941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1FA15-2EE3-6DAA-1BA5-6F66CAE1CF7D}"/>
              </a:ext>
            </a:extLst>
          </p:cNvPr>
          <p:cNvSpPr>
            <a:spLocks noGrp="1"/>
          </p:cNvSpPr>
          <p:nvPr>
            <p:ph type="title"/>
          </p:nvPr>
        </p:nvSpPr>
        <p:spPr/>
        <p:txBody>
          <a:bodyPr>
            <a:normAutofit/>
          </a:bodyPr>
          <a:lstStyle/>
          <a:p>
            <a:r>
              <a:rPr lang="en-GB" dirty="0"/>
              <a:t>We love pyramids and triangles in business/ management. I love cartoons. Maslow?</a:t>
            </a:r>
          </a:p>
        </p:txBody>
      </p:sp>
      <p:pic>
        <p:nvPicPr>
          <p:cNvPr id="5" name="Content Placeholder 4" descr="Diagram&#10;&#10;Description automatically generated">
            <a:extLst>
              <a:ext uri="{FF2B5EF4-FFF2-40B4-BE49-F238E27FC236}">
                <a16:creationId xmlns:a16="http://schemas.microsoft.com/office/drawing/2014/main" id="{2D1FE10C-FA81-A788-5746-58C630D5158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44345" y="2052735"/>
            <a:ext cx="5022978" cy="4193122"/>
          </a:xfrm>
        </p:spPr>
      </p:pic>
      <p:pic>
        <p:nvPicPr>
          <p:cNvPr id="2050" name="Picture 2" descr="How Maslow's Hierarchy of Needs Inspires Our Approach to Web Design -  Astriata">
            <a:extLst>
              <a:ext uri="{FF2B5EF4-FFF2-40B4-BE49-F238E27FC236}">
                <a16:creationId xmlns:a16="http://schemas.microsoft.com/office/drawing/2014/main" id="{6001BE35-6F43-C3F5-8C44-178FA567BE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594" y="1772817"/>
            <a:ext cx="6615405" cy="49732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7731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DE167-5537-0F76-53FF-674011AE084F}"/>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5F6163A1-8CC4-E17C-FC8E-E127F4170076}"/>
              </a:ext>
            </a:extLst>
          </p:cNvPr>
          <p:cNvSpPr>
            <a:spLocks noGrp="1"/>
          </p:cNvSpPr>
          <p:nvPr>
            <p:ph idx="1"/>
          </p:nvPr>
        </p:nvSpPr>
        <p:spPr/>
        <p:txBody>
          <a:bodyPr>
            <a:normAutofit/>
          </a:bodyPr>
          <a:lstStyle/>
          <a:p>
            <a:pPr marL="0" indent="0" algn="ctr">
              <a:buNone/>
            </a:pPr>
            <a:r>
              <a:rPr lang="en-GB" sz="3600" dirty="0"/>
              <a:t>Modern slavery. </a:t>
            </a:r>
          </a:p>
          <a:p>
            <a:pPr marL="0" indent="0" algn="ctr">
              <a:buNone/>
            </a:pPr>
            <a:r>
              <a:rPr lang="en-GB" sz="3600" dirty="0"/>
              <a:t>Is it a legitimate topic? </a:t>
            </a:r>
          </a:p>
          <a:p>
            <a:pPr marL="0" indent="0" algn="ctr">
              <a:buNone/>
            </a:pPr>
            <a:r>
              <a:rPr lang="en-GB" sz="3600" dirty="0"/>
              <a:t>Can we use some of the sources presented here?</a:t>
            </a:r>
          </a:p>
        </p:txBody>
      </p:sp>
    </p:spTree>
    <p:extLst>
      <p:ext uri="{BB962C8B-B14F-4D97-AF65-F5344CB8AC3E}">
        <p14:creationId xmlns:p14="http://schemas.microsoft.com/office/powerpoint/2010/main" val="1201669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57CDB-6B6E-6FD1-FC2A-1F231CECB215}"/>
              </a:ext>
            </a:extLst>
          </p:cNvPr>
          <p:cNvSpPr>
            <a:spLocks noGrp="1"/>
          </p:cNvSpPr>
          <p:nvPr>
            <p:ph type="title"/>
          </p:nvPr>
        </p:nvSpPr>
        <p:spPr/>
        <p:txBody>
          <a:bodyPr>
            <a:normAutofit/>
          </a:bodyPr>
          <a:lstStyle/>
          <a:p>
            <a:r>
              <a:rPr lang="en-GB" sz="2800" b="1" dirty="0"/>
              <a:t>Modern Slavery. </a:t>
            </a:r>
            <a:br>
              <a:rPr lang="en-GB" sz="2800" b="1" dirty="0"/>
            </a:br>
            <a:r>
              <a:rPr lang="en-GB" sz="2000" b="1" dirty="0"/>
              <a:t>See separate information sheet.</a:t>
            </a:r>
          </a:p>
        </p:txBody>
      </p:sp>
      <p:sp>
        <p:nvSpPr>
          <p:cNvPr id="3" name="Content Placeholder 2">
            <a:extLst>
              <a:ext uri="{FF2B5EF4-FFF2-40B4-BE49-F238E27FC236}">
                <a16:creationId xmlns:a16="http://schemas.microsoft.com/office/drawing/2014/main" id="{665BF646-E353-EE60-FD05-1068616A226A}"/>
              </a:ext>
            </a:extLst>
          </p:cNvPr>
          <p:cNvSpPr>
            <a:spLocks noGrp="1"/>
          </p:cNvSpPr>
          <p:nvPr>
            <p:ph idx="1"/>
          </p:nvPr>
        </p:nvSpPr>
        <p:spPr>
          <a:xfrm>
            <a:off x="419877" y="1483567"/>
            <a:ext cx="11271379" cy="5122506"/>
          </a:xfrm>
        </p:spPr>
        <p:txBody>
          <a:bodyPr/>
          <a:lstStyle/>
          <a:p>
            <a:r>
              <a:rPr lang="en-GB" dirty="0"/>
              <a:t>Should your tutor have introduced this topic in class?</a:t>
            </a:r>
          </a:p>
          <a:p>
            <a:pPr marL="0" indent="0">
              <a:buNone/>
            </a:pPr>
            <a:endParaRPr lang="en-GB" dirty="0"/>
          </a:p>
          <a:p>
            <a:r>
              <a:rPr lang="en-GB" dirty="0"/>
              <a:t>Is he biased/trying to corrupt you?</a:t>
            </a:r>
          </a:p>
          <a:p>
            <a:endParaRPr lang="en-GB" dirty="0"/>
          </a:p>
          <a:p>
            <a:r>
              <a:rPr lang="en-GB" dirty="0"/>
              <a:t>How might he argue that it is value driven but attempts have been made to eliminate bias?</a:t>
            </a:r>
          </a:p>
          <a:p>
            <a:pPr marL="0" indent="0">
              <a:buNone/>
            </a:pPr>
            <a:endParaRPr lang="en-GB" dirty="0"/>
          </a:p>
          <a:p>
            <a:r>
              <a:rPr lang="en-GB" dirty="0"/>
              <a:t>Could this topic be converted into an assignment answer or even a thesis?</a:t>
            </a:r>
          </a:p>
        </p:txBody>
      </p:sp>
    </p:spTree>
    <p:extLst>
      <p:ext uri="{BB962C8B-B14F-4D97-AF65-F5344CB8AC3E}">
        <p14:creationId xmlns:p14="http://schemas.microsoft.com/office/powerpoint/2010/main" val="34616569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1084</TotalTime>
  <Words>1958</Words>
  <Application>Microsoft Office PowerPoint</Application>
  <PresentationFormat>Widescreen</PresentationFormat>
  <Paragraphs>150</Paragraphs>
  <Slides>23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Aldhabi</vt:lpstr>
      <vt:lpstr>Arial</vt:lpstr>
      <vt:lpstr>Arial</vt:lpstr>
      <vt:lpstr>Calibri</vt:lpstr>
      <vt:lpstr>Calibri Light</vt:lpstr>
      <vt:lpstr>Helvetica</vt:lpstr>
      <vt:lpstr>Lato</vt:lpstr>
      <vt:lpstr>Times New Roman</vt:lpstr>
      <vt:lpstr>Office Theme</vt:lpstr>
      <vt:lpstr>                                  Visions for the Future –LCDB7008 Theoretical Perspectives on Management   (DBA Programme)  Lecture 1: First thoughts and orientation.</vt:lpstr>
      <vt:lpstr>Initial questions and comments</vt:lpstr>
      <vt:lpstr>PowerPoint Presentation</vt:lpstr>
      <vt:lpstr>Who are you?</vt:lpstr>
      <vt:lpstr>Worries/concerns?</vt:lpstr>
      <vt:lpstr>Who am I? Steve Griffiths: Lecturer.</vt:lpstr>
      <vt:lpstr>Is this me? (Senior management team IUMW)</vt:lpstr>
      <vt:lpstr>Women and men’s rugby teams at IUMW.</vt:lpstr>
      <vt:lpstr>What am I trying to communicate?</vt:lpstr>
      <vt:lpstr>The class introduces themselves.</vt:lpstr>
      <vt:lpstr>Fear factors.</vt:lpstr>
      <vt:lpstr>Acronyms are scarry:  What is the JFM report?   Therefore, do not be frightened by them or be afraid to ask. I might (or might not) have the answer. If not, I will go and research it.  </vt:lpstr>
      <vt:lpstr>An example:  What is MPS? MPS is…..</vt:lpstr>
      <vt:lpstr>Let’s go to the end…..the assignment.</vt:lpstr>
      <vt:lpstr>Let’s look at the handbook.</vt:lpstr>
      <vt:lpstr> Visions for the Future: Assessment</vt:lpstr>
      <vt:lpstr>PowerPoint Presentation</vt:lpstr>
      <vt:lpstr>Themes that will influence the lectures.</vt:lpstr>
      <vt:lpstr>Personal development. </vt:lpstr>
      <vt:lpstr>Lundberg, A. (2020) Personal branding secrets: 7 steps to building an outstanding personal brand. https://99designs.co.uk/blog/tips/personal-branding/ (Accessed 12-01-23). </vt:lpstr>
      <vt:lpstr>We love pyramids and triangles in business/ management. I love cartoons. Maslow?</vt:lpstr>
      <vt:lpstr>Exercise:</vt:lpstr>
      <vt:lpstr>Modern Slavery.  See separate information sheet.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General Strategy Lecture</dc:title>
  <dc:creator>Stephen</dc:creator>
  <cp:lastModifiedBy>Stephen Griffiths</cp:lastModifiedBy>
  <cp:revision>50</cp:revision>
  <dcterms:created xsi:type="dcterms:W3CDTF">2022-06-21T09:32:51Z</dcterms:created>
  <dcterms:modified xsi:type="dcterms:W3CDTF">2023-10-11T17:37:37Z</dcterms:modified>
</cp:coreProperties>
</file>