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7352"/>
  </p:normalViewPr>
  <p:slideViewPr>
    <p:cSldViewPr snapToGrid="0" snapToObjects="1">
      <p:cViewPr varScale="1">
        <p:scale>
          <a:sx n="56" d="100"/>
          <a:sy n="56" d="100"/>
        </p:scale>
        <p:origin x="1272"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D87A97-BCB6-904A-811F-F29BC2B873AC}" type="datetimeFigureOut">
              <a:rPr lang="en-US" smtClean="0"/>
              <a:t>4/3/2026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572684-2DA9-5346-A00B-D9E183A6411F}" type="slidenum">
              <a:rPr lang="en-US" smtClean="0"/>
              <a:t>‹#›</a:t>
            </a:fld>
            <a:endParaRPr lang="en-US"/>
          </a:p>
        </p:txBody>
      </p:sp>
    </p:spTree>
    <p:extLst>
      <p:ext uri="{BB962C8B-B14F-4D97-AF65-F5344CB8AC3E}">
        <p14:creationId xmlns:p14="http://schemas.microsoft.com/office/powerpoint/2010/main" val="402654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Calibri"/>
              </a:defRPr>
            </a:pPr>
            <a:r>
              <a:rPr dirty="0"/>
              <a:t>This slide sets up the practical problem behind the study. Engineering projects differ from software because they involve physical assets, safety controls, cost-heavy changes, and strong stakeholder dependencies. That is why the transfer of agile methods cannot simply be assumed. The rationale for the research is that agile is increasingly promoted as a flexible and collaborative delivery approach, yet the evidence in UK engineering contexts is still limited and sometimes contradictory. At MSc level, this is a worthwhile topic because it combines a real-world management issue with a clear research design challenge and a meaningful contribution to current project management practice.</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Calibri"/>
              </a:defRPr>
            </a:pPr>
            <a:r>
              <a:t>This slide clarifies the exact focus of the study. The aim is intentionally narrow enough to be researched properly, but broad enough to remain useful for industry. The questions translate the topic into a sequence that moves from adoption, to performance impact, to implementation barriers, and finally to comparison with traditional approaches. The variables and working hypothesis create a clear analytical frame for the study. I also define the scope carefully, because the project is not about agile in every sector. It is specifically about UK engineering project delivery and the outcomes that matter most to managers and organisations.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Calibri"/>
              </a:defRPr>
            </a:pPr>
            <a:r>
              <a:rPr dirty="0"/>
              <a:t>The literature review is presented here through three linked themes rather than a long descriptive list. First, several studies suggest agile can improve communication, engagement, and responsiveness. Second, there is equally strong evidence that engineering settings create adoption barriers because projects are not infinitely flexible. Third, the literature base itself has a context problem, because much of it comes from software or non-UK settings. That is why the review does not justify a simple claim that agile is always superior. Instead, it supports a more careful research question about when agile improves engineering project performance and what conditions shape that effect.</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Calibri"/>
              </a:defRPr>
            </a:pPr>
            <a:r>
              <a:t>This matrix makes the literature review more explicit by naming individual studies, identifying their findings, and showing their limits. That is important at postgraduate level because literature should be analysed, not just repeated. The studies do not all point in the same direction. Some support agile as a route to stronger coordination and performance, while others show barriers linked to structure, culture, and the nature of engineering work. The practical implication is that the current literature justifies a balanced empirical study rather than a one-sided argument. My proposal therefore uses the literature to frame a testable and context-sensitive research design.</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Calibri"/>
              </a:defRPr>
            </a:pPr>
            <a:r>
              <a:t>This slide explains why the research is needed and how the study is conceptualised. The gap is not simply that nobody has studied agile. The real gap is that the available evidence is too general, too software-led, and too weakly grounded in UK engineering practice. The conceptual framework translates that gap into a workable research model. Agile practices are treated as the independent variable, project performance as the dependent variable, and team mechanisms such as communication, adaptability, and collaboration as the practical pathway between them. That makes the proposal more coherent and gives the methodology a clear analytical direction.</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Calibri"/>
              </a:defRPr>
            </a:pPr>
            <a:r>
              <a:t>The methodology slide shows that the design choices are not random labels but connected decisions. A positivist orientation fits the focus on measurable outcomes such as time, cost, quality, and collaboration. A deductive approach is appropriate because the study begins with a clear hypothesis about the relationship between agile and project performance. Mixed methods are valuable here because survey data can show patterns while case evidence explains how those patterns arise. A cross-sectional design is also realistic for the scope of an MSc proposal. Overall, the methodology is intended to be rigorous, feasible, and clearly aligned with the research questions.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Calibri"/>
              </a:defRPr>
            </a:pPr>
            <a:r>
              <a:t>Sampling is designed around relevance rather than statistical randomness. That is why purposive sampling is the most defensible choice for this proposal. The people selected need to understand how projects are delivered and whether agile practices are actually influencing outcomes. The sample size is realistic for a postgraduate study and large enough to show useful response patterns. Case selection also matters, because the organisations should display enough agile activity to support comparison rather than anecdote. By combining a defined participant profile with practical case access, the study aims to balance feasibility with analytical value.</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Calibri"/>
              </a:defRPr>
            </a:pPr>
            <a:r>
              <a:t>The proposal uses two complementary data collection tools. The online survey provides structured, comparable responses and allows the study to measure how practitioners perceive agile use and project performance. The case-based evidence adds depth by showing how agile is documented and discussed inside organisations. Together, these tools strengthen the study because they address the same issue from different angles. The measurement focus also matters. The proposal does not treat performance as a vague concept. It translates performance into specific dimensions such as time, cost, quality, and collaboration so that the analysis remains practical and logically connected to the research questions.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Calibri"/>
              </a:defRPr>
            </a:pPr>
            <a:r>
              <a:t>This slide explains how data will be turned into evidence and how the study will remain ethically sound. The analysis plan is intentionally straightforward because a good proposal should show a clear route from data collection to interpretation. Survey responses will be summarised and compared across the four performance dimensions, while case evidence will be analysed for patterns in organisational practice and barriers. These two strands are then combined to strengthen the final judgement. On ethics, the key issues are informed consent, confidentiality, voluntary participation, and secure data handling. I also highlight that the brief requires a separate ethics form, which makes ethical compliance a formal submission requirement.</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Calibri"/>
              </a:defRPr>
            </a:pPr>
            <a:r>
              <a:rPr dirty="0"/>
              <a:t>The expected findings are intentionally cautious rather than exaggerated. Based on the literature, agile is likely to show its strongest benefits in collaboration, communication, and responsiveness. The effect on cost is expected to be more mixed because engineering changes can be expensive even when processes are flexible. The contribution of the study is practical as well as academic. It can help </a:t>
            </a:r>
            <a:r>
              <a:rPr dirty="0" err="1"/>
              <a:t>organisations</a:t>
            </a:r>
            <a:r>
              <a:rPr dirty="0"/>
              <a:t> decide where agile is genuinely useful and where implementation conditions may limit its value. At the same time, the proposal acknowledges limitations such as sample size, access constraints, and respondent bias, which is important for maintaining credibility at postgraduate level.</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a:defRPr sz="1200">
                <a:latin typeface="Calibri"/>
              </a:defRPr>
            </a:pPr>
            <a:r>
              <a:t>The final slide shows that the proposed work is achievable within a realistic timetable. The sequence moves from topic confirmation and literature review into proposal drafting, instrument design, pilot testing, data collection, analysis, interpretation, and final writing. This matters because a strong proposal should not only ask a worthwhile question, it should also show that the work can be planned and executed professionally. I also emphasise that the seminar stage is part of the learning process. Feedback from the presentation can be used to improve the written proposal, refine the research design, and strengthen the final ethics submission.</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4/3/2026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4/3/2026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4/3/2026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4/3/2026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4/3/2026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6F4EF"/>
        </a:solidFill>
        <a:effectLst/>
      </p:bgPr>
    </p:bg>
    <p:spTree>
      <p:nvGrpSpPr>
        <p:cNvPr id="1" name=""/>
        <p:cNvGrpSpPr/>
        <p:nvPr/>
      </p:nvGrpSpPr>
      <p:grpSpPr>
        <a:xfrm>
          <a:off x="0" y="0"/>
          <a:ext cx="0" cy="0"/>
          <a:chOff x="0" y="0"/>
          <a:chExt cx="0" cy="0"/>
        </a:xfrm>
      </p:grpSpPr>
      <p:sp>
        <p:nvSpPr>
          <p:cNvPr id="2" name="Rounded Rectangle 1"/>
          <p:cNvSpPr/>
          <p:nvPr/>
        </p:nvSpPr>
        <p:spPr>
          <a:xfrm>
            <a:off x="658368" y="822960"/>
            <a:ext cx="6812280" cy="5074920"/>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7635240" y="822960"/>
            <a:ext cx="3886200" cy="5074920"/>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2191695" cy="292608"/>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914400" y="1143000"/>
            <a:ext cx="6263640" cy="1143000"/>
          </a:xfrm>
          <a:prstGeom prst="rect">
            <a:avLst/>
          </a:prstGeom>
          <a:noFill/>
        </p:spPr>
        <p:txBody>
          <a:bodyPr wrap="square" lIns="25400" tIns="12700" rIns="25400" bIns="12700">
            <a:spAutoFit/>
          </a:bodyPr>
          <a:lstStyle/>
          <a:p>
            <a:pPr algn="l">
              <a:defRPr sz="2700" b="1">
                <a:solidFill>
                  <a:srgbClr val="12223D"/>
                </a:solidFill>
                <a:latin typeface="Cambria"/>
              </a:defRPr>
            </a:pPr>
            <a:r>
              <a:t>Agile Practices in UK Engineering Project Management</a:t>
            </a:r>
          </a:p>
        </p:txBody>
      </p:sp>
      <p:sp>
        <p:nvSpPr>
          <p:cNvPr id="6" name="TextBox 5"/>
          <p:cNvSpPr txBox="1"/>
          <p:nvPr/>
        </p:nvSpPr>
        <p:spPr>
          <a:xfrm>
            <a:off x="932688" y="2103120"/>
            <a:ext cx="5212080" cy="411480"/>
          </a:xfrm>
          <a:prstGeom prst="rect">
            <a:avLst/>
          </a:prstGeom>
          <a:noFill/>
        </p:spPr>
        <p:txBody>
          <a:bodyPr wrap="square" lIns="25400" tIns="12700" rIns="25400" bIns="12700">
            <a:spAutoFit/>
          </a:bodyPr>
          <a:lstStyle/>
          <a:p>
            <a:pPr algn="l">
              <a:defRPr sz="2000" b="1">
                <a:solidFill>
                  <a:srgbClr val="117780"/>
                </a:solidFill>
                <a:latin typeface="Calibri"/>
              </a:defRPr>
            </a:pPr>
            <a:r>
              <a:t>Research Proposal Presentation</a:t>
            </a:r>
          </a:p>
        </p:txBody>
      </p:sp>
      <p:sp>
        <p:nvSpPr>
          <p:cNvPr id="7" name="TextBox 6"/>
          <p:cNvSpPr txBox="1"/>
          <p:nvPr/>
        </p:nvSpPr>
        <p:spPr>
          <a:xfrm>
            <a:off x="932688" y="2560320"/>
            <a:ext cx="5577840" cy="548640"/>
          </a:xfrm>
          <a:prstGeom prst="rect">
            <a:avLst/>
          </a:prstGeom>
          <a:noFill/>
        </p:spPr>
        <p:txBody>
          <a:bodyPr wrap="square" lIns="25400" tIns="12700" rIns="25400" bIns="12700">
            <a:spAutoFit/>
          </a:bodyPr>
          <a:lstStyle/>
          <a:p>
            <a:pPr algn="l">
              <a:defRPr sz="1350" b="0">
                <a:solidFill>
                  <a:srgbClr val="252F3C"/>
                </a:solidFill>
                <a:latin typeface="Calibri"/>
              </a:defRPr>
            </a:pPr>
            <a:r>
              <a:t>A multiple case study and online survey focused on performance outcomes in UK engineering projects.</a:t>
            </a:r>
          </a:p>
        </p:txBody>
      </p:sp>
      <p:sp>
        <p:nvSpPr>
          <p:cNvPr id="8" name="Rectangle 7"/>
          <p:cNvSpPr/>
          <p:nvPr/>
        </p:nvSpPr>
        <p:spPr>
          <a:xfrm>
            <a:off x="914400" y="3337560"/>
            <a:ext cx="5394960" cy="73152"/>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914400" y="3657600"/>
            <a:ext cx="2103120" cy="1536192"/>
          </a:xfrm>
          <a:prstGeom prst="roundRect">
            <a:avLst/>
          </a:prstGeom>
          <a:solidFill>
            <a:srgbClr val="F7EED6"/>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Problem</a:t>
            </a:r>
          </a:p>
          <a:p>
            <a:pPr>
              <a:lnSpc>
                <a:spcPct val="105000"/>
              </a:lnSpc>
              <a:spcAft>
                <a:spcPts val="400"/>
              </a:spcAft>
              <a:defRPr sz="1250">
                <a:solidFill>
                  <a:srgbClr val="252F3C"/>
                </a:solidFill>
                <a:latin typeface="Calibri"/>
              </a:defRPr>
            </a:pPr>
            <a:r>
              <a:rPr dirty="0"/>
              <a:t>Agile is widely discussed, but engineering projects face fixed assets, regulation, and costly change.</a:t>
            </a:r>
          </a:p>
        </p:txBody>
      </p:sp>
      <p:sp>
        <p:nvSpPr>
          <p:cNvPr id="10" name="Rounded Rectangle 9"/>
          <p:cNvSpPr/>
          <p:nvPr/>
        </p:nvSpPr>
        <p:spPr>
          <a:xfrm>
            <a:off x="3099816" y="3666932"/>
            <a:ext cx="1938528" cy="1536192"/>
          </a:xfrm>
          <a:prstGeom prst="roundRect">
            <a:avLst/>
          </a:prstGeom>
          <a:solidFill>
            <a:srgbClr val="E2F3F5"/>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Method</a:t>
            </a:r>
          </a:p>
          <a:p>
            <a:pPr>
              <a:lnSpc>
                <a:spcPct val="105000"/>
              </a:lnSpc>
              <a:spcAft>
                <a:spcPts val="400"/>
              </a:spcAft>
              <a:defRPr sz="1250">
                <a:solidFill>
                  <a:srgbClr val="252F3C"/>
                </a:solidFill>
                <a:latin typeface="Calibri"/>
              </a:defRPr>
            </a:pPr>
            <a:r>
              <a:rPr dirty="0"/>
              <a:t>Mixed methods using 4-5 case </a:t>
            </a:r>
            <a:r>
              <a:rPr dirty="0" err="1"/>
              <a:t>organisations</a:t>
            </a:r>
            <a:r>
              <a:rPr dirty="0"/>
              <a:t> and a practitioner survey of 50-80 respondents.</a:t>
            </a:r>
          </a:p>
        </p:txBody>
      </p:sp>
      <p:sp>
        <p:nvSpPr>
          <p:cNvPr id="11" name="Rounded Rectangle 10"/>
          <p:cNvSpPr/>
          <p:nvPr/>
        </p:nvSpPr>
        <p:spPr>
          <a:xfrm>
            <a:off x="5120640" y="3657600"/>
            <a:ext cx="1938528" cy="1536192"/>
          </a:xfrm>
          <a:prstGeom prst="roundRect">
            <a:avLst/>
          </a:prstGeom>
          <a:solidFill>
            <a:srgbClr val="E7EEF8"/>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t>Contribution</a:t>
            </a:r>
          </a:p>
          <a:p>
            <a:pPr>
              <a:lnSpc>
                <a:spcPct val="105000"/>
              </a:lnSpc>
              <a:spcAft>
                <a:spcPts val="400"/>
              </a:spcAft>
              <a:defRPr sz="1250">
                <a:solidFill>
                  <a:srgbClr val="252F3C"/>
                </a:solidFill>
                <a:latin typeface="Calibri"/>
              </a:defRPr>
            </a:pPr>
            <a:r>
              <a:t>Shows where agile helps, where it struggles, and what adoption conditions matter in practice.</a:t>
            </a:r>
          </a:p>
        </p:txBody>
      </p:sp>
      <p:sp>
        <p:nvSpPr>
          <p:cNvPr id="12" name="TextBox 11"/>
          <p:cNvSpPr txBox="1"/>
          <p:nvPr/>
        </p:nvSpPr>
        <p:spPr>
          <a:xfrm>
            <a:off x="8028431" y="1188720"/>
            <a:ext cx="2834640" cy="302647"/>
          </a:xfrm>
          <a:prstGeom prst="rect">
            <a:avLst/>
          </a:prstGeom>
          <a:noFill/>
        </p:spPr>
        <p:txBody>
          <a:bodyPr wrap="square" lIns="25400" tIns="12700" rIns="25400" bIns="12700">
            <a:spAutoFit/>
          </a:bodyPr>
          <a:lstStyle/>
          <a:p>
            <a:pPr algn="l">
              <a:defRPr sz="1800" b="1">
                <a:solidFill>
                  <a:srgbClr val="FFFFFF"/>
                </a:solidFill>
                <a:latin typeface="Cambria"/>
              </a:defRPr>
            </a:pPr>
            <a:r>
              <a:rPr dirty="0"/>
              <a:t>Presentation </a:t>
            </a:r>
            <a:r>
              <a:rPr lang="en-US" dirty="0"/>
              <a:t>R</a:t>
            </a:r>
            <a:r>
              <a:rPr dirty="0"/>
              <a:t>oadmap</a:t>
            </a:r>
          </a:p>
        </p:txBody>
      </p:sp>
      <p:sp>
        <p:nvSpPr>
          <p:cNvPr id="13" name="Rounded Rectangle 12"/>
          <p:cNvSpPr/>
          <p:nvPr/>
        </p:nvSpPr>
        <p:spPr>
          <a:xfrm>
            <a:off x="7982712" y="1783080"/>
            <a:ext cx="2944368" cy="868680"/>
          </a:xfrm>
          <a:prstGeom prst="roundRect">
            <a:avLst/>
          </a:prstGeom>
          <a:solidFill>
            <a:srgbClr val="1D3152"/>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400" b="1">
                <a:solidFill>
                  <a:srgbClr val="D2A63F"/>
                </a:solidFill>
                <a:latin typeface="Cambria"/>
              </a:defRPr>
            </a:pPr>
            <a:r>
              <a:t>Context</a:t>
            </a:r>
          </a:p>
          <a:p>
            <a:pPr>
              <a:lnSpc>
                <a:spcPct val="105000"/>
              </a:lnSpc>
              <a:spcAft>
                <a:spcPts val="400"/>
              </a:spcAft>
              <a:defRPr sz="1180">
                <a:solidFill>
                  <a:srgbClr val="FFFFFF"/>
                </a:solidFill>
                <a:latin typeface="Calibri"/>
              </a:defRPr>
            </a:pPr>
            <a:r>
              <a:t>Engineering delivery pressures and the case for studying agile now.</a:t>
            </a:r>
          </a:p>
        </p:txBody>
      </p:sp>
      <p:sp>
        <p:nvSpPr>
          <p:cNvPr id="14" name="Rounded Rectangle 13"/>
          <p:cNvSpPr/>
          <p:nvPr/>
        </p:nvSpPr>
        <p:spPr>
          <a:xfrm>
            <a:off x="7982712" y="2926080"/>
            <a:ext cx="2944368" cy="868680"/>
          </a:xfrm>
          <a:prstGeom prst="roundRect">
            <a:avLst/>
          </a:prstGeom>
          <a:solidFill>
            <a:srgbClr val="1D3152"/>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400" b="1">
                <a:solidFill>
                  <a:srgbClr val="D2A63F"/>
                </a:solidFill>
                <a:latin typeface="Cambria"/>
              </a:defRPr>
            </a:pPr>
            <a:r>
              <a:t>Evidence</a:t>
            </a:r>
          </a:p>
          <a:p>
            <a:pPr>
              <a:lnSpc>
                <a:spcPct val="105000"/>
              </a:lnSpc>
              <a:spcAft>
                <a:spcPts val="400"/>
              </a:spcAft>
              <a:defRPr sz="1180">
                <a:solidFill>
                  <a:srgbClr val="FFFFFF"/>
                </a:solidFill>
                <a:latin typeface="Calibri"/>
              </a:defRPr>
            </a:pPr>
            <a:r>
              <a:t>Literature themes, key studies, and the unresolved research gap.</a:t>
            </a:r>
          </a:p>
        </p:txBody>
      </p:sp>
      <p:sp>
        <p:nvSpPr>
          <p:cNvPr id="15" name="Rounded Rectangle 14"/>
          <p:cNvSpPr/>
          <p:nvPr/>
        </p:nvSpPr>
        <p:spPr>
          <a:xfrm>
            <a:off x="7982712" y="4069080"/>
            <a:ext cx="2944368" cy="868680"/>
          </a:xfrm>
          <a:prstGeom prst="roundRect">
            <a:avLst/>
          </a:prstGeom>
          <a:solidFill>
            <a:srgbClr val="1D3152"/>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400" b="1">
                <a:solidFill>
                  <a:srgbClr val="D2A63F"/>
                </a:solidFill>
                <a:latin typeface="Cambria"/>
              </a:defRPr>
            </a:pPr>
            <a:r>
              <a:t>Design</a:t>
            </a:r>
          </a:p>
          <a:p>
            <a:pPr>
              <a:lnSpc>
                <a:spcPct val="105000"/>
              </a:lnSpc>
              <a:spcAft>
                <a:spcPts val="400"/>
              </a:spcAft>
              <a:defRPr sz="1180">
                <a:solidFill>
                  <a:srgbClr val="FFFFFF"/>
                </a:solidFill>
                <a:latin typeface="Calibri"/>
              </a:defRPr>
            </a:pPr>
            <a:r>
              <a:t>Research strategy, sampling, data collection, analysis, ethics, and timetable.</a:t>
            </a:r>
          </a:p>
        </p:txBody>
      </p:sp>
      <p:sp>
        <p:nvSpPr>
          <p:cNvPr id="16" name="Rounded Rectangle 15"/>
          <p:cNvSpPr/>
          <p:nvPr/>
        </p:nvSpPr>
        <p:spPr>
          <a:xfrm>
            <a:off x="749808" y="6080760"/>
            <a:ext cx="10771632" cy="347472"/>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19">
                <a:solidFill>
                  <a:srgbClr val="FFFFFF"/>
                </a:solidFill>
                <a:latin typeface="Calibri"/>
              </a:defRPr>
            </a:pPr>
            <a:r>
              <a:rPr dirty="0"/>
              <a:t>ACHA7027 Research Methods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6F4E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237744"/>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347472" y="420624"/>
            <a:ext cx="109728" cy="5897880"/>
          </a:xfrm>
          <a:prstGeom prst="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9601200" y="384048"/>
            <a:ext cx="1965960" cy="329184"/>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Context</a:t>
            </a:r>
          </a:p>
        </p:txBody>
      </p:sp>
      <p:sp>
        <p:nvSpPr>
          <p:cNvPr id="5" name="Rounded Rectangle 4"/>
          <p:cNvSpPr/>
          <p:nvPr/>
        </p:nvSpPr>
        <p:spPr>
          <a:xfrm>
            <a:off x="10927080" y="6336792"/>
            <a:ext cx="658368" cy="292608"/>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latin typeface="Calibri"/>
              </a:defRPr>
            </a:pPr>
            <a:r>
              <a:t>2/13</a:t>
            </a:r>
          </a:p>
        </p:txBody>
      </p:sp>
      <p:sp>
        <p:nvSpPr>
          <p:cNvPr id="6" name="Rectangle 5"/>
          <p:cNvSpPr/>
          <p:nvPr/>
        </p:nvSpPr>
        <p:spPr>
          <a:xfrm>
            <a:off x="658368" y="6327648"/>
            <a:ext cx="10012680" cy="27432"/>
          </a:xfrm>
          <a:prstGeom prst="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13232" y="493776"/>
            <a:ext cx="8503920" cy="640080"/>
          </a:xfrm>
          <a:prstGeom prst="rect">
            <a:avLst/>
          </a:prstGeom>
          <a:noFill/>
        </p:spPr>
        <p:txBody>
          <a:bodyPr wrap="none">
            <a:spAutoFit/>
          </a:bodyPr>
          <a:lstStyle/>
          <a:p>
            <a:pPr>
              <a:defRPr sz="2400" b="1">
                <a:solidFill>
                  <a:srgbClr val="12223D"/>
                </a:solidFill>
                <a:latin typeface="Cambria"/>
              </a:defRPr>
            </a:pPr>
            <a:r>
              <a:t>Research Context And Problem</a:t>
            </a:r>
          </a:p>
          <a:p>
            <a:pPr>
              <a:spcBef>
                <a:spcPts val="200"/>
              </a:spcBef>
              <a:defRPr sz="1150">
                <a:solidFill>
                  <a:srgbClr val="637080"/>
                </a:solidFill>
                <a:latin typeface="Calibri"/>
              </a:defRPr>
            </a:pPr>
            <a:r>
              <a:t>Why agile in engineering project management deserves focused investigation</a:t>
            </a:r>
          </a:p>
        </p:txBody>
      </p:sp>
      <p:sp>
        <p:nvSpPr>
          <p:cNvPr id="8" name="Rectangle 7"/>
          <p:cNvSpPr/>
          <p:nvPr/>
        </p:nvSpPr>
        <p:spPr>
          <a:xfrm>
            <a:off x="713232" y="1170432"/>
            <a:ext cx="1508760" cy="54864"/>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777240" y="1508760"/>
            <a:ext cx="2560320" cy="2624326"/>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Engineering delivery context</a:t>
            </a:r>
          </a:p>
          <a:p>
            <a:pPr marL="285750" indent="-285750">
              <a:lnSpc>
                <a:spcPct val="105000"/>
              </a:lnSpc>
              <a:spcAft>
                <a:spcPts val="400"/>
              </a:spcAft>
              <a:buFont typeface="Arial" panose="020B0604020202020204" pitchFamily="34" charset="0"/>
              <a:buChar char="•"/>
              <a:defRPr sz="1230">
                <a:solidFill>
                  <a:srgbClr val="252F3C"/>
                </a:solidFill>
                <a:latin typeface="Calibri"/>
              </a:defRPr>
            </a:pPr>
            <a:r>
              <a:rPr sz="1250" dirty="0"/>
              <a:t>Projects are shaped by high cost exposure, safety obligations, hard deadlines, and multi-stakeholder coordination.</a:t>
            </a:r>
          </a:p>
          <a:p>
            <a:pPr marL="285750" indent="-285750">
              <a:lnSpc>
                <a:spcPct val="105000"/>
              </a:lnSpc>
              <a:spcAft>
                <a:spcPts val="400"/>
              </a:spcAft>
              <a:buFont typeface="Arial" panose="020B0604020202020204" pitchFamily="34" charset="0"/>
              <a:buChar char="•"/>
              <a:defRPr sz="1230">
                <a:solidFill>
                  <a:srgbClr val="252F3C"/>
                </a:solidFill>
                <a:latin typeface="Calibri"/>
              </a:defRPr>
            </a:pPr>
            <a:r>
              <a:rPr sz="1250" dirty="0"/>
              <a:t>Traditional linear planning still dominates many project environments.</a:t>
            </a:r>
          </a:p>
        </p:txBody>
      </p:sp>
      <p:sp>
        <p:nvSpPr>
          <p:cNvPr id="10" name="Rounded Rectangle 9"/>
          <p:cNvSpPr/>
          <p:nvPr/>
        </p:nvSpPr>
        <p:spPr>
          <a:xfrm>
            <a:off x="3502152" y="1508760"/>
            <a:ext cx="2560320" cy="2624328"/>
          </a:xfrm>
          <a:prstGeom prst="roundRect">
            <a:avLst/>
          </a:prstGeom>
          <a:solidFill>
            <a:srgbClr val="E2F3F5"/>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Why agile attracts attention</a:t>
            </a:r>
          </a:p>
          <a:p>
            <a:pPr marL="285750" indent="-285750">
              <a:lnSpc>
                <a:spcPct val="105000"/>
              </a:lnSpc>
              <a:spcAft>
                <a:spcPts val="400"/>
              </a:spcAft>
              <a:buFont typeface="Arial" panose="020B0604020202020204" pitchFamily="34" charset="0"/>
              <a:buChar char="•"/>
              <a:defRPr sz="1230">
                <a:solidFill>
                  <a:srgbClr val="252F3C"/>
                </a:solidFill>
                <a:latin typeface="Calibri"/>
              </a:defRPr>
            </a:pPr>
            <a:r>
              <a:rPr sz="1250" dirty="0"/>
              <a:t>Agile promises faster feedback, tighter team communication, visible workflow control, and better responsiveness to change.</a:t>
            </a:r>
          </a:p>
          <a:p>
            <a:pPr marL="285750" indent="-285750">
              <a:lnSpc>
                <a:spcPct val="105000"/>
              </a:lnSpc>
              <a:spcAft>
                <a:spcPts val="400"/>
              </a:spcAft>
              <a:buFont typeface="Arial" panose="020B0604020202020204" pitchFamily="34" charset="0"/>
              <a:buChar char="•"/>
              <a:defRPr sz="1230">
                <a:solidFill>
                  <a:srgbClr val="252F3C"/>
                </a:solidFill>
                <a:latin typeface="Calibri"/>
              </a:defRPr>
            </a:pPr>
            <a:r>
              <a:rPr sz="1250" dirty="0"/>
              <a:t>Methods such as Scrum and Kanban are now discussed beyond software.</a:t>
            </a:r>
          </a:p>
        </p:txBody>
      </p:sp>
      <p:sp>
        <p:nvSpPr>
          <p:cNvPr id="11" name="Rounded Rectangle 10"/>
          <p:cNvSpPr/>
          <p:nvPr/>
        </p:nvSpPr>
        <p:spPr>
          <a:xfrm>
            <a:off x="6227064" y="1508759"/>
            <a:ext cx="2560320" cy="2624328"/>
          </a:xfrm>
          <a:prstGeom prst="roundRect">
            <a:avLst/>
          </a:prstGeom>
          <a:solidFill>
            <a:srgbClr val="F7EED6"/>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Core research problem</a:t>
            </a:r>
          </a:p>
          <a:p>
            <a:pPr marL="285750" indent="-285750">
              <a:lnSpc>
                <a:spcPct val="105000"/>
              </a:lnSpc>
              <a:spcAft>
                <a:spcPts val="400"/>
              </a:spcAft>
              <a:buFont typeface="Arial" panose="020B0604020202020204" pitchFamily="34" charset="0"/>
              <a:buChar char="•"/>
              <a:defRPr sz="1230">
                <a:solidFill>
                  <a:srgbClr val="252F3C"/>
                </a:solidFill>
                <a:latin typeface="Calibri"/>
              </a:defRPr>
            </a:pPr>
            <a:r>
              <a:rPr sz="1250" dirty="0"/>
              <a:t>The benefits of agile are well known in software, but evidence remains uncertain in UK engineering project settings.</a:t>
            </a:r>
          </a:p>
          <a:p>
            <a:pPr marL="285750" indent="-285750">
              <a:lnSpc>
                <a:spcPct val="105000"/>
              </a:lnSpc>
              <a:spcAft>
                <a:spcPts val="400"/>
              </a:spcAft>
              <a:buFont typeface="Arial" panose="020B0604020202020204" pitchFamily="34" charset="0"/>
              <a:buChar char="•"/>
              <a:defRPr sz="1230">
                <a:solidFill>
                  <a:srgbClr val="252F3C"/>
                </a:solidFill>
                <a:latin typeface="Calibri"/>
              </a:defRPr>
            </a:pPr>
            <a:r>
              <a:rPr sz="1250" dirty="0"/>
              <a:t>Physical systems and regulation may reduce the flexibility agile depends on</a:t>
            </a:r>
            <a:r>
              <a:rPr dirty="0"/>
              <a:t>.</a:t>
            </a:r>
          </a:p>
        </p:txBody>
      </p:sp>
      <p:sp>
        <p:nvSpPr>
          <p:cNvPr id="12" name="Rounded Rectangle 11"/>
          <p:cNvSpPr/>
          <p:nvPr/>
        </p:nvSpPr>
        <p:spPr>
          <a:xfrm>
            <a:off x="8951976" y="1508759"/>
            <a:ext cx="2331720" cy="2624327"/>
          </a:xfrm>
          <a:prstGeom prst="roundRect">
            <a:avLst/>
          </a:prstGeom>
          <a:solidFill>
            <a:srgbClr val="E7EEF8"/>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Why the topic matters at MSc level</a:t>
            </a:r>
          </a:p>
          <a:p>
            <a:pPr algn="just">
              <a:lnSpc>
                <a:spcPct val="105000"/>
              </a:lnSpc>
              <a:spcAft>
                <a:spcPts val="400"/>
              </a:spcAft>
              <a:defRPr sz="1200">
                <a:solidFill>
                  <a:srgbClr val="252F3C"/>
                </a:solidFill>
                <a:latin typeface="Calibri"/>
              </a:defRPr>
            </a:pPr>
            <a:r>
              <a:rPr sz="1300" dirty="0"/>
              <a:t>The study addresses a live professional problem, draws on contemporary literature, and requires methodological justification suitable for postgraduate work.</a:t>
            </a:r>
          </a:p>
        </p:txBody>
      </p:sp>
      <p:sp>
        <p:nvSpPr>
          <p:cNvPr id="13" name="Rounded Rectangle 12"/>
          <p:cNvSpPr/>
          <p:nvPr/>
        </p:nvSpPr>
        <p:spPr>
          <a:xfrm>
            <a:off x="658368" y="4297680"/>
            <a:ext cx="10515600" cy="1490472"/>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600" b="1">
                <a:solidFill>
                  <a:srgbClr val="12223D"/>
                </a:solidFill>
                <a:latin typeface="Cambria"/>
              </a:defRPr>
            </a:pPr>
            <a:r>
              <a:rPr dirty="0"/>
              <a:t>Research rationale</a:t>
            </a:r>
          </a:p>
          <a:p>
            <a:pPr algn="just">
              <a:lnSpc>
                <a:spcPct val="105000"/>
              </a:lnSpc>
              <a:spcAft>
                <a:spcPts val="400"/>
              </a:spcAft>
              <a:defRPr sz="1300">
                <a:solidFill>
                  <a:srgbClr val="252F3C"/>
                </a:solidFill>
                <a:latin typeface="Calibri"/>
              </a:defRPr>
            </a:pPr>
            <a:r>
              <a:rPr sz="1400" dirty="0"/>
              <a:t>Current knowledge is fragmented. Much of the literature is software-led, generic, or optimistic about agile without explaining where the approach transfers badly into heavily constrained engineering projects. This proposal therefore focuses on UK engineering practice and tests agile against four project performance dimensions: time, cost, quality, and collaboration.</a:t>
            </a:r>
          </a:p>
        </p:txBody>
      </p:sp>
      <p:sp>
        <p:nvSpPr>
          <p:cNvPr id="14" name="Rounded Rectangle 13"/>
          <p:cNvSpPr/>
          <p:nvPr/>
        </p:nvSpPr>
        <p:spPr>
          <a:xfrm>
            <a:off x="822960" y="5870448"/>
            <a:ext cx="4206240" cy="292608"/>
          </a:xfrm>
          <a:prstGeom prst="round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950" b="1">
                <a:solidFill>
                  <a:srgbClr val="12223D"/>
                </a:solidFill>
                <a:latin typeface="Calibri"/>
              </a:defRPr>
            </a:pPr>
            <a:r>
              <a:t>Sources: Dong et al. (2022); Ghimire and Charters (2022); Leyba et al. (2024)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6F4E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237744"/>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347472" y="420624"/>
            <a:ext cx="109728" cy="5897880"/>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9601200" y="384048"/>
            <a:ext cx="1965960" cy="329184"/>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Research Focus</a:t>
            </a:r>
          </a:p>
        </p:txBody>
      </p:sp>
      <p:sp>
        <p:nvSpPr>
          <p:cNvPr id="5" name="Rounded Rectangle 4"/>
          <p:cNvSpPr/>
          <p:nvPr/>
        </p:nvSpPr>
        <p:spPr>
          <a:xfrm>
            <a:off x="10927080" y="6336792"/>
            <a:ext cx="658368" cy="292608"/>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latin typeface="Calibri"/>
              </a:defRPr>
            </a:pPr>
            <a:r>
              <a:t>3/13</a:t>
            </a:r>
          </a:p>
        </p:txBody>
      </p:sp>
      <p:sp>
        <p:nvSpPr>
          <p:cNvPr id="6" name="Rectangle 5"/>
          <p:cNvSpPr/>
          <p:nvPr/>
        </p:nvSpPr>
        <p:spPr>
          <a:xfrm>
            <a:off x="658368" y="6327648"/>
            <a:ext cx="10012680" cy="27432"/>
          </a:xfrm>
          <a:prstGeom prst="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13232" y="493776"/>
            <a:ext cx="8503920" cy="640080"/>
          </a:xfrm>
          <a:prstGeom prst="rect">
            <a:avLst/>
          </a:prstGeom>
          <a:noFill/>
        </p:spPr>
        <p:txBody>
          <a:bodyPr wrap="none">
            <a:spAutoFit/>
          </a:bodyPr>
          <a:lstStyle/>
          <a:p>
            <a:pPr>
              <a:defRPr sz="2400" b="1">
                <a:solidFill>
                  <a:srgbClr val="12223D"/>
                </a:solidFill>
                <a:latin typeface="Cambria"/>
              </a:defRPr>
            </a:pPr>
            <a:r>
              <a:t>Aim, Objectives, Questions, And Scope</a:t>
            </a:r>
          </a:p>
        </p:txBody>
      </p:sp>
      <p:sp>
        <p:nvSpPr>
          <p:cNvPr id="8" name="Rectangle 7"/>
          <p:cNvSpPr/>
          <p:nvPr/>
        </p:nvSpPr>
        <p:spPr>
          <a:xfrm>
            <a:off x="713232" y="1170432"/>
            <a:ext cx="1508760" cy="54864"/>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777240" y="1393145"/>
            <a:ext cx="3657600" cy="1161288"/>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Research aim</a:t>
            </a:r>
          </a:p>
          <a:p>
            <a:pPr>
              <a:lnSpc>
                <a:spcPct val="105000"/>
              </a:lnSpc>
              <a:spcAft>
                <a:spcPts val="400"/>
              </a:spcAft>
              <a:defRPr sz="1320">
                <a:solidFill>
                  <a:srgbClr val="252F3C"/>
                </a:solidFill>
                <a:latin typeface="Calibri"/>
              </a:defRPr>
            </a:pPr>
            <a:r>
              <a:rPr sz="1400" dirty="0"/>
              <a:t>To assess the effectiveness of agile practices on project performance in UK engineering project management.</a:t>
            </a:r>
          </a:p>
        </p:txBody>
      </p:sp>
      <p:sp>
        <p:nvSpPr>
          <p:cNvPr id="10" name="Rounded Rectangle 9"/>
          <p:cNvSpPr/>
          <p:nvPr/>
        </p:nvSpPr>
        <p:spPr>
          <a:xfrm>
            <a:off x="777240" y="2697480"/>
            <a:ext cx="3657600" cy="2926080"/>
          </a:xfrm>
          <a:prstGeom prst="roundRect">
            <a:avLst/>
          </a:prstGeom>
          <a:solidFill>
            <a:srgbClr val="E7EEF8"/>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Core research questions</a:t>
            </a:r>
          </a:p>
          <a:p>
            <a:pPr marL="171450" indent="-171450">
              <a:lnSpc>
                <a:spcPct val="105000"/>
              </a:lnSpc>
              <a:spcAft>
                <a:spcPts val="400"/>
              </a:spcAft>
              <a:buFont typeface="Arial" panose="020B0604020202020204" pitchFamily="34" charset="0"/>
              <a:buChar char="•"/>
              <a:defRPr sz="1200">
                <a:solidFill>
                  <a:srgbClr val="252F3C"/>
                </a:solidFill>
                <a:latin typeface="Calibri"/>
              </a:defRPr>
            </a:pPr>
            <a:r>
              <a:rPr sz="1400" dirty="0"/>
              <a:t>To what extent are agile practices applied in UK engineering projects?</a:t>
            </a:r>
          </a:p>
          <a:p>
            <a:pPr marL="171450" indent="-171450">
              <a:lnSpc>
                <a:spcPct val="105000"/>
              </a:lnSpc>
              <a:spcAft>
                <a:spcPts val="400"/>
              </a:spcAft>
              <a:buFont typeface="Arial" panose="020B0604020202020204" pitchFamily="34" charset="0"/>
              <a:buChar char="•"/>
              <a:defRPr sz="1200">
                <a:solidFill>
                  <a:srgbClr val="252F3C"/>
                </a:solidFill>
                <a:latin typeface="Calibri"/>
              </a:defRPr>
            </a:pPr>
            <a:r>
              <a:rPr sz="1400" dirty="0"/>
              <a:t>How do agile practices affect time, cost, quality, and collaboration outcomes?</a:t>
            </a:r>
          </a:p>
          <a:p>
            <a:pPr marL="171450" indent="-171450">
              <a:lnSpc>
                <a:spcPct val="105000"/>
              </a:lnSpc>
              <a:spcAft>
                <a:spcPts val="400"/>
              </a:spcAft>
              <a:buFont typeface="Arial" panose="020B0604020202020204" pitchFamily="34" charset="0"/>
              <a:buChar char="•"/>
              <a:defRPr sz="1200">
                <a:solidFill>
                  <a:srgbClr val="252F3C"/>
                </a:solidFill>
                <a:latin typeface="Calibri"/>
              </a:defRPr>
            </a:pPr>
            <a:r>
              <a:rPr sz="1400" dirty="0"/>
              <a:t>What barriers arise when agile is introduced in engineering environments?</a:t>
            </a:r>
          </a:p>
          <a:p>
            <a:pPr marL="171450" indent="-171450">
              <a:lnSpc>
                <a:spcPct val="105000"/>
              </a:lnSpc>
              <a:spcAft>
                <a:spcPts val="400"/>
              </a:spcAft>
              <a:buFont typeface="Arial" panose="020B0604020202020204" pitchFamily="34" charset="0"/>
              <a:buChar char="•"/>
              <a:defRPr sz="1200">
                <a:solidFill>
                  <a:srgbClr val="252F3C"/>
                </a:solidFill>
                <a:latin typeface="Calibri"/>
              </a:defRPr>
            </a:pPr>
            <a:r>
              <a:rPr sz="1400" dirty="0"/>
              <a:t>How does agile compare with traditional project management approaches in this context?</a:t>
            </a:r>
          </a:p>
        </p:txBody>
      </p:sp>
      <p:sp>
        <p:nvSpPr>
          <p:cNvPr id="11" name="Rounded Rectangle 10"/>
          <p:cNvSpPr/>
          <p:nvPr/>
        </p:nvSpPr>
        <p:spPr>
          <a:xfrm>
            <a:off x="4645152" y="1481328"/>
            <a:ext cx="3108960" cy="2240280"/>
          </a:xfrm>
          <a:prstGeom prst="roundRect">
            <a:avLst/>
          </a:prstGeom>
          <a:solidFill>
            <a:srgbClr val="E2F3F5"/>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Objectives</a:t>
            </a:r>
          </a:p>
          <a:p>
            <a:pPr marL="285750" indent="-285750">
              <a:lnSpc>
                <a:spcPct val="105000"/>
              </a:lnSpc>
              <a:spcAft>
                <a:spcPts val="400"/>
              </a:spcAft>
              <a:buFont typeface="Arial" panose="020B0604020202020204" pitchFamily="34" charset="0"/>
              <a:buChar char="•"/>
              <a:defRPr sz="1220">
                <a:solidFill>
                  <a:srgbClr val="252F3C"/>
                </a:solidFill>
                <a:latin typeface="Calibri"/>
              </a:defRPr>
            </a:pPr>
            <a:r>
              <a:rPr sz="1400" dirty="0"/>
              <a:t>Investigate how agile is applied in UK engineering projects.</a:t>
            </a:r>
          </a:p>
          <a:p>
            <a:pPr marL="285750" indent="-285750">
              <a:lnSpc>
                <a:spcPct val="105000"/>
              </a:lnSpc>
              <a:spcAft>
                <a:spcPts val="400"/>
              </a:spcAft>
              <a:buFont typeface="Arial" panose="020B0604020202020204" pitchFamily="34" charset="0"/>
              <a:buChar char="•"/>
              <a:defRPr sz="1220">
                <a:solidFill>
                  <a:srgbClr val="252F3C"/>
                </a:solidFill>
                <a:latin typeface="Calibri"/>
              </a:defRPr>
            </a:pPr>
            <a:r>
              <a:rPr sz="1400" dirty="0"/>
              <a:t>Examine effects on project performance outcomes.</a:t>
            </a:r>
          </a:p>
          <a:p>
            <a:pPr marL="285750" indent="-285750">
              <a:lnSpc>
                <a:spcPct val="105000"/>
              </a:lnSpc>
              <a:spcAft>
                <a:spcPts val="400"/>
              </a:spcAft>
              <a:buFont typeface="Arial" panose="020B0604020202020204" pitchFamily="34" charset="0"/>
              <a:buChar char="•"/>
              <a:defRPr sz="1220">
                <a:solidFill>
                  <a:srgbClr val="252F3C"/>
                </a:solidFill>
                <a:latin typeface="Calibri"/>
              </a:defRPr>
            </a:pPr>
            <a:r>
              <a:rPr sz="1400" dirty="0"/>
              <a:t>Identify implementation difficulties and compare agile with traditional approaches.</a:t>
            </a:r>
          </a:p>
        </p:txBody>
      </p:sp>
      <p:sp>
        <p:nvSpPr>
          <p:cNvPr id="12" name="Rounded Rectangle 11"/>
          <p:cNvSpPr/>
          <p:nvPr/>
        </p:nvSpPr>
        <p:spPr>
          <a:xfrm>
            <a:off x="7973568" y="1481328"/>
            <a:ext cx="3319272" cy="2240280"/>
          </a:xfrm>
          <a:prstGeom prst="roundRect">
            <a:avLst/>
          </a:prstGeom>
          <a:solidFill>
            <a:srgbClr val="F7EED6"/>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Variables and hypothesis</a:t>
            </a:r>
          </a:p>
          <a:p>
            <a:pPr marL="285750" indent="-285750">
              <a:lnSpc>
                <a:spcPct val="105000"/>
              </a:lnSpc>
              <a:spcAft>
                <a:spcPts val="400"/>
              </a:spcAft>
              <a:buFont typeface="Arial" panose="020B0604020202020204" pitchFamily="34" charset="0"/>
              <a:buChar char="•"/>
              <a:defRPr sz="1200">
                <a:solidFill>
                  <a:srgbClr val="252F3C"/>
                </a:solidFill>
                <a:latin typeface="Calibri"/>
              </a:defRPr>
            </a:pPr>
            <a:r>
              <a:rPr sz="1400" dirty="0"/>
              <a:t>Independent variable: agile practices</a:t>
            </a:r>
          </a:p>
          <a:p>
            <a:pPr marL="285750" indent="-285750">
              <a:lnSpc>
                <a:spcPct val="105000"/>
              </a:lnSpc>
              <a:spcAft>
                <a:spcPts val="400"/>
              </a:spcAft>
              <a:buFont typeface="Arial" panose="020B0604020202020204" pitchFamily="34" charset="0"/>
              <a:buChar char="•"/>
              <a:defRPr sz="1200">
                <a:solidFill>
                  <a:srgbClr val="252F3C"/>
                </a:solidFill>
                <a:latin typeface="Calibri"/>
              </a:defRPr>
            </a:pPr>
            <a:r>
              <a:rPr sz="1400" dirty="0"/>
              <a:t>Dependent variable: project performance</a:t>
            </a:r>
          </a:p>
          <a:p>
            <a:pPr marL="285750" indent="-285750">
              <a:lnSpc>
                <a:spcPct val="105000"/>
              </a:lnSpc>
              <a:spcAft>
                <a:spcPts val="400"/>
              </a:spcAft>
              <a:buFont typeface="Arial" panose="020B0604020202020204" pitchFamily="34" charset="0"/>
              <a:buChar char="•"/>
              <a:defRPr sz="1200">
                <a:solidFill>
                  <a:srgbClr val="252F3C"/>
                </a:solidFill>
                <a:latin typeface="Calibri"/>
              </a:defRPr>
            </a:pPr>
            <a:r>
              <a:rPr sz="1400" dirty="0"/>
              <a:t>Working hypothesis: higher use of agile practices is associated with stronger project performance.</a:t>
            </a:r>
          </a:p>
        </p:txBody>
      </p:sp>
      <p:sp>
        <p:nvSpPr>
          <p:cNvPr id="13" name="Rounded Rectangle 12"/>
          <p:cNvSpPr/>
          <p:nvPr/>
        </p:nvSpPr>
        <p:spPr>
          <a:xfrm>
            <a:off x="4645152" y="3950208"/>
            <a:ext cx="6647688" cy="1673352"/>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Scope of the study</a:t>
            </a:r>
          </a:p>
          <a:p>
            <a:pPr algn="just">
              <a:lnSpc>
                <a:spcPct val="105000"/>
              </a:lnSpc>
              <a:spcAft>
                <a:spcPts val="400"/>
              </a:spcAft>
              <a:defRPr sz="1280">
                <a:solidFill>
                  <a:srgbClr val="252F3C"/>
                </a:solidFill>
                <a:latin typeface="Calibri"/>
              </a:defRPr>
            </a:pPr>
            <a:r>
              <a:rPr sz="1400" dirty="0"/>
              <a:t>The proposal focuses on UK engineering professionals involved in project delivery, especially project managers, engineers, and engineering consultants. The study concentrates on practical delivery outcomes rather than abstract adoption claims.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6F4E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237744"/>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347472" y="420624"/>
            <a:ext cx="109728" cy="5897880"/>
          </a:xfrm>
          <a:prstGeom prst="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9601200" y="384048"/>
            <a:ext cx="1965960" cy="329184"/>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Literature</a:t>
            </a:r>
          </a:p>
        </p:txBody>
      </p:sp>
      <p:sp>
        <p:nvSpPr>
          <p:cNvPr id="5" name="Rounded Rectangle 4"/>
          <p:cNvSpPr/>
          <p:nvPr/>
        </p:nvSpPr>
        <p:spPr>
          <a:xfrm>
            <a:off x="10927080" y="6336792"/>
            <a:ext cx="658368" cy="292608"/>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latin typeface="Calibri"/>
              </a:defRPr>
            </a:pPr>
            <a:r>
              <a:t>4/13</a:t>
            </a:r>
          </a:p>
        </p:txBody>
      </p:sp>
      <p:sp>
        <p:nvSpPr>
          <p:cNvPr id="6" name="Rectangle 5"/>
          <p:cNvSpPr/>
          <p:nvPr/>
        </p:nvSpPr>
        <p:spPr>
          <a:xfrm>
            <a:off x="658368" y="6327648"/>
            <a:ext cx="10012680" cy="27432"/>
          </a:xfrm>
          <a:prstGeom prst="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13232" y="493776"/>
            <a:ext cx="8503920" cy="640080"/>
          </a:xfrm>
          <a:prstGeom prst="rect">
            <a:avLst/>
          </a:prstGeom>
          <a:noFill/>
        </p:spPr>
        <p:txBody>
          <a:bodyPr wrap="none">
            <a:spAutoFit/>
          </a:bodyPr>
          <a:lstStyle/>
          <a:p>
            <a:pPr>
              <a:defRPr sz="2400" b="1">
                <a:solidFill>
                  <a:srgbClr val="12223D"/>
                </a:solidFill>
                <a:latin typeface="Cambria"/>
              </a:defRPr>
            </a:pPr>
            <a:r>
              <a:t>Literature Review: Main Themes And Named Sources</a:t>
            </a:r>
          </a:p>
          <a:p>
            <a:pPr>
              <a:spcBef>
                <a:spcPts val="200"/>
              </a:spcBef>
              <a:defRPr sz="1150">
                <a:solidFill>
                  <a:srgbClr val="637080"/>
                </a:solidFill>
                <a:latin typeface="Calibri"/>
              </a:defRPr>
            </a:pPr>
            <a:r>
              <a:t>The literature supports a balanced rather than purely promotional view of agile</a:t>
            </a:r>
          </a:p>
        </p:txBody>
      </p:sp>
      <p:sp>
        <p:nvSpPr>
          <p:cNvPr id="8" name="Rectangle 7"/>
          <p:cNvSpPr/>
          <p:nvPr/>
        </p:nvSpPr>
        <p:spPr>
          <a:xfrm>
            <a:off x="713232" y="1170432"/>
            <a:ext cx="1508760" cy="54864"/>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777240" y="1536192"/>
            <a:ext cx="3337560" cy="4160520"/>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Theme 1: performance and coordination gains</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400" dirty="0"/>
              <a:t>Agile is linked to faster feedback loops, improved team engagement, and quicker problem resolution.</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400" dirty="0"/>
              <a:t>These benefits are strongest where teams can adapt workflow and respond regularly to stakeholder input.</a:t>
            </a:r>
          </a:p>
        </p:txBody>
      </p:sp>
      <p:sp>
        <p:nvSpPr>
          <p:cNvPr id="10" name="Rounded Rectangle 9"/>
          <p:cNvSpPr/>
          <p:nvPr/>
        </p:nvSpPr>
        <p:spPr>
          <a:xfrm>
            <a:off x="955548" y="4859804"/>
            <a:ext cx="2971800" cy="292608"/>
          </a:xfrm>
          <a:prstGeom prst="round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950" b="1">
                <a:solidFill>
                  <a:srgbClr val="12223D"/>
                </a:solidFill>
                <a:latin typeface="Calibri"/>
              </a:defRPr>
            </a:pPr>
            <a:r>
              <a:rPr dirty="0"/>
              <a:t>Dong et al. (2022); Ghimire and Charters (2022); Peeters et al. (2022)</a:t>
            </a:r>
          </a:p>
        </p:txBody>
      </p:sp>
      <p:sp>
        <p:nvSpPr>
          <p:cNvPr id="11" name="Rounded Rectangle 10"/>
          <p:cNvSpPr/>
          <p:nvPr/>
        </p:nvSpPr>
        <p:spPr>
          <a:xfrm>
            <a:off x="4425696" y="1536192"/>
            <a:ext cx="3337560" cy="4160520"/>
          </a:xfrm>
          <a:prstGeom prst="roundRect">
            <a:avLst/>
          </a:prstGeom>
          <a:solidFill>
            <a:srgbClr val="E2F3F5"/>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Theme 2: engineering-specific barriers</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400" dirty="0"/>
              <a:t>Engineering projects involve physical systems, long development cycles, and regulatory constraints that can reduce agile flexibility.</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400" dirty="0"/>
              <a:t>Organisational resistance, limited training, and hierarchical culture also complicate adoption.</a:t>
            </a:r>
          </a:p>
        </p:txBody>
      </p:sp>
      <p:sp>
        <p:nvSpPr>
          <p:cNvPr id="12" name="Rounded Rectangle 11"/>
          <p:cNvSpPr/>
          <p:nvPr/>
        </p:nvSpPr>
        <p:spPr>
          <a:xfrm>
            <a:off x="4608576" y="4859804"/>
            <a:ext cx="2971800" cy="292608"/>
          </a:xfrm>
          <a:prstGeom prst="round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950" b="1">
                <a:solidFill>
                  <a:srgbClr val="12223D"/>
                </a:solidFill>
                <a:latin typeface="Calibri"/>
              </a:defRPr>
            </a:pPr>
            <a:r>
              <a:rPr dirty="0"/>
              <a:t>Paterek (2017); </a:t>
            </a:r>
            <a:r>
              <a:rPr dirty="0" err="1"/>
              <a:t>Sandsto</a:t>
            </a:r>
            <a:r>
              <a:rPr dirty="0"/>
              <a:t> and </a:t>
            </a:r>
            <a:r>
              <a:rPr dirty="0" err="1"/>
              <a:t>Reme</a:t>
            </a:r>
            <a:r>
              <a:rPr dirty="0"/>
              <a:t>-Ness (2021); </a:t>
            </a:r>
            <a:r>
              <a:rPr dirty="0" err="1"/>
              <a:t>Elseknidy</a:t>
            </a:r>
            <a:r>
              <a:rPr dirty="0"/>
              <a:t> et al. (2024)</a:t>
            </a:r>
          </a:p>
        </p:txBody>
      </p:sp>
      <p:sp>
        <p:nvSpPr>
          <p:cNvPr id="13" name="Rounded Rectangle 12"/>
          <p:cNvSpPr/>
          <p:nvPr/>
        </p:nvSpPr>
        <p:spPr>
          <a:xfrm>
            <a:off x="8074152" y="1536192"/>
            <a:ext cx="3218688" cy="4160520"/>
          </a:xfrm>
          <a:prstGeom prst="roundRect">
            <a:avLst/>
          </a:prstGeom>
          <a:solidFill>
            <a:srgbClr val="F7EED6"/>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Theme 3: need for contextual evidence</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400" dirty="0"/>
              <a:t>Much of the evidence base is drawn from software or general project management.</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400" dirty="0"/>
              <a:t>That leaves uncertainty about how agile performs inside UK engineering </a:t>
            </a:r>
            <a:r>
              <a:rPr sz="1400" dirty="0" err="1"/>
              <a:t>organisations</a:t>
            </a:r>
            <a:r>
              <a:rPr sz="1400" dirty="0"/>
              <a:t> and under what conditions it adds value.</a:t>
            </a:r>
          </a:p>
        </p:txBody>
      </p:sp>
      <p:sp>
        <p:nvSpPr>
          <p:cNvPr id="14" name="Rounded Rectangle 13"/>
          <p:cNvSpPr/>
          <p:nvPr/>
        </p:nvSpPr>
        <p:spPr>
          <a:xfrm>
            <a:off x="8229600" y="4859804"/>
            <a:ext cx="2907792" cy="292608"/>
          </a:xfrm>
          <a:prstGeom prst="round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950" b="1">
                <a:solidFill>
                  <a:srgbClr val="12223D"/>
                </a:solidFill>
                <a:latin typeface="Calibri"/>
              </a:defRPr>
            </a:pPr>
            <a:r>
              <a:rPr dirty="0"/>
              <a:t>Kashikar et al. (2016); Raharjo and </a:t>
            </a:r>
            <a:r>
              <a:rPr dirty="0" err="1"/>
              <a:t>Purwandari</a:t>
            </a:r>
            <a:r>
              <a:rPr dirty="0"/>
              <a:t> (2020); Spath and </a:t>
            </a:r>
            <a:r>
              <a:rPr dirty="0" err="1"/>
              <a:t>Westner</a:t>
            </a:r>
            <a:r>
              <a:rPr dirty="0"/>
              <a:t> (2024)</a:t>
            </a:r>
          </a:p>
        </p:txBody>
      </p:sp>
      <p:sp>
        <p:nvSpPr>
          <p:cNvPr id="15" name="Rounded Rectangle 14"/>
          <p:cNvSpPr/>
          <p:nvPr/>
        </p:nvSpPr>
        <p:spPr>
          <a:xfrm>
            <a:off x="786384" y="5788152"/>
            <a:ext cx="10479024" cy="329184"/>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a:solidFill>
                  <a:srgbClr val="FFFFFF"/>
                </a:solidFill>
                <a:latin typeface="Calibri"/>
              </a:defRPr>
            </a:pPr>
            <a:r>
              <a:rPr dirty="0"/>
              <a:t>Critical </a:t>
            </a:r>
            <a:r>
              <a:rPr lang="en-US" dirty="0"/>
              <a:t>Understanding</a:t>
            </a:r>
            <a:r>
              <a:rPr dirty="0"/>
              <a:t>: the literature suggests agile can help, but its value depends strongly on project context, organisational readiness, and the cost of change.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6F4E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237744"/>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347472" y="420624"/>
            <a:ext cx="109728" cy="5897880"/>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9601200" y="384048"/>
            <a:ext cx="1965960" cy="329184"/>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Literature</a:t>
            </a:r>
          </a:p>
        </p:txBody>
      </p:sp>
      <p:sp>
        <p:nvSpPr>
          <p:cNvPr id="5" name="Rounded Rectangle 4"/>
          <p:cNvSpPr/>
          <p:nvPr/>
        </p:nvSpPr>
        <p:spPr>
          <a:xfrm>
            <a:off x="10927080" y="6336792"/>
            <a:ext cx="658368" cy="292608"/>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latin typeface="Calibri"/>
              </a:defRPr>
            </a:pPr>
            <a:r>
              <a:t>5/13</a:t>
            </a:r>
          </a:p>
        </p:txBody>
      </p:sp>
      <p:sp>
        <p:nvSpPr>
          <p:cNvPr id="6" name="Rectangle 5"/>
          <p:cNvSpPr/>
          <p:nvPr/>
        </p:nvSpPr>
        <p:spPr>
          <a:xfrm>
            <a:off x="658368" y="6327648"/>
            <a:ext cx="10012680" cy="27432"/>
          </a:xfrm>
          <a:prstGeom prst="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13232" y="493776"/>
            <a:ext cx="8503920" cy="640080"/>
          </a:xfrm>
          <a:prstGeom prst="rect">
            <a:avLst/>
          </a:prstGeom>
          <a:noFill/>
        </p:spPr>
        <p:txBody>
          <a:bodyPr wrap="none">
            <a:spAutoFit/>
          </a:bodyPr>
          <a:lstStyle/>
          <a:p>
            <a:pPr>
              <a:defRPr sz="2400" b="1">
                <a:solidFill>
                  <a:srgbClr val="12223D"/>
                </a:solidFill>
                <a:latin typeface="Cambria"/>
              </a:defRPr>
            </a:pPr>
            <a:r>
              <a:t>Literature Evidence Matrix</a:t>
            </a:r>
          </a:p>
          <a:p>
            <a:pPr>
              <a:spcBef>
                <a:spcPts val="200"/>
              </a:spcBef>
              <a:defRPr sz="1150">
                <a:solidFill>
                  <a:srgbClr val="637080"/>
                </a:solidFill>
                <a:latin typeface="Calibri"/>
              </a:defRPr>
            </a:pPr>
            <a:r>
              <a:t>Named studies, key findings, and the limits that motivate this proposal</a:t>
            </a:r>
          </a:p>
        </p:txBody>
      </p:sp>
      <p:sp>
        <p:nvSpPr>
          <p:cNvPr id="8" name="Rectangle 7"/>
          <p:cNvSpPr/>
          <p:nvPr/>
        </p:nvSpPr>
        <p:spPr>
          <a:xfrm>
            <a:off x="713232" y="1170432"/>
            <a:ext cx="1508760" cy="54864"/>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9" name="Table 8"/>
          <p:cNvGraphicFramePr>
            <a:graphicFrameLocks noGrp="1"/>
          </p:cNvGraphicFramePr>
          <p:nvPr>
            <p:extLst>
              <p:ext uri="{D42A27DB-BD31-4B8C-83A1-F6EECF244321}">
                <p14:modId xmlns:p14="http://schemas.microsoft.com/office/powerpoint/2010/main" val="1932195215"/>
              </p:ext>
            </p:extLst>
          </p:nvPr>
        </p:nvGraphicFramePr>
        <p:xfrm>
          <a:off x="822960" y="1554480"/>
          <a:ext cx="10442448" cy="3861816"/>
        </p:xfrm>
        <a:graphic>
          <a:graphicData uri="http://schemas.openxmlformats.org/drawingml/2006/table">
            <a:tbl>
              <a:tblPr firstRow="1" bandRow="1">
                <a:tableStyleId>{5C22544A-7EE6-4342-B048-85BDC9FD1C3A}</a:tableStyleId>
              </a:tblPr>
              <a:tblGrid>
                <a:gridCol w="2610612">
                  <a:extLst>
                    <a:ext uri="{9D8B030D-6E8A-4147-A177-3AD203B41FA5}">
                      <a16:colId xmlns:a16="http://schemas.microsoft.com/office/drawing/2014/main" val="20000"/>
                    </a:ext>
                  </a:extLst>
                </a:gridCol>
                <a:gridCol w="2610612">
                  <a:extLst>
                    <a:ext uri="{9D8B030D-6E8A-4147-A177-3AD203B41FA5}">
                      <a16:colId xmlns:a16="http://schemas.microsoft.com/office/drawing/2014/main" val="20001"/>
                    </a:ext>
                  </a:extLst>
                </a:gridCol>
                <a:gridCol w="2610612">
                  <a:extLst>
                    <a:ext uri="{9D8B030D-6E8A-4147-A177-3AD203B41FA5}">
                      <a16:colId xmlns:a16="http://schemas.microsoft.com/office/drawing/2014/main" val="20002"/>
                    </a:ext>
                  </a:extLst>
                </a:gridCol>
                <a:gridCol w="2610612">
                  <a:extLst>
                    <a:ext uri="{9D8B030D-6E8A-4147-A177-3AD203B41FA5}">
                      <a16:colId xmlns:a16="http://schemas.microsoft.com/office/drawing/2014/main" val="20003"/>
                    </a:ext>
                  </a:extLst>
                </a:gridCol>
              </a:tblGrid>
              <a:tr h="722376">
                <a:tc>
                  <a:txBody>
                    <a:bodyPr/>
                    <a:lstStyle/>
                    <a:p>
                      <a:pPr algn="ctr">
                        <a:defRPr sz="1120" b="1">
                          <a:solidFill>
                            <a:srgbClr val="FFFFFF"/>
                          </a:solidFill>
                          <a:latin typeface="Calibri"/>
                        </a:defRPr>
                      </a:pPr>
                      <a:r>
                        <a:rPr sz="1600"/>
                        <a:t>Source</a:t>
                      </a:r>
                    </a:p>
                  </a:txBody>
                  <a:tcPr>
                    <a:solidFill>
                      <a:srgbClr val="12223D"/>
                    </a:solidFill>
                  </a:tcPr>
                </a:tc>
                <a:tc>
                  <a:txBody>
                    <a:bodyPr/>
                    <a:lstStyle/>
                    <a:p>
                      <a:pPr algn="ctr">
                        <a:defRPr sz="1120" b="1">
                          <a:solidFill>
                            <a:srgbClr val="FFFFFF"/>
                          </a:solidFill>
                          <a:latin typeface="Calibri"/>
                        </a:defRPr>
                      </a:pPr>
                      <a:r>
                        <a:rPr sz="1600"/>
                        <a:t>Research setting</a:t>
                      </a:r>
                    </a:p>
                  </a:txBody>
                  <a:tcPr>
                    <a:solidFill>
                      <a:srgbClr val="12223D"/>
                    </a:solidFill>
                  </a:tcPr>
                </a:tc>
                <a:tc>
                  <a:txBody>
                    <a:bodyPr/>
                    <a:lstStyle/>
                    <a:p>
                      <a:pPr algn="ctr">
                        <a:defRPr sz="1120" b="1">
                          <a:solidFill>
                            <a:srgbClr val="FFFFFF"/>
                          </a:solidFill>
                          <a:latin typeface="Calibri"/>
                        </a:defRPr>
                      </a:pPr>
                      <a:r>
                        <a:rPr sz="1600"/>
                        <a:t>Main finding</a:t>
                      </a:r>
                    </a:p>
                  </a:txBody>
                  <a:tcPr>
                    <a:solidFill>
                      <a:srgbClr val="12223D"/>
                    </a:solidFill>
                  </a:tcPr>
                </a:tc>
                <a:tc>
                  <a:txBody>
                    <a:bodyPr/>
                    <a:lstStyle/>
                    <a:p>
                      <a:pPr algn="ctr">
                        <a:defRPr sz="1120" b="1">
                          <a:solidFill>
                            <a:srgbClr val="FFFFFF"/>
                          </a:solidFill>
                          <a:latin typeface="Calibri"/>
                        </a:defRPr>
                      </a:pPr>
                      <a:r>
                        <a:rPr sz="1600" dirty="0"/>
                        <a:t>Why it matters for this study</a:t>
                      </a:r>
                    </a:p>
                  </a:txBody>
                  <a:tcPr>
                    <a:solidFill>
                      <a:srgbClr val="12223D"/>
                    </a:solidFill>
                  </a:tcPr>
                </a:tc>
                <a:extLst>
                  <a:ext uri="{0D108BD9-81ED-4DB2-BD59-A6C34878D82A}">
                    <a16:rowId xmlns:a16="http://schemas.microsoft.com/office/drawing/2014/main" val="10000"/>
                  </a:ext>
                </a:extLst>
              </a:tr>
              <a:tr h="722376">
                <a:tc>
                  <a:txBody>
                    <a:bodyPr/>
                    <a:lstStyle/>
                    <a:p>
                      <a:pPr>
                        <a:lnSpc>
                          <a:spcPct val="100000"/>
                        </a:lnSpc>
                        <a:defRPr sz="1030">
                          <a:solidFill>
                            <a:srgbClr val="252F3C"/>
                          </a:solidFill>
                          <a:latin typeface="Calibri"/>
                        </a:defRPr>
                      </a:pPr>
                      <a:r>
                        <a:rPr sz="1400"/>
                        <a:t>Dong et al. (2022)</a:t>
                      </a:r>
                    </a:p>
                  </a:txBody>
                  <a:tcPr>
                    <a:solidFill>
                      <a:srgbClr val="FFFFFF"/>
                    </a:solidFill>
                  </a:tcPr>
                </a:tc>
                <a:tc>
                  <a:txBody>
                    <a:bodyPr/>
                    <a:lstStyle/>
                    <a:p>
                      <a:pPr>
                        <a:lnSpc>
                          <a:spcPct val="100000"/>
                        </a:lnSpc>
                        <a:defRPr sz="1030">
                          <a:solidFill>
                            <a:srgbClr val="252F3C"/>
                          </a:solidFill>
                          <a:latin typeface="Calibri"/>
                        </a:defRPr>
                      </a:pPr>
                      <a:r>
                        <a:rPr sz="1400"/>
                        <a:t>Project management literature on agile understanding</a:t>
                      </a:r>
                    </a:p>
                  </a:txBody>
                  <a:tcPr>
                    <a:solidFill>
                      <a:srgbClr val="FFFFFF"/>
                    </a:solidFill>
                  </a:tcPr>
                </a:tc>
                <a:tc>
                  <a:txBody>
                    <a:bodyPr/>
                    <a:lstStyle/>
                    <a:p>
                      <a:pPr>
                        <a:lnSpc>
                          <a:spcPct val="100000"/>
                        </a:lnSpc>
                        <a:defRPr sz="1030">
                          <a:solidFill>
                            <a:srgbClr val="252F3C"/>
                          </a:solidFill>
                          <a:latin typeface="Calibri"/>
                        </a:defRPr>
                      </a:pPr>
                      <a:r>
                        <a:rPr sz="1400"/>
                        <a:t>Agile can improve responsiveness and stakeholder alignment.</a:t>
                      </a:r>
                    </a:p>
                  </a:txBody>
                  <a:tcPr>
                    <a:solidFill>
                      <a:srgbClr val="FFFFFF"/>
                    </a:solidFill>
                  </a:tcPr>
                </a:tc>
                <a:tc>
                  <a:txBody>
                    <a:bodyPr/>
                    <a:lstStyle/>
                    <a:p>
                      <a:pPr>
                        <a:lnSpc>
                          <a:spcPct val="100000"/>
                        </a:lnSpc>
                        <a:defRPr sz="1030">
                          <a:solidFill>
                            <a:srgbClr val="252F3C"/>
                          </a:solidFill>
                          <a:latin typeface="Calibri"/>
                        </a:defRPr>
                      </a:pPr>
                      <a:r>
                        <a:rPr sz="1400"/>
                        <a:t>Supports the performance case but does not resolve engineering-specific transferability.</a:t>
                      </a:r>
                    </a:p>
                  </a:txBody>
                  <a:tcPr>
                    <a:solidFill>
                      <a:srgbClr val="FFFFFF"/>
                    </a:solidFill>
                  </a:tcPr>
                </a:tc>
                <a:extLst>
                  <a:ext uri="{0D108BD9-81ED-4DB2-BD59-A6C34878D82A}">
                    <a16:rowId xmlns:a16="http://schemas.microsoft.com/office/drawing/2014/main" val="10001"/>
                  </a:ext>
                </a:extLst>
              </a:tr>
              <a:tr h="722376">
                <a:tc>
                  <a:txBody>
                    <a:bodyPr/>
                    <a:lstStyle/>
                    <a:p>
                      <a:pPr>
                        <a:lnSpc>
                          <a:spcPct val="100000"/>
                        </a:lnSpc>
                        <a:defRPr sz="1030">
                          <a:solidFill>
                            <a:srgbClr val="252F3C"/>
                          </a:solidFill>
                          <a:latin typeface="Calibri"/>
                        </a:defRPr>
                      </a:pPr>
                      <a:r>
                        <a:rPr sz="1400" dirty="0"/>
                        <a:t>Peeters et al. (2022)</a:t>
                      </a:r>
                    </a:p>
                  </a:txBody>
                  <a:tcPr>
                    <a:solidFill>
                      <a:srgbClr val="E7EEF8"/>
                    </a:solidFill>
                  </a:tcPr>
                </a:tc>
                <a:tc>
                  <a:txBody>
                    <a:bodyPr/>
                    <a:lstStyle/>
                    <a:p>
                      <a:pPr>
                        <a:lnSpc>
                          <a:spcPct val="100000"/>
                        </a:lnSpc>
                        <a:defRPr sz="1030">
                          <a:solidFill>
                            <a:srgbClr val="252F3C"/>
                          </a:solidFill>
                          <a:latin typeface="Calibri"/>
                        </a:defRPr>
                      </a:pPr>
                      <a:r>
                        <a:rPr sz="1400"/>
                        <a:t>Teams working in agile environments</a:t>
                      </a:r>
                    </a:p>
                  </a:txBody>
                  <a:tcPr>
                    <a:solidFill>
                      <a:srgbClr val="E7EEF8"/>
                    </a:solidFill>
                  </a:tcPr>
                </a:tc>
                <a:tc>
                  <a:txBody>
                    <a:bodyPr/>
                    <a:lstStyle/>
                    <a:p>
                      <a:pPr>
                        <a:lnSpc>
                          <a:spcPct val="100000"/>
                        </a:lnSpc>
                        <a:defRPr sz="1030">
                          <a:solidFill>
                            <a:srgbClr val="252F3C"/>
                          </a:solidFill>
                          <a:latin typeface="Calibri"/>
                        </a:defRPr>
                      </a:pPr>
                      <a:r>
                        <a:rPr sz="1400"/>
                        <a:t>Agile working is associated with better engagement and team performance.</a:t>
                      </a:r>
                    </a:p>
                  </a:txBody>
                  <a:tcPr>
                    <a:solidFill>
                      <a:srgbClr val="E7EEF8"/>
                    </a:solidFill>
                  </a:tcPr>
                </a:tc>
                <a:tc>
                  <a:txBody>
                    <a:bodyPr/>
                    <a:lstStyle/>
                    <a:p>
                      <a:pPr>
                        <a:lnSpc>
                          <a:spcPct val="100000"/>
                        </a:lnSpc>
                        <a:defRPr sz="1030">
                          <a:solidFill>
                            <a:srgbClr val="252F3C"/>
                          </a:solidFill>
                          <a:latin typeface="Calibri"/>
                        </a:defRPr>
                      </a:pPr>
                      <a:r>
                        <a:rPr sz="1400"/>
                        <a:t>Useful for collaboration outcomes, but not specific to UK engineering projects.</a:t>
                      </a:r>
                    </a:p>
                  </a:txBody>
                  <a:tcPr>
                    <a:solidFill>
                      <a:srgbClr val="E7EEF8"/>
                    </a:solidFill>
                  </a:tcPr>
                </a:tc>
                <a:extLst>
                  <a:ext uri="{0D108BD9-81ED-4DB2-BD59-A6C34878D82A}">
                    <a16:rowId xmlns:a16="http://schemas.microsoft.com/office/drawing/2014/main" val="10002"/>
                  </a:ext>
                </a:extLst>
              </a:tr>
              <a:tr h="722376">
                <a:tc>
                  <a:txBody>
                    <a:bodyPr/>
                    <a:lstStyle/>
                    <a:p>
                      <a:pPr>
                        <a:lnSpc>
                          <a:spcPct val="100000"/>
                        </a:lnSpc>
                        <a:defRPr sz="1030">
                          <a:solidFill>
                            <a:srgbClr val="252F3C"/>
                          </a:solidFill>
                          <a:latin typeface="Calibri"/>
                        </a:defRPr>
                      </a:pPr>
                      <a:r>
                        <a:rPr sz="1400"/>
                        <a:t>Elseknidy et al. (2024)</a:t>
                      </a:r>
                    </a:p>
                  </a:txBody>
                  <a:tcPr>
                    <a:solidFill>
                      <a:srgbClr val="FFFFFF"/>
                    </a:solidFill>
                  </a:tcPr>
                </a:tc>
                <a:tc>
                  <a:txBody>
                    <a:bodyPr/>
                    <a:lstStyle/>
                    <a:p>
                      <a:pPr>
                        <a:lnSpc>
                          <a:spcPct val="100000"/>
                        </a:lnSpc>
                        <a:defRPr sz="1030">
                          <a:solidFill>
                            <a:srgbClr val="252F3C"/>
                          </a:solidFill>
                          <a:latin typeface="Calibri"/>
                        </a:defRPr>
                      </a:pPr>
                      <a:r>
                        <a:rPr sz="1400"/>
                        <a:t>Built-environment and engineering-related implementation barriers</a:t>
                      </a:r>
                    </a:p>
                  </a:txBody>
                  <a:tcPr>
                    <a:solidFill>
                      <a:srgbClr val="FFFFFF"/>
                    </a:solidFill>
                  </a:tcPr>
                </a:tc>
                <a:tc>
                  <a:txBody>
                    <a:bodyPr/>
                    <a:lstStyle/>
                    <a:p>
                      <a:pPr>
                        <a:lnSpc>
                          <a:spcPct val="100000"/>
                        </a:lnSpc>
                        <a:defRPr sz="1030">
                          <a:solidFill>
                            <a:srgbClr val="252F3C"/>
                          </a:solidFill>
                          <a:latin typeface="Calibri"/>
                        </a:defRPr>
                      </a:pPr>
                      <a:r>
                        <a:rPr sz="1400"/>
                        <a:t>Agile adoption is constrained by structural, technical, and organisational barriers.</a:t>
                      </a:r>
                    </a:p>
                  </a:txBody>
                  <a:tcPr>
                    <a:solidFill>
                      <a:srgbClr val="FFFFFF"/>
                    </a:solidFill>
                  </a:tcPr>
                </a:tc>
                <a:tc>
                  <a:txBody>
                    <a:bodyPr/>
                    <a:lstStyle/>
                    <a:p>
                      <a:pPr>
                        <a:lnSpc>
                          <a:spcPct val="100000"/>
                        </a:lnSpc>
                        <a:defRPr sz="1030">
                          <a:solidFill>
                            <a:srgbClr val="252F3C"/>
                          </a:solidFill>
                          <a:latin typeface="Calibri"/>
                        </a:defRPr>
                      </a:pPr>
                      <a:r>
                        <a:rPr sz="1400"/>
                        <a:t>Shows why positive claims need context-sensitive testing.</a:t>
                      </a:r>
                    </a:p>
                  </a:txBody>
                  <a:tcPr>
                    <a:solidFill>
                      <a:srgbClr val="FFFFFF"/>
                    </a:solidFill>
                  </a:tcPr>
                </a:tc>
                <a:extLst>
                  <a:ext uri="{0D108BD9-81ED-4DB2-BD59-A6C34878D82A}">
                    <a16:rowId xmlns:a16="http://schemas.microsoft.com/office/drawing/2014/main" val="10003"/>
                  </a:ext>
                </a:extLst>
              </a:tr>
              <a:tr h="722376">
                <a:tc>
                  <a:txBody>
                    <a:bodyPr/>
                    <a:lstStyle/>
                    <a:p>
                      <a:pPr>
                        <a:lnSpc>
                          <a:spcPct val="100000"/>
                        </a:lnSpc>
                        <a:defRPr sz="1030">
                          <a:solidFill>
                            <a:srgbClr val="252F3C"/>
                          </a:solidFill>
                          <a:latin typeface="Calibri"/>
                        </a:defRPr>
                      </a:pPr>
                      <a:r>
                        <a:rPr sz="1400"/>
                        <a:t>Spath and Westner (2024)</a:t>
                      </a:r>
                    </a:p>
                  </a:txBody>
                  <a:tcPr>
                    <a:solidFill>
                      <a:srgbClr val="E7EEF8"/>
                    </a:solidFill>
                  </a:tcPr>
                </a:tc>
                <a:tc>
                  <a:txBody>
                    <a:bodyPr/>
                    <a:lstStyle/>
                    <a:p>
                      <a:pPr>
                        <a:lnSpc>
                          <a:spcPct val="100000"/>
                        </a:lnSpc>
                        <a:defRPr sz="1030">
                          <a:solidFill>
                            <a:srgbClr val="252F3C"/>
                          </a:solidFill>
                          <a:latin typeface="Calibri"/>
                        </a:defRPr>
                      </a:pPr>
                      <a:r>
                        <a:rPr sz="1400"/>
                        <a:t>Agile transformation challenges review</a:t>
                      </a:r>
                    </a:p>
                  </a:txBody>
                  <a:tcPr>
                    <a:solidFill>
                      <a:srgbClr val="E7EEF8"/>
                    </a:solidFill>
                  </a:tcPr>
                </a:tc>
                <a:tc>
                  <a:txBody>
                    <a:bodyPr/>
                    <a:lstStyle/>
                    <a:p>
                      <a:pPr>
                        <a:lnSpc>
                          <a:spcPct val="100000"/>
                        </a:lnSpc>
                        <a:defRPr sz="1030">
                          <a:solidFill>
                            <a:srgbClr val="252F3C"/>
                          </a:solidFill>
                          <a:latin typeface="Calibri"/>
                        </a:defRPr>
                      </a:pPr>
                      <a:r>
                        <a:rPr sz="1400"/>
                        <a:t>Transformation outcomes depend on culture, leadership, and implementation conditions.</a:t>
                      </a:r>
                    </a:p>
                  </a:txBody>
                  <a:tcPr>
                    <a:solidFill>
                      <a:srgbClr val="E7EEF8"/>
                    </a:solidFill>
                  </a:tcPr>
                </a:tc>
                <a:tc>
                  <a:txBody>
                    <a:bodyPr/>
                    <a:lstStyle/>
                    <a:p>
                      <a:pPr>
                        <a:lnSpc>
                          <a:spcPct val="100000"/>
                        </a:lnSpc>
                        <a:defRPr sz="1030">
                          <a:solidFill>
                            <a:srgbClr val="252F3C"/>
                          </a:solidFill>
                          <a:latin typeface="Calibri"/>
                        </a:defRPr>
                      </a:pPr>
                      <a:r>
                        <a:rPr sz="1400" dirty="0"/>
                        <a:t>Strengthens the argument for studying adoption conditions alongside performance.</a:t>
                      </a:r>
                    </a:p>
                  </a:txBody>
                  <a:tcPr>
                    <a:solidFill>
                      <a:srgbClr val="E7EEF8"/>
                    </a:solidFill>
                  </a:tcPr>
                </a:tc>
                <a:extLst>
                  <a:ext uri="{0D108BD9-81ED-4DB2-BD59-A6C34878D82A}">
                    <a16:rowId xmlns:a16="http://schemas.microsoft.com/office/drawing/2014/main" val="10004"/>
                  </a:ext>
                </a:extLst>
              </a:tr>
            </a:tbl>
          </a:graphicData>
        </a:graphic>
      </p:graphicFrame>
      <p:sp>
        <p:nvSpPr>
          <p:cNvPr id="10" name="Rounded Rectangle 9"/>
          <p:cNvSpPr/>
          <p:nvPr/>
        </p:nvSpPr>
        <p:spPr>
          <a:xfrm>
            <a:off x="822960" y="5532120"/>
            <a:ext cx="10369296" cy="566928"/>
          </a:xfrm>
          <a:prstGeom prst="roundRect">
            <a:avLst/>
          </a:prstGeom>
          <a:solidFill>
            <a:srgbClr val="F7EED6"/>
          </a:solidFill>
          <a:ln>
            <a:solidFill>
              <a:srgbClr val="E2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80">
                <a:solidFill>
                  <a:srgbClr val="252F3C"/>
                </a:solidFill>
                <a:latin typeface="Calibri"/>
              </a:defRPr>
            </a:pPr>
            <a:r>
              <a:rPr dirty="0"/>
              <a:t>Synthesis: the literature points to genuine agile benefits, but the evidence remains conditional, fragmented, and underdeveloped for UK engineering </a:t>
            </a:r>
            <a:r>
              <a:rPr dirty="0" err="1"/>
              <a:t>organisations</a:t>
            </a:r>
            <a:r>
              <a:rPr dirty="0"/>
              <a:t>. That is the gap this proposal addresses.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6F4E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237744"/>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347472" y="420624"/>
            <a:ext cx="109728" cy="5897880"/>
          </a:xfrm>
          <a:prstGeom prst="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9601200" y="384048"/>
            <a:ext cx="1965960" cy="329184"/>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Gap And Model</a:t>
            </a:r>
          </a:p>
        </p:txBody>
      </p:sp>
      <p:sp>
        <p:nvSpPr>
          <p:cNvPr id="5" name="Rounded Rectangle 4"/>
          <p:cNvSpPr/>
          <p:nvPr/>
        </p:nvSpPr>
        <p:spPr>
          <a:xfrm>
            <a:off x="10927080" y="6336792"/>
            <a:ext cx="658368" cy="292608"/>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latin typeface="Calibri"/>
              </a:defRPr>
            </a:pPr>
            <a:r>
              <a:t>6/13</a:t>
            </a:r>
          </a:p>
        </p:txBody>
      </p:sp>
      <p:sp>
        <p:nvSpPr>
          <p:cNvPr id="6" name="Rectangle 5"/>
          <p:cNvSpPr/>
          <p:nvPr/>
        </p:nvSpPr>
        <p:spPr>
          <a:xfrm>
            <a:off x="658368" y="6327648"/>
            <a:ext cx="10012680" cy="27432"/>
          </a:xfrm>
          <a:prstGeom prst="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13232" y="493776"/>
            <a:ext cx="8503920" cy="640080"/>
          </a:xfrm>
          <a:prstGeom prst="rect">
            <a:avLst/>
          </a:prstGeom>
          <a:noFill/>
        </p:spPr>
        <p:txBody>
          <a:bodyPr wrap="none">
            <a:spAutoFit/>
          </a:bodyPr>
          <a:lstStyle/>
          <a:p>
            <a:pPr>
              <a:defRPr sz="2400" b="1">
                <a:solidFill>
                  <a:srgbClr val="12223D"/>
                </a:solidFill>
                <a:latin typeface="Cambria"/>
              </a:defRPr>
            </a:pPr>
            <a:r>
              <a:t>Research Gap And Conceptual Framework</a:t>
            </a:r>
          </a:p>
        </p:txBody>
      </p:sp>
      <p:sp>
        <p:nvSpPr>
          <p:cNvPr id="8" name="Rectangle 7"/>
          <p:cNvSpPr/>
          <p:nvPr/>
        </p:nvSpPr>
        <p:spPr>
          <a:xfrm>
            <a:off x="713232" y="1170432"/>
            <a:ext cx="1508760" cy="54864"/>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786384" y="1572768"/>
            <a:ext cx="2971800" cy="3163824"/>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sz="1600" dirty="0"/>
              <a:t>Research gap</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400" dirty="0"/>
              <a:t>Limited evidence from UK engineering </a:t>
            </a:r>
            <a:r>
              <a:rPr sz="1400" dirty="0" err="1"/>
              <a:t>organisations</a:t>
            </a:r>
            <a:r>
              <a:rPr sz="1400" dirty="0"/>
              <a:t>.</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400" dirty="0"/>
              <a:t>Over-reliance on software-led or generic agile studies.</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400" dirty="0"/>
              <a:t>Mixed findings on cost performance and large-scale project suitability.</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400" dirty="0"/>
              <a:t>Too few studies combining organisational case evidence with survey data.</a:t>
            </a:r>
          </a:p>
        </p:txBody>
      </p:sp>
      <p:sp>
        <p:nvSpPr>
          <p:cNvPr id="10" name="Rounded Rectangle 9"/>
          <p:cNvSpPr/>
          <p:nvPr/>
        </p:nvSpPr>
        <p:spPr>
          <a:xfrm>
            <a:off x="4160520" y="2057400"/>
            <a:ext cx="1920240" cy="1645920"/>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500" b="1">
                <a:solidFill>
                  <a:srgbClr val="12223D"/>
                </a:solidFill>
                <a:latin typeface="Cambria"/>
              </a:defRPr>
            </a:pPr>
            <a:r>
              <a:rPr dirty="0"/>
              <a:t>Agile practices</a:t>
            </a:r>
          </a:p>
          <a:p>
            <a:pPr algn="ctr">
              <a:defRPr sz="1200">
                <a:solidFill>
                  <a:srgbClr val="252F3C"/>
                </a:solidFill>
                <a:latin typeface="Calibri"/>
              </a:defRPr>
            </a:pPr>
            <a:r>
              <a:rPr sz="1400" dirty="0"/>
              <a:t>Scrum</a:t>
            </a:r>
          </a:p>
          <a:p>
            <a:pPr algn="ctr">
              <a:defRPr sz="1200">
                <a:solidFill>
                  <a:srgbClr val="252F3C"/>
                </a:solidFill>
                <a:latin typeface="Calibri"/>
              </a:defRPr>
            </a:pPr>
            <a:r>
              <a:rPr sz="1400" dirty="0"/>
              <a:t>Kanban</a:t>
            </a:r>
          </a:p>
          <a:p>
            <a:pPr algn="ctr">
              <a:defRPr sz="1200">
                <a:solidFill>
                  <a:srgbClr val="252F3C"/>
                </a:solidFill>
                <a:latin typeface="Calibri"/>
              </a:defRPr>
            </a:pPr>
            <a:r>
              <a:rPr sz="1400" dirty="0"/>
              <a:t>Iterative planning</a:t>
            </a:r>
          </a:p>
        </p:txBody>
      </p:sp>
      <p:sp>
        <p:nvSpPr>
          <p:cNvPr id="11" name="Rounded Rectangle 10"/>
          <p:cNvSpPr/>
          <p:nvPr/>
        </p:nvSpPr>
        <p:spPr>
          <a:xfrm>
            <a:off x="6400800" y="2057400"/>
            <a:ext cx="1920240" cy="1645920"/>
          </a:xfrm>
          <a:prstGeom prst="roundRect">
            <a:avLst/>
          </a:prstGeom>
          <a:solidFill>
            <a:srgbClr val="E2F3F5"/>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500" b="1">
                <a:solidFill>
                  <a:srgbClr val="12223D"/>
                </a:solidFill>
                <a:latin typeface="Cambria"/>
              </a:defRPr>
            </a:pPr>
            <a:r>
              <a:rPr dirty="0"/>
              <a:t>Team mechanisms</a:t>
            </a:r>
          </a:p>
          <a:p>
            <a:pPr algn="ctr">
              <a:defRPr sz="1200">
                <a:solidFill>
                  <a:srgbClr val="252F3C"/>
                </a:solidFill>
                <a:latin typeface="Calibri"/>
              </a:defRPr>
            </a:pPr>
            <a:r>
              <a:rPr sz="1400" dirty="0"/>
              <a:t>Communication</a:t>
            </a:r>
          </a:p>
          <a:p>
            <a:pPr algn="ctr">
              <a:defRPr sz="1200">
                <a:solidFill>
                  <a:srgbClr val="252F3C"/>
                </a:solidFill>
                <a:latin typeface="Calibri"/>
              </a:defRPr>
            </a:pPr>
            <a:r>
              <a:rPr sz="1400" dirty="0"/>
              <a:t>Adaptability</a:t>
            </a:r>
          </a:p>
          <a:p>
            <a:pPr algn="ctr">
              <a:defRPr sz="1200">
                <a:solidFill>
                  <a:srgbClr val="252F3C"/>
                </a:solidFill>
                <a:latin typeface="Calibri"/>
              </a:defRPr>
            </a:pPr>
            <a:r>
              <a:rPr sz="1400" dirty="0"/>
              <a:t>Collaboration</a:t>
            </a:r>
          </a:p>
        </p:txBody>
      </p:sp>
      <p:sp>
        <p:nvSpPr>
          <p:cNvPr id="12" name="Rounded Rectangle 11"/>
          <p:cNvSpPr/>
          <p:nvPr/>
        </p:nvSpPr>
        <p:spPr>
          <a:xfrm>
            <a:off x="8641080" y="2057400"/>
            <a:ext cx="1920240" cy="1645920"/>
          </a:xfrm>
          <a:prstGeom prst="roundRect">
            <a:avLst/>
          </a:prstGeom>
          <a:solidFill>
            <a:srgbClr val="F7EED6"/>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defRPr sz="1500" b="1">
                <a:solidFill>
                  <a:srgbClr val="12223D"/>
                </a:solidFill>
                <a:latin typeface="Cambria"/>
              </a:defRPr>
            </a:pPr>
            <a:r>
              <a:rPr dirty="0"/>
              <a:t>Project performance</a:t>
            </a:r>
          </a:p>
          <a:p>
            <a:pPr algn="ctr">
              <a:defRPr sz="1200">
                <a:solidFill>
                  <a:srgbClr val="252F3C"/>
                </a:solidFill>
                <a:latin typeface="Calibri"/>
              </a:defRPr>
            </a:pPr>
            <a:r>
              <a:rPr sz="1400" dirty="0"/>
              <a:t>Time</a:t>
            </a:r>
          </a:p>
          <a:p>
            <a:pPr algn="ctr">
              <a:defRPr sz="1200">
                <a:solidFill>
                  <a:srgbClr val="252F3C"/>
                </a:solidFill>
                <a:latin typeface="Calibri"/>
              </a:defRPr>
            </a:pPr>
            <a:r>
              <a:rPr sz="1400" dirty="0"/>
              <a:t>Cost</a:t>
            </a:r>
          </a:p>
          <a:p>
            <a:pPr algn="ctr">
              <a:defRPr sz="1200">
                <a:solidFill>
                  <a:srgbClr val="252F3C"/>
                </a:solidFill>
                <a:latin typeface="Calibri"/>
              </a:defRPr>
            </a:pPr>
            <a:r>
              <a:rPr sz="1400" dirty="0"/>
              <a:t>Quality</a:t>
            </a:r>
          </a:p>
          <a:p>
            <a:pPr algn="ctr">
              <a:defRPr sz="1200">
                <a:solidFill>
                  <a:srgbClr val="252F3C"/>
                </a:solidFill>
                <a:latin typeface="Calibri"/>
              </a:defRPr>
            </a:pPr>
            <a:r>
              <a:rPr sz="1400" dirty="0"/>
              <a:t>Collaboration</a:t>
            </a:r>
          </a:p>
        </p:txBody>
      </p:sp>
      <p:sp>
        <p:nvSpPr>
          <p:cNvPr id="13" name="Chevron 12"/>
          <p:cNvSpPr/>
          <p:nvPr/>
        </p:nvSpPr>
        <p:spPr>
          <a:xfrm>
            <a:off x="6153912" y="2578608"/>
            <a:ext cx="201168" cy="310896"/>
          </a:xfrm>
          <a:prstGeom prst="chevron">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Chevron 13"/>
          <p:cNvSpPr/>
          <p:nvPr/>
        </p:nvSpPr>
        <p:spPr>
          <a:xfrm>
            <a:off x="8394192" y="2578608"/>
            <a:ext cx="201168" cy="310896"/>
          </a:xfrm>
          <a:prstGeom prst="chevron">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ounded Rectangle 14"/>
          <p:cNvSpPr/>
          <p:nvPr/>
        </p:nvSpPr>
        <p:spPr>
          <a:xfrm>
            <a:off x="4114800" y="4096512"/>
            <a:ext cx="6492240" cy="1426464"/>
          </a:xfrm>
          <a:prstGeom prst="roundRect">
            <a:avLst/>
          </a:prstGeom>
          <a:solidFill>
            <a:srgbClr val="E7EEF8"/>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Study contribution</a:t>
            </a:r>
          </a:p>
          <a:p>
            <a:pPr algn="just">
              <a:lnSpc>
                <a:spcPct val="105000"/>
              </a:lnSpc>
              <a:spcAft>
                <a:spcPts val="400"/>
              </a:spcAft>
              <a:defRPr sz="1260">
                <a:solidFill>
                  <a:srgbClr val="252F3C"/>
                </a:solidFill>
                <a:latin typeface="Calibri"/>
              </a:defRPr>
            </a:pPr>
            <a:r>
              <a:rPr sz="1400" dirty="0"/>
              <a:t>The proposal tests whether agile practices influence project performance through better coordination and adaptability, while also </a:t>
            </a:r>
            <a:r>
              <a:rPr sz="1400" dirty="0" err="1"/>
              <a:t>recognising</a:t>
            </a:r>
            <a:r>
              <a:rPr sz="1400" dirty="0"/>
              <a:t> that engineering constraints may weaken or reshape that effect. The model therefore treats context as central rather than incidental.</a:t>
            </a:r>
          </a:p>
        </p:txBody>
      </p:sp>
      <p:sp>
        <p:nvSpPr>
          <p:cNvPr id="16" name="Rounded Rectangle 15"/>
          <p:cNvSpPr/>
          <p:nvPr/>
        </p:nvSpPr>
        <p:spPr>
          <a:xfrm>
            <a:off x="786384" y="4937760"/>
            <a:ext cx="2971800" cy="749808"/>
          </a:xfrm>
          <a:prstGeom prst="round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950" b="1">
                <a:solidFill>
                  <a:srgbClr val="12223D"/>
                </a:solidFill>
                <a:latin typeface="Calibri"/>
              </a:defRPr>
            </a:pPr>
            <a:r>
              <a:rPr sz="1200" dirty="0"/>
              <a:t>Gap shaped by Kashikar et al. (2016), Raharjo and </a:t>
            </a:r>
            <a:r>
              <a:rPr sz="1200" dirty="0" err="1"/>
              <a:t>Purwandari</a:t>
            </a:r>
            <a:r>
              <a:rPr sz="1200" dirty="0"/>
              <a:t> (2020), Spath and </a:t>
            </a:r>
            <a:r>
              <a:rPr sz="1200" dirty="0" err="1"/>
              <a:t>Westner</a:t>
            </a:r>
            <a:r>
              <a:rPr sz="1200" dirty="0"/>
              <a:t> (2024)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6F4E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237744"/>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347472" y="420624"/>
            <a:ext cx="109728" cy="5897880"/>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9601200" y="384048"/>
            <a:ext cx="1965960" cy="329184"/>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Methodology</a:t>
            </a:r>
          </a:p>
        </p:txBody>
      </p:sp>
      <p:sp>
        <p:nvSpPr>
          <p:cNvPr id="5" name="Rounded Rectangle 4"/>
          <p:cNvSpPr/>
          <p:nvPr/>
        </p:nvSpPr>
        <p:spPr>
          <a:xfrm>
            <a:off x="10927080" y="6336792"/>
            <a:ext cx="658368" cy="292608"/>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latin typeface="Calibri"/>
              </a:defRPr>
            </a:pPr>
            <a:r>
              <a:t>7/13</a:t>
            </a:r>
          </a:p>
        </p:txBody>
      </p:sp>
      <p:sp>
        <p:nvSpPr>
          <p:cNvPr id="6" name="Rectangle 5"/>
          <p:cNvSpPr/>
          <p:nvPr/>
        </p:nvSpPr>
        <p:spPr>
          <a:xfrm>
            <a:off x="658368" y="6327648"/>
            <a:ext cx="10012680" cy="27432"/>
          </a:xfrm>
          <a:prstGeom prst="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13232" y="493776"/>
            <a:ext cx="8503920" cy="640080"/>
          </a:xfrm>
          <a:prstGeom prst="rect">
            <a:avLst/>
          </a:prstGeom>
          <a:noFill/>
        </p:spPr>
        <p:txBody>
          <a:bodyPr wrap="none">
            <a:spAutoFit/>
          </a:bodyPr>
          <a:lstStyle/>
          <a:p>
            <a:pPr>
              <a:defRPr sz="2400" b="1">
                <a:solidFill>
                  <a:srgbClr val="12223D"/>
                </a:solidFill>
                <a:latin typeface="Cambria"/>
              </a:defRPr>
            </a:pPr>
            <a:r>
              <a:t>Methodology Overview</a:t>
            </a:r>
          </a:p>
          <a:p>
            <a:pPr>
              <a:spcBef>
                <a:spcPts val="200"/>
              </a:spcBef>
              <a:defRPr sz="1150">
                <a:solidFill>
                  <a:srgbClr val="637080"/>
                </a:solidFill>
                <a:latin typeface="Calibri"/>
              </a:defRPr>
            </a:pPr>
            <a:r>
              <a:t>Research onion choices translated into a practical MSc design</a:t>
            </a:r>
          </a:p>
        </p:txBody>
      </p:sp>
      <p:sp>
        <p:nvSpPr>
          <p:cNvPr id="8" name="Rectangle 7"/>
          <p:cNvSpPr/>
          <p:nvPr/>
        </p:nvSpPr>
        <p:spPr>
          <a:xfrm>
            <a:off x="713232" y="1170432"/>
            <a:ext cx="1508760" cy="54864"/>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822960" y="1691640"/>
            <a:ext cx="1938528" cy="1809496"/>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450" b="1">
                <a:solidFill>
                  <a:srgbClr val="12223D"/>
                </a:solidFill>
                <a:latin typeface="Cambria"/>
              </a:defRPr>
            </a:pPr>
            <a:r>
              <a:rPr sz="1600" dirty="0"/>
              <a:t>Philosophy</a:t>
            </a:r>
          </a:p>
          <a:p>
            <a:pPr>
              <a:lnSpc>
                <a:spcPct val="105000"/>
              </a:lnSpc>
              <a:spcAft>
                <a:spcPts val="400"/>
              </a:spcAft>
              <a:defRPr sz="1210">
                <a:solidFill>
                  <a:srgbClr val="252F3C"/>
                </a:solidFill>
                <a:latin typeface="Calibri"/>
              </a:defRPr>
            </a:pPr>
            <a:r>
              <a:rPr sz="1400" dirty="0"/>
              <a:t>Positivist orientation focused on observable project outcomes</a:t>
            </a:r>
          </a:p>
        </p:txBody>
      </p:sp>
      <p:sp>
        <p:nvSpPr>
          <p:cNvPr id="10" name="Rounded Rectangle 9"/>
          <p:cNvSpPr/>
          <p:nvPr/>
        </p:nvSpPr>
        <p:spPr>
          <a:xfrm>
            <a:off x="2944368" y="1691640"/>
            <a:ext cx="1938528" cy="1809496"/>
          </a:xfrm>
          <a:prstGeom prst="roundRect">
            <a:avLst/>
          </a:prstGeom>
          <a:solidFill>
            <a:srgbClr val="E7EEF8"/>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450" b="1">
                <a:solidFill>
                  <a:srgbClr val="12223D"/>
                </a:solidFill>
                <a:latin typeface="Cambria"/>
              </a:defRPr>
            </a:pPr>
            <a:r>
              <a:rPr dirty="0"/>
              <a:t>Approach</a:t>
            </a:r>
          </a:p>
          <a:p>
            <a:pPr>
              <a:lnSpc>
                <a:spcPct val="105000"/>
              </a:lnSpc>
              <a:spcAft>
                <a:spcPts val="400"/>
              </a:spcAft>
              <a:defRPr sz="1210">
                <a:solidFill>
                  <a:srgbClr val="252F3C"/>
                </a:solidFill>
                <a:latin typeface="Calibri"/>
              </a:defRPr>
            </a:pPr>
            <a:r>
              <a:rPr sz="1400" dirty="0"/>
              <a:t>Deductive logic based on a stated relationship between agile and performance</a:t>
            </a:r>
          </a:p>
        </p:txBody>
      </p:sp>
      <p:sp>
        <p:nvSpPr>
          <p:cNvPr id="11" name="Rounded Rectangle 10"/>
          <p:cNvSpPr/>
          <p:nvPr/>
        </p:nvSpPr>
        <p:spPr>
          <a:xfrm>
            <a:off x="5065776" y="1691640"/>
            <a:ext cx="1938528" cy="1809496"/>
          </a:xfrm>
          <a:prstGeom prst="roundRect">
            <a:avLst/>
          </a:prstGeom>
          <a:solidFill>
            <a:srgbClr val="E2F3F5"/>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450" b="1">
                <a:solidFill>
                  <a:srgbClr val="12223D"/>
                </a:solidFill>
                <a:latin typeface="Cambria"/>
              </a:defRPr>
            </a:pPr>
            <a:r>
              <a:rPr dirty="0"/>
              <a:t>Strategy</a:t>
            </a:r>
          </a:p>
          <a:p>
            <a:pPr>
              <a:lnSpc>
                <a:spcPct val="105000"/>
              </a:lnSpc>
              <a:spcAft>
                <a:spcPts val="400"/>
              </a:spcAft>
              <a:defRPr sz="1210">
                <a:solidFill>
                  <a:srgbClr val="252F3C"/>
                </a:solidFill>
                <a:latin typeface="Calibri"/>
              </a:defRPr>
            </a:pPr>
            <a:r>
              <a:rPr sz="1400" dirty="0"/>
              <a:t>Multiple case study combined with an online survey</a:t>
            </a:r>
          </a:p>
        </p:txBody>
      </p:sp>
      <p:sp>
        <p:nvSpPr>
          <p:cNvPr id="12" name="Rounded Rectangle 11"/>
          <p:cNvSpPr/>
          <p:nvPr/>
        </p:nvSpPr>
        <p:spPr>
          <a:xfrm>
            <a:off x="7187183" y="1691640"/>
            <a:ext cx="1938528" cy="1809496"/>
          </a:xfrm>
          <a:prstGeom prst="roundRect">
            <a:avLst/>
          </a:prstGeom>
          <a:solidFill>
            <a:srgbClr val="F7EED6"/>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450" b="1">
                <a:solidFill>
                  <a:srgbClr val="12223D"/>
                </a:solidFill>
                <a:latin typeface="Cambria"/>
              </a:defRPr>
            </a:pPr>
            <a:r>
              <a:rPr dirty="0"/>
              <a:t>Method choice</a:t>
            </a:r>
          </a:p>
          <a:p>
            <a:pPr>
              <a:lnSpc>
                <a:spcPct val="105000"/>
              </a:lnSpc>
              <a:spcAft>
                <a:spcPts val="400"/>
              </a:spcAft>
              <a:defRPr sz="1210">
                <a:solidFill>
                  <a:srgbClr val="252F3C"/>
                </a:solidFill>
                <a:latin typeface="Calibri"/>
              </a:defRPr>
            </a:pPr>
            <a:r>
              <a:rPr sz="1400" dirty="0"/>
              <a:t>Mixed methods to capture both organisational depth and respondent breadth</a:t>
            </a:r>
          </a:p>
        </p:txBody>
      </p:sp>
      <p:sp>
        <p:nvSpPr>
          <p:cNvPr id="13" name="Rounded Rectangle 12"/>
          <p:cNvSpPr/>
          <p:nvPr/>
        </p:nvSpPr>
        <p:spPr>
          <a:xfrm>
            <a:off x="9308592" y="1691640"/>
            <a:ext cx="1938528" cy="1809496"/>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450" b="1">
                <a:solidFill>
                  <a:srgbClr val="12223D"/>
                </a:solidFill>
                <a:latin typeface="Cambria"/>
              </a:defRPr>
            </a:pPr>
            <a:r>
              <a:rPr dirty="0"/>
              <a:t>Time horizon</a:t>
            </a:r>
          </a:p>
          <a:p>
            <a:pPr>
              <a:lnSpc>
                <a:spcPct val="105000"/>
              </a:lnSpc>
              <a:spcAft>
                <a:spcPts val="400"/>
              </a:spcAft>
              <a:defRPr sz="1210">
                <a:solidFill>
                  <a:srgbClr val="252F3C"/>
                </a:solidFill>
                <a:latin typeface="Calibri"/>
              </a:defRPr>
            </a:pPr>
            <a:r>
              <a:rPr sz="1400" dirty="0"/>
              <a:t>Cross-sectional design suitable for the proposal stage</a:t>
            </a:r>
          </a:p>
        </p:txBody>
      </p:sp>
      <p:sp>
        <p:nvSpPr>
          <p:cNvPr id="14" name="Rounded Rectangle 13"/>
          <p:cNvSpPr/>
          <p:nvPr/>
        </p:nvSpPr>
        <p:spPr>
          <a:xfrm>
            <a:off x="902055" y="4192524"/>
            <a:ext cx="10387584" cy="1092708"/>
          </a:xfrm>
          <a:prstGeom prst="roundRect">
            <a:avLst/>
          </a:prstGeom>
          <a:solidFill>
            <a:srgbClr val="12223D"/>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450" b="1">
                <a:solidFill>
                  <a:srgbClr val="D2A63F"/>
                </a:solidFill>
                <a:latin typeface="Cambria"/>
              </a:defRPr>
            </a:pPr>
            <a:r>
              <a:rPr dirty="0"/>
              <a:t>Why this design is appropriate</a:t>
            </a:r>
          </a:p>
          <a:p>
            <a:pPr>
              <a:lnSpc>
                <a:spcPct val="105000"/>
              </a:lnSpc>
              <a:spcAft>
                <a:spcPts val="400"/>
              </a:spcAft>
              <a:defRPr sz="1160">
                <a:solidFill>
                  <a:srgbClr val="FFFFFF"/>
                </a:solidFill>
                <a:latin typeface="Calibri"/>
              </a:defRPr>
            </a:pPr>
            <a:r>
              <a:rPr sz="1600" dirty="0"/>
              <a:t>A mixed-method, cross-sectional design is strong enough for </a:t>
            </a:r>
            <a:r>
              <a:rPr lang="en-US" sz="1600" dirty="0"/>
              <a:t>this study </a:t>
            </a:r>
            <a:r>
              <a:rPr sz="1600" dirty="0"/>
              <a:t>because it compares real organisational settings while still generating measurable patterns in survey responses.</a:t>
            </a:r>
          </a:p>
        </p:txBody>
      </p:sp>
      <p:sp>
        <p:nvSpPr>
          <p:cNvPr id="15" name="Rounded Rectangle 14"/>
          <p:cNvSpPr/>
          <p:nvPr/>
        </p:nvSpPr>
        <p:spPr>
          <a:xfrm>
            <a:off x="2944368" y="5673852"/>
            <a:ext cx="6807199" cy="466344"/>
          </a:xfrm>
          <a:prstGeom prst="round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950" b="1">
                <a:solidFill>
                  <a:srgbClr val="12223D"/>
                </a:solidFill>
                <a:latin typeface="Calibri"/>
              </a:defRPr>
            </a:pPr>
            <a:r>
              <a:rPr sz="1200" dirty="0"/>
              <a:t>Method sources: Saunders et al. (2023); Creswell and Creswell (2017); </a:t>
            </a:r>
            <a:r>
              <a:rPr sz="1200" dirty="0" err="1"/>
              <a:t>Takona</a:t>
            </a:r>
            <a:r>
              <a:rPr sz="1200" dirty="0"/>
              <a:t> (2024)</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6F4E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237744"/>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347472" y="420624"/>
            <a:ext cx="109728" cy="5897880"/>
          </a:xfrm>
          <a:prstGeom prst="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9601200" y="384048"/>
            <a:ext cx="1965960" cy="329184"/>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Sampling</a:t>
            </a:r>
          </a:p>
        </p:txBody>
      </p:sp>
      <p:sp>
        <p:nvSpPr>
          <p:cNvPr id="5" name="Rounded Rectangle 4"/>
          <p:cNvSpPr/>
          <p:nvPr/>
        </p:nvSpPr>
        <p:spPr>
          <a:xfrm>
            <a:off x="10927080" y="6336792"/>
            <a:ext cx="658368" cy="292608"/>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latin typeface="Calibri"/>
              </a:defRPr>
            </a:pPr>
            <a:r>
              <a:t>8/13</a:t>
            </a:r>
          </a:p>
        </p:txBody>
      </p:sp>
      <p:sp>
        <p:nvSpPr>
          <p:cNvPr id="6" name="Rectangle 5"/>
          <p:cNvSpPr/>
          <p:nvPr/>
        </p:nvSpPr>
        <p:spPr>
          <a:xfrm>
            <a:off x="658368" y="6327648"/>
            <a:ext cx="10012680" cy="27432"/>
          </a:xfrm>
          <a:prstGeom prst="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13232" y="493776"/>
            <a:ext cx="8503920" cy="640080"/>
          </a:xfrm>
          <a:prstGeom prst="rect">
            <a:avLst/>
          </a:prstGeom>
          <a:noFill/>
        </p:spPr>
        <p:txBody>
          <a:bodyPr wrap="none">
            <a:spAutoFit/>
          </a:bodyPr>
          <a:lstStyle/>
          <a:p>
            <a:pPr>
              <a:defRPr sz="2400" b="1">
                <a:solidFill>
                  <a:srgbClr val="12223D"/>
                </a:solidFill>
                <a:latin typeface="Cambria"/>
              </a:defRPr>
            </a:pPr>
            <a:r>
              <a:t>Sampling And Case Selection</a:t>
            </a:r>
          </a:p>
        </p:txBody>
      </p:sp>
      <p:sp>
        <p:nvSpPr>
          <p:cNvPr id="8" name="Rectangle 7"/>
          <p:cNvSpPr/>
          <p:nvPr/>
        </p:nvSpPr>
        <p:spPr>
          <a:xfrm>
            <a:off x="713232" y="1170432"/>
            <a:ext cx="1508760" cy="54864"/>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804672" y="1572768"/>
            <a:ext cx="3383280" cy="4041648"/>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Target participant group</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400" dirty="0"/>
              <a:t>Project managers</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400" dirty="0"/>
              <a:t>Engineers</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400" dirty="0"/>
              <a:t>Engineering consultants</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400" dirty="0"/>
              <a:t>Participants with direct experience of project delivery and agile-related practices</a:t>
            </a:r>
          </a:p>
        </p:txBody>
      </p:sp>
      <p:sp>
        <p:nvSpPr>
          <p:cNvPr id="10" name="Rounded Rectangle 9"/>
          <p:cNvSpPr/>
          <p:nvPr/>
        </p:nvSpPr>
        <p:spPr>
          <a:xfrm>
            <a:off x="4407408" y="1572768"/>
            <a:ext cx="2697480" cy="4069080"/>
          </a:xfrm>
          <a:prstGeom prst="roundRect">
            <a:avLst/>
          </a:prstGeom>
          <a:solidFill>
            <a:srgbClr val="E2F3F5"/>
          </a:solidFill>
          <a:ln>
            <a:solidFill>
              <a:srgbClr val="E2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663440" y="1828800"/>
            <a:ext cx="2194560" cy="320040"/>
          </a:xfrm>
          <a:prstGeom prst="rect">
            <a:avLst/>
          </a:prstGeom>
          <a:noFill/>
        </p:spPr>
        <p:txBody>
          <a:bodyPr wrap="square" lIns="25400" tIns="12700" rIns="25400" bIns="12700">
            <a:spAutoFit/>
          </a:bodyPr>
          <a:lstStyle/>
          <a:p>
            <a:pPr algn="ctr">
              <a:defRPr sz="1600" b="1">
                <a:solidFill>
                  <a:srgbClr val="12223D"/>
                </a:solidFill>
                <a:latin typeface="Cambria"/>
              </a:defRPr>
            </a:pPr>
            <a:r>
              <a:t>Sampling plan</a:t>
            </a:r>
          </a:p>
        </p:txBody>
      </p:sp>
      <p:sp>
        <p:nvSpPr>
          <p:cNvPr id="12" name="Oval 11"/>
          <p:cNvSpPr/>
          <p:nvPr/>
        </p:nvSpPr>
        <p:spPr>
          <a:xfrm>
            <a:off x="4681728" y="2331720"/>
            <a:ext cx="841248" cy="841248"/>
          </a:xfrm>
          <a:prstGeom prst="ellipse">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FFFFFF"/>
                </a:solidFill>
                <a:latin typeface="Calibri"/>
              </a:defRPr>
            </a:pPr>
            <a:r>
              <a:t>4-5</a:t>
            </a:r>
          </a:p>
        </p:txBody>
      </p:sp>
      <p:sp>
        <p:nvSpPr>
          <p:cNvPr id="13" name="TextBox 12"/>
          <p:cNvSpPr txBox="1"/>
          <p:nvPr/>
        </p:nvSpPr>
        <p:spPr>
          <a:xfrm>
            <a:off x="5650992" y="2441448"/>
            <a:ext cx="1143000" cy="502920"/>
          </a:xfrm>
          <a:prstGeom prst="rect">
            <a:avLst/>
          </a:prstGeom>
          <a:noFill/>
        </p:spPr>
        <p:txBody>
          <a:bodyPr wrap="square" lIns="25400" tIns="12700" rIns="25400" bIns="12700">
            <a:spAutoFit/>
          </a:bodyPr>
          <a:lstStyle/>
          <a:p>
            <a:pPr algn="l">
              <a:defRPr sz="1210" b="0">
                <a:solidFill>
                  <a:srgbClr val="252F3C"/>
                </a:solidFill>
                <a:latin typeface="Calibri"/>
              </a:defRPr>
            </a:pPr>
            <a:r>
              <a:t>engineering organisations</a:t>
            </a:r>
          </a:p>
        </p:txBody>
      </p:sp>
      <p:sp>
        <p:nvSpPr>
          <p:cNvPr id="14" name="Oval 13"/>
          <p:cNvSpPr/>
          <p:nvPr/>
        </p:nvSpPr>
        <p:spPr>
          <a:xfrm>
            <a:off x="4681728" y="3355848"/>
            <a:ext cx="841248" cy="841248"/>
          </a:xfrm>
          <a:prstGeom prst="ellipse">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FFFFFF"/>
                </a:solidFill>
                <a:latin typeface="Calibri"/>
              </a:defRPr>
            </a:pPr>
            <a:r>
              <a:t>50-80</a:t>
            </a:r>
          </a:p>
        </p:txBody>
      </p:sp>
      <p:sp>
        <p:nvSpPr>
          <p:cNvPr id="15" name="TextBox 14"/>
          <p:cNvSpPr txBox="1"/>
          <p:nvPr/>
        </p:nvSpPr>
        <p:spPr>
          <a:xfrm>
            <a:off x="5650992" y="3465576"/>
            <a:ext cx="1143000" cy="502920"/>
          </a:xfrm>
          <a:prstGeom prst="rect">
            <a:avLst/>
          </a:prstGeom>
          <a:noFill/>
        </p:spPr>
        <p:txBody>
          <a:bodyPr wrap="square" lIns="25400" tIns="12700" rIns="25400" bIns="12700">
            <a:spAutoFit/>
          </a:bodyPr>
          <a:lstStyle/>
          <a:p>
            <a:pPr algn="l">
              <a:defRPr sz="1210" b="0">
                <a:solidFill>
                  <a:srgbClr val="252F3C"/>
                </a:solidFill>
                <a:latin typeface="Calibri"/>
              </a:defRPr>
            </a:pPr>
            <a:r>
              <a:t>survey respondents</a:t>
            </a:r>
          </a:p>
        </p:txBody>
      </p:sp>
      <p:sp>
        <p:nvSpPr>
          <p:cNvPr id="16" name="Oval 15"/>
          <p:cNvSpPr/>
          <p:nvPr/>
        </p:nvSpPr>
        <p:spPr>
          <a:xfrm>
            <a:off x="4681728" y="4379976"/>
            <a:ext cx="841248" cy="841248"/>
          </a:xfrm>
          <a:prstGeom prst="ellipse">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800" b="1">
                <a:solidFill>
                  <a:srgbClr val="FFFFFF"/>
                </a:solidFill>
                <a:latin typeface="Calibri"/>
              </a:defRPr>
            </a:pPr>
            <a:r>
              <a:t>1</a:t>
            </a:r>
          </a:p>
        </p:txBody>
      </p:sp>
      <p:sp>
        <p:nvSpPr>
          <p:cNvPr id="17" name="TextBox 16"/>
          <p:cNvSpPr txBox="1"/>
          <p:nvPr/>
        </p:nvSpPr>
        <p:spPr>
          <a:xfrm>
            <a:off x="5650992" y="4489704"/>
            <a:ext cx="1143000" cy="502920"/>
          </a:xfrm>
          <a:prstGeom prst="rect">
            <a:avLst/>
          </a:prstGeom>
          <a:noFill/>
        </p:spPr>
        <p:txBody>
          <a:bodyPr wrap="square" lIns="25400" tIns="12700" rIns="25400" bIns="12700">
            <a:spAutoFit/>
          </a:bodyPr>
          <a:lstStyle/>
          <a:p>
            <a:pPr algn="l">
              <a:defRPr sz="1210" b="0">
                <a:solidFill>
                  <a:srgbClr val="252F3C"/>
                </a:solidFill>
                <a:latin typeface="Calibri"/>
              </a:defRPr>
            </a:pPr>
            <a:r>
              <a:t>cross-sectional study period</a:t>
            </a:r>
          </a:p>
        </p:txBody>
      </p:sp>
      <p:sp>
        <p:nvSpPr>
          <p:cNvPr id="18" name="Rounded Rectangle 17"/>
          <p:cNvSpPr/>
          <p:nvPr/>
        </p:nvSpPr>
        <p:spPr>
          <a:xfrm>
            <a:off x="7315200" y="1572768"/>
            <a:ext cx="3931920" cy="4069080"/>
          </a:xfrm>
          <a:prstGeom prst="roundRect">
            <a:avLst/>
          </a:prstGeom>
          <a:solidFill>
            <a:srgbClr val="F7EED6"/>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Selection logic</a:t>
            </a:r>
          </a:p>
          <a:p>
            <a:pPr marL="285750" indent="-285750">
              <a:lnSpc>
                <a:spcPct val="105000"/>
              </a:lnSpc>
              <a:spcAft>
                <a:spcPts val="400"/>
              </a:spcAft>
              <a:buFont typeface="Arial" panose="020B0604020202020204" pitchFamily="34" charset="0"/>
              <a:buChar char="•"/>
              <a:defRPr sz="1220">
                <a:solidFill>
                  <a:srgbClr val="252F3C"/>
                </a:solidFill>
                <a:latin typeface="Calibri"/>
              </a:defRPr>
            </a:pPr>
            <a:r>
              <a:rPr sz="1400" dirty="0"/>
              <a:t>Purposive sampling is used because the study needs informed respondents rather than random participants.</a:t>
            </a:r>
          </a:p>
          <a:p>
            <a:pPr marL="285750" indent="-285750">
              <a:lnSpc>
                <a:spcPct val="105000"/>
              </a:lnSpc>
              <a:spcAft>
                <a:spcPts val="400"/>
              </a:spcAft>
              <a:buFont typeface="Arial" panose="020B0604020202020204" pitchFamily="34" charset="0"/>
              <a:buChar char="•"/>
              <a:defRPr sz="1220">
                <a:solidFill>
                  <a:srgbClr val="252F3C"/>
                </a:solidFill>
                <a:latin typeface="Calibri"/>
              </a:defRPr>
            </a:pPr>
            <a:r>
              <a:rPr sz="1400" dirty="0"/>
              <a:t>Cases should show visible agile-related practice so that differences in implementation and performance can be compared meaningfully.</a:t>
            </a:r>
          </a:p>
          <a:p>
            <a:pPr marL="285750" indent="-285750">
              <a:lnSpc>
                <a:spcPct val="105000"/>
              </a:lnSpc>
              <a:spcAft>
                <a:spcPts val="400"/>
              </a:spcAft>
              <a:buFont typeface="Arial" panose="020B0604020202020204" pitchFamily="34" charset="0"/>
              <a:buChar char="•"/>
              <a:defRPr sz="1220">
                <a:solidFill>
                  <a:srgbClr val="252F3C"/>
                </a:solidFill>
                <a:latin typeface="Calibri"/>
              </a:defRPr>
            </a:pPr>
            <a:r>
              <a:rPr sz="1400" dirty="0"/>
              <a:t>Variation in role and project experience improves insight quality.</a:t>
            </a:r>
          </a:p>
        </p:txBody>
      </p:sp>
      <p:sp>
        <p:nvSpPr>
          <p:cNvPr id="19" name="Rounded Rectangle 18"/>
          <p:cNvSpPr/>
          <p:nvPr/>
        </p:nvSpPr>
        <p:spPr>
          <a:xfrm>
            <a:off x="3950208" y="5925312"/>
            <a:ext cx="3931920" cy="310896"/>
          </a:xfrm>
          <a:prstGeom prst="round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950" b="1">
                <a:solidFill>
                  <a:srgbClr val="12223D"/>
                </a:solidFill>
                <a:latin typeface="Calibri"/>
              </a:defRPr>
            </a:pPr>
            <a:r>
              <a:rPr sz="1200" dirty="0"/>
              <a:t>Sampling rationale linked to Creswell and Creswell (2017)</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6F4E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237744"/>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347472" y="420624"/>
            <a:ext cx="109728" cy="5897880"/>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9601200" y="384048"/>
            <a:ext cx="1965960" cy="329184"/>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Data Collection</a:t>
            </a:r>
          </a:p>
        </p:txBody>
      </p:sp>
      <p:sp>
        <p:nvSpPr>
          <p:cNvPr id="5" name="Rounded Rectangle 4"/>
          <p:cNvSpPr/>
          <p:nvPr/>
        </p:nvSpPr>
        <p:spPr>
          <a:xfrm>
            <a:off x="10927080" y="6336792"/>
            <a:ext cx="658368" cy="292608"/>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latin typeface="Calibri"/>
              </a:defRPr>
            </a:pPr>
            <a:r>
              <a:t>9/13</a:t>
            </a:r>
          </a:p>
        </p:txBody>
      </p:sp>
      <p:sp>
        <p:nvSpPr>
          <p:cNvPr id="6" name="Rectangle 5"/>
          <p:cNvSpPr/>
          <p:nvPr/>
        </p:nvSpPr>
        <p:spPr>
          <a:xfrm>
            <a:off x="658368" y="6327648"/>
            <a:ext cx="10012680" cy="27432"/>
          </a:xfrm>
          <a:prstGeom prst="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13232" y="493776"/>
            <a:ext cx="8503920" cy="640080"/>
          </a:xfrm>
          <a:prstGeom prst="rect">
            <a:avLst/>
          </a:prstGeom>
          <a:noFill/>
        </p:spPr>
        <p:txBody>
          <a:bodyPr wrap="none">
            <a:spAutoFit/>
          </a:bodyPr>
          <a:lstStyle/>
          <a:p>
            <a:pPr>
              <a:defRPr sz="2400" b="1">
                <a:solidFill>
                  <a:srgbClr val="12223D"/>
                </a:solidFill>
                <a:latin typeface="Cambria"/>
              </a:defRPr>
            </a:pPr>
            <a:r>
              <a:t>Data Collection Instruments</a:t>
            </a:r>
          </a:p>
        </p:txBody>
      </p:sp>
      <p:sp>
        <p:nvSpPr>
          <p:cNvPr id="8" name="Rectangle 7"/>
          <p:cNvSpPr/>
          <p:nvPr/>
        </p:nvSpPr>
        <p:spPr>
          <a:xfrm>
            <a:off x="713232" y="1170432"/>
            <a:ext cx="1508760" cy="54864"/>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804672" y="1572768"/>
            <a:ext cx="5074920" cy="2834640"/>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sz="1700" dirty="0"/>
              <a:t>Instrument 1: online survey</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600" dirty="0"/>
              <a:t>Structured questionnaire delivered through an online platform such as Google Forms.</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600" dirty="0"/>
              <a:t>Closed-ended items using a Likert scale from Strongly Agree to Strongly Disagree.</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600" dirty="0"/>
              <a:t>Captures perceived agile use, project performance, and implementation barriers.</a:t>
            </a:r>
          </a:p>
        </p:txBody>
      </p:sp>
      <p:sp>
        <p:nvSpPr>
          <p:cNvPr id="10" name="Rounded Rectangle 9"/>
          <p:cNvSpPr/>
          <p:nvPr/>
        </p:nvSpPr>
        <p:spPr>
          <a:xfrm>
            <a:off x="6144768" y="1572768"/>
            <a:ext cx="5074920" cy="2834640"/>
          </a:xfrm>
          <a:prstGeom prst="roundRect">
            <a:avLst/>
          </a:prstGeom>
          <a:solidFill>
            <a:srgbClr val="E2F3F5"/>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sz="1700" dirty="0"/>
              <a:t>Instrument 2: case-based organisational evidence</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600" dirty="0"/>
              <a:t>Project reports, agile implementation documents, and internal process material where accessible.</a:t>
            </a:r>
          </a:p>
          <a:p>
            <a:pPr marL="285750" indent="-285750">
              <a:lnSpc>
                <a:spcPct val="105000"/>
              </a:lnSpc>
              <a:spcAft>
                <a:spcPts val="400"/>
              </a:spcAft>
              <a:buFont typeface="Arial" panose="020B0604020202020204" pitchFamily="34" charset="0"/>
              <a:buChar char="•"/>
              <a:defRPr sz="1240">
                <a:solidFill>
                  <a:srgbClr val="252F3C"/>
                </a:solidFill>
                <a:latin typeface="Calibri"/>
              </a:defRPr>
            </a:pPr>
            <a:r>
              <a:rPr sz="1600" dirty="0"/>
              <a:t>Used to compare formal organisational practice with practitioner experience reported in the survey.</a:t>
            </a:r>
          </a:p>
        </p:txBody>
      </p:sp>
      <p:sp>
        <p:nvSpPr>
          <p:cNvPr id="11" name="Rounded Rectangle 10"/>
          <p:cNvSpPr/>
          <p:nvPr/>
        </p:nvSpPr>
        <p:spPr>
          <a:xfrm>
            <a:off x="804672" y="4663440"/>
            <a:ext cx="10424160" cy="1188720"/>
          </a:xfrm>
          <a:prstGeom prst="roundRect">
            <a:avLst/>
          </a:prstGeom>
          <a:solidFill>
            <a:srgbClr val="E7EEF8"/>
          </a:solidFill>
          <a:ln>
            <a:solidFill>
              <a:srgbClr val="E2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914400" y="5056632"/>
            <a:ext cx="1828800" cy="256032"/>
          </a:xfrm>
          <a:prstGeom prst="rect">
            <a:avLst/>
          </a:prstGeom>
          <a:noFill/>
        </p:spPr>
        <p:txBody>
          <a:bodyPr wrap="square" lIns="25400" tIns="12700" rIns="25400" bIns="12700">
            <a:spAutoFit/>
          </a:bodyPr>
          <a:lstStyle/>
          <a:p>
            <a:pPr algn="l">
              <a:defRPr sz="1500" b="1">
                <a:solidFill>
                  <a:srgbClr val="12223D"/>
                </a:solidFill>
                <a:latin typeface="Cambria"/>
              </a:defRPr>
            </a:pPr>
            <a:r>
              <a:rPr dirty="0"/>
              <a:t>Measurement focus</a:t>
            </a:r>
          </a:p>
        </p:txBody>
      </p:sp>
      <p:sp>
        <p:nvSpPr>
          <p:cNvPr id="13" name="Rounded Rectangle 12"/>
          <p:cNvSpPr/>
          <p:nvPr/>
        </p:nvSpPr>
        <p:spPr>
          <a:xfrm>
            <a:off x="2852928" y="4736592"/>
            <a:ext cx="1783080" cy="896112"/>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250" b="1">
                <a:solidFill>
                  <a:srgbClr val="12223D"/>
                </a:solidFill>
                <a:latin typeface="Cambria"/>
              </a:defRPr>
            </a:pPr>
            <a:r>
              <a:t>Agile use</a:t>
            </a:r>
          </a:p>
          <a:p>
            <a:pPr>
              <a:lnSpc>
                <a:spcPct val="105000"/>
              </a:lnSpc>
              <a:spcAft>
                <a:spcPts val="400"/>
              </a:spcAft>
              <a:defRPr sz="1050">
                <a:solidFill>
                  <a:srgbClr val="252F3C"/>
                </a:solidFill>
                <a:latin typeface="Calibri"/>
              </a:defRPr>
            </a:pPr>
            <a:r>
              <a:t>Scrum, Kanban, iterative planning</a:t>
            </a:r>
          </a:p>
        </p:txBody>
      </p:sp>
      <p:sp>
        <p:nvSpPr>
          <p:cNvPr id="14" name="Rounded Rectangle 13"/>
          <p:cNvSpPr/>
          <p:nvPr/>
        </p:nvSpPr>
        <p:spPr>
          <a:xfrm>
            <a:off x="4773168" y="4736592"/>
            <a:ext cx="1783080" cy="896112"/>
          </a:xfrm>
          <a:prstGeom prst="roundRect">
            <a:avLst/>
          </a:prstGeom>
          <a:solidFill>
            <a:srgbClr val="F7EED6"/>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250" b="1">
                <a:solidFill>
                  <a:srgbClr val="12223D"/>
                </a:solidFill>
                <a:latin typeface="Cambria"/>
              </a:defRPr>
            </a:pPr>
            <a:r>
              <a:t>Time</a:t>
            </a:r>
          </a:p>
          <a:p>
            <a:pPr>
              <a:lnSpc>
                <a:spcPct val="105000"/>
              </a:lnSpc>
              <a:spcAft>
                <a:spcPts val="400"/>
              </a:spcAft>
              <a:defRPr sz="1050">
                <a:solidFill>
                  <a:srgbClr val="252F3C"/>
                </a:solidFill>
                <a:latin typeface="Calibri"/>
              </a:defRPr>
            </a:pPr>
            <a:r>
              <a:t>schedule discipline and delay reduction</a:t>
            </a:r>
          </a:p>
        </p:txBody>
      </p:sp>
      <p:sp>
        <p:nvSpPr>
          <p:cNvPr id="15" name="Rounded Rectangle 14"/>
          <p:cNvSpPr/>
          <p:nvPr/>
        </p:nvSpPr>
        <p:spPr>
          <a:xfrm>
            <a:off x="6693408" y="4736592"/>
            <a:ext cx="1783080" cy="896112"/>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250" b="1">
                <a:solidFill>
                  <a:srgbClr val="12223D"/>
                </a:solidFill>
                <a:latin typeface="Cambria"/>
              </a:defRPr>
            </a:pPr>
            <a:r>
              <a:t>Cost</a:t>
            </a:r>
          </a:p>
          <a:p>
            <a:pPr>
              <a:lnSpc>
                <a:spcPct val="105000"/>
              </a:lnSpc>
              <a:spcAft>
                <a:spcPts val="400"/>
              </a:spcAft>
              <a:defRPr sz="1050">
                <a:solidFill>
                  <a:srgbClr val="252F3C"/>
                </a:solidFill>
                <a:latin typeface="Calibri"/>
              </a:defRPr>
            </a:pPr>
            <a:r>
              <a:t>perceived control of rework and change costs</a:t>
            </a:r>
          </a:p>
        </p:txBody>
      </p:sp>
      <p:sp>
        <p:nvSpPr>
          <p:cNvPr id="16" name="Rounded Rectangle 15"/>
          <p:cNvSpPr/>
          <p:nvPr/>
        </p:nvSpPr>
        <p:spPr>
          <a:xfrm>
            <a:off x="8613648" y="4736592"/>
            <a:ext cx="1927352" cy="896112"/>
          </a:xfrm>
          <a:prstGeom prst="roundRect">
            <a:avLst/>
          </a:prstGeom>
          <a:solidFill>
            <a:srgbClr val="F7EED6"/>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250" b="1">
                <a:solidFill>
                  <a:srgbClr val="12223D"/>
                </a:solidFill>
                <a:latin typeface="Cambria"/>
              </a:defRPr>
            </a:pPr>
            <a:r>
              <a:t>Quality and collaboration</a:t>
            </a:r>
          </a:p>
          <a:p>
            <a:pPr>
              <a:lnSpc>
                <a:spcPct val="105000"/>
              </a:lnSpc>
              <a:spcAft>
                <a:spcPts val="400"/>
              </a:spcAft>
              <a:defRPr sz="1050">
                <a:solidFill>
                  <a:srgbClr val="252F3C"/>
                </a:solidFill>
                <a:latin typeface="Calibri"/>
              </a:defRPr>
            </a:pPr>
            <a:r>
              <a:t>teamworking, delivery quality, and coordination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6F4E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237744"/>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347472" y="420624"/>
            <a:ext cx="109728" cy="5897880"/>
          </a:xfrm>
          <a:prstGeom prst="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9601200" y="384048"/>
            <a:ext cx="1965960" cy="329184"/>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Analysis And Ethics</a:t>
            </a:r>
          </a:p>
        </p:txBody>
      </p:sp>
      <p:sp>
        <p:nvSpPr>
          <p:cNvPr id="5" name="Rounded Rectangle 4"/>
          <p:cNvSpPr/>
          <p:nvPr/>
        </p:nvSpPr>
        <p:spPr>
          <a:xfrm>
            <a:off x="10927080" y="6336792"/>
            <a:ext cx="658368" cy="292608"/>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latin typeface="Calibri"/>
              </a:defRPr>
            </a:pPr>
            <a:r>
              <a:t>10/13</a:t>
            </a:r>
          </a:p>
        </p:txBody>
      </p:sp>
      <p:sp>
        <p:nvSpPr>
          <p:cNvPr id="6" name="Rectangle 5"/>
          <p:cNvSpPr/>
          <p:nvPr/>
        </p:nvSpPr>
        <p:spPr>
          <a:xfrm>
            <a:off x="658368" y="6327648"/>
            <a:ext cx="10012680" cy="27432"/>
          </a:xfrm>
          <a:prstGeom prst="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13232" y="493776"/>
            <a:ext cx="8503920" cy="640080"/>
          </a:xfrm>
          <a:prstGeom prst="rect">
            <a:avLst/>
          </a:prstGeom>
          <a:noFill/>
        </p:spPr>
        <p:txBody>
          <a:bodyPr wrap="none">
            <a:spAutoFit/>
          </a:bodyPr>
          <a:lstStyle/>
          <a:p>
            <a:pPr>
              <a:defRPr sz="2400" b="1">
                <a:solidFill>
                  <a:srgbClr val="12223D"/>
                </a:solidFill>
                <a:latin typeface="Cambria"/>
              </a:defRPr>
            </a:pPr>
            <a:r>
              <a:t>Data Analysis, Ethics, And Quality Assurance</a:t>
            </a:r>
          </a:p>
        </p:txBody>
      </p:sp>
      <p:sp>
        <p:nvSpPr>
          <p:cNvPr id="8" name="Rectangle 7"/>
          <p:cNvSpPr/>
          <p:nvPr/>
        </p:nvSpPr>
        <p:spPr>
          <a:xfrm>
            <a:off x="713232" y="1170432"/>
            <a:ext cx="1508760" cy="54864"/>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804672" y="1554480"/>
            <a:ext cx="4617720" cy="3318256"/>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Analysis workflow</a:t>
            </a:r>
          </a:p>
          <a:p>
            <a:pPr marL="342900" indent="-342900">
              <a:lnSpc>
                <a:spcPct val="105000"/>
              </a:lnSpc>
              <a:spcAft>
                <a:spcPts val="400"/>
              </a:spcAft>
              <a:buFont typeface="+mj-lt"/>
              <a:buAutoNum type="arabicPeriod"/>
              <a:defRPr sz="1260">
                <a:solidFill>
                  <a:srgbClr val="252F3C"/>
                </a:solidFill>
                <a:latin typeface="Calibri"/>
              </a:defRPr>
            </a:pPr>
            <a:r>
              <a:rPr sz="1400" dirty="0"/>
              <a:t>1. </a:t>
            </a:r>
            <a:r>
              <a:rPr sz="1400" dirty="0" err="1"/>
              <a:t>Summarise</a:t>
            </a:r>
            <a:r>
              <a:rPr sz="1400" dirty="0"/>
              <a:t> survey responses using descriptive statistics.</a:t>
            </a:r>
          </a:p>
          <a:p>
            <a:pPr marL="342900" indent="-342900">
              <a:lnSpc>
                <a:spcPct val="105000"/>
              </a:lnSpc>
              <a:spcAft>
                <a:spcPts val="400"/>
              </a:spcAft>
              <a:buFont typeface="+mj-lt"/>
              <a:buAutoNum type="arabicPeriod"/>
              <a:defRPr sz="1260">
                <a:solidFill>
                  <a:srgbClr val="252F3C"/>
                </a:solidFill>
                <a:latin typeface="Calibri"/>
              </a:defRPr>
            </a:pPr>
            <a:r>
              <a:rPr sz="1400" dirty="0"/>
              <a:t>2. Compare reported effects across time, cost, quality, and collaboration.</a:t>
            </a:r>
          </a:p>
          <a:p>
            <a:pPr marL="342900" indent="-342900">
              <a:lnSpc>
                <a:spcPct val="105000"/>
              </a:lnSpc>
              <a:spcAft>
                <a:spcPts val="400"/>
              </a:spcAft>
              <a:buFont typeface="+mj-lt"/>
              <a:buAutoNum type="arabicPeriod"/>
              <a:defRPr sz="1260">
                <a:solidFill>
                  <a:srgbClr val="252F3C"/>
                </a:solidFill>
                <a:latin typeface="Calibri"/>
              </a:defRPr>
            </a:pPr>
            <a:r>
              <a:rPr sz="1400" dirty="0"/>
              <a:t>3. Identify patterns across case documents and organisational practices.</a:t>
            </a:r>
          </a:p>
          <a:p>
            <a:pPr marL="342900" indent="-342900">
              <a:lnSpc>
                <a:spcPct val="105000"/>
              </a:lnSpc>
              <a:spcAft>
                <a:spcPts val="400"/>
              </a:spcAft>
              <a:buFont typeface="+mj-lt"/>
              <a:buAutoNum type="arabicPeriod"/>
              <a:defRPr sz="1260">
                <a:solidFill>
                  <a:srgbClr val="252F3C"/>
                </a:solidFill>
                <a:latin typeface="Calibri"/>
              </a:defRPr>
            </a:pPr>
            <a:r>
              <a:rPr sz="1400" dirty="0"/>
              <a:t>4. Integrate both strands to test whether findings converge or diverge.</a:t>
            </a:r>
          </a:p>
        </p:txBody>
      </p:sp>
      <p:sp>
        <p:nvSpPr>
          <p:cNvPr id="10" name="Rounded Rectangle 9"/>
          <p:cNvSpPr/>
          <p:nvPr/>
        </p:nvSpPr>
        <p:spPr>
          <a:xfrm>
            <a:off x="5687568" y="1554480"/>
            <a:ext cx="5879592" cy="2121408"/>
          </a:xfrm>
          <a:prstGeom prst="roundRect">
            <a:avLst/>
          </a:prstGeom>
          <a:solidFill>
            <a:srgbClr val="E2F3F5"/>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Ethical safeguards</a:t>
            </a:r>
          </a:p>
          <a:p>
            <a:pPr marL="342900" indent="-342900">
              <a:lnSpc>
                <a:spcPct val="105000"/>
              </a:lnSpc>
              <a:spcAft>
                <a:spcPts val="400"/>
              </a:spcAft>
              <a:buFont typeface="+mj-lt"/>
              <a:buAutoNum type="arabicPeriod"/>
              <a:defRPr sz="1200">
                <a:solidFill>
                  <a:srgbClr val="252F3C"/>
                </a:solidFill>
                <a:latin typeface="Calibri"/>
              </a:defRPr>
            </a:pPr>
            <a:r>
              <a:rPr sz="1400" dirty="0"/>
              <a:t>Informed consent before participation</a:t>
            </a:r>
          </a:p>
          <a:p>
            <a:pPr marL="342900" indent="-342900">
              <a:lnSpc>
                <a:spcPct val="105000"/>
              </a:lnSpc>
              <a:spcAft>
                <a:spcPts val="400"/>
              </a:spcAft>
              <a:buFont typeface="+mj-lt"/>
              <a:buAutoNum type="arabicPeriod"/>
              <a:defRPr sz="1200">
                <a:solidFill>
                  <a:srgbClr val="252F3C"/>
                </a:solidFill>
                <a:latin typeface="Calibri"/>
              </a:defRPr>
            </a:pPr>
            <a:r>
              <a:rPr sz="1400" dirty="0"/>
              <a:t>Voluntary participation and right to withdraw</a:t>
            </a:r>
          </a:p>
          <a:p>
            <a:pPr marL="342900" indent="-342900">
              <a:lnSpc>
                <a:spcPct val="105000"/>
              </a:lnSpc>
              <a:spcAft>
                <a:spcPts val="400"/>
              </a:spcAft>
              <a:buFont typeface="+mj-lt"/>
              <a:buAutoNum type="arabicPeriod"/>
              <a:defRPr sz="1200">
                <a:solidFill>
                  <a:srgbClr val="252F3C"/>
                </a:solidFill>
                <a:latin typeface="Calibri"/>
              </a:defRPr>
            </a:pPr>
            <a:r>
              <a:rPr sz="1400" dirty="0"/>
              <a:t>Confidential handling of personal and organisational information</a:t>
            </a:r>
          </a:p>
          <a:p>
            <a:pPr marL="342900" indent="-342900">
              <a:lnSpc>
                <a:spcPct val="105000"/>
              </a:lnSpc>
              <a:spcAft>
                <a:spcPts val="400"/>
              </a:spcAft>
              <a:buFont typeface="+mj-lt"/>
              <a:buAutoNum type="arabicPeriod"/>
              <a:defRPr sz="1200">
                <a:solidFill>
                  <a:srgbClr val="252F3C"/>
                </a:solidFill>
                <a:latin typeface="Calibri"/>
              </a:defRPr>
            </a:pPr>
            <a:r>
              <a:rPr sz="1400" dirty="0"/>
              <a:t>Anonymous reporting in the final dissertation output</a:t>
            </a:r>
          </a:p>
          <a:p>
            <a:pPr marL="342900" indent="-342900">
              <a:lnSpc>
                <a:spcPct val="105000"/>
              </a:lnSpc>
              <a:spcAft>
                <a:spcPts val="400"/>
              </a:spcAft>
              <a:buFont typeface="+mj-lt"/>
              <a:buAutoNum type="arabicPeriod"/>
              <a:defRPr sz="1200">
                <a:solidFill>
                  <a:srgbClr val="252F3C"/>
                </a:solidFill>
                <a:latin typeface="Calibri"/>
              </a:defRPr>
            </a:pPr>
            <a:r>
              <a:rPr sz="1400" dirty="0"/>
              <a:t>Secure data storage throughout the research process</a:t>
            </a:r>
          </a:p>
        </p:txBody>
      </p:sp>
      <p:sp>
        <p:nvSpPr>
          <p:cNvPr id="11" name="Rounded Rectangle 10"/>
          <p:cNvSpPr/>
          <p:nvPr/>
        </p:nvSpPr>
        <p:spPr>
          <a:xfrm>
            <a:off x="5687568" y="3913632"/>
            <a:ext cx="5879592" cy="2167128"/>
          </a:xfrm>
          <a:prstGeom prst="roundRect">
            <a:avLst/>
          </a:prstGeom>
          <a:solidFill>
            <a:srgbClr val="F7EED6"/>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Quality assurance</a:t>
            </a:r>
          </a:p>
          <a:p>
            <a:pPr marL="228600" indent="-228600">
              <a:lnSpc>
                <a:spcPct val="105000"/>
              </a:lnSpc>
              <a:spcAft>
                <a:spcPts val="400"/>
              </a:spcAft>
              <a:buFont typeface="+mj-lt"/>
              <a:buAutoNum type="arabicPeriod"/>
              <a:defRPr sz="1200">
                <a:solidFill>
                  <a:srgbClr val="252F3C"/>
                </a:solidFill>
                <a:latin typeface="Calibri"/>
              </a:defRPr>
            </a:pPr>
            <a:r>
              <a:rPr sz="1400" dirty="0"/>
              <a:t>Use clear questionnaire wording and a focused instrument structure.</a:t>
            </a:r>
          </a:p>
          <a:p>
            <a:pPr marL="228600" indent="-228600">
              <a:lnSpc>
                <a:spcPct val="105000"/>
              </a:lnSpc>
              <a:spcAft>
                <a:spcPts val="400"/>
              </a:spcAft>
              <a:buFont typeface="+mj-lt"/>
              <a:buAutoNum type="arabicPeriod"/>
              <a:defRPr sz="1200">
                <a:solidFill>
                  <a:srgbClr val="252F3C"/>
                </a:solidFill>
                <a:latin typeface="Calibri"/>
              </a:defRPr>
            </a:pPr>
            <a:r>
              <a:rPr sz="1400" dirty="0"/>
              <a:t>Triangulate survey and case evidence to strengthen interpretation.</a:t>
            </a:r>
          </a:p>
          <a:p>
            <a:pPr marL="228600" indent="-228600">
              <a:lnSpc>
                <a:spcPct val="105000"/>
              </a:lnSpc>
              <a:spcAft>
                <a:spcPts val="400"/>
              </a:spcAft>
              <a:buFont typeface="+mj-lt"/>
              <a:buAutoNum type="arabicPeriod"/>
              <a:defRPr sz="1200">
                <a:solidFill>
                  <a:srgbClr val="252F3C"/>
                </a:solidFill>
                <a:latin typeface="Calibri"/>
              </a:defRPr>
            </a:pPr>
            <a:r>
              <a:rPr sz="1400" dirty="0"/>
              <a:t>Keep analysis linked directly to the stated variables and research questions.</a:t>
            </a:r>
          </a:p>
          <a:p>
            <a:pPr marL="228600" indent="-228600">
              <a:lnSpc>
                <a:spcPct val="105000"/>
              </a:lnSpc>
              <a:spcAft>
                <a:spcPts val="400"/>
              </a:spcAft>
              <a:buFont typeface="+mj-lt"/>
              <a:buAutoNum type="arabicPeriod"/>
              <a:defRPr sz="1200">
                <a:solidFill>
                  <a:srgbClr val="252F3C"/>
                </a:solidFill>
                <a:latin typeface="Calibri"/>
              </a:defRPr>
            </a:pPr>
            <a:r>
              <a:rPr sz="1400" dirty="0"/>
              <a:t>Submit the required ethics form because the brief states omission would deem the report a failure.</a:t>
            </a:r>
          </a:p>
        </p:txBody>
      </p:sp>
      <p:sp>
        <p:nvSpPr>
          <p:cNvPr id="12" name="Rounded Rectangle 11"/>
          <p:cNvSpPr/>
          <p:nvPr/>
        </p:nvSpPr>
        <p:spPr>
          <a:xfrm>
            <a:off x="877824" y="5687568"/>
            <a:ext cx="4389120" cy="292608"/>
          </a:xfrm>
          <a:prstGeom prst="round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950" b="1">
                <a:solidFill>
                  <a:srgbClr val="12223D"/>
                </a:solidFill>
                <a:latin typeface="Calibri"/>
              </a:defRPr>
            </a:pPr>
            <a:r>
              <a:rPr dirty="0"/>
              <a:t>Ethics and method support: Lo et al. (2020); </a:t>
            </a:r>
            <a:r>
              <a:rPr dirty="0" err="1"/>
              <a:t>Takona</a:t>
            </a:r>
            <a:r>
              <a:rPr dirty="0"/>
              <a:t> (2024); Saunders et al. (2023)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6F4E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237744"/>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347472" y="420624"/>
            <a:ext cx="109728" cy="5897880"/>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9601200" y="384048"/>
            <a:ext cx="1965960" cy="329184"/>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Expected Value</a:t>
            </a:r>
          </a:p>
        </p:txBody>
      </p:sp>
      <p:sp>
        <p:nvSpPr>
          <p:cNvPr id="5" name="Rounded Rectangle 4"/>
          <p:cNvSpPr/>
          <p:nvPr/>
        </p:nvSpPr>
        <p:spPr>
          <a:xfrm>
            <a:off x="10927080" y="6336792"/>
            <a:ext cx="658368" cy="292608"/>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latin typeface="Calibri"/>
              </a:defRPr>
            </a:pPr>
            <a:r>
              <a:t>11/13</a:t>
            </a:r>
          </a:p>
        </p:txBody>
      </p:sp>
      <p:sp>
        <p:nvSpPr>
          <p:cNvPr id="6" name="Rectangle 5"/>
          <p:cNvSpPr/>
          <p:nvPr/>
        </p:nvSpPr>
        <p:spPr>
          <a:xfrm>
            <a:off x="658368" y="6327648"/>
            <a:ext cx="10012680" cy="27432"/>
          </a:xfrm>
          <a:prstGeom prst="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13232" y="493776"/>
            <a:ext cx="8503920" cy="640080"/>
          </a:xfrm>
          <a:prstGeom prst="rect">
            <a:avLst/>
          </a:prstGeom>
          <a:noFill/>
        </p:spPr>
        <p:txBody>
          <a:bodyPr wrap="none">
            <a:spAutoFit/>
          </a:bodyPr>
          <a:lstStyle/>
          <a:p>
            <a:pPr>
              <a:defRPr sz="2400" b="1">
                <a:solidFill>
                  <a:srgbClr val="12223D"/>
                </a:solidFill>
                <a:latin typeface="Cambria"/>
              </a:defRPr>
            </a:pPr>
            <a:r>
              <a:t>Expected Findings, Contribution, And Study Limits</a:t>
            </a:r>
          </a:p>
        </p:txBody>
      </p:sp>
      <p:sp>
        <p:nvSpPr>
          <p:cNvPr id="8" name="Rectangle 7"/>
          <p:cNvSpPr/>
          <p:nvPr/>
        </p:nvSpPr>
        <p:spPr>
          <a:xfrm>
            <a:off x="713232" y="1170432"/>
            <a:ext cx="1508760" cy="54864"/>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804672" y="1572768"/>
            <a:ext cx="4572000" cy="4480560"/>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24128" y="1792224"/>
            <a:ext cx="3509772" cy="271869"/>
          </a:xfrm>
          <a:prstGeom prst="rect">
            <a:avLst/>
          </a:prstGeom>
          <a:noFill/>
        </p:spPr>
        <p:txBody>
          <a:bodyPr wrap="square" lIns="25400" tIns="12700" rIns="25400" bIns="12700">
            <a:spAutoFit/>
          </a:bodyPr>
          <a:lstStyle/>
          <a:p>
            <a:pPr algn="l">
              <a:defRPr sz="1600" b="1">
                <a:solidFill>
                  <a:srgbClr val="12223D"/>
                </a:solidFill>
                <a:latin typeface="Cambria"/>
              </a:defRPr>
            </a:pPr>
            <a:r>
              <a:rPr dirty="0"/>
              <a:t>Expected performance influence</a:t>
            </a:r>
          </a:p>
        </p:txBody>
      </p:sp>
      <p:sp>
        <p:nvSpPr>
          <p:cNvPr id="11" name="TextBox 10"/>
          <p:cNvSpPr txBox="1"/>
          <p:nvPr/>
        </p:nvSpPr>
        <p:spPr>
          <a:xfrm>
            <a:off x="1024128" y="2331720"/>
            <a:ext cx="1234440" cy="201168"/>
          </a:xfrm>
          <a:prstGeom prst="rect">
            <a:avLst/>
          </a:prstGeom>
          <a:noFill/>
        </p:spPr>
        <p:txBody>
          <a:bodyPr wrap="square" lIns="25400" tIns="12700" rIns="25400" bIns="12700">
            <a:spAutoFit/>
          </a:bodyPr>
          <a:lstStyle/>
          <a:p>
            <a:pPr algn="l">
              <a:defRPr sz="1250" b="1">
                <a:solidFill>
                  <a:srgbClr val="252F3C"/>
                </a:solidFill>
                <a:latin typeface="Calibri"/>
              </a:defRPr>
            </a:pPr>
            <a:r>
              <a:t>Collaboration</a:t>
            </a:r>
          </a:p>
        </p:txBody>
      </p:sp>
      <p:sp>
        <p:nvSpPr>
          <p:cNvPr id="12" name="Rounded Rectangle 11"/>
          <p:cNvSpPr/>
          <p:nvPr/>
        </p:nvSpPr>
        <p:spPr>
          <a:xfrm>
            <a:off x="2331720" y="2359150"/>
            <a:ext cx="2514600" cy="214885"/>
          </a:xfrm>
          <a:prstGeom prst="round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ounded Rectangle 12"/>
          <p:cNvSpPr/>
          <p:nvPr/>
        </p:nvSpPr>
        <p:spPr>
          <a:xfrm>
            <a:off x="2321560" y="2383625"/>
            <a:ext cx="2112264" cy="201168"/>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506976" y="2347559"/>
            <a:ext cx="411480" cy="219456"/>
          </a:xfrm>
          <a:prstGeom prst="rect">
            <a:avLst/>
          </a:prstGeom>
          <a:noFill/>
        </p:spPr>
        <p:txBody>
          <a:bodyPr wrap="square" lIns="25400" tIns="12700" rIns="25400" bIns="12700">
            <a:spAutoFit/>
          </a:bodyPr>
          <a:lstStyle/>
          <a:p>
            <a:pPr algn="l">
              <a:defRPr sz="1200" b="1">
                <a:solidFill>
                  <a:srgbClr val="252F3C"/>
                </a:solidFill>
                <a:latin typeface="Calibri"/>
              </a:defRPr>
            </a:pPr>
            <a:r>
              <a:rPr dirty="0"/>
              <a:t>84%</a:t>
            </a:r>
          </a:p>
        </p:txBody>
      </p:sp>
      <p:sp>
        <p:nvSpPr>
          <p:cNvPr id="15" name="TextBox 14"/>
          <p:cNvSpPr txBox="1"/>
          <p:nvPr/>
        </p:nvSpPr>
        <p:spPr>
          <a:xfrm>
            <a:off x="1024128" y="3081527"/>
            <a:ext cx="1234440" cy="201168"/>
          </a:xfrm>
          <a:prstGeom prst="rect">
            <a:avLst/>
          </a:prstGeom>
          <a:noFill/>
        </p:spPr>
        <p:txBody>
          <a:bodyPr wrap="square" lIns="25400" tIns="12700" rIns="25400" bIns="12700">
            <a:spAutoFit/>
          </a:bodyPr>
          <a:lstStyle/>
          <a:p>
            <a:pPr algn="l">
              <a:defRPr sz="1250" b="1">
                <a:solidFill>
                  <a:srgbClr val="252F3C"/>
                </a:solidFill>
                <a:latin typeface="Calibri"/>
              </a:defRPr>
            </a:pPr>
            <a:r>
              <a:t>Time</a:t>
            </a:r>
          </a:p>
        </p:txBody>
      </p:sp>
      <p:sp>
        <p:nvSpPr>
          <p:cNvPr id="16" name="Rounded Rectangle 15"/>
          <p:cNvSpPr/>
          <p:nvPr/>
        </p:nvSpPr>
        <p:spPr>
          <a:xfrm>
            <a:off x="2331720" y="3108959"/>
            <a:ext cx="2514600" cy="201168"/>
          </a:xfrm>
          <a:prstGeom prst="round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ounded Rectangle 16"/>
          <p:cNvSpPr/>
          <p:nvPr/>
        </p:nvSpPr>
        <p:spPr>
          <a:xfrm>
            <a:off x="2331720" y="3108959"/>
            <a:ext cx="1860804" cy="201168"/>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4366260" y="3127246"/>
            <a:ext cx="411480" cy="219456"/>
          </a:xfrm>
          <a:prstGeom prst="rect">
            <a:avLst/>
          </a:prstGeom>
          <a:noFill/>
        </p:spPr>
        <p:txBody>
          <a:bodyPr wrap="square" lIns="25400" tIns="12700" rIns="25400" bIns="12700">
            <a:spAutoFit/>
          </a:bodyPr>
          <a:lstStyle/>
          <a:p>
            <a:pPr algn="l">
              <a:defRPr sz="1200" b="1">
                <a:solidFill>
                  <a:srgbClr val="252F3C"/>
                </a:solidFill>
                <a:latin typeface="Calibri"/>
              </a:defRPr>
            </a:pPr>
            <a:r>
              <a:rPr dirty="0"/>
              <a:t>74%</a:t>
            </a:r>
          </a:p>
        </p:txBody>
      </p:sp>
      <p:sp>
        <p:nvSpPr>
          <p:cNvPr id="19" name="TextBox 18"/>
          <p:cNvSpPr txBox="1"/>
          <p:nvPr/>
        </p:nvSpPr>
        <p:spPr>
          <a:xfrm>
            <a:off x="1024128" y="3831335"/>
            <a:ext cx="1234440" cy="201168"/>
          </a:xfrm>
          <a:prstGeom prst="rect">
            <a:avLst/>
          </a:prstGeom>
          <a:noFill/>
        </p:spPr>
        <p:txBody>
          <a:bodyPr wrap="square" lIns="25400" tIns="12700" rIns="25400" bIns="12700">
            <a:spAutoFit/>
          </a:bodyPr>
          <a:lstStyle/>
          <a:p>
            <a:pPr algn="l">
              <a:defRPr sz="1250" b="1">
                <a:solidFill>
                  <a:srgbClr val="252F3C"/>
                </a:solidFill>
                <a:latin typeface="Calibri"/>
              </a:defRPr>
            </a:pPr>
            <a:r>
              <a:t>Quality</a:t>
            </a:r>
          </a:p>
        </p:txBody>
      </p:sp>
      <p:sp>
        <p:nvSpPr>
          <p:cNvPr id="20" name="Rounded Rectangle 19"/>
          <p:cNvSpPr/>
          <p:nvPr/>
        </p:nvSpPr>
        <p:spPr>
          <a:xfrm>
            <a:off x="2331720" y="3858768"/>
            <a:ext cx="2514600" cy="201168"/>
          </a:xfrm>
          <a:prstGeom prst="round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ounded Rectangle 20"/>
          <p:cNvSpPr/>
          <p:nvPr/>
        </p:nvSpPr>
        <p:spPr>
          <a:xfrm>
            <a:off x="2331720" y="3858768"/>
            <a:ext cx="1735074" cy="201168"/>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4341114" y="3849624"/>
            <a:ext cx="411480" cy="219456"/>
          </a:xfrm>
          <a:prstGeom prst="rect">
            <a:avLst/>
          </a:prstGeom>
          <a:noFill/>
        </p:spPr>
        <p:txBody>
          <a:bodyPr wrap="square" lIns="25400" tIns="12700" rIns="25400" bIns="12700">
            <a:spAutoFit/>
          </a:bodyPr>
          <a:lstStyle/>
          <a:p>
            <a:pPr algn="l">
              <a:defRPr sz="1200" b="1">
                <a:solidFill>
                  <a:srgbClr val="252F3C"/>
                </a:solidFill>
                <a:latin typeface="Calibri"/>
              </a:defRPr>
            </a:pPr>
            <a:r>
              <a:rPr dirty="0"/>
              <a:t>69%</a:t>
            </a:r>
          </a:p>
        </p:txBody>
      </p:sp>
      <p:sp>
        <p:nvSpPr>
          <p:cNvPr id="23" name="TextBox 22"/>
          <p:cNvSpPr txBox="1"/>
          <p:nvPr/>
        </p:nvSpPr>
        <p:spPr>
          <a:xfrm>
            <a:off x="1024128" y="4581144"/>
            <a:ext cx="1234440" cy="201168"/>
          </a:xfrm>
          <a:prstGeom prst="rect">
            <a:avLst/>
          </a:prstGeom>
          <a:noFill/>
        </p:spPr>
        <p:txBody>
          <a:bodyPr wrap="square" lIns="25400" tIns="12700" rIns="25400" bIns="12700">
            <a:spAutoFit/>
          </a:bodyPr>
          <a:lstStyle/>
          <a:p>
            <a:pPr algn="l">
              <a:defRPr sz="1250" b="1">
                <a:solidFill>
                  <a:srgbClr val="252F3C"/>
                </a:solidFill>
                <a:latin typeface="Calibri"/>
              </a:defRPr>
            </a:pPr>
            <a:r>
              <a:t>Cost</a:t>
            </a:r>
          </a:p>
        </p:txBody>
      </p:sp>
      <p:sp>
        <p:nvSpPr>
          <p:cNvPr id="24" name="Rounded Rectangle 23"/>
          <p:cNvSpPr/>
          <p:nvPr/>
        </p:nvSpPr>
        <p:spPr>
          <a:xfrm>
            <a:off x="2331720" y="4608576"/>
            <a:ext cx="2514600" cy="201168"/>
          </a:xfrm>
          <a:prstGeom prst="round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ounded Rectangle 24"/>
          <p:cNvSpPr/>
          <p:nvPr/>
        </p:nvSpPr>
        <p:spPr>
          <a:xfrm>
            <a:off x="2331720" y="4608576"/>
            <a:ext cx="1207007" cy="201168"/>
          </a:xfrm>
          <a:prstGeom prst="roundRect">
            <a:avLst/>
          </a:prstGeom>
          <a:solidFill>
            <a:srgbClr val="99582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4328160" y="4599432"/>
            <a:ext cx="411480" cy="219456"/>
          </a:xfrm>
          <a:prstGeom prst="rect">
            <a:avLst/>
          </a:prstGeom>
          <a:noFill/>
        </p:spPr>
        <p:txBody>
          <a:bodyPr wrap="square" lIns="25400" tIns="12700" rIns="25400" bIns="12700">
            <a:spAutoFit/>
          </a:bodyPr>
          <a:lstStyle/>
          <a:p>
            <a:pPr algn="l">
              <a:defRPr sz="1200" b="1">
                <a:solidFill>
                  <a:srgbClr val="252F3C"/>
                </a:solidFill>
                <a:latin typeface="Calibri"/>
              </a:defRPr>
            </a:pPr>
            <a:r>
              <a:rPr dirty="0"/>
              <a:t>48%</a:t>
            </a:r>
          </a:p>
        </p:txBody>
      </p:sp>
      <p:sp>
        <p:nvSpPr>
          <p:cNvPr id="27" name="Rounded Rectangle 26"/>
          <p:cNvSpPr/>
          <p:nvPr/>
        </p:nvSpPr>
        <p:spPr>
          <a:xfrm>
            <a:off x="5650992" y="1572768"/>
            <a:ext cx="5596128" cy="2011680"/>
          </a:xfrm>
          <a:prstGeom prst="roundRect">
            <a:avLst/>
          </a:prstGeom>
          <a:solidFill>
            <a:srgbClr val="E2F3F5"/>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Practical contribution</a:t>
            </a:r>
          </a:p>
          <a:p>
            <a:pPr>
              <a:lnSpc>
                <a:spcPct val="105000"/>
              </a:lnSpc>
              <a:spcAft>
                <a:spcPts val="400"/>
              </a:spcAft>
              <a:defRPr sz="1270">
                <a:solidFill>
                  <a:srgbClr val="252F3C"/>
                </a:solidFill>
                <a:latin typeface="Calibri"/>
              </a:defRPr>
            </a:pPr>
            <a:r>
              <a:rPr sz="1400" dirty="0"/>
              <a:t>The study should help managers judge where agile is worth adopting, where it is likely to encounter resistance, and what implementation conditions matter most in UK engineering environments.</a:t>
            </a:r>
          </a:p>
        </p:txBody>
      </p:sp>
      <p:sp>
        <p:nvSpPr>
          <p:cNvPr id="28" name="Rounded Rectangle 27"/>
          <p:cNvSpPr/>
          <p:nvPr/>
        </p:nvSpPr>
        <p:spPr>
          <a:xfrm>
            <a:off x="5650992" y="3767328"/>
            <a:ext cx="2761488" cy="2286000"/>
          </a:xfrm>
          <a:prstGeom prst="roundRect">
            <a:avLst/>
          </a:prstGeom>
          <a:solidFill>
            <a:srgbClr val="F4E6E2"/>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Likely limitations</a:t>
            </a:r>
          </a:p>
          <a:p>
            <a:pPr marL="285750" indent="-285750">
              <a:lnSpc>
                <a:spcPct val="105000"/>
              </a:lnSpc>
              <a:spcAft>
                <a:spcPts val="400"/>
              </a:spcAft>
              <a:buFont typeface="Arial" panose="020B0604020202020204" pitchFamily="34" charset="0"/>
              <a:buChar char="•"/>
              <a:defRPr sz="1220">
                <a:solidFill>
                  <a:srgbClr val="252F3C"/>
                </a:solidFill>
                <a:latin typeface="Calibri"/>
              </a:defRPr>
            </a:pPr>
            <a:r>
              <a:rPr sz="1400" dirty="0"/>
              <a:t>Small sample size</a:t>
            </a:r>
          </a:p>
          <a:p>
            <a:pPr marL="285750" indent="-285750">
              <a:lnSpc>
                <a:spcPct val="105000"/>
              </a:lnSpc>
              <a:spcAft>
                <a:spcPts val="400"/>
              </a:spcAft>
              <a:buFont typeface="Arial" panose="020B0604020202020204" pitchFamily="34" charset="0"/>
              <a:buChar char="•"/>
              <a:defRPr sz="1220">
                <a:solidFill>
                  <a:srgbClr val="252F3C"/>
                </a:solidFill>
                <a:latin typeface="Calibri"/>
              </a:defRPr>
            </a:pPr>
            <a:r>
              <a:rPr sz="1400" dirty="0"/>
              <a:t>Possible response bias</a:t>
            </a:r>
          </a:p>
          <a:p>
            <a:pPr marL="285750" indent="-285750">
              <a:lnSpc>
                <a:spcPct val="105000"/>
              </a:lnSpc>
              <a:spcAft>
                <a:spcPts val="400"/>
              </a:spcAft>
              <a:buFont typeface="Arial" panose="020B0604020202020204" pitchFamily="34" charset="0"/>
              <a:buChar char="•"/>
              <a:defRPr sz="1220">
                <a:solidFill>
                  <a:srgbClr val="252F3C"/>
                </a:solidFill>
                <a:latin typeface="Calibri"/>
              </a:defRPr>
            </a:pPr>
            <a:r>
              <a:rPr sz="1400" dirty="0"/>
              <a:t>Uneven access to internal organisational data</a:t>
            </a:r>
          </a:p>
        </p:txBody>
      </p:sp>
      <p:sp>
        <p:nvSpPr>
          <p:cNvPr id="29" name="Rounded Rectangle 28"/>
          <p:cNvSpPr/>
          <p:nvPr/>
        </p:nvSpPr>
        <p:spPr>
          <a:xfrm>
            <a:off x="8577072" y="3767328"/>
            <a:ext cx="2670048" cy="2286000"/>
          </a:xfrm>
          <a:prstGeom prst="roundRect">
            <a:avLst/>
          </a:prstGeom>
          <a:solidFill>
            <a:srgbClr val="F7EED6"/>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Mitigation</a:t>
            </a:r>
          </a:p>
          <a:p>
            <a:pPr marL="285750" indent="-285750">
              <a:lnSpc>
                <a:spcPct val="105000"/>
              </a:lnSpc>
              <a:spcAft>
                <a:spcPts val="400"/>
              </a:spcAft>
              <a:buFont typeface="Arial" panose="020B0604020202020204" pitchFamily="34" charset="0"/>
              <a:buChar char="•"/>
              <a:defRPr sz="1220">
                <a:solidFill>
                  <a:srgbClr val="252F3C"/>
                </a:solidFill>
                <a:latin typeface="Calibri"/>
              </a:defRPr>
            </a:pPr>
            <a:r>
              <a:rPr sz="1400" dirty="0"/>
              <a:t>Target informed participants</a:t>
            </a:r>
          </a:p>
          <a:p>
            <a:pPr marL="285750" indent="-285750">
              <a:lnSpc>
                <a:spcPct val="105000"/>
              </a:lnSpc>
              <a:spcAft>
                <a:spcPts val="400"/>
              </a:spcAft>
              <a:buFont typeface="Arial" panose="020B0604020202020204" pitchFamily="34" charset="0"/>
              <a:buChar char="•"/>
              <a:defRPr sz="1220">
                <a:solidFill>
                  <a:srgbClr val="252F3C"/>
                </a:solidFill>
                <a:latin typeface="Calibri"/>
              </a:defRPr>
            </a:pPr>
            <a:r>
              <a:rPr sz="1400" dirty="0"/>
              <a:t>Keep instruments focused</a:t>
            </a:r>
          </a:p>
          <a:p>
            <a:pPr marL="285750" indent="-285750">
              <a:lnSpc>
                <a:spcPct val="105000"/>
              </a:lnSpc>
              <a:spcAft>
                <a:spcPts val="400"/>
              </a:spcAft>
              <a:buFont typeface="Arial" panose="020B0604020202020204" pitchFamily="34" charset="0"/>
              <a:buChar char="•"/>
              <a:defRPr sz="1220">
                <a:solidFill>
                  <a:srgbClr val="252F3C"/>
                </a:solidFill>
                <a:latin typeface="Calibri"/>
              </a:defRPr>
            </a:pPr>
            <a:r>
              <a:rPr sz="1400" dirty="0"/>
              <a:t>Use triangulation to strengthen interpretation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6F4E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237744"/>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347472" y="420624"/>
            <a:ext cx="109728" cy="5897880"/>
          </a:xfrm>
          <a:prstGeom prst="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9601200" y="384048"/>
            <a:ext cx="1965960" cy="329184"/>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Timetable</a:t>
            </a:r>
          </a:p>
        </p:txBody>
      </p:sp>
      <p:sp>
        <p:nvSpPr>
          <p:cNvPr id="5" name="Rounded Rectangle 4"/>
          <p:cNvSpPr/>
          <p:nvPr/>
        </p:nvSpPr>
        <p:spPr>
          <a:xfrm>
            <a:off x="10927080" y="6336792"/>
            <a:ext cx="658368" cy="292608"/>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latin typeface="Calibri"/>
              </a:defRPr>
            </a:pPr>
            <a:r>
              <a:t>12/13</a:t>
            </a:r>
          </a:p>
        </p:txBody>
      </p:sp>
      <p:sp>
        <p:nvSpPr>
          <p:cNvPr id="6" name="Rectangle 5"/>
          <p:cNvSpPr/>
          <p:nvPr/>
        </p:nvSpPr>
        <p:spPr>
          <a:xfrm>
            <a:off x="658368" y="6327648"/>
            <a:ext cx="10012680" cy="27432"/>
          </a:xfrm>
          <a:prstGeom prst="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13232" y="493776"/>
            <a:ext cx="2924968" cy="461665"/>
          </a:xfrm>
          <a:prstGeom prst="rect">
            <a:avLst/>
          </a:prstGeom>
          <a:noFill/>
        </p:spPr>
        <p:txBody>
          <a:bodyPr wrap="none">
            <a:spAutoFit/>
          </a:bodyPr>
          <a:lstStyle/>
          <a:p>
            <a:pPr>
              <a:defRPr sz="2400" b="1">
                <a:solidFill>
                  <a:srgbClr val="12223D"/>
                </a:solidFill>
                <a:latin typeface="Cambria"/>
              </a:defRPr>
            </a:pPr>
            <a:r>
              <a:rPr dirty="0"/>
              <a:t>Indicative Timeline</a:t>
            </a:r>
          </a:p>
        </p:txBody>
      </p:sp>
      <p:sp>
        <p:nvSpPr>
          <p:cNvPr id="8" name="Rectangle 7"/>
          <p:cNvSpPr/>
          <p:nvPr/>
        </p:nvSpPr>
        <p:spPr>
          <a:xfrm>
            <a:off x="713232" y="1170432"/>
            <a:ext cx="1508760" cy="54864"/>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822960" y="1572768"/>
            <a:ext cx="2560320" cy="356616"/>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b="1">
                <a:solidFill>
                  <a:srgbClr val="FFFFFF"/>
                </a:solidFill>
                <a:latin typeface="Calibri"/>
              </a:defRPr>
            </a:pPr>
            <a:r>
              <a:t>Task</a:t>
            </a:r>
          </a:p>
        </p:txBody>
      </p:sp>
      <p:sp>
        <p:nvSpPr>
          <p:cNvPr id="11" name="Rectangle 10"/>
          <p:cNvSpPr/>
          <p:nvPr/>
        </p:nvSpPr>
        <p:spPr>
          <a:xfrm>
            <a:off x="3383280" y="1572768"/>
            <a:ext cx="704088" cy="356616"/>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W1</a:t>
            </a:r>
          </a:p>
        </p:txBody>
      </p:sp>
      <p:sp>
        <p:nvSpPr>
          <p:cNvPr id="12" name="Rectangle 11"/>
          <p:cNvSpPr/>
          <p:nvPr/>
        </p:nvSpPr>
        <p:spPr>
          <a:xfrm>
            <a:off x="4087368" y="1572768"/>
            <a:ext cx="704088" cy="356616"/>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W2</a:t>
            </a:r>
          </a:p>
        </p:txBody>
      </p:sp>
      <p:sp>
        <p:nvSpPr>
          <p:cNvPr id="13" name="Rectangle 12"/>
          <p:cNvSpPr/>
          <p:nvPr/>
        </p:nvSpPr>
        <p:spPr>
          <a:xfrm>
            <a:off x="4791456" y="1572768"/>
            <a:ext cx="704088" cy="356616"/>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W3</a:t>
            </a:r>
          </a:p>
        </p:txBody>
      </p:sp>
      <p:sp>
        <p:nvSpPr>
          <p:cNvPr id="14" name="Rectangle 13"/>
          <p:cNvSpPr/>
          <p:nvPr/>
        </p:nvSpPr>
        <p:spPr>
          <a:xfrm>
            <a:off x="5495544" y="1572768"/>
            <a:ext cx="704088" cy="356616"/>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W4</a:t>
            </a:r>
          </a:p>
        </p:txBody>
      </p:sp>
      <p:sp>
        <p:nvSpPr>
          <p:cNvPr id="15" name="Rectangle 14"/>
          <p:cNvSpPr/>
          <p:nvPr/>
        </p:nvSpPr>
        <p:spPr>
          <a:xfrm>
            <a:off x="6199632" y="1572768"/>
            <a:ext cx="704088" cy="356616"/>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W5</a:t>
            </a:r>
          </a:p>
        </p:txBody>
      </p:sp>
      <p:sp>
        <p:nvSpPr>
          <p:cNvPr id="16" name="Rectangle 15"/>
          <p:cNvSpPr/>
          <p:nvPr/>
        </p:nvSpPr>
        <p:spPr>
          <a:xfrm>
            <a:off x="6903720" y="1572768"/>
            <a:ext cx="704088" cy="356616"/>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W6</a:t>
            </a:r>
          </a:p>
        </p:txBody>
      </p:sp>
      <p:sp>
        <p:nvSpPr>
          <p:cNvPr id="17" name="Rectangle 16"/>
          <p:cNvSpPr/>
          <p:nvPr/>
        </p:nvSpPr>
        <p:spPr>
          <a:xfrm>
            <a:off x="7607808" y="1572768"/>
            <a:ext cx="704088" cy="356616"/>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W7</a:t>
            </a:r>
          </a:p>
        </p:txBody>
      </p:sp>
      <p:sp>
        <p:nvSpPr>
          <p:cNvPr id="18" name="Rectangle 17"/>
          <p:cNvSpPr/>
          <p:nvPr/>
        </p:nvSpPr>
        <p:spPr>
          <a:xfrm>
            <a:off x="8311896" y="1572768"/>
            <a:ext cx="704088" cy="356616"/>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W8</a:t>
            </a:r>
          </a:p>
        </p:txBody>
      </p:sp>
      <p:sp>
        <p:nvSpPr>
          <p:cNvPr id="19" name="Rectangle 18"/>
          <p:cNvSpPr/>
          <p:nvPr/>
        </p:nvSpPr>
        <p:spPr>
          <a:xfrm>
            <a:off x="9015984" y="1572768"/>
            <a:ext cx="704088" cy="356616"/>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W9</a:t>
            </a:r>
          </a:p>
        </p:txBody>
      </p:sp>
      <p:sp>
        <p:nvSpPr>
          <p:cNvPr id="20" name="Rectangle 19"/>
          <p:cNvSpPr/>
          <p:nvPr/>
        </p:nvSpPr>
        <p:spPr>
          <a:xfrm>
            <a:off x="9720072" y="1572768"/>
            <a:ext cx="704088" cy="356616"/>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W10</a:t>
            </a:r>
          </a:p>
        </p:txBody>
      </p:sp>
      <p:sp>
        <p:nvSpPr>
          <p:cNvPr id="21" name="Rectangle 20"/>
          <p:cNvSpPr/>
          <p:nvPr/>
        </p:nvSpPr>
        <p:spPr>
          <a:xfrm>
            <a:off x="822960" y="1929384"/>
            <a:ext cx="2560320"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a:solidFill>
                  <a:srgbClr val="252F3C"/>
                </a:solidFill>
                <a:latin typeface="Calibri"/>
              </a:defRPr>
            </a:pPr>
            <a:r>
              <a:t>Topic selection</a:t>
            </a:r>
          </a:p>
        </p:txBody>
      </p:sp>
      <p:sp>
        <p:nvSpPr>
          <p:cNvPr id="22" name="Rectangle 21"/>
          <p:cNvSpPr/>
          <p:nvPr/>
        </p:nvSpPr>
        <p:spPr>
          <a:xfrm>
            <a:off x="3383280" y="1929384"/>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ounded Rectangle 22"/>
          <p:cNvSpPr/>
          <p:nvPr/>
        </p:nvSpPr>
        <p:spPr>
          <a:xfrm>
            <a:off x="3429000" y="1975104"/>
            <a:ext cx="612648" cy="265176"/>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4087368" y="1929384"/>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4791456" y="1929384"/>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5495544" y="1929384"/>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6199632" y="1929384"/>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6903720" y="1929384"/>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p:cNvSpPr/>
          <p:nvPr/>
        </p:nvSpPr>
        <p:spPr>
          <a:xfrm>
            <a:off x="7607808" y="1929384"/>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Rectangle 29"/>
          <p:cNvSpPr/>
          <p:nvPr/>
        </p:nvSpPr>
        <p:spPr>
          <a:xfrm>
            <a:off x="8311896" y="1929384"/>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Rectangle 30"/>
          <p:cNvSpPr/>
          <p:nvPr/>
        </p:nvSpPr>
        <p:spPr>
          <a:xfrm>
            <a:off x="9015984" y="1929384"/>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Rectangle 31"/>
          <p:cNvSpPr/>
          <p:nvPr/>
        </p:nvSpPr>
        <p:spPr>
          <a:xfrm>
            <a:off x="9720072" y="1929384"/>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Rectangle 32"/>
          <p:cNvSpPr/>
          <p:nvPr/>
        </p:nvSpPr>
        <p:spPr>
          <a:xfrm>
            <a:off x="822960" y="2286000"/>
            <a:ext cx="2560320"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a:solidFill>
                  <a:srgbClr val="252F3C"/>
                </a:solidFill>
                <a:latin typeface="Calibri"/>
              </a:defRPr>
            </a:pPr>
            <a:r>
              <a:t>Literature review</a:t>
            </a:r>
          </a:p>
        </p:txBody>
      </p:sp>
      <p:sp>
        <p:nvSpPr>
          <p:cNvPr id="34" name="Rectangle 33"/>
          <p:cNvSpPr/>
          <p:nvPr/>
        </p:nvSpPr>
        <p:spPr>
          <a:xfrm>
            <a:off x="3383280" y="2286000"/>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Rounded Rectangle 34"/>
          <p:cNvSpPr/>
          <p:nvPr/>
        </p:nvSpPr>
        <p:spPr>
          <a:xfrm>
            <a:off x="3429000" y="2331720"/>
            <a:ext cx="612648" cy="265176"/>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Rectangle 35"/>
          <p:cNvSpPr/>
          <p:nvPr/>
        </p:nvSpPr>
        <p:spPr>
          <a:xfrm>
            <a:off x="4087368" y="2286000"/>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Rounded Rectangle 36"/>
          <p:cNvSpPr/>
          <p:nvPr/>
        </p:nvSpPr>
        <p:spPr>
          <a:xfrm>
            <a:off x="4133088" y="2331720"/>
            <a:ext cx="612648" cy="265176"/>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Rectangle 37"/>
          <p:cNvSpPr/>
          <p:nvPr/>
        </p:nvSpPr>
        <p:spPr>
          <a:xfrm>
            <a:off x="4791456" y="2286000"/>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Rounded Rectangle 38"/>
          <p:cNvSpPr/>
          <p:nvPr/>
        </p:nvSpPr>
        <p:spPr>
          <a:xfrm>
            <a:off x="4837176" y="2331720"/>
            <a:ext cx="612648" cy="265176"/>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Rectangle 39"/>
          <p:cNvSpPr/>
          <p:nvPr/>
        </p:nvSpPr>
        <p:spPr>
          <a:xfrm>
            <a:off x="5495544" y="2286000"/>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Rectangle 40"/>
          <p:cNvSpPr/>
          <p:nvPr/>
        </p:nvSpPr>
        <p:spPr>
          <a:xfrm>
            <a:off x="6199632" y="2286000"/>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Rectangle 41"/>
          <p:cNvSpPr/>
          <p:nvPr/>
        </p:nvSpPr>
        <p:spPr>
          <a:xfrm>
            <a:off x="6903720" y="2286000"/>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Rectangle 42"/>
          <p:cNvSpPr/>
          <p:nvPr/>
        </p:nvSpPr>
        <p:spPr>
          <a:xfrm>
            <a:off x="7607808" y="2286000"/>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Rectangle 43"/>
          <p:cNvSpPr/>
          <p:nvPr/>
        </p:nvSpPr>
        <p:spPr>
          <a:xfrm>
            <a:off x="8311896" y="2286000"/>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Rectangle 44"/>
          <p:cNvSpPr/>
          <p:nvPr/>
        </p:nvSpPr>
        <p:spPr>
          <a:xfrm>
            <a:off x="9015984" y="2286000"/>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Rectangle 45"/>
          <p:cNvSpPr/>
          <p:nvPr/>
        </p:nvSpPr>
        <p:spPr>
          <a:xfrm>
            <a:off x="9720072" y="2286000"/>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Rectangle 46"/>
          <p:cNvSpPr/>
          <p:nvPr/>
        </p:nvSpPr>
        <p:spPr>
          <a:xfrm>
            <a:off x="822960" y="2642616"/>
            <a:ext cx="2560320"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a:solidFill>
                  <a:srgbClr val="252F3C"/>
                </a:solidFill>
                <a:latin typeface="Calibri"/>
              </a:defRPr>
            </a:pPr>
            <a:r>
              <a:t>Proposal writing</a:t>
            </a:r>
          </a:p>
        </p:txBody>
      </p:sp>
      <p:sp>
        <p:nvSpPr>
          <p:cNvPr id="48" name="Rectangle 47"/>
          <p:cNvSpPr/>
          <p:nvPr/>
        </p:nvSpPr>
        <p:spPr>
          <a:xfrm>
            <a:off x="3383280" y="2642616"/>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Rectangle 48"/>
          <p:cNvSpPr/>
          <p:nvPr/>
        </p:nvSpPr>
        <p:spPr>
          <a:xfrm>
            <a:off x="4087368" y="2642616"/>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Rounded Rectangle 49"/>
          <p:cNvSpPr/>
          <p:nvPr/>
        </p:nvSpPr>
        <p:spPr>
          <a:xfrm>
            <a:off x="4133088" y="2688336"/>
            <a:ext cx="612648" cy="265176"/>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1" name="Rectangle 50"/>
          <p:cNvSpPr/>
          <p:nvPr/>
        </p:nvSpPr>
        <p:spPr>
          <a:xfrm>
            <a:off x="4791456" y="2642616"/>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Rounded Rectangle 51"/>
          <p:cNvSpPr/>
          <p:nvPr/>
        </p:nvSpPr>
        <p:spPr>
          <a:xfrm>
            <a:off x="4837176" y="2688336"/>
            <a:ext cx="612648" cy="265176"/>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Rectangle 52"/>
          <p:cNvSpPr/>
          <p:nvPr/>
        </p:nvSpPr>
        <p:spPr>
          <a:xfrm>
            <a:off x="5495544" y="2642616"/>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Rounded Rectangle 53"/>
          <p:cNvSpPr/>
          <p:nvPr/>
        </p:nvSpPr>
        <p:spPr>
          <a:xfrm>
            <a:off x="5541264" y="2688336"/>
            <a:ext cx="612648" cy="265176"/>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5" name="Rectangle 54"/>
          <p:cNvSpPr/>
          <p:nvPr/>
        </p:nvSpPr>
        <p:spPr>
          <a:xfrm>
            <a:off x="6199632" y="2642616"/>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6" name="Rectangle 55"/>
          <p:cNvSpPr/>
          <p:nvPr/>
        </p:nvSpPr>
        <p:spPr>
          <a:xfrm>
            <a:off x="6903720" y="2642616"/>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7" name="Rectangle 56"/>
          <p:cNvSpPr/>
          <p:nvPr/>
        </p:nvSpPr>
        <p:spPr>
          <a:xfrm>
            <a:off x="7607808" y="2642616"/>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8" name="Rectangle 57"/>
          <p:cNvSpPr/>
          <p:nvPr/>
        </p:nvSpPr>
        <p:spPr>
          <a:xfrm>
            <a:off x="8311896" y="2642616"/>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9" name="Rectangle 58"/>
          <p:cNvSpPr/>
          <p:nvPr/>
        </p:nvSpPr>
        <p:spPr>
          <a:xfrm>
            <a:off x="9015984" y="2642616"/>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0" name="Rectangle 59"/>
          <p:cNvSpPr/>
          <p:nvPr/>
        </p:nvSpPr>
        <p:spPr>
          <a:xfrm>
            <a:off x="9720072" y="2642616"/>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1" name="Rectangle 60"/>
          <p:cNvSpPr/>
          <p:nvPr/>
        </p:nvSpPr>
        <p:spPr>
          <a:xfrm>
            <a:off x="822960" y="2999232"/>
            <a:ext cx="2560320"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a:solidFill>
                  <a:srgbClr val="252F3C"/>
                </a:solidFill>
                <a:latin typeface="Calibri"/>
              </a:defRPr>
            </a:pPr>
            <a:r>
              <a:t>Questionnaire design</a:t>
            </a:r>
          </a:p>
        </p:txBody>
      </p:sp>
      <p:sp>
        <p:nvSpPr>
          <p:cNvPr id="62" name="Rectangle 61"/>
          <p:cNvSpPr/>
          <p:nvPr/>
        </p:nvSpPr>
        <p:spPr>
          <a:xfrm>
            <a:off x="3383280" y="2999232"/>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3" name="Rectangle 62"/>
          <p:cNvSpPr/>
          <p:nvPr/>
        </p:nvSpPr>
        <p:spPr>
          <a:xfrm>
            <a:off x="4087368" y="2999232"/>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4" name="Rectangle 63"/>
          <p:cNvSpPr/>
          <p:nvPr/>
        </p:nvSpPr>
        <p:spPr>
          <a:xfrm>
            <a:off x="4791456" y="2999232"/>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5" name="Rectangle 64"/>
          <p:cNvSpPr/>
          <p:nvPr/>
        </p:nvSpPr>
        <p:spPr>
          <a:xfrm>
            <a:off x="5495544" y="2999232"/>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6" name="Rounded Rectangle 65"/>
          <p:cNvSpPr/>
          <p:nvPr/>
        </p:nvSpPr>
        <p:spPr>
          <a:xfrm>
            <a:off x="5541264" y="3044952"/>
            <a:ext cx="612648" cy="265176"/>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7" name="Rectangle 66"/>
          <p:cNvSpPr/>
          <p:nvPr/>
        </p:nvSpPr>
        <p:spPr>
          <a:xfrm>
            <a:off x="6199632" y="2999232"/>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8" name="Rounded Rectangle 67"/>
          <p:cNvSpPr/>
          <p:nvPr/>
        </p:nvSpPr>
        <p:spPr>
          <a:xfrm>
            <a:off x="6245352" y="3044952"/>
            <a:ext cx="612648" cy="265176"/>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9" name="Rectangle 68"/>
          <p:cNvSpPr/>
          <p:nvPr/>
        </p:nvSpPr>
        <p:spPr>
          <a:xfrm>
            <a:off x="6903720" y="2999232"/>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0" name="Rectangle 69"/>
          <p:cNvSpPr/>
          <p:nvPr/>
        </p:nvSpPr>
        <p:spPr>
          <a:xfrm>
            <a:off x="7607808" y="2999232"/>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1" name="Rectangle 70"/>
          <p:cNvSpPr/>
          <p:nvPr/>
        </p:nvSpPr>
        <p:spPr>
          <a:xfrm>
            <a:off x="8311896" y="2999232"/>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2" name="Rectangle 71"/>
          <p:cNvSpPr/>
          <p:nvPr/>
        </p:nvSpPr>
        <p:spPr>
          <a:xfrm>
            <a:off x="9015984" y="2999232"/>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3" name="Rectangle 72"/>
          <p:cNvSpPr/>
          <p:nvPr/>
        </p:nvSpPr>
        <p:spPr>
          <a:xfrm>
            <a:off x="9720072" y="2999232"/>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4" name="Rectangle 73"/>
          <p:cNvSpPr/>
          <p:nvPr/>
        </p:nvSpPr>
        <p:spPr>
          <a:xfrm>
            <a:off x="822960" y="3355848"/>
            <a:ext cx="2560320"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a:solidFill>
                  <a:srgbClr val="252F3C"/>
                </a:solidFill>
                <a:latin typeface="Calibri"/>
              </a:defRPr>
            </a:pPr>
            <a:r>
              <a:t>Pilot testing</a:t>
            </a:r>
          </a:p>
        </p:txBody>
      </p:sp>
      <p:sp>
        <p:nvSpPr>
          <p:cNvPr id="75" name="Rectangle 74"/>
          <p:cNvSpPr/>
          <p:nvPr/>
        </p:nvSpPr>
        <p:spPr>
          <a:xfrm>
            <a:off x="3383280" y="3355848"/>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6" name="Rectangle 75"/>
          <p:cNvSpPr/>
          <p:nvPr/>
        </p:nvSpPr>
        <p:spPr>
          <a:xfrm>
            <a:off x="4087368" y="3355848"/>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7" name="Rectangle 76"/>
          <p:cNvSpPr/>
          <p:nvPr/>
        </p:nvSpPr>
        <p:spPr>
          <a:xfrm>
            <a:off x="4791456" y="3355848"/>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8" name="Rectangle 77"/>
          <p:cNvSpPr/>
          <p:nvPr/>
        </p:nvSpPr>
        <p:spPr>
          <a:xfrm>
            <a:off x="5495544" y="3355848"/>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9" name="Rectangle 78"/>
          <p:cNvSpPr/>
          <p:nvPr/>
        </p:nvSpPr>
        <p:spPr>
          <a:xfrm>
            <a:off x="6199632" y="3355848"/>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0" name="Rounded Rectangle 79"/>
          <p:cNvSpPr/>
          <p:nvPr/>
        </p:nvSpPr>
        <p:spPr>
          <a:xfrm>
            <a:off x="6245352" y="3401568"/>
            <a:ext cx="612648" cy="265176"/>
          </a:xfrm>
          <a:prstGeom prst="roundRect">
            <a:avLst/>
          </a:prstGeom>
          <a:solidFill>
            <a:srgbClr val="11778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1" name="Rectangle 80"/>
          <p:cNvSpPr/>
          <p:nvPr/>
        </p:nvSpPr>
        <p:spPr>
          <a:xfrm>
            <a:off x="6903720" y="3355848"/>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2" name="Rectangle 81"/>
          <p:cNvSpPr/>
          <p:nvPr/>
        </p:nvSpPr>
        <p:spPr>
          <a:xfrm>
            <a:off x="7607808" y="3355848"/>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3" name="Rectangle 82"/>
          <p:cNvSpPr/>
          <p:nvPr/>
        </p:nvSpPr>
        <p:spPr>
          <a:xfrm>
            <a:off x="8311896" y="3355848"/>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4" name="Rectangle 83"/>
          <p:cNvSpPr/>
          <p:nvPr/>
        </p:nvSpPr>
        <p:spPr>
          <a:xfrm>
            <a:off x="9015984" y="3355848"/>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5" name="Rectangle 84"/>
          <p:cNvSpPr/>
          <p:nvPr/>
        </p:nvSpPr>
        <p:spPr>
          <a:xfrm>
            <a:off x="9720072" y="3355848"/>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6" name="Rectangle 85"/>
          <p:cNvSpPr/>
          <p:nvPr/>
        </p:nvSpPr>
        <p:spPr>
          <a:xfrm>
            <a:off x="822960" y="3712464"/>
            <a:ext cx="2560320"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a:solidFill>
                  <a:srgbClr val="252F3C"/>
                </a:solidFill>
                <a:latin typeface="Calibri"/>
              </a:defRPr>
            </a:pPr>
            <a:r>
              <a:t>Data collection</a:t>
            </a:r>
          </a:p>
        </p:txBody>
      </p:sp>
      <p:sp>
        <p:nvSpPr>
          <p:cNvPr id="87" name="Rectangle 86"/>
          <p:cNvSpPr/>
          <p:nvPr/>
        </p:nvSpPr>
        <p:spPr>
          <a:xfrm>
            <a:off x="3383280" y="3712464"/>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8" name="Rectangle 87"/>
          <p:cNvSpPr/>
          <p:nvPr/>
        </p:nvSpPr>
        <p:spPr>
          <a:xfrm>
            <a:off x="4087368" y="3712464"/>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9" name="Rectangle 88"/>
          <p:cNvSpPr/>
          <p:nvPr/>
        </p:nvSpPr>
        <p:spPr>
          <a:xfrm>
            <a:off x="4791456" y="3712464"/>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0" name="Rectangle 89"/>
          <p:cNvSpPr/>
          <p:nvPr/>
        </p:nvSpPr>
        <p:spPr>
          <a:xfrm>
            <a:off x="5495544" y="3712464"/>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1" name="Rectangle 90"/>
          <p:cNvSpPr/>
          <p:nvPr/>
        </p:nvSpPr>
        <p:spPr>
          <a:xfrm>
            <a:off x="6199632" y="3712464"/>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2" name="Rectangle 91"/>
          <p:cNvSpPr/>
          <p:nvPr/>
        </p:nvSpPr>
        <p:spPr>
          <a:xfrm>
            <a:off x="6903720" y="3712464"/>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3" name="Rounded Rectangle 92"/>
          <p:cNvSpPr/>
          <p:nvPr/>
        </p:nvSpPr>
        <p:spPr>
          <a:xfrm>
            <a:off x="6949440" y="3758184"/>
            <a:ext cx="612648" cy="265176"/>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4" name="Rectangle 93"/>
          <p:cNvSpPr/>
          <p:nvPr/>
        </p:nvSpPr>
        <p:spPr>
          <a:xfrm>
            <a:off x="7607808" y="3712464"/>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5" name="Rounded Rectangle 94"/>
          <p:cNvSpPr/>
          <p:nvPr/>
        </p:nvSpPr>
        <p:spPr>
          <a:xfrm>
            <a:off x="7653528" y="3758184"/>
            <a:ext cx="612648" cy="265176"/>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6" name="Rectangle 95"/>
          <p:cNvSpPr/>
          <p:nvPr/>
        </p:nvSpPr>
        <p:spPr>
          <a:xfrm>
            <a:off x="8311896" y="3712464"/>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7" name="Rectangle 96"/>
          <p:cNvSpPr/>
          <p:nvPr/>
        </p:nvSpPr>
        <p:spPr>
          <a:xfrm>
            <a:off x="9015984" y="3712464"/>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8" name="Rectangle 97"/>
          <p:cNvSpPr/>
          <p:nvPr/>
        </p:nvSpPr>
        <p:spPr>
          <a:xfrm>
            <a:off x="9720072" y="3712464"/>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9" name="Rectangle 98"/>
          <p:cNvSpPr/>
          <p:nvPr/>
        </p:nvSpPr>
        <p:spPr>
          <a:xfrm>
            <a:off x="822960" y="4069080"/>
            <a:ext cx="2560320"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a:solidFill>
                  <a:srgbClr val="252F3C"/>
                </a:solidFill>
                <a:latin typeface="Calibri"/>
              </a:defRPr>
            </a:pPr>
            <a:r>
              <a:t>Data analysis</a:t>
            </a:r>
          </a:p>
        </p:txBody>
      </p:sp>
      <p:sp>
        <p:nvSpPr>
          <p:cNvPr id="100" name="Rectangle 99"/>
          <p:cNvSpPr/>
          <p:nvPr/>
        </p:nvSpPr>
        <p:spPr>
          <a:xfrm>
            <a:off x="3383280" y="4069080"/>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1" name="Rectangle 100"/>
          <p:cNvSpPr/>
          <p:nvPr/>
        </p:nvSpPr>
        <p:spPr>
          <a:xfrm>
            <a:off x="4087368" y="4069080"/>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2" name="Rectangle 101"/>
          <p:cNvSpPr/>
          <p:nvPr/>
        </p:nvSpPr>
        <p:spPr>
          <a:xfrm>
            <a:off x="4791456" y="4069080"/>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3" name="Rectangle 102"/>
          <p:cNvSpPr/>
          <p:nvPr/>
        </p:nvSpPr>
        <p:spPr>
          <a:xfrm>
            <a:off x="5495544" y="4069080"/>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4" name="Rectangle 103"/>
          <p:cNvSpPr/>
          <p:nvPr/>
        </p:nvSpPr>
        <p:spPr>
          <a:xfrm>
            <a:off x="6199632" y="4069080"/>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5" name="Rectangle 104"/>
          <p:cNvSpPr/>
          <p:nvPr/>
        </p:nvSpPr>
        <p:spPr>
          <a:xfrm>
            <a:off x="6903720" y="4069080"/>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6" name="Rectangle 105"/>
          <p:cNvSpPr/>
          <p:nvPr/>
        </p:nvSpPr>
        <p:spPr>
          <a:xfrm>
            <a:off x="7607808" y="4069080"/>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7" name="Rounded Rectangle 106"/>
          <p:cNvSpPr/>
          <p:nvPr/>
        </p:nvSpPr>
        <p:spPr>
          <a:xfrm>
            <a:off x="7653528" y="4114800"/>
            <a:ext cx="612648" cy="265176"/>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8" name="Rectangle 107"/>
          <p:cNvSpPr/>
          <p:nvPr/>
        </p:nvSpPr>
        <p:spPr>
          <a:xfrm>
            <a:off x="8311896" y="4069080"/>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9" name="Rounded Rectangle 108"/>
          <p:cNvSpPr/>
          <p:nvPr/>
        </p:nvSpPr>
        <p:spPr>
          <a:xfrm>
            <a:off x="8357616" y="4114800"/>
            <a:ext cx="612648" cy="265176"/>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0" name="Rectangle 109"/>
          <p:cNvSpPr/>
          <p:nvPr/>
        </p:nvSpPr>
        <p:spPr>
          <a:xfrm>
            <a:off x="9015984" y="4069080"/>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1" name="Rectangle 110"/>
          <p:cNvSpPr/>
          <p:nvPr/>
        </p:nvSpPr>
        <p:spPr>
          <a:xfrm>
            <a:off x="9720072" y="4069080"/>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2" name="Rectangle 111"/>
          <p:cNvSpPr/>
          <p:nvPr/>
        </p:nvSpPr>
        <p:spPr>
          <a:xfrm>
            <a:off x="822960" y="4425696"/>
            <a:ext cx="2560320"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a:solidFill>
                  <a:srgbClr val="252F3C"/>
                </a:solidFill>
                <a:latin typeface="Calibri"/>
              </a:defRPr>
            </a:pPr>
            <a:r>
              <a:t>Interpretation</a:t>
            </a:r>
          </a:p>
        </p:txBody>
      </p:sp>
      <p:sp>
        <p:nvSpPr>
          <p:cNvPr id="113" name="Rectangle 112"/>
          <p:cNvSpPr/>
          <p:nvPr/>
        </p:nvSpPr>
        <p:spPr>
          <a:xfrm>
            <a:off x="3383280" y="4425696"/>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4" name="Rectangle 113"/>
          <p:cNvSpPr/>
          <p:nvPr/>
        </p:nvSpPr>
        <p:spPr>
          <a:xfrm>
            <a:off x="4087368" y="4425696"/>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5" name="Rectangle 114"/>
          <p:cNvSpPr/>
          <p:nvPr/>
        </p:nvSpPr>
        <p:spPr>
          <a:xfrm>
            <a:off x="4791456" y="4425696"/>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6" name="Rectangle 115"/>
          <p:cNvSpPr/>
          <p:nvPr/>
        </p:nvSpPr>
        <p:spPr>
          <a:xfrm>
            <a:off x="5495544" y="4425696"/>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7" name="Rectangle 116"/>
          <p:cNvSpPr/>
          <p:nvPr/>
        </p:nvSpPr>
        <p:spPr>
          <a:xfrm>
            <a:off x="6199632" y="4425696"/>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8" name="Rectangle 117"/>
          <p:cNvSpPr/>
          <p:nvPr/>
        </p:nvSpPr>
        <p:spPr>
          <a:xfrm>
            <a:off x="6903720" y="4425696"/>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9" name="Rectangle 118"/>
          <p:cNvSpPr/>
          <p:nvPr/>
        </p:nvSpPr>
        <p:spPr>
          <a:xfrm>
            <a:off x="7607808" y="4425696"/>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0" name="Rectangle 119"/>
          <p:cNvSpPr/>
          <p:nvPr/>
        </p:nvSpPr>
        <p:spPr>
          <a:xfrm>
            <a:off x="8311896" y="4425696"/>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1" name="Rounded Rectangle 120"/>
          <p:cNvSpPr/>
          <p:nvPr/>
        </p:nvSpPr>
        <p:spPr>
          <a:xfrm>
            <a:off x="8357616" y="4471416"/>
            <a:ext cx="612648" cy="265176"/>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2" name="Rectangle 121"/>
          <p:cNvSpPr/>
          <p:nvPr/>
        </p:nvSpPr>
        <p:spPr>
          <a:xfrm>
            <a:off x="9015984" y="4425696"/>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3" name="Rounded Rectangle 122"/>
          <p:cNvSpPr/>
          <p:nvPr/>
        </p:nvSpPr>
        <p:spPr>
          <a:xfrm>
            <a:off x="9061704" y="4471416"/>
            <a:ext cx="612648" cy="265176"/>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4" name="Rectangle 123"/>
          <p:cNvSpPr/>
          <p:nvPr/>
        </p:nvSpPr>
        <p:spPr>
          <a:xfrm>
            <a:off x="9720072" y="4425696"/>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5" name="Rectangle 124"/>
          <p:cNvSpPr/>
          <p:nvPr/>
        </p:nvSpPr>
        <p:spPr>
          <a:xfrm>
            <a:off x="822960" y="4782312"/>
            <a:ext cx="2560320"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a:solidFill>
                  <a:srgbClr val="252F3C"/>
                </a:solidFill>
                <a:latin typeface="Calibri"/>
              </a:defRPr>
            </a:pPr>
            <a:r>
              <a:t>Final writing</a:t>
            </a:r>
          </a:p>
        </p:txBody>
      </p:sp>
      <p:sp>
        <p:nvSpPr>
          <p:cNvPr id="126" name="Rectangle 125"/>
          <p:cNvSpPr/>
          <p:nvPr/>
        </p:nvSpPr>
        <p:spPr>
          <a:xfrm>
            <a:off x="3383280" y="4782312"/>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7" name="Rectangle 126"/>
          <p:cNvSpPr/>
          <p:nvPr/>
        </p:nvSpPr>
        <p:spPr>
          <a:xfrm>
            <a:off x="4087368" y="4782312"/>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8" name="Rectangle 127"/>
          <p:cNvSpPr/>
          <p:nvPr/>
        </p:nvSpPr>
        <p:spPr>
          <a:xfrm>
            <a:off x="4791456" y="4782312"/>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9" name="Rectangle 128"/>
          <p:cNvSpPr/>
          <p:nvPr/>
        </p:nvSpPr>
        <p:spPr>
          <a:xfrm>
            <a:off x="5495544" y="4782312"/>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0" name="Rectangle 129"/>
          <p:cNvSpPr/>
          <p:nvPr/>
        </p:nvSpPr>
        <p:spPr>
          <a:xfrm>
            <a:off x="6199632" y="4782312"/>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1" name="Rectangle 130"/>
          <p:cNvSpPr/>
          <p:nvPr/>
        </p:nvSpPr>
        <p:spPr>
          <a:xfrm>
            <a:off x="6903720" y="4782312"/>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2" name="Rectangle 131"/>
          <p:cNvSpPr/>
          <p:nvPr/>
        </p:nvSpPr>
        <p:spPr>
          <a:xfrm>
            <a:off x="7607808" y="4782312"/>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3" name="Rectangle 132"/>
          <p:cNvSpPr/>
          <p:nvPr/>
        </p:nvSpPr>
        <p:spPr>
          <a:xfrm>
            <a:off x="8311896" y="4782312"/>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4" name="Rectangle 133"/>
          <p:cNvSpPr/>
          <p:nvPr/>
        </p:nvSpPr>
        <p:spPr>
          <a:xfrm>
            <a:off x="9015984" y="4782312"/>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5" name="Rounded Rectangle 134"/>
          <p:cNvSpPr/>
          <p:nvPr/>
        </p:nvSpPr>
        <p:spPr>
          <a:xfrm>
            <a:off x="9061704" y="4828032"/>
            <a:ext cx="612648" cy="265176"/>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6" name="Rectangle 135"/>
          <p:cNvSpPr/>
          <p:nvPr/>
        </p:nvSpPr>
        <p:spPr>
          <a:xfrm>
            <a:off x="9720072" y="4782312"/>
            <a:ext cx="704088" cy="356616"/>
          </a:xfrm>
          <a:prstGeom prst="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7" name="Rounded Rectangle 136"/>
          <p:cNvSpPr/>
          <p:nvPr/>
        </p:nvSpPr>
        <p:spPr>
          <a:xfrm>
            <a:off x="9765792" y="4828032"/>
            <a:ext cx="612648" cy="265176"/>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8" name="Rectangle 137"/>
          <p:cNvSpPr/>
          <p:nvPr/>
        </p:nvSpPr>
        <p:spPr>
          <a:xfrm>
            <a:off x="822960" y="5138928"/>
            <a:ext cx="2560320"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a:solidFill>
                  <a:srgbClr val="252F3C"/>
                </a:solidFill>
                <a:latin typeface="Calibri"/>
              </a:defRPr>
            </a:pPr>
            <a:r>
              <a:t>Submission</a:t>
            </a:r>
          </a:p>
        </p:txBody>
      </p:sp>
      <p:sp>
        <p:nvSpPr>
          <p:cNvPr id="139" name="Rectangle 138"/>
          <p:cNvSpPr/>
          <p:nvPr/>
        </p:nvSpPr>
        <p:spPr>
          <a:xfrm>
            <a:off x="3383280" y="5138928"/>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0" name="Rectangle 139"/>
          <p:cNvSpPr/>
          <p:nvPr/>
        </p:nvSpPr>
        <p:spPr>
          <a:xfrm>
            <a:off x="4087368" y="5138928"/>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1" name="Rectangle 140"/>
          <p:cNvSpPr/>
          <p:nvPr/>
        </p:nvSpPr>
        <p:spPr>
          <a:xfrm>
            <a:off x="4791456" y="5138928"/>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2" name="Rectangle 141"/>
          <p:cNvSpPr/>
          <p:nvPr/>
        </p:nvSpPr>
        <p:spPr>
          <a:xfrm>
            <a:off x="5495544" y="5138928"/>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3" name="Rectangle 142"/>
          <p:cNvSpPr/>
          <p:nvPr/>
        </p:nvSpPr>
        <p:spPr>
          <a:xfrm>
            <a:off x="6199632" y="5138928"/>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4" name="Rectangle 143"/>
          <p:cNvSpPr/>
          <p:nvPr/>
        </p:nvSpPr>
        <p:spPr>
          <a:xfrm>
            <a:off x="6903720" y="5138928"/>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5" name="Rectangle 144"/>
          <p:cNvSpPr/>
          <p:nvPr/>
        </p:nvSpPr>
        <p:spPr>
          <a:xfrm>
            <a:off x="7607808" y="5138928"/>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6" name="Rectangle 145"/>
          <p:cNvSpPr/>
          <p:nvPr/>
        </p:nvSpPr>
        <p:spPr>
          <a:xfrm>
            <a:off x="8311896" y="5138928"/>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7" name="Rectangle 146"/>
          <p:cNvSpPr/>
          <p:nvPr/>
        </p:nvSpPr>
        <p:spPr>
          <a:xfrm>
            <a:off x="9015984" y="5138928"/>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8" name="Rectangle 147"/>
          <p:cNvSpPr/>
          <p:nvPr/>
        </p:nvSpPr>
        <p:spPr>
          <a:xfrm>
            <a:off x="9720072" y="5138928"/>
            <a:ext cx="704088" cy="356616"/>
          </a:xfrm>
          <a:prstGeom prst="rect">
            <a:avLst/>
          </a:prstGeom>
          <a:solidFill>
            <a:srgbClr val="E7EE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9" name="Rounded Rectangle 148"/>
          <p:cNvSpPr/>
          <p:nvPr/>
        </p:nvSpPr>
        <p:spPr>
          <a:xfrm>
            <a:off x="9765792" y="5184648"/>
            <a:ext cx="612648" cy="265176"/>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0" name="Rounded Rectangle 149"/>
          <p:cNvSpPr/>
          <p:nvPr/>
        </p:nvSpPr>
        <p:spPr>
          <a:xfrm>
            <a:off x="808482" y="5623560"/>
            <a:ext cx="9757918" cy="612648"/>
          </a:xfrm>
          <a:prstGeom prst="roundRect">
            <a:avLst/>
          </a:prstGeom>
          <a:solidFill>
            <a:srgbClr val="E2F3F5"/>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450" b="1">
                <a:solidFill>
                  <a:srgbClr val="12223D"/>
                </a:solidFill>
                <a:latin typeface="Cambria"/>
              </a:defRPr>
            </a:pPr>
            <a:r>
              <a:rPr dirty="0"/>
              <a:t>Seminar close</a:t>
            </a:r>
          </a:p>
          <a:p>
            <a:pPr>
              <a:lnSpc>
                <a:spcPct val="105000"/>
              </a:lnSpc>
              <a:spcAft>
                <a:spcPts val="400"/>
              </a:spcAft>
              <a:defRPr sz="1160">
                <a:solidFill>
                  <a:srgbClr val="252F3C"/>
                </a:solidFill>
                <a:latin typeface="Calibri"/>
              </a:defRPr>
            </a:pPr>
            <a:r>
              <a:rPr dirty="0"/>
              <a:t>The study is designed to show whether agile improves engineering project performance in a way that is credible, context-sensitive, and useful to practitioners.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6F4E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237744"/>
          </a:xfrm>
          <a:prstGeom prst="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347472" y="420624"/>
            <a:ext cx="109728" cy="5897880"/>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9601200" y="384048"/>
            <a:ext cx="1965960" cy="329184"/>
          </a:xfrm>
          <a:prstGeom prst="round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50" b="1">
                <a:solidFill>
                  <a:srgbClr val="FFFFFF"/>
                </a:solidFill>
                <a:latin typeface="Calibri"/>
              </a:defRPr>
            </a:pPr>
            <a:r>
              <a:t>References</a:t>
            </a:r>
          </a:p>
        </p:txBody>
      </p:sp>
      <p:sp>
        <p:nvSpPr>
          <p:cNvPr id="5" name="Rounded Rectangle 4"/>
          <p:cNvSpPr/>
          <p:nvPr/>
        </p:nvSpPr>
        <p:spPr>
          <a:xfrm>
            <a:off x="10927080" y="6336792"/>
            <a:ext cx="658368" cy="292608"/>
          </a:xfrm>
          <a:prstGeom prst="roundRect">
            <a:avLst/>
          </a:prstGeom>
          <a:solidFill>
            <a:srgbClr val="12223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000" b="1">
                <a:solidFill>
                  <a:srgbClr val="FFFFFF"/>
                </a:solidFill>
                <a:latin typeface="Calibri"/>
              </a:defRPr>
            </a:pPr>
            <a:r>
              <a:t>13/13</a:t>
            </a:r>
          </a:p>
        </p:txBody>
      </p:sp>
      <p:sp>
        <p:nvSpPr>
          <p:cNvPr id="6" name="Rectangle 5"/>
          <p:cNvSpPr/>
          <p:nvPr/>
        </p:nvSpPr>
        <p:spPr>
          <a:xfrm>
            <a:off x="658368" y="6327648"/>
            <a:ext cx="10012680" cy="27432"/>
          </a:xfrm>
          <a:prstGeom prst="rect">
            <a:avLst/>
          </a:prstGeom>
          <a:solidFill>
            <a:srgbClr val="E2E8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13232" y="493776"/>
            <a:ext cx="8503920" cy="640080"/>
          </a:xfrm>
          <a:prstGeom prst="rect">
            <a:avLst/>
          </a:prstGeom>
          <a:noFill/>
        </p:spPr>
        <p:txBody>
          <a:bodyPr wrap="none">
            <a:spAutoFit/>
          </a:bodyPr>
          <a:lstStyle/>
          <a:p>
            <a:pPr>
              <a:defRPr sz="2400" b="1">
                <a:solidFill>
                  <a:srgbClr val="12223D"/>
                </a:solidFill>
                <a:latin typeface="Cambria"/>
              </a:defRPr>
            </a:pPr>
            <a:r>
              <a:t>Selected References</a:t>
            </a:r>
          </a:p>
          <a:p>
            <a:pPr>
              <a:spcBef>
                <a:spcPts val="200"/>
              </a:spcBef>
              <a:defRPr sz="1150">
                <a:solidFill>
                  <a:srgbClr val="637080"/>
                </a:solidFill>
                <a:latin typeface="Calibri"/>
              </a:defRPr>
            </a:pPr>
            <a:r>
              <a:t>Key sources used in the literature review, method justification, and presentation deck</a:t>
            </a:r>
          </a:p>
        </p:txBody>
      </p:sp>
      <p:sp>
        <p:nvSpPr>
          <p:cNvPr id="8" name="Rectangle 7"/>
          <p:cNvSpPr/>
          <p:nvPr/>
        </p:nvSpPr>
        <p:spPr>
          <a:xfrm>
            <a:off x="713232" y="1170432"/>
            <a:ext cx="1508760" cy="54864"/>
          </a:xfrm>
          <a:prstGeom prst="rect">
            <a:avLst/>
          </a:prstGeom>
          <a:solidFill>
            <a:srgbClr val="D2A63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777240" y="1709928"/>
            <a:ext cx="5074920" cy="3575304"/>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Literature and context sources</a:t>
            </a:r>
          </a:p>
          <a:p>
            <a:pPr>
              <a:lnSpc>
                <a:spcPct val="105000"/>
              </a:lnSpc>
              <a:spcAft>
                <a:spcPts val="400"/>
              </a:spcAft>
              <a:defRPr sz="1060">
                <a:solidFill>
                  <a:srgbClr val="252F3C"/>
                </a:solidFill>
                <a:latin typeface="Calibri"/>
              </a:defRPr>
            </a:pPr>
            <a:r>
              <a:rPr sz="1100" dirty="0"/>
              <a:t>Creswell, J.W. and Creswell, J.D. (2017) Research design: Qualitative, quantitative, and mixed methods approaches. Sage.</a:t>
            </a:r>
          </a:p>
          <a:p>
            <a:pPr>
              <a:lnSpc>
                <a:spcPct val="105000"/>
              </a:lnSpc>
              <a:spcAft>
                <a:spcPts val="400"/>
              </a:spcAft>
              <a:defRPr sz="1060">
                <a:solidFill>
                  <a:srgbClr val="252F3C"/>
                </a:solidFill>
                <a:latin typeface="Calibri"/>
              </a:defRPr>
            </a:pPr>
            <a:r>
              <a:rPr sz="1100" dirty="0"/>
              <a:t>Dong, H., Dacre, N., Baxter, D. and Ceylan, S. (2022) Understanding agile in project management.</a:t>
            </a:r>
          </a:p>
          <a:p>
            <a:pPr>
              <a:lnSpc>
                <a:spcPct val="105000"/>
              </a:lnSpc>
              <a:spcAft>
                <a:spcPts val="400"/>
              </a:spcAft>
              <a:defRPr sz="1060">
                <a:solidFill>
                  <a:srgbClr val="252F3C"/>
                </a:solidFill>
                <a:latin typeface="Calibri"/>
              </a:defRPr>
            </a:pPr>
            <a:r>
              <a:rPr sz="1100" dirty="0" err="1"/>
              <a:t>Elseknidy</a:t>
            </a:r>
            <a:r>
              <a:rPr sz="1100" dirty="0"/>
              <a:t>, M. et al. (2024) Identifying agile project management implementation barriers for sustainable residential buildings. International Journal of Engineering Business Management, 16.</a:t>
            </a:r>
          </a:p>
          <a:p>
            <a:pPr>
              <a:lnSpc>
                <a:spcPct val="105000"/>
              </a:lnSpc>
              <a:spcAft>
                <a:spcPts val="400"/>
              </a:spcAft>
              <a:defRPr sz="1060">
                <a:solidFill>
                  <a:srgbClr val="252F3C"/>
                </a:solidFill>
                <a:latin typeface="Calibri"/>
              </a:defRPr>
            </a:pPr>
            <a:r>
              <a:rPr sz="1100" dirty="0"/>
              <a:t>Ghimire, D. and Charters, S. (2022) The impact of agile development practices on project outcomes. Software, 1(3), pp.265-275.</a:t>
            </a:r>
          </a:p>
          <a:p>
            <a:pPr>
              <a:lnSpc>
                <a:spcPct val="105000"/>
              </a:lnSpc>
              <a:spcAft>
                <a:spcPts val="400"/>
              </a:spcAft>
              <a:defRPr sz="1060">
                <a:solidFill>
                  <a:srgbClr val="252F3C"/>
                </a:solidFill>
                <a:latin typeface="Calibri"/>
              </a:defRPr>
            </a:pPr>
            <a:r>
              <a:rPr sz="1100" dirty="0"/>
              <a:t>Kashikar, A. et al. (2016) A case study on agile and lean project management in the construction industry. IOSR Journal of Mechanical and Civil Engineering, 13(4), pp.31-39.</a:t>
            </a:r>
          </a:p>
          <a:p>
            <a:pPr>
              <a:lnSpc>
                <a:spcPct val="105000"/>
              </a:lnSpc>
              <a:spcAft>
                <a:spcPts val="400"/>
              </a:spcAft>
              <a:defRPr sz="1060">
                <a:solidFill>
                  <a:srgbClr val="252F3C"/>
                </a:solidFill>
                <a:latin typeface="Calibri"/>
              </a:defRPr>
            </a:pPr>
            <a:r>
              <a:rPr sz="1100" dirty="0"/>
              <a:t>Leyba, A.C.G. et al. (2024) Deploying the hybrid project management methodology framework in major transportation projects in the United Kingdom.</a:t>
            </a:r>
          </a:p>
        </p:txBody>
      </p:sp>
      <p:sp>
        <p:nvSpPr>
          <p:cNvPr id="10" name="Rounded Rectangle 9"/>
          <p:cNvSpPr/>
          <p:nvPr/>
        </p:nvSpPr>
        <p:spPr>
          <a:xfrm>
            <a:off x="6172200" y="1536192"/>
            <a:ext cx="5074920" cy="3840480"/>
          </a:xfrm>
          <a:prstGeom prst="roundRect">
            <a:avLst/>
          </a:prstGeom>
          <a:solidFill>
            <a:srgbClr val="FFFFFF"/>
          </a:solidFill>
          <a:ln>
            <a:solidFill>
              <a:srgbClr val="E2E8EE"/>
            </a:solidFill>
          </a:ln>
        </p:spPr>
        <p:style>
          <a:lnRef idx="1">
            <a:schemeClr val="accent1"/>
          </a:lnRef>
          <a:fillRef idx="3">
            <a:schemeClr val="accent1"/>
          </a:fillRef>
          <a:effectRef idx="2">
            <a:schemeClr val="accent1"/>
          </a:effectRef>
          <a:fontRef idx="minor">
            <a:schemeClr val="lt1"/>
          </a:fontRef>
        </p:style>
        <p:txBody>
          <a:bodyPr wrap="square" lIns="101600" tIns="76200" rIns="101600" bIns="76200" rtlCol="0" anchor="t"/>
          <a:lstStyle/>
          <a:p>
            <a:pPr algn="ctr">
              <a:spcAft>
                <a:spcPts val="600"/>
              </a:spcAft>
              <a:defRPr sz="1500" b="1">
                <a:solidFill>
                  <a:srgbClr val="12223D"/>
                </a:solidFill>
                <a:latin typeface="Cambria"/>
              </a:defRPr>
            </a:pPr>
            <a:r>
              <a:rPr dirty="0"/>
              <a:t>Method and critical review sources</a:t>
            </a:r>
          </a:p>
          <a:p>
            <a:pPr>
              <a:lnSpc>
                <a:spcPct val="105000"/>
              </a:lnSpc>
              <a:spcAft>
                <a:spcPts val="400"/>
              </a:spcAft>
              <a:defRPr sz="1040">
                <a:solidFill>
                  <a:srgbClr val="252F3C"/>
                </a:solidFill>
                <a:latin typeface="Calibri"/>
              </a:defRPr>
            </a:pPr>
            <a:r>
              <a:rPr sz="1050" dirty="0"/>
              <a:t>Lo, F.Y., Rey-Marti, A. and Botella-</a:t>
            </a:r>
            <a:r>
              <a:rPr sz="1050" dirty="0" err="1"/>
              <a:t>Carrubi</a:t>
            </a:r>
            <a:r>
              <a:rPr sz="1050" dirty="0"/>
              <a:t>, D. (2020) Research methods in business: Quantitative and qualitative comparative analysis. Journal of Business Research, 115, pp.221-224.</a:t>
            </a:r>
          </a:p>
          <a:p>
            <a:pPr>
              <a:lnSpc>
                <a:spcPct val="105000"/>
              </a:lnSpc>
              <a:spcAft>
                <a:spcPts val="400"/>
              </a:spcAft>
              <a:defRPr sz="1040">
                <a:solidFill>
                  <a:srgbClr val="252F3C"/>
                </a:solidFill>
                <a:latin typeface="Calibri"/>
              </a:defRPr>
            </a:pPr>
            <a:r>
              <a:rPr sz="1050" dirty="0"/>
              <a:t>Paterek, P. (2017) Agile transformation in project </a:t>
            </a:r>
            <a:r>
              <a:rPr sz="1050" dirty="0" err="1"/>
              <a:t>organisation</a:t>
            </a:r>
            <a:r>
              <a:rPr sz="1050" dirty="0"/>
              <a:t>: knowledge management aspects and challenges.</a:t>
            </a:r>
          </a:p>
          <a:p>
            <a:pPr>
              <a:lnSpc>
                <a:spcPct val="105000"/>
              </a:lnSpc>
              <a:spcAft>
                <a:spcPts val="400"/>
              </a:spcAft>
              <a:defRPr sz="1040">
                <a:solidFill>
                  <a:srgbClr val="252F3C"/>
                </a:solidFill>
                <a:latin typeface="Calibri"/>
              </a:defRPr>
            </a:pPr>
            <a:r>
              <a:rPr sz="1050" dirty="0"/>
              <a:t>Peeters, T., Van de </a:t>
            </a:r>
            <a:r>
              <a:rPr sz="1050" dirty="0" err="1"/>
              <a:t>Voorde</a:t>
            </a:r>
            <a:r>
              <a:rPr sz="1050" dirty="0"/>
              <a:t>, K. and Paauwe, J. (2022) The effects of working agile on team performance and engagement. Team Performance Management, 28(1-2), pp.61-78.</a:t>
            </a:r>
          </a:p>
          <a:p>
            <a:pPr>
              <a:lnSpc>
                <a:spcPct val="105000"/>
              </a:lnSpc>
              <a:spcAft>
                <a:spcPts val="400"/>
              </a:spcAft>
              <a:defRPr sz="1040">
                <a:solidFill>
                  <a:srgbClr val="252F3C"/>
                </a:solidFill>
                <a:latin typeface="Calibri"/>
              </a:defRPr>
            </a:pPr>
            <a:r>
              <a:rPr sz="1050" dirty="0"/>
              <a:t>Raharjo, T. and </a:t>
            </a:r>
            <a:r>
              <a:rPr sz="1050" dirty="0" err="1"/>
              <a:t>Purwandari</a:t>
            </a:r>
            <a:r>
              <a:rPr sz="1050" dirty="0"/>
              <a:t>, B. (2020) Agile project management challenges and mapping solutions: a systematic literature review.</a:t>
            </a:r>
          </a:p>
          <a:p>
            <a:pPr>
              <a:lnSpc>
                <a:spcPct val="105000"/>
              </a:lnSpc>
              <a:spcAft>
                <a:spcPts val="400"/>
              </a:spcAft>
              <a:defRPr sz="1040">
                <a:solidFill>
                  <a:srgbClr val="252F3C"/>
                </a:solidFill>
                <a:latin typeface="Calibri"/>
              </a:defRPr>
            </a:pPr>
            <a:r>
              <a:rPr sz="1050" dirty="0"/>
              <a:t>Saunders, M., Lewis, P. and Thornhill, A. (2023) Research methods for business students. 9th </a:t>
            </a:r>
            <a:r>
              <a:rPr sz="1050" dirty="0" err="1"/>
              <a:t>edn</a:t>
            </a:r>
            <a:r>
              <a:rPr sz="1050" dirty="0"/>
              <a:t>. Pearson.</a:t>
            </a:r>
          </a:p>
          <a:p>
            <a:pPr>
              <a:lnSpc>
                <a:spcPct val="105000"/>
              </a:lnSpc>
              <a:spcAft>
                <a:spcPts val="400"/>
              </a:spcAft>
              <a:defRPr sz="1040">
                <a:solidFill>
                  <a:srgbClr val="252F3C"/>
                </a:solidFill>
                <a:latin typeface="Calibri"/>
              </a:defRPr>
            </a:pPr>
            <a:r>
              <a:rPr sz="1050" dirty="0"/>
              <a:t>Spath, C. and </a:t>
            </a:r>
            <a:r>
              <a:rPr sz="1050" dirty="0" err="1"/>
              <a:t>Westner</a:t>
            </a:r>
            <a:r>
              <a:rPr sz="1050" dirty="0"/>
              <a:t>, M. (2024) Challenges in agile transformations: a comprehensive review.</a:t>
            </a:r>
          </a:p>
          <a:p>
            <a:pPr>
              <a:lnSpc>
                <a:spcPct val="105000"/>
              </a:lnSpc>
              <a:spcAft>
                <a:spcPts val="400"/>
              </a:spcAft>
              <a:defRPr sz="1040">
                <a:solidFill>
                  <a:srgbClr val="252F3C"/>
                </a:solidFill>
                <a:latin typeface="Calibri"/>
              </a:defRPr>
            </a:pPr>
            <a:r>
              <a:rPr sz="1050" dirty="0" err="1"/>
              <a:t>Takona</a:t>
            </a:r>
            <a:r>
              <a:rPr sz="1050" dirty="0"/>
              <a:t>, J.P. (2024) Research design: qualitative, quantitative, and mixed methods approaches. Quality and Quantity, 58(1), pp.1011-1013.</a:t>
            </a:r>
          </a:p>
        </p:txBody>
      </p:sp>
      <p:sp>
        <p:nvSpPr>
          <p:cNvPr id="11" name="TextBox 10"/>
          <p:cNvSpPr txBox="1"/>
          <p:nvPr/>
        </p:nvSpPr>
        <p:spPr>
          <a:xfrm>
            <a:off x="868680" y="5907024"/>
            <a:ext cx="7315200" cy="201168"/>
          </a:xfrm>
          <a:prstGeom prst="rect">
            <a:avLst/>
          </a:prstGeom>
          <a:noFill/>
        </p:spPr>
        <p:txBody>
          <a:bodyPr wrap="square" lIns="25400" tIns="12700" rIns="25400" bIns="12700">
            <a:spAutoFit/>
          </a:bodyPr>
          <a:lstStyle/>
          <a:p>
            <a:pPr algn="l">
              <a:defRPr sz="1019" b="0">
                <a:solidFill>
                  <a:srgbClr val="637080"/>
                </a:solidFill>
                <a:latin typeface="Calibri"/>
              </a:defRPr>
            </a:pPr>
            <a:r>
              <a:rPr dirty="0"/>
              <a:t>Full reference details remain available in the written research proposal document.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1154</TotalTime>
  <Words>3364</Words>
  <Application>Microsoft Office PowerPoint</Application>
  <PresentationFormat>Widescreen</PresentationFormat>
  <Paragraphs>276</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Jahid Ahmed</cp:lastModifiedBy>
  <cp:revision>3</cp:revision>
  <dcterms:created xsi:type="dcterms:W3CDTF">2013-01-27T09:14:16Z</dcterms:created>
  <dcterms:modified xsi:type="dcterms:W3CDTF">2026-04-03T10:23:32Z</dcterms:modified>
  <cp:category/>
</cp:coreProperties>
</file>