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1pPr>
    <a:lvl2pPr marL="0" marR="0" indent="2286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2pPr>
    <a:lvl3pPr marL="0" marR="0" indent="4572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3pPr>
    <a:lvl4pPr marL="0" marR="0" indent="6858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4pPr>
    <a:lvl5pPr marL="0" marR="0" indent="9144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5pPr>
    <a:lvl6pPr marL="0" marR="0" indent="11430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6pPr>
    <a:lvl7pPr marL="0" marR="0" indent="13716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7pPr>
    <a:lvl8pPr marL="0" marR="0" indent="16002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8pPr>
    <a:lvl9pPr marL="0" marR="0" indent="18288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270000" y="1638300"/>
            <a:ext cx="10464800" cy="3302000"/>
          </a:xfrm>
          <a:prstGeom prst="rect">
            <a:avLst/>
          </a:prstGeom>
        </p:spPr>
        <p:txBody>
          <a:bodyPr anchor="b"/>
          <a:lstStyle/>
          <a:p>
            <a:pPr/>
            <a:r>
              <a:t>Title Text</a:t>
            </a:r>
          </a:p>
        </p:txBody>
      </p:sp>
      <p:sp>
        <p:nvSpPr>
          <p:cNvPr id="12" name="Body Level One…"/>
          <p:cNvSpPr txBox="1"/>
          <p:nvPr>
            <p:ph type="body" sz="quarter" idx="1"/>
          </p:nvPr>
        </p:nvSpPr>
        <p:spPr>
          <a:xfrm>
            <a:off x="1270000" y="5041900"/>
            <a:ext cx="10464800" cy="1130300"/>
          </a:xfrm>
          <a:prstGeom prst="rect">
            <a:avLst/>
          </a:prstGeom>
        </p:spPr>
        <p:txBody>
          <a:bodyPr anchor="t"/>
          <a:lstStyle>
            <a:lvl1pPr marL="0" indent="0" algn="ctr">
              <a:spcBef>
                <a:spcPts val="0"/>
              </a:spcBef>
              <a:buSzTx/>
              <a:buNone/>
              <a:defRPr sz="3700"/>
            </a:lvl1pPr>
            <a:lvl2pPr marL="0" indent="0" algn="ctr">
              <a:spcBef>
                <a:spcPts val="0"/>
              </a:spcBef>
              <a:buSzTx/>
              <a:buNone/>
              <a:defRPr sz="3700"/>
            </a:lvl2pPr>
            <a:lvl3pPr marL="0" indent="0" algn="ctr">
              <a:spcBef>
                <a:spcPts val="0"/>
              </a:spcBef>
              <a:buSzTx/>
              <a:buNone/>
              <a:defRPr sz="3700"/>
            </a:lvl3pPr>
            <a:lvl4pPr marL="0" indent="0" algn="ctr">
              <a:spcBef>
                <a:spcPts val="0"/>
              </a:spcBef>
              <a:buSzTx/>
              <a:buNone/>
              <a:defRPr sz="3700"/>
            </a:lvl4pPr>
            <a:lvl5pPr marL="0" indent="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1622088" y="289099"/>
            <a:ext cx="9753603" cy="6505789"/>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6718300"/>
            <a:ext cx="10464800" cy="1422400"/>
          </a:xfrm>
          <a:prstGeom prst="rect">
            <a:avLst/>
          </a:prstGeom>
        </p:spPr>
        <p:txBody>
          <a:bodyPr anchor="b"/>
          <a:lstStyle/>
          <a:p>
            <a:pPr/>
            <a:r>
              <a:t>Title Text</a:t>
            </a:r>
          </a:p>
        </p:txBody>
      </p:sp>
      <p:sp>
        <p:nvSpPr>
          <p:cNvPr id="22" name="Body Level One…"/>
          <p:cNvSpPr txBox="1"/>
          <p:nvPr>
            <p:ph type="body" sz="quarter" idx="1"/>
          </p:nvPr>
        </p:nvSpPr>
        <p:spPr>
          <a:xfrm>
            <a:off x="1270000" y="8153400"/>
            <a:ext cx="10464800" cy="1130300"/>
          </a:xfrm>
          <a:prstGeom prst="rect">
            <a:avLst/>
          </a:prstGeom>
        </p:spPr>
        <p:txBody>
          <a:bodyPr anchor="t"/>
          <a:lstStyle>
            <a:lvl1pPr marL="0" indent="0" algn="ctr">
              <a:spcBef>
                <a:spcPts val="0"/>
              </a:spcBef>
              <a:buSzTx/>
              <a:buNone/>
              <a:defRPr sz="3700"/>
            </a:lvl1pPr>
            <a:lvl2pPr marL="0" indent="0" algn="ctr">
              <a:spcBef>
                <a:spcPts val="0"/>
              </a:spcBef>
              <a:buSzTx/>
              <a:buNone/>
              <a:defRPr sz="3700"/>
            </a:lvl2pPr>
            <a:lvl3pPr marL="0" indent="0" algn="ctr">
              <a:spcBef>
                <a:spcPts val="0"/>
              </a:spcBef>
              <a:buSzTx/>
              <a:buNone/>
              <a:defRPr sz="3700"/>
            </a:lvl3pPr>
            <a:lvl4pPr marL="0" indent="0" algn="ctr">
              <a:spcBef>
                <a:spcPts val="0"/>
              </a:spcBef>
              <a:buSzTx/>
              <a:buNone/>
              <a:defRPr sz="3700"/>
            </a:lvl4pPr>
            <a:lvl5pPr marL="0" indent="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re">
    <p:spTree>
      <p:nvGrpSpPr>
        <p:cNvPr id="1" name=""/>
        <p:cNvGrpSpPr/>
        <p:nvPr/>
      </p:nvGrpSpPr>
      <p:grpSpPr>
        <a:xfrm>
          <a:off x="0" y="0"/>
          <a:ext cx="0" cy="0"/>
          <a:chOff x="0" y="0"/>
          <a:chExt cx="0" cy="0"/>
        </a:xfrm>
      </p:grpSpPr>
      <p:sp>
        <p:nvSpPr>
          <p:cNvPr id="30" name="Title Text"/>
          <p:cNvSpPr txBox="1"/>
          <p:nvPr>
            <p:ph type="title"/>
          </p:nvPr>
        </p:nvSpPr>
        <p:spPr>
          <a:xfrm>
            <a:off x="1270000" y="3225800"/>
            <a:ext cx="10464800" cy="33020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Image"/>
          <p:cNvSpPr/>
          <p:nvPr>
            <p:ph type="pic" idx="13"/>
          </p:nvPr>
        </p:nvSpPr>
        <p:spPr>
          <a:xfrm>
            <a:off x="2263775" y="613833"/>
            <a:ext cx="12401550" cy="8267701"/>
          </a:xfrm>
          <a:prstGeom prst="rect">
            <a:avLst/>
          </a:prstGeom>
        </p:spPr>
        <p:txBody>
          <a:bodyPr lIns="91439" tIns="45719" rIns="91439" bIns="45719" anchor="t">
            <a:noAutofit/>
          </a:bodyPr>
          <a:lstStyle/>
          <a:p>
            <a:pPr/>
          </a:p>
        </p:txBody>
      </p:sp>
      <p:sp>
        <p:nvSpPr>
          <p:cNvPr id="39" name="Title Text"/>
          <p:cNvSpPr txBox="1"/>
          <p:nvPr>
            <p:ph type="title"/>
          </p:nvPr>
        </p:nvSpPr>
        <p:spPr>
          <a:xfrm>
            <a:off x="952500" y="635000"/>
            <a:ext cx="5334000" cy="39878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952500" y="4724400"/>
            <a:ext cx="5334000" cy="4114800"/>
          </a:xfrm>
          <a:prstGeom prst="rect">
            <a:avLst/>
          </a:prstGeom>
        </p:spPr>
        <p:txBody>
          <a:bodyPr anchor="t"/>
          <a:lstStyle>
            <a:lvl1pPr marL="0" indent="0" algn="ctr">
              <a:spcBef>
                <a:spcPts val="0"/>
              </a:spcBef>
              <a:buSzTx/>
              <a:buNone/>
              <a:defRPr sz="3700"/>
            </a:lvl1pPr>
            <a:lvl2pPr marL="0" indent="0" algn="ctr">
              <a:spcBef>
                <a:spcPts val="0"/>
              </a:spcBef>
              <a:buSzTx/>
              <a:buNone/>
              <a:defRPr sz="3700"/>
            </a:lvl2pPr>
            <a:lvl3pPr marL="0" indent="0" algn="ctr">
              <a:spcBef>
                <a:spcPts val="0"/>
              </a:spcBef>
              <a:buSzTx/>
              <a:buNone/>
              <a:defRPr sz="3700"/>
            </a:lvl3pPr>
            <a:lvl4pPr marL="0" indent="0" algn="ctr">
              <a:spcBef>
                <a:spcPts val="0"/>
              </a:spcBef>
              <a:buSzTx/>
              <a:buNone/>
              <a:defRPr sz="3700"/>
            </a:lvl4pPr>
            <a:lvl5pPr marL="0" indent="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idx="13"/>
          </p:nvPr>
        </p:nvSpPr>
        <p:spPr>
          <a:xfrm>
            <a:off x="4086225" y="2586566"/>
            <a:ext cx="9429750" cy="6286501"/>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952500" y="25908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028700" indent="-342900">
              <a:spcBef>
                <a:spcPts val="3200"/>
              </a:spcBef>
              <a:defRPr sz="2800"/>
            </a:lvl3pPr>
            <a:lvl4pPr marL="1371600" indent="-342900">
              <a:spcBef>
                <a:spcPts val="3200"/>
              </a:spcBef>
              <a:defRPr sz="2800"/>
            </a:lvl4pPr>
            <a:lvl5pPr marL="1714500" indent="-342900">
              <a:spcBef>
                <a:spcPts val="32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xfrm>
            <a:off x="6328884" y="9296400"/>
            <a:ext cx="340259" cy="342900"/>
          </a:xfrm>
          <a:prstGeom prst="rect">
            <a:avLst/>
          </a:prstGeom>
        </p:spPr>
        <p:txBody>
          <a:bodyPr/>
          <a:lstStyle>
            <a:lvl1pPr>
              <a:defRPr>
                <a:latin typeface="Helvetica Light"/>
                <a:ea typeface="Helvetica Light"/>
                <a:cs typeface="Helvetica Light"/>
                <a:sym typeface="Helvetica Ligh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6680200" y="5029200"/>
            <a:ext cx="6054748" cy="4038600"/>
          </a:xfrm>
          <a:prstGeom prst="rect">
            <a:avLst/>
          </a:prstGeom>
        </p:spPr>
        <p:txBody>
          <a:bodyPr lIns="91439" tIns="45719" rIns="91439" bIns="45719" anchor="t">
            <a:noAutofit/>
          </a:bodyPr>
          <a:lstStyle/>
          <a:p>
            <a:pPr/>
          </a:p>
        </p:txBody>
      </p:sp>
      <p:sp>
        <p:nvSpPr>
          <p:cNvPr id="84" name="Image"/>
          <p:cNvSpPr/>
          <p:nvPr>
            <p:ph type="pic" sz="quarter" idx="14"/>
          </p:nvPr>
        </p:nvSpPr>
        <p:spPr>
          <a:xfrm>
            <a:off x="6502400" y="889000"/>
            <a:ext cx="5867400" cy="3911601"/>
          </a:xfrm>
          <a:prstGeom prst="rect">
            <a:avLst/>
          </a:prstGeom>
        </p:spPr>
        <p:txBody>
          <a:bodyPr lIns="91439" tIns="45719" rIns="91439" bIns="45719" anchor="t">
            <a:noAutofit/>
          </a:bodyPr>
          <a:lstStyle/>
          <a:p>
            <a:pPr/>
          </a:p>
        </p:txBody>
      </p:sp>
      <p:sp>
        <p:nvSpPr>
          <p:cNvPr id="85" name="Image"/>
          <p:cNvSpPr/>
          <p:nvPr>
            <p:ph type="pic" idx="15"/>
          </p:nvPr>
        </p:nvSpPr>
        <p:spPr>
          <a:xfrm>
            <a:off x="-2374900" y="889000"/>
            <a:ext cx="11982450" cy="7988300"/>
          </a:xfrm>
          <a:prstGeom prst="rect">
            <a:avLst/>
          </a:prstGeom>
        </p:spPr>
        <p:txBody>
          <a:bodyPr lIns="91439" tIns="45719" rIns="91439" bIns="45719" anchor="t">
            <a:noAutofit/>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461366"/>
          </a:xfrm>
          <a:prstGeom prst="rect">
            <a:avLst/>
          </a:prstGeom>
        </p:spPr>
        <p:txBody>
          <a:bodyPr anchor="t">
            <a:spAutoFit/>
          </a:bodyPr>
          <a:lstStyle>
            <a:lvl1pPr marL="0" indent="0" algn="ctr">
              <a:spcBef>
                <a:spcPts val="0"/>
              </a:spcBef>
              <a:buSzTx/>
              <a:buNone/>
              <a:defRPr i="1" sz="2400"/>
            </a:lvl1pPr>
          </a:lstStyle>
          <a:p>
            <a:pPr/>
            <a:r>
              <a:t>–Johnny Appleseed</a:t>
            </a:r>
          </a:p>
        </p:txBody>
      </p:sp>
      <p:sp>
        <p:nvSpPr>
          <p:cNvPr id="94" name="“Type a quote here.”"/>
          <p:cNvSpPr txBox="1"/>
          <p:nvPr>
            <p:ph type="body" sz="quarter" idx="14"/>
          </p:nvPr>
        </p:nvSpPr>
        <p:spPr>
          <a:xfrm>
            <a:off x="1270000" y="4267112"/>
            <a:ext cx="10464800" cy="609776"/>
          </a:xfrm>
          <a:prstGeom prst="rect">
            <a:avLst/>
          </a:prstGeom>
        </p:spPr>
        <p:txBody>
          <a:bodyPr>
            <a:spAutoFit/>
          </a:bodyPr>
          <a:lstStyle>
            <a:lvl1pPr marL="0" indent="0" algn="ctr">
              <a:spcBef>
                <a:spcPts val="0"/>
              </a:spcBef>
              <a:buSzTx/>
              <a:buNone/>
              <a:defRPr sz="3400">
                <a:latin typeface="+mn-lt"/>
                <a:ea typeface="+mn-ea"/>
                <a:cs typeface="+mn-cs"/>
                <a:sym typeface="Helvetica Neue Medium"/>
              </a:defRPr>
            </a:lvl1pPr>
          </a:lstStyle>
          <a:p>
            <a:pPr/>
            <a:r>
              <a:t>“Type a quote here.” </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949853" y="0"/>
            <a:ext cx="14904506" cy="9944100"/>
          </a:xfrm>
          <a:prstGeom prst="rect">
            <a:avLst/>
          </a:prstGeom>
        </p:spPr>
        <p:txBody>
          <a:bodyPr lIns="91439" tIns="45719" rIns="91439" bIns="45719" anchor="t">
            <a:noAutofit/>
          </a:bodyPr>
          <a:lstStyle/>
          <a:p>
            <a:pP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952500" y="254000"/>
            <a:ext cx="11099800" cy="215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328884" y="9296400"/>
            <a:ext cx="340259" cy="324306"/>
          </a:xfrm>
          <a:prstGeom prst="rect">
            <a:avLst/>
          </a:prstGeom>
          <a:ln w="12700">
            <a:miter lim="400000"/>
          </a:ln>
        </p:spPr>
        <p:txBody>
          <a:bodyPr wrap="none" lIns="50800" tIns="50800" rIns="50800" bIns="50800">
            <a:spAutoFit/>
          </a:bodyPr>
          <a:lstStyle>
            <a:lvl1pPr>
              <a:defRPr b="0" sz="16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1pPr>
      <a:lvl2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2pPr>
      <a:lvl3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3pPr>
      <a:lvl4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4pPr>
      <a:lvl5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5pPr>
      <a:lvl6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6pPr>
      <a:lvl7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7pPr>
      <a:lvl8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8pPr>
      <a:lvl9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000000"/>
          </a:solidFill>
          <a:uFillTx/>
          <a:latin typeface="+mn-lt"/>
          <a:ea typeface="+mn-ea"/>
          <a:cs typeface="+mn-cs"/>
          <a:sym typeface="Helvetica Neue Medium"/>
        </a:defRPr>
      </a:lvl9pPr>
    </p:titleStyle>
    <p:bodyStyle>
      <a:lvl1pPr marL="4445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1pPr>
      <a:lvl2pPr marL="8890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2pPr>
      <a:lvl3pPr marL="13335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3pPr>
      <a:lvl4pPr marL="17780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4pPr>
      <a:lvl5pPr marL="22225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5pPr>
      <a:lvl6pPr marL="26670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6pPr>
      <a:lvl7pPr marL="31115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7pPr>
      <a:lvl8pPr marL="35560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8pPr>
      <a:lvl9pPr marL="4000500" marR="0" indent="-444500" algn="l" defTabSz="584200" rtl="0" latinLnBrk="0">
        <a:lnSpc>
          <a:spcPct val="100000"/>
        </a:lnSpc>
        <a:spcBef>
          <a:spcPts val="4200"/>
        </a:spcBef>
        <a:spcAft>
          <a:spcPts val="0"/>
        </a:spcAft>
        <a:buClrTx/>
        <a:buSzPct val="145000"/>
        <a:buFontTx/>
        <a:buChar char="•"/>
        <a:tabLst/>
        <a:defRPr b="0" baseline="0" cap="none" i="0" spc="0" strike="noStrike" sz="3200" u="none">
          <a:solidFill>
            <a:srgbClr val="000000"/>
          </a:solidFill>
          <a:uFillTx/>
          <a:latin typeface="Helvetica Neue"/>
          <a:ea typeface="Helvetica Neue"/>
          <a:cs typeface="Helvetica Neue"/>
          <a:sym typeface="Helvetica Neue"/>
        </a:defRPr>
      </a:lvl9pPr>
    </p:bodyStyle>
    <p:otherStyle>
      <a:lvl1pPr marL="0" marR="0" indent="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1pPr>
      <a:lvl2pPr marL="0" marR="0" indent="2286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2pPr>
      <a:lvl3pPr marL="0" marR="0" indent="4572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3pPr>
      <a:lvl4pPr marL="0" marR="0" indent="6858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4pPr>
      <a:lvl5pPr marL="0" marR="0" indent="9144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5pPr>
      <a:lvl6pPr marL="0" marR="0" indent="11430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6pPr>
      <a:lvl7pPr marL="0" marR="0" indent="13716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7pPr>
      <a:lvl8pPr marL="0" marR="0" indent="16002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8pPr>
      <a:lvl9pPr marL="0" marR="0" indent="1828800" algn="ctr" defTabSz="584200" latinLnBrk="0">
        <a:lnSpc>
          <a:spcPct val="100000"/>
        </a:lnSpc>
        <a:spcBef>
          <a:spcPts val="0"/>
        </a:spcBef>
        <a:spcAft>
          <a:spcPts val="0"/>
        </a:spcAft>
        <a:buClrTx/>
        <a:buSzTx/>
        <a:buFontTx/>
        <a:buNone/>
        <a:tabLst/>
        <a:defRPr b="0" baseline="0" cap="none" i="0" spc="0" strike="noStrike" sz="1600" u="none">
          <a:solidFill>
            <a:schemeClr val="tx1"/>
          </a:solidFill>
          <a:uFillTx/>
          <a:latin typeface="+mn-lt"/>
          <a:ea typeface="+mn-ea"/>
          <a:cs typeface="+mn-cs"/>
          <a:sym typeface="Helvetica Neue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png"/><Relationship Id="rId3" Type="http://schemas.openxmlformats.org/officeDocument/2006/relationships/image" Target="../media/image6.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www.nicurriculum.org.uk/curriculum" TargetMode="External"/></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doi.org/10.1371/journal.pone.0134804" TargetMode="External"/><Relationship Id="rId3" Type="http://schemas.openxmlformats.org/officeDocument/2006/relationships/hyperlink" Target="https://gov.wales/sites/default/files/publications/2019-04/together-for-mental-health-summary.pdf"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Raising Awareness…"/>
          <p:cNvSpPr txBox="1"/>
          <p:nvPr/>
        </p:nvSpPr>
        <p:spPr>
          <a:xfrm>
            <a:off x="707246" y="3514822"/>
            <a:ext cx="11590308" cy="272395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p>
            <a:pPr algn="l" defTabSz="414781">
              <a:defRPr b="0" sz="6035">
                <a:latin typeface="Comic Sans MS"/>
                <a:ea typeface="Comic Sans MS"/>
                <a:cs typeface="Comic Sans MS"/>
                <a:sym typeface="Comic Sans MS"/>
              </a:defRPr>
            </a:pPr>
            <a:r>
              <a:t>Raising Awareness</a:t>
            </a:r>
          </a:p>
          <a:p>
            <a:pPr defTabSz="414781">
              <a:defRPr b="0" sz="6035">
                <a:latin typeface="Comic Sans MS"/>
                <a:ea typeface="Comic Sans MS"/>
                <a:cs typeface="Comic Sans MS"/>
                <a:sym typeface="Comic Sans MS"/>
              </a:defRPr>
            </a:pPr>
            <a:r>
              <a:t>Looking at Well-being and SEBD </a:t>
            </a:r>
          </a:p>
        </p:txBody>
      </p:sp>
      <p:pic>
        <p:nvPicPr>
          <p:cNvPr id="120" name="Image" descr="Image"/>
          <p:cNvPicPr>
            <a:picLocks noChangeAspect="1"/>
          </p:cNvPicPr>
          <p:nvPr/>
        </p:nvPicPr>
        <p:blipFill>
          <a:blip r:embed="rId2">
            <a:extLst/>
          </a:blip>
          <a:stretch>
            <a:fillRect/>
          </a:stretch>
        </p:blipFill>
        <p:spPr>
          <a:xfrm>
            <a:off x="201908" y="257039"/>
            <a:ext cx="4841953" cy="3703113"/>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 name="School Setting"/>
          <p:cNvSpPr txBox="1"/>
          <p:nvPr>
            <p:ph type="title"/>
          </p:nvPr>
        </p:nvSpPr>
        <p:spPr>
          <a:xfrm>
            <a:off x="952500" y="-508409"/>
            <a:ext cx="11099800" cy="2159001"/>
          </a:xfrm>
          <a:prstGeom prst="rect">
            <a:avLst/>
          </a:prstGeom>
        </p:spPr>
        <p:txBody>
          <a:bodyPr/>
          <a:lstStyle>
            <a:lvl1pPr>
              <a:defRPr>
                <a:latin typeface="Comic Sans MS"/>
                <a:ea typeface="Comic Sans MS"/>
                <a:cs typeface="Comic Sans MS"/>
                <a:sym typeface="Comic Sans MS"/>
              </a:defRPr>
            </a:lvl1pPr>
          </a:lstStyle>
          <a:p>
            <a:pPr/>
            <a:r>
              <a:t>School Setting</a:t>
            </a:r>
          </a:p>
        </p:txBody>
      </p:sp>
      <p:sp>
        <p:nvSpPr>
          <p:cNvPr id="123" name="35% of children identified with ALN.   (23% Wales Average)…"/>
          <p:cNvSpPr txBox="1"/>
          <p:nvPr>
            <p:ph type="body" idx="1"/>
          </p:nvPr>
        </p:nvSpPr>
        <p:spPr>
          <a:xfrm>
            <a:off x="520055" y="1757200"/>
            <a:ext cx="11509625" cy="6824124"/>
          </a:xfrm>
          <a:prstGeom prst="rect">
            <a:avLst/>
          </a:prstGeom>
        </p:spPr>
        <p:txBody>
          <a:bodyPr/>
          <a:lstStyle/>
          <a:p>
            <a:pPr marL="346709" indent="-346709" defTabSz="455675">
              <a:spcBef>
                <a:spcPts val="3200"/>
              </a:spcBef>
              <a:defRPr sz="2106">
                <a:latin typeface="Comic Sans MS"/>
                <a:ea typeface="Comic Sans MS"/>
                <a:cs typeface="Comic Sans MS"/>
                <a:sym typeface="Comic Sans MS"/>
              </a:defRPr>
            </a:pPr>
            <a:r>
              <a:t>35% of children identified with ALN.   (23% Wales Average)</a:t>
            </a:r>
          </a:p>
          <a:p>
            <a:pPr marL="346709" indent="-346709" defTabSz="455675">
              <a:spcBef>
                <a:spcPts val="3200"/>
              </a:spcBef>
              <a:defRPr sz="2106">
                <a:latin typeface="Comic Sans MS"/>
                <a:ea typeface="Comic Sans MS"/>
                <a:cs typeface="Comic Sans MS"/>
                <a:sym typeface="Comic Sans MS"/>
              </a:defRPr>
            </a:pPr>
            <a:r>
              <a:t>Particularly challenging behaviours shown by children in Key Stage 2 and are showing in children in Foundation Phase.</a:t>
            </a:r>
          </a:p>
          <a:p>
            <a:pPr marL="346709" indent="-346709" defTabSz="455675">
              <a:spcBef>
                <a:spcPts val="3200"/>
              </a:spcBef>
              <a:defRPr sz="2106">
                <a:latin typeface="Comic Sans MS"/>
                <a:ea typeface="Comic Sans MS"/>
                <a:cs typeface="Comic Sans MS"/>
                <a:sym typeface="Comic Sans MS"/>
              </a:defRPr>
            </a:pPr>
            <a:r>
              <a:t>Team Teach Training Needed and a PHP Incident Book Created.</a:t>
            </a:r>
          </a:p>
          <a:p>
            <a:pPr marL="346709" indent="-346709" defTabSz="455675">
              <a:spcBef>
                <a:spcPts val="3200"/>
              </a:spcBef>
              <a:defRPr sz="2106">
                <a:latin typeface="Comic Sans MS"/>
                <a:ea typeface="Comic Sans MS"/>
                <a:cs typeface="Comic Sans MS"/>
                <a:sym typeface="Comic Sans MS"/>
              </a:defRPr>
            </a:pPr>
            <a:r>
              <a:t>Children displaying Social and Emotional Difficulties that is hindering their learning and the learning of others.</a:t>
            </a:r>
          </a:p>
          <a:p>
            <a:pPr marL="346709" indent="-346709" defTabSz="455675">
              <a:spcBef>
                <a:spcPts val="3200"/>
              </a:spcBef>
              <a:defRPr sz="2106">
                <a:latin typeface="Comic Sans MS"/>
                <a:ea typeface="Comic Sans MS"/>
                <a:cs typeface="Comic Sans MS"/>
                <a:sym typeface="Comic Sans MS"/>
              </a:defRPr>
            </a:pPr>
            <a:r>
              <a:t>Very challenging child in Year 6 last year and also a challenging Year 4 class.</a:t>
            </a:r>
          </a:p>
          <a:p>
            <a:pPr marL="346709" indent="-346709" defTabSz="455675">
              <a:spcBef>
                <a:spcPts val="3200"/>
              </a:spcBef>
              <a:defRPr sz="2106">
                <a:latin typeface="Comic Sans MS"/>
                <a:ea typeface="Comic Sans MS"/>
                <a:cs typeface="Comic Sans MS"/>
                <a:sym typeface="Comic Sans MS"/>
              </a:defRPr>
            </a:pPr>
            <a:r>
              <a:t>School exclusion for two days for one child in Year 4. </a:t>
            </a:r>
          </a:p>
          <a:p>
            <a:pPr marL="346709" indent="-346709" defTabSz="455675">
              <a:spcBef>
                <a:spcPts val="3200"/>
              </a:spcBef>
              <a:defRPr sz="2106">
                <a:latin typeface="Comic Sans MS"/>
                <a:ea typeface="Comic Sans MS"/>
                <a:cs typeface="Comic Sans MS"/>
                <a:sym typeface="Comic Sans MS"/>
              </a:defRPr>
            </a:pPr>
            <a:r>
              <a:t>Child in Reception on a reduced timetable/Multiagency working to support. </a:t>
            </a:r>
          </a:p>
          <a:p>
            <a:pPr marL="346709" indent="-346709" defTabSz="455675">
              <a:spcBef>
                <a:spcPts val="3200"/>
              </a:spcBef>
              <a:defRPr sz="2106">
                <a:latin typeface="Comic Sans MS"/>
                <a:ea typeface="Comic Sans MS"/>
                <a:cs typeface="Comic Sans MS"/>
                <a:sym typeface="Comic Sans MS"/>
              </a:defRPr>
            </a:pPr>
            <a:r>
              <a:t>Headteacher is keen to put well-being at the heart of our planning.</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5" name="10th year teaching with experience from afternoon nursery to Year 2.…"/>
          <p:cNvSpPr txBox="1"/>
          <p:nvPr>
            <p:ph type="body" idx="1"/>
          </p:nvPr>
        </p:nvSpPr>
        <p:spPr>
          <a:xfrm>
            <a:off x="582048" y="1168123"/>
            <a:ext cx="11663780" cy="6660380"/>
          </a:xfrm>
          <a:prstGeom prst="rect">
            <a:avLst/>
          </a:prstGeom>
        </p:spPr>
        <p:txBody>
          <a:bodyPr/>
          <a:lstStyle/>
          <a:p>
            <a:pPr>
              <a:defRPr sz="2700">
                <a:latin typeface="Comic Sans MS"/>
                <a:ea typeface="Comic Sans MS"/>
                <a:cs typeface="Comic Sans MS"/>
                <a:sym typeface="Comic Sans MS"/>
              </a:defRPr>
            </a:pPr>
            <a:r>
              <a:t>10th year teaching with experience from afternoon nursery to Year 2. </a:t>
            </a:r>
          </a:p>
          <a:p>
            <a:pPr>
              <a:defRPr sz="2700">
                <a:latin typeface="Comic Sans MS"/>
                <a:ea typeface="Comic Sans MS"/>
                <a:cs typeface="Comic Sans MS"/>
                <a:sym typeface="Comic Sans MS"/>
              </a:defRPr>
            </a:pPr>
            <a:r>
              <a:t>2nd Year as ALNCo in a mainstream school of 220.</a:t>
            </a:r>
          </a:p>
          <a:p>
            <a:pPr>
              <a:defRPr sz="2700">
                <a:latin typeface="Comic Sans MS"/>
                <a:ea typeface="Comic Sans MS"/>
                <a:cs typeface="Comic Sans MS"/>
                <a:sym typeface="Comic Sans MS"/>
              </a:defRPr>
            </a:pPr>
            <a:r>
              <a:t>Currently teaching in a Reception class of 29 children. I have regular ALN Management Time per week.</a:t>
            </a:r>
          </a:p>
        </p:txBody>
      </p:sp>
      <p:sp>
        <p:nvSpPr>
          <p:cNvPr id="126" name="What is my role?"/>
          <p:cNvSpPr txBox="1"/>
          <p:nvPr/>
        </p:nvSpPr>
        <p:spPr>
          <a:xfrm>
            <a:off x="2425402" y="226895"/>
            <a:ext cx="8153996" cy="1511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8000">
                <a:latin typeface="Comic Sans MS"/>
                <a:ea typeface="Comic Sans MS"/>
                <a:cs typeface="Comic Sans MS"/>
                <a:sym typeface="Comic Sans MS"/>
              </a:defRPr>
            </a:lvl1pPr>
          </a:lstStyle>
          <a:p>
            <a:pPr/>
            <a:r>
              <a:t>What is my role?</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8" name="Image" descr="Image"/>
          <p:cNvPicPr>
            <a:picLocks noChangeAspect="1"/>
          </p:cNvPicPr>
          <p:nvPr/>
        </p:nvPicPr>
        <p:blipFill>
          <a:blip r:embed="rId2">
            <a:extLst/>
          </a:blip>
          <a:stretch>
            <a:fillRect/>
          </a:stretch>
        </p:blipFill>
        <p:spPr>
          <a:xfrm>
            <a:off x="1179235" y="454166"/>
            <a:ext cx="10646330" cy="6497987"/>
          </a:xfrm>
          <a:prstGeom prst="rect">
            <a:avLst/>
          </a:prstGeom>
          <a:ln w="12700">
            <a:miter lim="400000"/>
          </a:ln>
        </p:spPr>
      </p:pic>
      <p:sp>
        <p:nvSpPr>
          <p:cNvPr id="129" name="Rose and Rowlands (2010) explain the importance of well-being being included in policy and legislation.…"/>
          <p:cNvSpPr txBox="1"/>
          <p:nvPr>
            <p:ph type="body" sz="quarter" idx="1"/>
          </p:nvPr>
        </p:nvSpPr>
        <p:spPr>
          <a:xfrm>
            <a:off x="952500" y="6762742"/>
            <a:ext cx="10379446" cy="2114559"/>
          </a:xfrm>
          <a:prstGeom prst="rect">
            <a:avLst/>
          </a:prstGeom>
        </p:spPr>
        <p:txBody>
          <a:bodyPr/>
          <a:lstStyle/>
          <a:p>
            <a:pPr marL="364489" indent="-364489" defTabSz="479044">
              <a:spcBef>
                <a:spcPts val="3400"/>
              </a:spcBef>
              <a:defRPr sz="2214">
                <a:latin typeface="Comic Sans MS"/>
                <a:ea typeface="Comic Sans MS"/>
                <a:cs typeface="Comic Sans MS"/>
                <a:sym typeface="Comic Sans MS"/>
              </a:defRPr>
            </a:pPr>
            <a:r>
              <a:t>Rose and Rowlands (2010) explain the importance of well-being being included in policy and legislation.</a:t>
            </a:r>
          </a:p>
          <a:p>
            <a:pPr marL="364489" indent="-364489" defTabSz="479044">
              <a:spcBef>
                <a:spcPts val="3400"/>
              </a:spcBef>
              <a:defRPr sz="2214">
                <a:latin typeface="Comic Sans MS"/>
                <a:ea typeface="Comic Sans MS"/>
                <a:cs typeface="Comic Sans MS"/>
                <a:sym typeface="Comic Sans MS"/>
              </a:defRPr>
            </a:pPr>
            <a:r>
              <a:t>Exciting to see that Health and Well-being has been given the same priority as other areas of learning.</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1" name="What do we know about  mental health and mental illness in Wales?"/>
          <p:cNvSpPr txBox="1"/>
          <p:nvPr>
            <p:ph type="title"/>
          </p:nvPr>
        </p:nvSpPr>
        <p:spPr>
          <a:prstGeom prst="rect">
            <a:avLst/>
          </a:prstGeom>
        </p:spPr>
        <p:txBody>
          <a:bodyPr/>
          <a:lstStyle>
            <a:lvl1pPr defTabSz="385572">
              <a:defRPr sz="5280">
                <a:latin typeface="Comic Sans MS"/>
                <a:ea typeface="Comic Sans MS"/>
                <a:cs typeface="Comic Sans MS"/>
                <a:sym typeface="Comic Sans MS"/>
              </a:defRPr>
            </a:lvl1pPr>
          </a:lstStyle>
          <a:p>
            <a:pPr/>
            <a:r>
              <a:t>What do we know about  mental health and mental illness in Wales?</a:t>
            </a:r>
          </a:p>
        </p:txBody>
      </p:sp>
      <p:sp>
        <p:nvSpPr>
          <p:cNvPr id="132" name="Together for Mental Health:A Strategy for Mental Health and Wellbeing in Wales 2012 states that:-…"/>
          <p:cNvSpPr txBox="1"/>
          <p:nvPr>
            <p:ph type="body" idx="1"/>
          </p:nvPr>
        </p:nvSpPr>
        <p:spPr>
          <a:xfrm>
            <a:off x="718530" y="2395825"/>
            <a:ext cx="11099801" cy="6286501"/>
          </a:xfrm>
          <a:prstGeom prst="rect">
            <a:avLst/>
          </a:prstGeom>
        </p:spPr>
        <p:txBody>
          <a:bodyPr/>
          <a:lstStyle/>
          <a:p>
            <a:pPr>
              <a:defRPr sz="2700">
                <a:latin typeface="Comic Sans MS"/>
                <a:ea typeface="Comic Sans MS"/>
                <a:cs typeface="Comic Sans MS"/>
                <a:sym typeface="Comic Sans MS"/>
              </a:defRPr>
            </a:pPr>
            <a:r>
              <a:t>Together for Mental Health:A Strategy for Mental Health and Wellbeing in Wales 2012 states that:-</a:t>
            </a:r>
          </a:p>
          <a:p>
            <a:pPr>
              <a:defRPr sz="2700">
                <a:latin typeface="Comic Sans MS"/>
                <a:ea typeface="Comic Sans MS"/>
                <a:cs typeface="Comic Sans MS"/>
                <a:sym typeface="Comic Sans MS"/>
              </a:defRPr>
            </a:pPr>
            <a:r>
              <a:t>1 in 10 children between the ages of 5 and 16 has a mental health problem and many more have behavioural issues.</a:t>
            </a:r>
          </a:p>
          <a:p>
            <a:pPr>
              <a:defRPr sz="2700">
                <a:latin typeface="Comic Sans MS"/>
                <a:ea typeface="Comic Sans MS"/>
                <a:cs typeface="Comic Sans MS"/>
                <a:sym typeface="Comic Sans MS"/>
              </a:defRPr>
            </a:pPr>
            <a:r>
              <a:t>Approximately 50% of people who go on to have serious mental health problems will have symptoms by the time they are 14 and many at a much younger age.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Implementation of a new Emotional Literacy Support Assistant (ELSA)"/>
          <p:cNvSpPr txBox="1"/>
          <p:nvPr>
            <p:ph type="ctrTitle"/>
          </p:nvPr>
        </p:nvSpPr>
        <p:spPr>
          <a:xfrm>
            <a:off x="1270000" y="3136900"/>
            <a:ext cx="10464800" cy="3302000"/>
          </a:xfrm>
          <a:prstGeom prst="rect">
            <a:avLst/>
          </a:prstGeom>
        </p:spPr>
        <p:txBody>
          <a:bodyPr/>
          <a:lstStyle>
            <a:lvl1pPr defTabSz="408940">
              <a:defRPr sz="5950">
                <a:latin typeface="Comic Sans MS"/>
                <a:ea typeface="Comic Sans MS"/>
                <a:cs typeface="Comic Sans MS"/>
                <a:sym typeface="Comic Sans MS"/>
              </a:defRPr>
            </a:lvl1pPr>
          </a:lstStyle>
          <a:p>
            <a:pPr/>
            <a:r>
              <a:t>Implementation of a new Emotional Literacy Support Assistant (ELSA)</a:t>
            </a:r>
          </a:p>
        </p:txBody>
      </p:sp>
      <p:pic>
        <p:nvPicPr>
          <p:cNvPr id="135" name="unknown.png" descr="unknown.png"/>
          <p:cNvPicPr>
            <a:picLocks noChangeAspect="1"/>
          </p:cNvPicPr>
          <p:nvPr/>
        </p:nvPicPr>
        <p:blipFill>
          <a:blip r:embed="rId2">
            <a:extLst/>
          </a:blip>
          <a:stretch>
            <a:fillRect/>
          </a:stretch>
        </p:blipFill>
        <p:spPr>
          <a:xfrm>
            <a:off x="582158" y="218621"/>
            <a:ext cx="4718391" cy="2730849"/>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ELSA Programme"/>
          <p:cNvSpPr txBox="1"/>
          <p:nvPr>
            <p:ph type="ctrTitle"/>
          </p:nvPr>
        </p:nvSpPr>
        <p:spPr>
          <a:xfrm>
            <a:off x="1057728" y="563675"/>
            <a:ext cx="10464801" cy="1272156"/>
          </a:xfrm>
          <a:prstGeom prst="rect">
            <a:avLst/>
          </a:prstGeom>
        </p:spPr>
        <p:txBody>
          <a:bodyPr/>
          <a:lstStyle/>
          <a:p>
            <a:pPr defTabSz="484886">
              <a:defRPr sz="6640">
                <a:latin typeface="Comic Sans MS"/>
                <a:ea typeface="Comic Sans MS"/>
                <a:cs typeface="Comic Sans MS"/>
                <a:sym typeface="Comic Sans MS"/>
              </a:defRPr>
            </a:pPr>
            <a:r>
              <a:t>ELSA </a:t>
            </a:r>
            <a:r>
              <a:rPr sz="6308"/>
              <a:t>Programme</a:t>
            </a:r>
            <a:r>
              <a:t> </a:t>
            </a:r>
          </a:p>
        </p:txBody>
      </p:sp>
      <p:sp>
        <p:nvSpPr>
          <p:cNvPr id="138" name="Initially developed within Southampton Educational Psychology Service (Weare &amp; Gray, 2003)…"/>
          <p:cNvSpPr txBox="1"/>
          <p:nvPr>
            <p:ph type="subTitle" idx="1"/>
          </p:nvPr>
        </p:nvSpPr>
        <p:spPr>
          <a:xfrm>
            <a:off x="263680" y="2195154"/>
            <a:ext cx="12477440" cy="5363292"/>
          </a:xfrm>
          <a:prstGeom prst="rect">
            <a:avLst/>
          </a:prstGeom>
        </p:spPr>
        <p:txBody>
          <a:bodyPr/>
          <a:lstStyle/>
          <a:p>
            <a:pPr algn="l">
              <a:defRPr sz="2700">
                <a:latin typeface="Comic Sans MS"/>
                <a:ea typeface="Comic Sans MS"/>
                <a:cs typeface="Comic Sans MS"/>
                <a:sym typeface="Comic Sans MS"/>
              </a:defRPr>
            </a:pPr>
            <a:r>
              <a:t>Initially developed within Southampton Educational Psychology Service (Weare &amp; Gray, 2003) </a:t>
            </a:r>
          </a:p>
          <a:p>
            <a:pPr algn="l">
              <a:defRPr sz="2700">
                <a:latin typeface="Comic Sans MS"/>
                <a:ea typeface="Comic Sans MS"/>
                <a:cs typeface="Comic Sans MS"/>
                <a:sym typeface="Comic Sans MS"/>
              </a:defRPr>
            </a:pPr>
            <a:r>
              <a:t>Following positive outcome in one area of Hampshire the initiative was rolled out throughout the UK. (Burton et al, 2009)</a:t>
            </a:r>
          </a:p>
          <a:p>
            <a:pPr algn="l">
              <a:defRPr sz="2700">
                <a:latin typeface="Comic Sans MS"/>
                <a:ea typeface="Comic Sans MS"/>
                <a:cs typeface="Comic Sans MS"/>
                <a:sym typeface="Comic Sans MS"/>
              </a:defRPr>
            </a:pPr>
          </a:p>
          <a:p>
            <a:pPr algn="l">
              <a:defRPr sz="2700">
                <a:latin typeface="Comic Sans MS"/>
                <a:ea typeface="Comic Sans MS"/>
                <a:cs typeface="Comic Sans MS"/>
                <a:sym typeface="Comic Sans MS"/>
              </a:defRPr>
            </a:pPr>
            <a:r>
              <a:t>Our Local Education Authority (LEA) has rolled out the ELSA Programme and has invested heavily with support from EP and training and supervision sessions.</a:t>
            </a:r>
          </a:p>
          <a:p>
            <a:pPr algn="l">
              <a:defRPr sz="2700">
                <a:latin typeface="Comic Sans MS"/>
                <a:ea typeface="Comic Sans MS"/>
                <a:cs typeface="Comic Sans MS"/>
                <a:sym typeface="Comic Sans MS"/>
              </a:defRPr>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Newly trained ELSA Support Assistant- Sept 2018-May 2019.…"/>
          <p:cNvSpPr txBox="1"/>
          <p:nvPr>
            <p:ph type="body" idx="1"/>
          </p:nvPr>
        </p:nvSpPr>
        <p:spPr>
          <a:xfrm>
            <a:off x="925966" y="2401724"/>
            <a:ext cx="11502579" cy="5785694"/>
          </a:xfrm>
          <a:prstGeom prst="rect">
            <a:avLst/>
          </a:prstGeom>
        </p:spPr>
        <p:txBody>
          <a:bodyPr/>
          <a:lstStyle/>
          <a:p>
            <a:pPr>
              <a:defRPr sz="2700">
                <a:latin typeface="Comic Sans MS"/>
                <a:ea typeface="Comic Sans MS"/>
                <a:cs typeface="Comic Sans MS"/>
                <a:sym typeface="Comic Sans MS"/>
              </a:defRPr>
            </a:pPr>
            <a:r>
              <a:t>Newly trained ELSA Support Assistant- Sept 2018-May 2019.</a:t>
            </a:r>
          </a:p>
          <a:p>
            <a:pPr>
              <a:defRPr sz="2700">
                <a:latin typeface="Comic Sans MS"/>
                <a:ea typeface="Comic Sans MS"/>
                <a:cs typeface="Comic Sans MS"/>
                <a:sym typeface="Comic Sans MS"/>
              </a:defRPr>
            </a:pPr>
            <a:r>
              <a:t>Limited ELSA meetings.</a:t>
            </a:r>
          </a:p>
          <a:p>
            <a:pPr>
              <a:defRPr sz="2700">
                <a:latin typeface="Comic Sans MS"/>
                <a:ea typeface="Comic Sans MS"/>
                <a:cs typeface="Comic Sans MS"/>
                <a:sym typeface="Comic Sans MS"/>
              </a:defRPr>
            </a:pPr>
            <a:r>
              <a:t>Sadly, ELSA Support Assistant was not in school setting due to illness.</a:t>
            </a:r>
          </a:p>
          <a:p>
            <a:pPr>
              <a:defRPr sz="2700">
                <a:latin typeface="Comic Sans MS"/>
                <a:ea typeface="Comic Sans MS"/>
                <a:cs typeface="Comic Sans MS"/>
                <a:sym typeface="Comic Sans MS"/>
              </a:defRPr>
            </a:pPr>
            <a:r>
              <a:t>New ELSA Support Assistant Identified for next academic year.</a:t>
            </a:r>
          </a:p>
        </p:txBody>
      </p:sp>
      <p:sp>
        <p:nvSpPr>
          <p:cNvPr id="141" name="Academic Year 2018/19"/>
          <p:cNvSpPr txBox="1"/>
          <p:nvPr>
            <p:ph type="title"/>
          </p:nvPr>
        </p:nvSpPr>
        <p:spPr>
          <a:prstGeom prst="rect">
            <a:avLst/>
          </a:prstGeom>
        </p:spPr>
        <p:txBody>
          <a:bodyPr/>
          <a:lstStyle>
            <a:lvl1pPr defTabSz="566674">
              <a:defRPr sz="7760">
                <a:latin typeface="Comic Sans MS"/>
                <a:ea typeface="Comic Sans MS"/>
                <a:cs typeface="Comic Sans MS"/>
                <a:sym typeface="Comic Sans MS"/>
              </a:defRPr>
            </a:lvl1pPr>
          </a:lstStyle>
          <a:p>
            <a:pPr/>
            <a:r>
              <a:t>Academic Year 2018/19</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 name="ELSA Support Assistant Trained and to attend all supervision sessions.…"/>
          <p:cNvSpPr txBox="1"/>
          <p:nvPr>
            <p:ph type="body" idx="1"/>
          </p:nvPr>
        </p:nvSpPr>
        <p:spPr>
          <a:xfrm>
            <a:off x="952500" y="2169269"/>
            <a:ext cx="11099800" cy="5415062"/>
          </a:xfrm>
          <a:prstGeom prst="rect">
            <a:avLst/>
          </a:prstGeom>
        </p:spPr>
        <p:txBody>
          <a:bodyPr/>
          <a:lstStyle/>
          <a:p>
            <a:pPr>
              <a:defRPr>
                <a:latin typeface="Comic Sans MS"/>
                <a:ea typeface="Comic Sans MS"/>
                <a:cs typeface="Comic Sans MS"/>
                <a:sym typeface="Comic Sans MS"/>
              </a:defRPr>
            </a:pPr>
            <a:r>
              <a:t>ELSA Support Assistant Trained and to attend all supervision sessions.</a:t>
            </a:r>
          </a:p>
          <a:p>
            <a:pPr>
              <a:defRPr>
                <a:latin typeface="Comic Sans MS"/>
                <a:ea typeface="Comic Sans MS"/>
                <a:cs typeface="Comic Sans MS"/>
                <a:sym typeface="Comic Sans MS"/>
              </a:defRPr>
            </a:pPr>
            <a:r>
              <a:t>ALNCo attended Management Meeting with EP and new ELSAs for the Local Educational Authority. </a:t>
            </a:r>
          </a:p>
          <a:p>
            <a:pPr>
              <a:defRPr>
                <a:latin typeface="Comic Sans MS"/>
                <a:ea typeface="Comic Sans MS"/>
                <a:cs typeface="Comic Sans MS"/>
                <a:sym typeface="Comic Sans MS"/>
              </a:defRPr>
            </a:pPr>
            <a:r>
              <a:t>Ensured sprint meetings to solve problems and provide ELSA with a time each week to be able to communicate with ALNCO/SMT.</a:t>
            </a:r>
          </a:p>
        </p:txBody>
      </p:sp>
      <p:sp>
        <p:nvSpPr>
          <p:cNvPr id="144" name="Academic Year 2019/20"/>
          <p:cNvSpPr txBox="1"/>
          <p:nvPr>
            <p:ph type="title"/>
          </p:nvPr>
        </p:nvSpPr>
        <p:spPr>
          <a:prstGeom prst="rect">
            <a:avLst/>
          </a:prstGeom>
        </p:spPr>
        <p:txBody>
          <a:bodyPr/>
          <a:lstStyle>
            <a:lvl1pPr defTabSz="560831">
              <a:defRPr sz="7679">
                <a:latin typeface="Comic Sans MS"/>
                <a:ea typeface="Comic Sans MS"/>
                <a:cs typeface="Comic Sans MS"/>
                <a:sym typeface="Comic Sans MS"/>
              </a:defRPr>
            </a:lvl1pPr>
          </a:lstStyle>
          <a:p>
            <a:pPr/>
            <a:r>
              <a:t>Academic Year 2019/20</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6" name="What needs to be changed/developed in the setting?"/>
          <p:cNvSpPr txBox="1"/>
          <p:nvPr>
            <p:ph type="title"/>
          </p:nvPr>
        </p:nvSpPr>
        <p:spPr>
          <a:prstGeom prst="rect">
            <a:avLst/>
          </a:prstGeom>
        </p:spPr>
        <p:txBody>
          <a:bodyPr/>
          <a:lstStyle>
            <a:lvl1pPr defTabSz="426466">
              <a:defRPr sz="5840">
                <a:latin typeface="Comic Sans MS"/>
                <a:ea typeface="Comic Sans MS"/>
                <a:cs typeface="Comic Sans MS"/>
                <a:sym typeface="Comic Sans MS"/>
              </a:defRPr>
            </a:lvl1pPr>
          </a:lstStyle>
          <a:p>
            <a:pPr/>
            <a:r>
              <a:t>What needs to be changed/developed in the setting?</a:t>
            </a:r>
          </a:p>
        </p:txBody>
      </p:sp>
      <p:sp>
        <p:nvSpPr>
          <p:cNvPr id="147" name="From attending the Supervision training with the LEA I realised that many things need to be changed.…"/>
          <p:cNvSpPr txBox="1"/>
          <p:nvPr>
            <p:ph type="body" idx="1"/>
          </p:nvPr>
        </p:nvSpPr>
        <p:spPr>
          <a:xfrm>
            <a:off x="952500" y="2384188"/>
            <a:ext cx="11099800" cy="6286501"/>
          </a:xfrm>
          <a:prstGeom prst="rect">
            <a:avLst/>
          </a:prstGeom>
        </p:spPr>
        <p:txBody>
          <a:bodyPr/>
          <a:lstStyle/>
          <a:p>
            <a:pPr>
              <a:defRPr>
                <a:latin typeface="Comic Sans MS"/>
                <a:ea typeface="Comic Sans MS"/>
                <a:cs typeface="Comic Sans MS"/>
                <a:sym typeface="Comic Sans MS"/>
              </a:defRPr>
            </a:pPr>
            <a:r>
              <a:t> From attending the Supervision training with the LEA I realised that many things need to be changed. </a:t>
            </a:r>
          </a:p>
          <a:p>
            <a:pPr>
              <a:defRPr>
                <a:latin typeface="Comic Sans MS"/>
                <a:ea typeface="Comic Sans MS"/>
                <a:cs typeface="Comic Sans MS"/>
                <a:sym typeface="Comic Sans MS"/>
              </a:defRPr>
            </a:pPr>
            <a:r>
              <a:t>Raise awareness of ELSA in our school.</a:t>
            </a:r>
          </a:p>
          <a:p>
            <a:pPr>
              <a:defRPr>
                <a:latin typeface="Comic Sans MS"/>
                <a:ea typeface="Comic Sans MS"/>
                <a:cs typeface="Comic Sans MS"/>
                <a:sym typeface="Comic Sans MS"/>
              </a:defRPr>
            </a:pPr>
            <a:r>
              <a:t>Creation an ELSA pathway.</a:t>
            </a:r>
          </a:p>
          <a:p>
            <a:pPr>
              <a:defRPr>
                <a:latin typeface="Comic Sans MS"/>
                <a:ea typeface="Comic Sans MS"/>
                <a:cs typeface="Comic Sans MS"/>
                <a:sym typeface="Comic Sans MS"/>
              </a:defRPr>
            </a:pPr>
            <a:r>
              <a:t>Greater Collaborative Working with professionals and parents.</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Supervision Session"/>
          <p:cNvSpPr txBox="1"/>
          <p:nvPr>
            <p:ph type="title"/>
          </p:nvPr>
        </p:nvSpPr>
        <p:spPr>
          <a:prstGeom prst="rect">
            <a:avLst/>
          </a:prstGeom>
        </p:spPr>
        <p:txBody>
          <a:bodyPr/>
          <a:lstStyle>
            <a:lvl1pPr>
              <a:defRPr>
                <a:latin typeface="Comic Sans MS"/>
                <a:ea typeface="Comic Sans MS"/>
                <a:cs typeface="Comic Sans MS"/>
                <a:sym typeface="Comic Sans MS"/>
              </a:defRPr>
            </a:lvl1pPr>
          </a:lstStyle>
          <a:p>
            <a:pPr/>
            <a:r>
              <a:t>Supervision Session</a:t>
            </a:r>
          </a:p>
        </p:txBody>
      </p:sp>
      <p:sp>
        <p:nvSpPr>
          <p:cNvPr id="150" name="It became clear to me the importance of attending Supervision Sessions for our new ELSA.…"/>
          <p:cNvSpPr txBox="1"/>
          <p:nvPr>
            <p:ph type="body" idx="1"/>
          </p:nvPr>
        </p:nvSpPr>
        <p:spPr>
          <a:xfrm>
            <a:off x="952500" y="2166257"/>
            <a:ext cx="11099800" cy="6286501"/>
          </a:xfrm>
          <a:prstGeom prst="rect">
            <a:avLst/>
          </a:prstGeom>
        </p:spPr>
        <p:txBody>
          <a:bodyPr/>
          <a:lstStyle/>
          <a:p>
            <a:pPr>
              <a:defRPr>
                <a:latin typeface="Comic Sans MS"/>
                <a:ea typeface="Comic Sans MS"/>
                <a:cs typeface="Comic Sans MS"/>
                <a:sym typeface="Comic Sans MS"/>
              </a:defRPr>
            </a:pPr>
            <a:r>
              <a:t>It became clear to me the importance of attending Supervision Sessions for our new ELSA. </a:t>
            </a:r>
          </a:p>
          <a:p>
            <a:pPr>
              <a:defRPr>
                <a:latin typeface="Comic Sans MS"/>
                <a:ea typeface="Comic Sans MS"/>
                <a:cs typeface="Comic Sans MS"/>
                <a:sym typeface="Comic Sans MS"/>
              </a:defRPr>
            </a:pPr>
            <a:r>
              <a:t>Signed a ELSA contract to support new ELSA.</a:t>
            </a:r>
          </a:p>
          <a:p>
            <a:pPr>
              <a:defRPr>
                <a:latin typeface="Comic Sans MS"/>
                <a:ea typeface="Comic Sans MS"/>
                <a:cs typeface="Comic Sans MS"/>
                <a:sym typeface="Comic Sans MS"/>
              </a:defRPr>
            </a:pPr>
            <a:r>
              <a:t>As a result of attending the session. I realised that the resources given needed to be personalised to our school and updated. </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Ensure that children identified via My Concerns, during Adds and informal discussions are placed on the Well-being Register.…"/>
          <p:cNvSpPr txBox="1"/>
          <p:nvPr>
            <p:ph type="body" idx="1"/>
          </p:nvPr>
        </p:nvSpPr>
        <p:spPr>
          <a:xfrm>
            <a:off x="474889" y="1733550"/>
            <a:ext cx="12492521" cy="7829822"/>
          </a:xfrm>
          <a:prstGeom prst="rect">
            <a:avLst/>
          </a:prstGeom>
        </p:spPr>
        <p:txBody>
          <a:bodyPr/>
          <a:lstStyle/>
          <a:p>
            <a:pPr marL="355600" indent="-355600" defTabSz="467359">
              <a:spcBef>
                <a:spcPts val="3300"/>
              </a:spcBef>
              <a:defRPr sz="2560">
                <a:latin typeface="Comic Sans MS"/>
                <a:ea typeface="Comic Sans MS"/>
                <a:cs typeface="Comic Sans MS"/>
                <a:sym typeface="Comic Sans MS"/>
              </a:defRPr>
            </a:pPr>
            <a:r>
              <a:t>Ensure that children identified via My Concerns, during Adds and informal discussions are placed on the Well-being Register.</a:t>
            </a:r>
          </a:p>
          <a:p>
            <a:pPr marL="355600" indent="-355600" defTabSz="467359">
              <a:spcBef>
                <a:spcPts val="3300"/>
              </a:spcBef>
              <a:defRPr sz="2560">
                <a:latin typeface="Comic Sans MS"/>
                <a:ea typeface="Comic Sans MS"/>
                <a:cs typeface="Comic Sans MS"/>
                <a:sym typeface="Comic Sans MS"/>
              </a:defRPr>
            </a:pPr>
            <a:r>
              <a:t>Discuss with class teacher the ELSA Pathway and await for all documentation to be completed. </a:t>
            </a:r>
          </a:p>
          <a:p>
            <a:pPr marL="355600" indent="-355600" defTabSz="467359">
              <a:spcBef>
                <a:spcPts val="3300"/>
              </a:spcBef>
              <a:defRPr sz="2560">
                <a:latin typeface="Comic Sans MS"/>
                <a:ea typeface="Comic Sans MS"/>
                <a:cs typeface="Comic Sans MS"/>
                <a:sym typeface="Comic Sans MS"/>
              </a:defRPr>
            </a:pPr>
            <a:r>
              <a:t>I will also update the school website to include the ELSA Parents Leaflet and Letter. Wilding &amp; Claridge (2016) research in Wales has highlighted many ways to improve the ELSA programme. Such recommendations to improve ELSA:- </a:t>
            </a:r>
          </a:p>
          <a:p>
            <a:pPr marL="355600" indent="-355600" defTabSz="467359">
              <a:spcBef>
                <a:spcPts val="3300"/>
              </a:spcBef>
              <a:defRPr sz="2560">
                <a:latin typeface="Comic Sans MS"/>
                <a:ea typeface="Comic Sans MS"/>
                <a:cs typeface="Comic Sans MS"/>
                <a:sym typeface="Comic Sans MS"/>
              </a:defRPr>
            </a:pPr>
            <a:r>
              <a:t>Parents may benefit from information regarding the wider context.</a:t>
            </a:r>
          </a:p>
          <a:p>
            <a:pPr marL="355600" indent="-355600" defTabSz="467359">
              <a:spcBef>
                <a:spcPts val="3300"/>
              </a:spcBef>
              <a:defRPr sz="2560">
                <a:latin typeface="Comic Sans MS"/>
                <a:ea typeface="Comic Sans MS"/>
                <a:cs typeface="Comic Sans MS"/>
                <a:sym typeface="Comic Sans MS"/>
              </a:defRPr>
            </a:pPr>
            <a:r>
              <a:t>Emphasise the importance of working together and to foster greater consistency between home and school. An initial meeting may be useful. Burton et al (2009) also stresses the importance of building capacity at school and in the home context. </a:t>
            </a:r>
          </a:p>
        </p:txBody>
      </p:sp>
      <p:sp>
        <p:nvSpPr>
          <p:cNvPr id="153" name="Awareness Raising"/>
          <p:cNvSpPr txBox="1"/>
          <p:nvPr>
            <p:ph type="title"/>
          </p:nvPr>
        </p:nvSpPr>
        <p:spPr>
          <a:xfrm>
            <a:off x="952500" y="-244485"/>
            <a:ext cx="11099800" cy="2159001"/>
          </a:xfrm>
          <a:prstGeom prst="rect">
            <a:avLst/>
          </a:prstGeom>
        </p:spPr>
        <p:txBody>
          <a:bodyPr/>
          <a:lstStyle>
            <a:lvl1pPr>
              <a:defRPr>
                <a:latin typeface="Comic Sans MS"/>
                <a:ea typeface="Comic Sans MS"/>
                <a:cs typeface="Comic Sans MS"/>
                <a:sym typeface="Comic Sans MS"/>
              </a:defRPr>
            </a:lvl1pPr>
          </a:lstStyle>
          <a:p>
            <a:pPr/>
            <a:r>
              <a:t>Awareness Raising</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5" name="ELSA Pathway"/>
          <p:cNvSpPr txBox="1"/>
          <p:nvPr>
            <p:ph type="title"/>
          </p:nvPr>
        </p:nvSpPr>
        <p:spPr>
          <a:xfrm>
            <a:off x="1615413" y="-447909"/>
            <a:ext cx="11099801" cy="2159001"/>
          </a:xfrm>
          <a:prstGeom prst="rect">
            <a:avLst/>
          </a:prstGeom>
        </p:spPr>
        <p:txBody>
          <a:bodyPr/>
          <a:lstStyle>
            <a:lvl1pPr>
              <a:defRPr>
                <a:latin typeface="Comic Sans MS"/>
                <a:ea typeface="Comic Sans MS"/>
                <a:cs typeface="Comic Sans MS"/>
                <a:sym typeface="Comic Sans MS"/>
              </a:defRPr>
            </a:lvl1pPr>
          </a:lstStyle>
          <a:p>
            <a:pPr/>
            <a:r>
              <a:t>ELSA Pathway</a:t>
            </a:r>
          </a:p>
        </p:txBody>
      </p:sp>
      <p:sp>
        <p:nvSpPr>
          <p:cNvPr id="156" name="Previously, the class teacher would ask for a child to have sessions and then the ELSA sessions would commence according to need.…"/>
          <p:cNvSpPr txBox="1"/>
          <p:nvPr>
            <p:ph type="body" idx="1"/>
          </p:nvPr>
        </p:nvSpPr>
        <p:spPr>
          <a:xfrm>
            <a:off x="640540" y="209081"/>
            <a:ext cx="11099801" cy="6286501"/>
          </a:xfrm>
          <a:prstGeom prst="rect">
            <a:avLst/>
          </a:prstGeom>
        </p:spPr>
        <p:txBody>
          <a:bodyPr/>
          <a:lstStyle/>
          <a:p>
            <a:pPr>
              <a:defRPr>
                <a:latin typeface="Comic Sans MS"/>
                <a:ea typeface="Comic Sans MS"/>
                <a:cs typeface="Comic Sans MS"/>
                <a:sym typeface="Comic Sans MS"/>
              </a:defRPr>
            </a:pPr>
            <a:r>
              <a:t>Previously, the class teacher would ask for a child to have sessions and then the ELSA sessions would commence according to need.</a:t>
            </a:r>
          </a:p>
          <a:p>
            <a:pPr>
              <a:defRPr>
                <a:latin typeface="Comic Sans MS"/>
                <a:ea typeface="Comic Sans MS"/>
                <a:cs typeface="Comic Sans MS"/>
                <a:sym typeface="Comic Sans MS"/>
              </a:defRPr>
            </a:pPr>
            <a:r>
              <a:t>ELSA pathway ensures that the class teacher becomes more aware of the needs of the child and the expected outcomes of ELSA. </a:t>
            </a:r>
          </a:p>
        </p:txBody>
      </p:sp>
      <p:pic>
        <p:nvPicPr>
          <p:cNvPr id="157" name="Image" descr="Image"/>
          <p:cNvPicPr>
            <a:picLocks noChangeAspect="1"/>
          </p:cNvPicPr>
          <p:nvPr/>
        </p:nvPicPr>
        <p:blipFill>
          <a:blip r:embed="rId2">
            <a:extLst/>
          </a:blip>
          <a:stretch>
            <a:fillRect/>
          </a:stretch>
        </p:blipFill>
        <p:spPr>
          <a:xfrm>
            <a:off x="5338860" y="4746569"/>
            <a:ext cx="4256438" cy="4326791"/>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9" name="ELSA Pathway"/>
          <p:cNvSpPr txBox="1"/>
          <p:nvPr>
            <p:ph type="title"/>
          </p:nvPr>
        </p:nvSpPr>
        <p:spPr>
          <a:prstGeom prst="rect">
            <a:avLst/>
          </a:prstGeom>
        </p:spPr>
        <p:txBody>
          <a:bodyPr/>
          <a:lstStyle>
            <a:lvl1pPr>
              <a:defRPr>
                <a:latin typeface="Comic Sans MS"/>
                <a:ea typeface="Comic Sans MS"/>
                <a:cs typeface="Comic Sans MS"/>
                <a:sym typeface="Comic Sans MS"/>
              </a:defRPr>
            </a:lvl1pPr>
          </a:lstStyle>
          <a:p>
            <a:pPr/>
            <a:r>
              <a:t>ELSA Pathway </a:t>
            </a:r>
          </a:p>
        </p:txBody>
      </p:sp>
      <p:pic>
        <p:nvPicPr>
          <p:cNvPr id="160" name="unknown.png" descr="unknown.png"/>
          <p:cNvPicPr>
            <a:picLocks noChangeAspect="1"/>
          </p:cNvPicPr>
          <p:nvPr/>
        </p:nvPicPr>
        <p:blipFill>
          <a:blip r:embed="rId2">
            <a:extLst/>
          </a:blip>
          <a:stretch>
            <a:fillRect/>
          </a:stretch>
        </p:blipFill>
        <p:spPr>
          <a:xfrm>
            <a:off x="6629400" y="5861050"/>
            <a:ext cx="292100" cy="749300"/>
          </a:xfrm>
          <a:prstGeom prst="rect">
            <a:avLst/>
          </a:prstGeom>
          <a:ln w="12700">
            <a:miter lim="400000"/>
          </a:ln>
        </p:spPr>
      </p:pic>
      <p:pic>
        <p:nvPicPr>
          <p:cNvPr id="161" name="unknown.png" descr="unknown.png"/>
          <p:cNvPicPr>
            <a:picLocks noChangeAspect="1"/>
          </p:cNvPicPr>
          <p:nvPr/>
        </p:nvPicPr>
        <p:blipFill>
          <a:blip r:embed="rId2">
            <a:extLst/>
          </a:blip>
          <a:stretch>
            <a:fillRect/>
          </a:stretch>
        </p:blipFill>
        <p:spPr>
          <a:xfrm>
            <a:off x="6629400" y="5861050"/>
            <a:ext cx="292100" cy="749300"/>
          </a:xfrm>
          <a:prstGeom prst="rect">
            <a:avLst/>
          </a:prstGeom>
          <a:ln w="12700">
            <a:miter lim="400000"/>
          </a:ln>
        </p:spPr>
      </p:pic>
      <p:pic>
        <p:nvPicPr>
          <p:cNvPr id="162" name="unknown.png" descr="unknown.png"/>
          <p:cNvPicPr>
            <a:picLocks noChangeAspect="1"/>
          </p:cNvPicPr>
          <p:nvPr/>
        </p:nvPicPr>
        <p:blipFill>
          <a:blip r:embed="rId2">
            <a:extLst/>
          </a:blip>
          <a:stretch>
            <a:fillRect/>
          </a:stretch>
        </p:blipFill>
        <p:spPr>
          <a:xfrm>
            <a:off x="6629400" y="5861050"/>
            <a:ext cx="292100" cy="749300"/>
          </a:xfrm>
          <a:prstGeom prst="rect">
            <a:avLst/>
          </a:prstGeom>
          <a:ln w="12700">
            <a:miter lim="400000"/>
          </a:ln>
        </p:spPr>
      </p:pic>
      <p:pic>
        <p:nvPicPr>
          <p:cNvPr id="163" name="unknown.png" descr="unknown.png"/>
          <p:cNvPicPr>
            <a:picLocks noChangeAspect="1"/>
          </p:cNvPicPr>
          <p:nvPr/>
        </p:nvPicPr>
        <p:blipFill>
          <a:blip r:embed="rId2">
            <a:extLst/>
          </a:blip>
          <a:stretch>
            <a:fillRect/>
          </a:stretch>
        </p:blipFill>
        <p:spPr>
          <a:xfrm>
            <a:off x="6629400" y="5861050"/>
            <a:ext cx="292100" cy="749300"/>
          </a:xfrm>
          <a:prstGeom prst="rect">
            <a:avLst/>
          </a:prstGeom>
          <a:ln w="12700">
            <a:miter lim="400000"/>
          </a:ln>
        </p:spPr>
      </p:pic>
      <p:sp>
        <p:nvSpPr>
          <p:cNvPr id="164" name="Speak to ALNCo regarding child who will benefit from ELSA.…"/>
          <p:cNvSpPr txBox="1"/>
          <p:nvPr/>
        </p:nvSpPr>
        <p:spPr>
          <a:xfrm>
            <a:off x="1225549" y="2226780"/>
            <a:ext cx="11099802" cy="664579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    Speak to ALNCo regarding child who will benefit from ELSA. </a:t>
            </a: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endParaRPr>
              <a:latin typeface="Arial"/>
              <a:ea typeface="Arial"/>
              <a:cs typeface="Arial"/>
              <a:sym typeface="Arial"/>
            </a:endParaR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 </a:t>
            </a:r>
            <a:endParaRPr>
              <a:latin typeface="Arial"/>
              <a:ea typeface="Arial"/>
              <a:cs typeface="Arial"/>
              <a:sym typeface="Arial"/>
            </a:endParaR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Create OPP/IEP/Emotional Literacy Support Sheet. ALNCO to add to Well-being register. </a:t>
            </a: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endParaRPr>
              <a:latin typeface="Arial"/>
              <a:ea typeface="Arial"/>
              <a:cs typeface="Arial"/>
              <a:sym typeface="Arial"/>
            </a:endParaRPr>
          </a:p>
          <a:p>
            <a:pPr defTabSz="457200">
              <a:lnSpc>
                <a:spcPts val="4000"/>
              </a:lnSpc>
              <a:defRPr b="0" sz="2166">
                <a:ln w="0" cap="flat">
                  <a:solidFill>
                    <a:srgbClr val="000000"/>
                  </a:solidFill>
                  <a:prstDash val="solid"/>
                  <a:miter lim="400000"/>
                </a:ln>
                <a:latin typeface="Arial"/>
                <a:ea typeface="Arial"/>
                <a:cs typeface="Arial"/>
                <a:sym typeface="Arial"/>
              </a:defRPr>
            </a:p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Boxall Profile (If applicable) </a:t>
            </a: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endParaRPr>
              <a:latin typeface="Arial"/>
              <a:ea typeface="Arial"/>
              <a:cs typeface="Arial"/>
              <a:sym typeface="Arial"/>
            </a:endParaR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 </a:t>
            </a:r>
            <a:endParaRPr>
              <a:latin typeface="Arial"/>
              <a:ea typeface="Arial"/>
              <a:cs typeface="Arial"/>
              <a:sym typeface="Arial"/>
            </a:endParaR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Speak to Parent/Carer/Share Information Letter.  </a:t>
            </a:r>
            <a:endParaRPr>
              <a:latin typeface="Arial"/>
              <a:ea typeface="Arial"/>
              <a:cs typeface="Arial"/>
              <a:sym typeface="Arial"/>
            </a:endParaR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 </a:t>
            </a:r>
          </a:p>
          <a:p>
            <a:pPr defTabSz="457200">
              <a:lnSpc>
                <a:spcPts val="4000"/>
              </a:lnSpc>
              <a:defRPr b="0" sz="2166">
                <a:ln w="0" cap="flat">
                  <a:solidFill>
                    <a:srgbClr val="000000"/>
                  </a:solidFill>
                  <a:prstDash val="solid"/>
                  <a:miter lim="400000"/>
                </a:ln>
                <a:latin typeface="Arial"/>
                <a:ea typeface="Arial"/>
                <a:cs typeface="Arial"/>
                <a:sym typeface="Arial"/>
              </a:defRPr>
            </a:p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ELSA Waiting List to be updated. </a:t>
            </a:r>
            <a:endParaRPr>
              <a:latin typeface="Arial"/>
              <a:ea typeface="Arial"/>
              <a:cs typeface="Arial"/>
              <a:sym typeface="Arial"/>
            </a:endParaRPr>
          </a:p>
          <a:p>
            <a:pPr defTabSz="457200">
              <a:lnSpc>
                <a:spcPts val="4400"/>
              </a:lnSpc>
              <a:defRPr b="0" sz="2166">
                <a:ln w="0" cap="flat">
                  <a:solidFill>
                    <a:srgbClr val="000000"/>
                  </a:solidFill>
                  <a:prstDash val="solid"/>
                  <a:miter lim="400000"/>
                </a:ln>
                <a:latin typeface="Comic Sans MS"/>
                <a:ea typeface="Comic Sans MS"/>
                <a:cs typeface="Comic Sans MS"/>
                <a:sym typeface="Comic Sans MS"/>
              </a:defRPr>
            </a:pPr>
            <a:r>
              <a:t> ELSA Sessions to be timetabled. </a:t>
            </a:r>
            <a:endParaRPr>
              <a:latin typeface="Arial"/>
              <a:ea typeface="Arial"/>
              <a:cs typeface="Arial"/>
              <a:sym typeface="Arial"/>
            </a:endParaRPr>
          </a:p>
        </p:txBody>
      </p:sp>
      <p:sp>
        <p:nvSpPr>
          <p:cNvPr id="165" name="Line"/>
          <p:cNvSpPr/>
          <p:nvPr/>
        </p:nvSpPr>
        <p:spPr>
          <a:xfrm>
            <a:off x="6775450" y="5861050"/>
            <a:ext cx="0" cy="749300"/>
          </a:xfrm>
          <a:prstGeom prst="line">
            <a:avLst/>
          </a:prstGeom>
          <a:ln w="101600">
            <a:solidFill>
              <a:srgbClr val="0433FF"/>
            </a:solidFill>
            <a:miter lim="400000"/>
            <a:tailEnd type="triangle"/>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66" name="Line"/>
          <p:cNvSpPr/>
          <p:nvPr/>
        </p:nvSpPr>
        <p:spPr>
          <a:xfrm>
            <a:off x="6775450" y="2738491"/>
            <a:ext cx="0" cy="749301"/>
          </a:xfrm>
          <a:prstGeom prst="line">
            <a:avLst/>
          </a:prstGeom>
          <a:ln w="101600">
            <a:solidFill>
              <a:srgbClr val="0433FF"/>
            </a:solidFill>
            <a:miter lim="400000"/>
            <a:tailEnd type="triangle"/>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67" name="Line"/>
          <p:cNvSpPr/>
          <p:nvPr/>
        </p:nvSpPr>
        <p:spPr>
          <a:xfrm>
            <a:off x="6775450" y="4157725"/>
            <a:ext cx="0" cy="749301"/>
          </a:xfrm>
          <a:prstGeom prst="line">
            <a:avLst/>
          </a:prstGeom>
          <a:ln w="101600">
            <a:solidFill>
              <a:srgbClr val="0433FF"/>
            </a:solidFill>
            <a:miter lim="400000"/>
            <a:tailEnd type="triangle"/>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68" name="Line"/>
          <p:cNvSpPr/>
          <p:nvPr/>
        </p:nvSpPr>
        <p:spPr>
          <a:xfrm>
            <a:off x="6775450" y="6938245"/>
            <a:ext cx="0" cy="749301"/>
          </a:xfrm>
          <a:prstGeom prst="line">
            <a:avLst/>
          </a:prstGeom>
          <a:ln w="101600">
            <a:solidFill>
              <a:srgbClr val="0433FF"/>
            </a:solidFill>
            <a:miter lim="400000"/>
            <a:tailEnd type="triangle"/>
          </a:ln>
        </p:spPr>
        <p:txBody>
          <a:bodyPr lIns="50800" tIns="50800" rIns="50800" bIns="50800" anchor="ctr"/>
          <a:lstStyle/>
          <a:p>
            <a:pPr>
              <a:defRPr b="0" sz="2200">
                <a:solidFill>
                  <a:srgbClr val="FFFFFF"/>
                </a:solidFill>
                <a:latin typeface="+mn-lt"/>
                <a:ea typeface="+mn-ea"/>
                <a:cs typeface="+mn-cs"/>
                <a:sym typeface="Helvetica Neue Medium"/>
              </a:defRPr>
            </a:pPr>
          </a:p>
        </p:txBody>
      </p:sp>
      <p:pic>
        <p:nvPicPr>
          <p:cNvPr id="169" name="Image" descr="Image"/>
          <p:cNvPicPr>
            <a:picLocks noChangeAspect="1"/>
          </p:cNvPicPr>
          <p:nvPr/>
        </p:nvPicPr>
        <p:blipFill>
          <a:blip r:embed="rId3">
            <a:extLst/>
          </a:blip>
          <a:stretch>
            <a:fillRect/>
          </a:stretch>
        </p:blipFill>
        <p:spPr>
          <a:xfrm>
            <a:off x="44275" y="4234715"/>
            <a:ext cx="3479777" cy="4701292"/>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Greater Collaborative Working"/>
          <p:cNvSpPr txBox="1"/>
          <p:nvPr>
            <p:ph type="title"/>
          </p:nvPr>
        </p:nvSpPr>
        <p:spPr>
          <a:xfrm>
            <a:off x="952500" y="-116452"/>
            <a:ext cx="11099800" cy="2159001"/>
          </a:xfrm>
          <a:prstGeom prst="rect">
            <a:avLst/>
          </a:prstGeom>
        </p:spPr>
        <p:txBody>
          <a:bodyPr/>
          <a:lstStyle>
            <a:lvl1pPr defTabSz="438150">
              <a:defRPr sz="6000">
                <a:latin typeface="Comic Sans MS"/>
                <a:ea typeface="Comic Sans MS"/>
                <a:cs typeface="Comic Sans MS"/>
                <a:sym typeface="Comic Sans MS"/>
              </a:defRPr>
            </a:lvl1pPr>
          </a:lstStyle>
          <a:p>
            <a:pPr/>
            <a:r>
              <a:t>Greater Collaborative Working</a:t>
            </a:r>
          </a:p>
        </p:txBody>
      </p:sp>
      <p:sp>
        <p:nvSpPr>
          <p:cNvPr id="172" name="ALNCo/SMT and Class Teachers to work closely to identify children to be added to the Well-being register.…"/>
          <p:cNvSpPr txBox="1"/>
          <p:nvPr>
            <p:ph type="body" idx="1"/>
          </p:nvPr>
        </p:nvSpPr>
        <p:spPr>
          <a:xfrm>
            <a:off x="952500" y="1383288"/>
            <a:ext cx="11099800" cy="7844861"/>
          </a:xfrm>
          <a:prstGeom prst="rect">
            <a:avLst/>
          </a:prstGeom>
        </p:spPr>
        <p:txBody>
          <a:bodyPr/>
          <a:lstStyle/>
          <a:p>
            <a:pPr>
              <a:defRPr>
                <a:latin typeface="Comic Sans MS"/>
                <a:ea typeface="Comic Sans MS"/>
                <a:cs typeface="Comic Sans MS"/>
                <a:sym typeface="Comic Sans MS"/>
              </a:defRPr>
            </a:pPr>
            <a:r>
              <a:t>ALNCo/SMT and Class Teachers to work closely to identify children to be added to the Well-being register.</a:t>
            </a:r>
          </a:p>
          <a:p>
            <a:pPr>
              <a:defRPr>
                <a:latin typeface="Comic Sans MS"/>
                <a:ea typeface="Comic Sans MS"/>
                <a:cs typeface="Comic Sans MS"/>
                <a:sym typeface="Comic Sans MS"/>
              </a:defRPr>
            </a:pPr>
            <a:r>
              <a:t>School uses My Concerns - An tool that ensures all relevant staff aware of concerns. Shared with SMT the opportunities available for children with ACEs.</a:t>
            </a:r>
          </a:p>
          <a:p>
            <a:pPr>
              <a:defRPr>
                <a:latin typeface="Comic Sans MS"/>
                <a:ea typeface="Comic Sans MS"/>
                <a:cs typeface="Comic Sans MS"/>
                <a:sym typeface="Comic Sans MS"/>
              </a:defRPr>
            </a:pPr>
            <a:r>
              <a:t>ALNCo is raising awareness of the criteria expected to send CSF forms for the authority. Ensuring class teachers have the day to day responsibility and understand the importance of meeting the criteria set before referral.</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4" name="Sharing of resources to develop person centred practice. Class teachers aware of the three PCP tools I have chosen to create a OPP.…"/>
          <p:cNvSpPr txBox="1"/>
          <p:nvPr>
            <p:ph type="body" idx="1"/>
          </p:nvPr>
        </p:nvSpPr>
        <p:spPr>
          <a:xfrm>
            <a:off x="387073" y="2597150"/>
            <a:ext cx="11099801" cy="6286500"/>
          </a:xfrm>
          <a:prstGeom prst="rect">
            <a:avLst/>
          </a:prstGeom>
        </p:spPr>
        <p:txBody>
          <a:bodyPr/>
          <a:lstStyle/>
          <a:p>
            <a:pPr marL="257809" indent="-257809" defTabSz="338835">
              <a:spcBef>
                <a:spcPts val="2400"/>
              </a:spcBef>
              <a:defRPr sz="1856">
                <a:latin typeface="Comic Sans MS"/>
                <a:ea typeface="Comic Sans MS"/>
                <a:cs typeface="Comic Sans MS"/>
                <a:sym typeface="Comic Sans MS"/>
              </a:defRPr>
            </a:pPr>
            <a:r>
              <a:t>Sharing of resources to develop person centred practice. Class teachers aware of the three PCP tools I have chosen to create a OPP.</a:t>
            </a:r>
          </a:p>
          <a:p>
            <a:pPr marL="257809" indent="-257809" defTabSz="338835">
              <a:spcBef>
                <a:spcPts val="2400"/>
              </a:spcBef>
              <a:defRPr sz="1856">
                <a:latin typeface="Comic Sans MS"/>
                <a:ea typeface="Comic Sans MS"/>
                <a:cs typeface="Comic Sans MS"/>
                <a:sym typeface="Comic Sans MS"/>
              </a:defRPr>
            </a:pPr>
            <a:r>
              <a:t>Resources from ELSA Training have been scanned and shared with class teachers.</a:t>
            </a:r>
          </a:p>
          <a:p>
            <a:pPr marL="257809" indent="-257809" defTabSz="338835">
              <a:spcBef>
                <a:spcPts val="2400"/>
              </a:spcBef>
              <a:defRPr sz="1856">
                <a:latin typeface="Comic Sans MS"/>
                <a:ea typeface="Comic Sans MS"/>
                <a:cs typeface="Comic Sans MS"/>
                <a:sym typeface="Comic Sans MS"/>
              </a:defRPr>
            </a:pPr>
            <a:r>
              <a:t>Resources from the authority from Inset have been shared with class teachers and TAs e.g. Relationship based play booklet and notes from block play session.</a:t>
            </a:r>
          </a:p>
          <a:p>
            <a:pPr marL="257809" indent="-257809" defTabSz="338835">
              <a:spcBef>
                <a:spcPts val="2400"/>
              </a:spcBef>
              <a:defRPr sz="1856">
                <a:latin typeface="Comic Sans MS"/>
                <a:ea typeface="Comic Sans MS"/>
                <a:cs typeface="Comic Sans MS"/>
                <a:sym typeface="Comic Sans MS"/>
              </a:defRPr>
            </a:pPr>
            <a:r>
              <a:t>Paterson and Grantham (2016) has pointed out that staff-student relationships have a crucial role in fostering attachment and academic achievement and hopefully all staff are becoming more aware of the importance of support we can give e.g. Lego Therapy resources, relationship based play and spending time to get to know our children.</a:t>
            </a:r>
          </a:p>
          <a:p>
            <a:pPr marL="257809" indent="-257809" defTabSz="338835">
              <a:spcBef>
                <a:spcPts val="2400"/>
              </a:spcBef>
              <a:defRPr sz="1856">
                <a:latin typeface="Comic Sans MS"/>
                <a:ea typeface="Comic Sans MS"/>
                <a:cs typeface="Comic Sans MS"/>
                <a:sym typeface="Comic Sans MS"/>
              </a:defRPr>
            </a:pPr>
            <a:r>
              <a:t>ALNCo has sourced some resources from Irish Curriculum that can be amended to our curriculum.</a:t>
            </a:r>
          </a:p>
          <a:p>
            <a:pPr marL="257809" indent="-257809" defTabSz="338835">
              <a:spcBef>
                <a:spcPts val="2400"/>
              </a:spcBef>
              <a:defRPr sz="1856">
                <a:latin typeface="Comic Sans MS"/>
                <a:ea typeface="Comic Sans MS"/>
                <a:cs typeface="Comic Sans MS"/>
                <a:sym typeface="Comic Sans MS"/>
              </a:defRPr>
            </a:pPr>
            <a:r>
              <a:rPr u="sng">
                <a:hlinkClick r:id="rId2" invalidUrl="" action="" tgtFrame="" tooltip="" history="1" highlightClick="0" endSnd="0"/>
              </a:rPr>
              <a:t>http://www.nicurriculum.org.uk/curriculum</a:t>
            </a:r>
            <a:r>
              <a:t>_microsite/pdmu/living_learning_together/home.asp</a:t>
            </a:r>
          </a:p>
          <a:p>
            <a:pPr marL="257809" indent="-257809" defTabSz="338835">
              <a:spcBef>
                <a:spcPts val="2400"/>
              </a:spcBef>
              <a:defRPr sz="1856">
                <a:latin typeface="Comic Sans MS"/>
                <a:ea typeface="Comic Sans MS"/>
                <a:cs typeface="Comic Sans MS"/>
                <a:sym typeface="Comic Sans MS"/>
              </a:defRPr>
            </a:pPr>
            <a:r>
              <a:t>Boxall Profile is available for all class teachers to use and staff have access to the resource.</a:t>
            </a:r>
          </a:p>
        </p:txBody>
      </p:sp>
      <p:sp>
        <p:nvSpPr>
          <p:cNvPr id="175" name="Greater Collaborative Working"/>
          <p:cNvSpPr txBox="1"/>
          <p:nvPr/>
        </p:nvSpPr>
        <p:spPr>
          <a:xfrm>
            <a:off x="1161107" y="-127000"/>
            <a:ext cx="10682586" cy="2921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8000">
                <a:latin typeface="Comic Sans MS"/>
                <a:ea typeface="Comic Sans MS"/>
                <a:cs typeface="Comic Sans MS"/>
                <a:sym typeface="Comic Sans MS"/>
              </a:defRPr>
            </a:lvl1pPr>
          </a:lstStyle>
          <a:p>
            <a:pPr/>
            <a:r>
              <a:t>Greater Collaborative Working</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Well documented that regular participation in physical activity (PA) has a positive impact on aspects of children’s mental health. (Janssen and LeBlanc, 2010). Furthermore, Liu et al. (2015) found the school environment was the most effective setting to improve mental health outcomes.…"/>
          <p:cNvSpPr txBox="1"/>
          <p:nvPr>
            <p:ph type="body" idx="1"/>
          </p:nvPr>
        </p:nvSpPr>
        <p:spPr>
          <a:xfrm>
            <a:off x="315219" y="2597150"/>
            <a:ext cx="12410743" cy="6486438"/>
          </a:xfrm>
          <a:prstGeom prst="rect">
            <a:avLst/>
          </a:prstGeom>
        </p:spPr>
        <p:txBody>
          <a:bodyPr/>
          <a:lstStyle/>
          <a:p>
            <a:pPr marL="288924" indent="-288924" defTabSz="379729">
              <a:spcBef>
                <a:spcPts val="2700"/>
              </a:spcBef>
              <a:defRPr sz="2275">
                <a:latin typeface="Comic Sans MS"/>
                <a:ea typeface="Comic Sans MS"/>
                <a:cs typeface="Comic Sans MS"/>
                <a:sym typeface="Comic Sans MS"/>
              </a:defRPr>
            </a:pPr>
            <a:r>
              <a:t>Well documented that regular participation in physical activity (PA) has a positive impact on aspects of children’s mental health. (Janssen and LeBlanc, 2010). Furthermore, Liu et al. (2015) found the school environment was the most effective setting to improve mental health outcomes.</a:t>
            </a:r>
          </a:p>
          <a:p>
            <a:pPr marL="288924" indent="-288924" defTabSz="379729">
              <a:spcBef>
                <a:spcPts val="2700"/>
              </a:spcBef>
              <a:defRPr sz="2275">
                <a:latin typeface="Comic Sans MS"/>
                <a:ea typeface="Comic Sans MS"/>
                <a:cs typeface="Comic Sans MS"/>
                <a:sym typeface="Comic Sans MS"/>
              </a:defRPr>
            </a:pPr>
            <a:r>
              <a:t>   The Curriculum for Wales 2020 prioritises well-being and our senior management team are stressing the importance of promoting well-being in our setting. Class teachers need to think carefully about PA and sessions to develop well-being. Class teachers should prioritise team work and plan carefully for diverse and alternative activities that promote improving their skills rather than being the best. (Holt et al, 2019)</a:t>
            </a:r>
          </a:p>
          <a:p>
            <a:pPr marL="288924" indent="-288924" defTabSz="379729">
              <a:spcBef>
                <a:spcPts val="2700"/>
              </a:spcBef>
              <a:defRPr sz="2275">
                <a:latin typeface="Comic Sans MS"/>
                <a:ea typeface="Comic Sans MS"/>
                <a:cs typeface="Comic Sans MS"/>
                <a:sym typeface="Comic Sans MS"/>
              </a:defRPr>
            </a:pPr>
            <a:r>
              <a:t>Junttila et al (2019) are reporting the importance of learning together and building a multi-professional collaboration with the parent involvement being a significant factor. Parental involvement is crucial in order to achieve the best possible outcomes for our children.</a:t>
            </a:r>
          </a:p>
        </p:txBody>
      </p:sp>
      <p:sp>
        <p:nvSpPr>
          <p:cNvPr id="178" name="Recommendations for Future Practice"/>
          <p:cNvSpPr txBox="1"/>
          <p:nvPr/>
        </p:nvSpPr>
        <p:spPr>
          <a:xfrm>
            <a:off x="1192609" y="-127000"/>
            <a:ext cx="10619582" cy="2921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8000">
                <a:latin typeface="Comic Sans MS"/>
                <a:ea typeface="Comic Sans MS"/>
                <a:cs typeface="Comic Sans MS"/>
                <a:sym typeface="Comic Sans MS"/>
              </a:defRPr>
            </a:lvl1pPr>
          </a:lstStyle>
          <a:p>
            <a:pPr/>
            <a:r>
              <a:t>Recommendations for Future Practice</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Polygon"/>
          <p:cNvSpPr/>
          <p:nvPr/>
        </p:nvSpPr>
        <p:spPr>
          <a:xfrm>
            <a:off x="5777012" y="3063830"/>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1" name="Polygon"/>
          <p:cNvSpPr/>
          <p:nvPr/>
        </p:nvSpPr>
        <p:spPr>
          <a:xfrm>
            <a:off x="7577258" y="112264"/>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2" name="Polygon"/>
          <p:cNvSpPr/>
          <p:nvPr/>
        </p:nvSpPr>
        <p:spPr>
          <a:xfrm>
            <a:off x="9482232" y="3063830"/>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3" name="Polygon"/>
          <p:cNvSpPr/>
          <p:nvPr/>
        </p:nvSpPr>
        <p:spPr>
          <a:xfrm>
            <a:off x="7577258" y="5991194"/>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4" name="Polygon"/>
          <p:cNvSpPr/>
          <p:nvPr/>
        </p:nvSpPr>
        <p:spPr>
          <a:xfrm>
            <a:off x="3909909" y="5991194"/>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5" name="Polygon"/>
          <p:cNvSpPr/>
          <p:nvPr/>
        </p:nvSpPr>
        <p:spPr>
          <a:xfrm>
            <a:off x="2112130" y="3063830"/>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6" name="Polygon"/>
          <p:cNvSpPr/>
          <p:nvPr/>
        </p:nvSpPr>
        <p:spPr>
          <a:xfrm>
            <a:off x="3909909" y="112264"/>
            <a:ext cx="3476175" cy="36259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3"/>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87" name="Partnership with…"/>
          <p:cNvSpPr txBox="1"/>
          <p:nvPr/>
        </p:nvSpPr>
        <p:spPr>
          <a:xfrm>
            <a:off x="2451150" y="4093820"/>
            <a:ext cx="2993137" cy="15659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Partnership with </a:t>
            </a:r>
          </a:p>
          <a:p>
            <a:pPr/>
            <a:r>
              <a:t>parents/</a:t>
            </a:r>
          </a:p>
          <a:p>
            <a:pPr/>
            <a:r>
              <a:t>carers and outside </a:t>
            </a:r>
          </a:p>
          <a:p>
            <a:pPr/>
            <a:r>
              <a:t>agencies</a:t>
            </a:r>
          </a:p>
        </p:txBody>
      </p:sp>
      <p:sp>
        <p:nvSpPr>
          <p:cNvPr id="188" name="Staff’s continued…"/>
          <p:cNvSpPr txBox="1"/>
          <p:nvPr/>
        </p:nvSpPr>
        <p:spPr>
          <a:xfrm>
            <a:off x="3903778" y="6472100"/>
            <a:ext cx="3488437" cy="23025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Staff’s continued</a:t>
            </a:r>
          </a:p>
          <a:p>
            <a:pPr/>
            <a:r>
              <a:t>professional </a:t>
            </a:r>
          </a:p>
          <a:p>
            <a:pPr/>
            <a:r>
              <a:t>development to</a:t>
            </a:r>
          </a:p>
          <a:p>
            <a:pPr/>
            <a:r>
              <a:t> promote </a:t>
            </a:r>
          </a:p>
          <a:p>
            <a:pPr/>
            <a:r>
              <a:t>Individuals’ mental</a:t>
            </a:r>
          </a:p>
          <a:p>
            <a:pPr/>
            <a:r>
              <a:t> health and well-being  </a:t>
            </a:r>
          </a:p>
        </p:txBody>
      </p:sp>
      <p:sp>
        <p:nvSpPr>
          <p:cNvPr id="189" name="Curriculum planning and…"/>
          <p:cNvSpPr txBox="1"/>
          <p:nvPr/>
        </p:nvSpPr>
        <p:spPr>
          <a:xfrm>
            <a:off x="7429852" y="7021185"/>
            <a:ext cx="3770987" cy="15659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Curriculum planning and</a:t>
            </a:r>
          </a:p>
          <a:p>
            <a:pPr/>
            <a:r>
              <a:t>practice to support</a:t>
            </a:r>
          </a:p>
          <a:p>
            <a:pPr/>
            <a:r>
              <a:t>positive mental </a:t>
            </a:r>
          </a:p>
          <a:p>
            <a:pPr/>
            <a:r>
              <a:t>health and well-being</a:t>
            </a:r>
          </a:p>
        </p:txBody>
      </p:sp>
      <p:sp>
        <p:nvSpPr>
          <p:cNvPr id="190" name="School ethos, culture…"/>
          <p:cNvSpPr txBox="1"/>
          <p:nvPr/>
        </p:nvSpPr>
        <p:spPr>
          <a:xfrm>
            <a:off x="9585912" y="4209472"/>
            <a:ext cx="3281173" cy="15659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School ethos, culture</a:t>
            </a:r>
          </a:p>
          <a:p>
            <a:pPr/>
            <a:r>
              <a:t>and </a:t>
            </a:r>
          </a:p>
          <a:p>
            <a:pPr/>
            <a:r>
              <a:t>environment </a:t>
            </a:r>
          </a:p>
        </p:txBody>
      </p:sp>
      <p:sp>
        <p:nvSpPr>
          <p:cNvPr id="191" name="The voice of children…"/>
          <p:cNvSpPr txBox="1"/>
          <p:nvPr/>
        </p:nvSpPr>
        <p:spPr>
          <a:xfrm>
            <a:off x="7703258" y="1142254"/>
            <a:ext cx="3224175" cy="15659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The voice of children</a:t>
            </a:r>
          </a:p>
          <a:p>
            <a:pPr/>
            <a:r>
              <a:t> and</a:t>
            </a:r>
          </a:p>
          <a:p>
            <a:pPr/>
            <a:r>
              <a:t>young people </a:t>
            </a:r>
          </a:p>
        </p:txBody>
      </p:sp>
      <p:sp>
        <p:nvSpPr>
          <p:cNvPr id="192" name="The climate of…"/>
          <p:cNvSpPr txBox="1"/>
          <p:nvPr/>
        </p:nvSpPr>
        <p:spPr>
          <a:xfrm>
            <a:off x="3996742" y="954551"/>
            <a:ext cx="3302509" cy="267085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The climate of </a:t>
            </a:r>
          </a:p>
          <a:p>
            <a:pPr/>
            <a:r>
              <a:t>leadership and </a:t>
            </a:r>
          </a:p>
          <a:p>
            <a:pPr/>
            <a:r>
              <a:t>management </a:t>
            </a:r>
          </a:p>
          <a:p>
            <a:pPr/>
            <a:r>
              <a:t>committed to change</a:t>
            </a:r>
          </a:p>
          <a:p>
            <a:pPr/>
            <a:r>
              <a:t>and </a:t>
            </a:r>
          </a:p>
          <a:p>
            <a:pPr/>
            <a:r>
              <a:t> </a:t>
            </a:r>
          </a:p>
        </p:txBody>
      </p:sp>
      <p:sp>
        <p:nvSpPr>
          <p:cNvPr id="193" name="Whole school…"/>
          <p:cNvSpPr txBox="1"/>
          <p:nvPr/>
        </p:nvSpPr>
        <p:spPr>
          <a:xfrm>
            <a:off x="5969992" y="4209472"/>
            <a:ext cx="3234234" cy="11976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Whole school </a:t>
            </a:r>
          </a:p>
          <a:p>
            <a:pPr/>
            <a:r>
              <a:t>approach to mental </a:t>
            </a:r>
          </a:p>
          <a:p>
            <a:pPr/>
            <a:r>
              <a:t>health and well-being</a:t>
            </a:r>
          </a:p>
        </p:txBody>
      </p:sp>
      <p:sp>
        <p:nvSpPr>
          <p:cNvPr id="194" name="A Whole School Approach to Mental Health and Well-being…"/>
          <p:cNvSpPr txBox="1"/>
          <p:nvPr/>
        </p:nvSpPr>
        <p:spPr>
          <a:xfrm>
            <a:off x="1587" y="-50801"/>
            <a:ext cx="3891768" cy="2768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b="0" sz="3000">
                <a:latin typeface="Comic Sans MS"/>
                <a:ea typeface="Comic Sans MS"/>
                <a:cs typeface="Comic Sans MS"/>
                <a:sym typeface="Comic Sans MS"/>
              </a:defRPr>
            </a:pPr>
            <a:r>
              <a:t>A Whole School Approach to Mental Health and Well-being</a:t>
            </a:r>
          </a:p>
          <a:p>
            <a:pPr>
              <a:defRPr b="0" sz="3000">
                <a:latin typeface="Comic Sans MS"/>
                <a:ea typeface="Comic Sans MS"/>
                <a:cs typeface="Comic Sans MS"/>
                <a:sym typeface="Comic Sans MS"/>
              </a:defRPr>
            </a:pPr>
            <a:r>
              <a:t>Howard et al (2020)</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6" name="Image" descr="Image"/>
          <p:cNvPicPr>
            <a:picLocks noChangeAspect="1"/>
          </p:cNvPicPr>
          <p:nvPr/>
        </p:nvPicPr>
        <p:blipFill>
          <a:blip r:embed="rId2">
            <a:extLst/>
          </a:blip>
          <a:srcRect l="1495" t="0" r="0" b="628"/>
          <a:stretch>
            <a:fillRect/>
          </a:stretch>
        </p:blipFill>
        <p:spPr>
          <a:xfrm>
            <a:off x="3317676" y="2276276"/>
            <a:ext cx="6369455" cy="5201120"/>
          </a:xfrm>
          <a:prstGeom prst="rect">
            <a:avLst/>
          </a:prstGeom>
          <a:ln w="12700">
            <a:miter lim="400000"/>
          </a:ln>
        </p:spPr>
      </p:pic>
      <p:sp>
        <p:nvSpPr>
          <p:cNvPr id="197" name="Polygon"/>
          <p:cNvSpPr/>
          <p:nvPr/>
        </p:nvSpPr>
        <p:spPr>
          <a:xfrm>
            <a:off x="7303686" y="-23668"/>
            <a:ext cx="2753128" cy="28264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4">
              <a:hueOff val="366961"/>
              <a:satOff val="4172"/>
              <a:lumOff val="11129"/>
            </a:schemeClr>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98" name="Polygon"/>
          <p:cNvSpPr/>
          <p:nvPr/>
        </p:nvSpPr>
        <p:spPr>
          <a:xfrm>
            <a:off x="9614401" y="3463596"/>
            <a:ext cx="2753127" cy="28264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4">
              <a:hueOff val="366961"/>
              <a:satOff val="4172"/>
              <a:lumOff val="11129"/>
            </a:schemeClr>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99" name="Polygon"/>
          <p:cNvSpPr/>
          <p:nvPr/>
        </p:nvSpPr>
        <p:spPr>
          <a:xfrm>
            <a:off x="7315467" y="6849997"/>
            <a:ext cx="2905435" cy="29272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4">
              <a:hueOff val="366961"/>
              <a:satOff val="4172"/>
              <a:lumOff val="11129"/>
            </a:schemeClr>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200" name="Polygon"/>
          <p:cNvSpPr/>
          <p:nvPr/>
        </p:nvSpPr>
        <p:spPr>
          <a:xfrm>
            <a:off x="2887780" y="6950860"/>
            <a:ext cx="2753128" cy="28264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4">
              <a:hueOff val="366961"/>
              <a:satOff val="4172"/>
              <a:lumOff val="11129"/>
            </a:schemeClr>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201" name="Polygon"/>
          <p:cNvSpPr/>
          <p:nvPr/>
        </p:nvSpPr>
        <p:spPr>
          <a:xfrm>
            <a:off x="562541" y="3320831"/>
            <a:ext cx="2902589" cy="31119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4">
              <a:hueOff val="366961"/>
              <a:satOff val="4172"/>
              <a:lumOff val="11129"/>
            </a:schemeClr>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202" name="Polygon"/>
          <p:cNvSpPr/>
          <p:nvPr/>
        </p:nvSpPr>
        <p:spPr>
          <a:xfrm>
            <a:off x="2606880" y="-166433"/>
            <a:ext cx="3013860" cy="31119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5400"/>
                </a:lnTo>
                <a:lnTo>
                  <a:pt x="21600" y="16200"/>
                </a:lnTo>
                <a:lnTo>
                  <a:pt x="10800" y="21600"/>
                </a:lnTo>
                <a:lnTo>
                  <a:pt x="0" y="16200"/>
                </a:lnTo>
                <a:lnTo>
                  <a:pt x="0" y="5400"/>
                </a:lnTo>
                <a:close/>
              </a:path>
            </a:pathLst>
          </a:custGeom>
          <a:solidFill>
            <a:schemeClr val="accent4">
              <a:hueOff val="366961"/>
              <a:satOff val="4172"/>
              <a:lumOff val="11129"/>
            </a:schemeClr>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203" name="Steering Groups…"/>
          <p:cNvSpPr txBox="1"/>
          <p:nvPr/>
        </p:nvSpPr>
        <p:spPr>
          <a:xfrm>
            <a:off x="7686387" y="656988"/>
            <a:ext cx="1987726" cy="146509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2200"/>
            </a:pPr>
            <a:r>
              <a:t>Steering Groups</a:t>
            </a:r>
          </a:p>
          <a:p>
            <a:pPr>
              <a:defRPr sz="2200"/>
            </a:pPr>
            <a:r>
              <a:t>Interviews with children</a:t>
            </a:r>
          </a:p>
        </p:txBody>
      </p:sp>
      <p:sp>
        <p:nvSpPr>
          <p:cNvPr id="204" name="Steering Groups…"/>
          <p:cNvSpPr txBox="1"/>
          <p:nvPr/>
        </p:nvSpPr>
        <p:spPr>
          <a:xfrm>
            <a:off x="9997102" y="3873251"/>
            <a:ext cx="1987726" cy="168173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2000"/>
            </a:pPr>
            <a:r>
              <a:t>Steering Groups</a:t>
            </a:r>
          </a:p>
          <a:p>
            <a:pPr>
              <a:defRPr sz="2000"/>
            </a:pPr>
          </a:p>
          <a:p>
            <a:pPr>
              <a:defRPr sz="2000"/>
            </a:pPr>
            <a:r>
              <a:t>Interviews with children</a:t>
            </a:r>
          </a:p>
        </p:txBody>
      </p:sp>
      <p:sp>
        <p:nvSpPr>
          <p:cNvPr id="205" name="Improving planning for health and well-being…"/>
          <p:cNvSpPr txBox="1"/>
          <p:nvPr/>
        </p:nvSpPr>
        <p:spPr>
          <a:xfrm>
            <a:off x="7686387" y="7230360"/>
            <a:ext cx="1987726" cy="226740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1600"/>
            </a:pPr>
            <a:r>
              <a:t>Improving planning for health and well-being</a:t>
            </a:r>
          </a:p>
          <a:p>
            <a:pPr>
              <a:defRPr sz="1600"/>
            </a:pPr>
          </a:p>
          <a:p>
            <a:pPr>
              <a:defRPr sz="1600"/>
            </a:pPr>
            <a:r>
              <a:t>Creating resources to help children understand how to deal with common issues</a:t>
            </a:r>
          </a:p>
        </p:txBody>
      </p:sp>
      <p:sp>
        <p:nvSpPr>
          <p:cNvPr id="206" name="Strategically planning CPD opportunities for all staff"/>
          <p:cNvSpPr txBox="1"/>
          <p:nvPr/>
        </p:nvSpPr>
        <p:spPr>
          <a:xfrm>
            <a:off x="3270481" y="7631515"/>
            <a:ext cx="1987726" cy="136423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lvl1pPr>
          </a:lstStyle>
          <a:p>
            <a:pPr/>
            <a:r>
              <a:t>Strategically planning CPD opportunities for all staff</a:t>
            </a:r>
          </a:p>
        </p:txBody>
      </p:sp>
      <p:sp>
        <p:nvSpPr>
          <p:cNvPr id="207" name="Promoting parent/carer partnership…"/>
          <p:cNvSpPr txBox="1"/>
          <p:nvPr/>
        </p:nvSpPr>
        <p:spPr>
          <a:xfrm>
            <a:off x="1019972" y="3559683"/>
            <a:ext cx="1987726" cy="263423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2000"/>
            </a:pPr>
            <a:r>
              <a:t>Promoting parent/carer partnership</a:t>
            </a:r>
          </a:p>
          <a:p>
            <a:pPr>
              <a:defRPr sz="2000"/>
            </a:pPr>
          </a:p>
          <a:p>
            <a:pPr>
              <a:defRPr sz="2000"/>
            </a:pPr>
            <a:r>
              <a:t>Increasing support from outside agencies</a:t>
            </a:r>
          </a:p>
        </p:txBody>
      </p:sp>
      <p:sp>
        <p:nvSpPr>
          <p:cNvPr id="208" name="Continue to update and amend policy regularly…"/>
          <p:cNvSpPr txBox="1"/>
          <p:nvPr/>
        </p:nvSpPr>
        <p:spPr>
          <a:xfrm>
            <a:off x="3119947" y="141717"/>
            <a:ext cx="1987726" cy="249563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1700"/>
            </a:pPr>
            <a:r>
              <a:t>Continue to update and amend policy regularly</a:t>
            </a:r>
          </a:p>
          <a:p>
            <a:pPr>
              <a:defRPr sz="1700"/>
            </a:pPr>
          </a:p>
          <a:p>
            <a:pPr>
              <a:defRPr sz="1700"/>
            </a:pPr>
            <a:r>
              <a:t>Promote positive change and keep up to date with excellent practice</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References…"/>
          <p:cNvSpPr txBox="1"/>
          <p:nvPr>
            <p:ph type="body" idx="1"/>
          </p:nvPr>
        </p:nvSpPr>
        <p:spPr>
          <a:xfrm>
            <a:off x="284940" y="542403"/>
            <a:ext cx="11591883" cy="8668794"/>
          </a:xfrm>
          <a:prstGeom prst="rect">
            <a:avLst/>
          </a:prstGeom>
        </p:spPr>
        <p:txBody>
          <a:bodyPr/>
          <a:lstStyle/>
          <a:p>
            <a:pPr marL="177800" indent="-177800" defTabSz="233679">
              <a:spcBef>
                <a:spcPts val="1600"/>
              </a:spcBef>
              <a:defRPr sz="1280">
                <a:latin typeface="Comic Sans MS"/>
                <a:ea typeface="Comic Sans MS"/>
                <a:cs typeface="Comic Sans MS"/>
                <a:sym typeface="Comic Sans MS"/>
              </a:defRPr>
            </a:pPr>
            <a:r>
              <a:t>References</a:t>
            </a:r>
          </a:p>
          <a:p>
            <a:pPr marL="177799" indent="-177799" defTabSz="233679">
              <a:spcBef>
                <a:spcPts val="1600"/>
              </a:spcBef>
              <a:defRPr sz="1400">
                <a:latin typeface="Comic Sans MS"/>
                <a:ea typeface="Comic Sans MS"/>
                <a:cs typeface="Comic Sans MS"/>
                <a:sym typeface="Comic Sans MS"/>
              </a:defRPr>
            </a:pPr>
            <a:r>
              <a:t>Burton, S., Traill, M., &amp; Norgte, R. (2009). An evaluation of the emotional literacy support assistant (ELSA) programme. Winchester: Hampshire Educational Psychology Service, Research &amp; Evaluation Service.</a:t>
            </a:r>
          </a:p>
          <a:p>
            <a:pPr marL="177799" indent="-177799" defTabSz="233679">
              <a:spcBef>
                <a:spcPts val="1600"/>
              </a:spcBef>
              <a:defRPr sz="1400">
                <a:latin typeface="Comic Sans MS"/>
                <a:ea typeface="Comic Sans MS"/>
                <a:cs typeface="Comic Sans MS"/>
                <a:sym typeface="Comic Sans MS"/>
              </a:defRPr>
            </a:pPr>
            <a:r>
              <a:t>Holt, AD., Smedegaard, S., Pawlowski, C S., Skovgard, T &amp; Christiansen, L B (2019) ‘Pupils’ experiences of autonomy, competence and relatedness in ‘Move for Well-being in Schools’: A physical activity intervention.’, </a:t>
            </a:r>
            <a:r>
              <a:t>European Physical Education Review</a:t>
            </a:r>
            <a:r>
              <a:t>, 25(3), pp. 640-658.</a:t>
            </a:r>
          </a:p>
          <a:p>
            <a:pPr marL="177799" indent="-177799" defTabSz="233679">
              <a:spcBef>
                <a:spcPts val="1600"/>
              </a:spcBef>
              <a:defRPr sz="1400">
                <a:latin typeface="Comic Sans MS"/>
                <a:ea typeface="Comic Sans MS"/>
                <a:cs typeface="Comic Sans MS"/>
                <a:sym typeface="Comic Sans MS"/>
              </a:defRPr>
            </a:pPr>
            <a:r>
              <a:t>Howard, C., Burton, M, &amp; Levermore, D (2020) Children’s Mental Health and Emotional Well-Being in Primary Schools: A whole School Approach (2nd Edition) Sage Publications: London.</a:t>
            </a:r>
          </a:p>
          <a:p>
            <a:pPr marL="177799" indent="-177799" defTabSz="233679">
              <a:spcBef>
                <a:spcPts val="1600"/>
              </a:spcBef>
              <a:defRPr sz="1400">
                <a:latin typeface="Comic Sans MS"/>
                <a:ea typeface="Comic Sans MS"/>
                <a:cs typeface="Comic Sans MS"/>
                <a:sym typeface="Comic Sans MS"/>
              </a:defRPr>
            </a:pPr>
            <a:r>
              <a:t>Jansen, I., &amp;  LeBlanc, AG. (2010) Systematic review of the health benefits of physical activity and fitness in school-aged children and youth. International Journal of Behavioral Nutrition and Physical Activity, 7 (1), pp. 40-40.</a:t>
            </a:r>
          </a:p>
          <a:p>
            <a:pPr marL="177799" indent="-177799" defTabSz="233679">
              <a:spcBef>
                <a:spcPts val="1600"/>
              </a:spcBef>
              <a:defRPr sz="1400">
                <a:latin typeface="Comic Sans MS"/>
                <a:ea typeface="Comic Sans MS"/>
                <a:cs typeface="Comic Sans MS"/>
                <a:sym typeface="Comic Sans MS"/>
              </a:defRPr>
            </a:pPr>
            <a:r>
              <a:t> Junttila, N., Annevirta, T, &amp; Salminen, J (2019) Enhancing Children´s and Adolescents´ Learning, Engagement and Well-Being in Schools via Well-Being in Schools specialization program for teachers. International Journal of Integrated Care, 19(S1): A336, pp. 1-8,</a:t>
            </a:r>
          </a:p>
          <a:p>
            <a:pPr marL="177799" indent="-177799" defTabSz="233679">
              <a:spcBef>
                <a:spcPts val="1600"/>
              </a:spcBef>
              <a:defRPr sz="1400">
                <a:latin typeface="Comic Sans MS"/>
                <a:ea typeface="Comic Sans MS"/>
                <a:cs typeface="Comic Sans MS"/>
                <a:sym typeface="Comic Sans MS"/>
              </a:defRPr>
            </a:pPr>
            <a:r>
              <a:t>Liu, ML., Wu, L &amp; Ming, QS (2015) How does physical activity intervention improve self-esteem and self-concept in children and adolescents? Evidence from a meta-analysis. PLOS One 10: e0134804.  Available at : </a:t>
            </a:r>
            <a:r>
              <a:rPr>
                <a:hlinkClick r:id="rId2" invalidUrl="" action="" tgtFrame="" tooltip="" history="1" highlightClick="0" endSnd="0"/>
              </a:rPr>
              <a:t>https://doi.org/10.1371/journal.pone.0134804</a:t>
            </a:r>
            <a:r>
              <a:t> (Accessed: 3 January 2020)</a:t>
            </a:r>
          </a:p>
          <a:p>
            <a:pPr marL="177799" indent="-177799" defTabSz="233679">
              <a:spcBef>
                <a:spcPts val="1600"/>
              </a:spcBef>
              <a:defRPr sz="1400">
                <a:latin typeface="Comic Sans MS"/>
                <a:ea typeface="Comic Sans MS"/>
                <a:cs typeface="Comic Sans MS"/>
                <a:sym typeface="Comic Sans MS"/>
              </a:defRPr>
            </a:pPr>
            <a:r>
              <a:t>Paterson, A., and R. Grantham. (2016). “How to Make Teachers Happy: An Exploration of Teacher Wellbeing in the Primary School Context.” Journal of Educational &amp; Child Psychology 33(2), pp. 90-104.</a:t>
            </a:r>
          </a:p>
          <a:p>
            <a:pPr marL="177799" indent="-177799" defTabSz="233679">
              <a:spcBef>
                <a:spcPts val="1600"/>
              </a:spcBef>
              <a:defRPr sz="1400">
                <a:latin typeface="Comic Sans MS"/>
                <a:ea typeface="Comic Sans MS"/>
                <a:cs typeface="Comic Sans MS"/>
                <a:sym typeface="Comic Sans MS"/>
              </a:defRPr>
            </a:pPr>
            <a:r>
              <a:t>Rose, W., &amp; Rowlands, J. (2010). Introducing the concept of child well-being into government policy. In C. McAuley, &amp; W.Rose (Eds.), Child well-being: Understanding children’s lives (pp 67-90). London: Jessica Kingsley Publishers.</a:t>
            </a:r>
          </a:p>
          <a:p>
            <a:pPr marL="177799" indent="-177799" defTabSz="233679">
              <a:spcBef>
                <a:spcPts val="1600"/>
              </a:spcBef>
              <a:defRPr sz="1400">
                <a:latin typeface="Comic Sans MS"/>
                <a:ea typeface="Comic Sans MS"/>
                <a:cs typeface="Comic Sans MS"/>
                <a:sym typeface="Comic Sans MS"/>
              </a:defRPr>
            </a:pPr>
            <a:r>
              <a:t>Together for Mental Health:A Strategy for Mental Health and Wellbeing in Wales WAG, 2012 Available at: </a:t>
            </a:r>
            <a:r>
              <a:rPr>
                <a:hlinkClick r:id="rId3" invalidUrl="" action="" tgtFrame="" tooltip="" history="1" highlightClick="0" endSnd="0"/>
              </a:rPr>
              <a:t>https://gov.wales/sites/default/files/publications/2019-04/together-for-mental-health-summary.pdf</a:t>
            </a:r>
            <a:r>
              <a:t> (Accessed: 3 January 2020)</a:t>
            </a:r>
          </a:p>
          <a:p>
            <a:pPr marL="177799" indent="-177799" defTabSz="233679">
              <a:spcBef>
                <a:spcPts val="1600"/>
              </a:spcBef>
              <a:defRPr sz="1400">
                <a:latin typeface="Comic Sans MS"/>
                <a:ea typeface="Comic Sans MS"/>
                <a:cs typeface="Comic Sans MS"/>
                <a:sym typeface="Comic Sans MS"/>
              </a:defRPr>
            </a:pPr>
            <a:r>
              <a:t>Weare, K., &amp; Gray, G. (2003). What works in developing children’s emotional and social competence and wellbeing?.London: DfES.</a:t>
            </a:r>
          </a:p>
          <a:p>
            <a:pPr marL="177799" indent="-177799" defTabSz="233679">
              <a:spcBef>
                <a:spcPts val="1600"/>
              </a:spcBef>
              <a:defRPr sz="1400">
                <a:latin typeface="Comic Sans MS"/>
                <a:ea typeface="Comic Sans MS"/>
                <a:cs typeface="Comic Sans MS"/>
                <a:sym typeface="Comic Sans MS"/>
              </a:defRPr>
            </a:pPr>
            <a:r>
              <a:t>Wilding, L., &amp; Claridge, S (2016) The Emotional Literacy Support Assistant (ELSA) programme: parental perceptions of its impact in school and at home, </a:t>
            </a:r>
            <a:r>
              <a:t>Educational Psychology in Practice</a:t>
            </a:r>
            <a:r>
              <a:t>, 32(2), pp. 180-196.</a:t>
            </a:r>
          </a:p>
          <a:p>
            <a:pPr marL="0" indent="0" defTabSz="233679">
              <a:spcBef>
                <a:spcPts val="1600"/>
              </a:spcBef>
              <a:buSzTx/>
              <a:buNone/>
              <a:defRPr sz="1280">
                <a:latin typeface="Comic Sans MS"/>
                <a:ea typeface="Comic Sans MS"/>
                <a:cs typeface="Comic Sans MS"/>
                <a:sym typeface="Comic Sans MS"/>
              </a:defRPr>
            </a:pPr>
          </a:p>
          <a:p>
            <a:pPr marL="0" indent="0" defTabSz="233679">
              <a:spcBef>
                <a:spcPts val="1600"/>
              </a:spcBef>
              <a:buSzTx/>
              <a:buNone/>
              <a:defRPr sz="1280">
                <a:latin typeface="Comic Sans MS"/>
                <a:ea typeface="Comic Sans MS"/>
                <a:cs typeface="Comic Sans MS"/>
                <a:sym typeface="Comic Sans MS"/>
              </a:defRPr>
            </a:pPr>
          </a:p>
          <a:p>
            <a:pPr marL="0" indent="0" defTabSz="233679">
              <a:spcBef>
                <a:spcPts val="1600"/>
              </a:spcBef>
              <a:buSzTx/>
              <a:buNone/>
              <a:defRPr sz="1280">
                <a:latin typeface="Comic Sans MS"/>
                <a:ea typeface="Comic Sans MS"/>
                <a:cs typeface="Comic Sans MS"/>
                <a:sym typeface="Comic Sans MS"/>
              </a:defRPr>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