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71" r:id="rId2"/>
    <p:sldId id="256" r:id="rId3"/>
    <p:sldId id="257" r:id="rId4"/>
    <p:sldId id="262" r:id="rId5"/>
    <p:sldId id="259" r:id="rId6"/>
    <p:sldId id="258" r:id="rId7"/>
    <p:sldId id="267" r:id="rId8"/>
    <p:sldId id="269" r:id="rId9"/>
    <p:sldId id="264" r:id="rId10"/>
    <p:sldId id="265" r:id="rId11"/>
    <p:sldId id="266" r:id="rId12"/>
    <p:sldId id="275" r:id="rId13"/>
    <p:sldId id="270" r:id="rId14"/>
    <p:sldId id="268"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4F1E20A7-4593-4240-992F-E7D4D85A3ACF}">
          <p14:sldIdLst>
            <p14:sldId id="271"/>
            <p14:sldId id="256"/>
            <p14:sldId id="257"/>
            <p14:sldId id="262"/>
            <p14:sldId id="259"/>
            <p14:sldId id="258"/>
            <p14:sldId id="267"/>
            <p14:sldId id="269"/>
            <p14:sldId id="264"/>
            <p14:sldId id="265"/>
            <p14:sldId id="266"/>
            <p14:sldId id="275"/>
            <p14:sldId id="270"/>
            <p14:sldId id="268"/>
            <p14:sldId id="260"/>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D2C9304-B2FA-9A3A-F7CE-92048F4EE4BE}" name="janara begum" initials="jb" userId="47307c6c2054fb7a"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201" autoAdjust="0"/>
  </p:normalViewPr>
  <p:slideViewPr>
    <p:cSldViewPr snapToGrid="0">
      <p:cViewPr varScale="1">
        <p:scale>
          <a:sx n="104" d="100"/>
          <a:sy n="104" d="100"/>
        </p:scale>
        <p:origin x="138"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F1DAF8-799D-4750-9A0E-A40F4C4DEE6B}" type="datetimeFigureOut">
              <a:rPr lang="en-US" smtClean="0"/>
              <a:t>8/12/2022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0C59F9-C391-4164-BFAF-0BEE700C8539}" type="slidenum">
              <a:rPr lang="en-US" smtClean="0"/>
              <a:t>‹#›</a:t>
            </a:fld>
            <a:endParaRPr lang="en-US"/>
          </a:p>
        </p:txBody>
      </p:sp>
    </p:spTree>
    <p:extLst>
      <p:ext uri="{BB962C8B-B14F-4D97-AF65-F5344CB8AC3E}">
        <p14:creationId xmlns:p14="http://schemas.microsoft.com/office/powerpoint/2010/main" val="3752411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400" dirty="0"/>
          </a:p>
        </p:txBody>
      </p:sp>
      <p:sp>
        <p:nvSpPr>
          <p:cNvPr id="4" name="Slide Number Placeholder 3"/>
          <p:cNvSpPr>
            <a:spLocks noGrp="1"/>
          </p:cNvSpPr>
          <p:nvPr>
            <p:ph type="sldNum" sz="quarter" idx="5"/>
          </p:nvPr>
        </p:nvSpPr>
        <p:spPr/>
        <p:txBody>
          <a:bodyPr/>
          <a:lstStyle/>
          <a:p>
            <a:fld id="{B20C59F9-C391-4164-BFAF-0BEE700C8539}" type="slidenum">
              <a:rPr lang="en-US" smtClean="0"/>
              <a:t>3</a:t>
            </a:fld>
            <a:endParaRPr lang="en-US"/>
          </a:p>
        </p:txBody>
      </p:sp>
    </p:spTree>
    <p:extLst>
      <p:ext uri="{BB962C8B-B14F-4D97-AF65-F5344CB8AC3E}">
        <p14:creationId xmlns:p14="http://schemas.microsoft.com/office/powerpoint/2010/main" val="41593419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4</a:t>
            </a:fld>
            <a:endParaRPr lang="en-US"/>
          </a:p>
        </p:txBody>
      </p:sp>
    </p:spTree>
    <p:extLst>
      <p:ext uri="{BB962C8B-B14F-4D97-AF65-F5344CB8AC3E}">
        <p14:creationId xmlns:p14="http://schemas.microsoft.com/office/powerpoint/2010/main" val="1512773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5</a:t>
            </a:fld>
            <a:endParaRPr lang="en-US"/>
          </a:p>
        </p:txBody>
      </p:sp>
    </p:spTree>
    <p:extLst>
      <p:ext uri="{BB962C8B-B14F-4D97-AF65-F5344CB8AC3E}">
        <p14:creationId xmlns:p14="http://schemas.microsoft.com/office/powerpoint/2010/main" val="3273023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6</a:t>
            </a:fld>
            <a:endParaRPr lang="en-US"/>
          </a:p>
        </p:txBody>
      </p:sp>
    </p:spTree>
    <p:extLst>
      <p:ext uri="{BB962C8B-B14F-4D97-AF65-F5344CB8AC3E}">
        <p14:creationId xmlns:p14="http://schemas.microsoft.com/office/powerpoint/2010/main" val="1217330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7</a:t>
            </a:fld>
            <a:endParaRPr lang="en-US"/>
          </a:p>
        </p:txBody>
      </p:sp>
    </p:spTree>
    <p:extLst>
      <p:ext uri="{BB962C8B-B14F-4D97-AF65-F5344CB8AC3E}">
        <p14:creationId xmlns:p14="http://schemas.microsoft.com/office/powerpoint/2010/main" val="3970741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8</a:t>
            </a:fld>
            <a:endParaRPr lang="en-US"/>
          </a:p>
        </p:txBody>
      </p:sp>
    </p:spTree>
    <p:extLst>
      <p:ext uri="{BB962C8B-B14F-4D97-AF65-F5344CB8AC3E}">
        <p14:creationId xmlns:p14="http://schemas.microsoft.com/office/powerpoint/2010/main" val="1785993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9</a:t>
            </a:fld>
            <a:endParaRPr lang="en-US"/>
          </a:p>
        </p:txBody>
      </p:sp>
    </p:spTree>
    <p:extLst>
      <p:ext uri="{BB962C8B-B14F-4D97-AF65-F5344CB8AC3E}">
        <p14:creationId xmlns:p14="http://schemas.microsoft.com/office/powerpoint/2010/main" val="1768628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10</a:t>
            </a:fld>
            <a:endParaRPr lang="en-US"/>
          </a:p>
        </p:txBody>
      </p:sp>
    </p:spTree>
    <p:extLst>
      <p:ext uri="{BB962C8B-B14F-4D97-AF65-F5344CB8AC3E}">
        <p14:creationId xmlns:p14="http://schemas.microsoft.com/office/powerpoint/2010/main" val="1145968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11</a:t>
            </a:fld>
            <a:endParaRPr lang="en-US"/>
          </a:p>
        </p:txBody>
      </p:sp>
    </p:spTree>
    <p:extLst>
      <p:ext uri="{BB962C8B-B14F-4D97-AF65-F5344CB8AC3E}">
        <p14:creationId xmlns:p14="http://schemas.microsoft.com/office/powerpoint/2010/main" val="29362545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400" dirty="0">
              <a:latin typeface="Abadi" panose="020B0604020104020204" pitchFamily="34" charset="0"/>
            </a:endParaRPr>
          </a:p>
        </p:txBody>
      </p:sp>
      <p:sp>
        <p:nvSpPr>
          <p:cNvPr id="4" name="Slide Number Placeholder 3"/>
          <p:cNvSpPr>
            <a:spLocks noGrp="1"/>
          </p:cNvSpPr>
          <p:nvPr>
            <p:ph type="sldNum" sz="quarter" idx="5"/>
          </p:nvPr>
        </p:nvSpPr>
        <p:spPr/>
        <p:txBody>
          <a:bodyPr/>
          <a:lstStyle/>
          <a:p>
            <a:fld id="{B20C59F9-C391-4164-BFAF-0BEE700C8539}" type="slidenum">
              <a:rPr lang="en-US" smtClean="0"/>
              <a:t>14</a:t>
            </a:fld>
            <a:endParaRPr lang="en-US"/>
          </a:p>
        </p:txBody>
      </p:sp>
    </p:spTree>
    <p:extLst>
      <p:ext uri="{BB962C8B-B14F-4D97-AF65-F5344CB8AC3E}">
        <p14:creationId xmlns:p14="http://schemas.microsoft.com/office/powerpoint/2010/main" val="2579326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09C5EA-546F-41C5-88A9-74C867350025}"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246726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09C5EA-546F-41C5-88A9-74C867350025}"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2948395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09C5EA-546F-41C5-88A9-74C867350025}"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162539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09C5EA-546F-41C5-88A9-74C867350025}"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4089825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09C5EA-546F-41C5-88A9-74C867350025}" type="datetimeFigureOut">
              <a:rPr lang="en-US" smtClean="0"/>
              <a:t>8/12/2022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3971422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09C5EA-546F-41C5-88A9-74C867350025}" type="datetimeFigureOut">
              <a:rPr lang="en-US" smtClean="0"/>
              <a:t>8/12/2022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3851102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09C5EA-546F-41C5-88A9-74C867350025}" type="datetimeFigureOut">
              <a:rPr lang="en-US" smtClean="0"/>
              <a:t>8/12/2022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1512082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09C5EA-546F-41C5-88A9-74C867350025}"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1703661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09C5EA-546F-41C5-88A9-74C867350025}"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4024313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09C5EA-546F-41C5-88A9-74C867350025}"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2157591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09C5EA-546F-41C5-88A9-74C867350025}"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CF87DB08-BDE7-4F46-9444-0392FFDB649E}"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892779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C09C5EA-546F-41C5-88A9-74C867350025}"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3399941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C09C5EA-546F-41C5-88A9-74C867350025}"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87DB08-BDE7-4F46-9444-0392FFDB649E}"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788908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C09C5EA-546F-41C5-88A9-74C867350025}" type="datetimeFigureOut">
              <a:rPr lang="en-US" smtClean="0"/>
              <a:t>8/12/2022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26091887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09C5EA-546F-41C5-88A9-74C867350025}"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33830492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09C5EA-546F-41C5-88A9-74C867350025}" type="datetimeFigureOut">
              <a:rPr lang="en-US" smtClean="0"/>
              <a:t>8/12/2022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F87DB08-BDE7-4F46-9444-0392FFDB649E}" type="slidenum">
              <a:rPr lang="en-US" smtClean="0"/>
              <a:t>‹#›</a:t>
            </a:fld>
            <a:endParaRPr lang="en-US"/>
          </a:p>
        </p:txBody>
      </p:sp>
    </p:spTree>
    <p:extLst>
      <p:ext uri="{BB962C8B-B14F-4D97-AF65-F5344CB8AC3E}">
        <p14:creationId xmlns:p14="http://schemas.microsoft.com/office/powerpoint/2010/main" val="4265259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C09C5EA-546F-41C5-88A9-74C867350025}" type="datetimeFigureOut">
              <a:rPr lang="en-US" smtClean="0"/>
              <a:t>8/12/2022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CF87DB08-BDE7-4F46-9444-0392FFDB649E}" type="slidenum">
              <a:rPr lang="en-US" smtClean="0"/>
              <a:t>‹#›</a:t>
            </a:fld>
            <a:endParaRPr lang="en-US"/>
          </a:p>
        </p:txBody>
      </p:sp>
    </p:spTree>
    <p:extLst>
      <p:ext uri="{BB962C8B-B14F-4D97-AF65-F5344CB8AC3E}">
        <p14:creationId xmlns:p14="http://schemas.microsoft.com/office/powerpoint/2010/main" val="148870237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79CC04C-EEA3-A289-05EC-F4C7913C0B73}"/>
              </a:ext>
            </a:extLst>
          </p:cNvPr>
          <p:cNvSpPr>
            <a:spLocks noGrp="1"/>
          </p:cNvSpPr>
          <p:nvPr>
            <p:ph type="title"/>
          </p:nvPr>
        </p:nvSpPr>
        <p:spPr>
          <a:xfrm>
            <a:off x="2395728" y="624109"/>
            <a:ext cx="9198864" cy="2128235"/>
          </a:xfrm>
        </p:spPr>
        <p:txBody>
          <a:bodyPr>
            <a:normAutofit fontScale="90000"/>
          </a:bodyPr>
          <a:lstStyle/>
          <a:p>
            <a:br>
              <a:rPr lang="en-GB" dirty="0"/>
            </a:br>
            <a:br>
              <a:rPr lang="en-GB" dirty="0"/>
            </a:br>
            <a:r>
              <a:rPr lang="en-GB" dirty="0"/>
              <a:t>University of Wales Trinity Saint David</a:t>
            </a:r>
            <a:br>
              <a:rPr lang="en-GB" dirty="0"/>
            </a:br>
            <a:r>
              <a:rPr lang="en-GB" dirty="0"/>
              <a:t>Name: Jahanara Begum</a:t>
            </a:r>
            <a:br>
              <a:rPr lang="en-GB" dirty="0"/>
            </a:br>
            <a:r>
              <a:rPr lang="en-GB" dirty="0"/>
              <a:t>Student ID: 1813593</a:t>
            </a:r>
            <a:br>
              <a:rPr lang="en-GB" dirty="0"/>
            </a:br>
            <a:r>
              <a:rPr lang="en-GB" dirty="0"/>
              <a:t>Module: Community Care and Development</a:t>
            </a:r>
            <a:br>
              <a:rPr lang="en-GB" dirty="0"/>
            </a:br>
            <a:r>
              <a:rPr lang="en-GB" dirty="0"/>
              <a:t>Module Code: BMHP6022</a:t>
            </a:r>
            <a:br>
              <a:rPr lang="en-GB" dirty="0"/>
            </a:br>
            <a:r>
              <a:rPr lang="en-GB" dirty="0"/>
              <a:t>Lecturer: </a:t>
            </a:r>
            <a:r>
              <a:rPr lang="en-GB" dirty="0" err="1"/>
              <a:t>Chizoba</a:t>
            </a:r>
            <a:r>
              <a:rPr lang="en-GB" dirty="0"/>
              <a:t> </a:t>
            </a:r>
            <a:r>
              <a:rPr lang="en-GB" dirty="0" err="1"/>
              <a:t>Esio</a:t>
            </a:r>
            <a:r>
              <a:rPr lang="en-GB" dirty="0"/>
              <a:t>-Bassey</a:t>
            </a:r>
            <a:br>
              <a:rPr lang="en-GB" dirty="0"/>
            </a:br>
            <a:br>
              <a:rPr lang="en-GB" dirty="0"/>
            </a:br>
            <a:br>
              <a:rPr lang="en-GB" dirty="0"/>
            </a:br>
            <a:r>
              <a:rPr lang="en-GB" dirty="0"/>
              <a:t>Assessment Component 1</a:t>
            </a:r>
          </a:p>
        </p:txBody>
      </p:sp>
      <p:pic>
        <p:nvPicPr>
          <p:cNvPr id="1026" name="Picture 4" descr="Press Releases 2020 | University of Wales Trinity Saint David">
            <a:extLst>
              <a:ext uri="{FF2B5EF4-FFF2-40B4-BE49-F238E27FC236}">
                <a16:creationId xmlns:a16="http://schemas.microsoft.com/office/drawing/2014/main" id="{4FE71732-1DC9-B697-0B57-A75B3AFAD5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3" y="4763"/>
            <a:ext cx="3714750" cy="1228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3487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8B33A-5FDF-40E0-B285-D9060374047C}"/>
              </a:ext>
            </a:extLst>
          </p:cNvPr>
          <p:cNvSpPr>
            <a:spLocks noGrp="1"/>
          </p:cNvSpPr>
          <p:nvPr>
            <p:ph type="ctrTitle"/>
          </p:nvPr>
        </p:nvSpPr>
        <p:spPr>
          <a:xfrm>
            <a:off x="3130971" y="1033762"/>
            <a:ext cx="6749630" cy="1923251"/>
          </a:xfrm>
        </p:spPr>
        <p:txBody>
          <a:bodyPr>
            <a:normAutofit/>
          </a:bodyPr>
          <a:lstStyle/>
          <a:p>
            <a:pPr algn="ctr"/>
            <a:r>
              <a:rPr lang="en-US" sz="6000" dirty="0">
                <a:solidFill>
                  <a:schemeClr val="accent1"/>
                </a:solidFill>
                <a:latin typeface="Times New Roman" panose="02020603050405020304" pitchFamily="18" charset="0"/>
                <a:cs typeface="Times New Roman" panose="02020603050405020304" pitchFamily="18" charset="0"/>
              </a:rPr>
              <a:t>Community Care and Development</a:t>
            </a:r>
          </a:p>
        </p:txBody>
      </p:sp>
      <p:pic>
        <p:nvPicPr>
          <p:cNvPr id="4" name="Picture 3">
            <a:extLst>
              <a:ext uri="{FF2B5EF4-FFF2-40B4-BE49-F238E27FC236}">
                <a16:creationId xmlns:a16="http://schemas.microsoft.com/office/drawing/2014/main" id="{AF7E86F5-5444-F271-274A-18B9F1B07FBE}"/>
              </a:ext>
            </a:extLst>
          </p:cNvPr>
          <p:cNvPicPr>
            <a:picLocks noChangeAspect="1"/>
          </p:cNvPicPr>
          <p:nvPr/>
        </p:nvPicPr>
        <p:blipFill>
          <a:blip r:embed="rId2"/>
          <a:stretch>
            <a:fillRect/>
          </a:stretch>
        </p:blipFill>
        <p:spPr>
          <a:xfrm>
            <a:off x="2695786" y="3142117"/>
            <a:ext cx="7620000" cy="2720120"/>
          </a:xfrm>
          <a:prstGeom prst="rect">
            <a:avLst/>
          </a:prstGeom>
        </p:spPr>
      </p:pic>
    </p:spTree>
    <p:extLst>
      <p:ext uri="{BB962C8B-B14F-4D97-AF65-F5344CB8AC3E}">
        <p14:creationId xmlns:p14="http://schemas.microsoft.com/office/powerpoint/2010/main" val="2644040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E05BB-0E8D-45E6-8FFE-47BAD0A14ED6}"/>
              </a:ext>
            </a:extLst>
          </p:cNvPr>
          <p:cNvSpPr>
            <a:spLocks noGrp="1"/>
          </p:cNvSpPr>
          <p:nvPr>
            <p:ph type="title"/>
          </p:nvPr>
        </p:nvSpPr>
        <p:spPr>
          <a:xfrm>
            <a:off x="1013282" y="555448"/>
            <a:ext cx="9834838" cy="782659"/>
          </a:xfrm>
        </p:spPr>
        <p:txBody>
          <a:bodyPr>
            <a:normAutofit/>
          </a:bodyPr>
          <a:lstStyle/>
          <a:p>
            <a:pPr algn="ctr"/>
            <a:r>
              <a:rPr lang="en-US" b="1" dirty="0">
                <a:latin typeface="Abadi" panose="020B0604020104020204" pitchFamily="34" charset="0"/>
              </a:rPr>
              <a:t>Introduction</a:t>
            </a:r>
          </a:p>
        </p:txBody>
      </p:sp>
      <p:sp>
        <p:nvSpPr>
          <p:cNvPr id="3" name="Content Placeholder 2">
            <a:extLst>
              <a:ext uri="{FF2B5EF4-FFF2-40B4-BE49-F238E27FC236}">
                <a16:creationId xmlns:a16="http://schemas.microsoft.com/office/drawing/2014/main" id="{FCCCBDDA-F780-4E1C-BB54-5D1E74FB7245}"/>
              </a:ext>
            </a:extLst>
          </p:cNvPr>
          <p:cNvSpPr>
            <a:spLocks noGrp="1"/>
          </p:cNvSpPr>
          <p:nvPr>
            <p:ph idx="1"/>
          </p:nvPr>
        </p:nvSpPr>
        <p:spPr>
          <a:xfrm>
            <a:off x="609600" y="1338107"/>
            <a:ext cx="11301046" cy="5414385"/>
          </a:xfrm>
        </p:spPr>
        <p:txBody>
          <a:bodyPr>
            <a:normAutofit/>
          </a:bodyPr>
          <a:lstStyle/>
          <a:p>
            <a:pPr algn="just"/>
            <a:r>
              <a:rPr lang="en-US" sz="2800" dirty="0">
                <a:latin typeface="Times New Roman" panose="02020603050405020304" pitchFamily="18" charset="0"/>
                <a:cs typeface="Times New Roman" panose="02020603050405020304" pitchFamily="18" charset="0"/>
              </a:rPr>
              <a:t>Community development is fundamentally based on the values of human rights, equality, social justice, equity, and respect for diversity. </a:t>
            </a:r>
          </a:p>
          <a:p>
            <a:pPr marL="0" indent="0" algn="just">
              <a:buNone/>
            </a:pP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Basically, in this process skills, knowledge, and experience of people have been involving for responding and taking initiatives to the social, economic, and political problems of any particular group of people (Gilchrist and Taylor, 2016).</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To achieve the purpose of the study in Tower Hamlets “the Black, Asian, and Minority Ethnic (BAME) community” has been chosen.</a:t>
            </a:r>
          </a:p>
          <a:p>
            <a:pPr algn="just"/>
            <a:endParaRPr lang="en-US" sz="2800" dirty="0">
              <a:latin typeface="Abadi" panose="020B0604020104020204" pitchFamily="34" charset="0"/>
            </a:endParaRPr>
          </a:p>
          <a:p>
            <a:endParaRPr lang="en-US" sz="2400" dirty="0">
              <a:latin typeface="Abadi" panose="020B0604020104020204" pitchFamily="34" charset="0"/>
            </a:endParaRPr>
          </a:p>
        </p:txBody>
      </p:sp>
    </p:spTree>
    <p:extLst>
      <p:ext uri="{BB962C8B-B14F-4D97-AF65-F5344CB8AC3E}">
        <p14:creationId xmlns:p14="http://schemas.microsoft.com/office/powerpoint/2010/main" val="1630072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E05BB-0E8D-45E6-8FFE-47BAD0A14ED6}"/>
              </a:ext>
            </a:extLst>
          </p:cNvPr>
          <p:cNvSpPr>
            <a:spLocks noGrp="1"/>
          </p:cNvSpPr>
          <p:nvPr>
            <p:ph type="title"/>
          </p:nvPr>
        </p:nvSpPr>
        <p:spPr>
          <a:xfrm>
            <a:off x="679938" y="409904"/>
            <a:ext cx="10824675" cy="1418896"/>
          </a:xfrm>
        </p:spPr>
        <p:txBody>
          <a:bodyPr>
            <a:normAutofit/>
          </a:bodyPr>
          <a:lstStyle/>
          <a:p>
            <a:pPr algn="ctr"/>
            <a:r>
              <a:rPr lang="en-US" b="1" dirty="0">
                <a:latin typeface="Abadi" panose="020B0604020104020204" pitchFamily="34" charset="0"/>
              </a:rPr>
              <a:t>Needs of the Individuals, Families, and Groups of the Community</a:t>
            </a:r>
          </a:p>
        </p:txBody>
      </p:sp>
      <p:sp>
        <p:nvSpPr>
          <p:cNvPr id="3" name="Content Placeholder 2">
            <a:extLst>
              <a:ext uri="{FF2B5EF4-FFF2-40B4-BE49-F238E27FC236}">
                <a16:creationId xmlns:a16="http://schemas.microsoft.com/office/drawing/2014/main" id="{FCCCBDDA-F780-4E1C-BB54-5D1E74FB7245}"/>
              </a:ext>
            </a:extLst>
          </p:cNvPr>
          <p:cNvSpPr>
            <a:spLocks noGrp="1"/>
          </p:cNvSpPr>
          <p:nvPr>
            <p:ph idx="1"/>
          </p:nvPr>
        </p:nvSpPr>
        <p:spPr>
          <a:xfrm>
            <a:off x="574431" y="1828801"/>
            <a:ext cx="10930181" cy="4619298"/>
          </a:xfrm>
        </p:spPr>
        <p:txBody>
          <a:bodyPr>
            <a:normAutofit/>
          </a:bodyPr>
          <a:lstStyle/>
          <a:p>
            <a:pPr algn="just"/>
            <a:r>
              <a:rPr lang="en-US" sz="2800" dirty="0">
                <a:latin typeface="Times New Roman" panose="02020603050405020304" pitchFamily="18" charset="0"/>
                <a:cs typeface="Times New Roman" panose="02020603050405020304" pitchFamily="18" charset="0"/>
              </a:rPr>
              <a:t>BAME community in Tower Hamlets has wide ranges of needs with the existence of diversified individuals, families, and groups. </a:t>
            </a:r>
          </a:p>
          <a:p>
            <a:pPr marL="0" indent="0" algn="just">
              <a:buNone/>
            </a:pP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Among the variety of needs proper accessibility to healthcare services, educational services, improvement of language and communication aspect, development of cultural inclusivity, increasing employability and affordability, reducing discriminatory behavior, etc. are significant (</a:t>
            </a:r>
            <a:r>
              <a:rPr lang="en-US" sz="2800" dirty="0" err="1">
                <a:latin typeface="Times New Roman" panose="02020603050405020304" pitchFamily="18" charset="0"/>
                <a:cs typeface="Times New Roman" panose="02020603050405020304" pitchFamily="18" charset="0"/>
              </a:rPr>
              <a:t>Medas</a:t>
            </a:r>
            <a:r>
              <a:rPr lang="en-US" sz="2800" dirty="0">
                <a:latin typeface="Times New Roman" panose="02020603050405020304" pitchFamily="18" charset="0"/>
                <a:cs typeface="Times New Roman" panose="02020603050405020304" pitchFamily="18" charset="0"/>
              </a:rPr>
              <a:t>, 2019).</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3456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AB236-F474-47A2-8EAE-8E2530968457}"/>
              </a:ext>
            </a:extLst>
          </p:cNvPr>
          <p:cNvSpPr>
            <a:spLocks noGrp="1"/>
          </p:cNvSpPr>
          <p:nvPr>
            <p:ph type="title"/>
          </p:nvPr>
        </p:nvSpPr>
        <p:spPr>
          <a:xfrm>
            <a:off x="687389" y="541176"/>
            <a:ext cx="10817224" cy="929815"/>
          </a:xfrm>
        </p:spPr>
        <p:txBody>
          <a:bodyPr>
            <a:normAutofit fontScale="90000"/>
          </a:bodyPr>
          <a:lstStyle/>
          <a:p>
            <a:pPr algn="ctr"/>
            <a:r>
              <a:rPr lang="en-US" b="1" dirty="0">
                <a:latin typeface="Abadi" panose="020B0604020104020204" pitchFamily="34" charset="0"/>
              </a:rPr>
              <a:t>Discrimination Experienced by the BAME Community People</a:t>
            </a:r>
          </a:p>
        </p:txBody>
      </p:sp>
      <p:sp>
        <p:nvSpPr>
          <p:cNvPr id="3" name="Content Placeholder 2">
            <a:extLst>
              <a:ext uri="{FF2B5EF4-FFF2-40B4-BE49-F238E27FC236}">
                <a16:creationId xmlns:a16="http://schemas.microsoft.com/office/drawing/2014/main" id="{ED7328A9-BEB3-467D-934D-0F353D5C0003}"/>
              </a:ext>
            </a:extLst>
          </p:cNvPr>
          <p:cNvSpPr>
            <a:spLocks noGrp="1"/>
          </p:cNvSpPr>
          <p:nvPr>
            <p:ph idx="1"/>
          </p:nvPr>
        </p:nvSpPr>
        <p:spPr>
          <a:xfrm>
            <a:off x="539263" y="1470991"/>
            <a:ext cx="11054860" cy="4707071"/>
          </a:xfrm>
        </p:spPr>
        <p:txBody>
          <a:bodyPr>
            <a:normAutofit/>
          </a:bodyPr>
          <a:lstStyle/>
          <a:p>
            <a:pPr algn="just"/>
            <a:r>
              <a:rPr lang="en-US" sz="2400" dirty="0">
                <a:latin typeface="Times New Roman" panose="02020603050405020304" pitchFamily="18" charset="0"/>
                <a:cs typeface="Times New Roman" panose="02020603050405020304" pitchFamily="18" charset="0"/>
              </a:rPr>
              <a:t>Discrimination is a well-known term describing the unfair treatment to individual or groups considering any of their characteristics like race, gender, religion, age, or sexual orientation, etc.</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Discrimination becomes evident with the BAME community people in different ways. For example- discrimination in the healthcare services has contributed to high death rates of the black, Asian, and minority ethnic people during the Covid-19 pandemic situation (Campbell, 2020).</a:t>
            </a:r>
          </a:p>
          <a:p>
            <a:pPr marL="0" indent="0" algn="just">
              <a:buNone/>
            </a:pPr>
            <a:endParaRPr lang="en-US" sz="2400" dirty="0">
              <a:latin typeface="Abadi" panose="020B0604020104020204" pitchFamily="34" charset="0"/>
            </a:endParaRPr>
          </a:p>
        </p:txBody>
      </p:sp>
      <p:pic>
        <p:nvPicPr>
          <p:cNvPr id="1026" name="Picture 2" descr="Health outcomes for people in BAME communities">
            <a:extLst>
              <a:ext uri="{FF2B5EF4-FFF2-40B4-BE49-F238E27FC236}">
                <a16:creationId xmlns:a16="http://schemas.microsoft.com/office/drawing/2014/main" id="{CCBBD75B-77E2-41A4-85CC-EA57064FB4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5363" y="4562175"/>
            <a:ext cx="4232986" cy="2116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6006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797169" y="650614"/>
            <a:ext cx="10725734" cy="911486"/>
          </a:xfrm>
        </p:spPr>
        <p:txBody>
          <a:bodyPr>
            <a:normAutofit fontScale="90000"/>
          </a:bodyPr>
          <a:lstStyle/>
          <a:p>
            <a:pPr algn="ctr"/>
            <a:r>
              <a:rPr lang="en-US" b="1" dirty="0">
                <a:latin typeface="Abadi" panose="020B0604020104020204" pitchFamily="34" charset="0"/>
              </a:rPr>
              <a:t>Lack of Equality Experienced by the BAME Community People</a:t>
            </a:r>
            <a:endParaRPr lang="en-US" dirty="0">
              <a:latin typeface="Abadi" panose="020B0604020104020204" pitchFamily="34" charset="0"/>
            </a:endParaRP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778878" y="1441939"/>
            <a:ext cx="6610967" cy="5076092"/>
          </a:xfrm>
        </p:spPr>
        <p:txBody>
          <a:bodyPr>
            <a:normAutofit fontScale="92500"/>
          </a:bodyPr>
          <a:lstStyle/>
          <a:p>
            <a:pPr algn="just"/>
            <a:r>
              <a:rPr lang="en-US" sz="2400" dirty="0">
                <a:latin typeface="Times New Roman" panose="02020603050405020304" pitchFamily="18" charset="0"/>
                <a:cs typeface="Times New Roman" panose="02020603050405020304" pitchFamily="18" charset="0"/>
              </a:rPr>
              <a:t>A lack of equality has been identified in the educational sector of the UK from the perspective of the BAME community people.</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It has been explored that, in the UK there are no Black, Asian and minority ethnic (BAME) teachers in 46% of all schools. The  BAME teachers are also underrepresented in the ethnically diverse schools.</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Underrepresentation is visible in playing leadership roles which makes many BAME teachers to move from the educational institutions (UCL, 2020).</a:t>
            </a:r>
          </a:p>
        </p:txBody>
      </p:sp>
      <p:pic>
        <p:nvPicPr>
          <p:cNvPr id="2050" name="Picture 2" descr="Gender Equality | love question life answer">
            <a:extLst>
              <a:ext uri="{FF2B5EF4-FFF2-40B4-BE49-F238E27FC236}">
                <a16:creationId xmlns:a16="http://schemas.microsoft.com/office/drawing/2014/main" id="{575D6949-727D-4B7A-A3B8-E8EBFC74B3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0996" y="2514509"/>
            <a:ext cx="4023988" cy="2253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2235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1266092" y="211015"/>
            <a:ext cx="10256811" cy="1093177"/>
          </a:xfrm>
        </p:spPr>
        <p:txBody>
          <a:bodyPr>
            <a:normAutofit fontScale="90000"/>
          </a:bodyPr>
          <a:lstStyle/>
          <a:p>
            <a:pPr algn="ctr"/>
            <a:r>
              <a:rPr lang="en-US" b="1" dirty="0">
                <a:latin typeface="Abadi" panose="020B0604020104020204" pitchFamily="34" charset="0"/>
              </a:rPr>
              <a:t>Possible Means of Communication with the Community People</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633046" y="1304192"/>
            <a:ext cx="11183816" cy="5342793"/>
          </a:xfrm>
        </p:spPr>
        <p:txBody>
          <a:bodyPr>
            <a:normAutofit/>
          </a:bodyPr>
          <a:lstStyle/>
          <a:p>
            <a:pPr algn="just"/>
            <a:r>
              <a:rPr lang="en-US" sz="2400" dirty="0">
                <a:latin typeface="Times New Roman" panose="02020603050405020304" pitchFamily="18" charset="0"/>
                <a:cs typeface="Times New Roman" panose="02020603050405020304" pitchFamily="18" charset="0"/>
              </a:rPr>
              <a:t>For supporting the growth of a community in Tower Hamlet it is essential to build up effective communication. Appropriate communication can improve the level of engagement with the community people. </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Communication can be possible both internally and externally. The community people can internally communicate with each other regarding any matter through creating any private group using the social media platforms (UNHCR, 2022). </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For example- the BAME community people can open a Facebook or messenger or group in zoom and arrange meeting online to discuss their upcoming activities regarding any developmental effort like educational upliftment.</a:t>
            </a:r>
          </a:p>
          <a:p>
            <a:pPr marL="0" indent="0" algn="just">
              <a:buNone/>
            </a:pPr>
            <a:endParaRPr lang="en-US" sz="2800" dirty="0">
              <a:latin typeface="Abadi" panose="020B0604020104020204" pitchFamily="34" charset="0"/>
            </a:endParaRPr>
          </a:p>
        </p:txBody>
      </p:sp>
    </p:spTree>
    <p:extLst>
      <p:ext uri="{BB962C8B-B14F-4D97-AF65-F5344CB8AC3E}">
        <p14:creationId xmlns:p14="http://schemas.microsoft.com/office/powerpoint/2010/main" val="3428237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1266092" y="211015"/>
            <a:ext cx="10256811" cy="1093177"/>
          </a:xfrm>
        </p:spPr>
        <p:txBody>
          <a:bodyPr>
            <a:normAutofit fontScale="90000"/>
          </a:bodyPr>
          <a:lstStyle/>
          <a:p>
            <a:pPr algn="ctr"/>
            <a:r>
              <a:rPr lang="en-US" b="1" dirty="0">
                <a:latin typeface="Abadi" panose="020B0604020104020204" pitchFamily="34" charset="0"/>
              </a:rPr>
              <a:t>Possible Means of Communication with the </a:t>
            </a:r>
            <a:br>
              <a:rPr lang="en-US" b="1" dirty="0">
                <a:latin typeface="Abadi" panose="020B0604020104020204" pitchFamily="34" charset="0"/>
              </a:rPr>
            </a:br>
            <a:r>
              <a:rPr lang="en-US" b="1" dirty="0">
                <a:latin typeface="Abadi" panose="020B0604020104020204" pitchFamily="34" charset="0"/>
              </a:rPr>
              <a:t>Community People</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609599" y="1304192"/>
            <a:ext cx="6873551" cy="5087816"/>
          </a:xfrm>
        </p:spPr>
        <p:txBody>
          <a:bodyPr>
            <a:normAutofit lnSpcReduction="10000"/>
          </a:bodyPr>
          <a:lstStyle/>
          <a:p>
            <a:pPr algn="just"/>
            <a:r>
              <a:rPr lang="en-US" sz="2000" dirty="0">
                <a:latin typeface="Times New Roman" panose="02020603050405020304" pitchFamily="18" charset="0"/>
                <a:cs typeface="Times New Roman" panose="02020603050405020304" pitchFamily="18" charset="0"/>
              </a:rPr>
              <a:t>The developmental initiatives can be taken by different governmental and non-governmental organizations for empowering the communities. In this case, the communication between the community people and agencies become external communication. </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Currently, to communicate with the people digital technologies have been used significantly. For accomplishing the developmental effort, the agencies targeted the community people and then use the ways of communication. </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For example- the BAME community people has high prevalence of diabetes. Thus, Diabetes UK can communicate with the group of people through arranging online conference and seminar. Then can use e-mail and newsletters, develop content, use social media platform, etc. (UNHCR, 2022). </a:t>
            </a:r>
            <a:endParaRPr lang="en-US" sz="2400" dirty="0">
              <a:latin typeface="Times New Roman" panose="02020603050405020304" pitchFamily="18" charset="0"/>
              <a:cs typeface="Times New Roman" panose="02020603050405020304" pitchFamily="18" charset="0"/>
            </a:endParaRPr>
          </a:p>
        </p:txBody>
      </p:sp>
      <p:pic>
        <p:nvPicPr>
          <p:cNvPr id="3074" name="Picture 2" descr="3 Tips for Effective Communication on Remote Teams">
            <a:extLst>
              <a:ext uri="{FF2B5EF4-FFF2-40B4-BE49-F238E27FC236}">
                <a16:creationId xmlns:a16="http://schemas.microsoft.com/office/drawing/2014/main" id="{341131C1-A6C7-4EBE-B200-1FB71A19CF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7044" y="2480561"/>
            <a:ext cx="3922810" cy="2735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606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762000" y="527538"/>
            <a:ext cx="11043138" cy="1034562"/>
          </a:xfrm>
        </p:spPr>
        <p:txBody>
          <a:bodyPr>
            <a:normAutofit fontScale="90000"/>
          </a:bodyPr>
          <a:lstStyle/>
          <a:p>
            <a:pPr algn="ctr"/>
            <a:r>
              <a:rPr lang="en-US" b="1" dirty="0">
                <a:latin typeface="Abadi" panose="020B0604020104020204" pitchFamily="34" charset="0"/>
              </a:rPr>
              <a:t>The Power of Digital Communication and Social Media in Community Development</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461474" y="1714499"/>
            <a:ext cx="11043138" cy="4780085"/>
          </a:xfrm>
        </p:spPr>
        <p:txBody>
          <a:bodyPr>
            <a:normAutofit/>
          </a:bodyPr>
          <a:lstStyle/>
          <a:p>
            <a:pPr algn="just"/>
            <a:r>
              <a:rPr lang="en-US" sz="2800" dirty="0">
                <a:latin typeface="Times New Roman" panose="02020603050405020304" pitchFamily="18" charset="0"/>
                <a:cs typeface="Times New Roman" panose="02020603050405020304" pitchFamily="18" charset="0"/>
              </a:rPr>
              <a:t>The communication system depend on the use of technology is commonly known as digital communication and it can be done through e-mail, online messaging, phone calls, web chats, etc. </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Both digital communication and social media has emerged as powerful communication medium for ensuring community development. </a:t>
            </a:r>
          </a:p>
          <a:p>
            <a:pPr marL="0" indent="0" algn="just">
              <a:buNone/>
            </a:pP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Both has widespread influence over the world as it has brought the people of the world closer and ensure better engagement (Murphy et al., 2020).</a:t>
            </a:r>
          </a:p>
        </p:txBody>
      </p:sp>
    </p:spTree>
    <p:extLst>
      <p:ext uri="{BB962C8B-B14F-4D97-AF65-F5344CB8AC3E}">
        <p14:creationId xmlns:p14="http://schemas.microsoft.com/office/powerpoint/2010/main" val="3909764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820614" y="398585"/>
            <a:ext cx="10996247" cy="1163515"/>
          </a:xfrm>
        </p:spPr>
        <p:txBody>
          <a:bodyPr>
            <a:normAutofit fontScale="90000"/>
          </a:bodyPr>
          <a:lstStyle/>
          <a:p>
            <a:pPr algn="ctr"/>
            <a:r>
              <a:rPr lang="en-US" b="1" dirty="0">
                <a:latin typeface="Abadi" panose="020B0604020104020204" pitchFamily="34" charset="0"/>
              </a:rPr>
              <a:t>The Power of Digital Communication and Social Media in Community Development</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644769" y="1688123"/>
            <a:ext cx="10996247" cy="4865077"/>
          </a:xfrm>
        </p:spPr>
        <p:txBody>
          <a:bodyPr>
            <a:normAutofit/>
          </a:bodyPr>
          <a:lstStyle/>
          <a:p>
            <a:pPr algn="just"/>
            <a:r>
              <a:rPr lang="en-US" sz="2400" dirty="0">
                <a:latin typeface="Times New Roman" panose="02020603050405020304" pitchFamily="18" charset="0"/>
                <a:cs typeface="Times New Roman" panose="02020603050405020304" pitchFamily="18" charset="0"/>
              </a:rPr>
              <a:t>The digital communication and social media significantly works as a community development tool because it has the power of reaching a wider range of audience as well as sharing the required information in real-time.</a:t>
            </a:r>
          </a:p>
          <a:p>
            <a:pPr marL="0" indent="0" algn="just">
              <a:buNone/>
            </a:pPr>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Through these medium addressing any of the community development issue and building  relationships become easy as well as effective. Immediate solution can be brought without wasting any time.</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Moreover, the use of these mediums enhances the capacity of the community leaders and improves the developmental efforts (Shang and </a:t>
            </a:r>
            <a:r>
              <a:rPr lang="en-US" sz="2400" dirty="0" err="1">
                <a:latin typeface="Times New Roman" panose="02020603050405020304" pitchFamily="18" charset="0"/>
                <a:cs typeface="Times New Roman" panose="02020603050405020304" pitchFamily="18" charset="0"/>
              </a:rPr>
              <a:t>Ghrig</a:t>
            </a:r>
            <a:r>
              <a:rPr lang="en-US" sz="2400" dirty="0">
                <a:latin typeface="Times New Roman" panose="02020603050405020304" pitchFamily="18" charset="0"/>
                <a:cs typeface="Times New Roman" panose="02020603050405020304" pitchFamily="18" charset="0"/>
              </a:rPr>
              <a:t>, 2018). </a:t>
            </a:r>
          </a:p>
          <a:p>
            <a:pPr algn="just"/>
            <a:endParaRPr lang="en-US" sz="2400" dirty="0">
              <a:latin typeface="Abadi" panose="020B0604020104020204" pitchFamily="34" charset="0"/>
            </a:endParaRPr>
          </a:p>
          <a:p>
            <a:pPr algn="just"/>
            <a:endParaRPr lang="en-US" sz="2400" dirty="0">
              <a:latin typeface="Abadi" panose="020B0604020104020204" pitchFamily="34" charset="0"/>
            </a:endParaRPr>
          </a:p>
          <a:p>
            <a:pPr algn="just"/>
            <a:endParaRPr lang="en-US" sz="2400" dirty="0">
              <a:latin typeface="Abadi" panose="020B0604020104020204" pitchFamily="34" charset="0"/>
            </a:endParaRPr>
          </a:p>
        </p:txBody>
      </p:sp>
    </p:spTree>
    <p:extLst>
      <p:ext uri="{BB962C8B-B14F-4D97-AF65-F5344CB8AC3E}">
        <p14:creationId xmlns:p14="http://schemas.microsoft.com/office/powerpoint/2010/main" val="4953823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1101234" y="427876"/>
            <a:ext cx="9853128" cy="911486"/>
          </a:xfrm>
        </p:spPr>
        <p:txBody>
          <a:bodyPr>
            <a:normAutofit/>
          </a:bodyPr>
          <a:lstStyle/>
          <a:p>
            <a:pPr algn="ctr"/>
            <a:r>
              <a:rPr lang="en-US" b="1" dirty="0">
                <a:latin typeface="Abadi" panose="020B0604020104020204" pitchFamily="34" charset="0"/>
              </a:rPr>
              <a:t>Sustainability and the Future of BAME Community</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550985" y="1453662"/>
            <a:ext cx="10953627" cy="4876800"/>
          </a:xfrm>
        </p:spPr>
        <p:txBody>
          <a:bodyPr>
            <a:normAutofit lnSpcReduction="10000"/>
          </a:bodyPr>
          <a:lstStyle/>
          <a:p>
            <a:pPr algn="just"/>
            <a:r>
              <a:rPr lang="en-US" sz="2800" dirty="0">
                <a:latin typeface="Times New Roman" panose="02020603050405020304" pitchFamily="18" charset="0"/>
                <a:cs typeface="Times New Roman" panose="02020603050405020304" pitchFamily="18" charset="0"/>
              </a:rPr>
              <a:t>To encourage inclusiveness in the UK the government has taken many policies so that all the residents including the communities have a sustainable future ahead. </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The UK government has initiated a legal framework known as ‘The Equality Act, 2010’ for protecting the rights of individuals and groups to ensure equal opportunity for all the residents. </a:t>
            </a:r>
          </a:p>
          <a:p>
            <a:pPr algn="just"/>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It helps to build a sustainable future of the Tower Hamlets community people by reducing discrimination and unfair treatment as well as promoting a more equal society.</a:t>
            </a:r>
          </a:p>
        </p:txBody>
      </p:sp>
    </p:spTree>
    <p:extLst>
      <p:ext uri="{BB962C8B-B14F-4D97-AF65-F5344CB8AC3E}">
        <p14:creationId xmlns:p14="http://schemas.microsoft.com/office/powerpoint/2010/main" val="8520210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903FCBD-B4CD-4404-7B16-82F55CA2E31E}"/>
              </a:ext>
            </a:extLst>
          </p:cNvPr>
          <p:cNvSpPr>
            <a:spLocks noGrp="1"/>
          </p:cNvSpPr>
          <p:nvPr>
            <p:ph type="title"/>
          </p:nvPr>
        </p:nvSpPr>
        <p:spPr>
          <a:xfrm>
            <a:off x="2589212" y="609600"/>
            <a:ext cx="6323879" cy="1043709"/>
          </a:xfrm>
        </p:spPr>
        <p:txBody>
          <a:bodyPr>
            <a:normAutofit fontScale="90000"/>
          </a:bodyPr>
          <a:lstStyle/>
          <a:p>
            <a:r>
              <a:rPr lang="en-GB" sz="4800" dirty="0"/>
              <a:t>Maslow’s motivation theory</a:t>
            </a:r>
            <a:br>
              <a:rPr lang="en-GB" sz="4800" dirty="0"/>
            </a:br>
            <a:endParaRPr lang="en-GB" dirty="0"/>
          </a:p>
        </p:txBody>
      </p:sp>
      <p:sp>
        <p:nvSpPr>
          <p:cNvPr id="4" name="Text Placeholder 3">
            <a:extLst>
              <a:ext uri="{FF2B5EF4-FFF2-40B4-BE49-F238E27FC236}">
                <a16:creationId xmlns:a16="http://schemas.microsoft.com/office/drawing/2014/main" id="{DB694F94-AF80-6639-7718-E1B1072D601C}"/>
              </a:ext>
            </a:extLst>
          </p:cNvPr>
          <p:cNvSpPr>
            <a:spLocks noGrp="1"/>
          </p:cNvSpPr>
          <p:nvPr>
            <p:ph type="body" idx="1"/>
          </p:nvPr>
        </p:nvSpPr>
        <p:spPr>
          <a:xfrm>
            <a:off x="2589213" y="1939635"/>
            <a:ext cx="4060970" cy="4738255"/>
          </a:xfrm>
        </p:spPr>
        <p:txBody>
          <a:bodyPr>
            <a:normAutofit fontScale="77500" lnSpcReduction="20000"/>
          </a:bodyPr>
          <a:lstStyle/>
          <a:p>
            <a:r>
              <a:rPr lang="en-GB" sz="2100" dirty="0">
                <a:solidFill>
                  <a:srgbClr val="333333"/>
                </a:solidFill>
                <a:latin typeface="Times New Roman" panose="02020603050405020304" pitchFamily="18" charset="0"/>
                <a:cs typeface="Times New Roman" panose="02020603050405020304" pitchFamily="18" charset="0"/>
              </a:rPr>
              <a:t>The BAME communities will be allowed equal access to healthcare services including community-based healthcare facilities so that their needs can be met.</a:t>
            </a:r>
          </a:p>
          <a:p>
            <a:r>
              <a:rPr lang="en-US" sz="2100" dirty="0">
                <a:effectLst/>
                <a:latin typeface="Times New Roman" panose="02020603050405020304" pitchFamily="18" charset="0"/>
                <a:ea typeface="Times New Roman" panose="02020603050405020304" pitchFamily="18" charset="0"/>
              </a:rPr>
              <a:t>From the perspective Maslow’s motivation theory, it can address the ensuring equal access to education will help to meet the basic needs where their health literacy will be improved. </a:t>
            </a:r>
          </a:p>
          <a:p>
            <a:r>
              <a:rPr lang="en-US" sz="2100" dirty="0">
                <a:latin typeface="Times New Roman" panose="02020603050405020304" pitchFamily="18" charset="0"/>
                <a:ea typeface="Times New Roman" panose="02020603050405020304" pitchFamily="18" charset="0"/>
              </a:rPr>
              <a:t>I</a:t>
            </a:r>
            <a:r>
              <a:rPr lang="en-US" sz="2100" dirty="0">
                <a:effectLst/>
                <a:latin typeface="Times New Roman" panose="02020603050405020304" pitchFamily="18" charset="0"/>
                <a:ea typeface="Times New Roman" panose="02020603050405020304" pitchFamily="18" charset="0"/>
              </a:rPr>
              <a:t>mproving health literacy their safety needs in terms of health and wellbeing from different types of diseases will be met. </a:t>
            </a:r>
          </a:p>
          <a:p>
            <a:r>
              <a:rPr lang="en-US" sz="2100" dirty="0">
                <a:effectLst/>
                <a:latin typeface="Times New Roman" panose="02020603050405020304" pitchFamily="18" charset="0"/>
                <a:ea typeface="Times New Roman" panose="02020603050405020304" pitchFamily="18" charset="0"/>
              </a:rPr>
              <a:t>When their basic needs will be met, they will be focused to meet their upper hierarchical needs and that will drive them towards sustainable development.</a:t>
            </a:r>
          </a:p>
          <a:p>
            <a:r>
              <a:rPr lang="en-US" sz="2100" dirty="0">
                <a:solidFill>
                  <a:srgbClr val="000000"/>
                </a:solidFill>
                <a:latin typeface="Times New Roman" panose="02020603050405020304" pitchFamily="18" charset="0"/>
              </a:rPr>
              <a:t>For example, when their health and safety needs will be meet, they will address other needs such as self-actualization by achieving quality life.</a:t>
            </a:r>
            <a:endParaRPr lang="en-US" sz="2100" dirty="0">
              <a:solidFill>
                <a:srgbClr val="000000"/>
              </a:solidFill>
            </a:endParaRPr>
          </a:p>
          <a:p>
            <a:endParaRPr lang="en-GB" dirty="0"/>
          </a:p>
        </p:txBody>
      </p:sp>
      <p:pic>
        <p:nvPicPr>
          <p:cNvPr id="5" name="Picture 2" descr="Maslow's Hierarchy of Needs">
            <a:extLst>
              <a:ext uri="{FF2B5EF4-FFF2-40B4-BE49-F238E27FC236}">
                <a16:creationId xmlns:a16="http://schemas.microsoft.com/office/drawing/2014/main" id="{B1F38291-7865-603D-AAC6-6D9E61056D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a:xfrm>
            <a:off x="7462982" y="2142837"/>
            <a:ext cx="3983025" cy="2808824"/>
          </a:xfrm>
          <a:prstGeom prst="rect">
            <a:avLst/>
          </a:prstGeom>
        </p:spPr>
      </p:pic>
    </p:spTree>
    <p:extLst>
      <p:ext uri="{BB962C8B-B14F-4D97-AF65-F5344CB8AC3E}">
        <p14:creationId xmlns:p14="http://schemas.microsoft.com/office/powerpoint/2010/main" val="893486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1CE96-7620-79A7-768A-294600AF15EF}"/>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BAME Community Project</a:t>
            </a:r>
          </a:p>
        </p:txBody>
      </p:sp>
      <p:sp>
        <p:nvSpPr>
          <p:cNvPr id="3" name="Content Placeholder 2">
            <a:extLst>
              <a:ext uri="{FF2B5EF4-FFF2-40B4-BE49-F238E27FC236}">
                <a16:creationId xmlns:a16="http://schemas.microsoft.com/office/drawing/2014/main" id="{B9B64759-BF63-1106-5243-B71FED6E8AFE}"/>
              </a:ext>
            </a:extLst>
          </p:cNvPr>
          <p:cNvSpPr>
            <a:spLocks noGrp="1"/>
          </p:cNvSpPr>
          <p:nvPr>
            <p:ph idx="1"/>
          </p:nvPr>
        </p:nvSpPr>
        <p:spPr/>
        <p:txBody>
          <a:bodyPr/>
          <a:lstStyle/>
          <a:p>
            <a:endParaRPr lang="en-GB" dirty="0"/>
          </a:p>
          <a:p>
            <a:r>
              <a:rPr lang="en-GB" dirty="0"/>
              <a:t> </a:t>
            </a:r>
            <a:r>
              <a:rPr lang="en-GB" sz="2400" dirty="0"/>
              <a:t>BAME Health Outreach Project</a:t>
            </a:r>
          </a:p>
          <a:p>
            <a:endParaRPr lang="en-GB" sz="2400" dirty="0"/>
          </a:p>
          <a:p>
            <a:pPr marL="0" indent="0">
              <a:buNone/>
            </a:pPr>
            <a:endParaRPr lang="en-GB" dirty="0"/>
          </a:p>
        </p:txBody>
      </p:sp>
    </p:spTree>
    <p:extLst>
      <p:ext uri="{BB962C8B-B14F-4D97-AF65-F5344CB8AC3E}">
        <p14:creationId xmlns:p14="http://schemas.microsoft.com/office/powerpoint/2010/main" val="1460475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F1AF-CDF9-4EF1-A1DF-B7251F5E7718}"/>
              </a:ext>
            </a:extLst>
          </p:cNvPr>
          <p:cNvSpPr>
            <a:spLocks noGrp="1"/>
          </p:cNvSpPr>
          <p:nvPr>
            <p:ph type="title"/>
          </p:nvPr>
        </p:nvSpPr>
        <p:spPr>
          <a:xfrm>
            <a:off x="1001560" y="650614"/>
            <a:ext cx="9853128" cy="911486"/>
          </a:xfrm>
        </p:spPr>
        <p:txBody>
          <a:bodyPr>
            <a:normAutofit/>
          </a:bodyPr>
          <a:lstStyle/>
          <a:p>
            <a:pPr algn="ctr"/>
            <a:r>
              <a:rPr lang="en-US" b="1" dirty="0">
                <a:latin typeface="Abadi" panose="020B0604020104020204" pitchFamily="34" charset="0"/>
              </a:rPr>
              <a:t>Conclusion</a:t>
            </a:r>
          </a:p>
        </p:txBody>
      </p:sp>
      <p:sp>
        <p:nvSpPr>
          <p:cNvPr id="3" name="Content Placeholder 2">
            <a:extLst>
              <a:ext uri="{FF2B5EF4-FFF2-40B4-BE49-F238E27FC236}">
                <a16:creationId xmlns:a16="http://schemas.microsoft.com/office/drawing/2014/main" id="{06A4D63D-6E6B-4AFD-A80B-F5B1943A79F5}"/>
              </a:ext>
            </a:extLst>
          </p:cNvPr>
          <p:cNvSpPr>
            <a:spLocks noGrp="1"/>
          </p:cNvSpPr>
          <p:nvPr>
            <p:ph idx="1"/>
          </p:nvPr>
        </p:nvSpPr>
        <p:spPr>
          <a:xfrm>
            <a:off x="669097" y="1562100"/>
            <a:ext cx="11030534" cy="4152900"/>
          </a:xfrm>
        </p:spPr>
        <p:txBody>
          <a:bodyPr>
            <a:normAutofit/>
          </a:bodyPr>
          <a:lstStyle/>
          <a:p>
            <a:pPr algn="just"/>
            <a:r>
              <a:rPr lang="en-US" sz="2800" dirty="0">
                <a:latin typeface="Times New Roman" panose="02020603050405020304" pitchFamily="18" charset="0"/>
                <a:cs typeface="Times New Roman" panose="02020603050405020304" pitchFamily="18" charset="0"/>
              </a:rPr>
              <a:t>For ensuring expected development in the community the authorities have to focus on addressing both the needs and the problems.  It helps them to create a better understanding level regarding the current situation and future requirements for achieving sustainable development in the Black, Asian, and Minority Ethnic (BAME) community in Tower Hamlets.</a:t>
            </a:r>
          </a:p>
        </p:txBody>
      </p:sp>
    </p:spTree>
    <p:extLst>
      <p:ext uri="{BB962C8B-B14F-4D97-AF65-F5344CB8AC3E}">
        <p14:creationId xmlns:p14="http://schemas.microsoft.com/office/powerpoint/2010/main" val="1857725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42095-28DB-4D87-A840-F8BC6BFA2966}"/>
              </a:ext>
            </a:extLst>
          </p:cNvPr>
          <p:cNvSpPr>
            <a:spLocks noGrp="1"/>
          </p:cNvSpPr>
          <p:nvPr>
            <p:ph type="title"/>
          </p:nvPr>
        </p:nvSpPr>
        <p:spPr>
          <a:xfrm>
            <a:off x="1224963" y="133979"/>
            <a:ext cx="9742073" cy="604576"/>
          </a:xfrm>
        </p:spPr>
        <p:txBody>
          <a:bodyPr>
            <a:normAutofit fontScale="90000"/>
          </a:bodyPr>
          <a:lstStyle/>
          <a:p>
            <a:pPr algn="ctr"/>
            <a:r>
              <a:rPr lang="en-US" b="1" dirty="0">
                <a:latin typeface="Abadi" panose="020B0604020104020204" pitchFamily="34" charset="0"/>
              </a:rPr>
              <a:t>References</a:t>
            </a:r>
          </a:p>
        </p:txBody>
      </p:sp>
      <p:sp>
        <p:nvSpPr>
          <p:cNvPr id="3" name="Content Placeholder 2">
            <a:extLst>
              <a:ext uri="{FF2B5EF4-FFF2-40B4-BE49-F238E27FC236}">
                <a16:creationId xmlns:a16="http://schemas.microsoft.com/office/drawing/2014/main" id="{8FB0245D-26B1-49FB-821E-A0A41D16996B}"/>
              </a:ext>
            </a:extLst>
          </p:cNvPr>
          <p:cNvSpPr>
            <a:spLocks noGrp="1"/>
          </p:cNvSpPr>
          <p:nvPr>
            <p:ph idx="1"/>
          </p:nvPr>
        </p:nvSpPr>
        <p:spPr>
          <a:xfrm>
            <a:off x="550985" y="738555"/>
            <a:ext cx="11221915" cy="5861537"/>
          </a:xfrm>
        </p:spPr>
        <p:txBody>
          <a:bodyPr>
            <a:normAutofit fontScale="92500"/>
          </a:bodyPr>
          <a:lstStyle/>
          <a:p>
            <a:pPr algn="just"/>
            <a:r>
              <a:rPr lang="en-US" sz="2400" dirty="0">
                <a:latin typeface="Times New Roman" panose="02020603050405020304" pitchFamily="18" charset="0"/>
                <a:cs typeface="Times New Roman" panose="02020603050405020304" pitchFamily="18" charset="0"/>
              </a:rPr>
              <a:t>Campbell, D. (2020) Racism contributed to disproportionate UK BAME coronavirus deaths, inquiry finds, </a:t>
            </a:r>
            <a:r>
              <a:rPr lang="en-US" sz="2400" i="1" dirty="0">
                <a:latin typeface="Times New Roman" panose="02020603050405020304" pitchFamily="18" charset="0"/>
                <a:cs typeface="Times New Roman" panose="02020603050405020304" pitchFamily="18" charset="0"/>
              </a:rPr>
              <a:t>The Guardian </a:t>
            </a:r>
            <a:r>
              <a:rPr lang="en-US" sz="2400" dirty="0">
                <a:latin typeface="Times New Roman" panose="02020603050405020304" pitchFamily="18" charset="0"/>
                <a:cs typeface="Times New Roman" panose="02020603050405020304" pitchFamily="18" charset="0"/>
              </a:rPr>
              <a:t>[online], Available at: https://www.theguardian.com/world/2020/jun/14/racism-disproportionate-uk-bame-coronavirus-deaths-report [Accessed 22 July, 2022]</a:t>
            </a:r>
          </a:p>
          <a:p>
            <a:pPr algn="just"/>
            <a:r>
              <a:rPr lang="en-US" sz="2400" dirty="0">
                <a:latin typeface="Times New Roman" panose="02020603050405020304" pitchFamily="18" charset="0"/>
                <a:cs typeface="Times New Roman" panose="02020603050405020304" pitchFamily="18" charset="0"/>
              </a:rPr>
              <a:t>Gilchrist, A. and Taylor, M. (2016) </a:t>
            </a:r>
            <a:r>
              <a:rPr lang="en-US" sz="2400" i="1" dirty="0">
                <a:latin typeface="Times New Roman" panose="02020603050405020304" pitchFamily="18" charset="0"/>
                <a:cs typeface="Times New Roman" panose="02020603050405020304" pitchFamily="18" charset="0"/>
              </a:rPr>
              <a:t>The short guide to community development</a:t>
            </a:r>
            <a:r>
              <a:rPr lang="en-US" sz="2400" dirty="0">
                <a:latin typeface="Times New Roman" panose="02020603050405020304" pitchFamily="18" charset="0"/>
                <a:cs typeface="Times New Roman" panose="02020603050405020304" pitchFamily="18" charset="0"/>
              </a:rPr>
              <a:t>. USA: Policy Press.</a:t>
            </a:r>
          </a:p>
          <a:p>
            <a:pPr algn="just"/>
            <a:r>
              <a:rPr lang="en-US" sz="2400" dirty="0" err="1">
                <a:latin typeface="Times New Roman" panose="02020603050405020304" pitchFamily="18" charset="0"/>
                <a:cs typeface="Times New Roman" panose="02020603050405020304" pitchFamily="18" charset="0"/>
              </a:rPr>
              <a:t>Medas</a:t>
            </a:r>
            <a:r>
              <a:rPr lang="en-US" sz="2400" dirty="0">
                <a:latin typeface="Times New Roman" panose="02020603050405020304" pitchFamily="18" charset="0"/>
                <a:cs typeface="Times New Roman" panose="02020603050405020304" pitchFamily="18" charset="0"/>
              </a:rPr>
              <a:t>, M.A. (2019) Regeneration and diversity in policy and practice: a comparison of BAME experiences in three London boroughs, </a:t>
            </a:r>
            <a:r>
              <a:rPr lang="en-US" sz="2400" i="1" dirty="0">
                <a:latin typeface="Times New Roman" panose="02020603050405020304" pitchFamily="18" charset="0"/>
                <a:cs typeface="Times New Roman" panose="02020603050405020304" pitchFamily="18" charset="0"/>
              </a:rPr>
              <a:t>University of London.</a:t>
            </a:r>
          </a:p>
          <a:p>
            <a:pPr algn="just"/>
            <a:r>
              <a:rPr lang="en-US" sz="2400" dirty="0">
                <a:latin typeface="Times New Roman" panose="02020603050405020304" pitchFamily="18" charset="0"/>
                <a:cs typeface="Times New Roman" panose="02020603050405020304" pitchFamily="18" charset="0"/>
              </a:rPr>
              <a:t>Shang, D. and </a:t>
            </a:r>
            <a:r>
              <a:rPr lang="en-US" sz="2400" dirty="0" err="1">
                <a:latin typeface="Times New Roman" panose="02020603050405020304" pitchFamily="18" charset="0"/>
                <a:cs typeface="Times New Roman" panose="02020603050405020304" pitchFamily="18" charset="0"/>
              </a:rPr>
              <a:t>Ghrig</a:t>
            </a:r>
            <a:r>
              <a:rPr lang="en-US" sz="2400" dirty="0">
                <a:latin typeface="Times New Roman" panose="02020603050405020304" pitchFamily="18" charset="0"/>
                <a:cs typeface="Times New Roman" panose="02020603050405020304" pitchFamily="18" charset="0"/>
              </a:rPr>
              <a:t>, M. (2018) Exploring Social Media Analytics on Community Development Practices.</a:t>
            </a:r>
            <a:r>
              <a:rPr lang="en-US" sz="2400" i="1" dirty="0">
                <a:latin typeface="Times New Roman" panose="02020603050405020304" pitchFamily="18" charset="0"/>
                <a:cs typeface="Times New Roman" panose="02020603050405020304" pitchFamily="18" charset="0"/>
              </a:rPr>
              <a:t> J. Inf. Technol. </a:t>
            </a:r>
            <a:r>
              <a:rPr lang="en-US" sz="2400" i="1" dirty="0" err="1">
                <a:latin typeface="Times New Roman" panose="02020603050405020304" pitchFamily="18" charset="0"/>
                <a:cs typeface="Times New Roman" panose="02020603050405020304" pitchFamily="18" charset="0"/>
              </a:rPr>
              <a:t>Manag</a:t>
            </a:r>
            <a:r>
              <a:rPr lang="en-US" sz="2400" i="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29(4), pp.39-48.</a:t>
            </a:r>
          </a:p>
          <a:p>
            <a:pPr algn="just"/>
            <a:r>
              <a:rPr lang="en-US" sz="2400" dirty="0">
                <a:latin typeface="Times New Roman" panose="02020603050405020304" pitchFamily="18" charset="0"/>
                <a:cs typeface="Times New Roman" panose="02020603050405020304" pitchFamily="18" charset="0"/>
              </a:rPr>
              <a:t>UCL (2020) 46% of all schools in England have no BAME teachers [online], Available at: https://www.ucl.ac.uk/ioe/news/2020/dec/46-all-schools-england-have-no-bame-teachers [Accessed 22 July, 2022]</a:t>
            </a:r>
          </a:p>
          <a:p>
            <a:pPr algn="just"/>
            <a:r>
              <a:rPr lang="en-US" sz="2400" dirty="0">
                <a:latin typeface="Times New Roman" panose="02020603050405020304" pitchFamily="18" charset="0"/>
                <a:cs typeface="Times New Roman" panose="02020603050405020304" pitchFamily="18" charset="0"/>
              </a:rPr>
              <a:t>UNHCR (2022) Communicating with Communities [online], Available at: https://www.unhcr.org/innovation/communicating-with-communities/ [Accessed 22 July, 2022]</a:t>
            </a:r>
          </a:p>
          <a:p>
            <a:pPr algn="just"/>
            <a:endParaRPr lang="en-US" sz="2400" dirty="0">
              <a:latin typeface="Abadi" panose="020B0604020104020204" pitchFamily="34" charset="0"/>
            </a:endParaRPr>
          </a:p>
          <a:p>
            <a:endParaRPr lang="en-US" sz="2400" dirty="0">
              <a:latin typeface="Abadi" panose="020B0604020104020204" pitchFamily="34" charset="0"/>
            </a:endParaRPr>
          </a:p>
        </p:txBody>
      </p:sp>
    </p:spTree>
    <p:extLst>
      <p:ext uri="{BB962C8B-B14F-4D97-AF65-F5344CB8AC3E}">
        <p14:creationId xmlns:p14="http://schemas.microsoft.com/office/powerpoint/2010/main" val="3524705219"/>
      </p:ext>
    </p:extLst>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783</TotalTime>
  <Words>1354</Words>
  <Application>Microsoft Office PowerPoint</Application>
  <PresentationFormat>Widescreen</PresentationFormat>
  <Paragraphs>81</Paragraphs>
  <Slides>15</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Abadi</vt:lpstr>
      <vt:lpstr>Arial</vt:lpstr>
      <vt:lpstr>Calibri</vt:lpstr>
      <vt:lpstr>Century Gothic</vt:lpstr>
      <vt:lpstr>Times New Roman</vt:lpstr>
      <vt:lpstr>Wingdings 3</vt:lpstr>
      <vt:lpstr>Wisp</vt:lpstr>
      <vt:lpstr>  University of Wales Trinity Saint David Name: Jahanara Begum Student ID: 1813593 Module: Community Care and Development Module Code: BMHP6022 Lecturer: Chizoba Esio-Bassey   Assessment Component 1</vt:lpstr>
      <vt:lpstr>Community Care and Development</vt:lpstr>
      <vt:lpstr>Introduction</vt:lpstr>
      <vt:lpstr>Needs of the Individuals, Families, and Groups of the Community</vt:lpstr>
      <vt:lpstr>Discrimination Experienced by the BAME Community People</vt:lpstr>
      <vt:lpstr>Lack of Equality Experienced by the BAME Community People</vt:lpstr>
      <vt:lpstr>Possible Means of Communication with the Community People</vt:lpstr>
      <vt:lpstr>Possible Means of Communication with the  Community People</vt:lpstr>
      <vt:lpstr>The Power of Digital Communication and Social Media in Community Development</vt:lpstr>
      <vt:lpstr>The Power of Digital Communication and Social Media in Community Development</vt:lpstr>
      <vt:lpstr>Sustainability and the Future of BAME Community</vt:lpstr>
      <vt:lpstr>Maslow’s motivation theory </vt:lpstr>
      <vt:lpstr>BAME Community Project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janara begum</cp:lastModifiedBy>
  <cp:revision>207</cp:revision>
  <dcterms:created xsi:type="dcterms:W3CDTF">2021-10-19T08:01:38Z</dcterms:created>
  <dcterms:modified xsi:type="dcterms:W3CDTF">2022-08-12T19:03:28Z</dcterms:modified>
</cp:coreProperties>
</file>