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5113000" cy="11941175"/>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EFC89E-0BF7-41CF-A4D1-B9DAB4F79CE6}" v="1" dt="2026-10-24T17:59:22.9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3333" autoAdjust="0"/>
  </p:normalViewPr>
  <p:slideViewPr>
    <p:cSldViewPr>
      <p:cViewPr>
        <p:scale>
          <a:sx n="66" d="100"/>
          <a:sy n="66" d="100"/>
        </p:scale>
        <p:origin x="691" y="-33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salmasaniya786@outlook.com" userId="7855495eb7b749f6" providerId="LiveId" clId="{D239D6D3-85AF-44D7-B503-E2A2BE4F7E69}"/>
    <pc:docChg chg="modSld">
      <pc:chgData name="faisalmasaniya786@outlook.com" userId="7855495eb7b749f6" providerId="LiveId" clId="{D239D6D3-85AF-44D7-B503-E2A2BE4F7E69}" dt="2026-10-24T17:59:22.939" v="499"/>
      <pc:docMkLst>
        <pc:docMk/>
      </pc:docMkLst>
      <pc:sldChg chg="modSp mod">
        <pc:chgData name="faisalmasaniya786@outlook.com" userId="7855495eb7b749f6" providerId="LiveId" clId="{D239D6D3-85AF-44D7-B503-E2A2BE4F7E69}" dt="2026-10-24T17:59:22.939" v="499"/>
        <pc:sldMkLst>
          <pc:docMk/>
          <pc:sldMk cId="0" sldId="256"/>
        </pc:sldMkLst>
        <pc:spChg chg="mod">
          <ac:chgData name="faisalmasaniya786@outlook.com" userId="7855495eb7b749f6" providerId="LiveId" clId="{D239D6D3-85AF-44D7-B503-E2A2BE4F7E69}" dt="2026-10-24T17:59:22.939" v="499"/>
          <ac:spMkLst>
            <pc:docMk/>
            <pc:sldMk cId="0" sldId="256"/>
            <ac:spMk id="17" creationId="{00000000-0000-0000-0000-000000000000}"/>
          </ac:spMkLst>
        </pc:spChg>
        <pc:spChg chg="mod">
          <ac:chgData name="faisalmasaniya786@outlook.com" userId="7855495eb7b749f6" providerId="LiveId" clId="{D239D6D3-85AF-44D7-B503-E2A2BE4F7E69}" dt="2026-10-24T17:56:06.021" v="77" actId="20577"/>
          <ac:spMkLst>
            <pc:docMk/>
            <pc:sldMk cId="0" sldId="256"/>
            <ac:spMk id="34" creationId="{00000000-0000-0000-0000-000000000000}"/>
          </ac:spMkLst>
        </pc:spChg>
        <pc:grpChg chg="mod">
          <ac:chgData name="faisalmasaniya786@outlook.com" userId="7855495eb7b749f6" providerId="LiveId" clId="{D239D6D3-85AF-44D7-B503-E2A2BE4F7E69}" dt="2026-10-21T08:32:37.752" v="0" actId="1076"/>
          <ac:grpSpMkLst>
            <pc:docMk/>
            <pc:sldMk cId="0" sldId="256"/>
            <ac:grpSpMk id="8" creationId="{00000000-0000-0000-0000-000000000000}"/>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5E78CC-DA17-4B56-8148-21C5E186FA6D}" type="datetimeFigureOut">
              <a:rPr lang="en-IN" smtClean="0"/>
              <a:pPr/>
              <a:t>24-10-2026</a:t>
            </a:fld>
            <a:endParaRPr lang="en-IN"/>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774452-D887-46FA-84DB-10A5D9413CD5}" type="slidenum">
              <a:rPr lang="en-IN" smtClean="0"/>
              <a:pPr/>
              <a:t>‹#›</a:t>
            </a:fld>
            <a:endParaRPr lang="en-IN"/>
          </a:p>
        </p:txBody>
      </p:sp>
    </p:spTree>
    <p:extLst>
      <p:ext uri="{BB962C8B-B14F-4D97-AF65-F5344CB8AC3E}">
        <p14:creationId xmlns:p14="http://schemas.microsoft.com/office/powerpoint/2010/main" val="400761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76375" y="1143000"/>
            <a:ext cx="3905250" cy="3086100"/>
          </a:xfrm>
        </p:spPr>
      </p:sp>
      <p:sp>
        <p:nvSpPr>
          <p:cNvPr id="3" name="Notes Placeholder 2"/>
          <p:cNvSpPr>
            <a:spLocks noGrp="1"/>
          </p:cNvSpPr>
          <p:nvPr>
            <p:ph type="body" idx="1"/>
          </p:nvPr>
        </p:nvSpPr>
        <p:spPr/>
        <p:txBody>
          <a:bodyPr/>
          <a:lstStyle/>
          <a:p>
            <a:r>
              <a:rPr lang="en-IN" sz="1200" b="1" kern="1200" dirty="0">
                <a:solidFill>
                  <a:schemeClr val="tx1"/>
                </a:solidFill>
                <a:effectLst/>
                <a:latin typeface="Times New Roman" panose="02020603050405020304" pitchFamily="18" charset="0"/>
                <a:ea typeface="+mn-ea"/>
                <a:cs typeface="Times New Roman" panose="02020603050405020304" pitchFamily="18" charset="0"/>
              </a:rPr>
              <a:t>Prevalence</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Over half of the EU adults were overweight or obese, reflecting a significant health challenge at the population level (Eurostat, 2026). Obesity increases the risks of developing type 2 diabetes, cardiovascular diseases (CVD), and some cancers. Therefore, it is important to measure the prevalence differences between Member States and design interventions for preventing obesity and weight gain (WHO, 2026).</a:t>
            </a:r>
          </a:p>
          <a:p>
            <a:r>
              <a:rPr lang="en-IN" sz="1200" b="1" kern="1200" dirty="0">
                <a:solidFill>
                  <a:schemeClr val="tx1"/>
                </a:solidFill>
                <a:effectLst/>
                <a:latin typeface="Times New Roman" panose="02020603050405020304" pitchFamily="18" charset="0"/>
                <a:ea typeface="+mn-ea"/>
                <a:cs typeface="Times New Roman" panose="02020603050405020304" pitchFamily="18" charset="0"/>
              </a:rPr>
              <a:t>Rationale of the research</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There are significant levels of adult obesity and disparities in rates of obesity across European countries in terms of demographics, age, sex, and economic status. The rationale helps to inform interventions that are more evidence-informed and more equitable for individual behaviour change in dealing with obesity. </a:t>
            </a:r>
          </a:p>
          <a:p>
            <a:r>
              <a:rPr lang="en-IN" sz="1200" b="1" kern="1200" dirty="0">
                <a:solidFill>
                  <a:schemeClr val="tx1"/>
                </a:solidFill>
                <a:effectLst/>
                <a:latin typeface="Times New Roman" panose="02020603050405020304" pitchFamily="18" charset="0"/>
                <a:ea typeface="+mn-ea"/>
                <a:cs typeface="Times New Roman" panose="02020603050405020304" pitchFamily="18" charset="0"/>
              </a:rPr>
              <a:t>Research question, aims and objectives</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The aim of this research is to assess weight-management problems and to analyse evidence-based solutions to support weight-management prevention and equity in care. These objectives define the measurable steps towards achieving the research aim, covering the assessment of prevalence, critical analysis of barriers, and development of a strategy.</a:t>
            </a:r>
          </a:p>
          <a:p>
            <a:r>
              <a:rPr lang="en-IN" sz="1200" b="1" kern="1200" dirty="0">
                <a:solidFill>
                  <a:schemeClr val="tx1"/>
                </a:solidFill>
                <a:effectLst/>
                <a:latin typeface="Times New Roman" panose="02020603050405020304" pitchFamily="18" charset="0"/>
                <a:ea typeface="+mn-ea"/>
                <a:cs typeface="Times New Roman" panose="02020603050405020304" pitchFamily="18" charset="0"/>
              </a:rPr>
              <a:t>Research impact based on target population, public health, social care services/programmes, policies, and HSC professionals</a:t>
            </a:r>
          </a:p>
          <a:p>
            <a:r>
              <a:rPr lang="en-IN" sz="1200" b="1" i="1" kern="1200" dirty="0">
                <a:solidFill>
                  <a:schemeClr val="tx1"/>
                </a:solidFill>
                <a:effectLst/>
                <a:latin typeface="Times New Roman" panose="02020603050405020304" pitchFamily="18" charset="0"/>
                <a:ea typeface="+mn-ea"/>
                <a:cs typeface="Times New Roman" panose="02020603050405020304" pitchFamily="18" charset="0"/>
              </a:rPr>
              <a:t>Target population</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These supports help to achieve a long-term obesity solution for sustainable weight loss, reducing the burden of chronic diseases, and lowering healthcare costs across the region among adults. Person-</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centered</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approaches could also help in decreasing weight-related stigma and patient-healthcare provider communication. </a:t>
            </a:r>
          </a:p>
          <a:p>
            <a:r>
              <a:rPr lang="en-IN" sz="1200" b="1" i="1" kern="1200" dirty="0">
                <a:solidFill>
                  <a:schemeClr val="tx1"/>
                </a:solidFill>
                <a:effectLst/>
                <a:latin typeface="Times New Roman" panose="02020603050405020304" pitchFamily="18" charset="0"/>
                <a:ea typeface="+mn-ea"/>
                <a:cs typeface="Times New Roman" panose="02020603050405020304" pitchFamily="18" charset="0"/>
              </a:rPr>
              <a:t>EU Programmes and Initiatives: EU4Health Programme</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The research helps adults in the effective implementation of this intervention with appropriate future collaboration, including preventable non-communicable diseases in the EU. EU4Health creates policy and funding for better public health and robust health systems, including obesity among adults aged 18 and above.</a:t>
            </a:r>
          </a:p>
          <a:p>
            <a:r>
              <a:rPr lang="en-IN" sz="1200" b="1" i="1" kern="1200" dirty="0">
                <a:solidFill>
                  <a:schemeClr val="tx1"/>
                </a:solidFill>
                <a:effectLst/>
                <a:latin typeface="Times New Roman" panose="02020603050405020304" pitchFamily="18" charset="0"/>
                <a:ea typeface="+mn-ea"/>
                <a:cs typeface="Times New Roman" panose="02020603050405020304" pitchFamily="18" charset="0"/>
              </a:rPr>
              <a:t>Integration of Policies by EU Government </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These findings are associated with nutrition, sustainable food environments, obesity problem solving, and cancer-risk reduction to integrated public health guidance. However, the policymakers need to analyse the specific goals and mechanisms of implementation of proper initiatives for obesity in the targeted population of EU.  </a:t>
            </a:r>
          </a:p>
          <a:p>
            <a:r>
              <a:rPr lang="en-IN" sz="1200" b="1" i="1" kern="1200" dirty="0">
                <a:solidFill>
                  <a:schemeClr val="tx1"/>
                </a:solidFill>
                <a:effectLst/>
                <a:latin typeface="Times New Roman" panose="02020603050405020304" pitchFamily="18" charset="0"/>
                <a:ea typeface="+mn-ea"/>
                <a:cs typeface="Times New Roman" panose="02020603050405020304" pitchFamily="18" charset="0"/>
              </a:rPr>
              <a:t>Impact on Health and Service Care (HSC) professionals</a:t>
            </a:r>
          </a:p>
          <a:p>
            <a:r>
              <a:rPr lang="en-IN" sz="1200" kern="1200" dirty="0">
                <a:solidFill>
                  <a:schemeClr val="tx1"/>
                </a:solidFill>
                <a:effectLst/>
                <a:latin typeface="Times New Roman" panose="02020603050405020304" pitchFamily="18" charset="0"/>
                <a:ea typeface="+mn-ea"/>
                <a:cs typeface="Times New Roman" panose="02020603050405020304" pitchFamily="18" charset="0"/>
              </a:rPr>
              <a:t>The results could be used by health and social care practitioners to note practical barriers, to communicate without judgement, to plan and coordinate appropriate interventions. The recommendations are based on prevalence, which can help to optimise long-term weight-management support, patient education, and personalised treatment planning. </a:t>
            </a: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6774452-D887-46FA-84DB-10A5D9413CD5}" type="slidenum">
              <a:rPr lang="en-IN" smtClean="0"/>
              <a:pPr/>
              <a:t>1</a:t>
            </a:fld>
            <a:endParaRPr lang="en-IN"/>
          </a:p>
        </p:txBody>
      </p:sp>
    </p:spTree>
    <p:extLst>
      <p:ext uri="{BB962C8B-B14F-4D97-AF65-F5344CB8AC3E}">
        <p14:creationId xmlns:p14="http://schemas.microsoft.com/office/powerpoint/2010/main" val="577175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hyperlink" Target="https://www.eufic.org/en/?ACT=115&amp;path=global/pdf/europes-obesity-statistics-figures-trends-rates-by-country&amp;size=Letter&amp;orientation=portrait&amp;key=&amp;attachment=1&amp;compress=1&amp;filename=europes-obesity-statistics-figures-trends-rates-by-country.pdf&amp;default_font=" TargetMode="External"/><Relationship Id="rId18" Type="http://schemas.openxmlformats.org/officeDocument/2006/relationships/hyperlink" Target="https://ec.europa.eu/eurostat/web/products-eurostat-news/w/ddn-20260904-1" TargetMode="External"/><Relationship Id="rId3" Type="http://schemas.openxmlformats.org/officeDocument/2006/relationships/image" Target="../media/image1.png"/><Relationship Id="rId21" Type="http://schemas.openxmlformats.org/officeDocument/2006/relationships/hyperlink" Target="https://doi.org/10.1002/oby.24340" TargetMode="External"/><Relationship Id="rId7" Type="http://schemas.openxmlformats.org/officeDocument/2006/relationships/image" Target="../media/image5.png"/><Relationship Id="rId12" Type="http://schemas.openxmlformats.org/officeDocument/2006/relationships/hyperlink" Target="https://pmc.ncbi.nlm.nih.gov/articles/PMC12351758/" TargetMode="External"/><Relationship Id="rId17" Type="http://schemas.openxmlformats.org/officeDocument/2006/relationships/hyperlink" Target="https://www.europarl.europa.eu/factsheets/en/sheet/293547/strategia-dalla-fattoria-alla-forchetta" TargetMode="External"/><Relationship Id="rId2" Type="http://schemas.openxmlformats.org/officeDocument/2006/relationships/notesSlide" Target="../notesSlides/notesSlide1.xml"/><Relationship Id="rId16" Type="http://schemas.openxmlformats.org/officeDocument/2006/relationships/hyperlink" Target="https://op.europa.eu/en/publication-detail/-/publication/ef2e9d0e-e764-11ef-b5e9-01aa75ed71a1/language-en" TargetMode="External"/><Relationship Id="rId20" Type="http://schemas.openxmlformats.org/officeDocument/2006/relationships/hyperlink" Target="https://hadea.ec.europa.eu/calls-proposals/eu4health-call-proposals-health-promotion-and-prevention-noncommunicable-and-communicable-diseases_en" TargetMode="Externa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hyperlink" Target="https://doi.org/10.1007/s40267-025-01213-w" TargetMode="External"/><Relationship Id="rId24" Type="http://schemas.openxmlformats.org/officeDocument/2006/relationships/hyperlink" Target="https://www.who.int/news-room/fact-sheets/detail/obesity-and-overweight" TargetMode="External"/><Relationship Id="rId5" Type="http://schemas.openxmlformats.org/officeDocument/2006/relationships/image" Target="../media/image3.png"/><Relationship Id="rId15" Type="http://schemas.openxmlformats.org/officeDocument/2006/relationships/hyperlink" Target="https://health.ec.europa.eu/publications/2025-eu4health-work-programme_en" TargetMode="External"/><Relationship Id="rId23" Type="http://schemas.openxmlformats.org/officeDocument/2006/relationships/hyperlink" Target="https://www.helmpublishing.com/products/health-professionals-guide-to-treatment-of-overweight-and-obesity?variant=48512130875597" TargetMode="External"/><Relationship Id="rId10" Type="http://schemas.openxmlformats.org/officeDocument/2006/relationships/hyperlink" Target="https://doi.org/10.1007/978-3-031-62491-9" TargetMode="External"/><Relationship Id="rId19" Type="http://schemas.openxmlformats.org/officeDocument/2006/relationships/hyperlink" Target="https://doi.org/10.1111/obr.13896" TargetMode="External"/><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hyperlink" Target="https://health.ec.europa.eu/funding/eu4health-programme-2021-2027-vision-healthier-european-union_en" TargetMode="External"/><Relationship Id="rId22" Type="http://schemas.openxmlformats.org/officeDocument/2006/relationships/hyperlink" Target="https://doi.org/10.2147/jmdh.s4998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0"/>
            <a:ext cx="15120000" cy="1303379"/>
            <a:chOff x="0" y="0"/>
            <a:chExt cx="3873268" cy="330274"/>
          </a:xfrm>
        </p:grpSpPr>
        <p:sp>
          <p:nvSpPr>
            <p:cNvPr id="3" name="Freeform 3"/>
            <p:cNvSpPr/>
            <p:nvPr/>
          </p:nvSpPr>
          <p:spPr>
            <a:xfrm>
              <a:off x="0" y="0"/>
              <a:ext cx="3873268" cy="330274"/>
            </a:xfrm>
            <a:custGeom>
              <a:avLst/>
              <a:gdLst/>
              <a:ahLst/>
              <a:cxnLst/>
              <a:rect l="l" t="t" r="r" b="b"/>
              <a:pathLst>
                <a:path w="3873268" h="330274">
                  <a:moveTo>
                    <a:pt x="0" y="0"/>
                  </a:moveTo>
                  <a:lnTo>
                    <a:pt x="3873268" y="0"/>
                  </a:lnTo>
                  <a:lnTo>
                    <a:pt x="3873268" y="330274"/>
                  </a:lnTo>
                  <a:lnTo>
                    <a:pt x="0" y="330274"/>
                  </a:lnTo>
                  <a:close/>
                </a:path>
              </a:pathLst>
            </a:custGeom>
            <a:solidFill>
              <a:srgbClr val="C2CDFF"/>
            </a:solidFill>
          </p:spPr>
        </p:sp>
        <p:sp>
          <p:nvSpPr>
            <p:cNvPr id="4" name="TextBox 4"/>
            <p:cNvSpPr txBox="1"/>
            <p:nvPr/>
          </p:nvSpPr>
          <p:spPr>
            <a:xfrm>
              <a:off x="0" y="-47625"/>
              <a:ext cx="3873268" cy="377899"/>
            </a:xfrm>
            <a:prstGeom prst="rect">
              <a:avLst/>
            </a:prstGeom>
          </p:spPr>
          <p:txBody>
            <a:bodyPr lIns="50800" tIns="50800" rIns="50800" bIns="50800" rtlCol="0" anchor="ctr"/>
            <a:lstStyle/>
            <a:p>
              <a:pPr algn="ctr">
                <a:lnSpc>
                  <a:spcPts val="2800"/>
                </a:lnSpc>
              </a:pPr>
              <a:endParaRPr/>
            </a:p>
          </p:txBody>
        </p:sp>
      </p:grpSp>
      <p:sp>
        <p:nvSpPr>
          <p:cNvPr id="5" name="Freeform 5"/>
          <p:cNvSpPr/>
          <p:nvPr/>
        </p:nvSpPr>
        <p:spPr>
          <a:xfrm>
            <a:off x="1" y="-827299"/>
            <a:ext cx="15120000" cy="8260746"/>
          </a:xfrm>
          <a:custGeom>
            <a:avLst/>
            <a:gdLst/>
            <a:ahLst/>
            <a:cxnLst/>
            <a:rect l="l" t="t" r="r" b="b"/>
            <a:pathLst>
              <a:path w="15285303" h="8260746">
                <a:moveTo>
                  <a:pt x="0" y="0"/>
                </a:moveTo>
                <a:lnTo>
                  <a:pt x="15285303" y="0"/>
                </a:lnTo>
                <a:lnTo>
                  <a:pt x="15285303" y="8260746"/>
                </a:lnTo>
                <a:lnTo>
                  <a:pt x="0" y="8260746"/>
                </a:lnTo>
                <a:lnTo>
                  <a:pt x="0" y="0"/>
                </a:lnTo>
                <a:close/>
              </a:path>
            </a:pathLst>
          </a:custGeom>
          <a:blipFill>
            <a:blip r:embed="rId3">
              <a:alphaModFix amt="35000"/>
            </a:blip>
            <a:stretch>
              <a:fillRect l="-2462" r="-2462" b="-29431"/>
            </a:stretch>
          </a:blipFill>
        </p:spPr>
      </p:sp>
      <p:sp>
        <p:nvSpPr>
          <p:cNvPr id="6" name="Freeform 6"/>
          <p:cNvSpPr/>
          <p:nvPr/>
        </p:nvSpPr>
        <p:spPr>
          <a:xfrm>
            <a:off x="-165303" y="7391859"/>
            <a:ext cx="15285303" cy="4609581"/>
          </a:xfrm>
          <a:custGeom>
            <a:avLst/>
            <a:gdLst/>
            <a:ahLst/>
            <a:cxnLst/>
            <a:rect l="l" t="t" r="r" b="b"/>
            <a:pathLst>
              <a:path w="15285303" h="3345952">
                <a:moveTo>
                  <a:pt x="0" y="0"/>
                </a:moveTo>
                <a:lnTo>
                  <a:pt x="15285303" y="0"/>
                </a:lnTo>
                <a:lnTo>
                  <a:pt x="15285303" y="3345951"/>
                </a:lnTo>
                <a:lnTo>
                  <a:pt x="0" y="3345951"/>
                </a:lnTo>
                <a:lnTo>
                  <a:pt x="0" y="0"/>
                </a:lnTo>
                <a:close/>
              </a:path>
            </a:pathLst>
          </a:custGeom>
          <a:blipFill>
            <a:blip r:embed="rId3">
              <a:alphaModFix amt="35000"/>
            </a:blip>
            <a:stretch>
              <a:fillRect l="-2462" t="-146887" r="-2462" b="-72662"/>
            </a:stretch>
          </a:blipFill>
        </p:spPr>
      </p:sp>
      <p:sp>
        <p:nvSpPr>
          <p:cNvPr id="7" name="Freeform 7"/>
          <p:cNvSpPr/>
          <p:nvPr/>
        </p:nvSpPr>
        <p:spPr>
          <a:xfrm>
            <a:off x="585403" y="521986"/>
            <a:ext cx="1611504" cy="702261"/>
          </a:xfrm>
          <a:custGeom>
            <a:avLst/>
            <a:gdLst/>
            <a:ahLst/>
            <a:cxnLst/>
            <a:rect l="l" t="t" r="r" b="b"/>
            <a:pathLst>
              <a:path w="1611504" h="702261">
                <a:moveTo>
                  <a:pt x="0" y="0"/>
                </a:moveTo>
                <a:lnTo>
                  <a:pt x="1611504" y="0"/>
                </a:lnTo>
                <a:lnTo>
                  <a:pt x="1611504" y="702261"/>
                </a:lnTo>
                <a:lnTo>
                  <a:pt x="0" y="702261"/>
                </a:lnTo>
                <a:lnTo>
                  <a:pt x="0" y="0"/>
                </a:lnTo>
                <a:close/>
              </a:path>
            </a:pathLst>
          </a:custGeom>
          <a:blipFill>
            <a:blip r:embed="rId4"/>
            <a:stretch>
              <a:fillRect/>
            </a:stretch>
          </a:blipFill>
        </p:spPr>
      </p:sp>
      <p:grpSp>
        <p:nvGrpSpPr>
          <p:cNvPr id="8" name="Group 8"/>
          <p:cNvGrpSpPr/>
          <p:nvPr/>
        </p:nvGrpSpPr>
        <p:grpSpPr>
          <a:xfrm>
            <a:off x="200566" y="1394820"/>
            <a:ext cx="3979321" cy="2206746"/>
            <a:chOff x="0" y="0"/>
            <a:chExt cx="1008353" cy="559186"/>
          </a:xfrm>
        </p:grpSpPr>
        <p:sp>
          <p:nvSpPr>
            <p:cNvPr id="9" name="Freeform 9"/>
            <p:cNvSpPr/>
            <p:nvPr/>
          </p:nvSpPr>
          <p:spPr>
            <a:xfrm>
              <a:off x="0" y="0"/>
              <a:ext cx="1008353" cy="559186"/>
            </a:xfrm>
            <a:custGeom>
              <a:avLst/>
              <a:gdLst/>
              <a:ahLst/>
              <a:cxnLst/>
              <a:rect l="l" t="t" r="r" b="b"/>
              <a:pathLst>
                <a:path w="1008353" h="559186">
                  <a:moveTo>
                    <a:pt x="0" y="0"/>
                  </a:moveTo>
                  <a:lnTo>
                    <a:pt x="1008353" y="0"/>
                  </a:lnTo>
                  <a:lnTo>
                    <a:pt x="1008353" y="559186"/>
                  </a:lnTo>
                  <a:lnTo>
                    <a:pt x="0" y="559186"/>
                  </a:lnTo>
                  <a:close/>
                </a:path>
              </a:pathLst>
            </a:custGeom>
            <a:solidFill>
              <a:srgbClr val="FFD9C2"/>
            </a:solidFill>
          </p:spPr>
        </p:sp>
        <p:sp>
          <p:nvSpPr>
            <p:cNvPr id="10" name="TextBox 10"/>
            <p:cNvSpPr txBox="1"/>
            <p:nvPr/>
          </p:nvSpPr>
          <p:spPr>
            <a:xfrm>
              <a:off x="0" y="-38100"/>
              <a:ext cx="1008353" cy="597286"/>
            </a:xfrm>
            <a:prstGeom prst="rect">
              <a:avLst/>
            </a:prstGeom>
          </p:spPr>
          <p:txBody>
            <a:bodyPr lIns="50800" tIns="50800" rIns="50800" bIns="50800" rtlCol="0" anchor="ctr"/>
            <a:lstStyle/>
            <a:p>
              <a:pPr algn="just">
                <a:lnSpc>
                  <a:spcPts val="1680"/>
                </a:lnSpc>
              </a:pPr>
              <a:r>
                <a:rPr lang="en-US" sz="1400" b="1" u="sng" dirty="0">
                  <a:solidFill>
                    <a:srgbClr val="000000"/>
                  </a:solidFill>
                  <a:latin typeface="Times New Roman" pitchFamily="18" charset="0"/>
                  <a:ea typeface="Arial Bold"/>
                  <a:cs typeface="Times New Roman" pitchFamily="18" charset="0"/>
                  <a:sym typeface="Arial Bold"/>
                </a:rPr>
                <a:t>Prevalence</a:t>
              </a:r>
            </a:p>
            <a:p>
              <a:pPr marL="259085" lvl="1" indent="-129542" algn="just">
                <a:lnSpc>
                  <a:spcPts val="1680"/>
                </a:lnSpc>
                <a:buFont typeface="Arial"/>
                <a:buChar char="•"/>
              </a:pPr>
              <a:r>
                <a:rPr lang="en-US" sz="1400" dirty="0">
                  <a:solidFill>
                    <a:srgbClr val="000000"/>
                  </a:solidFill>
                  <a:latin typeface="Times New Roman" pitchFamily="18" charset="0"/>
                  <a:ea typeface="Arial"/>
                  <a:cs typeface="Times New Roman" pitchFamily="18" charset="0"/>
                  <a:sym typeface="Arial"/>
                </a:rPr>
                <a:t>16.3% of EU adults aged 18 and above had obesity, while 35.4% were classified as pre-obese in 2025 (</a:t>
              </a:r>
              <a:r>
                <a:rPr lang="en-US" sz="1400" dirty="0" err="1">
                  <a:solidFill>
                    <a:srgbClr val="000000"/>
                  </a:solidFill>
                  <a:latin typeface="Times New Roman" pitchFamily="18" charset="0"/>
                  <a:ea typeface="Arial"/>
                  <a:cs typeface="Times New Roman" pitchFamily="18" charset="0"/>
                  <a:sym typeface="Arial"/>
                </a:rPr>
                <a:t>Eurostat</a:t>
              </a:r>
              <a:r>
                <a:rPr lang="en-US" sz="1400" dirty="0">
                  <a:solidFill>
                    <a:srgbClr val="000000"/>
                  </a:solidFill>
                  <a:latin typeface="Times New Roman" pitchFamily="18" charset="0"/>
                  <a:ea typeface="Arial"/>
                  <a:cs typeface="Times New Roman" pitchFamily="18" charset="0"/>
                  <a:sym typeface="Arial"/>
                </a:rPr>
                <a:t>, 2026).</a:t>
              </a:r>
            </a:p>
            <a:p>
              <a:pPr marL="259085" lvl="1" indent="-129542" algn="just">
                <a:lnSpc>
                  <a:spcPts val="1680"/>
                </a:lnSpc>
                <a:buFont typeface="Arial"/>
                <a:buChar char="•"/>
              </a:pPr>
              <a:r>
                <a:rPr lang="en-US" sz="1400" dirty="0">
                  <a:solidFill>
                    <a:srgbClr val="000000"/>
                  </a:solidFill>
                  <a:latin typeface="Times New Roman" pitchFamily="18" charset="0"/>
                  <a:ea typeface="Arial"/>
                  <a:cs typeface="Times New Roman" pitchFamily="18" charset="0"/>
                  <a:sym typeface="Arial"/>
                </a:rPr>
                <a:t>The highest rate of adult obesity in the EU was observed in Malta, with 26.6%, followed by Latvia with 24.6% (</a:t>
              </a:r>
              <a:r>
                <a:rPr lang="en-US" sz="1400" dirty="0" err="1">
                  <a:solidFill>
                    <a:srgbClr val="000000"/>
                  </a:solidFill>
                  <a:latin typeface="Times New Roman" pitchFamily="18" charset="0"/>
                  <a:ea typeface="Arial"/>
                  <a:cs typeface="Times New Roman" pitchFamily="18" charset="0"/>
                  <a:sym typeface="Arial"/>
                </a:rPr>
                <a:t>Eurostat</a:t>
              </a:r>
              <a:r>
                <a:rPr lang="en-US" sz="1400" dirty="0">
                  <a:solidFill>
                    <a:srgbClr val="000000"/>
                  </a:solidFill>
                  <a:latin typeface="Times New Roman" pitchFamily="18" charset="0"/>
                  <a:ea typeface="Arial"/>
                  <a:cs typeface="Times New Roman" pitchFamily="18" charset="0"/>
                  <a:sym typeface="Arial"/>
                </a:rPr>
                <a:t>, 2026).</a:t>
              </a:r>
            </a:p>
            <a:p>
              <a:pPr marL="259085" lvl="1" indent="-129542" algn="just">
                <a:lnSpc>
                  <a:spcPts val="1680"/>
                </a:lnSpc>
                <a:buFont typeface="Arial"/>
                <a:buChar char="•"/>
              </a:pPr>
              <a:r>
                <a:rPr lang="en-US" sz="1400" dirty="0">
                  <a:solidFill>
                    <a:srgbClr val="000000"/>
                  </a:solidFill>
                  <a:latin typeface="Times New Roman" pitchFamily="18" charset="0"/>
                  <a:ea typeface="Arial"/>
                  <a:cs typeface="Times New Roman" pitchFamily="18" charset="0"/>
                  <a:sym typeface="Arial"/>
                </a:rPr>
                <a:t>Obesity is a pubic health challenge, as there are about 940 million adults with obesity found in 2024 globally (WHO, 2026)</a:t>
              </a:r>
            </a:p>
          </p:txBody>
        </p:sp>
      </p:grpSp>
      <p:grpSp>
        <p:nvGrpSpPr>
          <p:cNvPr id="11" name="Group 11"/>
          <p:cNvGrpSpPr/>
          <p:nvPr/>
        </p:nvGrpSpPr>
        <p:grpSpPr>
          <a:xfrm>
            <a:off x="6543934" y="1238748"/>
            <a:ext cx="8569064" cy="2147585"/>
            <a:chOff x="0" y="-38100"/>
            <a:chExt cx="2171385" cy="544194"/>
          </a:xfrm>
        </p:grpSpPr>
        <p:sp>
          <p:nvSpPr>
            <p:cNvPr id="12" name="Freeform 12"/>
            <p:cNvSpPr/>
            <p:nvPr/>
          </p:nvSpPr>
          <p:spPr>
            <a:xfrm>
              <a:off x="0" y="0"/>
              <a:ext cx="2120647" cy="506094"/>
            </a:xfrm>
            <a:custGeom>
              <a:avLst/>
              <a:gdLst/>
              <a:ahLst/>
              <a:cxnLst/>
              <a:rect l="l" t="t" r="r" b="b"/>
              <a:pathLst>
                <a:path w="2120647" h="506094">
                  <a:moveTo>
                    <a:pt x="0" y="0"/>
                  </a:moveTo>
                  <a:lnTo>
                    <a:pt x="2120647" y="0"/>
                  </a:lnTo>
                  <a:lnTo>
                    <a:pt x="2120647" y="506094"/>
                  </a:lnTo>
                  <a:lnTo>
                    <a:pt x="0" y="506094"/>
                  </a:lnTo>
                  <a:close/>
                </a:path>
              </a:pathLst>
            </a:custGeom>
            <a:solidFill>
              <a:srgbClr val="FFF3C2"/>
            </a:solidFill>
          </p:spPr>
        </p:sp>
        <p:sp>
          <p:nvSpPr>
            <p:cNvPr id="13" name="TextBox 13"/>
            <p:cNvSpPr txBox="1"/>
            <p:nvPr/>
          </p:nvSpPr>
          <p:spPr>
            <a:xfrm>
              <a:off x="0" y="-38100"/>
              <a:ext cx="2171385" cy="544194"/>
            </a:xfrm>
            <a:prstGeom prst="rect">
              <a:avLst/>
            </a:prstGeom>
          </p:spPr>
          <p:txBody>
            <a:bodyPr lIns="50800" tIns="50800" rIns="50800" bIns="50800" rtlCol="0" anchor="ctr"/>
            <a:lstStyle/>
            <a:p>
              <a:pPr algn="ctr">
                <a:lnSpc>
                  <a:spcPts val="1680"/>
                </a:lnSpc>
              </a:pPr>
              <a:r>
                <a:rPr lang="en-GB" sz="1200" b="1" u="sng" dirty="0">
                  <a:solidFill>
                    <a:srgbClr val="000000"/>
                  </a:solidFill>
                  <a:latin typeface="Times New Roman" pitchFamily="18" charset="0"/>
                  <a:ea typeface="Arial Bold"/>
                  <a:cs typeface="Times New Roman" pitchFamily="18" charset="0"/>
                  <a:sym typeface="Arial Bold"/>
                </a:rPr>
                <a:t>Rationale of the research</a:t>
              </a:r>
            </a:p>
            <a:p>
              <a:pPr marL="259082" lvl="1" indent="-129541" algn="l">
                <a:lnSpc>
                  <a:spcPts val="1680"/>
                </a:lnSpc>
                <a:buFont typeface="Arial"/>
                <a:buChar char="•"/>
              </a:pPr>
              <a:r>
                <a:rPr lang="en-GB" sz="1200" dirty="0">
                  <a:solidFill>
                    <a:srgbClr val="000000"/>
                  </a:solidFill>
                  <a:latin typeface="Times New Roman" pitchFamily="18" charset="0"/>
                  <a:ea typeface="Arial"/>
                  <a:cs typeface="Times New Roman" pitchFamily="18" charset="0"/>
                  <a:sym typeface="Arial"/>
                </a:rPr>
                <a:t>Obesity poses preventable health risks (developing CVD, type 2 diabetics and more) and creates significant challenges for health systems in EU Member States (WHO, 2026).</a:t>
              </a:r>
            </a:p>
            <a:p>
              <a:pPr marL="259082" lvl="1" indent="-129541" algn="l">
                <a:lnSpc>
                  <a:spcPts val="1680"/>
                </a:lnSpc>
                <a:buFont typeface="Arial"/>
                <a:buChar char="•"/>
              </a:pPr>
              <a:r>
                <a:rPr lang="en-GB" sz="1200" dirty="0">
                  <a:solidFill>
                    <a:srgbClr val="000000"/>
                  </a:solidFill>
                  <a:latin typeface="Times New Roman" pitchFamily="18" charset="0"/>
                  <a:ea typeface="Arial"/>
                  <a:cs typeface="Times New Roman" pitchFamily="18" charset="0"/>
                  <a:sym typeface="Arial"/>
                </a:rPr>
                <a:t>Disparities in national obesity prevalence rates highlight the need to explore the social, economic, behavioural, and environmental challenges to effective weight management (</a:t>
              </a:r>
              <a:r>
                <a:rPr lang="en-GB" sz="1200" dirty="0" err="1">
                  <a:solidFill>
                    <a:srgbClr val="000000"/>
                  </a:solidFill>
                  <a:latin typeface="Times New Roman" pitchFamily="18" charset="0"/>
                  <a:ea typeface="Arial"/>
                  <a:cs typeface="Times New Roman" pitchFamily="18" charset="0"/>
                  <a:sym typeface="Arial"/>
                </a:rPr>
                <a:t>Eurostat</a:t>
              </a:r>
              <a:r>
                <a:rPr lang="en-GB" sz="1200" dirty="0">
                  <a:solidFill>
                    <a:srgbClr val="000000"/>
                  </a:solidFill>
                  <a:latin typeface="Times New Roman" pitchFamily="18" charset="0"/>
                  <a:ea typeface="Arial"/>
                  <a:cs typeface="Times New Roman" pitchFamily="18" charset="0"/>
                  <a:sym typeface="Arial"/>
                </a:rPr>
                <a:t>, 2026).</a:t>
              </a:r>
            </a:p>
            <a:p>
              <a:pPr marL="259082" lvl="1" indent="-129541" algn="l">
                <a:lnSpc>
                  <a:spcPts val="1680"/>
                </a:lnSpc>
                <a:buFont typeface="Arial"/>
                <a:buChar char="•"/>
              </a:pPr>
              <a:r>
                <a:rPr lang="en-GB" sz="1200" dirty="0">
                  <a:solidFill>
                    <a:srgbClr val="000000"/>
                  </a:solidFill>
                  <a:latin typeface="Times New Roman" pitchFamily="18" charset="0"/>
                  <a:ea typeface="Arial"/>
                  <a:cs typeface="Times New Roman" pitchFamily="18" charset="0"/>
                  <a:sym typeface="Arial"/>
                </a:rPr>
                <a:t>The current evidence shows that there is a need for a holistic approach that combines lifestyle support with access to services that is appropriate and equitable, as well as clinical treatment (Evans et al. 2025).</a:t>
              </a:r>
            </a:p>
            <a:p>
              <a:pPr marL="259082" lvl="1" indent="-129541" algn="l">
                <a:lnSpc>
                  <a:spcPts val="1680"/>
                </a:lnSpc>
                <a:buFont typeface="Arial"/>
                <a:buChar char="•"/>
              </a:pPr>
              <a:r>
                <a:rPr lang="en-GB" sz="1200" dirty="0">
                  <a:solidFill>
                    <a:srgbClr val="000000"/>
                  </a:solidFill>
                  <a:latin typeface="Times New Roman" pitchFamily="18" charset="0"/>
                  <a:ea typeface="Arial"/>
                  <a:cs typeface="Times New Roman" pitchFamily="18" charset="0"/>
                  <a:sym typeface="Arial"/>
                </a:rPr>
                <a:t>Weight management services need healthcare practitioners to integrate nutrition, behavior, and personalized treatment (Weight Management DPG, 2024).</a:t>
              </a:r>
            </a:p>
          </p:txBody>
        </p:sp>
      </p:grpSp>
      <p:sp>
        <p:nvSpPr>
          <p:cNvPr id="14" name="Freeform 14"/>
          <p:cNvSpPr/>
          <p:nvPr/>
        </p:nvSpPr>
        <p:spPr>
          <a:xfrm>
            <a:off x="4215336" y="1507104"/>
            <a:ext cx="2461844" cy="1464567"/>
          </a:xfrm>
          <a:custGeom>
            <a:avLst/>
            <a:gdLst/>
            <a:ahLst/>
            <a:cxnLst/>
            <a:rect l="l" t="t" r="r" b="b"/>
            <a:pathLst>
              <a:path w="2169142" h="1464567">
                <a:moveTo>
                  <a:pt x="0" y="0"/>
                </a:moveTo>
                <a:lnTo>
                  <a:pt x="2169142" y="0"/>
                </a:lnTo>
                <a:lnTo>
                  <a:pt x="2169142" y="1464567"/>
                </a:lnTo>
                <a:lnTo>
                  <a:pt x="0" y="1464567"/>
                </a:lnTo>
                <a:lnTo>
                  <a:pt x="0" y="0"/>
                </a:lnTo>
                <a:close/>
              </a:path>
            </a:pathLst>
          </a:custGeom>
          <a:blipFill>
            <a:blip r:embed="rId5"/>
            <a:stretch>
              <a:fillRect/>
            </a:stretch>
          </a:blipFill>
        </p:spPr>
      </p:sp>
      <p:grpSp>
        <p:nvGrpSpPr>
          <p:cNvPr id="15" name="Group 15"/>
          <p:cNvGrpSpPr/>
          <p:nvPr/>
        </p:nvGrpSpPr>
        <p:grpSpPr>
          <a:xfrm>
            <a:off x="6216076" y="3462703"/>
            <a:ext cx="8812190" cy="3914119"/>
            <a:chOff x="0" y="0"/>
            <a:chExt cx="2232993" cy="991831"/>
          </a:xfrm>
        </p:grpSpPr>
        <p:sp>
          <p:nvSpPr>
            <p:cNvPr id="16" name="Freeform 16"/>
            <p:cNvSpPr/>
            <p:nvPr/>
          </p:nvSpPr>
          <p:spPr>
            <a:xfrm>
              <a:off x="0" y="0"/>
              <a:ext cx="2232993" cy="991831"/>
            </a:xfrm>
            <a:custGeom>
              <a:avLst/>
              <a:gdLst/>
              <a:ahLst/>
              <a:cxnLst/>
              <a:rect l="l" t="t" r="r" b="b"/>
              <a:pathLst>
                <a:path w="2232993" h="991831">
                  <a:moveTo>
                    <a:pt x="0" y="0"/>
                  </a:moveTo>
                  <a:lnTo>
                    <a:pt x="2232993" y="0"/>
                  </a:lnTo>
                  <a:lnTo>
                    <a:pt x="2232993" y="991831"/>
                  </a:lnTo>
                  <a:lnTo>
                    <a:pt x="0" y="991831"/>
                  </a:lnTo>
                  <a:close/>
                </a:path>
              </a:pathLst>
            </a:custGeom>
            <a:solidFill>
              <a:srgbClr val="D3FF99"/>
            </a:solidFill>
          </p:spPr>
        </p:sp>
        <p:sp>
          <p:nvSpPr>
            <p:cNvPr id="17" name="TextBox 17"/>
            <p:cNvSpPr txBox="1"/>
            <p:nvPr/>
          </p:nvSpPr>
          <p:spPr>
            <a:xfrm>
              <a:off x="0" y="-38100"/>
              <a:ext cx="2232993" cy="1029931"/>
            </a:xfrm>
            <a:prstGeom prst="rect">
              <a:avLst/>
            </a:prstGeom>
          </p:spPr>
          <p:txBody>
            <a:bodyPr lIns="50800" tIns="50800" rIns="50800" bIns="50800" rtlCol="0" anchor="ctr"/>
            <a:lstStyle/>
            <a:p>
              <a:pPr algn="ctr">
                <a:lnSpc>
                  <a:spcPts val="1680"/>
                </a:lnSpc>
              </a:pPr>
              <a:r>
                <a:rPr lang="en-GB" sz="1400" b="1" u="sng" dirty="0">
                  <a:solidFill>
                    <a:srgbClr val="000000"/>
                  </a:solidFill>
                  <a:latin typeface="Times New Roman" pitchFamily="18" charset="0"/>
                  <a:ea typeface="Arial Bold"/>
                  <a:cs typeface="Times New Roman" pitchFamily="18" charset="0"/>
                  <a:sym typeface="Arial Bold"/>
                </a:rPr>
                <a:t>Aims, Objectives and </a:t>
              </a:r>
              <a:r>
                <a:rPr lang="en-GB" sz="1400" b="1" u="sng" dirty="0" err="1">
                  <a:solidFill>
                    <a:srgbClr val="000000"/>
                  </a:solidFill>
                  <a:latin typeface="Times New Roman" pitchFamily="18" charset="0"/>
                  <a:ea typeface="Arial Bold"/>
                  <a:cs typeface="Times New Roman" pitchFamily="18" charset="0"/>
                  <a:sym typeface="Arial Bold"/>
                </a:rPr>
                <a:t>Reaserch</a:t>
              </a:r>
              <a:r>
                <a:rPr lang="en-GB" sz="1400" b="1" u="sng" dirty="0">
                  <a:solidFill>
                    <a:srgbClr val="000000"/>
                  </a:solidFill>
                  <a:latin typeface="Times New Roman" pitchFamily="18" charset="0"/>
                  <a:ea typeface="Arial Bold"/>
                  <a:cs typeface="Times New Roman" pitchFamily="18" charset="0"/>
                  <a:sym typeface="Arial Bold"/>
                </a:rPr>
                <a:t> questions</a:t>
              </a:r>
            </a:p>
            <a:p>
              <a:pPr algn="l">
                <a:lnSpc>
                  <a:spcPts val="1680"/>
                </a:lnSpc>
              </a:pPr>
              <a:r>
                <a:rPr lang="en-GB" sz="1400" b="1" i="1" dirty="0">
                  <a:solidFill>
                    <a:srgbClr val="000000"/>
                  </a:solidFill>
                  <a:latin typeface="Times New Roman" pitchFamily="18" charset="0"/>
                  <a:ea typeface="Arial Bold Italics"/>
                  <a:cs typeface="Times New Roman" pitchFamily="18" charset="0"/>
                  <a:sym typeface="Arial Bold Italics"/>
                </a:rPr>
                <a:t>Questions</a:t>
              </a:r>
            </a:p>
            <a:p>
              <a:pPr marL="129543" lvl="1">
                <a:lnSpc>
                  <a:spcPts val="1680"/>
                </a:lnSpc>
              </a:pPr>
              <a:r>
                <a:rPr lang="en-GB" sz="1400" b="1" i="1" dirty="0">
                  <a:solidFill>
                    <a:srgbClr val="000000"/>
                  </a:solidFill>
                  <a:latin typeface="Times New Roman" pitchFamily="18" charset="0"/>
                  <a:ea typeface="Arial Bold Italics"/>
                  <a:cs typeface="Times New Roman" pitchFamily="18" charset="0"/>
                  <a:sym typeface="Arial Bold Italics"/>
                </a:rPr>
                <a:t>How has the prevalence of obesity among adults aged 18 and above in the European Union (EU) evolved, and what are the key challenges affecting effective weight management and the prevention of obesity as a growing public health concern?</a:t>
              </a:r>
              <a:endParaRPr lang="en-GB" sz="1400" dirty="0">
                <a:solidFill>
                  <a:srgbClr val="000000"/>
                </a:solidFill>
                <a:latin typeface="Times New Roman" pitchFamily="18" charset="0"/>
                <a:ea typeface="Arial"/>
                <a:cs typeface="Times New Roman" pitchFamily="18" charset="0"/>
                <a:sym typeface="Arial"/>
              </a:endParaRPr>
            </a:p>
            <a:p>
              <a:pPr algn="l">
                <a:lnSpc>
                  <a:spcPts val="1680"/>
                </a:lnSpc>
              </a:pPr>
              <a:r>
                <a:rPr lang="en-GB" sz="1400" b="1" i="1" dirty="0">
                  <a:solidFill>
                    <a:srgbClr val="000000"/>
                  </a:solidFill>
                  <a:latin typeface="Times New Roman" pitchFamily="18" charset="0"/>
                  <a:ea typeface="Arial Bold Italics"/>
                  <a:cs typeface="Times New Roman" pitchFamily="18" charset="0"/>
                  <a:sym typeface="Arial Bold Italics"/>
                </a:rPr>
                <a:t>Aims</a:t>
              </a:r>
            </a:p>
            <a:p>
              <a:pPr algn="l">
                <a:lnSpc>
                  <a:spcPts val="1680"/>
                </a:lnSpc>
              </a:pPr>
              <a:r>
                <a:rPr lang="en-GB" sz="1400" dirty="0">
                  <a:solidFill>
                    <a:srgbClr val="000000"/>
                  </a:solidFill>
                  <a:latin typeface="Times New Roman" pitchFamily="18" charset="0"/>
                  <a:ea typeface="Arial"/>
                  <a:cs typeface="Times New Roman" pitchFamily="18" charset="0"/>
                  <a:sym typeface="Arial"/>
                </a:rPr>
                <a:t>The aim of the research is to examine the prevalence of adult obesity aged 18 and above in the EU to support health intervention strategies and policies. </a:t>
              </a:r>
            </a:p>
            <a:p>
              <a:pPr algn="l">
                <a:lnSpc>
                  <a:spcPts val="1680"/>
                </a:lnSpc>
              </a:pPr>
              <a:r>
                <a:rPr lang="en-GB" sz="1400" b="1" i="1" dirty="0">
                  <a:solidFill>
                    <a:srgbClr val="000000"/>
                  </a:solidFill>
                  <a:latin typeface="Times New Roman" pitchFamily="18" charset="0"/>
                  <a:ea typeface="Arial Bold Italics"/>
                  <a:cs typeface="Times New Roman" pitchFamily="18" charset="0"/>
                  <a:sym typeface="Arial Bold Italics"/>
                </a:rPr>
                <a:t>Objectives</a:t>
              </a:r>
            </a:p>
            <a:p>
              <a:pPr marL="259085" lvl="1" indent="-129542" algn="l">
                <a:lnSpc>
                  <a:spcPts val="1680"/>
                </a:lnSpc>
                <a:buFont typeface="Arial"/>
                <a:buChar char="•"/>
              </a:pPr>
              <a:r>
                <a:rPr lang="en-GB" sz="1400" dirty="0">
                  <a:solidFill>
                    <a:srgbClr val="000000"/>
                  </a:solidFill>
                  <a:latin typeface="Times New Roman" pitchFamily="18" charset="0"/>
                  <a:ea typeface="Arial"/>
                  <a:cs typeface="Times New Roman" pitchFamily="18" charset="0"/>
                  <a:sym typeface="Arial"/>
                </a:rPr>
                <a:t>To analyse the prevalence of obesity among adults aged 18 and above and its geographical distribution in EU Member States.</a:t>
              </a:r>
            </a:p>
            <a:p>
              <a:pPr marL="259085" lvl="1" indent="-129542" algn="l">
                <a:lnSpc>
                  <a:spcPts val="1680"/>
                </a:lnSpc>
                <a:buFont typeface="Arial"/>
                <a:buChar char="•"/>
              </a:pPr>
              <a:r>
                <a:rPr lang="en-GB" sz="1400" dirty="0">
                  <a:solidFill>
                    <a:srgbClr val="000000"/>
                  </a:solidFill>
                  <a:latin typeface="Times New Roman" pitchFamily="18" charset="0"/>
                  <a:ea typeface="Arial"/>
                  <a:cs typeface="Times New Roman" pitchFamily="18" charset="0"/>
                  <a:sym typeface="Arial"/>
                </a:rPr>
                <a:t>To analyse behavioural, socioeconomic, environmental and healthcare-related challenges affecting obesity prevention and weight management among EU adults.</a:t>
              </a:r>
            </a:p>
            <a:p>
              <a:pPr marL="259085" lvl="1" indent="-129542" algn="l">
                <a:lnSpc>
                  <a:spcPts val="1680"/>
                </a:lnSpc>
                <a:buFont typeface="Arial"/>
                <a:buChar char="•"/>
              </a:pPr>
              <a:r>
                <a:rPr lang="en-GB" sz="1400" dirty="0">
                  <a:solidFill>
                    <a:srgbClr val="000000"/>
                  </a:solidFill>
                  <a:latin typeface="Times New Roman" pitchFamily="18" charset="0"/>
                  <a:ea typeface="Arial"/>
                  <a:cs typeface="Times New Roman" pitchFamily="18" charset="0"/>
                  <a:sym typeface="Arial"/>
                </a:rPr>
                <a:t>To adapt strategic recommendations for evidence-based strategies, managing adult weight, and support relevant EU health programmes and policies.</a:t>
              </a:r>
            </a:p>
          </p:txBody>
        </p:sp>
      </p:grpSp>
      <p:sp>
        <p:nvSpPr>
          <p:cNvPr id="18" name="Freeform 18"/>
          <p:cNvSpPr/>
          <p:nvPr/>
        </p:nvSpPr>
        <p:spPr>
          <a:xfrm>
            <a:off x="304882" y="3701940"/>
            <a:ext cx="2864159" cy="1452354"/>
          </a:xfrm>
          <a:custGeom>
            <a:avLst/>
            <a:gdLst/>
            <a:ahLst/>
            <a:cxnLst/>
            <a:rect l="l" t="t" r="r" b="b"/>
            <a:pathLst>
              <a:path w="2864159" h="1452354">
                <a:moveTo>
                  <a:pt x="0" y="0"/>
                </a:moveTo>
                <a:lnTo>
                  <a:pt x="2864159" y="0"/>
                </a:lnTo>
                <a:lnTo>
                  <a:pt x="2864159" y="1452354"/>
                </a:lnTo>
                <a:lnTo>
                  <a:pt x="0" y="1452354"/>
                </a:lnTo>
                <a:lnTo>
                  <a:pt x="0" y="0"/>
                </a:lnTo>
                <a:close/>
              </a:path>
            </a:pathLst>
          </a:custGeom>
          <a:blipFill>
            <a:blip r:embed="rId6"/>
            <a:stretch>
              <a:fillRect/>
            </a:stretch>
          </a:blipFill>
        </p:spPr>
      </p:sp>
      <p:sp>
        <p:nvSpPr>
          <p:cNvPr id="19" name="Freeform 19"/>
          <p:cNvSpPr/>
          <p:nvPr/>
        </p:nvSpPr>
        <p:spPr>
          <a:xfrm>
            <a:off x="3274779" y="3746579"/>
            <a:ext cx="2848239" cy="1409362"/>
          </a:xfrm>
          <a:custGeom>
            <a:avLst/>
            <a:gdLst/>
            <a:ahLst/>
            <a:cxnLst/>
            <a:rect l="l" t="t" r="r" b="b"/>
            <a:pathLst>
              <a:path w="2848239" h="1409362">
                <a:moveTo>
                  <a:pt x="0" y="0"/>
                </a:moveTo>
                <a:lnTo>
                  <a:pt x="2848239" y="0"/>
                </a:lnTo>
                <a:lnTo>
                  <a:pt x="2848239" y="1409362"/>
                </a:lnTo>
                <a:lnTo>
                  <a:pt x="0" y="1409362"/>
                </a:lnTo>
                <a:lnTo>
                  <a:pt x="0" y="0"/>
                </a:lnTo>
                <a:close/>
              </a:path>
            </a:pathLst>
          </a:custGeom>
          <a:blipFill>
            <a:blip r:embed="rId7"/>
            <a:stretch>
              <a:fillRect/>
            </a:stretch>
          </a:blipFill>
        </p:spPr>
      </p:sp>
      <p:grpSp>
        <p:nvGrpSpPr>
          <p:cNvPr id="20" name="Group 20"/>
          <p:cNvGrpSpPr/>
          <p:nvPr/>
        </p:nvGrpSpPr>
        <p:grpSpPr>
          <a:xfrm>
            <a:off x="46759" y="5567217"/>
            <a:ext cx="2178917" cy="4953754"/>
            <a:chOff x="0" y="0"/>
            <a:chExt cx="552133" cy="1255272"/>
          </a:xfrm>
        </p:grpSpPr>
        <p:sp>
          <p:nvSpPr>
            <p:cNvPr id="21" name="Freeform 21"/>
            <p:cNvSpPr/>
            <p:nvPr/>
          </p:nvSpPr>
          <p:spPr>
            <a:xfrm>
              <a:off x="0" y="0"/>
              <a:ext cx="552133" cy="1255272"/>
            </a:xfrm>
            <a:custGeom>
              <a:avLst/>
              <a:gdLst/>
              <a:ahLst/>
              <a:cxnLst/>
              <a:rect l="l" t="t" r="r" b="b"/>
              <a:pathLst>
                <a:path w="552133" h="1255272">
                  <a:moveTo>
                    <a:pt x="0" y="0"/>
                  </a:moveTo>
                  <a:lnTo>
                    <a:pt x="552133" y="0"/>
                  </a:lnTo>
                  <a:lnTo>
                    <a:pt x="552133" y="1255272"/>
                  </a:lnTo>
                  <a:lnTo>
                    <a:pt x="0" y="1255272"/>
                  </a:lnTo>
                  <a:close/>
                </a:path>
              </a:pathLst>
            </a:custGeom>
            <a:solidFill>
              <a:srgbClr val="FFF3C2"/>
            </a:solidFill>
          </p:spPr>
        </p:sp>
        <p:sp>
          <p:nvSpPr>
            <p:cNvPr id="22" name="TextBox 22"/>
            <p:cNvSpPr txBox="1"/>
            <p:nvPr/>
          </p:nvSpPr>
          <p:spPr>
            <a:xfrm>
              <a:off x="0" y="-38100"/>
              <a:ext cx="552133" cy="1293372"/>
            </a:xfrm>
            <a:prstGeom prst="rect">
              <a:avLst/>
            </a:prstGeom>
          </p:spPr>
          <p:txBody>
            <a:bodyPr lIns="50800" tIns="50800" rIns="50800" bIns="50800" rtlCol="0" anchor="ctr"/>
            <a:lstStyle/>
            <a:p>
              <a:pPr algn="just">
                <a:lnSpc>
                  <a:spcPts val="1680"/>
                </a:lnSpc>
              </a:pPr>
              <a:r>
                <a:rPr lang="en-GB" sz="1200" b="1" u="sng" dirty="0">
                  <a:solidFill>
                    <a:srgbClr val="000000"/>
                  </a:solidFill>
                  <a:latin typeface="Times New Roman" pitchFamily="18" charset="0"/>
                  <a:ea typeface="Arial Bold"/>
                  <a:cs typeface="Times New Roman" pitchFamily="18" charset="0"/>
                  <a:sym typeface="Arial Bold"/>
                </a:rPr>
                <a:t>Research impact: Target population</a:t>
              </a:r>
            </a:p>
            <a:p>
              <a:pPr marL="259085" lvl="1" indent="-129542" algn="just">
                <a:lnSpc>
                  <a:spcPts val="1680"/>
                </a:lnSpc>
                <a:buFont typeface="Arial"/>
                <a:buChar char="•"/>
              </a:pPr>
              <a:r>
                <a:rPr lang="en-GB" sz="1200" dirty="0">
                  <a:solidFill>
                    <a:srgbClr val="000000"/>
                  </a:solidFill>
                  <a:latin typeface="Times New Roman" pitchFamily="18" charset="0"/>
                  <a:ea typeface="Arial"/>
                  <a:cs typeface="Times New Roman" pitchFamily="18" charset="0"/>
                  <a:sym typeface="Arial"/>
                </a:rPr>
                <a:t>The research would help adults aged 18 and above be aware of the severity of obesity and its adverse prevalence rate, with an aim to create awareness and improve </a:t>
              </a:r>
              <a:r>
                <a:rPr lang="en-GB" sz="1200" dirty="0" err="1">
                  <a:solidFill>
                    <a:srgbClr val="000000"/>
                  </a:solidFill>
                  <a:latin typeface="Times New Roman" pitchFamily="18" charset="0"/>
                  <a:ea typeface="Arial"/>
                  <a:cs typeface="Times New Roman" pitchFamily="18" charset="0"/>
                  <a:sym typeface="Arial"/>
                </a:rPr>
                <a:t>QoL</a:t>
              </a:r>
              <a:r>
                <a:rPr lang="en-GB" sz="1200" dirty="0">
                  <a:solidFill>
                    <a:srgbClr val="000000"/>
                  </a:solidFill>
                  <a:latin typeface="Times New Roman" pitchFamily="18" charset="0"/>
                  <a:ea typeface="Arial"/>
                  <a:cs typeface="Times New Roman" pitchFamily="18" charset="0"/>
                  <a:sym typeface="Arial"/>
                </a:rPr>
                <a:t>.</a:t>
              </a:r>
            </a:p>
            <a:p>
              <a:pPr marL="259085" lvl="1" indent="-129542" algn="just">
                <a:lnSpc>
                  <a:spcPts val="1680"/>
                </a:lnSpc>
                <a:buFont typeface="Arial"/>
                <a:buChar char="•"/>
              </a:pPr>
              <a:r>
                <a:rPr lang="en-GB" sz="1200" dirty="0">
                  <a:solidFill>
                    <a:srgbClr val="000000"/>
                  </a:solidFill>
                  <a:latin typeface="Times New Roman" pitchFamily="18" charset="0"/>
                  <a:ea typeface="Arial"/>
                  <a:cs typeface="Times New Roman" pitchFamily="18" charset="0"/>
                  <a:sym typeface="Arial"/>
                </a:rPr>
                <a:t>More accessible, personalised, and evidence-based support for weight management may help adults in the EU living with obesity (Brown, 2026)</a:t>
              </a:r>
            </a:p>
            <a:p>
              <a:pPr marL="259085" lvl="1" indent="-129542" algn="just">
                <a:lnSpc>
                  <a:spcPts val="1680"/>
                </a:lnSpc>
                <a:buFont typeface="Arial"/>
                <a:buChar char="•"/>
              </a:pPr>
              <a:r>
                <a:rPr lang="en-GB" sz="1200" dirty="0">
                  <a:solidFill>
                    <a:srgbClr val="000000"/>
                  </a:solidFill>
                  <a:latin typeface="Times New Roman" pitchFamily="18" charset="0"/>
                  <a:ea typeface="Arial"/>
                  <a:cs typeface="Times New Roman" pitchFamily="18" charset="0"/>
                  <a:sym typeface="Arial"/>
                </a:rPr>
                <a:t>Non-stigmatising services may enhance the experience of healthcare services and boost uptake of weight-management services (</a:t>
              </a:r>
              <a:r>
                <a:rPr lang="en-GB" sz="1200" dirty="0" err="1">
                  <a:solidFill>
                    <a:srgbClr val="000000"/>
                  </a:solidFill>
                  <a:latin typeface="Times New Roman" pitchFamily="18" charset="0"/>
                  <a:ea typeface="Arial"/>
                  <a:cs typeface="Times New Roman" pitchFamily="18" charset="0"/>
                  <a:sym typeface="Arial"/>
                </a:rPr>
                <a:t>D'Arpino</a:t>
              </a:r>
              <a:r>
                <a:rPr lang="en-GB" sz="1200" dirty="0">
                  <a:solidFill>
                    <a:srgbClr val="000000"/>
                  </a:solidFill>
                  <a:latin typeface="Times New Roman" pitchFamily="18" charset="0"/>
                  <a:ea typeface="Arial"/>
                  <a:cs typeface="Times New Roman" pitchFamily="18" charset="0"/>
                  <a:sym typeface="Arial"/>
                </a:rPr>
                <a:t> and </a:t>
              </a:r>
              <a:r>
                <a:rPr lang="en-GB" sz="1200" dirty="0" err="1">
                  <a:solidFill>
                    <a:srgbClr val="000000"/>
                  </a:solidFill>
                  <a:latin typeface="Times New Roman" pitchFamily="18" charset="0"/>
                  <a:ea typeface="Arial"/>
                  <a:cs typeface="Times New Roman" pitchFamily="18" charset="0"/>
                  <a:sym typeface="Arial"/>
                </a:rPr>
                <a:t>Kardong-Edgren</a:t>
              </a:r>
              <a:r>
                <a:rPr lang="en-GB" sz="1200" dirty="0">
                  <a:solidFill>
                    <a:srgbClr val="000000"/>
                  </a:solidFill>
                  <a:latin typeface="Times New Roman" pitchFamily="18" charset="0"/>
                  <a:ea typeface="Arial"/>
                  <a:cs typeface="Times New Roman" pitchFamily="18" charset="0"/>
                  <a:sym typeface="Arial"/>
                </a:rPr>
                <a:t>, 2025).</a:t>
              </a:r>
            </a:p>
          </p:txBody>
        </p:sp>
      </p:grpSp>
      <p:grpSp>
        <p:nvGrpSpPr>
          <p:cNvPr id="23" name="Group 23"/>
          <p:cNvGrpSpPr/>
          <p:nvPr/>
        </p:nvGrpSpPr>
        <p:grpSpPr>
          <a:xfrm>
            <a:off x="2353735" y="7569951"/>
            <a:ext cx="4492012" cy="2876380"/>
            <a:chOff x="0" y="0"/>
            <a:chExt cx="1138268" cy="728870"/>
          </a:xfrm>
        </p:grpSpPr>
        <p:sp>
          <p:nvSpPr>
            <p:cNvPr id="24" name="Freeform 24"/>
            <p:cNvSpPr/>
            <p:nvPr/>
          </p:nvSpPr>
          <p:spPr>
            <a:xfrm>
              <a:off x="0" y="0"/>
              <a:ext cx="1138268" cy="728870"/>
            </a:xfrm>
            <a:custGeom>
              <a:avLst/>
              <a:gdLst/>
              <a:ahLst/>
              <a:cxnLst/>
              <a:rect l="l" t="t" r="r" b="b"/>
              <a:pathLst>
                <a:path w="1138268" h="728870">
                  <a:moveTo>
                    <a:pt x="0" y="0"/>
                  </a:moveTo>
                  <a:lnTo>
                    <a:pt x="1138268" y="0"/>
                  </a:lnTo>
                  <a:lnTo>
                    <a:pt x="1138268" y="728870"/>
                  </a:lnTo>
                  <a:lnTo>
                    <a:pt x="0" y="728870"/>
                  </a:lnTo>
                  <a:close/>
                </a:path>
              </a:pathLst>
            </a:custGeom>
            <a:solidFill>
              <a:srgbClr val="EDCBF6"/>
            </a:solidFill>
          </p:spPr>
        </p:sp>
        <p:sp>
          <p:nvSpPr>
            <p:cNvPr id="25" name="TextBox 25"/>
            <p:cNvSpPr txBox="1"/>
            <p:nvPr/>
          </p:nvSpPr>
          <p:spPr>
            <a:xfrm>
              <a:off x="0" y="-38100"/>
              <a:ext cx="1138268" cy="766970"/>
            </a:xfrm>
            <a:prstGeom prst="rect">
              <a:avLst/>
            </a:prstGeom>
          </p:spPr>
          <p:txBody>
            <a:bodyPr lIns="50800" tIns="50800" rIns="50800" bIns="50800" rtlCol="0" anchor="ctr"/>
            <a:lstStyle/>
            <a:p>
              <a:pPr algn="just">
                <a:lnSpc>
                  <a:spcPts val="1680"/>
                </a:lnSpc>
              </a:pPr>
              <a:r>
                <a:rPr lang="en-US" sz="1200" b="1" u="sng" dirty="0">
                  <a:solidFill>
                    <a:srgbClr val="000000"/>
                  </a:solidFill>
                  <a:latin typeface="Times New Roman" pitchFamily="18" charset="0"/>
                  <a:ea typeface="Arial Bold"/>
                  <a:cs typeface="Times New Roman" pitchFamily="18" charset="0"/>
                  <a:sym typeface="Arial Bold"/>
                </a:rPr>
                <a:t>Research impact: EU4Health Program</a:t>
              </a:r>
            </a:p>
            <a:p>
              <a:pPr marL="259085" lvl="1" indent="-129542" algn="just">
                <a:lnSpc>
                  <a:spcPts val="1680"/>
                </a:lnSpc>
                <a:buFont typeface="Arial"/>
                <a:buChar char="•"/>
              </a:pPr>
              <a:r>
                <a:rPr lang="en-US" sz="1200" dirty="0">
                  <a:solidFill>
                    <a:srgbClr val="000000"/>
                  </a:solidFill>
                  <a:latin typeface="Times New Roman" pitchFamily="18" charset="0"/>
                  <a:ea typeface="Arial"/>
                  <a:cs typeface="Times New Roman" pitchFamily="18" charset="0"/>
                  <a:sym typeface="Arial"/>
                </a:rPr>
                <a:t>EU4Health Programme initiative focuses on four main areas, such as disease prevention, health promotion, resilience of healthcare systems, and digital transformation within the EU (European Commission, 2025).</a:t>
              </a:r>
            </a:p>
            <a:p>
              <a:pPr marL="259085" lvl="1" indent="-129542" algn="just">
                <a:lnSpc>
                  <a:spcPts val="1680"/>
                </a:lnSpc>
                <a:buFont typeface="Arial"/>
                <a:buChar char="•"/>
              </a:pPr>
              <a:r>
                <a:rPr lang="en-US" sz="1200" dirty="0">
                  <a:solidFill>
                    <a:srgbClr val="000000"/>
                  </a:solidFill>
                  <a:latin typeface="Times New Roman" pitchFamily="18" charset="0"/>
                  <a:ea typeface="Arial"/>
                  <a:cs typeface="Times New Roman" pitchFamily="18" charset="0"/>
                  <a:sym typeface="Arial"/>
                </a:rPr>
                <a:t>Obesity prevention and weight management strategies help to shape prevention initiatives for adults with health disparities among young adults (</a:t>
              </a:r>
              <a:r>
                <a:rPr lang="en-US" sz="1200" dirty="0" err="1">
                  <a:solidFill>
                    <a:srgbClr val="000000"/>
                  </a:solidFill>
                  <a:latin typeface="Times New Roman" pitchFamily="18" charset="0"/>
                  <a:ea typeface="Arial"/>
                  <a:cs typeface="Times New Roman" pitchFamily="18" charset="0"/>
                  <a:sym typeface="Arial"/>
                </a:rPr>
                <a:t>HaDEA</a:t>
              </a:r>
              <a:r>
                <a:rPr lang="en-US" sz="1200" dirty="0">
                  <a:solidFill>
                    <a:srgbClr val="000000"/>
                  </a:solidFill>
                  <a:latin typeface="Times New Roman" pitchFamily="18" charset="0"/>
                  <a:ea typeface="Arial"/>
                  <a:cs typeface="Times New Roman" pitchFamily="18" charset="0"/>
                  <a:sym typeface="Arial"/>
                </a:rPr>
                <a:t>, 2024).</a:t>
              </a:r>
            </a:p>
            <a:p>
              <a:pPr marL="259085" lvl="1" indent="-129542" algn="just">
                <a:lnSpc>
                  <a:spcPts val="1680"/>
                </a:lnSpc>
                <a:buFont typeface="Arial"/>
                <a:buChar char="•"/>
              </a:pPr>
              <a:r>
                <a:rPr lang="en-US" sz="1200" dirty="0">
                  <a:solidFill>
                    <a:srgbClr val="000000"/>
                  </a:solidFill>
                  <a:latin typeface="Times New Roman" pitchFamily="18" charset="0"/>
                  <a:ea typeface="Arial"/>
                  <a:cs typeface="Times New Roman" pitchFamily="18" charset="0"/>
                  <a:sym typeface="Arial"/>
                </a:rPr>
                <a:t>EU4Health Programme uses several modes of action, including digital, community, and multidisciplinary interventions for successful implementation by 2027 (</a:t>
              </a:r>
              <a:r>
                <a:rPr lang="en-US" sz="1200" dirty="0" err="1">
                  <a:solidFill>
                    <a:srgbClr val="000000"/>
                  </a:solidFill>
                  <a:latin typeface="Times New Roman" pitchFamily="18" charset="0"/>
                  <a:ea typeface="Arial"/>
                  <a:cs typeface="Times New Roman" pitchFamily="18" charset="0"/>
                  <a:sym typeface="Arial"/>
                </a:rPr>
                <a:t>Europa</a:t>
              </a:r>
              <a:r>
                <a:rPr lang="en-US" sz="1200" dirty="0">
                  <a:solidFill>
                    <a:srgbClr val="000000"/>
                  </a:solidFill>
                  <a:latin typeface="Times New Roman" pitchFamily="18" charset="0"/>
                  <a:ea typeface="Arial"/>
                  <a:cs typeface="Times New Roman" pitchFamily="18" charset="0"/>
                  <a:sym typeface="Arial"/>
                </a:rPr>
                <a:t>. EU, 2026).</a:t>
              </a:r>
            </a:p>
          </p:txBody>
        </p:sp>
      </p:grpSp>
      <p:sp>
        <p:nvSpPr>
          <p:cNvPr id="26" name="Freeform 26"/>
          <p:cNvSpPr/>
          <p:nvPr/>
        </p:nvSpPr>
        <p:spPr>
          <a:xfrm>
            <a:off x="2316716" y="5567217"/>
            <a:ext cx="2014313" cy="1238445"/>
          </a:xfrm>
          <a:custGeom>
            <a:avLst/>
            <a:gdLst/>
            <a:ahLst/>
            <a:cxnLst/>
            <a:rect l="l" t="t" r="r" b="b"/>
            <a:pathLst>
              <a:path w="2014313" h="1238445">
                <a:moveTo>
                  <a:pt x="0" y="0"/>
                </a:moveTo>
                <a:lnTo>
                  <a:pt x="2014313" y="0"/>
                </a:lnTo>
                <a:lnTo>
                  <a:pt x="2014313" y="1238445"/>
                </a:lnTo>
                <a:lnTo>
                  <a:pt x="0" y="1238445"/>
                </a:lnTo>
                <a:lnTo>
                  <a:pt x="0" y="0"/>
                </a:lnTo>
                <a:close/>
              </a:path>
            </a:pathLst>
          </a:custGeom>
          <a:blipFill>
            <a:blip r:embed="rId8"/>
            <a:stretch>
              <a:fillRect l="-2079" t="-5459" r="-1299" b="-6638"/>
            </a:stretch>
          </a:blipFill>
        </p:spPr>
      </p:sp>
      <p:grpSp>
        <p:nvGrpSpPr>
          <p:cNvPr id="27" name="Group 27"/>
          <p:cNvGrpSpPr/>
          <p:nvPr/>
        </p:nvGrpSpPr>
        <p:grpSpPr>
          <a:xfrm>
            <a:off x="7017197" y="7509647"/>
            <a:ext cx="3754423" cy="2936684"/>
            <a:chOff x="0" y="0"/>
            <a:chExt cx="951364" cy="744150"/>
          </a:xfrm>
        </p:grpSpPr>
        <p:sp>
          <p:nvSpPr>
            <p:cNvPr id="28" name="Freeform 28"/>
            <p:cNvSpPr/>
            <p:nvPr/>
          </p:nvSpPr>
          <p:spPr>
            <a:xfrm>
              <a:off x="0" y="0"/>
              <a:ext cx="951364" cy="744150"/>
            </a:xfrm>
            <a:custGeom>
              <a:avLst/>
              <a:gdLst/>
              <a:ahLst/>
              <a:cxnLst/>
              <a:rect l="l" t="t" r="r" b="b"/>
              <a:pathLst>
                <a:path w="951364" h="744150">
                  <a:moveTo>
                    <a:pt x="0" y="0"/>
                  </a:moveTo>
                  <a:lnTo>
                    <a:pt x="951364" y="0"/>
                  </a:lnTo>
                  <a:lnTo>
                    <a:pt x="951364" y="744150"/>
                  </a:lnTo>
                  <a:lnTo>
                    <a:pt x="0" y="744150"/>
                  </a:lnTo>
                  <a:close/>
                </a:path>
              </a:pathLst>
            </a:custGeom>
            <a:solidFill>
              <a:srgbClr val="69F2C4"/>
            </a:solidFill>
          </p:spPr>
        </p:sp>
        <p:sp>
          <p:nvSpPr>
            <p:cNvPr id="29" name="TextBox 29"/>
            <p:cNvSpPr txBox="1"/>
            <p:nvPr/>
          </p:nvSpPr>
          <p:spPr>
            <a:xfrm>
              <a:off x="0" y="-38100"/>
              <a:ext cx="951364" cy="782250"/>
            </a:xfrm>
            <a:prstGeom prst="rect">
              <a:avLst/>
            </a:prstGeom>
          </p:spPr>
          <p:txBody>
            <a:bodyPr lIns="50800" tIns="50800" rIns="50800" bIns="50800" rtlCol="0" anchor="ctr"/>
            <a:lstStyle/>
            <a:p>
              <a:pPr algn="just">
                <a:lnSpc>
                  <a:spcPts val="1680"/>
                </a:lnSpc>
              </a:pPr>
              <a:r>
                <a:rPr lang="en-US" sz="1400" b="1" u="sng" dirty="0">
                  <a:solidFill>
                    <a:srgbClr val="000000"/>
                  </a:solidFill>
                  <a:latin typeface="Times New Roman" pitchFamily="18" charset="0"/>
                  <a:ea typeface="Arial Bold"/>
                  <a:cs typeface="Times New Roman" pitchFamily="18" charset="0"/>
                  <a:sym typeface="Arial Bold"/>
                </a:rPr>
                <a:t>Integration of Policies by EU Government</a:t>
              </a:r>
            </a:p>
            <a:p>
              <a:pPr marL="259085" lvl="1" indent="-129542" algn="just">
                <a:lnSpc>
                  <a:spcPts val="1680"/>
                </a:lnSpc>
                <a:buFont typeface="Arial"/>
                <a:buChar char="•"/>
              </a:pPr>
              <a:r>
                <a:rPr lang="en-US" sz="1200" dirty="0">
                  <a:solidFill>
                    <a:srgbClr val="000000"/>
                  </a:solidFill>
                  <a:latin typeface="Times New Roman" pitchFamily="18" charset="0"/>
                  <a:ea typeface="Arial"/>
                  <a:cs typeface="Times New Roman" pitchFamily="18" charset="0"/>
                  <a:sym typeface="Arial"/>
                </a:rPr>
                <a:t>The Farm to Fork Strategy will focus on turning the tide on the increasing overweight and obesity problem in the EU by 2030 (European Parliament, 2026).</a:t>
              </a:r>
            </a:p>
            <a:p>
              <a:pPr marL="259085" lvl="1" indent="-129542" algn="just">
                <a:lnSpc>
                  <a:spcPts val="1680"/>
                </a:lnSpc>
                <a:buFont typeface="Arial"/>
                <a:buChar char="•"/>
              </a:pPr>
              <a:r>
                <a:rPr lang="en-US" sz="1200" dirty="0">
                  <a:solidFill>
                    <a:srgbClr val="000000"/>
                  </a:solidFill>
                  <a:latin typeface="Times New Roman" pitchFamily="18" charset="0"/>
                  <a:ea typeface="Arial"/>
                  <a:cs typeface="Times New Roman" pitchFamily="18" charset="0"/>
                  <a:sym typeface="Arial"/>
                </a:rPr>
                <a:t>Europe's Beating Cancer Plan of the EU government is inspired by living a healthy lifestyle and cancer prevention to lower the risk of cancer risk in Europe (European Commission, 2025).</a:t>
              </a:r>
            </a:p>
            <a:p>
              <a:pPr marL="259085" lvl="1" indent="-129542" algn="just">
                <a:lnSpc>
                  <a:spcPts val="1680"/>
                </a:lnSpc>
                <a:buFont typeface="Arial"/>
                <a:buChar char="•"/>
              </a:pPr>
              <a:r>
                <a:rPr lang="en-US" sz="1200" dirty="0">
                  <a:solidFill>
                    <a:srgbClr val="000000"/>
                  </a:solidFill>
                  <a:latin typeface="Times New Roman" pitchFamily="18" charset="0"/>
                  <a:ea typeface="Arial"/>
                  <a:cs typeface="Times New Roman" pitchFamily="18" charset="0"/>
                  <a:sym typeface="Arial"/>
                </a:rPr>
                <a:t>These intervention policies of the EU government help to reduce obesity and provide long-term support for adults aged 18 and above in the EU.</a:t>
              </a:r>
            </a:p>
          </p:txBody>
        </p:sp>
      </p:grpSp>
      <p:grpSp>
        <p:nvGrpSpPr>
          <p:cNvPr id="30" name="Group 30"/>
          <p:cNvGrpSpPr/>
          <p:nvPr/>
        </p:nvGrpSpPr>
        <p:grpSpPr>
          <a:xfrm>
            <a:off x="10895446" y="7455582"/>
            <a:ext cx="3974054" cy="3044814"/>
            <a:chOff x="0" y="0"/>
            <a:chExt cx="1007018" cy="771550"/>
          </a:xfrm>
        </p:grpSpPr>
        <p:sp>
          <p:nvSpPr>
            <p:cNvPr id="31" name="Freeform 31"/>
            <p:cNvSpPr/>
            <p:nvPr/>
          </p:nvSpPr>
          <p:spPr>
            <a:xfrm>
              <a:off x="0" y="0"/>
              <a:ext cx="1007018" cy="771550"/>
            </a:xfrm>
            <a:custGeom>
              <a:avLst/>
              <a:gdLst/>
              <a:ahLst/>
              <a:cxnLst/>
              <a:rect l="l" t="t" r="r" b="b"/>
              <a:pathLst>
                <a:path w="1007018" h="771550">
                  <a:moveTo>
                    <a:pt x="0" y="0"/>
                  </a:moveTo>
                  <a:lnTo>
                    <a:pt x="1007018" y="0"/>
                  </a:lnTo>
                  <a:lnTo>
                    <a:pt x="1007018" y="771550"/>
                  </a:lnTo>
                  <a:lnTo>
                    <a:pt x="0" y="771550"/>
                  </a:lnTo>
                  <a:close/>
                </a:path>
              </a:pathLst>
            </a:custGeom>
            <a:solidFill>
              <a:srgbClr val="FFE7C2"/>
            </a:solidFill>
          </p:spPr>
        </p:sp>
        <p:sp>
          <p:nvSpPr>
            <p:cNvPr id="32" name="TextBox 32"/>
            <p:cNvSpPr txBox="1"/>
            <p:nvPr/>
          </p:nvSpPr>
          <p:spPr>
            <a:xfrm>
              <a:off x="0" y="-38100"/>
              <a:ext cx="1007018" cy="809650"/>
            </a:xfrm>
            <a:prstGeom prst="rect">
              <a:avLst/>
            </a:prstGeom>
          </p:spPr>
          <p:txBody>
            <a:bodyPr lIns="50800" tIns="50800" rIns="50800" bIns="50800" rtlCol="0" anchor="ctr"/>
            <a:lstStyle/>
            <a:p>
              <a:pPr algn="ctr">
                <a:lnSpc>
                  <a:spcPts val="1680"/>
                </a:lnSpc>
              </a:pPr>
              <a:r>
                <a:rPr lang="en-GB" sz="1600" b="1" u="sng" dirty="0">
                  <a:solidFill>
                    <a:srgbClr val="000000"/>
                  </a:solidFill>
                  <a:latin typeface="Times New Roman" pitchFamily="18" charset="0"/>
                  <a:ea typeface="Arial Bold"/>
                  <a:cs typeface="Times New Roman" pitchFamily="18" charset="0"/>
                  <a:sym typeface="Arial Bold"/>
                </a:rPr>
                <a:t>Research impact: HSC professionals</a:t>
              </a:r>
            </a:p>
            <a:p>
              <a:pPr marL="259085" lvl="1" indent="-129542" algn="just">
                <a:lnSpc>
                  <a:spcPts val="1680"/>
                </a:lnSpc>
                <a:buFont typeface="Arial"/>
                <a:buChar char="•"/>
              </a:pPr>
              <a:r>
                <a:rPr lang="en-GB" sz="1400" dirty="0">
                  <a:solidFill>
                    <a:srgbClr val="000000"/>
                  </a:solidFill>
                  <a:latin typeface="Times New Roman" pitchFamily="18" charset="0"/>
                  <a:ea typeface="Arial"/>
                  <a:cs typeface="Times New Roman" pitchFamily="18" charset="0"/>
                  <a:sym typeface="Arial"/>
                </a:rPr>
                <a:t>The research contributes to multidisciplinary care with the involvement of general practitioners, nurses, dieticians, psychologists, and other pertinent practitioners.</a:t>
              </a:r>
            </a:p>
            <a:p>
              <a:pPr marL="259085" lvl="1" indent="-129542" algn="just">
                <a:lnSpc>
                  <a:spcPts val="1680"/>
                </a:lnSpc>
                <a:buFont typeface="Arial"/>
                <a:buChar char="•"/>
              </a:pPr>
              <a:r>
                <a:rPr lang="en-GB" sz="1400" dirty="0">
                  <a:solidFill>
                    <a:srgbClr val="000000"/>
                  </a:solidFill>
                  <a:latin typeface="Times New Roman" pitchFamily="18" charset="0"/>
                  <a:ea typeface="Arial"/>
                  <a:cs typeface="Times New Roman" pitchFamily="18" charset="0"/>
                  <a:sym typeface="Arial"/>
                </a:rPr>
                <a:t>Increased awareness of weight stigma may improve respectful communication and decrease healthcare barriers (Lang et al. 2025). </a:t>
              </a:r>
            </a:p>
            <a:p>
              <a:pPr marL="259085" lvl="1" indent="-129542" algn="just">
                <a:lnSpc>
                  <a:spcPts val="1680"/>
                </a:lnSpc>
                <a:buFont typeface="Arial"/>
                <a:buChar char="•"/>
              </a:pPr>
              <a:r>
                <a:rPr lang="en-GB" sz="1400" dirty="0">
                  <a:solidFill>
                    <a:srgbClr val="000000"/>
                  </a:solidFill>
                  <a:latin typeface="Times New Roman" pitchFamily="18" charset="0"/>
                  <a:ea typeface="Arial"/>
                  <a:cs typeface="Times New Roman" pitchFamily="18" charset="0"/>
                  <a:sym typeface="Arial"/>
                </a:rPr>
                <a:t>Weight management services need healthcare practitioners to integrate nutrition, behavior, and personalized treatment (</a:t>
              </a:r>
              <a:r>
                <a:rPr lang="en-GB" sz="1400" dirty="0" err="1">
                  <a:solidFill>
                    <a:srgbClr val="000000"/>
                  </a:solidFill>
                  <a:latin typeface="Times New Roman" pitchFamily="18" charset="0"/>
                  <a:ea typeface="Arial"/>
                  <a:cs typeface="Times New Roman" pitchFamily="18" charset="0"/>
                  <a:sym typeface="Arial"/>
                </a:rPr>
                <a:t>Raynor</a:t>
              </a:r>
              <a:r>
                <a:rPr lang="en-GB" sz="1400" dirty="0">
                  <a:solidFill>
                    <a:srgbClr val="000000"/>
                  </a:solidFill>
                  <a:latin typeface="Times New Roman" pitchFamily="18" charset="0"/>
                  <a:ea typeface="Arial"/>
                  <a:cs typeface="Times New Roman" pitchFamily="18" charset="0"/>
                  <a:sym typeface="Arial"/>
                </a:rPr>
                <a:t> and American Dietetic Association, 2024).</a:t>
              </a:r>
            </a:p>
          </p:txBody>
        </p:sp>
      </p:grpSp>
      <p:sp>
        <p:nvSpPr>
          <p:cNvPr id="33" name="Freeform 33"/>
          <p:cNvSpPr/>
          <p:nvPr/>
        </p:nvSpPr>
        <p:spPr>
          <a:xfrm>
            <a:off x="4541155" y="5524685"/>
            <a:ext cx="1523184" cy="1526726"/>
          </a:xfrm>
          <a:custGeom>
            <a:avLst/>
            <a:gdLst/>
            <a:ahLst/>
            <a:cxnLst/>
            <a:rect l="l" t="t" r="r" b="b"/>
            <a:pathLst>
              <a:path w="1523184" h="1526726">
                <a:moveTo>
                  <a:pt x="0" y="0"/>
                </a:moveTo>
                <a:lnTo>
                  <a:pt x="1523184" y="0"/>
                </a:lnTo>
                <a:lnTo>
                  <a:pt x="1523184" y="1526726"/>
                </a:lnTo>
                <a:lnTo>
                  <a:pt x="0" y="1526726"/>
                </a:lnTo>
                <a:lnTo>
                  <a:pt x="0" y="0"/>
                </a:lnTo>
                <a:close/>
              </a:path>
            </a:pathLst>
          </a:custGeom>
          <a:blipFill>
            <a:blip r:embed="rId9"/>
            <a:stretch>
              <a:fillRect/>
            </a:stretch>
          </a:blipFill>
        </p:spPr>
      </p:sp>
      <p:sp>
        <p:nvSpPr>
          <p:cNvPr id="34" name="TextBox 34"/>
          <p:cNvSpPr txBox="1"/>
          <p:nvPr/>
        </p:nvSpPr>
        <p:spPr>
          <a:xfrm>
            <a:off x="18638" y="18387"/>
            <a:ext cx="15120000" cy="1404231"/>
          </a:xfrm>
          <a:prstGeom prst="rect">
            <a:avLst/>
          </a:prstGeom>
        </p:spPr>
        <p:txBody>
          <a:bodyPr lIns="0" tIns="0" rIns="0" bIns="0" rtlCol="0" anchor="t">
            <a:spAutoFit/>
          </a:bodyPr>
          <a:lstStyle/>
          <a:p>
            <a:pPr algn="ctr">
              <a:lnSpc>
                <a:spcPts val="2659"/>
              </a:lnSpc>
              <a:spcBef>
                <a:spcPct val="0"/>
              </a:spcBef>
            </a:pPr>
            <a:r>
              <a:rPr lang="en-US" sz="2000" b="1" u="sng" dirty="0">
                <a:solidFill>
                  <a:srgbClr val="000000"/>
                </a:solidFill>
                <a:latin typeface="Times New Roman" pitchFamily="18" charset="0"/>
                <a:ea typeface="Arial Bold"/>
                <a:cs typeface="Times New Roman" pitchFamily="18" charset="0"/>
                <a:sym typeface="Arial Bold"/>
              </a:rPr>
              <a:t>Growing issues of Obesity and weight management among People aged 18 and above in the EU: A growing public health concerns</a:t>
            </a:r>
          </a:p>
          <a:p>
            <a:pPr algn="ctr">
              <a:lnSpc>
                <a:spcPts val="2099"/>
              </a:lnSpc>
              <a:spcBef>
                <a:spcPct val="0"/>
              </a:spcBef>
            </a:pPr>
            <a:r>
              <a:rPr lang="en-US" sz="1600" b="1" dirty="0">
                <a:solidFill>
                  <a:srgbClr val="000000"/>
                </a:solidFill>
                <a:latin typeface="Times New Roman" pitchFamily="18" charset="0"/>
                <a:ea typeface="Arial Bold"/>
                <a:cs typeface="Times New Roman" pitchFamily="18" charset="0"/>
                <a:sym typeface="Arial Bold"/>
              </a:rPr>
              <a:t>Student name Mohammad Samir Shaikh Student id: 2535799</a:t>
            </a:r>
            <a:br>
              <a:rPr lang="en-US" sz="1600" b="1" dirty="0">
                <a:solidFill>
                  <a:srgbClr val="000000"/>
                </a:solidFill>
                <a:latin typeface="Times New Roman" pitchFamily="18" charset="0"/>
                <a:ea typeface="Arial Bold"/>
                <a:cs typeface="Times New Roman" pitchFamily="18" charset="0"/>
                <a:sym typeface="Arial Bold"/>
              </a:rPr>
            </a:br>
            <a:r>
              <a:rPr lang="en-US" sz="1600" b="1" dirty="0">
                <a:solidFill>
                  <a:srgbClr val="000000"/>
                </a:solidFill>
                <a:latin typeface="Times New Roman" pitchFamily="18" charset="0"/>
                <a:ea typeface="Arial Bold"/>
                <a:cs typeface="Times New Roman" pitchFamily="18" charset="0"/>
                <a:sym typeface="Arial Bold"/>
              </a:rPr>
              <a:t> E-mail address: 2535799@student.uwtsd.ac.uk</a:t>
            </a:r>
          </a:p>
          <a:p>
            <a:pPr algn="ctr">
              <a:lnSpc>
                <a:spcPts val="2099"/>
              </a:lnSpc>
              <a:spcBef>
                <a:spcPct val="0"/>
              </a:spcBef>
            </a:pPr>
            <a:r>
              <a:rPr lang="en-US" sz="1600" b="1" dirty="0">
                <a:solidFill>
                  <a:srgbClr val="000000"/>
                </a:solidFill>
                <a:latin typeface="Times New Roman" pitchFamily="18" charset="0"/>
                <a:ea typeface="Arial Bold"/>
                <a:cs typeface="Times New Roman" pitchFamily="18" charset="0"/>
                <a:sym typeface="Arial Bold"/>
              </a:rPr>
              <a:t>Name of supervisor: Arif Ahmed</a:t>
            </a:r>
          </a:p>
          <a:p>
            <a:pPr algn="ctr">
              <a:lnSpc>
                <a:spcPts val="2099"/>
              </a:lnSpc>
              <a:spcBef>
                <a:spcPct val="0"/>
              </a:spcBef>
            </a:pPr>
            <a:r>
              <a:rPr lang="en-US" sz="1600" b="1" dirty="0">
                <a:solidFill>
                  <a:srgbClr val="000000"/>
                </a:solidFill>
                <a:latin typeface="Times New Roman" pitchFamily="18" charset="0"/>
                <a:ea typeface="Arial Bold"/>
                <a:cs typeface="Times New Roman" pitchFamily="18" charset="0"/>
                <a:sym typeface="Arial Bold"/>
              </a:rPr>
              <a:t>LCHS7008: Practice-Based Research, MSc Public Health and Social Care in Practice</a:t>
            </a:r>
          </a:p>
        </p:txBody>
      </p:sp>
      <p:sp>
        <p:nvSpPr>
          <p:cNvPr id="35" name="TextBox 35"/>
          <p:cNvSpPr txBox="1"/>
          <p:nvPr/>
        </p:nvSpPr>
        <p:spPr>
          <a:xfrm>
            <a:off x="4215336" y="3028821"/>
            <a:ext cx="2461844" cy="423193"/>
          </a:xfrm>
          <a:prstGeom prst="rect">
            <a:avLst/>
          </a:prstGeom>
        </p:spPr>
        <p:txBody>
          <a:bodyPr lIns="0" tIns="0" rIns="0" bIns="0" rtlCol="0" anchor="t">
            <a:spAutoFit/>
          </a:bodyPr>
          <a:lstStyle/>
          <a:p>
            <a:pPr algn="ctr">
              <a:lnSpc>
                <a:spcPts val="1120"/>
              </a:lnSpc>
              <a:spcBef>
                <a:spcPct val="0"/>
              </a:spcBef>
            </a:pPr>
            <a:endParaRPr dirty="0"/>
          </a:p>
          <a:p>
            <a:pPr algn="ctr">
              <a:lnSpc>
                <a:spcPts val="1120"/>
              </a:lnSpc>
              <a:spcBef>
                <a:spcPct val="0"/>
              </a:spcBef>
            </a:pPr>
            <a:r>
              <a:rPr lang="en-US" sz="800" b="1" dirty="0">
                <a:solidFill>
                  <a:srgbClr val="000000"/>
                </a:solidFill>
                <a:latin typeface="Times New Roman" pitchFamily="18" charset="0"/>
                <a:ea typeface="Arial Bold"/>
                <a:cs typeface="Times New Roman" pitchFamily="18" charset="0"/>
                <a:sym typeface="Arial Bold"/>
              </a:rPr>
              <a:t>Figure 1: Prevalence of Obesity in the EU </a:t>
            </a:r>
          </a:p>
          <a:p>
            <a:pPr algn="ctr">
              <a:lnSpc>
                <a:spcPts val="1120"/>
              </a:lnSpc>
              <a:spcBef>
                <a:spcPct val="0"/>
              </a:spcBef>
            </a:pPr>
            <a:r>
              <a:rPr lang="en-US" sz="800" dirty="0">
                <a:solidFill>
                  <a:srgbClr val="000000"/>
                </a:solidFill>
                <a:latin typeface="Times New Roman" pitchFamily="18" charset="0"/>
                <a:ea typeface="Arial"/>
                <a:cs typeface="Times New Roman" pitchFamily="18" charset="0"/>
                <a:sym typeface="Arial"/>
              </a:rPr>
              <a:t>(Source: </a:t>
            </a:r>
            <a:r>
              <a:rPr lang="en-US" sz="800" dirty="0" err="1">
                <a:solidFill>
                  <a:srgbClr val="000000"/>
                </a:solidFill>
                <a:latin typeface="Times New Roman" pitchFamily="18" charset="0"/>
                <a:ea typeface="Arial"/>
                <a:cs typeface="Times New Roman" pitchFamily="18" charset="0"/>
                <a:sym typeface="Arial"/>
              </a:rPr>
              <a:t>Eurostat</a:t>
            </a:r>
            <a:r>
              <a:rPr lang="en-US" sz="800" dirty="0">
                <a:solidFill>
                  <a:srgbClr val="000000"/>
                </a:solidFill>
                <a:latin typeface="Times New Roman" pitchFamily="18" charset="0"/>
                <a:ea typeface="Arial"/>
                <a:cs typeface="Times New Roman" pitchFamily="18" charset="0"/>
                <a:sym typeface="Arial"/>
              </a:rPr>
              <a:t>, 2026)</a:t>
            </a:r>
          </a:p>
        </p:txBody>
      </p:sp>
      <p:sp>
        <p:nvSpPr>
          <p:cNvPr id="36" name="TextBox 36"/>
          <p:cNvSpPr txBox="1"/>
          <p:nvPr/>
        </p:nvSpPr>
        <p:spPr>
          <a:xfrm>
            <a:off x="350330" y="5159952"/>
            <a:ext cx="2725707" cy="295530"/>
          </a:xfrm>
          <a:prstGeom prst="rect">
            <a:avLst/>
          </a:prstGeom>
        </p:spPr>
        <p:txBody>
          <a:bodyPr lIns="0" tIns="0" rIns="0" bIns="0" rtlCol="0" anchor="t">
            <a:spAutoFit/>
          </a:bodyPr>
          <a:lstStyle/>
          <a:p>
            <a:pPr algn="ctr">
              <a:lnSpc>
                <a:spcPts val="1221"/>
              </a:lnSpc>
              <a:spcBef>
                <a:spcPct val="0"/>
              </a:spcBef>
            </a:pPr>
            <a:r>
              <a:rPr lang="en-US" sz="872" b="1" dirty="0">
                <a:solidFill>
                  <a:srgbClr val="000000"/>
                </a:solidFill>
                <a:latin typeface="Times New Roman" pitchFamily="18" charset="0"/>
                <a:ea typeface="Arial Bold"/>
                <a:cs typeface="Times New Roman" pitchFamily="18" charset="0"/>
                <a:sym typeface="Arial Bold"/>
              </a:rPr>
              <a:t>Figure 2: Prevalence of Obesity among men in the EU</a:t>
            </a:r>
          </a:p>
          <a:p>
            <a:pPr algn="ctr">
              <a:lnSpc>
                <a:spcPts val="1221"/>
              </a:lnSpc>
              <a:spcBef>
                <a:spcPct val="0"/>
              </a:spcBef>
            </a:pPr>
            <a:r>
              <a:rPr lang="en-US" sz="872" dirty="0">
                <a:solidFill>
                  <a:srgbClr val="000000"/>
                </a:solidFill>
                <a:latin typeface="Times New Roman" pitchFamily="18" charset="0"/>
                <a:ea typeface="Arial"/>
                <a:cs typeface="Times New Roman" pitchFamily="18" charset="0"/>
                <a:sym typeface="Arial"/>
              </a:rPr>
              <a:t>(Source: </a:t>
            </a:r>
            <a:r>
              <a:rPr lang="en-US" sz="872" dirty="0" err="1">
                <a:solidFill>
                  <a:srgbClr val="000000"/>
                </a:solidFill>
                <a:latin typeface="Times New Roman" pitchFamily="18" charset="0"/>
                <a:ea typeface="Arial"/>
                <a:cs typeface="Times New Roman" pitchFamily="18" charset="0"/>
                <a:sym typeface="Arial"/>
              </a:rPr>
              <a:t>EUfic</a:t>
            </a:r>
            <a:r>
              <a:rPr lang="en-US" sz="872" dirty="0">
                <a:solidFill>
                  <a:srgbClr val="000000"/>
                </a:solidFill>
                <a:latin typeface="Times New Roman" pitchFamily="18" charset="0"/>
                <a:ea typeface="Arial"/>
                <a:cs typeface="Times New Roman" pitchFamily="18" charset="0"/>
                <a:sym typeface="Arial"/>
              </a:rPr>
              <a:t>, 2024)</a:t>
            </a:r>
          </a:p>
        </p:txBody>
      </p:sp>
      <p:sp>
        <p:nvSpPr>
          <p:cNvPr id="37" name="TextBox 37"/>
          <p:cNvSpPr txBox="1"/>
          <p:nvPr/>
        </p:nvSpPr>
        <p:spPr>
          <a:xfrm>
            <a:off x="3213950" y="5165466"/>
            <a:ext cx="2879468" cy="307777"/>
          </a:xfrm>
          <a:prstGeom prst="rect">
            <a:avLst/>
          </a:prstGeom>
        </p:spPr>
        <p:txBody>
          <a:bodyPr lIns="0" tIns="0" rIns="0" bIns="0" rtlCol="0" anchor="t">
            <a:spAutoFit/>
          </a:bodyPr>
          <a:lstStyle/>
          <a:p>
            <a:pPr algn="ctr">
              <a:lnSpc>
                <a:spcPts val="1221"/>
              </a:lnSpc>
              <a:spcBef>
                <a:spcPct val="0"/>
              </a:spcBef>
            </a:pPr>
            <a:r>
              <a:rPr lang="en-US" sz="872" b="1" dirty="0">
                <a:solidFill>
                  <a:srgbClr val="000000"/>
                </a:solidFill>
                <a:latin typeface="Times New Roman" pitchFamily="18" charset="0"/>
                <a:ea typeface="Arial Bold"/>
                <a:cs typeface="Times New Roman" pitchFamily="18" charset="0"/>
                <a:sym typeface="Arial Bold"/>
              </a:rPr>
              <a:t>Figure 3: Prevalence of Obesity among women in the EU</a:t>
            </a:r>
          </a:p>
          <a:p>
            <a:pPr algn="ctr">
              <a:lnSpc>
                <a:spcPts val="1221"/>
              </a:lnSpc>
              <a:spcBef>
                <a:spcPct val="0"/>
              </a:spcBef>
            </a:pPr>
            <a:r>
              <a:rPr lang="en-US" sz="872" dirty="0">
                <a:solidFill>
                  <a:srgbClr val="000000"/>
                </a:solidFill>
                <a:latin typeface="Times New Roman" pitchFamily="18" charset="0"/>
                <a:ea typeface="Arial"/>
                <a:cs typeface="Times New Roman" pitchFamily="18" charset="0"/>
                <a:sym typeface="Arial"/>
              </a:rPr>
              <a:t>(Source: </a:t>
            </a:r>
            <a:r>
              <a:rPr lang="en-US" sz="872" dirty="0" err="1">
                <a:solidFill>
                  <a:srgbClr val="000000"/>
                </a:solidFill>
                <a:latin typeface="Times New Roman" pitchFamily="18" charset="0"/>
                <a:ea typeface="Arial"/>
                <a:cs typeface="Times New Roman" pitchFamily="18" charset="0"/>
                <a:sym typeface="Arial"/>
              </a:rPr>
              <a:t>EUfic</a:t>
            </a:r>
            <a:r>
              <a:rPr lang="en-US" sz="872" dirty="0">
                <a:solidFill>
                  <a:srgbClr val="000000"/>
                </a:solidFill>
                <a:latin typeface="Times New Roman" pitchFamily="18" charset="0"/>
                <a:ea typeface="Arial"/>
                <a:cs typeface="Times New Roman" pitchFamily="18" charset="0"/>
                <a:sym typeface="Arial"/>
              </a:rPr>
              <a:t>, 2024)</a:t>
            </a:r>
          </a:p>
        </p:txBody>
      </p:sp>
      <p:sp>
        <p:nvSpPr>
          <p:cNvPr id="38" name="TextBox 38"/>
          <p:cNvSpPr txBox="1"/>
          <p:nvPr/>
        </p:nvSpPr>
        <p:spPr>
          <a:xfrm>
            <a:off x="1055642" y="7061212"/>
            <a:ext cx="4269752" cy="423193"/>
          </a:xfrm>
          <a:prstGeom prst="rect">
            <a:avLst/>
          </a:prstGeom>
        </p:spPr>
        <p:txBody>
          <a:bodyPr wrap="square" lIns="0" tIns="0" rIns="0" bIns="0" rtlCol="0" anchor="t">
            <a:spAutoFit/>
          </a:bodyPr>
          <a:lstStyle/>
          <a:p>
            <a:pPr algn="ctr">
              <a:lnSpc>
                <a:spcPts val="1120"/>
              </a:lnSpc>
              <a:spcBef>
                <a:spcPct val="0"/>
              </a:spcBef>
            </a:pPr>
            <a:r>
              <a:rPr lang="en-US" sz="800" b="1" dirty="0">
                <a:solidFill>
                  <a:srgbClr val="000000"/>
                </a:solidFill>
                <a:latin typeface="Times New Roman" pitchFamily="18" charset="0"/>
                <a:ea typeface="Arial Bold"/>
                <a:cs typeface="Times New Roman" pitchFamily="18" charset="0"/>
                <a:sym typeface="Arial Bold"/>
              </a:rPr>
              <a:t>Figure 4: EU4Health Programme </a:t>
            </a:r>
          </a:p>
          <a:p>
            <a:pPr algn="ctr">
              <a:lnSpc>
                <a:spcPts val="1120"/>
              </a:lnSpc>
              <a:spcBef>
                <a:spcPct val="0"/>
              </a:spcBef>
            </a:pPr>
            <a:r>
              <a:rPr lang="en-US" sz="800" dirty="0">
                <a:solidFill>
                  <a:srgbClr val="000000"/>
                </a:solidFill>
                <a:latin typeface="Times New Roman" pitchFamily="18" charset="0"/>
                <a:ea typeface="Arial"/>
                <a:cs typeface="Times New Roman" pitchFamily="18" charset="0"/>
                <a:sym typeface="Arial"/>
              </a:rPr>
              <a:t>(Source: Self-developed)</a:t>
            </a:r>
          </a:p>
          <a:p>
            <a:pPr algn="ctr">
              <a:lnSpc>
                <a:spcPts val="1120"/>
              </a:lnSpc>
              <a:spcBef>
                <a:spcPct val="0"/>
              </a:spcBef>
            </a:pPr>
            <a:endParaRPr lang="en-US" sz="800" dirty="0">
              <a:solidFill>
                <a:srgbClr val="000000"/>
              </a:solidFill>
              <a:latin typeface="Arial"/>
              <a:ea typeface="Arial"/>
              <a:cs typeface="Arial"/>
              <a:sym typeface="Arial"/>
            </a:endParaRPr>
          </a:p>
        </p:txBody>
      </p:sp>
      <p:sp>
        <p:nvSpPr>
          <p:cNvPr id="39" name="TextBox 39"/>
          <p:cNvSpPr txBox="1"/>
          <p:nvPr/>
        </p:nvSpPr>
        <p:spPr>
          <a:xfrm>
            <a:off x="4331029" y="7155118"/>
            <a:ext cx="1647771" cy="411266"/>
          </a:xfrm>
          <a:prstGeom prst="rect">
            <a:avLst/>
          </a:prstGeom>
        </p:spPr>
        <p:txBody>
          <a:bodyPr lIns="0" tIns="0" rIns="0" bIns="0" rtlCol="0" anchor="t">
            <a:spAutoFit/>
          </a:bodyPr>
          <a:lstStyle/>
          <a:p>
            <a:pPr algn="ctr">
              <a:lnSpc>
                <a:spcPts val="1120"/>
              </a:lnSpc>
              <a:spcBef>
                <a:spcPct val="0"/>
              </a:spcBef>
            </a:pPr>
            <a:r>
              <a:rPr lang="en-US" sz="800" b="1" dirty="0">
                <a:solidFill>
                  <a:srgbClr val="000000"/>
                </a:solidFill>
                <a:latin typeface="Times New Roman" pitchFamily="18" charset="0"/>
                <a:ea typeface="Arial Bold"/>
                <a:cs typeface="Times New Roman" pitchFamily="18" charset="0"/>
                <a:sym typeface="Arial Bold"/>
              </a:rPr>
              <a:t>Figure 5: Farm to Fork Strategy</a:t>
            </a:r>
          </a:p>
          <a:p>
            <a:pPr algn="ctr">
              <a:lnSpc>
                <a:spcPts val="1120"/>
              </a:lnSpc>
              <a:spcBef>
                <a:spcPct val="0"/>
              </a:spcBef>
            </a:pPr>
            <a:r>
              <a:rPr lang="en-US" sz="800" dirty="0">
                <a:solidFill>
                  <a:srgbClr val="000000"/>
                </a:solidFill>
                <a:latin typeface="Times New Roman" pitchFamily="18" charset="0"/>
                <a:ea typeface="Arial"/>
                <a:cs typeface="Times New Roman" pitchFamily="18" charset="0"/>
                <a:sym typeface="Arial"/>
              </a:rPr>
              <a:t>(Source: European Parliament, 2026)</a:t>
            </a:r>
          </a:p>
          <a:p>
            <a:pPr algn="ctr">
              <a:lnSpc>
                <a:spcPts val="1120"/>
              </a:lnSpc>
              <a:spcBef>
                <a:spcPct val="0"/>
              </a:spcBef>
            </a:pPr>
            <a:endParaRPr lang="en-US" sz="800" dirty="0">
              <a:solidFill>
                <a:srgbClr val="000000"/>
              </a:solidFill>
              <a:latin typeface="Arial"/>
              <a:ea typeface="Arial"/>
              <a:cs typeface="Arial"/>
              <a:sym typeface="Arial"/>
            </a:endParaRPr>
          </a:p>
        </p:txBody>
      </p:sp>
      <p:sp>
        <p:nvSpPr>
          <p:cNvPr id="60" name="Reference List"/>
          <p:cNvSpPr txBox="1"/>
          <p:nvPr/>
        </p:nvSpPr>
        <p:spPr>
          <a:xfrm>
            <a:off x="91440" y="10600000"/>
            <a:ext cx="14930120" cy="1250000"/>
          </a:xfrm>
          <a:prstGeom prst="rect">
            <a:avLst/>
          </a:prstGeom>
          <a:solidFill>
            <a:srgbClr val="FFFFFF"/>
          </a:solidFill>
          <a:ln w="9525">
            <a:solidFill>
              <a:srgbClr val="7F7F7F"/>
            </a:solidFill>
          </a:ln>
        </p:spPr>
        <p:txBody>
          <a:bodyPr wrap="square" lIns="72000" tIns="36000" rIns="72000" bIns="36000" numCol="5" spcCol="108000" rtlCol="0" anchor="t">
            <a:noAutofit/>
          </a:bodyPr>
          <a:lstStyle/>
          <a:p>
            <a:pPr marL="0" indent="0" algn="l">
              <a:lnSpc>
                <a:spcPct val="100000"/>
              </a:lnSpc>
              <a:spcAft>
                <a:spcPts val="150"/>
              </a:spcAft>
              <a:buNone/>
            </a:pPr>
            <a:r>
              <a:rPr lang="en-IN" sz="700" b="1" dirty="0">
                <a:effectLst/>
                <a:latin typeface="Times New Roman" pitchFamily="18" charset="0"/>
                <a:ea typeface="Arial" panose="020B0604020202020204" pitchFamily="34" charset="0"/>
                <a:cs typeface="Times New Roman" pitchFamily="18" charset="0"/>
              </a:rPr>
              <a:t>Reference List</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Ahmad, S.I. (2024). </a:t>
            </a:r>
            <a:r>
              <a:rPr lang="en-IN" sz="600" i="1" dirty="0">
                <a:effectLst/>
                <a:latin typeface="Times New Roman" pitchFamily="18" charset="0"/>
                <a:ea typeface="Arial" panose="020B0604020202020204" pitchFamily="34" charset="0"/>
                <a:cs typeface="Times New Roman" pitchFamily="18" charset="0"/>
              </a:rPr>
              <a:t>Obesity: Clinical, Surgical and Practical Guide.</a:t>
            </a:r>
            <a:r>
              <a:rPr lang="en-IN" sz="600" dirty="0">
                <a:effectLst/>
                <a:latin typeface="Times New Roman" pitchFamily="18" charset="0"/>
                <a:ea typeface="Arial" panose="020B0604020202020204" pitchFamily="34" charset="0"/>
                <a:cs typeface="Times New Roman" pitchFamily="18" charset="0"/>
              </a:rPr>
              <a:t> 2nd ed. Cham: Springer. Available at:</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0"/>
              </a:rPr>
              <a:t> https://doi.org/10.1007/978-3-031-62491-9</a:t>
            </a:r>
            <a:r>
              <a:rPr lang="en-IN" sz="600" dirty="0">
                <a:effectLst/>
                <a:latin typeface="Times New Roman" pitchFamily="18" charset="0"/>
                <a:ea typeface="Arial" panose="020B0604020202020204" pitchFamily="34" charset="0"/>
                <a:cs typeface="Times New Roman" pitchFamily="18" charset="0"/>
              </a:rPr>
              <a:t>  </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Brown, M. B. (2026). ‘Take a personalised approach to weight management for older adults with obesity.’ </a:t>
            </a:r>
            <a:r>
              <a:rPr lang="en-IN" sz="600" i="1" dirty="0">
                <a:effectLst/>
                <a:latin typeface="Times New Roman" pitchFamily="18" charset="0"/>
                <a:ea typeface="Arial" panose="020B0604020202020204" pitchFamily="34" charset="0"/>
                <a:cs typeface="Times New Roman" pitchFamily="18" charset="0"/>
              </a:rPr>
              <a:t>Drugs &amp; Therapy Perspectives</a:t>
            </a:r>
            <a:r>
              <a:rPr lang="en-IN" sz="600" dirty="0">
                <a:effectLst/>
                <a:latin typeface="Times New Roman" pitchFamily="18" charset="0"/>
                <a:ea typeface="Arial" panose="020B0604020202020204" pitchFamily="34" charset="0"/>
                <a:cs typeface="Times New Roman" pitchFamily="18" charset="0"/>
              </a:rPr>
              <a:t>, </a:t>
            </a:r>
            <a:r>
              <a:rPr lang="en-IN" sz="600" i="1" dirty="0">
                <a:effectLst/>
                <a:latin typeface="Times New Roman" pitchFamily="18" charset="0"/>
                <a:ea typeface="Arial" panose="020B0604020202020204" pitchFamily="34" charset="0"/>
                <a:cs typeface="Times New Roman" pitchFamily="18" charset="0"/>
              </a:rPr>
              <a:t>42</a:t>
            </a:r>
            <a:r>
              <a:rPr lang="en-IN" sz="600" dirty="0">
                <a:effectLst/>
                <a:latin typeface="Times New Roman" pitchFamily="18" charset="0"/>
                <a:ea typeface="Arial" panose="020B0604020202020204" pitchFamily="34" charset="0"/>
                <a:cs typeface="Times New Roman" pitchFamily="18" charset="0"/>
              </a:rPr>
              <a:t>(1), 56–60.</a:t>
            </a:r>
            <a:r>
              <a:rPr lang="en-IN" sz="600" u="none" strike="noStrike" dirty="0">
                <a:solidFill>
                  <a:srgbClr val="0000FF"/>
                </a:solidFill>
                <a:effectLst/>
                <a:latin typeface="Times New Roman" pitchFamily="18" charset="0"/>
                <a:ea typeface="Arial" panose="020B0604020202020204" pitchFamily="34" charset="0"/>
                <a:cs typeface="Times New Roman" pitchFamily="18" charset="0"/>
                <a:hlinkClick r:id="rId11"/>
              </a:rPr>
              <a:t> </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1"/>
              </a:rPr>
              <a:t>https://doi.org/10.1007/s40267-025-01213-w</a:t>
            </a:r>
            <a:r>
              <a:rPr lang="en-IN" sz="600" dirty="0">
                <a:effectLst/>
                <a:latin typeface="Times New Roman" pitchFamily="18" charset="0"/>
                <a:ea typeface="Arial" panose="020B0604020202020204" pitchFamily="34" charset="0"/>
                <a:cs typeface="Times New Roman" pitchFamily="18" charset="0"/>
              </a:rPr>
              <a:t> </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D’Arpino, E. and </a:t>
            </a:r>
            <a:r>
              <a:rPr lang="en-IN" sz="600" dirty="0" err="1">
                <a:effectLst/>
                <a:latin typeface="Times New Roman" pitchFamily="18" charset="0"/>
                <a:ea typeface="Arial" panose="020B0604020202020204" pitchFamily="34" charset="0"/>
                <a:cs typeface="Times New Roman" pitchFamily="18" charset="0"/>
              </a:rPr>
              <a:t>Kardong</a:t>
            </a:r>
            <a:r>
              <a:rPr lang="en-IN" sz="600" dirty="0">
                <a:effectLst/>
                <a:latin typeface="Times New Roman" pitchFamily="18" charset="0"/>
                <a:ea typeface="Arial" panose="020B0604020202020204" pitchFamily="34" charset="0"/>
                <a:cs typeface="Times New Roman" pitchFamily="18" charset="0"/>
              </a:rPr>
              <a:t>-Edgren, S. (2025). ‘From education to patient care: the impact of weight stigma in healthcare’. </a:t>
            </a:r>
            <a:r>
              <a:rPr lang="en-IN" sz="600" i="1" dirty="0">
                <a:effectLst/>
                <a:latin typeface="Times New Roman" pitchFamily="18" charset="0"/>
                <a:ea typeface="Arial" panose="020B0604020202020204" pitchFamily="34" charset="0"/>
                <a:cs typeface="Times New Roman" pitchFamily="18" charset="0"/>
              </a:rPr>
              <a:t>Proceedings</a:t>
            </a:r>
            <a:r>
              <a:rPr lang="en-IN" sz="600" dirty="0">
                <a:effectLst/>
                <a:latin typeface="Times New Roman" pitchFamily="18" charset="0"/>
                <a:ea typeface="Arial" panose="020B0604020202020204" pitchFamily="34" charset="0"/>
                <a:cs typeface="Times New Roman" pitchFamily="18" charset="0"/>
              </a:rPr>
              <a:t>, 38(5), pp. 769–778.</a:t>
            </a:r>
            <a:r>
              <a:rPr lang="en-IN" sz="600" u="none" strike="noStrike" dirty="0">
                <a:solidFill>
                  <a:srgbClr val="0000FF"/>
                </a:solidFill>
                <a:effectLst/>
                <a:latin typeface="Times New Roman" pitchFamily="18" charset="0"/>
                <a:ea typeface="Arial" panose="020B0604020202020204" pitchFamily="34" charset="0"/>
                <a:cs typeface="Times New Roman" pitchFamily="18" charset="0"/>
                <a:hlinkClick r:id="rId12"/>
              </a:rPr>
              <a:t> </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2"/>
              </a:rPr>
              <a:t>https://pmc.ncbi.nlm.nih.gov/articles/PMC12351758/</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err="1">
                <a:effectLst/>
                <a:latin typeface="Times New Roman" pitchFamily="18" charset="0"/>
                <a:ea typeface="Arial" panose="020B0604020202020204" pitchFamily="34" charset="0"/>
                <a:cs typeface="Times New Roman" pitchFamily="18" charset="0"/>
              </a:rPr>
              <a:t>EUfic</a:t>
            </a:r>
            <a:r>
              <a:rPr lang="en-IN" sz="600" dirty="0">
                <a:effectLst/>
                <a:latin typeface="Times New Roman" pitchFamily="18" charset="0"/>
                <a:ea typeface="Arial" panose="020B0604020202020204" pitchFamily="34" charset="0"/>
                <a:cs typeface="Times New Roman" pitchFamily="18" charset="0"/>
              </a:rPr>
              <a:t> (2024). </a:t>
            </a:r>
            <a:r>
              <a:rPr lang="en-IN" sz="600" i="1" dirty="0">
                <a:effectLst/>
                <a:latin typeface="Times New Roman" pitchFamily="18" charset="0"/>
                <a:ea typeface="Arial" panose="020B0604020202020204" pitchFamily="34" charset="0"/>
                <a:cs typeface="Times New Roman" pitchFamily="18" charset="0"/>
              </a:rPr>
              <a:t>Europe’s obesity statistics: figures, trends &amp; rates by country.</a:t>
            </a:r>
            <a:r>
              <a:rPr lang="en-IN" sz="600" dirty="0">
                <a:effectLst/>
                <a:latin typeface="Times New Roman" pitchFamily="18" charset="0"/>
                <a:ea typeface="Arial" panose="020B0604020202020204" pitchFamily="34" charset="0"/>
                <a:cs typeface="Times New Roman" pitchFamily="18" charset="0"/>
              </a:rPr>
              <a:t> Available at:</a:t>
            </a:r>
            <a:r>
              <a:rPr lang="en-IN" sz="600" u="none" strike="noStrike" dirty="0">
                <a:solidFill>
                  <a:srgbClr val="0000FF"/>
                </a:solidFill>
                <a:effectLst/>
                <a:latin typeface="Times New Roman" pitchFamily="18" charset="0"/>
                <a:ea typeface="Arial" panose="020B0604020202020204" pitchFamily="34" charset="0"/>
                <a:cs typeface="Times New Roman" pitchFamily="18" charset="0"/>
                <a:hlinkClick r:id="rId13"/>
              </a:rPr>
              <a:t> </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3"/>
              </a:rPr>
              <a:t>https://www.eufic.org/en/?ACT=115&amp;path=global%2Fpdf%2Feuropes-obesity-statistics-figures-trends-rates-by-country&amp;size=Letter&amp;orientation=portrait&amp;key=&amp;attachment=1&amp;compress=1&amp;filename=europes-obesity-statistics-figures-trends-rates-by-country.pdf&amp;default_font=</a:t>
            </a:r>
            <a:r>
              <a:rPr lang="en-IN" sz="600" dirty="0">
                <a:effectLst/>
                <a:latin typeface="Times New Roman" pitchFamily="18" charset="0"/>
                <a:ea typeface="Arial" panose="020B0604020202020204" pitchFamily="34" charset="0"/>
                <a:cs typeface="Times New Roman" pitchFamily="18" charset="0"/>
              </a:rPr>
              <a:t>  (Accessed: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err="1">
                <a:effectLst/>
                <a:latin typeface="Times New Roman" pitchFamily="18" charset="0"/>
                <a:ea typeface="Arial" panose="020B0604020202020204" pitchFamily="34" charset="0"/>
                <a:cs typeface="Times New Roman" pitchFamily="18" charset="0"/>
              </a:rPr>
              <a:t>Europa.Eu</a:t>
            </a:r>
            <a:r>
              <a:rPr lang="en-IN" sz="600" dirty="0">
                <a:effectLst/>
                <a:latin typeface="Times New Roman" pitchFamily="18" charset="0"/>
                <a:ea typeface="Arial" panose="020B0604020202020204" pitchFamily="34" charset="0"/>
                <a:cs typeface="Times New Roman" pitchFamily="18" charset="0"/>
              </a:rPr>
              <a:t> (2026). ‘</a:t>
            </a:r>
            <a:r>
              <a:rPr lang="en-IN" sz="600" i="1" dirty="0">
                <a:effectLst/>
                <a:latin typeface="Times New Roman" pitchFamily="18" charset="0"/>
                <a:ea typeface="Arial" panose="020B0604020202020204" pitchFamily="34" charset="0"/>
                <a:cs typeface="Times New Roman" pitchFamily="18" charset="0"/>
              </a:rPr>
              <a:t>EU4Health programme 2021-2027 – a vision for a healthier European Union</a:t>
            </a:r>
            <a:r>
              <a:rPr lang="en-IN" sz="600" dirty="0">
                <a:effectLst/>
                <a:latin typeface="Times New Roman" pitchFamily="18" charset="0"/>
                <a:ea typeface="Arial" panose="020B0604020202020204" pitchFamily="34" charset="0"/>
                <a:cs typeface="Times New Roman" pitchFamily="18" charset="0"/>
              </a:rPr>
              <a:t>.’ Available at:</a:t>
            </a:r>
            <a:r>
              <a:rPr lang="en-IN" sz="600" u="none" strike="noStrike" dirty="0">
                <a:solidFill>
                  <a:srgbClr val="0000FF"/>
                </a:solidFill>
                <a:effectLst/>
                <a:latin typeface="Times New Roman" pitchFamily="18" charset="0"/>
                <a:ea typeface="Arial" panose="020B0604020202020204" pitchFamily="34" charset="0"/>
                <a:cs typeface="Times New Roman" pitchFamily="18" charset="0"/>
                <a:hlinkClick r:id="rId14"/>
              </a:rPr>
              <a:t> </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4"/>
              </a:rPr>
              <a:t>https://health.ec.europa.eu/funding/eu4health-programme-2021-2027-vision-healthier-european-union_en</a:t>
            </a:r>
            <a:r>
              <a:rPr lang="en-IN" sz="600" dirty="0">
                <a:effectLst/>
                <a:latin typeface="Times New Roman" pitchFamily="18" charset="0"/>
                <a:ea typeface="Arial" panose="020B0604020202020204" pitchFamily="34" charset="0"/>
                <a:cs typeface="Times New Roman" pitchFamily="18" charset="0"/>
              </a:rPr>
              <a:t>  (Accessed: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European Commission (2025). </a:t>
            </a:r>
            <a:r>
              <a:rPr lang="en-IN" sz="600" i="1" dirty="0">
                <a:effectLst/>
                <a:latin typeface="Times New Roman" pitchFamily="18" charset="0"/>
                <a:ea typeface="Arial" panose="020B0604020202020204" pitchFamily="34" charset="0"/>
                <a:cs typeface="Times New Roman" pitchFamily="18" charset="0"/>
              </a:rPr>
              <a:t>‘2025 EU4Health Work Programme.’</a:t>
            </a:r>
            <a:r>
              <a:rPr lang="en-IN" sz="600" dirty="0">
                <a:effectLst/>
                <a:latin typeface="Times New Roman" pitchFamily="18" charset="0"/>
                <a:ea typeface="Arial" panose="020B0604020202020204" pitchFamily="34" charset="0"/>
                <a:cs typeface="Times New Roman" pitchFamily="18" charset="0"/>
              </a:rPr>
              <a:t> Available at:</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5"/>
              </a:rPr>
              <a:t> https://health.ec.europa.eu/publications/2025-eu4health-work-programme_en</a:t>
            </a:r>
            <a:r>
              <a:rPr lang="en-IN" sz="600" dirty="0">
                <a:effectLst/>
                <a:latin typeface="Times New Roman" pitchFamily="18" charset="0"/>
                <a:ea typeface="Arial" panose="020B0604020202020204" pitchFamily="34" charset="0"/>
                <a:cs typeface="Times New Roman" pitchFamily="18" charset="0"/>
              </a:rPr>
              <a:t> (Accessed: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European Commission (2025). </a:t>
            </a:r>
            <a:r>
              <a:rPr lang="en-IN" sz="600" i="1" dirty="0">
                <a:effectLst/>
                <a:latin typeface="Times New Roman" pitchFamily="18" charset="0"/>
                <a:ea typeface="Arial" panose="020B0604020202020204" pitchFamily="34" charset="0"/>
                <a:cs typeface="Times New Roman" pitchFamily="18" charset="0"/>
              </a:rPr>
              <a:t>‘Europe’s Beating Cancer Plan.’</a:t>
            </a:r>
            <a:r>
              <a:rPr lang="en-IN" sz="600" dirty="0">
                <a:effectLst/>
                <a:latin typeface="Times New Roman" pitchFamily="18" charset="0"/>
                <a:ea typeface="Arial" panose="020B0604020202020204" pitchFamily="34" charset="0"/>
                <a:cs typeface="Times New Roman" pitchFamily="18" charset="0"/>
              </a:rPr>
              <a:t> Available at:</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6"/>
              </a:rPr>
              <a:t> https://op.europa.eu/en/publication-detail/-/publication/ef2e9d0e-e764-11ef-b5e9-01aa75ed71a1/language-en</a:t>
            </a:r>
            <a:r>
              <a:rPr lang="en-IN" sz="600" dirty="0">
                <a:effectLst/>
                <a:latin typeface="Times New Roman" pitchFamily="18" charset="0"/>
                <a:ea typeface="Arial" panose="020B0604020202020204" pitchFamily="34" charset="0"/>
                <a:cs typeface="Times New Roman" pitchFamily="18" charset="0"/>
              </a:rPr>
              <a:t> (Accessed: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European Parliament (2026). </a:t>
            </a:r>
            <a:r>
              <a:rPr lang="en-IN" sz="600" i="1" dirty="0">
                <a:effectLst/>
                <a:latin typeface="Times New Roman" pitchFamily="18" charset="0"/>
                <a:ea typeface="Arial" panose="020B0604020202020204" pitchFamily="34" charset="0"/>
                <a:cs typeface="Times New Roman" pitchFamily="18" charset="0"/>
              </a:rPr>
              <a:t>‘The Farm to Fork Strategy.’</a:t>
            </a:r>
            <a:r>
              <a:rPr lang="en-IN" sz="600" dirty="0">
                <a:effectLst/>
                <a:latin typeface="Times New Roman" pitchFamily="18" charset="0"/>
                <a:ea typeface="Arial" panose="020B0604020202020204" pitchFamily="34" charset="0"/>
                <a:cs typeface="Times New Roman" pitchFamily="18" charset="0"/>
              </a:rPr>
              <a:t> Available at:</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7"/>
              </a:rPr>
              <a:t> https://www.europarl.europa.eu/factsheets/en/sheet/293547/strategia-dalla-fattoria-alla-forchetta</a:t>
            </a:r>
            <a:r>
              <a:rPr lang="en-IN" sz="600" dirty="0">
                <a:effectLst/>
                <a:latin typeface="Times New Roman" pitchFamily="18" charset="0"/>
                <a:ea typeface="Arial" panose="020B0604020202020204" pitchFamily="34" charset="0"/>
                <a:cs typeface="Times New Roman" pitchFamily="18" charset="0"/>
              </a:rPr>
              <a:t> (Accessed: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Eurostat (2026). ‘Obesity rate in the EU: 16.3% in 2025’. Available at:</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8"/>
              </a:rPr>
              <a:t> https://ec.europa.eu/eurostat/web/products-eurostat-news/w/ddn-20260904-1</a:t>
            </a:r>
            <a:r>
              <a:rPr lang="en-IN" sz="600" dirty="0">
                <a:effectLst/>
                <a:latin typeface="Times New Roman" pitchFamily="18" charset="0"/>
                <a:ea typeface="Arial" panose="020B0604020202020204" pitchFamily="34" charset="0"/>
                <a:cs typeface="Times New Roman" pitchFamily="18" charset="0"/>
              </a:rPr>
              <a:t>(Accessed: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Evans, T. S., Dhir, P., Matu, J., Radley, D., Hill, A. J., Jones, A., Newson, L., Freeman, C., </a:t>
            </a:r>
            <a:r>
              <a:rPr lang="en-IN" sz="600" dirty="0" err="1">
                <a:effectLst/>
                <a:latin typeface="Times New Roman" pitchFamily="18" charset="0"/>
                <a:ea typeface="Arial" panose="020B0604020202020204" pitchFamily="34" charset="0"/>
                <a:cs typeface="Times New Roman" pitchFamily="18" charset="0"/>
              </a:rPr>
              <a:t>Kolokotroni</a:t>
            </a:r>
            <a:r>
              <a:rPr lang="en-IN" sz="600" dirty="0">
                <a:effectLst/>
                <a:latin typeface="Times New Roman" pitchFamily="18" charset="0"/>
                <a:ea typeface="Arial" panose="020B0604020202020204" pitchFamily="34" charset="0"/>
                <a:cs typeface="Times New Roman" pitchFamily="18" charset="0"/>
              </a:rPr>
              <a:t>, K. Z., Fozard, T., and Ells, L. J. (2025). ‘</a:t>
            </a:r>
            <a:r>
              <a:rPr lang="en-IN" sz="600" dirty="0" err="1">
                <a:effectLst/>
                <a:latin typeface="Times New Roman" pitchFamily="18" charset="0"/>
                <a:ea typeface="Arial" panose="020B0604020202020204" pitchFamily="34" charset="0"/>
                <a:cs typeface="Times New Roman" pitchFamily="18" charset="0"/>
              </a:rPr>
              <a:t>Behavior</a:t>
            </a:r>
            <a:r>
              <a:rPr lang="en-IN" sz="600" dirty="0">
                <a:effectLst/>
                <a:latin typeface="Times New Roman" pitchFamily="18" charset="0"/>
                <a:ea typeface="Arial" panose="020B0604020202020204" pitchFamily="34" charset="0"/>
                <a:cs typeface="Times New Roman" pitchFamily="18" charset="0"/>
              </a:rPr>
              <a:t> change techniques in low‐calorie and very low‐calorie diet interventions for weight loss: A systematic review with meta‐analysis.’ </a:t>
            </a:r>
            <a:r>
              <a:rPr lang="en-IN" sz="600" i="1" dirty="0">
                <a:effectLst/>
                <a:latin typeface="Times New Roman" pitchFamily="18" charset="0"/>
                <a:ea typeface="Arial" panose="020B0604020202020204" pitchFamily="34" charset="0"/>
                <a:cs typeface="Times New Roman" pitchFamily="18" charset="0"/>
              </a:rPr>
              <a:t>Obesity Reviews.</a:t>
            </a:r>
            <a:r>
              <a:rPr lang="en-IN" sz="600" i="1" u="none" strike="noStrike" dirty="0">
                <a:solidFill>
                  <a:srgbClr val="0000FF"/>
                </a:solidFill>
                <a:effectLst/>
                <a:latin typeface="Times New Roman" pitchFamily="18" charset="0"/>
                <a:ea typeface="Arial" panose="020B0604020202020204" pitchFamily="34" charset="0"/>
                <a:cs typeface="Times New Roman" pitchFamily="18" charset="0"/>
                <a:hlinkClick r:id="rId19"/>
              </a:rPr>
              <a:t> </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19"/>
              </a:rPr>
              <a:t>https://doi.org/10.1111/obr.13896</a:t>
            </a:r>
            <a:r>
              <a:rPr lang="en-IN" sz="600" dirty="0">
                <a:effectLst/>
                <a:latin typeface="Times New Roman" pitchFamily="18" charset="0"/>
                <a:ea typeface="Arial" panose="020B0604020202020204" pitchFamily="34" charset="0"/>
                <a:cs typeface="Times New Roman" pitchFamily="18" charset="0"/>
              </a:rPr>
              <a:t> </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err="1">
                <a:effectLst/>
                <a:latin typeface="Times New Roman" pitchFamily="18" charset="0"/>
                <a:ea typeface="Arial" panose="020B0604020202020204" pitchFamily="34" charset="0"/>
                <a:cs typeface="Times New Roman" pitchFamily="18" charset="0"/>
              </a:rPr>
              <a:t>HaDEA</a:t>
            </a:r>
            <a:r>
              <a:rPr lang="en-IN" sz="600" dirty="0">
                <a:effectLst/>
                <a:latin typeface="Times New Roman" pitchFamily="18" charset="0"/>
                <a:ea typeface="Arial" panose="020B0604020202020204" pitchFamily="34" charset="0"/>
                <a:cs typeface="Times New Roman" pitchFamily="18" charset="0"/>
              </a:rPr>
              <a:t> (2024). </a:t>
            </a:r>
            <a:r>
              <a:rPr lang="en-IN" sz="600" i="1" dirty="0">
                <a:effectLst/>
                <a:latin typeface="Times New Roman" pitchFamily="18" charset="0"/>
                <a:ea typeface="Arial" panose="020B0604020202020204" pitchFamily="34" charset="0"/>
                <a:cs typeface="Times New Roman" pitchFamily="18" charset="0"/>
              </a:rPr>
              <a:t>‘EU4Health call for proposals on health promotion and prevention of noncommunicable and communicable diseases.’</a:t>
            </a:r>
            <a:r>
              <a:rPr lang="en-IN" sz="600" dirty="0">
                <a:effectLst/>
                <a:latin typeface="Times New Roman" pitchFamily="18" charset="0"/>
                <a:ea typeface="Arial" panose="020B0604020202020204" pitchFamily="34" charset="0"/>
                <a:cs typeface="Times New Roman" pitchFamily="18" charset="0"/>
              </a:rPr>
              <a:t> Available at:</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20"/>
              </a:rPr>
              <a:t> https://hadea.ec.europa.eu/calls-proposals/eu4health-call-proposals-health-promotion-and-prevention-noncommunicable-and-communicable-diseases_en</a:t>
            </a:r>
            <a:r>
              <a:rPr lang="en-IN" sz="600" dirty="0">
                <a:effectLst/>
                <a:latin typeface="Times New Roman" pitchFamily="18" charset="0"/>
                <a:ea typeface="Arial" panose="020B0604020202020204" pitchFamily="34" charset="0"/>
                <a:cs typeface="Times New Roman" pitchFamily="18" charset="0"/>
              </a:rPr>
              <a:t> (Accessed: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err="1">
                <a:effectLst/>
                <a:latin typeface="Times New Roman" pitchFamily="18" charset="0"/>
                <a:ea typeface="Arial" panose="020B0604020202020204" pitchFamily="34" charset="0"/>
                <a:cs typeface="Times New Roman" pitchFamily="18" charset="0"/>
              </a:rPr>
              <a:t>Heymsfield</a:t>
            </a:r>
            <a:r>
              <a:rPr lang="en-IN" sz="600" dirty="0">
                <a:effectLst/>
                <a:latin typeface="Times New Roman" pitchFamily="18" charset="0"/>
                <a:ea typeface="Arial" panose="020B0604020202020204" pitchFamily="34" charset="0"/>
                <a:cs typeface="Times New Roman" pitchFamily="18" charset="0"/>
              </a:rPr>
              <a:t>, S.B., Atherton, P.J., Christensen, S., Tewksbury, C., Velazquez, A., Walter, J. and Blaak, E.E. (2025). ‘Evolution of multidisciplinary obesity treatments: past, present, and future role of nutrition.’ </a:t>
            </a:r>
            <a:r>
              <a:rPr lang="en-IN" sz="600" i="1" dirty="0">
                <a:effectLst/>
                <a:latin typeface="Times New Roman" pitchFamily="18" charset="0"/>
                <a:ea typeface="Arial" panose="020B0604020202020204" pitchFamily="34" charset="0"/>
                <a:cs typeface="Times New Roman" pitchFamily="18" charset="0"/>
              </a:rPr>
              <a:t>Obesity</a:t>
            </a:r>
            <a:r>
              <a:rPr lang="en-IN" sz="600" dirty="0">
                <a:effectLst/>
                <a:latin typeface="Times New Roman" pitchFamily="18" charset="0"/>
                <a:ea typeface="Arial" panose="020B0604020202020204" pitchFamily="34" charset="0"/>
                <a:cs typeface="Times New Roman" pitchFamily="18" charset="0"/>
              </a:rPr>
              <a:t>, 33(10), pp.1819–1832.</a:t>
            </a:r>
            <a:r>
              <a:rPr lang="en-IN" sz="600" u="none" strike="noStrike" dirty="0">
                <a:solidFill>
                  <a:srgbClr val="0000FF"/>
                </a:solidFill>
                <a:effectLst/>
                <a:latin typeface="Times New Roman" pitchFamily="18" charset="0"/>
                <a:ea typeface="Arial" panose="020B0604020202020204" pitchFamily="34" charset="0"/>
                <a:cs typeface="Times New Roman" pitchFamily="18" charset="0"/>
                <a:hlinkClick r:id="rId21"/>
              </a:rPr>
              <a:t> </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21"/>
              </a:rPr>
              <a:t>https://doi.org/10.1002/oby.24340</a:t>
            </a:r>
            <a:r>
              <a:rPr lang="en-IN" sz="600" dirty="0">
                <a:effectLst/>
                <a:latin typeface="Times New Roman" pitchFamily="18" charset="0"/>
                <a:ea typeface="Arial" panose="020B0604020202020204" pitchFamily="34" charset="0"/>
                <a:cs typeface="Times New Roman" pitchFamily="18" charset="0"/>
              </a:rPr>
              <a:t> </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Lang, H., Zhang, X., Yan, N., Du, J., and Jiang, X. (2025). ‘Knowledge, Attitude, and Belief of Healthcare Professionals Toward Obesity Stigmatization.’ </a:t>
            </a:r>
            <a:r>
              <a:rPr lang="en-IN" sz="600" i="1" dirty="0">
                <a:effectLst/>
                <a:latin typeface="Times New Roman" pitchFamily="18" charset="0"/>
                <a:ea typeface="Arial" panose="020B0604020202020204" pitchFamily="34" charset="0"/>
                <a:cs typeface="Times New Roman" pitchFamily="18" charset="0"/>
              </a:rPr>
              <a:t>Journal of Multidisciplinary Healthcare</a:t>
            </a:r>
            <a:r>
              <a:rPr lang="en-IN" sz="600" dirty="0">
                <a:effectLst/>
                <a:latin typeface="Times New Roman" pitchFamily="18" charset="0"/>
                <a:ea typeface="Arial" panose="020B0604020202020204" pitchFamily="34" charset="0"/>
                <a:cs typeface="Times New Roman" pitchFamily="18" charset="0"/>
              </a:rPr>
              <a:t>, </a:t>
            </a:r>
            <a:r>
              <a:rPr lang="en-IN" sz="600" i="1" dirty="0">
                <a:effectLst/>
                <a:latin typeface="Times New Roman" pitchFamily="18" charset="0"/>
                <a:ea typeface="Arial" panose="020B0604020202020204" pitchFamily="34" charset="0"/>
                <a:cs typeface="Times New Roman" pitchFamily="18" charset="0"/>
              </a:rPr>
              <a:t>Volume 18</a:t>
            </a:r>
            <a:r>
              <a:rPr lang="en-IN" sz="600" dirty="0">
                <a:effectLst/>
                <a:latin typeface="Times New Roman" pitchFamily="18" charset="0"/>
                <a:ea typeface="Arial" panose="020B0604020202020204" pitchFamily="34" charset="0"/>
                <a:cs typeface="Times New Roman" pitchFamily="18" charset="0"/>
              </a:rPr>
              <a:t>, 1935–1946.</a:t>
            </a:r>
            <a:r>
              <a:rPr lang="en-IN" sz="600" u="none" strike="noStrike" dirty="0">
                <a:solidFill>
                  <a:srgbClr val="0000FF"/>
                </a:solidFill>
                <a:effectLst/>
                <a:latin typeface="Times New Roman" pitchFamily="18" charset="0"/>
                <a:ea typeface="Arial" panose="020B0604020202020204" pitchFamily="34" charset="0"/>
                <a:cs typeface="Times New Roman" pitchFamily="18" charset="0"/>
                <a:hlinkClick r:id="rId22"/>
              </a:rPr>
              <a:t> </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22"/>
              </a:rPr>
              <a:t>https://doi.org/10.2147/jmdh.s499828</a:t>
            </a:r>
            <a:r>
              <a:rPr lang="en-IN" sz="600" dirty="0">
                <a:effectLst/>
                <a:latin typeface="Times New Roman" pitchFamily="18" charset="0"/>
                <a:ea typeface="Arial" panose="020B0604020202020204" pitchFamily="34" charset="0"/>
                <a:cs typeface="Times New Roman" pitchFamily="18" charset="0"/>
              </a:rPr>
              <a:t> </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Raynor, H.A. and American Dietetic Association eds., 2024. </a:t>
            </a:r>
            <a:r>
              <a:rPr lang="en-IN" sz="600" i="1" dirty="0">
                <a:effectLst/>
                <a:latin typeface="Times New Roman" pitchFamily="18" charset="0"/>
                <a:ea typeface="Arial" panose="020B0604020202020204" pitchFamily="34" charset="0"/>
                <a:cs typeface="Times New Roman" pitchFamily="18" charset="0"/>
              </a:rPr>
              <a:t>Health Professional's Guide to Treatment of Overweight and Obesity: Weight Management Dietetic Practice Group</a:t>
            </a:r>
            <a:r>
              <a:rPr lang="en-IN" sz="600" dirty="0">
                <a:effectLst/>
                <a:latin typeface="Times New Roman" pitchFamily="18" charset="0"/>
                <a:ea typeface="Arial" panose="020B0604020202020204" pitchFamily="34" charset="0"/>
                <a:cs typeface="Times New Roman" pitchFamily="18" charset="0"/>
              </a:rPr>
              <a:t>. Academy of Nutrition and Dietetics. 1st ed. Available </a:t>
            </a:r>
            <a:r>
              <a:rPr lang="en-IN" sz="600" dirty="0" err="1">
                <a:effectLst/>
                <a:latin typeface="Times New Roman" pitchFamily="18" charset="0"/>
                <a:ea typeface="Arial" panose="020B0604020202020204" pitchFamily="34" charset="0"/>
                <a:cs typeface="Times New Roman" pitchFamily="18" charset="0"/>
              </a:rPr>
              <a:t>at:</a:t>
            </a:r>
            <a:r>
              <a:rPr lang="en-IN" sz="600" u="sng" dirty="0" err="1">
                <a:solidFill>
                  <a:srgbClr val="1155CC"/>
                </a:solidFill>
                <a:effectLst/>
                <a:latin typeface="Times New Roman" pitchFamily="18" charset="0"/>
                <a:ea typeface="Arial" panose="020B0604020202020204" pitchFamily="34" charset="0"/>
                <a:cs typeface="Times New Roman" pitchFamily="18" charset="0"/>
                <a:hlinkClick r:id="rId23"/>
              </a:rPr>
              <a:t>https</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23"/>
              </a:rPr>
              <a:t>://www.helmpublishing.com/products/health-professionals-guide-to-treatment-of-overweight-and-obesity?variant=48512130875597</a:t>
            </a:r>
            <a:r>
              <a:rPr lang="en-IN" sz="600" dirty="0">
                <a:effectLst/>
                <a:latin typeface="Times New Roman" pitchFamily="18" charset="0"/>
                <a:ea typeface="Arial" panose="020B0604020202020204" pitchFamily="34" charset="0"/>
                <a:cs typeface="Times New Roman" pitchFamily="18" charset="0"/>
              </a:rPr>
              <a:t> </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buFont typeface="Arial" panose="020B0604020202020204" pitchFamily="34" charset="0"/>
              <a:buChar char="•"/>
            </a:pPr>
            <a:r>
              <a:rPr lang="en-IN" sz="600" dirty="0">
                <a:effectLst/>
                <a:latin typeface="Times New Roman" pitchFamily="18" charset="0"/>
                <a:ea typeface="Arial" panose="020B0604020202020204" pitchFamily="34" charset="0"/>
                <a:cs typeface="Times New Roman" pitchFamily="18" charset="0"/>
              </a:rPr>
              <a:t>WHO (2026). ‘Obesity and overweight’. Available at:</a:t>
            </a:r>
            <a:r>
              <a:rPr lang="en-IN" sz="600" u="sng" dirty="0">
                <a:solidFill>
                  <a:srgbClr val="1155CC"/>
                </a:solidFill>
                <a:effectLst/>
                <a:latin typeface="Times New Roman" pitchFamily="18" charset="0"/>
                <a:ea typeface="Arial" panose="020B0604020202020204" pitchFamily="34" charset="0"/>
                <a:cs typeface="Times New Roman" pitchFamily="18" charset="0"/>
                <a:hlinkClick r:id="rId24"/>
              </a:rPr>
              <a:t> https://www.who.int/news-room/fact-sheets/detail/obesity-and-overweight</a:t>
            </a:r>
            <a:r>
              <a:rPr lang="en-IN" sz="600" dirty="0">
                <a:effectLst/>
                <a:latin typeface="Times New Roman" pitchFamily="18" charset="0"/>
                <a:ea typeface="Arial" panose="020B0604020202020204" pitchFamily="34" charset="0"/>
                <a:cs typeface="Times New Roman" pitchFamily="18" charset="0"/>
              </a:rPr>
              <a:t> (Accessed: 10 October 2026).</a:t>
            </a:r>
            <a:endParaRPr lang="en-IN" sz="600" dirty="0">
              <a:effectLst/>
              <a:latin typeface="Times New Roman" pitchFamily="18" charset="0"/>
              <a:ea typeface="Times New Roman" panose="02020603050405020304" pitchFamily="18" charset="0"/>
              <a:cs typeface="Times New Roman" pitchFamily="18" charset="0"/>
            </a:endParaRPr>
          </a:p>
          <a:p>
            <a:pPr marL="90000" indent="-90000" algn="l">
              <a:lnSpc>
                <a:spcPct val="100000"/>
              </a:lnSpc>
              <a:spcAft>
                <a:spcPts val="150"/>
              </a:spcAft>
            </a:pPr>
            <a:endParaRPr lang="en-US" sz="600" dirty="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2030</Words>
  <Application>Microsoft Office PowerPoint</Application>
  <PresentationFormat>Custom</PresentationFormat>
  <Paragraphs>81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Times New Roman</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faisalmasaniya786@outlook.com</cp:lastModifiedBy>
  <cp:revision>1</cp:revision>
  <dcterms:created xsi:type="dcterms:W3CDTF">2006-08-16T00:00:00Z</dcterms:created>
  <dcterms:modified xsi:type="dcterms:W3CDTF">2026-10-24T18:03:05Z</dcterms:modified>
  <dc:identifier>DAHXmBWcUAo</dc:identifier>
</cp:coreProperties>
</file>