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57" r:id="rId5"/>
    <p:sldId id="266" r:id="rId6"/>
    <p:sldId id="260" r:id="rId7"/>
    <p:sldId id="261" r:id="rId8"/>
    <p:sldId id="262" r:id="rId9"/>
    <p:sldId id="263" r:id="rId10"/>
    <p:sldId id="259" r:id="rId11"/>
    <p:sldId id="271" r:id="rId12"/>
    <p:sldId id="273" r:id="rId13"/>
    <p:sldId id="264" r:id="rId14"/>
    <p:sldId id="268" r:id="rId15"/>
    <p:sldId id="269" r:id="rId16"/>
    <p:sldId id="270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6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327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124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41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3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35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8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21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26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7599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440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670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C85586C-7B92-44A7-8F3A-6FB062A0D47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7664979-C93B-4303-A119-8EE90D34C7C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80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71KAO0mtc" TargetMode="External"/><Relationship Id="rId2" Type="http://schemas.openxmlformats.org/officeDocument/2006/relationships/hyperlink" Target="https://www.youtube.com/watch?v=WhqJpFtBGq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2/06/01/fifa-22-loot-boxes-condemned-for-needing-11500-to-get-just-one-card-16748412/" TargetMode="External"/><Relationship Id="rId2" Type="http://schemas.openxmlformats.org/officeDocument/2006/relationships/hyperlink" Target="https://www.theguardian.com/society/2022/jul/17/uk-will-not-ban-video-games-loot-boxes-despite-problem-gambling-finding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LCvVP-D6I" TargetMode="External"/><Relationship Id="rId2" Type="http://schemas.openxmlformats.org/officeDocument/2006/relationships/hyperlink" Target="https://www.itv.com/news/2019-10-08/young-gaming-addicts-can-now-get-nhs-treatment-so-what-are-the-warning-signs-to-look-out-for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zNXUzAqca8" TargetMode="External"/><Relationship Id="rId2" Type="http://schemas.openxmlformats.org/officeDocument/2006/relationships/hyperlink" Target="https://www.youtube.com/watch?v=K-Oy3IGTj9Q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png"/><Relationship Id="rId4" Type="http://schemas.openxmlformats.org/officeDocument/2006/relationships/hyperlink" Target="https://www.youtube.com/watch?v=Qv_NChcS29Q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Online gaming - children and adolescents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5 – 2026</a:t>
            </a:r>
          </a:p>
        </p:txBody>
      </p:sp>
    </p:spTree>
    <p:extLst>
      <p:ext uri="{BB962C8B-B14F-4D97-AF65-F5344CB8AC3E}">
        <p14:creationId xmlns:p14="http://schemas.microsoft.com/office/powerpoint/2010/main" val="3793920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8018272" cy="1499616"/>
          </a:xfrm>
        </p:spPr>
        <p:txBody>
          <a:bodyPr>
            <a:normAutofit/>
          </a:bodyPr>
          <a:lstStyle/>
          <a:p>
            <a:r>
              <a:rPr lang="en-GB"/>
              <a:t>Prevalence of gaming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608881"/>
            <a:ext cx="8018271" cy="470047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According to the online gaming statistics for 2022, roughly 40% of the world’s population are online gamers.</a:t>
            </a:r>
          </a:p>
          <a:p>
            <a:r>
              <a:rPr lang="en-GB" dirty="0"/>
              <a:t>Progressed over the years to online multiplayer gaming across multiple countries and continents.</a:t>
            </a:r>
          </a:p>
          <a:p>
            <a:pPr marL="0" indent="0">
              <a:buNone/>
            </a:pPr>
            <a:r>
              <a:rPr lang="en-GB" dirty="0"/>
              <a:t>Estimated 3.70 billion gamers worldwide in 2026 (62% of internet users), a 4.4% increase from 3.544 billion gamers in 2025. The number has more than tripled since 2010 and is projected to reach 4.18 billion by 2030 (Newzoo and </a:t>
            </a:r>
            <a:r>
              <a:rPr lang="en-GB" dirty="0" err="1"/>
              <a:t>Resourcera</a:t>
            </a:r>
            <a:r>
              <a:rPr lang="en-GB" dirty="0"/>
              <a:t>, 2026).</a:t>
            </a:r>
          </a:p>
          <a:p>
            <a:pPr marL="0" indent="0">
              <a:buNone/>
            </a:pPr>
            <a:r>
              <a:rPr lang="en-GB" dirty="0"/>
              <a:t>Differs by definition…</a:t>
            </a:r>
          </a:p>
          <a:p>
            <a:pPr marL="0" indent="0">
              <a:buNone/>
            </a:pPr>
            <a:r>
              <a:rPr lang="en-GB" b="1" dirty="0"/>
              <a:t>UK online gaming statistics </a:t>
            </a:r>
          </a:p>
          <a:p>
            <a:r>
              <a:rPr lang="en-GB" dirty="0"/>
              <a:t>According to online gaming research by Ofcom, 60% of UK adults aged 16+ stated that they played games on some form of console, desktop, or smartphone device (either online or offline). Comparatively, the figure for 3-15-year-olds was 91%. </a:t>
            </a:r>
          </a:p>
          <a:p>
            <a:r>
              <a:rPr lang="en-GB" dirty="0"/>
              <a:t>In addition, research from UK Safer Internet Centre also discovered that:</a:t>
            </a:r>
          </a:p>
          <a:p>
            <a:r>
              <a:rPr lang="en-GB" dirty="0"/>
              <a:t>65% of 8-17-year-olds found online gaming an important part of their lives.</a:t>
            </a:r>
          </a:p>
          <a:p>
            <a:r>
              <a:rPr lang="en-GB" dirty="0"/>
              <a:t>70% of young people admitted that playing online games in 2021 was more enjoyable than in previous years. </a:t>
            </a:r>
          </a:p>
          <a:p>
            <a:endParaRPr lang="en-GB" sz="15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71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online gaming revenue statistics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8206"/>
            <a:ext cx="10515600" cy="4748757"/>
          </a:xfrm>
        </p:spPr>
        <p:txBody>
          <a:bodyPr>
            <a:normAutofit fontScale="92500"/>
          </a:bodyPr>
          <a:lstStyle/>
          <a:p>
            <a:r>
              <a:rPr lang="en-GB" dirty="0"/>
              <a:t>Revenue for online gaming in the UK is over £21 billion (2022). </a:t>
            </a:r>
          </a:p>
          <a:p>
            <a:r>
              <a:rPr lang="en-GB" dirty="0"/>
              <a:t>Between 2022 and 2027, the annual growth rate is forecast to reach almost 7%, resulting in an expected market value of £29.4 billion by 2027.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2021, the UK video game market was around £7.16 billion—up nearly 2% from 2020.</a:t>
            </a:r>
          </a:p>
          <a:p>
            <a:r>
              <a:rPr lang="en-GB" dirty="0"/>
              <a:t>Game hardware sales in 2021 totalled £2.66 billion—a 17.4% increase from the previous year. </a:t>
            </a:r>
          </a:p>
          <a:p>
            <a:r>
              <a:rPr lang="en-GB" dirty="0"/>
              <a:t>The main cause of this was the sale of console hardware, which rose by almost a third (32.9%) from 2020, to reach a record high of £1.13 billion. </a:t>
            </a:r>
          </a:p>
          <a:p>
            <a:r>
              <a:rPr lang="en-GB" dirty="0"/>
              <a:t>This was driven largely by 2021 being the first full calendar year for Sony’s PS5 and Microsoft’s Xbox Series consoles. </a:t>
            </a:r>
          </a:p>
          <a:p>
            <a:r>
              <a:rPr lang="en-GB" dirty="0"/>
              <a:t>There was also substantial growth in Virtual Reality (VR) hardware sales, generating around £183 million in revenue—nearly 42% more than 2020 sales.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291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Gaming disorder – addicted to gaming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https://www.youtube.com/watch?v=WhqJpFtBGqc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2-11mins</a:t>
            </a:r>
          </a:p>
          <a:p>
            <a:endParaRPr lang="en-GB" dirty="0"/>
          </a:p>
          <a:p>
            <a:r>
              <a:rPr lang="en-GB" dirty="0"/>
              <a:t>WHO (2018): Gaming disorder: questions and answers (Q&amp;A)</a:t>
            </a:r>
          </a:p>
          <a:p>
            <a:r>
              <a:rPr lang="en-GB" dirty="0">
                <a:hlinkClick r:id="rId3"/>
              </a:rPr>
              <a:t>https://www.youtube.com/watch?v=lJ71KAO0mtc</a:t>
            </a:r>
            <a:endParaRPr lang="en-GB" dirty="0"/>
          </a:p>
          <a:p>
            <a:endParaRPr lang="en-GB" b="1" dirty="0"/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772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caused by excessive gaming…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Task:</a:t>
            </a:r>
          </a:p>
          <a:p>
            <a:r>
              <a:rPr lang="en-GB" dirty="0"/>
              <a:t>What are the issues?</a:t>
            </a:r>
          </a:p>
        </p:txBody>
      </p:sp>
    </p:spTree>
    <p:extLst>
      <p:ext uri="{BB962C8B-B14F-4D97-AF65-F5344CB8AC3E}">
        <p14:creationId xmlns:p14="http://schemas.microsoft.com/office/powerpoint/2010/main" val="901252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Allison, von </a:t>
            </a:r>
            <a:r>
              <a:rPr lang="en-GB" dirty="0" err="1"/>
              <a:t>Wahlde</a:t>
            </a:r>
            <a:r>
              <a:rPr lang="en-GB" dirty="0"/>
              <a:t>, Shockley and </a:t>
            </a:r>
            <a:r>
              <a:rPr lang="en-GB" dirty="0" err="1"/>
              <a:t>Gabbard</a:t>
            </a:r>
            <a:br>
              <a:rPr lang="en-GB" dirty="0"/>
            </a:br>
            <a:r>
              <a:rPr lang="en-GB" dirty="0"/>
              <a:t>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– N = 1 male adolescent playing computer games excessively (age = 18)</a:t>
            </a:r>
            <a:br>
              <a:rPr lang="en-GB" dirty="0"/>
            </a:br>
            <a:r>
              <a:rPr lang="en-GB" dirty="0"/>
              <a:t>– Participant underwent multidisciplinary assessment for 3 days at a psychiatric clinic</a:t>
            </a:r>
          </a:p>
          <a:p>
            <a:r>
              <a:rPr lang="en-GB" dirty="0"/>
              <a:t>Addiction criteria, symptoms and</a:t>
            </a:r>
            <a:br>
              <a:rPr lang="en-GB" dirty="0"/>
            </a:br>
            <a:r>
              <a:rPr lang="en-GB" dirty="0"/>
              <a:t>prevalence</a:t>
            </a:r>
          </a:p>
          <a:p>
            <a:r>
              <a:rPr lang="en-GB" dirty="0"/>
              <a:t>“Game addiction”</a:t>
            </a:r>
            <a:br>
              <a:rPr lang="en-GB" dirty="0"/>
            </a:br>
            <a:r>
              <a:rPr lang="en-GB" dirty="0"/>
              <a:t>– No specific diagnostic tool used</a:t>
            </a:r>
            <a:br>
              <a:rPr lang="en-GB" dirty="0"/>
            </a:br>
            <a:r>
              <a:rPr lang="en-GB" dirty="0"/>
              <a:t>– 12–16 h gameplay/day</a:t>
            </a:r>
            <a:br>
              <a:rPr lang="en-GB" dirty="0"/>
            </a:br>
            <a:r>
              <a:rPr lang="en-GB" dirty="0"/>
              <a:t>– No sleep, limited real-life social contacts</a:t>
            </a:r>
            <a:br>
              <a:rPr lang="en-GB" dirty="0"/>
            </a:br>
            <a:r>
              <a:rPr lang="en-GB" dirty="0"/>
              <a:t>– Escapism motivation, obsession with gaming</a:t>
            </a:r>
            <a:br>
              <a:rPr lang="en-GB" dirty="0"/>
            </a:br>
            <a:r>
              <a:rPr lang="en-GB" dirty="0"/>
              <a:t>– Symptoms: gaming “overshadowed” participant’s life, continuously missed classes at school, diminished energy, poor concentration, fatigue, muscle tension</a:t>
            </a:r>
          </a:p>
        </p:txBody>
      </p:sp>
    </p:spTree>
    <p:extLst>
      <p:ext uri="{BB962C8B-B14F-4D97-AF65-F5344CB8AC3E}">
        <p14:creationId xmlns:p14="http://schemas.microsoft.com/office/powerpoint/2010/main" val="4181684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Batthyány</a:t>
            </a:r>
            <a:r>
              <a:rPr lang="en-GB" dirty="0"/>
              <a:t>, Müller, </a:t>
            </a:r>
            <a:r>
              <a:rPr lang="en-GB" dirty="0" err="1"/>
              <a:t>Benker</a:t>
            </a:r>
            <a:r>
              <a:rPr lang="en-GB" dirty="0"/>
              <a:t> and </a:t>
            </a:r>
            <a:r>
              <a:rPr lang="en-GB" dirty="0" err="1"/>
              <a:t>Wölfling</a:t>
            </a:r>
            <a:br>
              <a:rPr lang="en-GB" dirty="0"/>
            </a:br>
            <a:r>
              <a:rPr lang="en-GB" dirty="0"/>
              <a:t>(2009)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1,231 students (grades 3–5 - primary/lower secondary age) in Vienna (46% female)</a:t>
            </a:r>
            <a:br>
              <a:rPr lang="en-GB" dirty="0"/>
            </a:br>
            <a:r>
              <a:rPr lang="en-GB" dirty="0"/>
              <a:t>– Survey</a:t>
            </a:r>
          </a:p>
          <a:p>
            <a:r>
              <a:rPr lang="en-GB" dirty="0"/>
              <a:t>Assessment of Computer Game Addiction in Children – Revised (CSVK-R)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Thalemann</a:t>
            </a:r>
            <a:r>
              <a:rPr lang="en-GB" dirty="0"/>
              <a:t>, Albrecht &amp; </a:t>
            </a:r>
            <a:r>
              <a:rPr lang="en-GB" dirty="0" err="1"/>
              <a:t>Grüsser</a:t>
            </a:r>
            <a:r>
              <a:rPr lang="en-GB" dirty="0"/>
              <a:t>, 2004)</a:t>
            </a:r>
          </a:p>
          <a:p>
            <a:r>
              <a:rPr lang="en-GB" dirty="0"/>
              <a:t>“Excessive computer game play” found in 12% (n = 1,068; 10% abusive, 3% dependent behaviour)</a:t>
            </a:r>
            <a:br>
              <a:rPr lang="en-GB" dirty="0"/>
            </a:br>
            <a:r>
              <a:rPr lang="en-GB" dirty="0"/>
              <a:t>– Based on criteria of substance dependence (DSM IV-TR and ICD-10)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496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Bear, </a:t>
            </a:r>
            <a:r>
              <a:rPr lang="en-GB" dirty="0" err="1"/>
              <a:t>Bogusz</a:t>
            </a:r>
            <a:r>
              <a:rPr lang="en-GB" dirty="0"/>
              <a:t> and Green (2011)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 = 102 adolescents (age range = 11–17 years) from out-patient psychiatric clinics in Canada</a:t>
            </a:r>
            <a:br>
              <a:rPr lang="en-GB" dirty="0"/>
            </a:br>
            <a:r>
              <a:rPr lang="en-GB" dirty="0"/>
              <a:t>– Surveys completed by children and their parents</a:t>
            </a:r>
          </a:p>
          <a:p>
            <a:r>
              <a:rPr lang="en-GB" dirty="0"/>
              <a:t>Addiction score significantly correlated with:</a:t>
            </a:r>
          </a:p>
          <a:p>
            <a:pPr lvl="1"/>
            <a:r>
              <a:rPr lang="en-GB" dirty="0"/>
              <a:t>Higher difficulties, </a:t>
            </a:r>
          </a:p>
          <a:p>
            <a:pPr lvl="1"/>
            <a:r>
              <a:rPr lang="en-GB" dirty="0"/>
              <a:t>Less prosocial behaviour in both child and parent reports i.e., positive correlations with emotional, conduct, and peer problems, and hyperactivity</a:t>
            </a:r>
          </a:p>
          <a:p>
            <a:pPr lvl="1"/>
            <a:r>
              <a:rPr lang="en-GB" dirty="0"/>
              <a:t>Negative correlation with prosocial behaviour, and functional impairment (i.e., family, learning, life skills, self-concept, and social activity) </a:t>
            </a:r>
          </a:p>
          <a:p>
            <a:pPr lvl="1"/>
            <a:r>
              <a:rPr lang="en-GB" dirty="0"/>
              <a:t>Fights with parents over video games, getting little sleep, being late for school, decrease in social contacts, neglect of self-care, relying on friends for homework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342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Choo, Gentile, Sim, Li, </a:t>
            </a:r>
            <a:r>
              <a:rPr lang="en-GB" dirty="0" err="1"/>
              <a:t>Khoo</a:t>
            </a:r>
            <a:r>
              <a:rPr lang="en-GB" dirty="0"/>
              <a:t> and </a:t>
            </a:r>
            <a:r>
              <a:rPr lang="en-GB" dirty="0" err="1"/>
              <a:t>Liau</a:t>
            </a:r>
            <a:r>
              <a:rPr lang="en-GB" dirty="0"/>
              <a:t>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 = 2,998 primary and secondary school children in Singapore (73% males; mean age = 11 years, SD = 2 years)</a:t>
            </a:r>
            <a:br>
              <a:rPr lang="en-GB" dirty="0"/>
            </a:br>
            <a:r>
              <a:rPr lang="en-GB" dirty="0"/>
              <a:t>– Survey questionnaire</a:t>
            </a:r>
          </a:p>
          <a:p>
            <a:r>
              <a:rPr lang="en-GB" dirty="0"/>
              <a:t>Prevalence of pathological gaming:</a:t>
            </a:r>
            <a:br>
              <a:rPr lang="en-GB" dirty="0"/>
            </a:br>
            <a:r>
              <a:rPr lang="en-GB" dirty="0"/>
              <a:t>8.7% (12.6% boys, 4.7% girls)</a:t>
            </a:r>
            <a:br>
              <a:rPr lang="en-GB" dirty="0"/>
            </a:br>
            <a:r>
              <a:rPr lang="en-GB" dirty="0"/>
              <a:t>– Compared to non-pathological gamers, pathological gamers </a:t>
            </a:r>
          </a:p>
          <a:p>
            <a:pPr lvl="1"/>
            <a:r>
              <a:rPr lang="en-GB" dirty="0"/>
              <a:t>Play 2× more, </a:t>
            </a:r>
          </a:p>
          <a:p>
            <a:pPr lvl="1"/>
            <a:r>
              <a:rPr lang="en-GB" dirty="0"/>
              <a:t>Significantly more likely to have video-game system in bedroom,</a:t>
            </a:r>
          </a:p>
          <a:p>
            <a:pPr lvl="1"/>
            <a:r>
              <a:rPr lang="en-GB" dirty="0"/>
              <a:t>Receive poorer grades, </a:t>
            </a:r>
          </a:p>
          <a:p>
            <a:pPr lvl="1"/>
            <a:r>
              <a:rPr lang="en-GB" dirty="0"/>
              <a:t>More impulse control problems, </a:t>
            </a:r>
          </a:p>
          <a:p>
            <a:pPr lvl="1"/>
            <a:r>
              <a:rPr lang="en-GB" dirty="0"/>
              <a:t>Poorer social competence, </a:t>
            </a:r>
          </a:p>
          <a:p>
            <a:pPr lvl="1"/>
            <a:r>
              <a:rPr lang="en-GB" dirty="0"/>
              <a:t>Greater hostile cognitions, </a:t>
            </a:r>
          </a:p>
          <a:p>
            <a:pPr lvl="1"/>
            <a:r>
              <a:rPr lang="en-GB" dirty="0"/>
              <a:t>More video-gaming related problems.</a:t>
            </a:r>
          </a:p>
        </p:txBody>
      </p:sp>
    </p:spTree>
    <p:extLst>
      <p:ext uri="{BB962C8B-B14F-4D97-AF65-F5344CB8AC3E}">
        <p14:creationId xmlns:p14="http://schemas.microsoft.com/office/powerpoint/2010/main" val="2833558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1767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Links to gambling…Loot boxes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5141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buNone/>
            </a:pPr>
            <a:r>
              <a:rPr lang="en-GB" dirty="0"/>
              <a:t>What are these, and why are they a problem?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Loot boxes are rewards within computer games that can be bought with virtual currencies or real-world money. </a:t>
            </a:r>
          </a:p>
          <a:p>
            <a:pPr marL="0" indent="0" fontAlgn="base">
              <a:buNone/>
            </a:pPr>
            <a:r>
              <a:rPr lang="en-GB" dirty="0"/>
              <a:t>Concerns have been raised about whether they encourage gambling-like behaviours, particularly among children. </a:t>
            </a:r>
          </a:p>
          <a:p>
            <a:pPr marL="0" indent="0" fontAlgn="base">
              <a:buNone/>
            </a:pPr>
            <a:r>
              <a:rPr lang="en-GB" dirty="0"/>
              <a:t>In July 2022, Boris Johnson’s government published its response to a consultation on loot boxes. It decided not to legislate to bring loot boxes within the scope of the Gambling Act 2005.</a:t>
            </a:r>
          </a:p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Look into this issue in pairs / small groups…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2"/>
              </a:rPr>
              <a:t>https://www.theguardian.com/society/2022/jul/17/uk-will-not-ban-video-games-loot-boxes-despite-problem-gambling-findings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fontAlgn="base"/>
            <a:r>
              <a:rPr lang="en-GB" dirty="0">
                <a:hlinkClick r:id="rId3"/>
              </a:rPr>
              <a:t>https://metro.co.uk/2022/06/01/fifa-22-loot-boxes-condemned-for-needing-11500-to-get-just-one-card-16748412/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01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42298-CCA1-FFA5-95E4-53E59D801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721" y="711340"/>
            <a:ext cx="9720072" cy="1499616"/>
          </a:xfrm>
        </p:spPr>
        <p:txBody>
          <a:bodyPr>
            <a:normAutofit fontScale="90000"/>
          </a:bodyPr>
          <a:lstStyle/>
          <a:p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Loot boxes in video games: update on improvements to industry-led protections – Dept for Culture, Media and Sport.</a:t>
            </a:r>
            <a:b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</a:br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18</a:t>
            </a:r>
            <a:r>
              <a:rPr lang="en-GB" sz="2800" b="1" i="0" baseline="30000" dirty="0">
                <a:solidFill>
                  <a:srgbClr val="0B0C0C"/>
                </a:solidFill>
                <a:effectLst/>
                <a:latin typeface="GDS Transport"/>
              </a:rPr>
              <a:t>th</a:t>
            </a:r>
            <a:r>
              <a:rPr lang="en-GB" sz="2800" b="1" i="0" dirty="0">
                <a:solidFill>
                  <a:srgbClr val="0B0C0C"/>
                </a:solidFill>
                <a:effectLst/>
                <a:latin typeface="GDS Transport"/>
              </a:rPr>
              <a:t> July, 2023.</a:t>
            </a:r>
            <a:b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</a:br>
            <a:b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C4919-D620-023A-B58B-39CB5FC91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The government undertook an extensive call for evidence on loot boxes, and published its response in July 2022. This </a:t>
            </a:r>
            <a:r>
              <a:rPr lang="en-GB" b="1" i="0" dirty="0">
                <a:solidFill>
                  <a:srgbClr val="0B0C0C"/>
                </a:solidFill>
                <a:effectLst/>
                <a:latin typeface="GDS Transport"/>
              </a:rPr>
              <a:t>found an association between loot box purchases and problem gambling, but evidence has not established whether a causal relationship exists</a:t>
            </a: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. In response the government set out its view that: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purchases of loot boxes should be unavailable to all children and young people unless and until they are enabled by a parent or guardian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all players should have access to, and be aware of, spending controls and transparent information to support safe and responsible gameplay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B0C0C"/>
                </a:solidFill>
                <a:effectLst/>
                <a:latin typeface="GDS Transport"/>
              </a:rPr>
              <a:t>better evidence and research, enabled by improved access to data, should be developed to inform future policy making on loot boxes and video games more broadly</a:t>
            </a:r>
          </a:p>
          <a:p>
            <a:br>
              <a:rPr lang="en-GB" dirty="0"/>
            </a:br>
            <a:r>
              <a:rPr lang="en-GB" sz="3500" b="1" dirty="0"/>
              <a:t>Correlation not causation???</a:t>
            </a:r>
            <a:endParaRPr lang="en-US" sz="3500" b="1" dirty="0"/>
          </a:p>
        </p:txBody>
      </p:sp>
    </p:spTree>
    <p:extLst>
      <p:ext uri="{BB962C8B-B14F-4D97-AF65-F5344CB8AC3E}">
        <p14:creationId xmlns:p14="http://schemas.microsoft.com/office/powerpoint/2010/main" val="1959124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3AAC2-33D2-3B4F-0F34-E15F8D0B3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Changes 2026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FD9B756-5D54-D6E8-8A25-3ADECB076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5711430"/>
              </p:ext>
            </p:extLst>
          </p:nvPr>
        </p:nvGraphicFramePr>
        <p:xfrm>
          <a:off x="5014912" y="324091"/>
          <a:ext cx="6907011" cy="51578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4689">
                  <a:extLst>
                    <a:ext uri="{9D8B030D-6E8A-4147-A177-3AD203B41FA5}">
                      <a16:colId xmlns:a16="http://schemas.microsoft.com/office/drawing/2014/main" val="201495611"/>
                    </a:ext>
                  </a:extLst>
                </a:gridCol>
                <a:gridCol w="5022322">
                  <a:extLst>
                    <a:ext uri="{9D8B030D-6E8A-4147-A177-3AD203B41FA5}">
                      <a16:colId xmlns:a16="http://schemas.microsoft.com/office/drawing/2014/main" val="1844453032"/>
                    </a:ext>
                  </a:extLst>
                </a:gridCol>
              </a:tblGrid>
              <a:tr h="404686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effectLst/>
                        </a:rPr>
                        <a:t>Change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effectLst/>
                        </a:rPr>
                        <a:t>What it means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extLst>
                  <a:ext uri="{0D108BD9-81ED-4DB2-BD59-A6C34878D82A}">
                    <a16:rowId xmlns:a16="http://schemas.microsoft.com/office/drawing/2014/main" val="4244232524"/>
                  </a:ext>
                </a:extLst>
              </a:tr>
              <a:tr h="1341719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PEGI 16 rating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From June 2026, newly submitted games containing paid random items/loot boxes receive a minimum PEGI 16 rating; existing digital-only games are being re-rated from October 2026. 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extLst>
                  <a:ext uri="{0D108BD9-81ED-4DB2-BD59-A6C34878D82A}">
                    <a16:rowId xmlns:a16="http://schemas.microsoft.com/office/drawing/2014/main" val="1227108689"/>
                  </a:ext>
                </a:extLst>
              </a:tr>
              <a:tr h="110746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No sale to under-16s</a:t>
                      </a:r>
                      <a:endParaRPr lang="en-GB" sz="18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A PEGI 16 rating means the game cannot legally be sold to anyone aged 15 or under in the UK and other PEGI jurisdictions. 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extLst>
                  <a:ext uri="{0D108BD9-81ED-4DB2-BD59-A6C34878D82A}">
                    <a16:rowId xmlns:a16="http://schemas.microsoft.com/office/drawing/2014/main" val="2235180052"/>
                  </a:ext>
                </a:extLst>
              </a:tr>
              <a:tr h="110746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Advertising disclosure</a:t>
                      </a:r>
                      <a:endParaRPr lang="en-GB" sz="18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From 26 May 2026, mobile-game ads and app-store listings must clearly disclose the presence of loot boxes; the ASA is actively monitoring compliance. 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extLst>
                  <a:ext uri="{0D108BD9-81ED-4DB2-BD59-A6C34878D82A}">
                    <a16:rowId xmlns:a16="http://schemas.microsoft.com/office/drawing/2014/main" val="3131147738"/>
                  </a:ext>
                </a:extLst>
              </a:tr>
              <a:tr h="110746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Industry protections</a:t>
                      </a:r>
                      <a:endParaRPr lang="en-GB" sz="180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UK guidance expects publishers to prevent under-18s from purchasing loot boxes without parental consent and to provide spending controls and odds transparency. </a:t>
                      </a:r>
                      <a:endParaRPr lang="en-GB" sz="18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9634" marR="49634" marT="49634" marB="49634" anchor="ctr"/>
                </a:tc>
                <a:extLst>
                  <a:ext uri="{0D108BD9-81ED-4DB2-BD59-A6C34878D82A}">
                    <a16:rowId xmlns:a16="http://schemas.microsoft.com/office/drawing/2014/main" val="2182768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C95D2BA-C4B5-ADFE-DF0E-CC293F20E34F}"/>
              </a:ext>
            </a:extLst>
          </p:cNvPr>
          <p:cNvSpPr txBox="1"/>
          <p:nvPr/>
        </p:nvSpPr>
        <p:spPr>
          <a:xfrm>
            <a:off x="5291667" y="5683169"/>
            <a:ext cx="6331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Pan European Game Information system: signifies content suitability</a:t>
            </a:r>
          </a:p>
        </p:txBody>
      </p:sp>
    </p:spTree>
    <p:extLst>
      <p:ext uri="{BB962C8B-B14F-4D97-AF65-F5344CB8AC3E}">
        <p14:creationId xmlns:p14="http://schemas.microsoft.com/office/powerpoint/2010/main" val="3910216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Young gaming addicts can now get NHS treatment - so what are the warning signs to look out for?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way forward for this issue?</a:t>
            </a:r>
          </a:p>
          <a:p>
            <a:r>
              <a:rPr lang="en-GB" dirty="0"/>
              <a:t>Treatment available…</a:t>
            </a:r>
          </a:p>
          <a:p>
            <a:r>
              <a:rPr lang="en-GB" dirty="0">
                <a:hlinkClick r:id="rId2"/>
              </a:rPr>
              <a:t>https://www.itv.com/news/2019-10-08/young-gaming-addicts-can-now-get-nhs-treatment-so-what-are-the-warning-signs-to-look-out-for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Addressing Internet Gaming Addiction: The Basics</a:t>
            </a:r>
            <a:br>
              <a:rPr lang="en-GB" dirty="0"/>
            </a:br>
            <a:r>
              <a:rPr lang="en-GB" dirty="0">
                <a:hlinkClick r:id="rId3"/>
              </a:rPr>
              <a:t>https://www.youtube.com/watch?v=CcLCvVP-D6I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838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used in a positive way…</a:t>
            </a:r>
            <a:br>
              <a:rPr lang="en-GB" dirty="0"/>
            </a:br>
            <a:r>
              <a:rPr lang="en-GB" dirty="0"/>
              <a:t>Exergaming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501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used in a positive way…</a:t>
            </a:r>
            <a:br>
              <a:rPr lang="en-GB" dirty="0"/>
            </a:br>
            <a:r>
              <a:rPr lang="en-GB" dirty="0"/>
              <a:t>Exergaming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292532"/>
            <a:ext cx="5189856" cy="41670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Example of an exergaming facility within a community.</a:t>
            </a:r>
            <a:endParaRPr lang="en-GB" dirty="0"/>
          </a:p>
          <a:p>
            <a:r>
              <a:rPr lang="en-GB" dirty="0">
                <a:hlinkClick r:id="rId2" tooltip="Example of an exergaming facility within a community."/>
              </a:rPr>
              <a:t>https://www.youtube.com/watch?v=K-Oy3IGTj9Q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Myths of Exergaming interview - EDUCA 2021 (Researchers from Finland - with subtitles)</a:t>
            </a:r>
          </a:p>
          <a:p>
            <a:r>
              <a:rPr lang="en-GB" dirty="0">
                <a:hlinkClick r:id="rId3"/>
              </a:rPr>
              <a:t>https://www.youtube.com/watch?v=izNXUzAqca8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MIRA Rehab | NHS</a:t>
            </a:r>
          </a:p>
          <a:p>
            <a:r>
              <a:rPr lang="en-GB" dirty="0">
                <a:hlinkClick r:id="rId4"/>
              </a:rPr>
              <a:t>https://www.youtube.com/watch?v=Qv_NChcS29Q</a:t>
            </a: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sz="4600" dirty="0"/>
              <a:t>Thoughts on this?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242503" y="1991994"/>
            <a:ext cx="5194300" cy="385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821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Fitness apps – gamification of exercise?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out there?</a:t>
            </a:r>
          </a:p>
          <a:p>
            <a:r>
              <a:rPr lang="en-GB" dirty="0"/>
              <a:t>Do you use any of these?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942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5A188-A400-7B40-26F5-A75B12958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Online Safety Act 2026 –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AE2AE-39FC-AAFF-1C3B-E7D4BDF78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did this bring in terms of changes / protections for under 18’s?</a:t>
            </a:r>
          </a:p>
        </p:txBody>
      </p:sp>
    </p:spTree>
    <p:extLst>
      <p:ext uri="{BB962C8B-B14F-4D97-AF65-F5344CB8AC3E}">
        <p14:creationId xmlns:p14="http://schemas.microsoft.com/office/powerpoint/2010/main" val="16158510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300</TotalTime>
  <Words>1496</Words>
  <Application>Microsoft Macintosh PowerPoint</Application>
  <PresentationFormat>Widescreen</PresentationFormat>
  <Paragraphs>109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GDS Transport</vt:lpstr>
      <vt:lpstr>Tw Cen MT</vt:lpstr>
      <vt:lpstr>Tw Cen MT Condensed</vt:lpstr>
      <vt:lpstr>Wingdings 3</vt:lpstr>
      <vt:lpstr>Integral</vt:lpstr>
      <vt:lpstr>Online gaming - children and adolescents</vt:lpstr>
      <vt:lpstr>Prevalence of gaming</vt:lpstr>
      <vt:lpstr>UK online gaming revenue statistics  </vt:lpstr>
      <vt:lpstr>Gaming disorder – addicted to gaming</vt:lpstr>
      <vt:lpstr>Problems caused by excessive gaming…</vt:lpstr>
      <vt:lpstr>Allison, von Wahlde, Shockley and Gabbard (2006)</vt:lpstr>
      <vt:lpstr>Batthyány, Müller, Benker and Wölfling (2009)</vt:lpstr>
      <vt:lpstr>Bear, Bogusz and Green (2011)</vt:lpstr>
      <vt:lpstr>Choo, Gentile, Sim, Li, Khoo and Liau (2010)</vt:lpstr>
      <vt:lpstr>Links to gambling…Loot boxes </vt:lpstr>
      <vt:lpstr>Loot boxes in video games: update on improvements to industry-led protections – Dept for Culture, Media and Sport. 18th July, 2023.  </vt:lpstr>
      <vt:lpstr>Changes 2026</vt:lpstr>
      <vt:lpstr>Young gaming addicts can now get NHS treatment - so what are the warning signs to look out for? </vt:lpstr>
      <vt:lpstr>Technology used in a positive way… Exergaming</vt:lpstr>
      <vt:lpstr>Technology used in a positive way… Exergaming</vt:lpstr>
      <vt:lpstr>Fitness apps – gamification of exercise?</vt:lpstr>
      <vt:lpstr>Online Safety Act 2026 – changes?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gaming - children and adolescents</dc:title>
  <dc:creator>Administrator</dc:creator>
  <cp:lastModifiedBy>Alison Connaughton</cp:lastModifiedBy>
  <cp:revision>13</cp:revision>
  <dcterms:created xsi:type="dcterms:W3CDTF">2022-11-30T20:10:57Z</dcterms:created>
  <dcterms:modified xsi:type="dcterms:W3CDTF">2026-10-26T22:20:44Z</dcterms:modified>
</cp:coreProperties>
</file>