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58" r:id="rId4"/>
    <p:sldId id="257" r:id="rId5"/>
    <p:sldId id="260" r:id="rId6"/>
    <p:sldId id="262" r:id="rId7"/>
    <p:sldId id="272" r:id="rId8"/>
    <p:sldId id="261" r:id="rId9"/>
    <p:sldId id="264" r:id="rId10"/>
    <p:sldId id="265" r:id="rId11"/>
    <p:sldId id="263" r:id="rId12"/>
    <p:sldId id="266" r:id="rId13"/>
    <p:sldId id="273" r:id="rId14"/>
    <p:sldId id="267" r:id="rId15"/>
    <p:sldId id="259" r:id="rId16"/>
    <p:sldId id="268" r:id="rId17"/>
    <p:sldId id="275"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85" autoAdjust="0"/>
    <p:restoredTop sz="94660"/>
  </p:normalViewPr>
  <p:slideViewPr>
    <p:cSldViewPr snapToGrid="0">
      <p:cViewPr>
        <p:scale>
          <a:sx n="50" d="100"/>
          <a:sy n="50" d="100"/>
        </p:scale>
        <p:origin x="-258"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4/27/2020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4/27/2020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4/27/2020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urvivorsuk.org/ways-we-can-help/isva/" TargetMode="External"/><Relationship Id="rId3" Type="http://schemas.openxmlformats.org/officeDocument/2006/relationships/hyperlink" Target="https://education.chaplinq.org/" TargetMode="External"/><Relationship Id="rId7" Type="http://schemas.openxmlformats.org/officeDocument/2006/relationships/hyperlink" Target="https://stratfordwhite.wordpress.com/2014/05/22/attributes-2/" TargetMode="External"/><Relationship Id="rId2" Type="http://schemas.openxmlformats.org/officeDocument/2006/relationships/hyperlink" Target="http://axiscounselling.org.uk/adverts/ISVA%20Job%20Description.pdf" TargetMode="External"/><Relationship Id="rId1" Type="http://schemas.openxmlformats.org/officeDocument/2006/relationships/slideLayout" Target="../slideLayouts/slideLayout2.xml"/><Relationship Id="rId6" Type="http://schemas.openxmlformats.org/officeDocument/2006/relationships/hyperlink" Target="https://www.linkedin.com/pulse/why-people-skills-important-organization-pallavi-kapoor" TargetMode="External"/><Relationship Id="rId5" Type="http://schemas.openxmlformats.org/officeDocument/2006/relationships/hyperlink" Target="http://www.legislation.gov.uk/anaw/2015/3/contents" TargetMode="External"/><Relationship Id="rId10" Type="http://schemas.openxmlformats.org/officeDocument/2006/relationships/hyperlink" Target="https://fromtheresearchdesk.wordpress.com/2016/07/10/employment-vs-employability/" TargetMode="External"/><Relationship Id="rId4" Type="http://schemas.openxmlformats.org/officeDocument/2006/relationships/hyperlink" Target="https://www.gov.uk/government/publications/the-role-of-the-independent-sexual-violence-adviser-isva" TargetMode="External"/><Relationship Id="rId9" Type="http://schemas.openxmlformats.org/officeDocument/2006/relationships/hyperlink" Target="https://www.ucas.com/connect/blogs/work-experience-importan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F54F-F3CF-4233-943D-2776AC0B0BEB}"/>
              </a:ext>
            </a:extLst>
          </p:cNvPr>
          <p:cNvSpPr>
            <a:spLocks noGrp="1"/>
          </p:cNvSpPr>
          <p:nvPr>
            <p:ph type="ctrTitle"/>
          </p:nvPr>
        </p:nvSpPr>
        <p:spPr/>
        <p:txBody>
          <a:bodyPr/>
          <a:lstStyle/>
          <a:p>
            <a:r>
              <a:rPr lang="en-GB" sz="6600" dirty="0"/>
              <a:t>Why you should hire me as an Independent sexual violence adviser (</a:t>
            </a:r>
            <a:r>
              <a:rPr lang="en-GB" sz="6600" dirty="0" err="1"/>
              <a:t>isva</a:t>
            </a:r>
            <a:r>
              <a:rPr lang="en-GB" sz="6600" dirty="0"/>
              <a:t>)</a:t>
            </a:r>
          </a:p>
        </p:txBody>
      </p:sp>
      <p:sp>
        <p:nvSpPr>
          <p:cNvPr id="3" name="Subtitle 2">
            <a:extLst>
              <a:ext uri="{FF2B5EF4-FFF2-40B4-BE49-F238E27FC236}">
                <a16:creationId xmlns:a16="http://schemas.microsoft.com/office/drawing/2014/main" id="{BF6567AF-0DA1-45D4-8024-202DD52F77C7}"/>
              </a:ext>
            </a:extLst>
          </p:cNvPr>
          <p:cNvSpPr>
            <a:spLocks noGrp="1"/>
          </p:cNvSpPr>
          <p:nvPr>
            <p:ph type="subTitle" idx="1"/>
          </p:nvPr>
        </p:nvSpPr>
        <p:spPr/>
        <p:txBody>
          <a:bodyPr/>
          <a:lstStyle/>
          <a:p>
            <a:r>
              <a:rPr lang="en-GB" dirty="0"/>
              <a:t>By Maisie </a:t>
            </a:r>
            <a:r>
              <a:rPr lang="en-GB" dirty="0" err="1"/>
              <a:t>morgan</a:t>
            </a:r>
            <a:endParaRPr lang="en-GB" dirty="0"/>
          </a:p>
        </p:txBody>
      </p:sp>
    </p:spTree>
    <p:extLst>
      <p:ext uri="{BB962C8B-B14F-4D97-AF65-F5344CB8AC3E}">
        <p14:creationId xmlns:p14="http://schemas.microsoft.com/office/powerpoint/2010/main" val="23366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76D8AFB0-D0C6-426B-A465-013A96378971}"/>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2900" spc="800" dirty="0"/>
              <a:t>Job description</a:t>
            </a:r>
          </a:p>
        </p:txBody>
      </p:sp>
      <p:pic>
        <p:nvPicPr>
          <p:cNvPr id="4" name="Picture 3">
            <a:extLst>
              <a:ext uri="{FF2B5EF4-FFF2-40B4-BE49-F238E27FC236}">
                <a16:creationId xmlns:a16="http://schemas.microsoft.com/office/drawing/2014/main" id="{CE1DF4F2-AACF-42B1-AA2F-1FD851B6F37D}"/>
              </a:ext>
            </a:extLst>
          </p:cNvPr>
          <p:cNvPicPr>
            <a:picLocks noChangeAspect="1"/>
          </p:cNvPicPr>
          <p:nvPr/>
        </p:nvPicPr>
        <p:blipFill rotWithShape="1">
          <a:blip r:embed="rId2"/>
          <a:srcRect l="1778" t="17451" r="4090" b="1420"/>
          <a:stretch/>
        </p:blipFill>
        <p:spPr>
          <a:xfrm>
            <a:off x="5526740" y="643465"/>
            <a:ext cx="5959969" cy="5479040"/>
          </a:xfrm>
          <a:prstGeom prst="rect">
            <a:avLst/>
          </a:prstGeom>
        </p:spPr>
      </p:pic>
      <p:sp>
        <p:nvSpPr>
          <p:cNvPr id="5" name="TextBox 4">
            <a:extLst>
              <a:ext uri="{FF2B5EF4-FFF2-40B4-BE49-F238E27FC236}">
                <a16:creationId xmlns:a16="http://schemas.microsoft.com/office/drawing/2014/main" id="{CE6E0CC3-DE5E-46EB-A8EC-817F82151088}"/>
              </a:ext>
            </a:extLst>
          </p:cNvPr>
          <p:cNvSpPr txBox="1"/>
          <p:nvPr/>
        </p:nvSpPr>
        <p:spPr>
          <a:xfrm>
            <a:off x="10614991" y="6501197"/>
            <a:ext cx="2107096" cy="369332"/>
          </a:xfrm>
          <a:prstGeom prst="rect">
            <a:avLst/>
          </a:prstGeom>
          <a:noFill/>
        </p:spPr>
        <p:txBody>
          <a:bodyPr wrap="square" rtlCol="0">
            <a:spAutoFit/>
          </a:bodyPr>
          <a:lstStyle/>
          <a:p>
            <a:r>
              <a:rPr lang="en-GB" dirty="0"/>
              <a:t>(Survivors UK)</a:t>
            </a:r>
          </a:p>
        </p:txBody>
      </p:sp>
    </p:spTree>
    <p:extLst>
      <p:ext uri="{BB962C8B-B14F-4D97-AF65-F5344CB8AC3E}">
        <p14:creationId xmlns:p14="http://schemas.microsoft.com/office/powerpoint/2010/main" val="825116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80" name="Rectangle 79">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EE15EF15-126C-4D5F-ACA8-DE6E784EF3FE}"/>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2900" spc="800" dirty="0"/>
              <a:t>Core principles of an </a:t>
            </a:r>
            <a:r>
              <a:rPr lang="en-US" sz="2900" spc="800" dirty="0" err="1"/>
              <a:t>isva</a:t>
            </a:r>
            <a:r>
              <a:rPr lang="en-US" sz="2900" spc="800" dirty="0"/>
              <a:t>..</a:t>
            </a:r>
          </a:p>
        </p:txBody>
      </p:sp>
      <p:pic>
        <p:nvPicPr>
          <p:cNvPr id="4" name="Picture 3" descr="A screenshot of a cell phone&#10;&#10;Description automatically generated">
            <a:extLst>
              <a:ext uri="{FF2B5EF4-FFF2-40B4-BE49-F238E27FC236}">
                <a16:creationId xmlns:a16="http://schemas.microsoft.com/office/drawing/2014/main" id="{B521E4B6-6C73-4A69-9A79-19C8D24F8DF6}"/>
              </a:ext>
            </a:extLst>
          </p:cNvPr>
          <p:cNvPicPr>
            <a:picLocks noChangeAspect="1"/>
          </p:cNvPicPr>
          <p:nvPr/>
        </p:nvPicPr>
        <p:blipFill rotWithShape="1">
          <a:blip r:embed="rId2"/>
          <a:srcRect l="1923" t="27248" r="19890" b="11219"/>
          <a:stretch/>
        </p:blipFill>
        <p:spPr>
          <a:xfrm>
            <a:off x="6096000" y="1159387"/>
            <a:ext cx="5779623" cy="4851779"/>
          </a:xfrm>
          <a:prstGeom prst="rect">
            <a:avLst/>
          </a:prstGeom>
        </p:spPr>
      </p:pic>
      <p:sp>
        <p:nvSpPr>
          <p:cNvPr id="6" name="TextBox 5">
            <a:extLst>
              <a:ext uri="{FF2B5EF4-FFF2-40B4-BE49-F238E27FC236}">
                <a16:creationId xmlns:a16="http://schemas.microsoft.com/office/drawing/2014/main" id="{78696BD0-CD14-4190-B6A0-747B79C054CC}"/>
              </a:ext>
            </a:extLst>
          </p:cNvPr>
          <p:cNvSpPr txBox="1"/>
          <p:nvPr/>
        </p:nvSpPr>
        <p:spPr>
          <a:xfrm>
            <a:off x="10860157" y="6488668"/>
            <a:ext cx="2292626" cy="369332"/>
          </a:xfrm>
          <a:prstGeom prst="rect">
            <a:avLst/>
          </a:prstGeom>
          <a:noFill/>
        </p:spPr>
        <p:txBody>
          <a:bodyPr wrap="square" rtlCol="0">
            <a:spAutoFit/>
          </a:bodyPr>
          <a:lstStyle/>
          <a:p>
            <a:r>
              <a:rPr lang="en-GB" dirty="0"/>
              <a:t>(GOV, 2017)</a:t>
            </a:r>
          </a:p>
        </p:txBody>
      </p:sp>
    </p:spTree>
    <p:extLst>
      <p:ext uri="{BB962C8B-B14F-4D97-AF65-F5344CB8AC3E}">
        <p14:creationId xmlns:p14="http://schemas.microsoft.com/office/powerpoint/2010/main" val="4108635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33CE-6DBC-4261-A9BC-57339DFDBE60}"/>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4F09F5EA-66F6-4637-908C-22EF28F2BC12}"/>
              </a:ext>
            </a:extLst>
          </p:cNvPr>
          <p:cNvSpPr>
            <a:spLocks noGrp="1"/>
          </p:cNvSpPr>
          <p:nvPr>
            <p:ph idx="1"/>
          </p:nvPr>
        </p:nvSpPr>
        <p:spPr>
          <a:xfrm>
            <a:off x="1251678" y="1440181"/>
            <a:ext cx="10178322" cy="5035434"/>
          </a:xfrm>
        </p:spPr>
        <p:txBody>
          <a:bodyPr>
            <a:normAutofit fontScale="70000" lnSpcReduction="20000"/>
          </a:bodyPr>
          <a:lstStyle/>
          <a:p>
            <a:pPr algn="ctr"/>
            <a:r>
              <a:rPr lang="en-GB" sz="2800" b="1" dirty="0"/>
              <a:t>Why have I chose this job role? </a:t>
            </a:r>
          </a:p>
          <a:p>
            <a:r>
              <a:rPr lang="en-GB" sz="2800" dirty="0"/>
              <a:t>Specific experience, knowledge and understanding. </a:t>
            </a:r>
          </a:p>
          <a:p>
            <a:r>
              <a:rPr lang="en-GB" sz="2800" dirty="0"/>
              <a:t>Challenging </a:t>
            </a:r>
          </a:p>
          <a:p>
            <a:r>
              <a:rPr lang="en-GB" sz="2800" dirty="0"/>
              <a:t>Passionate</a:t>
            </a:r>
          </a:p>
          <a:p>
            <a:r>
              <a:rPr lang="en-GB" sz="2800" dirty="0"/>
              <a:t>Empathetic</a:t>
            </a:r>
          </a:p>
          <a:p>
            <a:r>
              <a:rPr lang="en-GB" sz="2800" dirty="0"/>
              <a:t>Rewarding</a:t>
            </a:r>
          </a:p>
          <a:p>
            <a:endParaRPr lang="en-GB" sz="2800" dirty="0"/>
          </a:p>
          <a:p>
            <a:pPr algn="ctr"/>
            <a:r>
              <a:rPr lang="en-GB" sz="2800" b="1" dirty="0"/>
              <a:t>Why are skills so important?</a:t>
            </a:r>
          </a:p>
          <a:p>
            <a:r>
              <a:rPr lang="en-GB" sz="2800" dirty="0"/>
              <a:t>Ensures people within a job role effectively achieve and perform essential goals and tasks</a:t>
            </a:r>
          </a:p>
          <a:p>
            <a:r>
              <a:rPr lang="en-GB" sz="2800" dirty="0"/>
              <a:t>Increases employment opportunities</a:t>
            </a:r>
          </a:p>
          <a:p>
            <a:r>
              <a:rPr lang="en-GB" sz="2800" dirty="0"/>
              <a:t>Growth</a:t>
            </a:r>
          </a:p>
          <a:p>
            <a:r>
              <a:rPr lang="en-GB" sz="2800" dirty="0"/>
              <a:t>Gain further knowledge and understanding</a:t>
            </a:r>
          </a:p>
          <a:p>
            <a:r>
              <a:rPr lang="en-GB" sz="2800" dirty="0"/>
              <a:t>To be successful</a:t>
            </a:r>
          </a:p>
          <a:p>
            <a:pPr marL="0" indent="0">
              <a:buNone/>
            </a:pPr>
            <a:endParaRPr lang="en-GB" sz="2800" dirty="0"/>
          </a:p>
        </p:txBody>
      </p:sp>
    </p:spTree>
    <p:extLst>
      <p:ext uri="{BB962C8B-B14F-4D97-AF65-F5344CB8AC3E}">
        <p14:creationId xmlns:p14="http://schemas.microsoft.com/office/powerpoint/2010/main" val="20020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6A4B616D-871D-4197-9D58-0CC4756A3EEB}"/>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4700" spc="800"/>
              <a:t>SKILLS AND ABILITIES</a:t>
            </a:r>
          </a:p>
        </p:txBody>
      </p:sp>
      <p:pic>
        <p:nvPicPr>
          <p:cNvPr id="4" name="Picture 3" descr="A screenshot of a cell phone&#10;&#10;Description automatically generated">
            <a:extLst>
              <a:ext uri="{FF2B5EF4-FFF2-40B4-BE49-F238E27FC236}">
                <a16:creationId xmlns:a16="http://schemas.microsoft.com/office/drawing/2014/main" id="{41F2E49C-1E71-463A-8791-243828A1B301}"/>
              </a:ext>
            </a:extLst>
          </p:cNvPr>
          <p:cNvPicPr>
            <a:picLocks noChangeAspect="1"/>
          </p:cNvPicPr>
          <p:nvPr/>
        </p:nvPicPr>
        <p:blipFill rotWithShape="1">
          <a:blip r:embed="rId2"/>
          <a:srcRect l="32463" t="16131" r="36977" b="39130"/>
          <a:stretch/>
        </p:blipFill>
        <p:spPr>
          <a:xfrm>
            <a:off x="5340297" y="1006379"/>
            <a:ext cx="6220332" cy="4849159"/>
          </a:xfrm>
          <a:prstGeom prst="rect">
            <a:avLst/>
          </a:prstGeom>
        </p:spPr>
      </p:pic>
      <p:sp>
        <p:nvSpPr>
          <p:cNvPr id="5" name="TextBox 4">
            <a:extLst>
              <a:ext uri="{FF2B5EF4-FFF2-40B4-BE49-F238E27FC236}">
                <a16:creationId xmlns:a16="http://schemas.microsoft.com/office/drawing/2014/main" id="{CB315B70-5EF5-4AFE-A74D-DA08463636D8}"/>
              </a:ext>
            </a:extLst>
          </p:cNvPr>
          <p:cNvSpPr txBox="1"/>
          <p:nvPr/>
        </p:nvSpPr>
        <p:spPr>
          <a:xfrm>
            <a:off x="9647583" y="6598702"/>
            <a:ext cx="3504253" cy="261610"/>
          </a:xfrm>
          <a:prstGeom prst="rect">
            <a:avLst/>
          </a:prstGeom>
          <a:noFill/>
        </p:spPr>
        <p:txBody>
          <a:bodyPr wrap="square" rtlCol="0">
            <a:spAutoFit/>
          </a:bodyPr>
          <a:lstStyle/>
          <a:p>
            <a:r>
              <a:rPr lang="en-GB" sz="1100" dirty="0"/>
              <a:t>Example retrieved from: AXIS Counselling </a:t>
            </a:r>
          </a:p>
        </p:txBody>
      </p:sp>
    </p:spTree>
    <p:extLst>
      <p:ext uri="{BB962C8B-B14F-4D97-AF65-F5344CB8AC3E}">
        <p14:creationId xmlns:p14="http://schemas.microsoft.com/office/powerpoint/2010/main" val="580982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D7B0-4332-4D5E-AE2F-E56C258D53AB}"/>
              </a:ext>
            </a:extLst>
          </p:cNvPr>
          <p:cNvSpPr>
            <a:spLocks noGrp="1"/>
          </p:cNvSpPr>
          <p:nvPr>
            <p:ph type="title"/>
          </p:nvPr>
        </p:nvSpPr>
        <p:spPr>
          <a:xfrm>
            <a:off x="1251677" y="645105"/>
            <a:ext cx="4357499" cy="1320855"/>
          </a:xfrm>
        </p:spPr>
        <p:txBody>
          <a:bodyPr>
            <a:normAutofit/>
          </a:bodyPr>
          <a:lstStyle/>
          <a:p>
            <a:r>
              <a:rPr lang="en-GB" sz="4400"/>
              <a:t>Skills I have..</a:t>
            </a:r>
          </a:p>
        </p:txBody>
      </p:sp>
      <p:sp>
        <p:nvSpPr>
          <p:cNvPr id="3" name="Content Placeholder 2">
            <a:extLst>
              <a:ext uri="{FF2B5EF4-FFF2-40B4-BE49-F238E27FC236}">
                <a16:creationId xmlns:a16="http://schemas.microsoft.com/office/drawing/2014/main" id="{EDF4D93C-027C-45B3-99EA-3A444E863892}"/>
              </a:ext>
            </a:extLst>
          </p:cNvPr>
          <p:cNvSpPr>
            <a:spLocks noGrp="1"/>
          </p:cNvSpPr>
          <p:nvPr>
            <p:ph idx="1"/>
          </p:nvPr>
        </p:nvSpPr>
        <p:spPr>
          <a:xfrm>
            <a:off x="1251678" y="1565639"/>
            <a:ext cx="4363595" cy="5031104"/>
          </a:xfrm>
        </p:spPr>
        <p:txBody>
          <a:bodyPr>
            <a:normAutofit/>
          </a:bodyPr>
          <a:lstStyle/>
          <a:p>
            <a:r>
              <a:rPr lang="en-GB" sz="1900" dirty="0">
                <a:solidFill>
                  <a:srgbClr val="000000"/>
                </a:solidFill>
              </a:rPr>
              <a:t>Relevant experience (Work Experience)</a:t>
            </a:r>
          </a:p>
          <a:p>
            <a:pPr marL="0" indent="0">
              <a:buNone/>
            </a:pPr>
            <a:r>
              <a:rPr lang="en-GB" sz="1900" dirty="0">
                <a:solidFill>
                  <a:srgbClr val="000000"/>
                </a:solidFill>
              </a:rPr>
              <a:t>“A survey showed that two thirds of employers look for graduates with relevant work experience, as it benefits them, to prepare for work” (UCAS, 2017).</a:t>
            </a:r>
          </a:p>
          <a:p>
            <a:r>
              <a:rPr lang="en-GB" sz="1900" dirty="0">
                <a:solidFill>
                  <a:srgbClr val="000000"/>
                </a:solidFill>
              </a:rPr>
              <a:t>Knowledge and understanding of the Job Description/Sexual Violence</a:t>
            </a:r>
          </a:p>
          <a:p>
            <a:r>
              <a:rPr lang="en-GB" sz="1900" dirty="0">
                <a:solidFill>
                  <a:srgbClr val="000000"/>
                </a:solidFill>
              </a:rPr>
              <a:t>Communication Skills </a:t>
            </a:r>
          </a:p>
          <a:p>
            <a:r>
              <a:rPr lang="en-GB" sz="1900" dirty="0">
                <a:solidFill>
                  <a:srgbClr val="000000"/>
                </a:solidFill>
              </a:rPr>
              <a:t>Teamworking Skills</a:t>
            </a:r>
          </a:p>
          <a:p>
            <a:r>
              <a:rPr lang="en-GB" sz="1900" dirty="0">
                <a:solidFill>
                  <a:srgbClr val="000000"/>
                </a:solidFill>
              </a:rPr>
              <a:t>IT Skills </a:t>
            </a:r>
          </a:p>
          <a:p>
            <a:r>
              <a:rPr lang="en-GB" sz="1900" dirty="0">
                <a:solidFill>
                  <a:srgbClr val="000000"/>
                </a:solidFill>
              </a:rPr>
              <a:t>People Skills.. “add value to the organisations” (Mehta, 2015)</a:t>
            </a:r>
          </a:p>
          <a:p>
            <a:endParaRPr lang="en-GB" sz="1900" dirty="0">
              <a:solidFill>
                <a:srgbClr val="000000"/>
              </a:solidFill>
            </a:endParaRPr>
          </a:p>
        </p:txBody>
      </p:sp>
      <p:pic>
        <p:nvPicPr>
          <p:cNvPr id="5" name="Picture 4" descr="A close up of a newspaper&#10;&#10;Description automatically generated">
            <a:extLst>
              <a:ext uri="{FF2B5EF4-FFF2-40B4-BE49-F238E27FC236}">
                <a16:creationId xmlns:a16="http://schemas.microsoft.com/office/drawing/2014/main" id="{248C3566-DE77-499C-9CC6-737211FF5783}"/>
              </a:ext>
            </a:extLst>
          </p:cNvPr>
          <p:cNvPicPr>
            <a:picLocks noChangeAspect="1"/>
          </p:cNvPicPr>
          <p:nvPr/>
        </p:nvPicPr>
        <p:blipFill>
          <a:blip r:embed="rId2"/>
          <a:stretch>
            <a:fillRect/>
          </a:stretch>
        </p:blipFill>
        <p:spPr>
          <a:xfrm>
            <a:off x="6098193" y="1285153"/>
            <a:ext cx="5176744" cy="4313953"/>
          </a:xfrm>
          <a:prstGeom prst="rect">
            <a:avLst/>
          </a:prstGeom>
        </p:spPr>
      </p:pic>
    </p:spTree>
    <p:extLst>
      <p:ext uri="{BB962C8B-B14F-4D97-AF65-F5344CB8AC3E}">
        <p14:creationId xmlns:p14="http://schemas.microsoft.com/office/powerpoint/2010/main" val="271522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B8A94-F13B-4BDF-BE55-227A182EAA44}"/>
              </a:ext>
            </a:extLst>
          </p:cNvPr>
          <p:cNvSpPr>
            <a:spLocks noGrp="1"/>
          </p:cNvSpPr>
          <p:nvPr>
            <p:ph type="title"/>
          </p:nvPr>
        </p:nvSpPr>
        <p:spPr/>
        <p:txBody>
          <a:bodyPr/>
          <a:lstStyle/>
          <a:p>
            <a:r>
              <a:rPr lang="en-GB" dirty="0"/>
              <a:t>Work experience</a:t>
            </a:r>
          </a:p>
        </p:txBody>
      </p:sp>
      <p:sp>
        <p:nvSpPr>
          <p:cNvPr id="3" name="Content Placeholder 2">
            <a:extLst>
              <a:ext uri="{FF2B5EF4-FFF2-40B4-BE49-F238E27FC236}">
                <a16:creationId xmlns:a16="http://schemas.microsoft.com/office/drawing/2014/main" id="{F87F1A3A-EE53-4BC5-9324-14E424EADAC3}"/>
              </a:ext>
            </a:extLst>
          </p:cNvPr>
          <p:cNvSpPr>
            <a:spLocks noGrp="1"/>
          </p:cNvSpPr>
          <p:nvPr>
            <p:ph idx="1"/>
          </p:nvPr>
        </p:nvSpPr>
        <p:spPr>
          <a:xfrm>
            <a:off x="1251678" y="1409699"/>
            <a:ext cx="10178322" cy="5065915"/>
          </a:xfrm>
        </p:spPr>
        <p:txBody>
          <a:bodyPr>
            <a:normAutofit/>
          </a:bodyPr>
          <a:lstStyle/>
          <a:p>
            <a:r>
              <a:rPr lang="en-GB" sz="2400" dirty="0"/>
              <a:t>Relevant Work Experience </a:t>
            </a:r>
          </a:p>
          <a:p>
            <a:endParaRPr lang="en-GB" sz="2400" dirty="0"/>
          </a:p>
          <a:p>
            <a:r>
              <a:rPr lang="en-GB" sz="2400" dirty="0"/>
              <a:t>Working alongside Victims of Sexual and Domestic Violence (Women’s Aid) and Vulnerable adults</a:t>
            </a:r>
          </a:p>
          <a:p>
            <a:endParaRPr lang="en-GB" sz="2400" dirty="0"/>
          </a:p>
          <a:p>
            <a:r>
              <a:rPr lang="en-GB" sz="2400" dirty="0"/>
              <a:t>Project (NO..SH! Project)</a:t>
            </a:r>
          </a:p>
          <a:p>
            <a:endParaRPr lang="en-GB" sz="2400" dirty="0"/>
          </a:p>
          <a:p>
            <a:r>
              <a:rPr lang="en-GB" sz="2400" dirty="0"/>
              <a:t>Working alongside Women’s Aid to teach women with learning difficulties about Sexual and Domestic Violence, and being an advocate for vulnerable people who may want to disclose information and require ongoing support.</a:t>
            </a:r>
          </a:p>
        </p:txBody>
      </p:sp>
    </p:spTree>
    <p:extLst>
      <p:ext uri="{BB962C8B-B14F-4D97-AF65-F5344CB8AC3E}">
        <p14:creationId xmlns:p14="http://schemas.microsoft.com/office/powerpoint/2010/main" val="281123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8" name="Rectangle 27">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 name="Rectangle 29">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E4D15A86-958D-4031-A880-8105CCAA298A}"/>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3300" spc="800"/>
              <a:t>PERSONAL ATTRIBUTES</a:t>
            </a:r>
          </a:p>
        </p:txBody>
      </p:sp>
      <p:pic>
        <p:nvPicPr>
          <p:cNvPr id="5" name="Picture 4" descr="A screenshot of a cell phone&#10;&#10;Description automatically generated">
            <a:extLst>
              <a:ext uri="{FF2B5EF4-FFF2-40B4-BE49-F238E27FC236}">
                <a16:creationId xmlns:a16="http://schemas.microsoft.com/office/drawing/2014/main" id="{74BAA8CE-79DF-4F44-B5FF-01CCF8E5CE00}"/>
              </a:ext>
            </a:extLst>
          </p:cNvPr>
          <p:cNvPicPr>
            <a:picLocks noChangeAspect="1"/>
          </p:cNvPicPr>
          <p:nvPr/>
        </p:nvPicPr>
        <p:blipFill rotWithShape="1">
          <a:blip r:embed="rId2"/>
          <a:srcRect l="32687" t="60449" r="36753" b="3113"/>
          <a:stretch/>
        </p:blipFill>
        <p:spPr>
          <a:xfrm>
            <a:off x="5340297" y="1456246"/>
            <a:ext cx="6220332" cy="3949425"/>
          </a:xfrm>
          <a:prstGeom prst="rect">
            <a:avLst/>
          </a:prstGeom>
        </p:spPr>
      </p:pic>
      <p:sp>
        <p:nvSpPr>
          <p:cNvPr id="22" name="TextBox 21">
            <a:extLst>
              <a:ext uri="{FF2B5EF4-FFF2-40B4-BE49-F238E27FC236}">
                <a16:creationId xmlns:a16="http://schemas.microsoft.com/office/drawing/2014/main" id="{09EE2896-CBC4-4785-85AC-F2E151F88BF0}"/>
              </a:ext>
            </a:extLst>
          </p:cNvPr>
          <p:cNvSpPr txBox="1"/>
          <p:nvPr/>
        </p:nvSpPr>
        <p:spPr>
          <a:xfrm>
            <a:off x="9647583" y="6598702"/>
            <a:ext cx="3504253" cy="261610"/>
          </a:xfrm>
          <a:prstGeom prst="rect">
            <a:avLst/>
          </a:prstGeom>
          <a:noFill/>
        </p:spPr>
        <p:txBody>
          <a:bodyPr wrap="square" rtlCol="0">
            <a:spAutoFit/>
          </a:bodyPr>
          <a:lstStyle/>
          <a:p>
            <a:r>
              <a:rPr lang="en-GB" sz="1100" dirty="0"/>
              <a:t>Example retrieved from: AXIS Counselling </a:t>
            </a:r>
          </a:p>
        </p:txBody>
      </p:sp>
    </p:spTree>
    <p:extLst>
      <p:ext uri="{BB962C8B-B14F-4D97-AF65-F5344CB8AC3E}">
        <p14:creationId xmlns:p14="http://schemas.microsoft.com/office/powerpoint/2010/main" val="369729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39E64-C666-48A7-AC72-1054057786BE}"/>
              </a:ext>
            </a:extLst>
          </p:cNvPr>
          <p:cNvSpPr>
            <a:spLocks noGrp="1"/>
          </p:cNvSpPr>
          <p:nvPr>
            <p:ph type="title"/>
          </p:nvPr>
        </p:nvSpPr>
        <p:spPr>
          <a:xfrm>
            <a:off x="1251677" y="645105"/>
            <a:ext cx="4357499" cy="1320855"/>
          </a:xfrm>
        </p:spPr>
        <p:txBody>
          <a:bodyPr>
            <a:normAutofit/>
          </a:bodyPr>
          <a:lstStyle/>
          <a:p>
            <a:r>
              <a:rPr lang="en-GB" sz="4400"/>
              <a:t>Personal attributes</a:t>
            </a:r>
          </a:p>
        </p:txBody>
      </p:sp>
      <p:sp>
        <p:nvSpPr>
          <p:cNvPr id="9" name="Content Placeholder 8">
            <a:extLst>
              <a:ext uri="{FF2B5EF4-FFF2-40B4-BE49-F238E27FC236}">
                <a16:creationId xmlns:a16="http://schemas.microsoft.com/office/drawing/2014/main" id="{942CD205-EC9A-4F60-9A1D-548A49A320C1}"/>
              </a:ext>
            </a:extLst>
          </p:cNvPr>
          <p:cNvSpPr>
            <a:spLocks noGrp="1"/>
          </p:cNvSpPr>
          <p:nvPr>
            <p:ph idx="1"/>
          </p:nvPr>
        </p:nvSpPr>
        <p:spPr>
          <a:xfrm>
            <a:off x="1251678" y="1965960"/>
            <a:ext cx="4363595" cy="4659429"/>
          </a:xfrm>
        </p:spPr>
        <p:txBody>
          <a:bodyPr>
            <a:normAutofit fontScale="92500" lnSpcReduction="10000"/>
          </a:bodyPr>
          <a:lstStyle/>
          <a:p>
            <a:r>
              <a:rPr lang="en-US" dirty="0">
                <a:solidFill>
                  <a:srgbClr val="000000"/>
                </a:solidFill>
              </a:rPr>
              <a:t>Ability to work on own initiative, as well as in a team</a:t>
            </a:r>
          </a:p>
          <a:p>
            <a:pPr marL="0" indent="0">
              <a:buNone/>
            </a:pPr>
            <a:r>
              <a:rPr lang="en-US" dirty="0">
                <a:solidFill>
                  <a:srgbClr val="000000"/>
                </a:solidFill>
              </a:rPr>
              <a:t>“Effective teamwork can directly and positively affect patient care and outcome” (</a:t>
            </a:r>
            <a:r>
              <a:rPr lang="en-US" dirty="0" err="1">
                <a:solidFill>
                  <a:srgbClr val="000000"/>
                </a:solidFill>
              </a:rPr>
              <a:t>Babiker</a:t>
            </a:r>
            <a:r>
              <a:rPr lang="en-US" dirty="0">
                <a:solidFill>
                  <a:srgbClr val="000000"/>
                </a:solidFill>
              </a:rPr>
              <a:t> et al., 2014)</a:t>
            </a:r>
          </a:p>
          <a:p>
            <a:r>
              <a:rPr lang="en-US" dirty="0">
                <a:solidFill>
                  <a:srgbClr val="000000"/>
                </a:solidFill>
              </a:rPr>
              <a:t>Communication skills</a:t>
            </a:r>
          </a:p>
          <a:p>
            <a:pPr marL="0" indent="0">
              <a:buNone/>
            </a:pPr>
            <a:r>
              <a:rPr lang="en-US" dirty="0">
                <a:solidFill>
                  <a:srgbClr val="000000"/>
                </a:solidFill>
              </a:rPr>
              <a:t>“Effective communication is essential for significant outcomes for individual care” (</a:t>
            </a:r>
            <a:r>
              <a:rPr lang="en-US" dirty="0" err="1">
                <a:solidFill>
                  <a:srgbClr val="000000"/>
                </a:solidFill>
              </a:rPr>
              <a:t>Kourkouta</a:t>
            </a:r>
            <a:r>
              <a:rPr lang="en-US" dirty="0">
                <a:solidFill>
                  <a:srgbClr val="000000"/>
                </a:solidFill>
              </a:rPr>
              <a:t> &amp; </a:t>
            </a:r>
            <a:r>
              <a:rPr lang="en-US" dirty="0" err="1">
                <a:solidFill>
                  <a:srgbClr val="000000"/>
                </a:solidFill>
              </a:rPr>
              <a:t>Papathanasiou</a:t>
            </a:r>
            <a:r>
              <a:rPr lang="en-US" dirty="0">
                <a:solidFill>
                  <a:srgbClr val="000000"/>
                </a:solidFill>
              </a:rPr>
              <a:t>, 2014).</a:t>
            </a:r>
          </a:p>
          <a:p>
            <a:r>
              <a:rPr lang="en-US" dirty="0">
                <a:solidFill>
                  <a:srgbClr val="000000"/>
                </a:solidFill>
              </a:rPr>
              <a:t>Empathetic, Honest &amp; Understanding</a:t>
            </a:r>
          </a:p>
          <a:p>
            <a:r>
              <a:rPr lang="en-US" dirty="0">
                <a:solidFill>
                  <a:srgbClr val="000000"/>
                </a:solidFill>
              </a:rPr>
              <a:t>Motivated </a:t>
            </a:r>
          </a:p>
          <a:p>
            <a:r>
              <a:rPr lang="en-US" dirty="0">
                <a:solidFill>
                  <a:srgbClr val="000000"/>
                </a:solidFill>
              </a:rPr>
              <a:t>Willing to further learning </a:t>
            </a:r>
          </a:p>
          <a:p>
            <a:r>
              <a:rPr lang="en-US" dirty="0">
                <a:solidFill>
                  <a:srgbClr val="000000"/>
                </a:solidFill>
              </a:rPr>
              <a:t>Self-awareness</a:t>
            </a:r>
          </a:p>
          <a:p>
            <a:endParaRPr lang="en-US" dirty="0">
              <a:solidFill>
                <a:srgbClr val="000000"/>
              </a:solidFill>
            </a:endParaRPr>
          </a:p>
          <a:p>
            <a:endParaRPr lang="en-US" dirty="0">
              <a:solidFill>
                <a:srgbClr val="000000"/>
              </a:solidFill>
            </a:endParaRPr>
          </a:p>
        </p:txBody>
      </p:sp>
      <p:pic>
        <p:nvPicPr>
          <p:cNvPr id="5" name="Content Placeholder 4" descr="A picture containing device, stool&#10;&#10;Description automatically generated">
            <a:extLst>
              <a:ext uri="{FF2B5EF4-FFF2-40B4-BE49-F238E27FC236}">
                <a16:creationId xmlns:a16="http://schemas.microsoft.com/office/drawing/2014/main" id="{F76CED70-28AB-4B05-B584-546511220418}"/>
              </a:ext>
            </a:extLst>
          </p:cNvPr>
          <p:cNvPicPr>
            <a:picLocks noChangeAspect="1"/>
          </p:cNvPicPr>
          <p:nvPr/>
        </p:nvPicPr>
        <p:blipFill>
          <a:blip r:embed="rId2"/>
          <a:stretch>
            <a:fillRect/>
          </a:stretch>
        </p:blipFill>
        <p:spPr>
          <a:xfrm>
            <a:off x="6098193" y="853757"/>
            <a:ext cx="5176744" cy="5176744"/>
          </a:xfrm>
          <a:prstGeom prst="rect">
            <a:avLst/>
          </a:prstGeom>
        </p:spPr>
      </p:pic>
      <p:sp>
        <p:nvSpPr>
          <p:cNvPr id="6" name="TextBox 5">
            <a:extLst>
              <a:ext uri="{FF2B5EF4-FFF2-40B4-BE49-F238E27FC236}">
                <a16:creationId xmlns:a16="http://schemas.microsoft.com/office/drawing/2014/main" id="{36D087E3-71B5-40D4-940C-297E54C018E4}"/>
              </a:ext>
            </a:extLst>
          </p:cNvPr>
          <p:cNvSpPr txBox="1"/>
          <p:nvPr/>
        </p:nvSpPr>
        <p:spPr>
          <a:xfrm>
            <a:off x="9609221" y="6504710"/>
            <a:ext cx="3015916" cy="369332"/>
          </a:xfrm>
          <a:prstGeom prst="rect">
            <a:avLst/>
          </a:prstGeom>
          <a:noFill/>
        </p:spPr>
        <p:txBody>
          <a:bodyPr wrap="square" rtlCol="0">
            <a:spAutoFit/>
          </a:bodyPr>
          <a:lstStyle/>
          <a:p>
            <a:r>
              <a:rPr lang="en-GB" dirty="0"/>
              <a:t>(Stratford White, 2014)</a:t>
            </a:r>
          </a:p>
        </p:txBody>
      </p:sp>
    </p:spTree>
    <p:extLst>
      <p:ext uri="{BB962C8B-B14F-4D97-AF65-F5344CB8AC3E}">
        <p14:creationId xmlns:p14="http://schemas.microsoft.com/office/powerpoint/2010/main" val="3776431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5BCA-71AD-48EC-8E59-9D0AB5699C40}"/>
              </a:ext>
            </a:extLst>
          </p:cNvPr>
          <p:cNvSpPr>
            <a:spLocks noGrp="1"/>
          </p:cNvSpPr>
          <p:nvPr>
            <p:ph type="title"/>
          </p:nvPr>
        </p:nvSpPr>
        <p:spPr/>
        <p:txBody>
          <a:bodyPr/>
          <a:lstStyle/>
          <a:p>
            <a:r>
              <a:rPr lang="en-GB" dirty="0"/>
              <a:t>Legal frameworks</a:t>
            </a:r>
          </a:p>
        </p:txBody>
      </p:sp>
      <p:sp>
        <p:nvSpPr>
          <p:cNvPr id="3" name="Content Placeholder 2">
            <a:extLst>
              <a:ext uri="{FF2B5EF4-FFF2-40B4-BE49-F238E27FC236}">
                <a16:creationId xmlns:a16="http://schemas.microsoft.com/office/drawing/2014/main" id="{DA8B5B1D-B1B0-4C1A-A71F-F5E6FCA5AB9C}"/>
              </a:ext>
            </a:extLst>
          </p:cNvPr>
          <p:cNvSpPr>
            <a:spLocks noGrp="1"/>
          </p:cNvSpPr>
          <p:nvPr>
            <p:ph idx="1"/>
          </p:nvPr>
        </p:nvSpPr>
        <p:spPr>
          <a:xfrm>
            <a:off x="1251678" y="1632204"/>
            <a:ext cx="10178322" cy="4843411"/>
          </a:xfrm>
        </p:spPr>
        <p:txBody>
          <a:bodyPr>
            <a:normAutofit/>
          </a:bodyPr>
          <a:lstStyle/>
          <a:p>
            <a:r>
              <a:rPr lang="en-GB" dirty="0"/>
              <a:t>It is important to be aware of the Legal Frameworks and Policies. ISVA’s provide support around the Criminal Justice Process, and will provide individuals with support independently, to address their needs and help ensure they are provided with the correct support (Survivors UK). </a:t>
            </a:r>
          </a:p>
          <a:p>
            <a:pPr marL="0" indent="0">
              <a:buNone/>
            </a:pPr>
            <a:endParaRPr lang="en-GB" dirty="0"/>
          </a:p>
          <a:p>
            <a:r>
              <a:rPr lang="en-GB" dirty="0"/>
              <a:t>The Legislation put in place, to aim to protect victims and their families in high risk Domestic and Sexual violence cases, and ensure the correct procedures are put in place within the Law. Some of the legislations that are important to be aware of are:  Violence against Women, Domestic Abuse and Sexual Violence (Wales) Act 2015; Domestic Violence, Crime and Victims Act 2012; The Serious Crime Act 2015; Sexual Offences Act 2003 (Legislation GOV, 2020).</a:t>
            </a:r>
          </a:p>
        </p:txBody>
      </p:sp>
    </p:spTree>
    <p:extLst>
      <p:ext uri="{BB962C8B-B14F-4D97-AF65-F5344CB8AC3E}">
        <p14:creationId xmlns:p14="http://schemas.microsoft.com/office/powerpoint/2010/main" val="2745490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E617-43D4-48BD-838D-37D781F52673}"/>
              </a:ext>
            </a:extLst>
          </p:cNvPr>
          <p:cNvSpPr>
            <a:spLocks noGrp="1"/>
          </p:cNvSpPr>
          <p:nvPr>
            <p:ph type="title"/>
          </p:nvPr>
        </p:nvSpPr>
        <p:spPr/>
        <p:txBody>
          <a:bodyPr/>
          <a:lstStyle/>
          <a:p>
            <a:r>
              <a:rPr lang="en-GB" dirty="0"/>
              <a:t>How has this module/university helped?</a:t>
            </a:r>
          </a:p>
        </p:txBody>
      </p:sp>
      <p:sp>
        <p:nvSpPr>
          <p:cNvPr id="3" name="Content Placeholder 2">
            <a:extLst>
              <a:ext uri="{FF2B5EF4-FFF2-40B4-BE49-F238E27FC236}">
                <a16:creationId xmlns:a16="http://schemas.microsoft.com/office/drawing/2014/main" id="{E779A1B9-C5F8-43DD-A7A0-13CA7B665C41}"/>
              </a:ext>
            </a:extLst>
          </p:cNvPr>
          <p:cNvSpPr>
            <a:spLocks noGrp="1"/>
          </p:cNvSpPr>
          <p:nvPr>
            <p:ph idx="1"/>
          </p:nvPr>
        </p:nvSpPr>
        <p:spPr>
          <a:xfrm>
            <a:off x="1251678" y="1874516"/>
            <a:ext cx="10178322" cy="4983483"/>
          </a:xfrm>
        </p:spPr>
        <p:txBody>
          <a:bodyPr>
            <a:normAutofit fontScale="77500" lnSpcReduction="20000"/>
          </a:bodyPr>
          <a:lstStyle/>
          <a:p>
            <a:r>
              <a:rPr lang="en-GB" sz="2400" dirty="0"/>
              <a:t>Studying in BSc Mental Health in University, has provided me with relevant knowledge, understanding and experience in a wide range of topics, ranging from Communication to Mental Health disorders. </a:t>
            </a:r>
          </a:p>
          <a:p>
            <a:endParaRPr lang="en-GB" sz="2400" dirty="0"/>
          </a:p>
          <a:p>
            <a:r>
              <a:rPr lang="en-GB" sz="2400" dirty="0"/>
              <a:t>It has provided me with the knowledge and understanding, and on how to put it into practice.</a:t>
            </a:r>
          </a:p>
          <a:p>
            <a:endParaRPr lang="en-GB" sz="2400" dirty="0"/>
          </a:p>
          <a:p>
            <a:r>
              <a:rPr lang="en-GB" sz="2400" dirty="0"/>
              <a:t>The Skills for life: Employability and Future Pathways Module has provided me with knowledge and understanding on how to apply for a job role, what skills are required, and how to apply them. </a:t>
            </a:r>
          </a:p>
          <a:p>
            <a:endParaRPr lang="en-GB" sz="2400" dirty="0"/>
          </a:p>
          <a:p>
            <a:r>
              <a:rPr lang="en-GB" sz="2400" dirty="0"/>
              <a:t>University overall has provided me with many skills, such as Communication, Teamworking and Effective listening skills,  organisational skills, time-management, and able to keep on top of workload. </a:t>
            </a:r>
          </a:p>
          <a:p>
            <a:endParaRPr lang="en-GB" sz="2400" dirty="0"/>
          </a:p>
          <a:p>
            <a:r>
              <a:rPr lang="en-GB" sz="2400" dirty="0"/>
              <a:t>University has provided me with the opportunity to gain knowledge and experience through Work Experience.</a:t>
            </a:r>
          </a:p>
          <a:p>
            <a:endParaRPr lang="en-GB" dirty="0"/>
          </a:p>
        </p:txBody>
      </p:sp>
    </p:spTree>
    <p:extLst>
      <p:ext uri="{BB962C8B-B14F-4D97-AF65-F5344CB8AC3E}">
        <p14:creationId xmlns:p14="http://schemas.microsoft.com/office/powerpoint/2010/main" val="408367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253F-17F9-4F56-BFF9-215B3145993C}"/>
              </a:ext>
            </a:extLst>
          </p:cNvPr>
          <p:cNvSpPr>
            <a:spLocks noGrp="1"/>
          </p:cNvSpPr>
          <p:nvPr>
            <p:ph type="title"/>
          </p:nvPr>
        </p:nvSpPr>
        <p:spPr>
          <a:xfrm>
            <a:off x="1251677" y="645105"/>
            <a:ext cx="4357499" cy="1320855"/>
          </a:xfrm>
        </p:spPr>
        <p:txBody>
          <a:bodyPr>
            <a:normAutofit/>
          </a:bodyPr>
          <a:lstStyle/>
          <a:p>
            <a:r>
              <a:rPr lang="en-GB" sz="3100"/>
              <a:t>Employment and transferable skills</a:t>
            </a:r>
          </a:p>
        </p:txBody>
      </p:sp>
      <p:sp>
        <p:nvSpPr>
          <p:cNvPr id="13" name="Content Placeholder 10">
            <a:extLst>
              <a:ext uri="{FF2B5EF4-FFF2-40B4-BE49-F238E27FC236}">
                <a16:creationId xmlns:a16="http://schemas.microsoft.com/office/drawing/2014/main" id="{B9D66642-76C4-48C6-86A1-D4C53310212F}"/>
              </a:ext>
            </a:extLst>
          </p:cNvPr>
          <p:cNvSpPr>
            <a:spLocks noGrp="1"/>
          </p:cNvSpPr>
          <p:nvPr>
            <p:ph idx="1"/>
          </p:nvPr>
        </p:nvSpPr>
        <p:spPr>
          <a:xfrm>
            <a:off x="1251677" y="1771651"/>
            <a:ext cx="5053873" cy="4876800"/>
          </a:xfrm>
        </p:spPr>
        <p:txBody>
          <a:bodyPr>
            <a:normAutofit lnSpcReduction="10000"/>
          </a:bodyPr>
          <a:lstStyle/>
          <a:p>
            <a:r>
              <a:rPr lang="en-US" sz="2800" dirty="0"/>
              <a:t>University has provided me with many transferrable skills..</a:t>
            </a:r>
          </a:p>
          <a:p>
            <a:endParaRPr lang="en-US" sz="2800" dirty="0"/>
          </a:p>
          <a:p>
            <a:endParaRPr lang="en-US" sz="2800" dirty="0"/>
          </a:p>
          <a:p>
            <a:r>
              <a:rPr lang="en-US" sz="2800" dirty="0"/>
              <a:t>It has provided me with effective employability skills, attributes and attitudes towards being successfully employed in the required job role (Yaqoob, 2016).</a:t>
            </a:r>
          </a:p>
        </p:txBody>
      </p:sp>
      <p:pic>
        <p:nvPicPr>
          <p:cNvPr id="5" name="Content Placeholder 4" descr="A picture containing toy, drawing&#10;&#10;Description automatically generated">
            <a:extLst>
              <a:ext uri="{FF2B5EF4-FFF2-40B4-BE49-F238E27FC236}">
                <a16:creationId xmlns:a16="http://schemas.microsoft.com/office/drawing/2014/main" id="{BD7CC4A3-A859-4C61-8840-C6BBDB9E91F8}"/>
              </a:ext>
            </a:extLst>
          </p:cNvPr>
          <p:cNvPicPr>
            <a:picLocks noChangeAspect="1"/>
          </p:cNvPicPr>
          <p:nvPr/>
        </p:nvPicPr>
        <p:blipFill>
          <a:blip r:embed="rId2"/>
          <a:stretch>
            <a:fillRect/>
          </a:stretch>
        </p:blipFill>
        <p:spPr>
          <a:xfrm>
            <a:off x="6875505" y="645105"/>
            <a:ext cx="3622120" cy="2716590"/>
          </a:xfrm>
          <a:prstGeom prst="rect">
            <a:avLst/>
          </a:prstGeom>
        </p:spPr>
      </p:pic>
      <p:pic>
        <p:nvPicPr>
          <p:cNvPr id="7" name="Content Placeholder 6" descr="A picture containing orange, refrigerator, room, shirt&#10;&#10;Description automatically generated">
            <a:extLst>
              <a:ext uri="{FF2B5EF4-FFF2-40B4-BE49-F238E27FC236}">
                <a16:creationId xmlns:a16="http://schemas.microsoft.com/office/drawing/2014/main" id="{E1622FB8-7EEF-440C-82D7-0357CAB8FAD3}"/>
              </a:ext>
            </a:extLst>
          </p:cNvPr>
          <p:cNvPicPr>
            <a:picLocks noChangeAspect="1"/>
          </p:cNvPicPr>
          <p:nvPr/>
        </p:nvPicPr>
        <p:blipFill>
          <a:blip r:embed="rId3"/>
          <a:stretch>
            <a:fillRect/>
          </a:stretch>
        </p:blipFill>
        <p:spPr>
          <a:xfrm>
            <a:off x="6604887" y="3522563"/>
            <a:ext cx="4163356" cy="2716590"/>
          </a:xfrm>
          <a:prstGeom prst="rect">
            <a:avLst/>
          </a:prstGeom>
        </p:spPr>
      </p:pic>
      <p:sp>
        <p:nvSpPr>
          <p:cNvPr id="8" name="TextBox 7">
            <a:extLst>
              <a:ext uri="{FF2B5EF4-FFF2-40B4-BE49-F238E27FC236}">
                <a16:creationId xmlns:a16="http://schemas.microsoft.com/office/drawing/2014/main" id="{1B932328-777C-4028-B022-4DC79C3CECDA}"/>
              </a:ext>
            </a:extLst>
          </p:cNvPr>
          <p:cNvSpPr txBox="1"/>
          <p:nvPr/>
        </p:nvSpPr>
        <p:spPr>
          <a:xfrm>
            <a:off x="9201150" y="6488668"/>
            <a:ext cx="3676650" cy="369332"/>
          </a:xfrm>
          <a:prstGeom prst="rect">
            <a:avLst/>
          </a:prstGeom>
          <a:noFill/>
        </p:spPr>
        <p:txBody>
          <a:bodyPr wrap="square" rtlCol="0">
            <a:spAutoFit/>
          </a:bodyPr>
          <a:lstStyle/>
          <a:p>
            <a:r>
              <a:rPr lang="en-GB" dirty="0"/>
              <a:t>(CHAP, 2019; Yaqoob, 2016)</a:t>
            </a:r>
          </a:p>
        </p:txBody>
      </p:sp>
    </p:spTree>
    <p:extLst>
      <p:ext uri="{BB962C8B-B14F-4D97-AF65-F5344CB8AC3E}">
        <p14:creationId xmlns:p14="http://schemas.microsoft.com/office/powerpoint/2010/main" val="1875071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6F6AA-83D3-44BE-8AF0-CEF48ABB58D7}"/>
              </a:ext>
            </a:extLst>
          </p:cNvPr>
          <p:cNvSpPr>
            <a:spLocks noGrp="1"/>
          </p:cNvSpPr>
          <p:nvPr>
            <p:ph type="title"/>
          </p:nvPr>
        </p:nvSpPr>
        <p:spPr/>
        <p:txBody>
          <a:bodyPr/>
          <a:lstStyle/>
          <a:p>
            <a:r>
              <a:rPr lang="en-GB" dirty="0"/>
              <a:t>Transferable skills</a:t>
            </a:r>
          </a:p>
        </p:txBody>
      </p:sp>
      <p:sp>
        <p:nvSpPr>
          <p:cNvPr id="3" name="Content Placeholder 2">
            <a:extLst>
              <a:ext uri="{FF2B5EF4-FFF2-40B4-BE49-F238E27FC236}">
                <a16:creationId xmlns:a16="http://schemas.microsoft.com/office/drawing/2014/main" id="{2FF33E91-2850-40C4-AC61-8A4A50FA2546}"/>
              </a:ext>
            </a:extLst>
          </p:cNvPr>
          <p:cNvSpPr>
            <a:spLocks noGrp="1"/>
          </p:cNvSpPr>
          <p:nvPr>
            <p:ph idx="1"/>
          </p:nvPr>
        </p:nvSpPr>
        <p:spPr>
          <a:xfrm>
            <a:off x="1251678" y="1389893"/>
            <a:ext cx="10178322" cy="5352101"/>
          </a:xfrm>
        </p:spPr>
        <p:txBody>
          <a:bodyPr>
            <a:normAutofit fontScale="92500" lnSpcReduction="20000"/>
          </a:bodyPr>
          <a:lstStyle/>
          <a:p>
            <a:r>
              <a:rPr lang="en-GB" dirty="0"/>
              <a:t>Teamworking</a:t>
            </a:r>
          </a:p>
          <a:p>
            <a:pPr marL="0" indent="0">
              <a:buNone/>
            </a:pPr>
            <a:r>
              <a:rPr lang="en-GB" dirty="0"/>
              <a:t>Teamwork ensures effective, quality care (Rosen et al., 2018)</a:t>
            </a:r>
          </a:p>
          <a:p>
            <a:r>
              <a:rPr lang="en-GB" dirty="0"/>
              <a:t>Communication </a:t>
            </a:r>
          </a:p>
          <a:p>
            <a:pPr marL="0" indent="0">
              <a:buNone/>
            </a:pPr>
            <a:r>
              <a:rPr lang="en-GB" dirty="0"/>
              <a:t>Having effective communication includes having knowledge, and an understanding of patients, and their personal experiences. Effective communication is vital. (</a:t>
            </a:r>
            <a:r>
              <a:rPr lang="en-GB" dirty="0" err="1"/>
              <a:t>Kourkouta</a:t>
            </a:r>
            <a:r>
              <a:rPr lang="en-GB" dirty="0"/>
              <a:t> &amp; </a:t>
            </a:r>
            <a:r>
              <a:rPr lang="en-GB" dirty="0" err="1"/>
              <a:t>Papathansiou</a:t>
            </a:r>
            <a:r>
              <a:rPr lang="en-GB" dirty="0"/>
              <a:t>, 2014). </a:t>
            </a:r>
          </a:p>
          <a:p>
            <a:r>
              <a:rPr lang="en-GB" dirty="0"/>
              <a:t>Time management &amp; Organisation</a:t>
            </a:r>
          </a:p>
          <a:p>
            <a:pPr marL="0" indent="0">
              <a:buNone/>
            </a:pPr>
            <a:r>
              <a:rPr lang="en-GB" dirty="0"/>
              <a:t>Effective time management and organisation is important, to prioritise workload, and maintain focus on goals and achievements (Porta et al., 2013)</a:t>
            </a:r>
          </a:p>
          <a:p>
            <a:r>
              <a:rPr lang="en-GB" dirty="0"/>
              <a:t>Motivation </a:t>
            </a:r>
          </a:p>
          <a:p>
            <a:pPr marL="0" indent="0">
              <a:buNone/>
            </a:pPr>
            <a:r>
              <a:rPr lang="en-GB" dirty="0"/>
              <a:t>Self motivation is important to apply, in order for a goal to be completed within the workplace (</a:t>
            </a:r>
            <a:r>
              <a:rPr lang="en-GB" dirty="0" err="1"/>
              <a:t>Papathanasiou</a:t>
            </a:r>
            <a:r>
              <a:rPr lang="en-GB" dirty="0"/>
              <a:t> et al., 2014).  According to the World Health Organisation, it is important to stay self-motivated within the mental health sector, as it is based on competencies and motivation, in order to provide effective care to those who have a psychological disorder (WHO, 2005). </a:t>
            </a:r>
          </a:p>
          <a:p>
            <a:r>
              <a:rPr lang="en-GB" dirty="0"/>
              <a:t> Critical Thinking </a:t>
            </a:r>
          </a:p>
          <a:p>
            <a:pPr marL="0" indent="0">
              <a:buNone/>
            </a:pPr>
            <a:r>
              <a:rPr lang="en-GB" dirty="0"/>
              <a:t>Utilising critical thinking is significant, and essential for safe, effective working practice (</a:t>
            </a:r>
            <a:r>
              <a:rPr lang="en-GB" dirty="0" err="1"/>
              <a:t>Papathanasiou</a:t>
            </a:r>
            <a:r>
              <a:rPr lang="en-GB" dirty="0"/>
              <a:t> et al., 2014).</a:t>
            </a:r>
          </a:p>
        </p:txBody>
      </p:sp>
    </p:spTree>
    <p:extLst>
      <p:ext uri="{BB962C8B-B14F-4D97-AF65-F5344CB8AC3E}">
        <p14:creationId xmlns:p14="http://schemas.microsoft.com/office/powerpoint/2010/main" val="331001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7A33-CC33-425A-AA2A-846E4A56B03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7D8C917-3E8C-4CC9-A183-12EB8E7CD1E8}"/>
              </a:ext>
            </a:extLst>
          </p:cNvPr>
          <p:cNvSpPr>
            <a:spLocks noGrp="1"/>
          </p:cNvSpPr>
          <p:nvPr>
            <p:ph idx="1"/>
          </p:nvPr>
        </p:nvSpPr>
        <p:spPr>
          <a:xfrm>
            <a:off x="1251678" y="1437661"/>
            <a:ext cx="10178322" cy="4886939"/>
          </a:xfrm>
        </p:spPr>
        <p:txBody>
          <a:bodyPr>
            <a:normAutofit/>
          </a:bodyPr>
          <a:lstStyle/>
          <a:p>
            <a:pPr marL="0" indent="0">
              <a:buNone/>
            </a:pPr>
            <a:r>
              <a:rPr lang="en-GB" sz="3200" dirty="0"/>
              <a:t>To conclude, although there are area of improvements, and I am willing to learn and further my knowledge, I believe I have the correct and applicable knowledge and understanding to become an Independent Sexual Violence Advisor. </a:t>
            </a:r>
          </a:p>
          <a:p>
            <a:pPr marL="0" indent="0">
              <a:buNone/>
            </a:pPr>
            <a:endParaRPr lang="en-GB" sz="3200" dirty="0"/>
          </a:p>
          <a:p>
            <a:pPr marL="0" indent="0">
              <a:buNone/>
            </a:pPr>
            <a:r>
              <a:rPr lang="en-GB" sz="3200" dirty="0"/>
              <a:t>I believe I have the significant skills and personal attributes which are needed, and suits the job role. </a:t>
            </a:r>
          </a:p>
        </p:txBody>
      </p:sp>
    </p:spTree>
    <p:extLst>
      <p:ext uri="{BB962C8B-B14F-4D97-AF65-F5344CB8AC3E}">
        <p14:creationId xmlns:p14="http://schemas.microsoft.com/office/powerpoint/2010/main" val="1552604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67FCF-06CA-40E6-9442-F81288B107A8}"/>
              </a:ext>
            </a:extLst>
          </p:cNvPr>
          <p:cNvSpPr>
            <a:spLocks noGrp="1"/>
          </p:cNvSpPr>
          <p:nvPr>
            <p:ph type="title"/>
          </p:nvPr>
        </p:nvSpPr>
        <p:spPr>
          <a:xfrm>
            <a:off x="679293" y="0"/>
            <a:ext cx="10178322" cy="1492132"/>
          </a:xfrm>
        </p:spPr>
        <p:txBody>
          <a:bodyPr>
            <a:normAutofit/>
          </a:bodyPr>
          <a:lstStyle/>
          <a:p>
            <a:r>
              <a:rPr lang="en-GB" sz="1400" dirty="0"/>
              <a:t>REFERENCES </a:t>
            </a:r>
          </a:p>
        </p:txBody>
      </p:sp>
      <p:sp>
        <p:nvSpPr>
          <p:cNvPr id="3" name="Content Placeholder 2">
            <a:extLst>
              <a:ext uri="{FF2B5EF4-FFF2-40B4-BE49-F238E27FC236}">
                <a16:creationId xmlns:a16="http://schemas.microsoft.com/office/drawing/2014/main" id="{B08E942A-D0CF-4FD3-9CE5-1E9AC86E6CC8}"/>
              </a:ext>
            </a:extLst>
          </p:cNvPr>
          <p:cNvSpPr>
            <a:spLocks noGrp="1"/>
          </p:cNvSpPr>
          <p:nvPr>
            <p:ph idx="1"/>
          </p:nvPr>
        </p:nvSpPr>
        <p:spPr>
          <a:xfrm>
            <a:off x="1006839" y="187208"/>
            <a:ext cx="10178322" cy="6265220"/>
          </a:xfrm>
        </p:spPr>
        <p:txBody>
          <a:bodyPr>
            <a:normAutofit fontScale="25000" lnSpcReduction="20000"/>
          </a:bodyPr>
          <a:lstStyle/>
          <a:p>
            <a:pPr marL="0" indent="0">
              <a:buNone/>
            </a:pPr>
            <a:r>
              <a:rPr lang="en-GB" sz="3200" dirty="0"/>
              <a:t>AXIS Counselling. (2019).  Independent Sexual Violence Advisor Job Description. </a:t>
            </a:r>
            <a:r>
              <a:rPr lang="en-GB" sz="3200" dirty="0">
                <a:hlinkClick r:id="rId2"/>
              </a:rPr>
              <a:t>http://axiscounselling.org.uk/adverts/ISVA%20Job%20Description.pdf</a:t>
            </a:r>
            <a:endParaRPr lang="en-GB" sz="3200" dirty="0"/>
          </a:p>
          <a:p>
            <a:pPr marL="0" indent="0">
              <a:buNone/>
            </a:pPr>
            <a:endParaRPr lang="en-GB" sz="3200" dirty="0"/>
          </a:p>
          <a:p>
            <a:pPr marL="0" indent="0">
              <a:buNone/>
            </a:pPr>
            <a:r>
              <a:rPr lang="en-GB" sz="3200" dirty="0" err="1"/>
              <a:t>Babiker</a:t>
            </a:r>
            <a:r>
              <a:rPr lang="en-GB" sz="3200" dirty="0"/>
              <a:t>, A., Husseini, M.E., </a:t>
            </a:r>
            <a:r>
              <a:rPr lang="en-GB" sz="3200" dirty="0" err="1"/>
              <a:t>Nemri</a:t>
            </a:r>
            <a:r>
              <a:rPr lang="en-GB" sz="3200" dirty="0"/>
              <a:t>, A.A., </a:t>
            </a:r>
            <a:r>
              <a:rPr lang="en-GB" sz="3200" dirty="0" err="1"/>
              <a:t>Frayh</a:t>
            </a:r>
            <a:r>
              <a:rPr lang="en-GB" sz="3200" dirty="0"/>
              <a:t>, A.A., </a:t>
            </a:r>
            <a:r>
              <a:rPr lang="en-GB" sz="3200" dirty="0" err="1"/>
              <a:t>Juryyan</a:t>
            </a:r>
            <a:r>
              <a:rPr lang="en-GB" sz="3200" dirty="0"/>
              <a:t>, N.A., </a:t>
            </a:r>
            <a:r>
              <a:rPr lang="en-GB" sz="3200" dirty="0" err="1"/>
              <a:t>Faki</a:t>
            </a:r>
            <a:r>
              <a:rPr lang="en-GB" sz="3200" dirty="0"/>
              <a:t>, M.O., </a:t>
            </a:r>
            <a:r>
              <a:rPr lang="en-GB" sz="3200" dirty="0" err="1"/>
              <a:t>Assiri</a:t>
            </a:r>
            <a:r>
              <a:rPr lang="en-GB" sz="3200" dirty="0"/>
              <a:t>, A., </a:t>
            </a:r>
            <a:r>
              <a:rPr lang="en-GB" sz="3200" dirty="0" err="1"/>
              <a:t>Saadi</a:t>
            </a:r>
            <a:r>
              <a:rPr lang="en-GB" sz="3200" dirty="0"/>
              <a:t>, M.A., Shaikh, F. &amp; Zamil, F.A. (2014). Health care professional development: Working as a team to improve patient care. </a:t>
            </a:r>
            <a:r>
              <a:rPr lang="en-GB" sz="3200" i="1" dirty="0"/>
              <a:t>Sudanese Journal of Paediatrics</a:t>
            </a:r>
            <a:r>
              <a:rPr lang="en-GB" sz="3200" dirty="0"/>
              <a:t>. 14(2): 9-17</a:t>
            </a:r>
          </a:p>
          <a:p>
            <a:pPr marL="0" indent="0">
              <a:buNone/>
            </a:pPr>
            <a:endParaRPr lang="en-GB" sz="3200" dirty="0"/>
          </a:p>
          <a:p>
            <a:pPr marL="0" indent="0">
              <a:buNone/>
            </a:pPr>
            <a:r>
              <a:rPr lang="en-GB" sz="3200" dirty="0"/>
              <a:t>CHAP. (2019). Education. </a:t>
            </a:r>
            <a:r>
              <a:rPr lang="en-GB" sz="3200" dirty="0">
                <a:hlinkClick r:id="rId3"/>
              </a:rPr>
              <a:t>https://education.chaplinq.org/</a:t>
            </a:r>
            <a:endParaRPr lang="en-GB" sz="3200" dirty="0"/>
          </a:p>
          <a:p>
            <a:pPr marL="0" indent="0">
              <a:buNone/>
            </a:pPr>
            <a:endParaRPr lang="en-GB" sz="3200" dirty="0"/>
          </a:p>
          <a:p>
            <a:pPr marL="0" indent="0">
              <a:buNone/>
            </a:pPr>
            <a:r>
              <a:rPr lang="en-GB" sz="3200" dirty="0"/>
              <a:t>GOV. (2017).  The role of the Independent Sexual Violence Adviser (ISVA). </a:t>
            </a:r>
            <a:r>
              <a:rPr lang="en-GB" sz="3200" dirty="0">
                <a:hlinkClick r:id="rId4"/>
              </a:rPr>
              <a:t>https://www.gov.uk/government/publications/the-role-of-the-independent-sexual-violence-adviser-isva</a:t>
            </a:r>
            <a:endParaRPr lang="en-GB" sz="3200" dirty="0"/>
          </a:p>
          <a:p>
            <a:pPr marL="0" indent="0">
              <a:buNone/>
            </a:pPr>
            <a:endParaRPr lang="en-GB" sz="3200" dirty="0"/>
          </a:p>
          <a:p>
            <a:pPr marL="0" indent="0">
              <a:buNone/>
            </a:pPr>
            <a:r>
              <a:rPr lang="en-GB" sz="3200" dirty="0" err="1"/>
              <a:t>Kourkouta</a:t>
            </a:r>
            <a:r>
              <a:rPr lang="en-GB" sz="3200" dirty="0"/>
              <a:t>, L. &amp; </a:t>
            </a:r>
            <a:r>
              <a:rPr lang="en-GB" sz="3200" dirty="0" err="1"/>
              <a:t>Papathanasiou</a:t>
            </a:r>
            <a:r>
              <a:rPr lang="en-GB" sz="3200" dirty="0"/>
              <a:t>, I.V. (2014). Communication in Nursing Practice. </a:t>
            </a:r>
            <a:r>
              <a:rPr lang="en-GB" sz="3200" i="1" dirty="0"/>
              <a:t>Journal of the Academy of Medical Sciences of Bosna and Herzegovina</a:t>
            </a:r>
            <a:r>
              <a:rPr lang="en-GB" sz="3200" dirty="0"/>
              <a:t>. 26(1): 65-67</a:t>
            </a:r>
          </a:p>
          <a:p>
            <a:pPr marL="0" indent="0">
              <a:buNone/>
            </a:pPr>
            <a:endParaRPr lang="en-GB" sz="3200" dirty="0"/>
          </a:p>
          <a:p>
            <a:pPr marL="0" indent="0">
              <a:buNone/>
            </a:pPr>
            <a:r>
              <a:rPr lang="en-GB" sz="3200" dirty="0"/>
              <a:t>Legislation GOV. (2020). </a:t>
            </a:r>
            <a:r>
              <a:rPr lang="en-GB" sz="3200" dirty="0">
                <a:hlinkClick r:id="rId5"/>
              </a:rPr>
              <a:t>http://www.legislation.gov.uk/anaw/2015/3/contents</a:t>
            </a:r>
            <a:endParaRPr lang="en-GB" sz="3200" dirty="0"/>
          </a:p>
          <a:p>
            <a:pPr marL="0" indent="0">
              <a:buNone/>
            </a:pPr>
            <a:endParaRPr lang="en-GB" sz="3200" dirty="0"/>
          </a:p>
          <a:p>
            <a:pPr marL="0" indent="0">
              <a:buNone/>
            </a:pPr>
            <a:r>
              <a:rPr lang="en-GB" sz="3200" dirty="0"/>
              <a:t>Mehta, P. (2015). Why People Skills are Important in an Organisation? </a:t>
            </a:r>
            <a:r>
              <a:rPr lang="en-GB" sz="3200" dirty="0">
                <a:hlinkClick r:id="rId6"/>
              </a:rPr>
              <a:t>https://www.linkedin.com/pulse/why-people-skills-important-organization-pallavi-kapoor</a:t>
            </a:r>
            <a:endParaRPr lang="en-GB" sz="3200" dirty="0"/>
          </a:p>
          <a:p>
            <a:pPr marL="0" indent="0">
              <a:buNone/>
            </a:pPr>
            <a:endParaRPr lang="en-GB" sz="3200" dirty="0"/>
          </a:p>
          <a:p>
            <a:pPr marL="0" indent="0">
              <a:buNone/>
            </a:pPr>
            <a:r>
              <a:rPr lang="en-GB" sz="3200" dirty="0" err="1"/>
              <a:t>Papathanasiou</a:t>
            </a:r>
            <a:r>
              <a:rPr lang="en-GB" sz="3200" dirty="0"/>
              <a:t>, I.V., </a:t>
            </a:r>
            <a:r>
              <a:rPr lang="en-GB" sz="3200" dirty="0" err="1"/>
              <a:t>Kleisiaris</a:t>
            </a:r>
            <a:r>
              <a:rPr lang="en-GB" sz="3200" dirty="0"/>
              <a:t>, C.F., </a:t>
            </a:r>
            <a:r>
              <a:rPr lang="en-GB" sz="3200" dirty="0" err="1"/>
              <a:t>Fradelos</a:t>
            </a:r>
            <a:r>
              <a:rPr lang="en-GB" sz="3200" dirty="0"/>
              <a:t>, E.C., </a:t>
            </a:r>
            <a:r>
              <a:rPr lang="en-GB" sz="3200" dirty="0" err="1"/>
              <a:t>Kakou</a:t>
            </a:r>
            <a:r>
              <a:rPr lang="en-GB" sz="3200" dirty="0"/>
              <a:t>, K. &amp; </a:t>
            </a:r>
            <a:r>
              <a:rPr lang="en-GB" sz="3200" dirty="0" err="1"/>
              <a:t>Kourkouta</a:t>
            </a:r>
            <a:r>
              <a:rPr lang="en-GB" sz="3200" dirty="0"/>
              <a:t>, L. (2014). Critical Thinking: The Development of an Essential Skill for Nursing Students. Journal of Academy of Medical Sciences of Bosnia and Herzegovina. 22(4): 283-286</a:t>
            </a:r>
          </a:p>
          <a:p>
            <a:pPr marL="0" indent="0">
              <a:buNone/>
            </a:pPr>
            <a:endParaRPr lang="en-GB" sz="3200" dirty="0"/>
          </a:p>
          <a:p>
            <a:pPr marL="0" indent="0">
              <a:buNone/>
            </a:pPr>
            <a:r>
              <a:rPr lang="en-GB" sz="3200" dirty="0" err="1"/>
              <a:t>Papathanasiou</a:t>
            </a:r>
            <a:r>
              <a:rPr lang="en-GB" sz="3200" dirty="0"/>
              <a:t>, I.V., </a:t>
            </a:r>
            <a:r>
              <a:rPr lang="en-GB" sz="3200" dirty="0" err="1"/>
              <a:t>Fradelos</a:t>
            </a:r>
            <a:r>
              <a:rPr lang="en-GB" sz="3200" dirty="0"/>
              <a:t>, E.C., </a:t>
            </a:r>
            <a:r>
              <a:rPr lang="en-GB" sz="3200" dirty="0" err="1"/>
              <a:t>Kleisiaris</a:t>
            </a:r>
            <a:r>
              <a:rPr lang="en-GB" sz="3200" dirty="0"/>
              <a:t>, C.F., </a:t>
            </a:r>
            <a:r>
              <a:rPr lang="en-GB" sz="3200" dirty="0" err="1"/>
              <a:t>Tsaras</a:t>
            </a:r>
            <a:r>
              <a:rPr lang="en-GB" sz="3200" dirty="0"/>
              <a:t>, K., </a:t>
            </a:r>
            <a:r>
              <a:rPr lang="en-GB" sz="3200" dirty="0" err="1"/>
              <a:t>Kalota</a:t>
            </a:r>
            <a:r>
              <a:rPr lang="en-GB" sz="3200" dirty="0"/>
              <a:t>, M.A. &amp; </a:t>
            </a:r>
            <a:r>
              <a:rPr lang="en-GB" sz="3200" dirty="0" err="1"/>
              <a:t>Kourkouta</a:t>
            </a:r>
            <a:r>
              <a:rPr lang="en-GB" sz="3200" dirty="0"/>
              <a:t>, L. (2014). Motivation, Leadership, Empowerment and Confidence: Their Relation with Nurses’ Burnout. Mater </a:t>
            </a:r>
            <a:r>
              <a:rPr lang="en-GB" sz="3200" dirty="0" err="1"/>
              <a:t>Sociomed</a:t>
            </a:r>
            <a:r>
              <a:rPr lang="en-GB" sz="3200" dirty="0"/>
              <a:t>. 26(6): 405-410</a:t>
            </a:r>
          </a:p>
          <a:p>
            <a:pPr marL="0" indent="0">
              <a:buNone/>
            </a:pPr>
            <a:endParaRPr lang="en-GB" sz="3200" dirty="0"/>
          </a:p>
          <a:p>
            <a:pPr marL="0" indent="0">
              <a:buNone/>
            </a:pPr>
            <a:r>
              <a:rPr lang="en-GB" sz="3200" dirty="0"/>
              <a:t>Rosen, M.A., </a:t>
            </a:r>
            <a:r>
              <a:rPr lang="en-GB" sz="3200" dirty="0" err="1"/>
              <a:t>DiazGranados</a:t>
            </a:r>
            <a:r>
              <a:rPr lang="en-GB" sz="3200" dirty="0"/>
              <a:t>, D., Dietz, A.S., Benishek, L.E., Thompson, D., Pronovost, P.J. &amp; Weaver, S.J. (2018). Teamwork in Healthcare: Key Discoveries Enabling Safer, High-Quality Care. </a:t>
            </a:r>
            <a:r>
              <a:rPr lang="en-GB" sz="3200" i="1" dirty="0"/>
              <a:t>Am Psychol</a:t>
            </a:r>
            <a:r>
              <a:rPr lang="en-GB" sz="3200" dirty="0"/>
              <a:t>. 73(4):433-450</a:t>
            </a:r>
          </a:p>
          <a:p>
            <a:pPr marL="0" indent="0">
              <a:buNone/>
            </a:pPr>
            <a:endParaRPr lang="en-GB" sz="3200" dirty="0"/>
          </a:p>
          <a:p>
            <a:pPr marL="0" indent="0">
              <a:buNone/>
            </a:pPr>
            <a:r>
              <a:rPr lang="en-GB" sz="3200" dirty="0"/>
              <a:t>Porta, C.R., Anderson, M.R. &amp; Steele, S.R. (2013). Effective Time Management: Surgery, Research, Service, Travel, Fitness, and Family. </a:t>
            </a:r>
            <a:r>
              <a:rPr lang="en-GB" sz="3200" i="1" dirty="0"/>
              <a:t>Clin Colon Rectal Surg</a:t>
            </a:r>
            <a:r>
              <a:rPr lang="en-GB" sz="3200" dirty="0"/>
              <a:t>. 26(4): 239-243</a:t>
            </a:r>
          </a:p>
          <a:p>
            <a:pPr marL="0" indent="0">
              <a:buNone/>
            </a:pPr>
            <a:endParaRPr lang="en-GB" sz="3200" dirty="0"/>
          </a:p>
          <a:p>
            <a:pPr marL="0" indent="0">
              <a:buNone/>
            </a:pPr>
            <a:r>
              <a:rPr lang="en-GB" sz="3200" dirty="0"/>
              <a:t>Stratford White. (2014). Attributes. </a:t>
            </a:r>
            <a:r>
              <a:rPr lang="en-GB" sz="3200" i="1" dirty="0"/>
              <a:t>Word Press</a:t>
            </a:r>
            <a:r>
              <a:rPr lang="en-GB" sz="3200" dirty="0"/>
              <a:t>. </a:t>
            </a:r>
            <a:r>
              <a:rPr lang="en-GB" sz="3200" dirty="0">
                <a:hlinkClick r:id="rId7"/>
              </a:rPr>
              <a:t>https://stratfordwhite.wordpress.com/2014/05/22/attributes-2/</a:t>
            </a:r>
            <a:endParaRPr lang="en-GB" sz="3200" dirty="0"/>
          </a:p>
          <a:p>
            <a:pPr marL="0" indent="0">
              <a:buNone/>
            </a:pPr>
            <a:endParaRPr lang="en-GB" sz="3200" dirty="0"/>
          </a:p>
          <a:p>
            <a:pPr marL="0" indent="0">
              <a:buNone/>
            </a:pPr>
            <a:r>
              <a:rPr lang="en-GB" sz="3200" dirty="0"/>
              <a:t>SURVIVORS UK. (N.D.). Independent Sexual Violence Adviser (ISVA) Services. </a:t>
            </a:r>
            <a:r>
              <a:rPr lang="en-GB" sz="3200" dirty="0">
                <a:hlinkClick r:id="rId8"/>
              </a:rPr>
              <a:t>https://www.survivorsuk.org/ways-we-can-help/isva/</a:t>
            </a:r>
            <a:endParaRPr lang="en-GB" sz="3200" dirty="0"/>
          </a:p>
          <a:p>
            <a:pPr marL="0" indent="0">
              <a:buNone/>
            </a:pPr>
            <a:endParaRPr lang="en-GB" sz="3200" dirty="0"/>
          </a:p>
          <a:p>
            <a:pPr marL="0" indent="0">
              <a:buNone/>
            </a:pPr>
            <a:r>
              <a:rPr lang="en-GB" sz="3200" dirty="0"/>
              <a:t>UCAS. (2017). Is work experience important? </a:t>
            </a:r>
            <a:r>
              <a:rPr lang="en-GB" sz="3200" dirty="0">
                <a:hlinkClick r:id="rId9"/>
              </a:rPr>
              <a:t>https://www.ucas.com/connect/blogs/work-experience-important</a:t>
            </a:r>
            <a:endParaRPr lang="en-GB" sz="3200" dirty="0"/>
          </a:p>
          <a:p>
            <a:pPr marL="0" indent="0">
              <a:buNone/>
            </a:pPr>
            <a:endParaRPr lang="en-GB" sz="3200" dirty="0"/>
          </a:p>
          <a:p>
            <a:pPr marL="0" indent="0">
              <a:buNone/>
            </a:pPr>
            <a:r>
              <a:rPr lang="en-GB" sz="3200" dirty="0"/>
              <a:t>WHO (2005). Human Resources and Training in Mental Health, (Mental Health Policy and Service Guidance Package); (</a:t>
            </a:r>
            <a:r>
              <a:rPr lang="en-GB" sz="3200" dirty="0" err="1"/>
              <a:t>ch.</a:t>
            </a:r>
            <a:r>
              <a:rPr lang="en-GB" sz="3200" dirty="0"/>
              <a:t> 4). </a:t>
            </a:r>
          </a:p>
          <a:p>
            <a:pPr marL="0" indent="0">
              <a:buNone/>
            </a:pPr>
            <a:endParaRPr lang="en-GB" sz="3200" dirty="0"/>
          </a:p>
          <a:p>
            <a:pPr marL="0" indent="0">
              <a:buNone/>
            </a:pPr>
            <a:r>
              <a:rPr lang="en-GB" sz="3200" dirty="0"/>
              <a:t>Yaqoob, N. (2016). Employment vs Employability. </a:t>
            </a:r>
            <a:r>
              <a:rPr lang="en-GB" sz="3200" dirty="0">
                <a:hlinkClick r:id="rId10"/>
              </a:rPr>
              <a:t>https://fromtheresearchdesk.wordpress.com/2016/07/10/employment-vs-employability/</a:t>
            </a:r>
            <a:endParaRPr lang="en-GB" sz="3200" dirty="0"/>
          </a:p>
          <a:p>
            <a:pPr marL="0" indent="0">
              <a:buNone/>
            </a:pPr>
            <a:endParaRPr lang="en-GB" sz="3400" dirty="0"/>
          </a:p>
          <a:p>
            <a:pPr marL="0" indent="0">
              <a:buNone/>
            </a:pPr>
            <a:endParaRPr lang="en-GB" sz="3400" dirty="0"/>
          </a:p>
          <a:p>
            <a:pPr marL="0" indent="0">
              <a:buNone/>
            </a:pPr>
            <a:endParaRPr lang="en-GB" sz="3400" dirty="0"/>
          </a:p>
          <a:p>
            <a:pPr marL="0" indent="0">
              <a:buNone/>
            </a:pPr>
            <a:endParaRPr lang="en-GB" dirty="0"/>
          </a:p>
        </p:txBody>
      </p:sp>
    </p:spTree>
    <p:extLst>
      <p:ext uri="{BB962C8B-B14F-4D97-AF65-F5344CB8AC3E}">
        <p14:creationId xmlns:p14="http://schemas.microsoft.com/office/powerpoint/2010/main" val="3347114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0D2E2-98CB-4FD3-A0E0-E61A6ED05D50}"/>
              </a:ext>
            </a:extLst>
          </p:cNvPr>
          <p:cNvSpPr>
            <a:spLocks noGrp="1"/>
          </p:cNvSpPr>
          <p:nvPr>
            <p:ph type="ctrTitle"/>
          </p:nvPr>
        </p:nvSpPr>
        <p:spPr/>
        <p:txBody>
          <a:bodyPr/>
          <a:lstStyle/>
          <a:p>
            <a:r>
              <a:rPr lang="en-GB" dirty="0"/>
              <a:t>Questions?</a:t>
            </a:r>
          </a:p>
        </p:txBody>
      </p:sp>
      <p:sp>
        <p:nvSpPr>
          <p:cNvPr id="3" name="Subtitle 2">
            <a:extLst>
              <a:ext uri="{FF2B5EF4-FFF2-40B4-BE49-F238E27FC236}">
                <a16:creationId xmlns:a16="http://schemas.microsoft.com/office/drawing/2014/main" id="{2601EBCB-326E-4C21-8279-85715CC80887}"/>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1084934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CD0B2-A5CE-40F6-81C1-763803ABD4AF}"/>
              </a:ext>
            </a:extLst>
          </p:cNvPr>
          <p:cNvSpPr>
            <a:spLocks noGrp="1"/>
          </p:cNvSpPr>
          <p:nvPr>
            <p:ph type="title"/>
          </p:nvPr>
        </p:nvSpPr>
        <p:spPr/>
        <p:txBody>
          <a:bodyPr>
            <a:noAutofit/>
          </a:bodyPr>
          <a:lstStyle/>
          <a:p>
            <a:r>
              <a:rPr lang="en-GB" sz="3200" dirty="0"/>
              <a:t>Q1) if you were to be successful In this future job opportunity/venture, how do you see yourself developing the role? What specific attributes do you feel would be most use to you?</a:t>
            </a:r>
            <a:endParaRPr lang="en-GB" sz="2800" dirty="0"/>
          </a:p>
        </p:txBody>
      </p:sp>
      <p:sp>
        <p:nvSpPr>
          <p:cNvPr id="3" name="Content Placeholder 2">
            <a:extLst>
              <a:ext uri="{FF2B5EF4-FFF2-40B4-BE49-F238E27FC236}">
                <a16:creationId xmlns:a16="http://schemas.microsoft.com/office/drawing/2014/main" id="{7DE2DF05-AB59-42A8-A9C0-DD17C4CE20C8}"/>
              </a:ext>
            </a:extLst>
          </p:cNvPr>
          <p:cNvSpPr>
            <a:spLocks noGrp="1"/>
          </p:cNvSpPr>
          <p:nvPr>
            <p:ph idx="1"/>
          </p:nvPr>
        </p:nvSpPr>
        <p:spPr>
          <a:xfrm>
            <a:off x="1251678" y="2514601"/>
            <a:ext cx="10178322" cy="3593591"/>
          </a:xfrm>
        </p:spPr>
        <p:txBody>
          <a:bodyPr>
            <a:normAutofit lnSpcReduction="10000"/>
          </a:bodyPr>
          <a:lstStyle/>
          <a:p>
            <a:r>
              <a:rPr lang="en-GB" sz="2800" dirty="0"/>
              <a:t>To ensure skills and personal attributes required are implemented</a:t>
            </a:r>
          </a:p>
          <a:p>
            <a:r>
              <a:rPr lang="en-GB" sz="2800" dirty="0"/>
              <a:t>To ensure I maintain problem-solving skills, and being able to work on my own initiative, as well as within a team, to provide effective care</a:t>
            </a:r>
          </a:p>
          <a:p>
            <a:r>
              <a:rPr lang="en-GB" sz="2800" dirty="0"/>
              <a:t>Ensuring I have constantly willing to learn new things, to develop skills </a:t>
            </a:r>
          </a:p>
          <a:p>
            <a:r>
              <a:rPr lang="en-GB" sz="2800" dirty="0"/>
              <a:t>Manage workload and caseload </a:t>
            </a:r>
          </a:p>
        </p:txBody>
      </p:sp>
    </p:spTree>
    <p:extLst>
      <p:ext uri="{BB962C8B-B14F-4D97-AF65-F5344CB8AC3E}">
        <p14:creationId xmlns:p14="http://schemas.microsoft.com/office/powerpoint/2010/main" val="2695024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24F3-CCE2-4844-9433-58344402C35F}"/>
              </a:ext>
            </a:extLst>
          </p:cNvPr>
          <p:cNvSpPr>
            <a:spLocks noGrp="1"/>
          </p:cNvSpPr>
          <p:nvPr>
            <p:ph type="title"/>
          </p:nvPr>
        </p:nvSpPr>
        <p:spPr/>
        <p:txBody>
          <a:bodyPr>
            <a:noAutofit/>
          </a:bodyPr>
          <a:lstStyle/>
          <a:p>
            <a:r>
              <a:rPr lang="en-GB" sz="3600" dirty="0"/>
              <a:t>Q2) what are the most important changes happening in your field and how do you see these informing your future development needs/career plans?</a:t>
            </a:r>
            <a:endParaRPr lang="en-GB" sz="3200" dirty="0"/>
          </a:p>
        </p:txBody>
      </p:sp>
      <p:sp>
        <p:nvSpPr>
          <p:cNvPr id="3" name="Content Placeholder 2">
            <a:extLst>
              <a:ext uri="{FF2B5EF4-FFF2-40B4-BE49-F238E27FC236}">
                <a16:creationId xmlns:a16="http://schemas.microsoft.com/office/drawing/2014/main" id="{D70A159D-CEEF-4CCF-82DE-AE82D2E087AF}"/>
              </a:ext>
            </a:extLst>
          </p:cNvPr>
          <p:cNvSpPr>
            <a:spLocks noGrp="1"/>
          </p:cNvSpPr>
          <p:nvPr>
            <p:ph idx="1"/>
          </p:nvPr>
        </p:nvSpPr>
        <p:spPr>
          <a:xfrm>
            <a:off x="1251678" y="2533651"/>
            <a:ext cx="10178322" cy="3593591"/>
          </a:xfrm>
        </p:spPr>
        <p:txBody>
          <a:bodyPr>
            <a:normAutofit/>
          </a:bodyPr>
          <a:lstStyle/>
          <a:p>
            <a:r>
              <a:rPr lang="en-GB" sz="3200" dirty="0"/>
              <a:t>Important to keep on top of new information</a:t>
            </a:r>
          </a:p>
          <a:p>
            <a:r>
              <a:rPr lang="en-GB" sz="3200" dirty="0"/>
              <a:t>Ensuring to stay knowledgeable on policies, legislation and being aware of different techniques</a:t>
            </a:r>
          </a:p>
          <a:p>
            <a:r>
              <a:rPr lang="en-GB" sz="3200" dirty="0"/>
              <a:t>Being willing to learn new things</a:t>
            </a:r>
          </a:p>
          <a:p>
            <a:r>
              <a:rPr lang="en-GB" sz="3200" dirty="0"/>
              <a:t>To ensure quality care is provided</a:t>
            </a:r>
          </a:p>
        </p:txBody>
      </p:sp>
    </p:spTree>
    <p:extLst>
      <p:ext uri="{BB962C8B-B14F-4D97-AF65-F5344CB8AC3E}">
        <p14:creationId xmlns:p14="http://schemas.microsoft.com/office/powerpoint/2010/main" val="257019479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0</TotalTime>
  <Words>1617</Words>
  <Application>Microsoft Office PowerPoint</Application>
  <PresentationFormat>Widescreen</PresentationFormat>
  <Paragraphs>131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Gill Sans MT</vt:lpstr>
      <vt:lpstr>Impact</vt:lpstr>
      <vt:lpstr>Badge</vt:lpstr>
      <vt:lpstr>Why you should hire me as an Independent sexual violence adviser (isva)</vt:lpstr>
      <vt:lpstr>Job description</vt:lpstr>
      <vt:lpstr>Core principles of an isva..</vt:lpstr>
      <vt:lpstr>Objectives..</vt:lpstr>
      <vt:lpstr>SKILLS AND ABILITIES</vt:lpstr>
      <vt:lpstr>Skills I have..</vt:lpstr>
      <vt:lpstr>Work experience</vt:lpstr>
      <vt:lpstr>PERSONAL ATTRIBUTES</vt:lpstr>
      <vt:lpstr>Personal attributes</vt:lpstr>
      <vt:lpstr>Legal frameworks</vt:lpstr>
      <vt:lpstr>How has this module/university helped?</vt:lpstr>
      <vt:lpstr>Employment and transferable skills</vt:lpstr>
      <vt:lpstr>Transferable skills</vt:lpstr>
      <vt:lpstr>Conclusion</vt:lpstr>
      <vt:lpstr>REFERENCES </vt:lpstr>
      <vt:lpstr>Questions?</vt:lpstr>
      <vt:lpstr>Q1) if you were to be successful In this future job opportunity/venture, how do you see yourself developing the role? What specific attributes do you feel would be most use to you?</vt:lpstr>
      <vt:lpstr>Q2) what are the most important changes happening in your field and how do you see these informing your future development needs/career plans?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you should hire me as an Independent sexual violence adviser (isva)</dc:title>
  <dc:creator>Maisie Morgan (1700945)</dc:creator>
  <cp:lastModifiedBy>Maisie Morgan (1700945)</cp:lastModifiedBy>
  <cp:revision>12</cp:revision>
  <dcterms:created xsi:type="dcterms:W3CDTF">2020-04-27T11:50:40Z</dcterms:created>
  <dcterms:modified xsi:type="dcterms:W3CDTF">2020-04-27T13:47:50Z</dcterms:modified>
</cp:coreProperties>
</file>