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0.xml" ContentType="application/vnd.openxmlformats-officedocument.themeOverride+xml"/>
  <Override PartName="/ppt/theme/themeOverride21.xml" ContentType="application/vnd.openxmlformats-officedocument.themeOverride+xml"/>
  <Override PartName="/ppt/theme/themeOverride22.xml" ContentType="application/vnd.openxmlformats-officedocument.themeOverride+xml"/>
  <Override PartName="/ppt/theme/themeOverride23.xml" ContentType="application/vnd.openxmlformats-officedocument.themeOverride+xml"/>
  <Override PartName="/ppt/theme/themeOverride24.xml" ContentType="application/vnd.openxmlformats-officedocument.themeOverride+xml"/>
  <Override PartName="/ppt/theme/themeOverride25.xml" ContentType="application/vnd.openxmlformats-officedocument.themeOverride+xml"/>
  <Override PartName="/ppt/theme/themeOverride26.xml" ContentType="application/vnd.openxmlformats-officedocument.themeOverride+xml"/>
  <Override PartName="/ppt/theme/themeOverride27.xml" ContentType="application/vnd.openxmlformats-officedocument.themeOverride+xml"/>
  <Override PartName="/ppt/theme/themeOverride28.xml" ContentType="application/vnd.openxmlformats-officedocument.themeOverride+xml"/>
  <Override PartName="/ppt/theme/themeOverride29.xml" ContentType="application/vnd.openxmlformats-officedocument.themeOverride+xml"/>
  <Override PartName="/ppt/theme/themeOverride30.xml" ContentType="application/vnd.openxmlformats-officedocument.themeOverride+xml"/>
  <Override PartName="/ppt/theme/themeOverride31.xml" ContentType="application/vnd.openxmlformats-officedocument.themeOverride+xml"/>
  <Override PartName="/ppt/theme/themeOverride32.xml" ContentType="application/vnd.openxmlformats-officedocument.themeOverride+xml"/>
  <Override PartName="/ppt/theme/themeOverride33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3648" r:id="rId1"/>
  </p:sldMasterIdLst>
  <p:notesMasterIdLst>
    <p:notesMasterId r:id="rId35"/>
  </p:notesMasterIdLst>
  <p:handoutMasterIdLst>
    <p:handoutMasterId r:id="rId36"/>
  </p:handoutMasterIdLst>
  <p:sldIdLst>
    <p:sldId id="371" r:id="rId2"/>
    <p:sldId id="567" r:id="rId3"/>
    <p:sldId id="562" r:id="rId4"/>
    <p:sldId id="563" r:id="rId5"/>
    <p:sldId id="564" r:id="rId6"/>
    <p:sldId id="565" r:id="rId7"/>
    <p:sldId id="566" r:id="rId8"/>
    <p:sldId id="568" r:id="rId9"/>
    <p:sldId id="569" r:id="rId10"/>
    <p:sldId id="570" r:id="rId11"/>
    <p:sldId id="571" r:id="rId12"/>
    <p:sldId id="572" r:id="rId13"/>
    <p:sldId id="573" r:id="rId14"/>
    <p:sldId id="574" r:id="rId15"/>
    <p:sldId id="575" r:id="rId16"/>
    <p:sldId id="576" r:id="rId17"/>
    <p:sldId id="577" r:id="rId18"/>
    <p:sldId id="578" r:id="rId19"/>
    <p:sldId id="579" r:id="rId20"/>
    <p:sldId id="580" r:id="rId21"/>
    <p:sldId id="581" r:id="rId22"/>
    <p:sldId id="582" r:id="rId23"/>
    <p:sldId id="583" r:id="rId24"/>
    <p:sldId id="584" r:id="rId25"/>
    <p:sldId id="585" r:id="rId26"/>
    <p:sldId id="586" r:id="rId27"/>
    <p:sldId id="587" r:id="rId28"/>
    <p:sldId id="588" r:id="rId29"/>
    <p:sldId id="589" r:id="rId30"/>
    <p:sldId id="590" r:id="rId31"/>
    <p:sldId id="591" r:id="rId32"/>
    <p:sldId id="592" r:id="rId33"/>
    <p:sldId id="593" r:id="rId34"/>
  </p:sldIdLst>
  <p:sldSz cx="12190413" cy="6859588"/>
  <p:notesSz cx="9144000" cy="6858000"/>
  <p:defaultTextStyle>
    <a:defPPr>
      <a:defRPr lang="zh-CN"/>
    </a:defPPr>
    <a:lvl1pPr marL="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106" autoAdjust="0"/>
    <p:restoredTop sz="94181" autoAdjust="0"/>
  </p:normalViewPr>
  <p:slideViewPr>
    <p:cSldViewPr>
      <p:cViewPr varScale="1">
        <p:scale>
          <a:sx n="70" d="100"/>
          <a:sy n="70" d="100"/>
        </p:scale>
        <p:origin x="1070" y="27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252" y="59814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915022-A997-4DF3-8499-075E49A52474}" type="datetimeFigureOut">
              <a:rPr lang="zh-CN" altLang="en-US" smtClean="0"/>
              <a:t>2025/9/22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DF80B7-87AD-4D22-82DF-3074D172CFF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731B-CE8C-46D1-AE18-5115C7560FE6}" type="datetimeFigureOut">
              <a:rPr lang="zh-CN" altLang="en-US" smtClean="0"/>
              <a:t>2025/9/22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287588" y="514350"/>
            <a:ext cx="4568825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3FA80-F00C-4A7E-884D-8773B4EA9B6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332132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283" y="2130919"/>
            <a:ext cx="10361851" cy="1470366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564" y="3887100"/>
            <a:ext cx="8533289" cy="175300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09EC-57E2-404F-85A6-5BD9FEAB1787}" type="datetime1">
              <a:rPr lang="zh-CN" altLang="en-US" smtClean="0"/>
              <a:t>2025/9/22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1EB6F-1D34-AB4D-AA80-22D269F95281}" type="datetime1">
              <a:rPr lang="zh-CN" altLang="en-US" smtClean="0"/>
              <a:t>2025/9/22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2961" y="4407922"/>
            <a:ext cx="10361851" cy="1362390"/>
          </a:xfrm>
        </p:spPr>
        <p:txBody>
          <a:bodyPr anchor="t"/>
          <a:lstStyle>
            <a:lvl1pPr algn="l">
              <a:defRPr sz="53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2961" y="2907388"/>
            <a:ext cx="10361851" cy="1500534"/>
          </a:xfrm>
        </p:spPr>
        <p:txBody>
          <a:bodyPr anchor="b"/>
          <a:lstStyle>
            <a:lvl1pPr marL="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8C24D9-D21A-7C40-A680-405A948FFC92}" type="datetime1">
              <a:rPr lang="zh-CN" altLang="en-US" smtClean="0"/>
              <a:t>2025/9/22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52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679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7683-F025-B44E-AE06-E33914094DCF}" type="datetime1">
              <a:rPr lang="zh-CN" altLang="en-US" smtClean="0"/>
              <a:t>2025/9/22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535471"/>
            <a:ext cx="5386216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521" y="2175380"/>
            <a:ext cx="5386216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562" y="1535471"/>
            <a:ext cx="5388332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562" y="2175380"/>
            <a:ext cx="5388332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CD85D-A002-D84D-8524-D85E87E005ED}" type="datetime1">
              <a:rPr lang="zh-CN" altLang="en-US" smtClean="0"/>
              <a:t>2025/9/22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AC96D-1B80-A24D-973F-DCD017EFAAA7}" type="datetime1">
              <a:rPr lang="zh-CN" altLang="en-US" smtClean="0"/>
              <a:t>2025/9/22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B423-F4EB-1244-AC62-4B4A08009BC0}" type="datetime1">
              <a:rPr lang="zh-CN" altLang="en-US" smtClean="0"/>
              <a:t>2025/9/22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3" y="273114"/>
            <a:ext cx="4010562" cy="116232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113" y="273114"/>
            <a:ext cx="6814779" cy="5854469"/>
          </a:xfrm>
        </p:spPr>
        <p:txBody>
          <a:bodyPr/>
          <a:lstStyle>
            <a:lvl1pPr>
              <a:defRPr sz="4300"/>
            </a:lvl1pPr>
            <a:lvl2pPr>
              <a:defRPr sz="3700"/>
            </a:lvl2pPr>
            <a:lvl3pPr>
              <a:defRPr sz="32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523" y="1435436"/>
            <a:ext cx="4010562" cy="46921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A494E-93C7-DF40-A7EF-8902FB8B9286}" type="datetime1">
              <a:rPr lang="zh-CN" altLang="en-US" smtClean="0"/>
              <a:t>2025/9/22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406" y="4801712"/>
            <a:ext cx="7314248" cy="56687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406" y="612918"/>
            <a:ext cx="7314248" cy="4115753"/>
          </a:xfrm>
        </p:spPr>
        <p:txBody>
          <a:bodyPr/>
          <a:lstStyle>
            <a:lvl1pPr marL="0" indent="0">
              <a:buNone/>
              <a:defRPr sz="4300"/>
            </a:lvl1pPr>
            <a:lvl2pPr marL="609600" indent="0">
              <a:buNone/>
              <a:defRPr sz="3700"/>
            </a:lvl2pPr>
            <a:lvl3pPr marL="1219200" indent="0">
              <a:buNone/>
              <a:defRPr sz="3200"/>
            </a:lvl3pPr>
            <a:lvl4pPr marL="1828800" indent="0">
              <a:buNone/>
              <a:defRPr sz="2700"/>
            </a:lvl4pPr>
            <a:lvl5pPr marL="2438400" indent="0">
              <a:buNone/>
              <a:defRPr sz="2700"/>
            </a:lvl5pPr>
            <a:lvl6pPr marL="3048000" indent="0">
              <a:buNone/>
              <a:defRPr sz="2700"/>
            </a:lvl6pPr>
            <a:lvl7pPr marL="3657600" indent="0">
              <a:buNone/>
              <a:defRPr sz="2700"/>
            </a:lvl7pPr>
            <a:lvl8pPr marL="4267200" indent="0">
              <a:buNone/>
              <a:defRPr sz="2700"/>
            </a:lvl8pPr>
            <a:lvl9pPr marL="4876800" indent="0">
              <a:buNone/>
              <a:defRPr sz="27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406" y="5368583"/>
            <a:ext cx="7314248" cy="8050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171EA-63BC-D448-8BB3-CC8128F1A6E9}" type="datetime1">
              <a:rPr lang="zh-CN" altLang="en-US" smtClean="0"/>
              <a:t>2025/9/22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Slide Number Placeholder 5"/>
          <p:cNvSpPr txBox="1"/>
          <p:nvPr userDrawn="1"/>
        </p:nvSpPr>
        <p:spPr>
          <a:xfrm>
            <a:off x="-62129" y="6238108"/>
            <a:ext cx="779665" cy="621483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pPr marL="0" marR="0" lvl="0" indent="0" algn="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TW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4C8EF-C26B-584E-9CEF-AD13F86556E4}" type="datetime1">
              <a:rPr lang="zh-CN" altLang="en-US" smtClean="0"/>
              <a:t>2025/9/22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8049" y="274702"/>
            <a:ext cx="2742843" cy="585288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523" y="274702"/>
            <a:ext cx="8025355" cy="585288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A9FA-7BEF-1148-A3D2-9F0C72892EB9}" type="datetime1">
              <a:rPr lang="zh-CN" altLang="en-US" smtClean="0"/>
              <a:t>2025/9/22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521" y="274702"/>
            <a:ext cx="10971372" cy="1143265"/>
          </a:xfrm>
          <a:prstGeom prst="rect">
            <a:avLst/>
          </a:prstGeom>
        </p:spPr>
        <p:txBody>
          <a:bodyPr vert="horz" lIns="121917" tIns="60958" rIns="121917" bIns="60958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600574"/>
            <a:ext cx="10971372" cy="4527011"/>
          </a:xfrm>
          <a:prstGeom prst="rect">
            <a:avLst/>
          </a:prstGeom>
        </p:spPr>
        <p:txBody>
          <a:bodyPr vert="horz" lIns="121917" tIns="60958" rIns="121917" bIns="60958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521" y="6357822"/>
            <a:ext cx="2844430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EA20B-5F01-614A-AE90-09D6BDF5EBFA}" type="datetime1">
              <a:rPr lang="zh-CN" altLang="en-US" smtClean="0"/>
              <a:t>2025/9/22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060" y="6357822"/>
            <a:ext cx="3860297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5"/>
          <p:cNvSpPr txBox="1"/>
          <p:nvPr userDrawn="1"/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9200" rtl="0" eaLnBrk="1" latinLnBrk="0" hangingPunct="1"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1219200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9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0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9713D151-9717-9270-6C22-4F5CFE9E00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317" b="91367" l="9462" r="89462">
                        <a14:foregroundMark x1="17419" y1="50839" x2="17204" y2="51559"/>
                        <a14:foregroundMark x1="85161" y1="48921" x2="86237" y2="49400"/>
                        <a14:foregroundMark x1="74624" y1="22542" x2="75699" y2="22542"/>
                        <a14:foregroundMark x1="70753" y1="20863" x2="70538" y2="21343"/>
                        <a14:foregroundMark x1="68602" y1="18705" x2="68602" y2="18705"/>
                        <a14:foregroundMark x1="69462" y1="12230" x2="69892" y2="12230"/>
                        <a14:foregroundMark x1="74839" y1="16787" x2="74839" y2="17506"/>
                        <a14:foregroundMark x1="55054" y1="10791" x2="56129" y2="11271"/>
                        <a14:foregroundMark x1="49677" y1="11271" x2="50108" y2="11751"/>
                        <a14:foregroundMark x1="55914" y1="5995" x2="56559" y2="6715"/>
                        <a14:foregroundMark x1="59355" y1="6235" x2="59355" y2="6235"/>
                        <a14:foregroundMark x1="62151" y1="7434" x2="62151" y2="7434"/>
                        <a14:foregroundMark x1="52043" y1="4556" x2="52043" y2="4556"/>
                        <a14:foregroundMark x1="44301" y1="6235" x2="44516" y2="6235"/>
                        <a14:foregroundMark x1="46667" y1="14388" x2="46667" y2="14868"/>
                        <a14:foregroundMark x1="42581" y1="15588" x2="42581" y2="15588"/>
                        <a14:foregroundMark x1="35699" y1="13429" x2="35269" y2="13189"/>
                        <a14:foregroundMark x1="39785" y1="15348" x2="39785" y2="15348"/>
                        <a14:foregroundMark x1="39785" y1="15348" x2="39785" y2="15348"/>
                        <a14:foregroundMark x1="33978" y1="15827" x2="33978" y2="15827"/>
                        <a14:foregroundMark x1="33978" y1="15827" x2="33978" y2="15827"/>
                        <a14:foregroundMark x1="34409" y1="17266" x2="34409" y2="17266"/>
                        <a14:foregroundMark x1="38710" y1="10791" x2="38710" y2="10791"/>
                        <a14:foregroundMark x1="35699" y1="7914" x2="35699" y2="7914"/>
                        <a14:foregroundMark x1="31183" y1="9353" x2="31183" y2="9353"/>
                        <a14:foregroundMark x1="23011" y1="72902" x2="23011" y2="73141"/>
                        <a14:foregroundMark x1="47097" y1="91127" x2="47527" y2="91367"/>
                        <a14:foregroundMark x1="69892" y1="74580" x2="71613" y2="75060"/>
                        <a14:foregroundMark x1="17849" y1="43165" x2="17849" y2="43165"/>
                        <a14:foregroundMark x1="10323" y1="39089" x2="10323" y2="39089"/>
                        <a14:foregroundMark x1="15699" y1="43645" x2="15699" y2="43645"/>
                        <a14:foregroundMark x1="14409" y1="43645" x2="14409" y2="43645"/>
                        <a14:foregroundMark x1="16559" y1="33813" x2="16559" y2="33813"/>
                        <a14:foregroundMark x1="24086" y1="21343" x2="24086" y2="21343"/>
                        <a14:foregroundMark x1="80860" y1="29496" x2="80860" y2="29496"/>
                        <a14:foregroundMark x1="82151" y1="38129" x2="82151" y2="38129"/>
                        <a14:foregroundMark x1="83011" y1="27098" x2="83011" y2="27098"/>
                        <a14:foregroundMark x1="83226" y1="28537" x2="83226" y2="28537"/>
                        <a14:foregroundMark x1="83871" y1="29496" x2="83871" y2="29496"/>
                        <a14:foregroundMark x1="80000" y1="25659" x2="80000" y2="25659"/>
                        <a14:foregroundMark x1="80430" y1="24460" x2="80430" y2="24460"/>
                        <a14:foregroundMark x1="80645" y1="23741" x2="80645" y2="23741"/>
                        <a14:foregroundMark x1="81075" y1="27338" x2="81075" y2="27338"/>
                        <a14:foregroundMark x1="70323" y1="27578" x2="70323" y2="27578"/>
                        <a14:foregroundMark x1="24301" y1="12710" x2="24301" y2="12710"/>
                        <a14:foregroundMark x1="12258" y1="34772" x2="12258" y2="34772"/>
                        <a14:foregroundMark x1="38710" y1="5995" x2="38710" y2="5995"/>
                        <a14:foregroundMark x1="36344" y1="10072" x2="36344" y2="10072"/>
                        <a14:foregroundMark x1="34194" y1="9353" x2="34194" y2="9353"/>
                        <a14:foregroundMark x1="9462" y1="52758" x2="9462" y2="52758"/>
                        <a14:backgroundMark x1="84731" y1="53717" x2="84731" y2="53717"/>
                        <a14:backgroundMark x1="83441" y1="48921" x2="83441" y2="4892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024659" y="0"/>
            <a:ext cx="4302795" cy="7102202"/>
          </a:xfrm>
          <a:prstGeom prst="rect">
            <a:avLst/>
          </a:prstGeom>
          <a:effectLst>
            <a:glow rad="12700">
              <a:schemeClr val="bg1"/>
            </a:glow>
          </a:effectLst>
        </p:spPr>
      </p:pic>
      <p:sp>
        <p:nvSpPr>
          <p:cNvPr id="2" name="文字方塊 1">
            <a:extLst>
              <a:ext uri="{FF2B5EF4-FFF2-40B4-BE49-F238E27FC236}">
                <a16:creationId xmlns:a16="http://schemas.microsoft.com/office/drawing/2014/main" id="{56DCE52C-A9DD-BCB8-D8F8-087B8AA0EE96}"/>
              </a:ext>
            </a:extLst>
          </p:cNvPr>
          <p:cNvSpPr txBox="1"/>
          <p:nvPr/>
        </p:nvSpPr>
        <p:spPr>
          <a:xfrm>
            <a:off x="5633541" y="1989634"/>
            <a:ext cx="923330" cy="3816424"/>
          </a:xfrm>
          <a:prstGeom prst="rect">
            <a:avLst/>
          </a:prstGeom>
          <a:noFill/>
          <a:effectLst>
            <a:glow>
              <a:schemeClr val="bg1"/>
            </a:glow>
          </a:effectLst>
        </p:spPr>
        <p:txBody>
          <a:bodyPr vert="eaVert" wrap="square" rtlCol="0">
            <a:spAutoFit/>
          </a:bodyPr>
          <a:lstStyle/>
          <a:p>
            <a:r>
              <a:rPr lang="zh-CN" altLang="en-US" sz="4800" b="1" dirty="0">
                <a:solidFill>
                  <a:schemeClr val="bg1"/>
                </a:solidFill>
              </a:rPr>
              <a:t>無量壽</a:t>
            </a:r>
            <a:r>
              <a:rPr lang="zh-TW" altLang="en-US" sz="4800" b="1" dirty="0">
                <a:solidFill>
                  <a:schemeClr val="bg1"/>
                </a:solidFill>
              </a:rPr>
              <a:t>經</a:t>
            </a:r>
          </a:p>
        </p:txBody>
      </p:sp>
    </p:spTree>
    <p:extLst>
      <p:ext uri="{BB962C8B-B14F-4D97-AF65-F5344CB8AC3E}">
        <p14:creationId xmlns:p14="http://schemas.microsoft.com/office/powerpoint/2010/main" val="3909152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615FED3A-F833-4991-8C9F-5103D6F54905}"/>
              </a:ext>
            </a:extLst>
          </p:cNvPr>
          <p:cNvSpPr txBox="1"/>
          <p:nvPr/>
        </p:nvSpPr>
        <p:spPr>
          <a:xfrm>
            <a:off x="154840" y="189434"/>
            <a:ext cx="11581021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>
                <a:solidFill>
                  <a:schemeClr val="bg1"/>
                </a:solidFill>
              </a:rPr>
              <a:t>法會聖眾第一</a:t>
            </a:r>
          </a:p>
          <a:p>
            <a:r>
              <a:rPr lang="zh-TW" altLang="en-US" sz="2800" dirty="0">
                <a:solidFill>
                  <a:schemeClr val="bg1"/>
                </a:solidFill>
              </a:rPr>
              <a:t>如是我聞。一時佛在王舍城耆闍崛山中。與大比丘眾萬二千人俱。一切大聖。神通已達。其名曰。尊者憍陳如。尊者舍利弗。尊者大目犍連。尊者迦葉。尊者阿難等。而為上首。又有普賢菩薩。文殊師利菩薩。彌勒菩薩。及賢劫中一切菩薩。皆來集會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64C7E200-0724-5429-3ABF-C58A9A63BA02}"/>
              </a:ext>
            </a:extLst>
          </p:cNvPr>
          <p:cNvSpPr txBox="1"/>
          <p:nvPr/>
        </p:nvSpPr>
        <p:spPr>
          <a:xfrm>
            <a:off x="131279" y="2631099"/>
            <a:ext cx="1192785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600" b="1" dirty="0">
                <a:solidFill>
                  <a:schemeClr val="bg1"/>
                </a:solidFill>
              </a:rPr>
              <a:t>One. The Dharma Assembly of Great Nobles</a:t>
            </a:r>
            <a:endParaRPr lang="zh-TW" altLang="en-US" sz="2600" b="1" dirty="0">
              <a:solidFill>
                <a:schemeClr val="bg1"/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41F91E0C-D2E4-D78E-24CE-FAD84D1DB48C}"/>
              </a:ext>
            </a:extLst>
          </p:cNvPr>
          <p:cNvSpPr txBox="1"/>
          <p:nvPr/>
        </p:nvSpPr>
        <p:spPr>
          <a:xfrm>
            <a:off x="131279" y="3200486"/>
            <a:ext cx="11927854" cy="34696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800"/>
              </a:lnSpc>
            </a:pPr>
            <a:r>
              <a:rPr lang="en-US" altLang="zh-TW" sz="2600" b="1" dirty="0">
                <a:solidFill>
                  <a:schemeClr val="bg1"/>
                </a:solidFill>
              </a:rPr>
              <a:t>Thus have I heard, once, when the Buddha lived upon Vulture Peak near the city of </a:t>
            </a:r>
            <a:r>
              <a:rPr lang="en-US" altLang="zh-TW" sz="2600" b="1" dirty="0" err="1">
                <a:solidFill>
                  <a:schemeClr val="bg1"/>
                </a:solidFill>
              </a:rPr>
              <a:t>Rajagriha</a:t>
            </a:r>
            <a:r>
              <a:rPr lang="en-US" altLang="zh-TW" sz="2600" b="1" dirty="0">
                <a:solidFill>
                  <a:schemeClr val="bg1"/>
                </a:solidFill>
              </a:rPr>
              <a:t>, he held an assembly with many great </a:t>
            </a:r>
            <a:r>
              <a:rPr lang="en-US" altLang="zh-TW" sz="2600" b="1" dirty="0" err="1">
                <a:solidFill>
                  <a:schemeClr val="bg1"/>
                </a:solidFill>
              </a:rPr>
              <a:t>bhiksus</a:t>
            </a:r>
            <a:r>
              <a:rPr lang="en-US" altLang="zh-TW" sz="2600" b="1" dirty="0">
                <a:solidFill>
                  <a:schemeClr val="bg1"/>
                </a:solidFill>
              </a:rPr>
              <a:t> (monks), twelve thousand in total. All were great nobles already in possession of supernatural powers. Among those present presiding as elders, were, the Venerable </a:t>
            </a:r>
            <a:r>
              <a:rPr lang="en-US" altLang="zh-TW" sz="2600" b="1" dirty="0" err="1">
                <a:solidFill>
                  <a:schemeClr val="bg1"/>
                </a:solidFill>
              </a:rPr>
              <a:t>Kaundinya</a:t>
            </a:r>
            <a:r>
              <a:rPr lang="en-US" altLang="zh-TW" sz="2600" b="1" dirty="0">
                <a:solidFill>
                  <a:schemeClr val="bg1"/>
                </a:solidFill>
              </a:rPr>
              <a:t>, the Venerable </a:t>
            </a:r>
            <a:r>
              <a:rPr lang="en-US" altLang="zh-TW" sz="2600" b="1" dirty="0" err="1">
                <a:solidFill>
                  <a:schemeClr val="bg1"/>
                </a:solidFill>
              </a:rPr>
              <a:t>Sariputra</a:t>
            </a:r>
            <a:r>
              <a:rPr lang="en-US" altLang="zh-TW" sz="2600" b="1" dirty="0">
                <a:solidFill>
                  <a:schemeClr val="bg1"/>
                </a:solidFill>
              </a:rPr>
              <a:t>, the Venerable </a:t>
            </a:r>
            <a:r>
              <a:rPr lang="en-US" altLang="zh-TW" sz="2600" b="1" dirty="0" err="1">
                <a:solidFill>
                  <a:schemeClr val="bg1"/>
                </a:solidFill>
              </a:rPr>
              <a:t>Maudgalyayana</a:t>
            </a:r>
            <a:r>
              <a:rPr lang="en-US" altLang="zh-TW" sz="2600" b="1" dirty="0">
                <a:solidFill>
                  <a:schemeClr val="bg1"/>
                </a:solidFill>
              </a:rPr>
              <a:t>, the Venerable </a:t>
            </a:r>
            <a:r>
              <a:rPr lang="en-US" altLang="zh-TW" sz="2600" b="1" dirty="0" err="1">
                <a:solidFill>
                  <a:schemeClr val="bg1"/>
                </a:solidFill>
              </a:rPr>
              <a:t>Kasyapa</a:t>
            </a:r>
            <a:r>
              <a:rPr lang="en-US" altLang="zh-TW" sz="2600" b="1" dirty="0">
                <a:solidFill>
                  <a:schemeClr val="bg1"/>
                </a:solidFill>
              </a:rPr>
              <a:t>, and the Venerable Ananda. Alongside, Bodhisattva </a:t>
            </a:r>
            <a:r>
              <a:rPr lang="en-US" altLang="zh-TW" sz="2600" b="1" dirty="0" err="1">
                <a:solidFill>
                  <a:schemeClr val="bg1"/>
                </a:solidFill>
              </a:rPr>
              <a:t>Samantabhadra</a:t>
            </a:r>
            <a:r>
              <a:rPr lang="en-US" altLang="zh-TW" sz="2600" b="1" dirty="0">
                <a:solidFill>
                  <a:schemeClr val="bg1"/>
                </a:solidFill>
              </a:rPr>
              <a:t>, Bodhisattva Manjusri, Bodhisattva Maitreya, and every other bodhisattva of the era. They all came together on this day.</a:t>
            </a:r>
            <a:endParaRPr lang="zh-TW" altLang="en-US" sz="2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99743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52FA5BA7-3E4B-C25A-A522-B47CE8BE4323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第五講</a:t>
            </a:r>
            <a:endParaRPr lang="en-US" altLang="zh-TW" dirty="0"/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AB4C298F-DA03-232A-B132-15D0452B9C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0711" y="103210"/>
            <a:ext cx="7992888" cy="2894536"/>
          </a:xfrm>
          <a:prstGeom prst="rect">
            <a:avLst/>
          </a:prstGeom>
        </p:spPr>
      </p:pic>
      <p:pic>
        <p:nvPicPr>
          <p:cNvPr id="7" name="圖片 6">
            <a:extLst>
              <a:ext uri="{FF2B5EF4-FFF2-40B4-BE49-F238E27FC236}">
                <a16:creationId xmlns:a16="http://schemas.microsoft.com/office/drawing/2014/main" id="{EF622B2C-F7E4-BA10-B37D-96FD6518ECC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71471" y="2781721"/>
            <a:ext cx="1440159" cy="3974657"/>
          </a:xfrm>
          <a:prstGeom prst="rect">
            <a:avLst/>
          </a:prstGeom>
        </p:spPr>
      </p:pic>
      <p:sp>
        <p:nvSpPr>
          <p:cNvPr id="8" name="矩形 7">
            <a:extLst>
              <a:ext uri="{FF2B5EF4-FFF2-40B4-BE49-F238E27FC236}">
                <a16:creationId xmlns:a16="http://schemas.microsoft.com/office/drawing/2014/main" id="{95F0346B-63CC-D1C0-944B-31E37F32197C}"/>
              </a:ext>
            </a:extLst>
          </p:cNvPr>
          <p:cNvSpPr/>
          <p:nvPr/>
        </p:nvSpPr>
        <p:spPr>
          <a:xfrm>
            <a:off x="8903518" y="5013970"/>
            <a:ext cx="432048" cy="1584176"/>
          </a:xfrm>
          <a:prstGeom prst="rect">
            <a:avLst/>
          </a:prstGeom>
          <a:noFill/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0987392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字方塊 5">
            <a:extLst>
              <a:ext uri="{FF2B5EF4-FFF2-40B4-BE49-F238E27FC236}">
                <a16:creationId xmlns:a16="http://schemas.microsoft.com/office/drawing/2014/main" id="{C16E3325-4F90-C9F5-36A6-A160484E9D57}"/>
              </a:ext>
            </a:extLst>
          </p:cNvPr>
          <p:cNvSpPr txBox="1"/>
          <p:nvPr/>
        </p:nvSpPr>
        <p:spPr>
          <a:xfrm>
            <a:off x="432206" y="586207"/>
            <a:ext cx="10649069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800"/>
              </a:lnSpc>
            </a:pP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又賢護等十六正士。所謂善思惟菩薩。慧辯才菩薩。觀無住菩薩。神通華菩薩。光英菩薩。寶幢菩薩。智上菩薩。寂根菩薩。信慧菩薩。願慧菩薩。香象菩薩。寶英菩薩。中住菩薩。制行菩薩。解脫菩薩。而為上首。咸共遵修普賢大士之德。具足無量行願。安住一切功德法中。遊步十方。行權方便。入佛法藏。究竟彼岸。願於無量世界成等正覺。捨兜率。降王宮。棄位出家。苦行學道。作斯示現。順世間故。以定慧力。降伏魔怨。得微妙法。成最正覺。天人歸仰。請轉法輪。常以法音。覺諸世間。破煩惱城。壞諸欲塹。洗濯垢污。顯明清白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2E6FACCC-CB0C-BEAE-8F0A-C9607F02AD1E}"/>
              </a:ext>
            </a:extLst>
          </p:cNvPr>
          <p:cNvSpPr txBox="1"/>
          <p:nvPr/>
        </p:nvSpPr>
        <p:spPr>
          <a:xfrm>
            <a:off x="11081275" y="618138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德遵普賢第二</a:t>
            </a:r>
          </a:p>
        </p:txBody>
      </p:sp>
    </p:spTree>
    <p:extLst>
      <p:ext uri="{BB962C8B-B14F-4D97-AF65-F5344CB8AC3E}">
        <p14:creationId xmlns:p14="http://schemas.microsoft.com/office/powerpoint/2010/main" val="250163510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字方塊 1">
            <a:extLst>
              <a:ext uri="{FF2B5EF4-FFF2-40B4-BE49-F238E27FC236}">
                <a16:creationId xmlns:a16="http://schemas.microsoft.com/office/drawing/2014/main" id="{8454B0EA-9BE8-FD65-8B1E-9412D9AF9A18}"/>
              </a:ext>
            </a:extLst>
          </p:cNvPr>
          <p:cNvSpPr txBox="1"/>
          <p:nvPr/>
        </p:nvSpPr>
        <p:spPr>
          <a:xfrm>
            <a:off x="334566" y="618138"/>
            <a:ext cx="10649069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800"/>
              </a:lnSpc>
            </a:pP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調眾生。宣妙理。貯功德。示福田。以諸法藥。救療三苦。升灌頂階。授菩提記。為教菩薩。作阿闍黎。常習相應無邊諸行。成熟菩薩無邊善根。無量諸佛咸共護念。諸佛剎中。皆能示現。譬善幻師。現眾異相。於彼相中。實無可得。此諸菩薩。亦復如是。通諸法性。達眾生相。供養諸佛。開導群生。化現其身。猶如電光。裂魔見網。解諸纏縛。遠超聲聞辟支佛地。入空。無相。無願法門。善立方便。顯示三乘。於此中下而現滅度。得無生無滅諸三摩地。及得一切陀羅尼門。隨時悟入華嚴三昧。具足總持百千三昧。住深禪定。悉睹無量諸佛。</a:t>
            </a:r>
          </a:p>
        </p:txBody>
      </p:sp>
      <p:sp>
        <p:nvSpPr>
          <p:cNvPr id="3" name="匾額 2" descr="佛學概要十四講表 習講">
            <a:extLst>
              <a:ext uri="{FF2B5EF4-FFF2-40B4-BE49-F238E27FC236}">
                <a16:creationId xmlns:a16="http://schemas.microsoft.com/office/drawing/2014/main" id="{82BF9656-3B8D-56E4-13B8-B2A3E759A59C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第五講</a:t>
            </a:r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7421338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字方塊 1">
            <a:extLst>
              <a:ext uri="{FF2B5EF4-FFF2-40B4-BE49-F238E27FC236}">
                <a16:creationId xmlns:a16="http://schemas.microsoft.com/office/drawing/2014/main" id="{612872BF-CE7E-4F96-E612-9ED6F58F975A}"/>
              </a:ext>
            </a:extLst>
          </p:cNvPr>
          <p:cNvSpPr txBox="1"/>
          <p:nvPr/>
        </p:nvSpPr>
        <p:spPr>
          <a:xfrm>
            <a:off x="838622" y="549474"/>
            <a:ext cx="1003351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800"/>
              </a:lnSpc>
            </a:pP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於一念頃。遍遊一切佛土。得佛辯才。住普賢行。善能分別眾生語言。開化顯示真實之際。超過世間諸所有法。心常諦住度世之道。於一切萬物隨意自在。為諸庶類作不請之友。受持如來甚深法藏。護佛種性常使不絕。興大悲。愍有情。演慈辯。授法眼。杜惡趣。開善門。於諸眾生。視若自己。拯濟負荷。皆度彼岸。悉獲諸佛無量功德。智慧聖明。不可思議。如是等諸大菩薩。無量無邊。一時來集。又有比丘尼五百人。清信士七千人。清信女五百人。欲界天。色界天諸天梵眾。悉共大會。</a:t>
            </a:r>
          </a:p>
        </p:txBody>
      </p:sp>
      <p:sp>
        <p:nvSpPr>
          <p:cNvPr id="3" name="匾額 2" descr="佛學概要十四講表 習講">
            <a:extLst>
              <a:ext uri="{FF2B5EF4-FFF2-40B4-BE49-F238E27FC236}">
                <a16:creationId xmlns:a16="http://schemas.microsoft.com/office/drawing/2014/main" id="{1CA8D82F-2190-68DC-70D6-C4E2EA1A1714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第五講</a:t>
            </a:r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14566825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4ED098FF-A358-BFC9-D943-67F872DB047E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第五講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CE25F4EE-D90A-FFC5-3AA3-D0886F85ECBB}"/>
              </a:ext>
            </a:extLst>
          </p:cNvPr>
          <p:cNvSpPr txBox="1"/>
          <p:nvPr/>
        </p:nvSpPr>
        <p:spPr>
          <a:xfrm>
            <a:off x="7535366" y="654142"/>
            <a:ext cx="313419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第二品是上品聖眾之補充。本品之首，於菩薩眾中，拈出上首之賢護等十六正士。品末復標餘之三眾及諸天大眾。以補足上品中六成就中之眾成就。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96713FC6-AAF5-A7AE-5817-B2D7D6A1422E}"/>
              </a:ext>
            </a:extLst>
          </p:cNvPr>
          <p:cNvSpPr txBox="1"/>
          <p:nvPr/>
        </p:nvSpPr>
        <p:spPr>
          <a:xfrm>
            <a:off x="3561085" y="621482"/>
            <a:ext cx="372409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尤應著眼，本品名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德遵普賢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，蓋表與會之無量無邊諸大菩薩，咸共遵修普賢之德。普賢之德，實亦無量，而其心中之心、要中之要，則為十大願王導歸極樂也。是為本品之綱。</a:t>
            </a:r>
          </a:p>
        </p:txBody>
      </p:sp>
    </p:spTree>
    <p:extLst>
      <p:ext uri="{BB962C8B-B14F-4D97-AF65-F5344CB8AC3E}">
        <p14:creationId xmlns:p14="http://schemas.microsoft.com/office/powerpoint/2010/main" val="22782293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540232E9-F415-1E9A-D2B4-30A5316C8EB1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第五講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67A6540C-F545-7D7F-BF4F-4BC7CCAA25AC}"/>
              </a:ext>
            </a:extLst>
          </p:cNvPr>
          <p:cNvSpPr txBox="1"/>
          <p:nvPr/>
        </p:nvSpPr>
        <p:spPr>
          <a:xfrm>
            <a:off x="10216110" y="6541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己二、在家菩薩 （他方影響眾）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8AED6F26-B4F9-919F-F27A-1401DBC67762}"/>
              </a:ext>
            </a:extLst>
          </p:cNvPr>
          <p:cNvSpPr txBox="1"/>
          <p:nvPr/>
        </p:nvSpPr>
        <p:spPr>
          <a:xfrm>
            <a:off x="5793562" y="457792"/>
            <a:ext cx="4314001" cy="59440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又賢護等十六正士。所謂善思惟菩薩。慧辯才菩薩。觀無住菩薩。神通華菩薩。光英菩薩。寶幢菩薩。智上菩薩。寂根菩薩。信慧菩薩。願慧菩薩。香象菩薩。寶英菩薩。中住菩薩。制行菩薩。解脫菩薩。而為上首。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  <a:latin typeface="細明體" panose="02020509000000000000" pitchFamily="49" charset="-120"/>
              <a:ea typeface="細明體" panose="02020509000000000000" pitchFamily="49" charset="-120"/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46721FA4-991E-1317-1C33-F0E6D3040FA7}"/>
              </a:ext>
            </a:extLst>
          </p:cNvPr>
          <p:cNvSpPr txBox="1"/>
          <p:nvPr/>
        </p:nvSpPr>
        <p:spPr>
          <a:xfrm>
            <a:off x="2114808" y="439790"/>
            <a:ext cx="3570208" cy="59080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「正士」者，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度世經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曰：「開士、大士、聖士、力士、正士等。皆菩薩之異稱。」又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甄解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云：「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『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正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』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謂正道，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『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士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』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謂士夫。在家之稱。此等大士，外現凡形，內深達正道故，居家名為正士。」</a:t>
            </a:r>
          </a:p>
        </p:txBody>
      </p:sp>
    </p:spTree>
    <p:extLst>
      <p:ext uri="{BB962C8B-B14F-4D97-AF65-F5344CB8AC3E}">
        <p14:creationId xmlns:p14="http://schemas.microsoft.com/office/powerpoint/2010/main" val="3244063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21F50340-AE88-2F3F-75BF-99C7746A6BEC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第五講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BA273168-9771-13F1-A2A6-51136D3EA689}"/>
              </a:ext>
            </a:extLst>
          </p:cNvPr>
          <p:cNvSpPr txBox="1"/>
          <p:nvPr/>
        </p:nvSpPr>
        <p:spPr>
          <a:xfrm>
            <a:off x="8709571" y="654142"/>
            <a:ext cx="195438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大方等大集賢護經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曰：「王舍大城有優婆塞，名曰賢護，為眾上首。」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AD8562CF-7093-6D09-53A1-AEB6DA1B1846}"/>
              </a:ext>
            </a:extLst>
          </p:cNvPr>
          <p:cNvSpPr txBox="1"/>
          <p:nvPr/>
        </p:nvSpPr>
        <p:spPr>
          <a:xfrm>
            <a:off x="3215759" y="618138"/>
            <a:ext cx="5493812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名義集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曰：「颰陀婆羅，翻為賢護。自護賢德，復護眾生故。或云賢首，以位居等覺，為眾賢之首故。」可見賢護正士，乃示生於王舍城，位登等覺之在家菩薩。若按今經別意，據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般舟三昧經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此跋陀和（即賢護）菩薩，是念佛三昧發起人，親見彌陀。今故來此勝會，助顯念佛三昧無上法門。</a:t>
            </a:r>
          </a:p>
        </p:txBody>
      </p:sp>
    </p:spTree>
    <p:extLst>
      <p:ext uri="{BB962C8B-B14F-4D97-AF65-F5344CB8AC3E}">
        <p14:creationId xmlns:p14="http://schemas.microsoft.com/office/powerpoint/2010/main" val="60435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3DE1940E-39C5-B44B-5E07-11B76876CFE7}"/>
              </a:ext>
            </a:extLst>
          </p:cNvPr>
          <p:cNvSpPr txBox="1"/>
          <p:nvPr/>
        </p:nvSpPr>
        <p:spPr>
          <a:xfrm>
            <a:off x="103825" y="654142"/>
            <a:ext cx="11982768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「善思惟菩薩」，唐譯為善思惟義菩薩，魏譯為善思議菩薩。按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四童子經現生品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善思惟等正士，是他方世界來此示現之在家菩薩。經云：「東方去此佛剎十千俱胝，有一世界名寶鳴。佛名獅子鳴聲如來。有一菩薩名善思議（即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善思惟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）應托來到此土，化生阿闍世王宮內。南方去此五百億世界，有一世界，佛名寶積善現如來，有一菩薩名寂靜轉（即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慧辯才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），於此舍衛城內，生大居士似師子家。西方去此過八億百千佛剎，樂音如來所，有一菩薩名無攀緣（即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觀無住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）。於此波羅奈國，化生大居士善鬼家。北方去此六萬四百千億佛土，住菩提分轉如來所，有一菩薩名開敷神德（即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神通華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），生此毘耶離城大將師子家。此四童子與無量大眾，共來娑羅雙樹所，恭敬供養。」</a:t>
            </a:r>
          </a:p>
        </p:txBody>
      </p:sp>
    </p:spTree>
    <p:extLst>
      <p:ext uri="{BB962C8B-B14F-4D97-AF65-F5344CB8AC3E}">
        <p14:creationId xmlns:p14="http://schemas.microsoft.com/office/powerpoint/2010/main" val="20189577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3AEDB95F-559C-5D7E-198C-CEBFCAB43265}"/>
              </a:ext>
            </a:extLst>
          </p:cNvPr>
          <p:cNvSpPr txBox="1"/>
          <p:nvPr/>
        </p:nvSpPr>
        <p:spPr>
          <a:xfrm>
            <a:off x="9455576" y="654142"/>
            <a:ext cx="254428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又此下光英菩薩等四正士，如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佛名經第七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說光英、慧上（即智上）、寂根、願慧四菩薩，從四方佛土，來集此界之相。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07829837-3F80-8E08-37B6-2DE576B76B7E}"/>
              </a:ext>
            </a:extLst>
          </p:cNvPr>
          <p:cNvSpPr txBox="1"/>
          <p:nvPr/>
        </p:nvSpPr>
        <p:spPr>
          <a:xfrm>
            <a:off x="7525201" y="664064"/>
            <a:ext cx="195438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月燈三昧經第三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說：「香象菩薩從東方阿閦佛，與那由多菩薩，共來問訊釋迦牟尼佛。」</a:t>
            </a: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EFE4CF6B-50CA-1D66-58FC-07D1208F575D}"/>
              </a:ext>
            </a:extLst>
          </p:cNvPr>
          <p:cNvSpPr txBox="1"/>
          <p:nvPr/>
        </p:nvSpPr>
        <p:spPr>
          <a:xfrm>
            <a:off x="4919072" y="621482"/>
            <a:ext cx="254428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其餘六人如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甄解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云：「其餘智幢（即寶幢）、寶英、中住、制行、解脫等，雖未見經證，準前思之，必應是他方來大士也。」</a:t>
            </a: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5CB2B3C1-DAF8-4100-DA30-CDA63CA8243B}"/>
              </a:ext>
            </a:extLst>
          </p:cNvPr>
          <p:cNvSpPr txBox="1"/>
          <p:nvPr/>
        </p:nvSpPr>
        <p:spPr>
          <a:xfrm>
            <a:off x="63177" y="621482"/>
            <a:ext cx="4903907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甄解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初列賢護等十六正士者，彰此法不以出家發心為本。次列他方來者，彰十方佛土中，悉以此法為出世大事故，共來精進求此法。」此議甚得經旨。蓋在家修行，最宜持名念佛也。十方大士悉來聽法，表此法殊勝，實為大事因緣故。</a:t>
            </a:r>
          </a:p>
        </p:txBody>
      </p:sp>
    </p:spTree>
    <p:extLst>
      <p:ext uri="{BB962C8B-B14F-4D97-AF65-F5344CB8AC3E}">
        <p14:creationId xmlns:p14="http://schemas.microsoft.com/office/powerpoint/2010/main" val="8664234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5DEB1B32-4BCC-3DF0-CF19-31C2533BA1A4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第五講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22A9ABB1-AE95-65A6-6BAF-D2CFC34EA491}"/>
              </a:ext>
            </a:extLst>
          </p:cNvPr>
          <p:cNvSpPr txBox="1"/>
          <p:nvPr/>
        </p:nvSpPr>
        <p:spPr>
          <a:xfrm>
            <a:off x="2854846" y="618138"/>
            <a:ext cx="7853432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「而為上首」，表以上十六正士為會中無量無邊、一時來集之在家菩薩中之上首。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據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會疏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及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甄解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義：㈠普賢、文殊正是釋迦會中上首。故舉兩大士總攝會中一切菩薩。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㈡彌勒是當來賢劫成佛諸菩薩之上首。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㈢賢護等十六正士是會中居家菩薩之上首。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此說穩妥，故不採淨影之說。彼將文殊、普賢亦並於賢劫成佛之菩薩中也。</a:t>
            </a:r>
          </a:p>
        </p:txBody>
      </p:sp>
    </p:spTree>
    <p:extLst>
      <p:ext uri="{BB962C8B-B14F-4D97-AF65-F5344CB8AC3E}">
        <p14:creationId xmlns:p14="http://schemas.microsoft.com/office/powerpoint/2010/main" val="40318130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字方塊 1">
            <a:extLst>
              <a:ext uri="{FF2B5EF4-FFF2-40B4-BE49-F238E27FC236}">
                <a16:creationId xmlns:a16="http://schemas.microsoft.com/office/drawing/2014/main" id="{E1331B90-42EF-7F3C-B267-219950105EC6}"/>
              </a:ext>
            </a:extLst>
          </p:cNvPr>
          <p:cNvSpPr txBox="1"/>
          <p:nvPr/>
        </p:nvSpPr>
        <p:spPr>
          <a:xfrm>
            <a:off x="1" y="948863"/>
            <a:ext cx="12085360" cy="583933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200"/>
              </a:lnSpc>
            </a:pPr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咸共遵修普賢大士之德。具足無量行願。安住一切功德法中。遊步十方。行權方便。入佛法藏。究竟彼岸。願於無量世界成等正覺。</a:t>
            </a:r>
            <a:endParaRPr lang="en-US" altLang="zh-TW" b="1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3200"/>
              </a:lnSpc>
            </a:pPr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捨兜率。降王宮。棄位出家。苦行學道。作斯示現。順世間故。以定慧力。降伏魔怨。得微妙法。成最正覺。天人歸仰。請轉法輪。常以法音。覺諸世間。破煩惱城。壞諸欲塹。洗濯垢污。顯明清白。調眾生。宣妙理。貯功德。示福田。以諸法藥。救療三苦。升灌頂階。授菩提記。為教菩薩。作阿闍黎。常習相應無邊諸行。成熟菩薩無邊善根。無量諸佛咸共護念。諸佛剎中。皆能示現。譬善幻師。現眾異相。於彼相中。實無可得。此諸菩薩。亦復如是。通諸法性。達眾生相。供養諸佛。開導群生。化現其身。猶如電光。裂魔見網。解諸纏縛。遠超聲聞辟支佛地。入空。無相。無願法門。善立方便。顯示三乘。於此中下而現滅度。</a:t>
            </a:r>
            <a:endParaRPr lang="en-US" altLang="zh-TW" b="1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3200"/>
              </a:lnSpc>
            </a:pPr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得無生無滅諸三摩地。及得一切陀羅尼門。隨時悟入華嚴三昧。具足總持百千三昧。住深禪定。悉睹無量諸佛。於一念頃。遍遊一切佛土。得佛辯才。住普賢行。善能分別眾生語言。開化顯示真實之際。超過世間諸所有法。心常諦住度世之道。於一切萬物隨意自在。為諸庶類作不請之友。受持如來甚深法藏。護佛種性常使不絕。興大悲。愍有情。演慈辯。授法眼。杜惡趣。開善門。於諸眾生。視若自己。拯濟負荷。皆度彼岸。悉獲諸佛無量功德。智慧聖明。不可思議。</a:t>
            </a:r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CC21D228-140B-A56C-594C-D4F4223C401F}"/>
              </a:ext>
            </a:extLst>
          </p:cNvPr>
          <p:cNvSpPr/>
          <p:nvPr/>
        </p:nvSpPr>
        <p:spPr>
          <a:xfrm>
            <a:off x="10775727" y="837506"/>
            <a:ext cx="1309634" cy="5976664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5D451153-97D3-7976-C5E3-4FE028AF6ABE}"/>
              </a:ext>
            </a:extLst>
          </p:cNvPr>
          <p:cNvSpPr txBox="1"/>
          <p:nvPr/>
        </p:nvSpPr>
        <p:spPr>
          <a:xfrm>
            <a:off x="10703718" y="45418"/>
            <a:ext cx="1292662" cy="7920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b="1" dirty="0">
                <a:solidFill>
                  <a:srgbClr val="FFFF00"/>
                </a:solidFill>
              </a:rPr>
              <a:t>己一</a:t>
            </a:r>
            <a:endParaRPr lang="en-US" altLang="zh-TW" b="1" dirty="0">
              <a:solidFill>
                <a:srgbClr val="FFFF00"/>
              </a:solidFill>
            </a:endParaRPr>
          </a:p>
          <a:p>
            <a:r>
              <a:rPr lang="zh-TW" altLang="en-US" b="1" dirty="0">
                <a:solidFill>
                  <a:srgbClr val="FFFF00"/>
                </a:solidFill>
              </a:rPr>
              <a:t>普讚</a:t>
            </a:r>
            <a:endParaRPr lang="en-US" altLang="zh-TW" b="1" dirty="0">
              <a:solidFill>
                <a:srgbClr val="FFFF00"/>
              </a:solidFill>
            </a:endParaRPr>
          </a:p>
          <a:p>
            <a:r>
              <a:rPr lang="zh-TW" altLang="en-US" b="1" dirty="0">
                <a:solidFill>
                  <a:srgbClr val="FFFF00"/>
                </a:solidFill>
              </a:rPr>
              <a:t>實德</a:t>
            </a:r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16951079-D7F1-CB6A-215D-9180AE4EFE58}"/>
              </a:ext>
            </a:extLst>
          </p:cNvPr>
          <p:cNvSpPr/>
          <p:nvPr/>
        </p:nvSpPr>
        <p:spPr>
          <a:xfrm>
            <a:off x="4655046" y="837506"/>
            <a:ext cx="6120680" cy="5976664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6AFE8657-7BBA-F126-6EAC-6B06103B707D}"/>
              </a:ext>
            </a:extLst>
          </p:cNvPr>
          <p:cNvSpPr txBox="1"/>
          <p:nvPr/>
        </p:nvSpPr>
        <p:spPr>
          <a:xfrm>
            <a:off x="6959302" y="45419"/>
            <a:ext cx="1292662" cy="7920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b="1" dirty="0">
                <a:solidFill>
                  <a:srgbClr val="FFFF00"/>
                </a:solidFill>
              </a:rPr>
              <a:t>己</a:t>
            </a:r>
            <a:r>
              <a:rPr lang="zh-CN" altLang="en-US" b="1" dirty="0">
                <a:solidFill>
                  <a:srgbClr val="FFFF00"/>
                </a:solidFill>
              </a:rPr>
              <a:t>二</a:t>
            </a:r>
            <a:endParaRPr lang="en-US" altLang="zh-TW" b="1" dirty="0">
              <a:solidFill>
                <a:srgbClr val="FFFF00"/>
              </a:solidFill>
            </a:endParaRPr>
          </a:p>
          <a:p>
            <a:r>
              <a:rPr lang="zh-CN" altLang="en-US" b="1" dirty="0">
                <a:solidFill>
                  <a:srgbClr val="FFFF00"/>
                </a:solidFill>
              </a:rPr>
              <a:t>殊勝</a:t>
            </a:r>
            <a:endParaRPr lang="en-US" altLang="zh-CN" b="1" dirty="0">
              <a:solidFill>
                <a:srgbClr val="FFFF00"/>
              </a:solidFill>
            </a:endParaRPr>
          </a:p>
          <a:p>
            <a:r>
              <a:rPr lang="zh-CN" altLang="en-US" b="1" dirty="0">
                <a:solidFill>
                  <a:srgbClr val="FFFF00"/>
                </a:solidFill>
              </a:rPr>
              <a:t>權</a:t>
            </a:r>
            <a:r>
              <a:rPr lang="zh-TW" altLang="en-US" b="1" dirty="0">
                <a:solidFill>
                  <a:srgbClr val="FFFF00"/>
                </a:solidFill>
              </a:rPr>
              <a:t>德</a:t>
            </a:r>
          </a:p>
        </p:txBody>
      </p:sp>
      <p:sp>
        <p:nvSpPr>
          <p:cNvPr id="10" name="矩形 9">
            <a:extLst>
              <a:ext uri="{FF2B5EF4-FFF2-40B4-BE49-F238E27FC236}">
                <a16:creationId xmlns:a16="http://schemas.microsoft.com/office/drawing/2014/main" id="{F1E616AB-9B7D-E151-3183-C8C8449F0173}"/>
              </a:ext>
            </a:extLst>
          </p:cNvPr>
          <p:cNvSpPr/>
          <p:nvPr/>
        </p:nvSpPr>
        <p:spPr>
          <a:xfrm>
            <a:off x="105052" y="837506"/>
            <a:ext cx="4549994" cy="5976664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6C7D4E24-A119-3D8F-851D-FCE36DD00C28}"/>
              </a:ext>
            </a:extLst>
          </p:cNvPr>
          <p:cNvSpPr txBox="1"/>
          <p:nvPr/>
        </p:nvSpPr>
        <p:spPr>
          <a:xfrm>
            <a:off x="1990750" y="45418"/>
            <a:ext cx="1292662" cy="7920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b="1" dirty="0">
                <a:solidFill>
                  <a:srgbClr val="FFFF00"/>
                </a:solidFill>
              </a:rPr>
              <a:t>己</a:t>
            </a:r>
            <a:r>
              <a:rPr lang="zh-CN" altLang="en-US" b="1" dirty="0">
                <a:solidFill>
                  <a:srgbClr val="FFFF00"/>
                </a:solidFill>
              </a:rPr>
              <a:t>三</a:t>
            </a:r>
            <a:endParaRPr lang="en-US" altLang="zh-TW" b="1" dirty="0">
              <a:solidFill>
                <a:srgbClr val="FFFF00"/>
              </a:solidFill>
            </a:endParaRPr>
          </a:p>
          <a:p>
            <a:r>
              <a:rPr lang="zh-CN" altLang="en-US" b="1" dirty="0">
                <a:solidFill>
                  <a:srgbClr val="FFFF00"/>
                </a:solidFill>
              </a:rPr>
              <a:t>德用無方</a:t>
            </a:r>
            <a:endParaRPr lang="zh-TW" altLang="en-US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56391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/>
      <p:bldP spid="8" grpId="0" animBg="1"/>
      <p:bldP spid="9" grpId="0"/>
      <p:bldP spid="10" grpId="0" animBg="1"/>
      <p:bldP spid="1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46F8EE89-15F7-0208-988F-45774EED10B9}"/>
              </a:ext>
            </a:extLst>
          </p:cNvPr>
          <p:cNvSpPr txBox="1"/>
          <p:nvPr/>
        </p:nvSpPr>
        <p:spPr>
          <a:xfrm>
            <a:off x="11369307" y="477466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己一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、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普讚實德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0AE28D7D-282A-9352-33F9-63C3022D206E}"/>
              </a:ext>
            </a:extLst>
          </p:cNvPr>
          <p:cNvSpPr txBox="1"/>
          <p:nvPr/>
        </p:nvSpPr>
        <p:spPr>
          <a:xfrm>
            <a:off x="10649227" y="2614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咸共遵修普賢大士之德。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BEC27023-E33E-1552-29E0-E3C85F34D012}"/>
              </a:ext>
            </a:extLst>
          </p:cNvPr>
          <p:cNvSpPr txBox="1"/>
          <p:nvPr/>
        </p:nvSpPr>
        <p:spPr>
          <a:xfrm>
            <a:off x="8782948" y="618138"/>
            <a:ext cx="1800493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本品從「咸共遵修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」至品末之「不可思議」，皆是讚歎普賢大士暨會中一切菩薩之德。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69E4855A-7511-F6E8-729A-EE8256803B19}"/>
              </a:ext>
            </a:extLst>
          </p:cNvPr>
          <p:cNvSpPr txBox="1"/>
          <p:nvPr/>
        </p:nvSpPr>
        <p:spPr>
          <a:xfrm>
            <a:off x="4674131" y="686802"/>
            <a:ext cx="4108817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「大士」者即菩薩，即大道心有情。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200"/>
              </a:lnSpc>
              <a:spcBef>
                <a:spcPts val="1200"/>
              </a:spcBef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本經會中，以普賢菩薩為一切菩薩之上首，餘文殊、彌勒、賢護等出家在家菩薩，暨十方來會無量無邊之諸大菩薩，皆悉遵行普賢大士之德。普賢大士乃華嚴長子，其至德即十大願王，導歸極樂也。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08D4579C-F5E0-E256-44CC-8AC5FDA612D5}"/>
              </a:ext>
            </a:extLst>
          </p:cNvPr>
          <p:cNvSpPr txBox="1"/>
          <p:nvPr/>
        </p:nvSpPr>
        <p:spPr>
          <a:xfrm>
            <a:off x="1849343" y="621482"/>
            <a:ext cx="287771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一者，禮敬諸佛。二者，稱讚如來。三者，廣修供養。四者，懺悔業障。五者，隨喜功德。六者，請轉法輪。七者，請佛住世。八者，常隨佛學。九者，恆順眾生。十者，普皆回向。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3616420A-5645-B7E0-B29D-F26E9103E920}"/>
              </a:ext>
            </a:extLst>
          </p:cNvPr>
          <p:cNvSpPr txBox="1"/>
          <p:nvPr/>
        </p:nvSpPr>
        <p:spPr>
          <a:xfrm>
            <a:off x="74005" y="654142"/>
            <a:ext cx="1800493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第十願普皆回向顯「普」。從初禮敬乃至第九願恆順眾生顯「賢」。故知十種大願，顯「普賢」義。</a:t>
            </a:r>
          </a:p>
        </p:txBody>
      </p:sp>
    </p:spTree>
    <p:extLst>
      <p:ext uri="{BB962C8B-B14F-4D97-AF65-F5344CB8AC3E}">
        <p14:creationId xmlns:p14="http://schemas.microsoft.com/office/powerpoint/2010/main" val="32835009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 build="allAtOnce"/>
      <p:bldP spid="7" grpId="0"/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519185A5-24D4-3F6F-FB91-80A8AB77E805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第五講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50111CE8-5057-13D8-4F53-38648D6974A6}"/>
              </a:ext>
            </a:extLst>
          </p:cNvPr>
          <p:cNvSpPr txBox="1"/>
          <p:nvPr/>
        </p:nvSpPr>
        <p:spPr>
          <a:xfrm>
            <a:off x="7463358" y="618138"/>
            <a:ext cx="3416320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普賢十大願王，正是彌陀大願之第三十五願之廣演。願曰：「生我國者，究竟必至一生補處。除其本願為眾生故，被宏誓鎧，教化一切有情，皆發信心，修菩提行，</a:t>
            </a:r>
            <a:r>
              <a:rPr lang="zh-TW" altLang="en-US" sz="2800" u="sng" dirty="0">
                <a:solidFill>
                  <a:schemeClr val="bg1">
                    <a:lumMod val="95000"/>
                  </a:schemeClr>
                </a:solidFill>
              </a:rPr>
              <a:t>行普賢道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。」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F7C8278E-153E-7455-4497-6690A3A6E7A5}"/>
              </a:ext>
            </a:extLst>
          </p:cNvPr>
          <p:cNvSpPr txBox="1"/>
          <p:nvPr/>
        </p:nvSpPr>
        <p:spPr>
          <a:xfrm>
            <a:off x="4329559" y="621482"/>
            <a:ext cx="287771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由是可見，會中聖眾，多是曾生極樂，披宏誓鎧，遊化十方，助佛宏化。如是輾轉教化，輾轉度脫，是故經中，無量無邊一切菩薩，皆遵普賢大士之德。</a:t>
            </a:r>
          </a:p>
        </p:txBody>
      </p:sp>
    </p:spTree>
    <p:extLst>
      <p:ext uri="{BB962C8B-B14F-4D97-AF65-F5344CB8AC3E}">
        <p14:creationId xmlns:p14="http://schemas.microsoft.com/office/powerpoint/2010/main" val="25735997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0DC37EF5-8896-DD6C-034B-F8D554AF5798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第五講</a:t>
            </a:r>
            <a:endParaRPr lang="en-US" altLang="zh-TW" dirty="0"/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C406A3DB-82AA-43B4-3541-3A67A7789F3A}"/>
              </a:ext>
            </a:extLst>
          </p:cNvPr>
          <p:cNvSpPr txBox="1"/>
          <p:nvPr/>
        </p:nvSpPr>
        <p:spPr>
          <a:xfrm>
            <a:off x="9479875" y="405458"/>
            <a:ext cx="136447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具足無量行願。安住一切功德法中。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5A6D3065-C55E-3C1C-2FE5-536CD76DBF56}"/>
              </a:ext>
            </a:extLst>
          </p:cNvPr>
          <p:cNvSpPr txBox="1"/>
          <p:nvPr/>
        </p:nvSpPr>
        <p:spPr>
          <a:xfrm>
            <a:off x="5307231" y="549474"/>
            <a:ext cx="3954929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上兩句初讚諸大士之實德。「無量」者，其多其大，無法稱量。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行謂六度四攝等大行。願謂四宏誓與十大願等勝願。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願以導行，行以滿願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；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行如足，願如目，互相依持。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「具足」謂圓滿無餘。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1C499E3B-21E9-3925-CF0B-AC897AD6F77A}"/>
              </a:ext>
            </a:extLst>
          </p:cNvPr>
          <p:cNvSpPr txBox="1"/>
          <p:nvPr/>
        </p:nvSpPr>
        <p:spPr>
          <a:xfrm>
            <a:off x="3397131" y="546667"/>
            <a:ext cx="1800493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「一切功德法」指佛果之無盡功德。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仁王經疏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云：「施物名功，歸己曰德。」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BC2084A5-41F0-392D-CF00-6BA01DAB1F7D}"/>
              </a:ext>
            </a:extLst>
          </p:cNvPr>
          <p:cNvSpPr txBox="1"/>
          <p:nvPr/>
        </p:nvSpPr>
        <p:spPr>
          <a:xfrm>
            <a:off x="766614" y="546667"/>
            <a:ext cx="2339102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「安住一切」者，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普賢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行願品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：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「於一念中，所有行願皆得成就」，即一念中圓成行願，故能安住於如來一切佛果功德之法。</a:t>
            </a:r>
          </a:p>
        </p:txBody>
      </p:sp>
    </p:spTree>
    <p:extLst>
      <p:ext uri="{BB962C8B-B14F-4D97-AF65-F5344CB8AC3E}">
        <p14:creationId xmlns:p14="http://schemas.microsoft.com/office/powerpoint/2010/main" val="10773260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6F6A3866-6459-B694-5CD1-83BA157D152D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第五講</a:t>
            </a:r>
            <a:endParaRPr lang="en-US" altLang="zh-TW" dirty="0"/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FE08BB0A-6A69-65E2-A88D-CE6785A80246}"/>
              </a:ext>
            </a:extLst>
          </p:cNvPr>
          <p:cNvSpPr txBox="1"/>
          <p:nvPr/>
        </p:nvSpPr>
        <p:spPr>
          <a:xfrm>
            <a:off x="10069780" y="405458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 遊步十方。行權方便。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4E2D41A9-04CA-C78E-A166-3BABFFF1A6E5}"/>
              </a:ext>
            </a:extLst>
          </p:cNvPr>
          <p:cNvSpPr txBox="1"/>
          <p:nvPr/>
        </p:nvSpPr>
        <p:spPr>
          <a:xfrm>
            <a:off x="5289763" y="549474"/>
            <a:ext cx="4416594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遊步，是遊行與遊化之義。十方者，四方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、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四隅，更合上下二方。蓋表空間之一切處所。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200"/>
              </a:lnSpc>
              <a:spcBef>
                <a:spcPts val="1800"/>
              </a:spcBef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「遊步十方」表大士神通遊戲，自在遊行，化度十方世界一切眾生。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200"/>
              </a:lnSpc>
              <a:spcBef>
                <a:spcPts val="1800"/>
              </a:spcBef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「行權方便」者，權，對實而說。具權宜與權變之義，俗謂通權達變。</a:t>
            </a:r>
          </a:p>
        </p:txBody>
      </p:sp>
    </p:spTree>
    <p:extLst>
      <p:ext uri="{BB962C8B-B14F-4D97-AF65-F5344CB8AC3E}">
        <p14:creationId xmlns:p14="http://schemas.microsoft.com/office/powerpoint/2010/main" val="17469197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F8EDA740-C66C-8714-D9B3-9532F787B71F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第五講</a:t>
            </a:r>
            <a:endParaRPr lang="en-US" altLang="zh-TW" dirty="0"/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171CE183-E426-4B75-8E05-6E358C4A2D3C}"/>
              </a:ext>
            </a:extLst>
          </p:cNvPr>
          <p:cNvSpPr txBox="1"/>
          <p:nvPr/>
        </p:nvSpPr>
        <p:spPr>
          <a:xfrm>
            <a:off x="9479875" y="405458"/>
            <a:ext cx="136447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入佛法藏。究竟彼岸。願於無量世界成等正覺。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10AB8DE7-B9C2-BB39-BA9B-4211838F864D}"/>
              </a:ext>
            </a:extLst>
          </p:cNvPr>
          <p:cNvSpPr txBox="1"/>
          <p:nvPr/>
        </p:nvSpPr>
        <p:spPr>
          <a:xfrm>
            <a:off x="8145690" y="618138"/>
            <a:ext cx="1261884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入者，為契會證入之義。亦即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法華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中「入佛知見」中之入字也。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987AED8E-9C03-92FD-B5BD-E62D34D323CE}"/>
              </a:ext>
            </a:extLst>
          </p:cNvPr>
          <p:cNvSpPr txBox="1"/>
          <p:nvPr/>
        </p:nvSpPr>
        <p:spPr>
          <a:xfrm>
            <a:off x="5700320" y="621482"/>
            <a:ext cx="2339102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「佛法藏」者，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嘉祥疏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云：「名理為藏。」蓋謂佛法藏為法性之理體。法性含藏無量之性德，故名佛法藏。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1DF9AC56-C84E-2F7F-303E-CEC286DC28E8}"/>
              </a:ext>
            </a:extLst>
          </p:cNvPr>
          <p:cNvSpPr txBox="1"/>
          <p:nvPr/>
        </p:nvSpPr>
        <p:spPr>
          <a:xfrm>
            <a:off x="3361218" y="588160"/>
            <a:ext cx="2339102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「究竟」者，至極之義。「彼岸」者，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智度論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云：「以生死為此岸，涅槃為彼岸。」又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涅槃經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云：「彼岸者，喻如來也。」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98AD943D-2595-3651-02A8-EA599DDB0879}"/>
              </a:ext>
            </a:extLst>
          </p:cNvPr>
          <p:cNvSpPr txBox="1"/>
          <p:nvPr/>
        </p:nvSpPr>
        <p:spPr>
          <a:xfrm>
            <a:off x="338187" y="588160"/>
            <a:ext cx="2877711" cy="583264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「願於無量世界成等正覺」。「願」者，誓願也。等覺有二義：㈠等覺是菩薩之極位。㈡等覺即佛果。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往生論註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曰：「以諸法等，故諸如來等。是故諸佛如來，名為等覺。」</a:t>
            </a:r>
          </a:p>
        </p:txBody>
      </p:sp>
    </p:spTree>
    <p:extLst>
      <p:ext uri="{BB962C8B-B14F-4D97-AF65-F5344CB8AC3E}">
        <p14:creationId xmlns:p14="http://schemas.microsoft.com/office/powerpoint/2010/main" val="10257429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805A7967-A409-0DA7-F2EE-8B7A8A010A58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第五講</a:t>
            </a:r>
            <a:endParaRPr lang="en-US" altLang="zh-TW" dirty="0"/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E1640415-ADDC-CA99-7B80-6649E8935860}"/>
              </a:ext>
            </a:extLst>
          </p:cNvPr>
          <p:cNvSpPr txBox="1"/>
          <p:nvPr/>
        </p:nvSpPr>
        <p:spPr>
          <a:xfrm>
            <a:off x="10117700" y="477466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己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二、殊勝權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德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9C1E082E-B139-52D2-AE2E-7823262E6DF7}"/>
              </a:ext>
            </a:extLst>
          </p:cNvPr>
          <p:cNvSpPr txBox="1"/>
          <p:nvPr/>
        </p:nvSpPr>
        <p:spPr>
          <a:xfrm>
            <a:off x="9215616" y="2614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捨兜率。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5B590A57-3BA1-16FD-A983-866E2DCE8E6B}"/>
              </a:ext>
            </a:extLst>
          </p:cNvPr>
          <p:cNvSpPr txBox="1"/>
          <p:nvPr/>
        </p:nvSpPr>
        <p:spPr>
          <a:xfrm>
            <a:off x="7785650" y="618138"/>
            <a:ext cx="1261884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讚菩薩普於十方示現八相成道之殊勝權德。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77623867-74E0-B582-CD3A-CED163DBD761}"/>
              </a:ext>
            </a:extLst>
          </p:cNvPr>
          <p:cNvSpPr txBox="1"/>
          <p:nvPr/>
        </p:nvSpPr>
        <p:spPr>
          <a:xfrm>
            <a:off x="5965163" y="621482"/>
            <a:ext cx="1800493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「捨兜率，降王宮，棄位出家，苦行學道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」表八相成道。但其位不一，凡有五等。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77DEC0EA-D0FE-3D92-ACDC-5FEF5DCBA3C0}"/>
              </a:ext>
            </a:extLst>
          </p:cNvPr>
          <p:cNvSpPr txBox="1"/>
          <p:nvPr/>
        </p:nvSpPr>
        <p:spPr>
          <a:xfrm>
            <a:off x="3482631" y="621482"/>
            <a:ext cx="2339102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甄解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曰：「㈠如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華嚴賢首品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及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起信論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。於十信滿位，示現八相。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占察經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說四種作佛中，第一信滿作佛當之。</a:t>
            </a: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E7E1B82A-4B1F-DA6B-E826-4FADC7B542EA}"/>
              </a:ext>
            </a:extLst>
          </p:cNvPr>
          <p:cNvSpPr txBox="1"/>
          <p:nvPr/>
        </p:nvSpPr>
        <p:spPr>
          <a:xfrm>
            <a:off x="982638" y="621482"/>
            <a:ext cx="2339102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㈡如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大集經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中，灌頂住菩薩（十住滿位）能於無佛世界，示現八相。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占察經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第二，解滿作佛當之。</a:t>
            </a:r>
          </a:p>
        </p:txBody>
      </p:sp>
    </p:spTree>
    <p:extLst>
      <p:ext uri="{BB962C8B-B14F-4D97-AF65-F5344CB8AC3E}">
        <p14:creationId xmlns:p14="http://schemas.microsoft.com/office/powerpoint/2010/main" val="42342264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  <p:bldP spid="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A0446E64-6205-D74D-D806-B0CF3D5D3DBE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第五講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A71A5F28-900A-5F20-D54B-F0D372006947}"/>
              </a:ext>
            </a:extLst>
          </p:cNvPr>
          <p:cNvSpPr txBox="1"/>
          <p:nvPr/>
        </p:nvSpPr>
        <p:spPr>
          <a:xfrm>
            <a:off x="8903518" y="618138"/>
            <a:ext cx="195438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㈢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仁王經菩薩教化品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明初地八相。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占察經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第三，證滿作佛當之。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9CDE1F46-676D-F6FF-0AC2-A588C6C18398}"/>
              </a:ext>
            </a:extLst>
          </p:cNvPr>
          <p:cNvSpPr txBox="1"/>
          <p:nvPr/>
        </p:nvSpPr>
        <p:spPr>
          <a:xfrm>
            <a:off x="6949137" y="618138"/>
            <a:ext cx="195438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㈣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入如來智德不思議經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明究竟地（一生補處）八相示現。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占察經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第四，一切功德行滿成佛當之。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48E17EC1-4F1A-4048-308B-904F43766C99}"/>
              </a:ext>
            </a:extLst>
          </p:cNvPr>
          <p:cNvSpPr txBox="1"/>
          <p:nvPr/>
        </p:nvSpPr>
        <p:spPr>
          <a:xfrm>
            <a:off x="4343008" y="621482"/>
            <a:ext cx="254428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㈤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華嚴不思議品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諸佛念念出生智。此明佛後得智，出生八相示現也。此五中，前四是因中示現。第五，佛後業用也。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CC3D49C8-F4DA-D0D9-5FAB-7BCA958F9248}"/>
              </a:ext>
            </a:extLst>
          </p:cNvPr>
          <p:cNvSpPr txBox="1"/>
          <p:nvPr/>
        </p:nvSpPr>
        <p:spPr>
          <a:xfrm>
            <a:off x="1174656" y="621482"/>
            <a:ext cx="313419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斯經所明，若依諸師，多是第四（補處）作佛。若依今宗，此中無所屬，以彌陀巧方便迴向所作故，因果共不可思議。若強論之，或應在第五（佛後）之中焉。」</a:t>
            </a:r>
          </a:p>
        </p:txBody>
      </p:sp>
    </p:spTree>
    <p:extLst>
      <p:ext uri="{BB962C8B-B14F-4D97-AF65-F5344CB8AC3E}">
        <p14:creationId xmlns:p14="http://schemas.microsoft.com/office/powerpoint/2010/main" val="293264695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E71AF9C7-2247-4A82-1432-DDD77CB577CA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第五講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184FD57F-3817-4FDC-6413-D3E73F25ED0D}"/>
              </a:ext>
            </a:extLst>
          </p:cNvPr>
          <p:cNvSpPr txBox="1"/>
          <p:nvPr/>
        </p:nvSpPr>
        <p:spPr>
          <a:xfrm>
            <a:off x="7723708" y="618138"/>
            <a:ext cx="313419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「八相成道」指本師釋迦與一切諸佛示現成道之通途。但諸經論因開合不同，所說亦異。或說七相，乃至九相、十相。今說八相者，乃從經論之多數也。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CC538E47-F0AE-C790-EB3A-7914B7DA0721}"/>
              </a:ext>
            </a:extLst>
          </p:cNvPr>
          <p:cNvSpPr txBox="1"/>
          <p:nvPr/>
        </p:nvSpPr>
        <p:spPr>
          <a:xfrm>
            <a:off x="3993133" y="614794"/>
            <a:ext cx="372409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「捨兜率」即第一相從兜率天降生也。「兜率」或「兜術」、「睹史多」本是一名，譯音有異。其義為妙足、知足、喜足等。乃欲界中第四天。內院現為彌勒大士之淨土。外院則為天眾欲樂之處。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9F0EDF42-387B-B09A-7EB4-121289D0FBF8}"/>
              </a:ext>
            </a:extLst>
          </p:cNvPr>
          <p:cNvSpPr txBox="1"/>
          <p:nvPr/>
        </p:nvSpPr>
        <p:spPr>
          <a:xfrm>
            <a:off x="2622178" y="621482"/>
            <a:ext cx="136447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此世界過現未三世之補處大士，皆從此天降生。</a:t>
            </a:r>
          </a:p>
        </p:txBody>
      </p:sp>
    </p:spTree>
    <p:extLst>
      <p:ext uri="{BB962C8B-B14F-4D97-AF65-F5344CB8AC3E}">
        <p14:creationId xmlns:p14="http://schemas.microsoft.com/office/powerpoint/2010/main" val="11123830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009304CF-E985-9D2A-C04D-9DEE9B6F3617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第五講</a:t>
            </a:r>
            <a:endParaRPr lang="en-US" altLang="zh-TW" dirty="0"/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95F785C2-6354-BBA5-3849-FAC099A52498}"/>
              </a:ext>
            </a:extLst>
          </p:cNvPr>
          <p:cNvSpPr txBox="1"/>
          <p:nvPr/>
        </p:nvSpPr>
        <p:spPr>
          <a:xfrm>
            <a:off x="10145171" y="2614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降王宮。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8B7AC7AA-A189-3F53-F460-1931C18B4C5A}"/>
              </a:ext>
            </a:extLst>
          </p:cNvPr>
          <p:cNvSpPr txBox="1"/>
          <p:nvPr/>
        </p:nvSpPr>
        <p:spPr>
          <a:xfrm>
            <a:off x="8739271" y="618138"/>
            <a:ext cx="1261884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「降王宮」。降生於王宮，是中含攝第二相之托胎，與第三相之出生。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270D87AF-4D26-8CD6-BB3B-3F2B66CE78F2}"/>
              </a:ext>
            </a:extLst>
          </p:cNvPr>
          <p:cNvSpPr txBox="1"/>
          <p:nvPr/>
        </p:nvSpPr>
        <p:spPr>
          <a:xfrm>
            <a:off x="6983209" y="261442"/>
            <a:ext cx="1364476" cy="583264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 棄位出家。苦行學道。作斯示現。順世間故。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FDE52724-40EB-1310-B51F-304450856ACF}"/>
              </a:ext>
            </a:extLst>
          </p:cNvPr>
          <p:cNvSpPr txBox="1"/>
          <p:nvPr/>
        </p:nvSpPr>
        <p:spPr>
          <a:xfrm>
            <a:off x="6272365" y="599830"/>
            <a:ext cx="723275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此表「出家」之第四相。</a:t>
            </a: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85211F9A-EDC3-416C-A613-70C6B956ACC7}"/>
              </a:ext>
            </a:extLst>
          </p:cNvPr>
          <p:cNvSpPr txBox="1"/>
          <p:nvPr/>
        </p:nvSpPr>
        <p:spPr>
          <a:xfrm>
            <a:off x="349659" y="599830"/>
            <a:ext cx="582723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「作斯示現，順世間故。」以上二句，出自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唐譯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。深顯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法華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玄旨。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法華壽量品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云：「一切世間天人及阿修羅，皆謂今釋迦牟尼佛，出釋氏宮，去伽耶城不遠，坐於道場，得阿耨多羅三藐三菩提。然善男子，我實成佛以來，無量無邊百千萬億那由他劫。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自從是來，我常在此娑婆世界，說法教化。亦於餘處，百千萬億那由他阿僧祇國，導利眾生。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41577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字方塊 5">
            <a:extLst>
              <a:ext uri="{FF2B5EF4-FFF2-40B4-BE49-F238E27FC236}">
                <a16:creationId xmlns:a16="http://schemas.microsoft.com/office/drawing/2014/main" id="{DEDDC3B7-C014-AA90-9091-1C535317887B}"/>
              </a:ext>
            </a:extLst>
          </p:cNvPr>
          <p:cNvSpPr txBox="1"/>
          <p:nvPr/>
        </p:nvSpPr>
        <p:spPr>
          <a:xfrm>
            <a:off x="11251431" y="2614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以定慧力。降伏魔怨。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A3447B3C-853A-4AC2-6480-F5C8CFAAD4A4}"/>
              </a:ext>
            </a:extLst>
          </p:cNvPr>
          <p:cNvSpPr txBox="1"/>
          <p:nvPr/>
        </p:nvSpPr>
        <p:spPr>
          <a:xfrm>
            <a:off x="5663158" y="650798"/>
            <a:ext cx="557075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此二句亦自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唐譯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。是第五相之降魔。魔者，梵語魔羅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（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Māra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）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之略稱。此翻障礙，能為修道作障礙故。又翻殺者，害人善故。又常行放逸，斷慧命故。又翻惡者，多愛欲故。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魔類有四：淨影曰：「一煩惱魔，謂貪嗔等，能害善法。二陰魔，謂五陰身，共相摧滅。三者死魔，能壞命根。四者天魔，好壞他善。」今經所降伏者指天魔。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B2A1E6A5-E207-B684-9715-589D13B9FE5A}"/>
              </a:ext>
            </a:extLst>
          </p:cNvPr>
          <p:cNvSpPr txBox="1"/>
          <p:nvPr/>
        </p:nvSpPr>
        <p:spPr>
          <a:xfrm>
            <a:off x="-385514" y="654142"/>
            <a:ext cx="557075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婆沙論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云：「（節錄）菩薩昔居菩提樹下，初夜魔女來相媚亂。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中夜魔軍總來逼惱。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須臾覺察即入慈定，令魔兵眾摧敗墮落。」</a:t>
            </a: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A60F81C4-B5B0-237D-8574-1EFE224B3573}"/>
              </a:ext>
            </a:extLst>
          </p:cNvPr>
          <p:cNvSpPr txBox="1"/>
          <p:nvPr/>
        </p:nvSpPr>
        <p:spPr>
          <a:xfrm>
            <a:off x="-3193826" y="654142"/>
            <a:ext cx="557075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智度論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云：「菩薩智慧力故，大破魔軍。」則顯菩薩慧力。是故經云：「以定慧力，降伏魔怨。」怨指怨家。</a:t>
            </a:r>
          </a:p>
        </p:txBody>
      </p:sp>
    </p:spTree>
    <p:extLst>
      <p:ext uri="{BB962C8B-B14F-4D97-AF65-F5344CB8AC3E}">
        <p14:creationId xmlns:p14="http://schemas.microsoft.com/office/powerpoint/2010/main" val="35824611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F00975D0-9324-A93E-3EAF-8AC986956398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第五講</a:t>
            </a:r>
            <a:endParaRPr lang="en-US" altLang="zh-TW" dirty="0"/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5C44BEC8-B4A3-A4F3-A103-A744EDFF7CE3}"/>
              </a:ext>
            </a:extLst>
          </p:cNvPr>
          <p:cNvSpPr txBox="1"/>
          <p:nvPr/>
        </p:nvSpPr>
        <p:spPr>
          <a:xfrm>
            <a:off x="10243319" y="2614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得微妙法。成最正覺。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9F5AD832-DC62-EC7B-208A-902585CB5F3F}"/>
              </a:ext>
            </a:extLst>
          </p:cNvPr>
          <p:cNvSpPr txBox="1"/>
          <p:nvPr/>
        </p:nvSpPr>
        <p:spPr>
          <a:xfrm>
            <a:off x="7725942" y="654142"/>
            <a:ext cx="2339102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此二句是第六相成道之義。「微妙」者，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維摩經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曰：「微妙是菩提，諸法難知故。」菩提者，佛之知見，亦即實際理體，當人自性。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44045088-7802-01C7-F685-07980DC1FD9F}"/>
              </a:ext>
            </a:extLst>
          </p:cNvPr>
          <p:cNvSpPr txBox="1"/>
          <p:nvPr/>
        </p:nvSpPr>
        <p:spPr>
          <a:xfrm>
            <a:off x="5806881" y="621482"/>
            <a:ext cx="1800493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會疏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曰：「覺之中為最極，故云成最正覺」。成最正覺即究竟成佛。</a:t>
            </a:r>
          </a:p>
        </p:txBody>
      </p:sp>
    </p:spTree>
    <p:extLst>
      <p:ext uri="{BB962C8B-B14F-4D97-AF65-F5344CB8AC3E}">
        <p14:creationId xmlns:p14="http://schemas.microsoft.com/office/powerpoint/2010/main" val="15715154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字方塊 5">
            <a:extLst>
              <a:ext uri="{FF2B5EF4-FFF2-40B4-BE49-F238E27FC236}">
                <a16:creationId xmlns:a16="http://schemas.microsoft.com/office/drawing/2014/main" id="{76CB3992-0450-C843-D92A-31A09BF94DB8}"/>
              </a:ext>
            </a:extLst>
          </p:cNvPr>
          <p:cNvSpPr txBox="1"/>
          <p:nvPr/>
        </p:nvSpPr>
        <p:spPr>
          <a:xfrm>
            <a:off x="10259293" y="2614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天人歸仰。請轉法輪。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7F19D178-618C-E52E-CAC3-899A7CB4FB60}"/>
              </a:ext>
            </a:extLst>
          </p:cNvPr>
          <p:cNvSpPr txBox="1"/>
          <p:nvPr/>
        </p:nvSpPr>
        <p:spPr>
          <a:xfrm>
            <a:off x="4372541" y="654142"/>
            <a:ext cx="582723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暨以下諸句，為第七相。天人者，天道中人。歸者歸敬，仰者欽仰。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智度論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云：「今是釋迦文佛得道後，五十七日寂不說法。自言，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『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我法甚深，難解難知。一切眾生縛著世法，無能解者。不如默然入涅槃樂。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』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是時諸菩薩及釋提桓因、梵天王諸天，合掌敬禮，請佛為諸眾生初轉法輪。佛時默然受請。到波羅奈鹿林中轉法輪。」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A2DB25FF-3A7A-21F5-CF2C-B401F66ED44D}"/>
              </a:ext>
            </a:extLst>
          </p:cNvPr>
          <p:cNvSpPr txBox="1"/>
          <p:nvPr/>
        </p:nvSpPr>
        <p:spPr>
          <a:xfrm>
            <a:off x="262558" y="627959"/>
            <a:ext cx="4134465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「法輪」者，指佛之教法，演說佛之教法，稱為轉法輪。輪者，轉輪聖王之輪寶，回轉四天下，碾摧諸怨敵。故以譬喻佛之教法，亦流轉一切眾生界，破除諸煩惱。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法華文句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云：「轉佛心中化他之法，度入他心，名轉法輪。」</a:t>
            </a:r>
          </a:p>
        </p:txBody>
      </p:sp>
      <p:sp>
        <p:nvSpPr>
          <p:cNvPr id="9" name="匾額 8" descr="佛學概要十四講表 習講">
            <a:extLst>
              <a:ext uri="{FF2B5EF4-FFF2-40B4-BE49-F238E27FC236}">
                <a16:creationId xmlns:a16="http://schemas.microsoft.com/office/drawing/2014/main" id="{8CF01C75-E48F-DE62-18B7-CD18E6D24A45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第五講</a:t>
            </a:r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260354212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字方塊 5">
            <a:extLst>
              <a:ext uri="{FF2B5EF4-FFF2-40B4-BE49-F238E27FC236}">
                <a16:creationId xmlns:a16="http://schemas.microsoft.com/office/drawing/2014/main" id="{C289A674-E62B-F669-56E5-A927E7698367}"/>
              </a:ext>
            </a:extLst>
          </p:cNvPr>
          <p:cNvSpPr txBox="1"/>
          <p:nvPr/>
        </p:nvSpPr>
        <p:spPr>
          <a:xfrm>
            <a:off x="6034513" y="549474"/>
            <a:ext cx="6109365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又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探玄記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解法輪曰：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「法是軌持義。通有四義：謂教、理、行、果。輪是所成。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義亦有四：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㈠圓滿之義，以離缺減故。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㈡是具德義，以轂輻輞等，悉皆具故。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㈢有用義，謂摧輾惑障故。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㈣轉動之義，謂從此向彼，即從佛至眾生；亦從彼向此，即從眾生至佛果。」</a:t>
            </a:r>
          </a:p>
        </p:txBody>
      </p:sp>
      <p:pic>
        <p:nvPicPr>
          <p:cNvPr id="8" name="圖片 7">
            <a:extLst>
              <a:ext uri="{FF2B5EF4-FFF2-40B4-BE49-F238E27FC236}">
                <a16:creationId xmlns:a16="http://schemas.microsoft.com/office/drawing/2014/main" id="{6D8C9C8F-C213-B577-D767-CC8087F277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009" y="1782217"/>
            <a:ext cx="5083300" cy="5031954"/>
          </a:xfrm>
          <a:prstGeom prst="rect">
            <a:avLst/>
          </a:prstGeom>
        </p:spPr>
      </p:pic>
      <p:sp>
        <p:nvSpPr>
          <p:cNvPr id="9" name="文字方塊 8">
            <a:extLst>
              <a:ext uri="{FF2B5EF4-FFF2-40B4-BE49-F238E27FC236}">
                <a16:creationId xmlns:a16="http://schemas.microsoft.com/office/drawing/2014/main" id="{51B81FFA-1733-9916-531C-E9A80B07633D}"/>
              </a:ext>
            </a:extLst>
          </p:cNvPr>
          <p:cNvSpPr txBox="1"/>
          <p:nvPr/>
        </p:nvSpPr>
        <p:spPr>
          <a:xfrm>
            <a:off x="5133250" y="2061881"/>
            <a:ext cx="1477328" cy="489630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2800" dirty="0">
                <a:solidFill>
                  <a:srgbClr val="FFFF00"/>
                </a:solidFill>
              </a:rPr>
              <a:t>輞指車輪的邊框</a:t>
            </a:r>
            <a:r>
              <a:rPr lang="zh-CN" altLang="en-US" sz="2800" dirty="0">
                <a:solidFill>
                  <a:srgbClr val="FFFF00"/>
                </a:solidFill>
              </a:rPr>
              <a:t>；</a:t>
            </a:r>
            <a:r>
              <a:rPr lang="zh-TW" altLang="en-US" sz="2800" dirty="0">
                <a:solidFill>
                  <a:srgbClr val="FFFF00"/>
                </a:solidFill>
              </a:rPr>
              <a:t>轂指車輪中心有孔的圓木。車輪中間有一根根筆直的木條，叫做輻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80481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07DB5EDF-1157-7044-E250-CEF652152ABC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第五講</a:t>
            </a:r>
            <a:endParaRPr lang="en-US" altLang="zh-TW" dirty="0"/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A8D7F327-E408-8F7E-96E8-65660C961B25}"/>
              </a:ext>
            </a:extLst>
          </p:cNvPr>
          <p:cNvSpPr txBox="1"/>
          <p:nvPr/>
        </p:nvSpPr>
        <p:spPr>
          <a:xfrm>
            <a:off x="10243319" y="2614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常以法音。覺諸世間。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DA206655-EEA7-16E4-6F82-A52C524D0AFC}"/>
              </a:ext>
            </a:extLst>
          </p:cNvPr>
          <p:cNvSpPr txBox="1"/>
          <p:nvPr/>
        </p:nvSpPr>
        <p:spPr>
          <a:xfrm>
            <a:off x="441897" y="654142"/>
            <a:ext cx="9623147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從此句下，直至「於此中下，而現滅度」以前，亦皆是第七轉法輪之相。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「法音」者，廣指如來教法，不局限於言語音聲，蓋世尊說法，乃塵說，剎說，熾然說，無間說，說時說，默時亦說。不但有情說，無情亦說。故不宜以法音限於世尊之言教也。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「世間」者，羅什大師曰：「世間者，三界也。」即欲界、色界、無色界也。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世尊受請後，廣演一代大小權實偏圓諸法，覺醒三界一切眾生，故曰：「常以法音，覺諸世間。」此是轉法輪之總相。</a:t>
            </a:r>
          </a:p>
        </p:txBody>
      </p:sp>
    </p:spTree>
    <p:extLst>
      <p:ext uri="{BB962C8B-B14F-4D97-AF65-F5344CB8AC3E}">
        <p14:creationId xmlns:p14="http://schemas.microsoft.com/office/powerpoint/2010/main" val="21932613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字方塊 5">
            <a:extLst>
              <a:ext uri="{FF2B5EF4-FFF2-40B4-BE49-F238E27FC236}">
                <a16:creationId xmlns:a16="http://schemas.microsoft.com/office/drawing/2014/main" id="{E165552D-3A05-4E8F-DF20-C355DF0035BA}"/>
              </a:ext>
            </a:extLst>
          </p:cNvPr>
          <p:cNvSpPr txBox="1"/>
          <p:nvPr/>
        </p:nvSpPr>
        <p:spPr>
          <a:xfrm>
            <a:off x="9699282" y="261442"/>
            <a:ext cx="1364476" cy="57606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破煩惱城。壞諸欲塹。洗濯垢污。顯明清白。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45842D6C-B917-DA61-D2A3-3DC717CF6DAB}"/>
              </a:ext>
            </a:extLst>
          </p:cNvPr>
          <p:cNvSpPr txBox="1"/>
          <p:nvPr/>
        </p:nvSpPr>
        <p:spPr>
          <a:xfrm>
            <a:off x="6689655" y="693490"/>
            <a:ext cx="300595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煩惱者，貪嗔癡等，煩心惱身，故名煩惱。又貪、嗔、癡、慢、疑、身見、邊見、邪見、見取、戒取十種，稱為十煩惱。天臺宗以見思、塵沙、無明三惑，稱為三煩惱。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F8037FAA-99FE-4349-EB86-77450152F551}"/>
              </a:ext>
            </a:extLst>
          </p:cNvPr>
          <p:cNvSpPr txBox="1"/>
          <p:nvPr/>
        </p:nvSpPr>
        <p:spPr>
          <a:xfrm>
            <a:off x="4799062" y="693490"/>
            <a:ext cx="1877437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城者，城堡也。佛演妙法，摧破眾生身心中煩惱之堡壘，故曰：「破煩惱城」。</a:t>
            </a: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CBFBF04A-151B-4ECE-E644-C678AA520591}"/>
              </a:ext>
            </a:extLst>
          </p:cNvPr>
          <p:cNvSpPr txBox="1"/>
          <p:nvPr/>
        </p:nvSpPr>
        <p:spPr>
          <a:xfrm>
            <a:off x="77329" y="693490"/>
            <a:ext cx="4698722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「壞諸欲塹」。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淨影疏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曰：「愛欲之心，深而難越，故說為塹，教斷令壞。」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甄解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『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壞諸欲塹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』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者，捨欲心。愛欲是諸苦之本。</a:t>
            </a:r>
            <a:r>
              <a:rPr lang="zh-TW" altLang="en-US" sz="2800" u="sng" dirty="0">
                <a:solidFill>
                  <a:schemeClr val="bg1">
                    <a:lumMod val="95000"/>
                  </a:schemeClr>
                </a:solidFill>
              </a:rPr>
              <a:t>欲流深廣，眾生漂溺之而難度，說以為塹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字苑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云：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『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塹，繞城長水坑也。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』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佛法劍，截欲塹，令散壞也。」</a:t>
            </a: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34868012-A9C0-547A-8E56-D195DE269582}"/>
              </a:ext>
            </a:extLst>
          </p:cNvPr>
          <p:cNvSpPr txBox="1"/>
          <p:nvPr/>
        </p:nvSpPr>
        <p:spPr>
          <a:xfrm>
            <a:off x="11149584" y="662573"/>
            <a:ext cx="748923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壬一、普賢勝行</a:t>
            </a:r>
          </a:p>
        </p:txBody>
      </p:sp>
    </p:spTree>
    <p:extLst>
      <p:ext uri="{BB962C8B-B14F-4D97-AF65-F5344CB8AC3E}">
        <p14:creationId xmlns:p14="http://schemas.microsoft.com/office/powerpoint/2010/main" val="41295882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21F5B8E3-E618-DD0E-D9E2-5F24BDDAF059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第五講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12037967-90AE-08FD-76C5-8C1907B1E94C}"/>
              </a:ext>
            </a:extLst>
          </p:cNvPr>
          <p:cNvSpPr txBox="1"/>
          <p:nvPr/>
        </p:nvSpPr>
        <p:spPr>
          <a:xfrm>
            <a:off x="7133803" y="618138"/>
            <a:ext cx="372409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「洗濯垢污，顯明清白」。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合贊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曰：「見愛煩惱，譬如垢污，空慧能除，亦如洗濯。除邪顯正，故曰顯明。以護法城，故曰清白；超諸毀謗，故曰清白。」文中之「法城」，指智斷之果。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A22F91DA-0240-2A66-7498-9B57FC7262C9}"/>
              </a:ext>
            </a:extLst>
          </p:cNvPr>
          <p:cNvSpPr txBox="1"/>
          <p:nvPr/>
        </p:nvSpPr>
        <p:spPr>
          <a:xfrm>
            <a:off x="5738842" y="618138"/>
            <a:ext cx="136447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「清白」者，智斷之果也，無漏之明也，本有淨體也。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5CF52629-1F8D-C2D8-7D65-7AEECB12C324}"/>
              </a:ext>
            </a:extLst>
          </p:cNvPr>
          <p:cNvSpPr txBox="1"/>
          <p:nvPr/>
        </p:nvSpPr>
        <p:spPr>
          <a:xfrm>
            <a:off x="2525727" y="621482"/>
            <a:ext cx="313419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會歸淨宗，則「都攝六根」是「洗濯垢汙」。「淨念相繼」，「自得心開」，是「顯明清白」。蓋「一聲佛號一聲心」，念佛即是始覺合本也。</a:t>
            </a:r>
          </a:p>
        </p:txBody>
      </p:sp>
    </p:spTree>
    <p:extLst>
      <p:ext uri="{BB962C8B-B14F-4D97-AF65-F5344CB8AC3E}">
        <p14:creationId xmlns:p14="http://schemas.microsoft.com/office/powerpoint/2010/main" val="13466648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8B5BDF63-7A2D-5690-EEE4-31204EF9A830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第五講</a:t>
            </a:r>
            <a:endParaRPr lang="en-US" altLang="zh-TW" dirty="0"/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7F96A49D-7588-7DA1-F3EF-507CDBBC8031}"/>
              </a:ext>
            </a:extLst>
          </p:cNvPr>
          <p:cNvSpPr txBox="1"/>
          <p:nvPr/>
        </p:nvSpPr>
        <p:spPr>
          <a:xfrm>
            <a:off x="10085462" y="261442"/>
            <a:ext cx="774571" cy="57606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調眾生。宣妙理。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351CA0CF-6EB5-39DE-4AB3-24340B0E4097}"/>
              </a:ext>
            </a:extLst>
          </p:cNvPr>
          <p:cNvSpPr txBox="1"/>
          <p:nvPr/>
        </p:nvSpPr>
        <p:spPr>
          <a:xfrm>
            <a:off x="4295006" y="618138"/>
            <a:ext cx="557075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調者，和也。眾生者，一切有情也。宣者，示也。妙理者，實相之理體，亦即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法華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「佛之知見」也。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400"/>
              </a:lnSpc>
              <a:spcBef>
                <a:spcPts val="1200"/>
              </a:spcBef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開佛知見，示佛知見，乃「宣妙理」也。令一切有情，悟佛知見，入佛知見，乃「調眾生」也。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400"/>
              </a:lnSpc>
              <a:spcBef>
                <a:spcPts val="1200"/>
              </a:spcBef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調和琴弦，以發正音，調和眾生，令契中道。淨土法門，是佛知見。持名念佛，即從容中道。</a:t>
            </a:r>
          </a:p>
        </p:txBody>
      </p:sp>
    </p:spTree>
    <p:extLst>
      <p:ext uri="{BB962C8B-B14F-4D97-AF65-F5344CB8AC3E}">
        <p14:creationId xmlns:p14="http://schemas.microsoft.com/office/powerpoint/2010/main" val="37631823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FD2ED1FF-1CB0-8847-4651-5D16B124FA2C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第五講</a:t>
            </a:r>
            <a:endParaRPr lang="en-US" altLang="zh-TW" dirty="0"/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F4A60885-B547-A637-BF65-09294F32BC6B}"/>
              </a:ext>
            </a:extLst>
          </p:cNvPr>
          <p:cNvSpPr txBox="1"/>
          <p:nvPr/>
        </p:nvSpPr>
        <p:spPr>
          <a:xfrm>
            <a:off x="10085462" y="261442"/>
            <a:ext cx="774571" cy="57606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貯功德。示福田。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E93BDA49-BD65-D9B8-31E1-DB53B8529AEF}"/>
              </a:ext>
            </a:extLst>
          </p:cNvPr>
          <p:cNvSpPr txBox="1"/>
          <p:nvPr/>
        </p:nvSpPr>
        <p:spPr>
          <a:xfrm>
            <a:off x="4295006" y="618138"/>
            <a:ext cx="557075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「貯」者，積也。「福田」者，夫世間種稻之田，稱為稻田，以之為喻，為眾生植福之所，稱為福田。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A6C062B6-3D08-5062-4881-E89736E5CABD}"/>
              </a:ext>
            </a:extLst>
          </p:cNvPr>
          <p:cNvSpPr txBox="1"/>
          <p:nvPr/>
        </p:nvSpPr>
        <p:spPr>
          <a:xfrm>
            <a:off x="4075306" y="690146"/>
            <a:ext cx="3570208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俱舍論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有四福田：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㈠趣田，畜生也。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㈡苦田，貧窮困苦之人也。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㈢恩田，父母等也。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㈣德田，三乘之賢聖也。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是為廣義之福田。</a:t>
            </a:r>
          </a:p>
        </p:txBody>
      </p:sp>
    </p:spTree>
    <p:extLst>
      <p:ext uri="{BB962C8B-B14F-4D97-AF65-F5344CB8AC3E}">
        <p14:creationId xmlns:p14="http://schemas.microsoft.com/office/powerpoint/2010/main" val="11194554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B250A26F-C98A-886B-1AF5-8D490129565C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第五講</a:t>
            </a:r>
            <a:endParaRPr lang="en-US" altLang="zh-TW" dirty="0"/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08138D1F-AF4F-D444-044E-9CB52C1DB747}"/>
              </a:ext>
            </a:extLst>
          </p:cNvPr>
          <p:cNvSpPr txBox="1"/>
          <p:nvPr/>
        </p:nvSpPr>
        <p:spPr>
          <a:xfrm>
            <a:off x="10085462" y="261442"/>
            <a:ext cx="774571" cy="57606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以諸法藥救療三苦。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544B6689-CE51-EEBD-AB49-50D0C0CC219B}"/>
              </a:ext>
            </a:extLst>
          </p:cNvPr>
          <p:cNvSpPr txBox="1"/>
          <p:nvPr/>
        </p:nvSpPr>
        <p:spPr>
          <a:xfrm>
            <a:off x="2037978" y="618138"/>
            <a:ext cx="7827784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諸佛度生，應病與藥。藥喻如來妙法，病喻眾生疾苦。如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涅槃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曰：「度眾生故，為說無上微妙法藥。」三苦者：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㈠苦苦，由苦事之成，而生苦惱者。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㈡壞苦，由樂事之去，而生苦惱者。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㈢行苦，行者，遷流之義。由一切之遷流無常，而生苦惱者。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400"/>
              </a:lnSpc>
              <a:spcBef>
                <a:spcPts val="1200"/>
              </a:spcBef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嘉祥疏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云：「三有之苦（即三界生死），故云三苦。」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400"/>
              </a:lnSpc>
              <a:spcBef>
                <a:spcPts val="1200"/>
              </a:spcBef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甄解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謂「祥釋為穩」（指嘉祥師之釋更為穩妥）。蓋除三有生死之苦，更合淨宗之旨。</a:t>
            </a:r>
          </a:p>
        </p:txBody>
      </p:sp>
    </p:spTree>
    <p:extLst>
      <p:ext uri="{BB962C8B-B14F-4D97-AF65-F5344CB8AC3E}">
        <p14:creationId xmlns:p14="http://schemas.microsoft.com/office/powerpoint/2010/main" val="39964272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字方塊 5">
            <a:extLst>
              <a:ext uri="{FF2B5EF4-FFF2-40B4-BE49-F238E27FC236}">
                <a16:creationId xmlns:a16="http://schemas.microsoft.com/office/drawing/2014/main" id="{508B920A-4645-ED1A-9FAA-7C05BA6CB8E3}"/>
              </a:ext>
            </a:extLst>
          </p:cNvPr>
          <p:cNvSpPr txBox="1"/>
          <p:nvPr/>
        </p:nvSpPr>
        <p:spPr>
          <a:xfrm>
            <a:off x="11297299" y="261442"/>
            <a:ext cx="774571" cy="57606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昇灌頂階。授菩提記。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D179649C-CA40-7730-58D5-C732804C8A97}"/>
              </a:ext>
            </a:extLst>
          </p:cNvPr>
          <p:cNvSpPr txBox="1"/>
          <p:nvPr/>
        </p:nvSpPr>
        <p:spPr>
          <a:xfrm>
            <a:off x="4424590" y="618138"/>
            <a:ext cx="6853158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0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「階」者，位也。「灌頂」者，印度古代國王即位時，取四海水，灌於王頂。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0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密教同之，有灌頂法。灌頂有多種，簡言之，則為二種：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0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㈠結緣灌頂。行人乞法，為結佛緣，引入灌頂壇，授以本尊之印與真言，此後行人即可依教隨分修習，是為結緣灌頂。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0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㈡受職灌頂。於如法積行之士，傳受秘法，而作灌頂。得灌頂已，堪受師位，於密法中作阿闍黎，是為受職（或傳教）灌頂。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20C82C6E-85E7-5B74-6C97-0A3AA54B85D9}"/>
              </a:ext>
            </a:extLst>
          </p:cNvPr>
          <p:cNvSpPr txBox="1"/>
          <p:nvPr/>
        </p:nvSpPr>
        <p:spPr>
          <a:xfrm>
            <a:off x="1687517" y="621482"/>
            <a:ext cx="27494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0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「授菩提記」（見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唐譯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）。「授」者，付與之義。「記」者，記識之義，亦即懸記之記。佛對發大心之眾生，授與當來必定作佛之記，稱為授記。</a:t>
            </a: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1C36174A-5AF9-BDF6-44B4-5E45B685C25F}"/>
              </a:ext>
            </a:extLst>
          </p:cNvPr>
          <p:cNvSpPr txBox="1"/>
          <p:nvPr/>
        </p:nvSpPr>
        <p:spPr>
          <a:xfrm>
            <a:off x="-25474" y="621482"/>
            <a:ext cx="1723549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0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經中「授菩提記」表與會大士均蒙授記，定當作佛。復指是諸大士廣為眾生授記作佛。</a:t>
            </a:r>
          </a:p>
        </p:txBody>
      </p:sp>
    </p:spTree>
    <p:extLst>
      <p:ext uri="{BB962C8B-B14F-4D97-AF65-F5344CB8AC3E}">
        <p14:creationId xmlns:p14="http://schemas.microsoft.com/office/powerpoint/2010/main" val="7584735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31528</TotalTime>
  <Words>5986</Words>
  <Application>Microsoft Office PowerPoint</Application>
  <PresentationFormat>自訂</PresentationFormat>
  <Paragraphs>226</Paragraphs>
  <Slides>33</Slides>
  <Notes>0</Notes>
  <HiddenSlides>0</HiddenSlides>
  <MMClips>0</MMClips>
  <ScaleCrop>false</ScaleCrop>
  <HeadingPairs>
    <vt:vector size="6" baseType="variant">
      <vt:variant>
        <vt:lpstr>使用字型</vt:lpstr>
      </vt:variant>
      <vt:variant>
        <vt:i4>3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33</vt:i4>
      </vt:variant>
    </vt:vector>
  </HeadingPairs>
  <TitlesOfParts>
    <vt:vector size="37" baseType="lpstr">
      <vt:lpstr>細明體</vt:lpstr>
      <vt:lpstr>Arial</vt:lpstr>
      <vt:lpstr>Calibri</vt:lpstr>
      <vt:lpstr>Office 主题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Administrator</dc:creator>
  <cp:lastModifiedBy>Shengmiao</cp:lastModifiedBy>
  <cp:revision>770</cp:revision>
  <dcterms:created xsi:type="dcterms:W3CDTF">2019-12-17T19:51:00Z</dcterms:created>
  <dcterms:modified xsi:type="dcterms:W3CDTF">2025-09-22T20:50:53Z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2052-11.1.0.9513</vt:lpwstr>
  </property>
</Properties>
</file>